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256" r:id="rId2"/>
    <p:sldId id="263" r:id="rId3"/>
    <p:sldId id="264" r:id="rId4"/>
    <p:sldId id="259" r:id="rId5"/>
    <p:sldId id="295" r:id="rId6"/>
    <p:sldId id="265" r:id="rId7"/>
    <p:sldId id="272" r:id="rId8"/>
    <p:sldId id="271" r:id="rId9"/>
    <p:sldId id="273" r:id="rId10"/>
    <p:sldId id="274" r:id="rId11"/>
    <p:sldId id="261" r:id="rId12"/>
    <p:sldId id="276" r:id="rId13"/>
    <p:sldId id="287" r:id="rId14"/>
    <p:sldId id="292" r:id="rId15"/>
    <p:sldId id="278" r:id="rId16"/>
    <p:sldId id="290" r:id="rId17"/>
    <p:sldId id="291" r:id="rId18"/>
    <p:sldId id="288" r:id="rId19"/>
    <p:sldId id="289" r:id="rId20"/>
    <p:sldId id="296" r:id="rId21"/>
    <p:sldId id="297" r:id="rId22"/>
    <p:sldId id="258" r:id="rId23"/>
    <p:sldId id="262" r:id="rId24"/>
    <p:sldId id="279" r:id="rId25"/>
    <p:sldId id="280" r:id="rId26"/>
    <p:sldId id="282" r:id="rId27"/>
    <p:sldId id="284" r:id="rId28"/>
    <p:sldId id="286" r:id="rId29"/>
    <p:sldId id="266" r:id="rId30"/>
    <p:sldId id="267" r:id="rId31"/>
    <p:sldId id="269" r:id="rId32"/>
    <p:sldId id="300" r:id="rId33"/>
    <p:sldId id="303" r:id="rId34"/>
    <p:sldId id="302" r:id="rId35"/>
    <p:sldId id="305" r:id="rId36"/>
    <p:sldId id="306" r:id="rId37"/>
    <p:sldId id="307" r:id="rId38"/>
    <p:sldId id="308" r:id="rId39"/>
    <p:sldId id="309" r:id="rId40"/>
    <p:sldId id="310" r:id="rId41"/>
    <p:sldId id="285" r:id="rId42"/>
    <p:sldId id="299"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50"/>
  </p:normalViewPr>
  <p:slideViewPr>
    <p:cSldViewPr snapToGrid="0" snapToObjects="1">
      <p:cViewPr varScale="1">
        <p:scale>
          <a:sx n="84" d="100"/>
          <a:sy n="84" d="100"/>
        </p:scale>
        <p:origin x="200"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E92F2-5E56-44FF-9688-C9932695B7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E5497B-00D6-407B-9F28-5E35481E8D5B}">
      <dgm:prSet/>
      <dgm:spPr/>
      <dgm:t>
        <a:bodyPr/>
        <a:lstStyle/>
        <a:p>
          <a:r>
            <a:rPr lang="tr-TR"/>
            <a:t>There are three general designs in use presently: the ultrasonic cleaning bath, the direct immersion ultrasonic horn, and flow reactors. </a:t>
          </a:r>
          <a:endParaRPr lang="en-US"/>
        </a:p>
      </dgm:t>
    </dgm:pt>
    <dgm:pt modelId="{21FADD7B-2F7A-4B77-80D2-316F832F0EE2}" type="parTrans" cxnId="{60E2D253-4E65-4F69-A8CF-EB13B6EA36CE}">
      <dgm:prSet/>
      <dgm:spPr/>
      <dgm:t>
        <a:bodyPr/>
        <a:lstStyle/>
        <a:p>
          <a:endParaRPr lang="en-US"/>
        </a:p>
      </dgm:t>
    </dgm:pt>
    <dgm:pt modelId="{6B8C3F6C-CDE5-4ECC-986A-8A0F2F117689}" type="sibTrans" cxnId="{60E2D253-4E65-4F69-A8CF-EB13B6EA36CE}">
      <dgm:prSet/>
      <dgm:spPr/>
      <dgm:t>
        <a:bodyPr/>
        <a:lstStyle/>
        <a:p>
          <a:endParaRPr lang="en-US"/>
        </a:p>
      </dgm:t>
    </dgm:pt>
    <dgm:pt modelId="{6BBBC967-34BE-4EFE-977D-A34BD5157A1A}">
      <dgm:prSet/>
      <dgm:spPr/>
      <dgm:t>
        <a:bodyPr/>
        <a:lstStyle/>
        <a:p>
          <a:r>
            <a:rPr lang="tr-TR"/>
            <a:t>The originating source of the ultrasound is generally a piezoceramic material that is subjected to a high AC voltage with an ultrasonic frequency (typically 15–50 kHz). </a:t>
          </a:r>
          <a:endParaRPr lang="en-US"/>
        </a:p>
      </dgm:t>
    </dgm:pt>
    <dgm:pt modelId="{EE870FEB-54C4-4647-930A-587AF5E90C50}" type="parTrans" cxnId="{9E765C88-98BA-4BB1-922D-BE1418109D8C}">
      <dgm:prSet/>
      <dgm:spPr/>
      <dgm:t>
        <a:bodyPr/>
        <a:lstStyle/>
        <a:p>
          <a:endParaRPr lang="en-US"/>
        </a:p>
      </dgm:t>
    </dgm:pt>
    <dgm:pt modelId="{1B053809-7B12-4238-904D-C20FDB02116F}" type="sibTrans" cxnId="{9E765C88-98BA-4BB1-922D-BE1418109D8C}">
      <dgm:prSet/>
      <dgm:spPr/>
      <dgm:t>
        <a:bodyPr/>
        <a:lstStyle/>
        <a:p>
          <a:endParaRPr lang="en-US"/>
        </a:p>
      </dgm:t>
    </dgm:pt>
    <dgm:pt modelId="{1334B21A-6029-4E10-9D6C-E5ACF0BCD89F}">
      <dgm:prSet/>
      <dgm:spPr/>
      <dgm:t>
        <a:bodyPr/>
        <a:lstStyle/>
        <a:p>
          <a:r>
            <a:rPr lang="tr-TR"/>
            <a:t>The vibrating source is attached to the wall of a cleaning bath, to an amplifying horn, or to the outer surfaces of a flow-through tube or diaphragm. </a:t>
          </a:r>
          <a:endParaRPr lang="en-US"/>
        </a:p>
      </dgm:t>
    </dgm:pt>
    <dgm:pt modelId="{0B27A3C2-AB56-43E3-8343-9BD5FE03A467}" type="parTrans" cxnId="{2CFA423D-C043-467A-82DD-CD5FB4BAE481}">
      <dgm:prSet/>
      <dgm:spPr/>
      <dgm:t>
        <a:bodyPr/>
        <a:lstStyle/>
        <a:p>
          <a:endParaRPr lang="en-US"/>
        </a:p>
      </dgm:t>
    </dgm:pt>
    <dgm:pt modelId="{332BC280-F1B4-47C3-9688-C49EE7B7E1B4}" type="sibTrans" cxnId="{2CFA423D-C043-467A-82DD-CD5FB4BAE481}">
      <dgm:prSet/>
      <dgm:spPr/>
      <dgm:t>
        <a:bodyPr/>
        <a:lstStyle/>
        <a:p>
          <a:endParaRPr lang="en-US"/>
        </a:p>
      </dgm:t>
    </dgm:pt>
    <dgm:pt modelId="{04EB601B-88D7-43A4-97C9-3926E3145523}">
      <dgm:prSet/>
      <dgm:spPr/>
      <dgm:t>
        <a:bodyPr/>
        <a:lstStyle/>
        <a:p>
          <a:r>
            <a:rPr lang="tr-TR"/>
            <a:t>The ultrasonic cleaning bath is clearly the most accessible source of laboratory ultrasound and has been used successfully for a variety of liquid–solid heterogeneous sonochemical studies. </a:t>
          </a:r>
          <a:endParaRPr lang="en-US"/>
        </a:p>
      </dgm:t>
    </dgm:pt>
    <dgm:pt modelId="{FA833C0A-2CCC-4C88-BC23-CF8671342669}" type="parTrans" cxnId="{AB87BD1D-FA57-41C2-BB06-2CEBB66A9B91}">
      <dgm:prSet/>
      <dgm:spPr/>
      <dgm:t>
        <a:bodyPr/>
        <a:lstStyle/>
        <a:p>
          <a:endParaRPr lang="en-US"/>
        </a:p>
      </dgm:t>
    </dgm:pt>
    <dgm:pt modelId="{414F38A9-C2DD-4D4A-8191-22794E8263A6}" type="sibTrans" cxnId="{AB87BD1D-FA57-41C2-BB06-2CEBB66A9B91}">
      <dgm:prSet/>
      <dgm:spPr/>
      <dgm:t>
        <a:bodyPr/>
        <a:lstStyle/>
        <a:p>
          <a:endParaRPr lang="en-US"/>
        </a:p>
      </dgm:t>
    </dgm:pt>
    <dgm:pt modelId="{8EC0DE72-D102-9249-8CBA-D7BA7E8E0A18}" type="pres">
      <dgm:prSet presAssocID="{6F2E92F2-5E56-44FF-9688-C9932695B77A}" presName="linear" presStyleCnt="0">
        <dgm:presLayoutVars>
          <dgm:animLvl val="lvl"/>
          <dgm:resizeHandles val="exact"/>
        </dgm:presLayoutVars>
      </dgm:prSet>
      <dgm:spPr/>
    </dgm:pt>
    <dgm:pt modelId="{8C8709D4-FC3D-B44E-A520-12C07D343936}" type="pres">
      <dgm:prSet presAssocID="{AEE5497B-00D6-407B-9F28-5E35481E8D5B}" presName="parentText" presStyleLbl="node1" presStyleIdx="0" presStyleCnt="4">
        <dgm:presLayoutVars>
          <dgm:chMax val="0"/>
          <dgm:bulletEnabled val="1"/>
        </dgm:presLayoutVars>
      </dgm:prSet>
      <dgm:spPr/>
    </dgm:pt>
    <dgm:pt modelId="{06072707-5CD6-4F42-9790-7B4C30A69AF8}" type="pres">
      <dgm:prSet presAssocID="{6B8C3F6C-CDE5-4ECC-986A-8A0F2F117689}" presName="spacer" presStyleCnt="0"/>
      <dgm:spPr/>
    </dgm:pt>
    <dgm:pt modelId="{C88D096D-5425-F945-B838-F33C957486F4}" type="pres">
      <dgm:prSet presAssocID="{6BBBC967-34BE-4EFE-977D-A34BD5157A1A}" presName="parentText" presStyleLbl="node1" presStyleIdx="1" presStyleCnt="4">
        <dgm:presLayoutVars>
          <dgm:chMax val="0"/>
          <dgm:bulletEnabled val="1"/>
        </dgm:presLayoutVars>
      </dgm:prSet>
      <dgm:spPr/>
    </dgm:pt>
    <dgm:pt modelId="{CAB99D42-EF9E-BF41-8F17-DD94A5FC87AF}" type="pres">
      <dgm:prSet presAssocID="{1B053809-7B12-4238-904D-C20FDB02116F}" presName="spacer" presStyleCnt="0"/>
      <dgm:spPr/>
    </dgm:pt>
    <dgm:pt modelId="{E3362958-10D6-C147-9D3B-20CB201A725E}" type="pres">
      <dgm:prSet presAssocID="{1334B21A-6029-4E10-9D6C-E5ACF0BCD89F}" presName="parentText" presStyleLbl="node1" presStyleIdx="2" presStyleCnt="4">
        <dgm:presLayoutVars>
          <dgm:chMax val="0"/>
          <dgm:bulletEnabled val="1"/>
        </dgm:presLayoutVars>
      </dgm:prSet>
      <dgm:spPr/>
    </dgm:pt>
    <dgm:pt modelId="{9068ED14-34CF-5342-9F92-8BD4DBAE21ED}" type="pres">
      <dgm:prSet presAssocID="{332BC280-F1B4-47C3-9688-C49EE7B7E1B4}" presName="spacer" presStyleCnt="0"/>
      <dgm:spPr/>
    </dgm:pt>
    <dgm:pt modelId="{05FE0F24-1AA3-DC4B-A5CE-099552381737}" type="pres">
      <dgm:prSet presAssocID="{04EB601B-88D7-43A4-97C9-3926E3145523}" presName="parentText" presStyleLbl="node1" presStyleIdx="3" presStyleCnt="4">
        <dgm:presLayoutVars>
          <dgm:chMax val="0"/>
          <dgm:bulletEnabled val="1"/>
        </dgm:presLayoutVars>
      </dgm:prSet>
      <dgm:spPr/>
    </dgm:pt>
  </dgm:ptLst>
  <dgm:cxnLst>
    <dgm:cxn modelId="{AB87BD1D-FA57-41C2-BB06-2CEBB66A9B91}" srcId="{6F2E92F2-5E56-44FF-9688-C9932695B77A}" destId="{04EB601B-88D7-43A4-97C9-3926E3145523}" srcOrd="3" destOrd="0" parTransId="{FA833C0A-2CCC-4C88-BC23-CF8671342669}" sibTransId="{414F38A9-C2DD-4D4A-8191-22794E8263A6}"/>
    <dgm:cxn modelId="{2CFA423D-C043-467A-82DD-CD5FB4BAE481}" srcId="{6F2E92F2-5E56-44FF-9688-C9932695B77A}" destId="{1334B21A-6029-4E10-9D6C-E5ACF0BCD89F}" srcOrd="2" destOrd="0" parTransId="{0B27A3C2-AB56-43E3-8343-9BD5FE03A467}" sibTransId="{332BC280-F1B4-47C3-9688-C49EE7B7E1B4}"/>
    <dgm:cxn modelId="{C715EB4B-D83A-2447-8C5C-29EEC693A05D}" type="presOf" srcId="{1334B21A-6029-4E10-9D6C-E5ACF0BCD89F}" destId="{E3362958-10D6-C147-9D3B-20CB201A725E}" srcOrd="0" destOrd="0" presId="urn:microsoft.com/office/officeart/2005/8/layout/vList2"/>
    <dgm:cxn modelId="{60E2D253-4E65-4F69-A8CF-EB13B6EA36CE}" srcId="{6F2E92F2-5E56-44FF-9688-C9932695B77A}" destId="{AEE5497B-00D6-407B-9F28-5E35481E8D5B}" srcOrd="0" destOrd="0" parTransId="{21FADD7B-2F7A-4B77-80D2-316F832F0EE2}" sibTransId="{6B8C3F6C-CDE5-4ECC-986A-8A0F2F117689}"/>
    <dgm:cxn modelId="{9E765C88-98BA-4BB1-922D-BE1418109D8C}" srcId="{6F2E92F2-5E56-44FF-9688-C9932695B77A}" destId="{6BBBC967-34BE-4EFE-977D-A34BD5157A1A}" srcOrd="1" destOrd="0" parTransId="{EE870FEB-54C4-4647-930A-587AF5E90C50}" sibTransId="{1B053809-7B12-4238-904D-C20FDB02116F}"/>
    <dgm:cxn modelId="{8D25D688-74D0-E240-A83F-A26E2919C140}" type="presOf" srcId="{6BBBC967-34BE-4EFE-977D-A34BD5157A1A}" destId="{C88D096D-5425-F945-B838-F33C957486F4}" srcOrd="0" destOrd="0" presId="urn:microsoft.com/office/officeart/2005/8/layout/vList2"/>
    <dgm:cxn modelId="{92C3B09A-6615-F843-BD3A-4E2B4ED0D8B6}" type="presOf" srcId="{AEE5497B-00D6-407B-9F28-5E35481E8D5B}" destId="{8C8709D4-FC3D-B44E-A520-12C07D343936}" srcOrd="0" destOrd="0" presId="urn:microsoft.com/office/officeart/2005/8/layout/vList2"/>
    <dgm:cxn modelId="{2C4436CD-04FD-CF4C-9703-83FD8822A25D}" type="presOf" srcId="{6F2E92F2-5E56-44FF-9688-C9932695B77A}" destId="{8EC0DE72-D102-9249-8CBA-D7BA7E8E0A18}" srcOrd="0" destOrd="0" presId="urn:microsoft.com/office/officeart/2005/8/layout/vList2"/>
    <dgm:cxn modelId="{18D87DFD-8154-2A4E-95DF-F5DB85F4328C}" type="presOf" srcId="{04EB601B-88D7-43A4-97C9-3926E3145523}" destId="{05FE0F24-1AA3-DC4B-A5CE-099552381737}" srcOrd="0" destOrd="0" presId="urn:microsoft.com/office/officeart/2005/8/layout/vList2"/>
    <dgm:cxn modelId="{F7ECA0B4-6F12-804C-950E-A0782A36C687}" type="presParOf" srcId="{8EC0DE72-D102-9249-8CBA-D7BA7E8E0A18}" destId="{8C8709D4-FC3D-B44E-A520-12C07D343936}" srcOrd="0" destOrd="0" presId="urn:microsoft.com/office/officeart/2005/8/layout/vList2"/>
    <dgm:cxn modelId="{EA28A96D-2FC7-DC4F-B432-31C56CB7F462}" type="presParOf" srcId="{8EC0DE72-D102-9249-8CBA-D7BA7E8E0A18}" destId="{06072707-5CD6-4F42-9790-7B4C30A69AF8}" srcOrd="1" destOrd="0" presId="urn:microsoft.com/office/officeart/2005/8/layout/vList2"/>
    <dgm:cxn modelId="{89652000-04F6-B14D-B11D-17EDAAEDBEE0}" type="presParOf" srcId="{8EC0DE72-D102-9249-8CBA-D7BA7E8E0A18}" destId="{C88D096D-5425-F945-B838-F33C957486F4}" srcOrd="2" destOrd="0" presId="urn:microsoft.com/office/officeart/2005/8/layout/vList2"/>
    <dgm:cxn modelId="{D1D048A1-46A2-E74B-B348-26BFBDC13691}" type="presParOf" srcId="{8EC0DE72-D102-9249-8CBA-D7BA7E8E0A18}" destId="{CAB99D42-EF9E-BF41-8F17-DD94A5FC87AF}" srcOrd="3" destOrd="0" presId="urn:microsoft.com/office/officeart/2005/8/layout/vList2"/>
    <dgm:cxn modelId="{280E0A18-716C-BD4C-90FA-FB0C01153488}" type="presParOf" srcId="{8EC0DE72-D102-9249-8CBA-D7BA7E8E0A18}" destId="{E3362958-10D6-C147-9D3B-20CB201A725E}" srcOrd="4" destOrd="0" presId="urn:microsoft.com/office/officeart/2005/8/layout/vList2"/>
    <dgm:cxn modelId="{B64689CC-0767-9940-A2BA-BAAB02437DB9}" type="presParOf" srcId="{8EC0DE72-D102-9249-8CBA-D7BA7E8E0A18}" destId="{9068ED14-34CF-5342-9F92-8BD4DBAE21ED}" srcOrd="5" destOrd="0" presId="urn:microsoft.com/office/officeart/2005/8/layout/vList2"/>
    <dgm:cxn modelId="{8C6FA8BF-3004-8040-9D65-5D15232DF837}" type="presParOf" srcId="{8EC0DE72-D102-9249-8CBA-D7BA7E8E0A18}" destId="{05FE0F24-1AA3-DC4B-A5CE-09955238173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709D4-FC3D-B44E-A520-12C07D343936}">
      <dsp:nvSpPr>
        <dsp:cNvPr id="0" name=""/>
        <dsp:cNvSpPr/>
      </dsp:nvSpPr>
      <dsp:spPr>
        <a:xfrm>
          <a:off x="0" y="86888"/>
          <a:ext cx="5999163" cy="7831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There are three general designs in use presently: the ultrasonic cleaning bath, the direct immersion ultrasonic horn, and flow reactors. </a:t>
          </a:r>
          <a:endParaRPr lang="en-US" sz="1400" kern="1200"/>
        </a:p>
      </dsp:txBody>
      <dsp:txXfrm>
        <a:off x="38231" y="125119"/>
        <a:ext cx="5922701" cy="706706"/>
      </dsp:txXfrm>
    </dsp:sp>
    <dsp:sp modelId="{C88D096D-5425-F945-B838-F33C957486F4}">
      <dsp:nvSpPr>
        <dsp:cNvPr id="0" name=""/>
        <dsp:cNvSpPr/>
      </dsp:nvSpPr>
      <dsp:spPr>
        <a:xfrm>
          <a:off x="0" y="910377"/>
          <a:ext cx="5999163" cy="7831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The originating source of the ultrasound is generally a piezoceramic material that is subjected to a high AC voltage with an ultrasonic frequency (typically 15–50 kHz). </a:t>
          </a:r>
          <a:endParaRPr lang="en-US" sz="1400" kern="1200"/>
        </a:p>
      </dsp:txBody>
      <dsp:txXfrm>
        <a:off x="38231" y="948608"/>
        <a:ext cx="5922701" cy="706706"/>
      </dsp:txXfrm>
    </dsp:sp>
    <dsp:sp modelId="{E3362958-10D6-C147-9D3B-20CB201A725E}">
      <dsp:nvSpPr>
        <dsp:cNvPr id="0" name=""/>
        <dsp:cNvSpPr/>
      </dsp:nvSpPr>
      <dsp:spPr>
        <a:xfrm>
          <a:off x="0" y="1733866"/>
          <a:ext cx="5999163" cy="7831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The vibrating source is attached to the wall of a cleaning bath, to an amplifying horn, or to the outer surfaces of a flow-through tube or diaphragm. </a:t>
          </a:r>
          <a:endParaRPr lang="en-US" sz="1400" kern="1200"/>
        </a:p>
      </dsp:txBody>
      <dsp:txXfrm>
        <a:off x="38231" y="1772097"/>
        <a:ext cx="5922701" cy="706706"/>
      </dsp:txXfrm>
    </dsp:sp>
    <dsp:sp modelId="{05FE0F24-1AA3-DC4B-A5CE-099552381737}">
      <dsp:nvSpPr>
        <dsp:cNvPr id="0" name=""/>
        <dsp:cNvSpPr/>
      </dsp:nvSpPr>
      <dsp:spPr>
        <a:xfrm>
          <a:off x="0" y="2557354"/>
          <a:ext cx="5999163" cy="7831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The ultrasonic cleaning bath is clearly the most accessible source of laboratory ultrasound and has been used successfully for a variety of liquid–solid heterogeneous sonochemical studies. </a:t>
          </a:r>
          <a:endParaRPr lang="en-US" sz="1400" kern="1200"/>
        </a:p>
      </dsp:txBody>
      <dsp:txXfrm>
        <a:off x="38231" y="2595585"/>
        <a:ext cx="5922701" cy="706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88D18F-5410-B546-8049-10FE16756F8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54A8503-AAA1-394E-B4A1-C77ADF222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3F0AB82-5B7C-344A-BD56-4EB3C5693A02}"/>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5" name="Alt Bilgi Yer Tutucusu 4">
            <a:extLst>
              <a:ext uri="{FF2B5EF4-FFF2-40B4-BE49-F238E27FC236}">
                <a16:creationId xmlns:a16="http://schemas.microsoft.com/office/drawing/2014/main" id="{280B879C-0220-464E-805F-D1EBC988B4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67B005-7F16-7342-B262-88C46D9C702D}"/>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12475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C44250-9266-8F42-A6E5-7881CD64AD1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15914C9-DB7A-F040-8825-8817C3EE7F8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512124A-C25C-6343-A8D1-77D8EC87AA85}"/>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5" name="Alt Bilgi Yer Tutucusu 4">
            <a:extLst>
              <a:ext uri="{FF2B5EF4-FFF2-40B4-BE49-F238E27FC236}">
                <a16:creationId xmlns:a16="http://schemas.microsoft.com/office/drawing/2014/main" id="{C32CAEA5-DC32-1641-9522-A77AB08BD5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63EFE0-4253-A04B-A3F2-27EEAE756A4B}"/>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296486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51CA9C1-FC52-D944-B4F4-5CAFD90EFC9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526A85C-1BF9-A24E-AF2B-13947CB9510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E705CD-B1F3-3844-B74A-4651A8A8AF23}"/>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5" name="Alt Bilgi Yer Tutucusu 4">
            <a:extLst>
              <a:ext uri="{FF2B5EF4-FFF2-40B4-BE49-F238E27FC236}">
                <a16:creationId xmlns:a16="http://schemas.microsoft.com/office/drawing/2014/main" id="{3247F5E9-C432-854E-9E6A-FB47AF02D9D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60B088-1E25-2C47-A945-4D5EF3A0F7C2}"/>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278102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984F96-F2A8-E643-B0F2-365C96CEFD4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F2074AE-6367-E440-B68C-32E0BFF47A4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2879FD-A349-9248-B31A-703875B5F41D}"/>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5" name="Alt Bilgi Yer Tutucusu 4">
            <a:extLst>
              <a:ext uri="{FF2B5EF4-FFF2-40B4-BE49-F238E27FC236}">
                <a16:creationId xmlns:a16="http://schemas.microsoft.com/office/drawing/2014/main" id="{249F4205-3BC3-B24B-B91C-28EB042D7D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9069D50-6F0D-AA4C-BE60-ECC9DE625829}"/>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368861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DEAFAA-8BAB-6B41-B601-0809E74B1E9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EACA1F9-2C09-4B4C-AD5B-60B537693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DF8CAB4-24BD-0F4D-BFC8-3A2645F6439E}"/>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5" name="Alt Bilgi Yer Tutucusu 4">
            <a:extLst>
              <a:ext uri="{FF2B5EF4-FFF2-40B4-BE49-F238E27FC236}">
                <a16:creationId xmlns:a16="http://schemas.microsoft.com/office/drawing/2014/main" id="{0500118C-1BE5-BE47-859A-47B6651218D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8B7C41D-A142-DF45-8325-F9F35D684EC4}"/>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415349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14D679-7C61-374C-B5E7-0B12343BAD6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D50383-9A7C-AB4F-A0FD-4A5EC85851A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4AB9192-9E38-E945-87CD-BDD3EEBE77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0E9DAC8-8A65-1B42-A0E4-17591E4957BF}"/>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6" name="Alt Bilgi Yer Tutucusu 5">
            <a:extLst>
              <a:ext uri="{FF2B5EF4-FFF2-40B4-BE49-F238E27FC236}">
                <a16:creationId xmlns:a16="http://schemas.microsoft.com/office/drawing/2014/main" id="{2E9C62A3-3C2A-8841-BCE2-89BDF16DBDD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5859AC3-DA66-B648-A7EF-5B8F6071C33A}"/>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200217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14E783-D6AF-3C48-B21C-CC521F14A8D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B0D6CE5-BFFE-0C47-803F-2E24DE0AB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15AAF9-8490-9745-BB4F-44F40581DE2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37BFE4F-97C4-1F45-BA38-A543311B54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EBABD4F-FA2B-5F48-BD0E-83C11F9845E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4C5C6F4-C126-9847-AD0D-D6AC2C10577E}"/>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8" name="Alt Bilgi Yer Tutucusu 7">
            <a:extLst>
              <a:ext uri="{FF2B5EF4-FFF2-40B4-BE49-F238E27FC236}">
                <a16:creationId xmlns:a16="http://schemas.microsoft.com/office/drawing/2014/main" id="{1BBA7585-25E9-2D46-B878-D06DEB996B9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818E548-C2F3-A544-A805-225A9534DBDF}"/>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32147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FC2994-DBA2-DE4A-AC7B-18FC9324582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E8C7A14-94D3-3A40-9DE0-DA0656E132BE}"/>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4" name="Alt Bilgi Yer Tutucusu 3">
            <a:extLst>
              <a:ext uri="{FF2B5EF4-FFF2-40B4-BE49-F238E27FC236}">
                <a16:creationId xmlns:a16="http://schemas.microsoft.com/office/drawing/2014/main" id="{93618983-4BCF-F847-8267-22949A1A250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659AE12-05E0-2E4A-9E2B-A5B06B4F5CE7}"/>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380084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15F14A2-109C-6647-94CE-49DCA1E1361F}"/>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3" name="Alt Bilgi Yer Tutucusu 2">
            <a:extLst>
              <a:ext uri="{FF2B5EF4-FFF2-40B4-BE49-F238E27FC236}">
                <a16:creationId xmlns:a16="http://schemas.microsoft.com/office/drawing/2014/main" id="{58B2ECEE-DC51-7544-A235-24270A643BB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6A9DCC2-4CC0-BF49-AD44-9940F5F934C6}"/>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420330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305560-4DA5-194E-83C6-997C3EF947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0CC5C9D-A0F0-3F46-BFF4-065FF4EC9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B67B4AF-CD29-2847-A29C-A76DF6896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D7138D3-17B7-AF41-B8D7-A2A20EED659E}"/>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6" name="Alt Bilgi Yer Tutucusu 5">
            <a:extLst>
              <a:ext uri="{FF2B5EF4-FFF2-40B4-BE49-F238E27FC236}">
                <a16:creationId xmlns:a16="http://schemas.microsoft.com/office/drawing/2014/main" id="{46F2B1E9-C77B-9840-BDA7-454305424AA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4B54CC-ADFD-B240-8D7E-E5144F892061}"/>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126982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F6FF3B-61A0-3046-87D2-0A0DB3A7275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E18A685-FC86-364A-944D-DC123E8099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480EFBF-CD8C-4045-A11B-506BF094C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B5E669A-24F0-7343-AD55-F0A7ED54C240}"/>
              </a:ext>
            </a:extLst>
          </p:cNvPr>
          <p:cNvSpPr>
            <a:spLocks noGrp="1"/>
          </p:cNvSpPr>
          <p:nvPr>
            <p:ph type="dt" sz="half" idx="10"/>
          </p:nvPr>
        </p:nvSpPr>
        <p:spPr/>
        <p:txBody>
          <a:bodyPr/>
          <a:lstStyle/>
          <a:p>
            <a:fld id="{3A47353E-8DC8-CA43-8AB5-48913C2B985C}" type="datetimeFigureOut">
              <a:rPr lang="tr-TR" smtClean="0"/>
              <a:t>16.04.2021</a:t>
            </a:fld>
            <a:endParaRPr lang="tr-TR"/>
          </a:p>
        </p:txBody>
      </p:sp>
      <p:sp>
        <p:nvSpPr>
          <p:cNvPr id="6" name="Alt Bilgi Yer Tutucusu 5">
            <a:extLst>
              <a:ext uri="{FF2B5EF4-FFF2-40B4-BE49-F238E27FC236}">
                <a16:creationId xmlns:a16="http://schemas.microsoft.com/office/drawing/2014/main" id="{B065E0DB-E1EA-2E48-B417-58857FBFCA1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E5C3BE6-56C8-5341-A32C-1F5A41E77864}"/>
              </a:ext>
            </a:extLst>
          </p:cNvPr>
          <p:cNvSpPr>
            <a:spLocks noGrp="1"/>
          </p:cNvSpPr>
          <p:nvPr>
            <p:ph type="sldNum" sz="quarter" idx="12"/>
          </p:nvPr>
        </p:nvSpPr>
        <p:spPr/>
        <p:txBody>
          <a:bodyPr/>
          <a:lstStyle/>
          <a:p>
            <a:fld id="{8E6A3F0A-65D4-AE4E-8CDD-CDFA52E9E898}" type="slidenum">
              <a:rPr lang="tr-TR" smtClean="0"/>
              <a:t>‹#›</a:t>
            </a:fld>
            <a:endParaRPr lang="tr-TR"/>
          </a:p>
        </p:txBody>
      </p:sp>
    </p:spTree>
    <p:extLst>
      <p:ext uri="{BB962C8B-B14F-4D97-AF65-F5344CB8AC3E}">
        <p14:creationId xmlns:p14="http://schemas.microsoft.com/office/powerpoint/2010/main" val="31776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459760-3727-194E-9A11-F2FD1AE14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1D3083D-58C6-B14F-A424-09A93A54C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CCE84A7-8CAB-D547-8C60-454539113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7353E-8DC8-CA43-8AB5-48913C2B985C}" type="datetimeFigureOut">
              <a:rPr lang="tr-TR" smtClean="0"/>
              <a:t>16.04.2021</a:t>
            </a:fld>
            <a:endParaRPr lang="tr-TR"/>
          </a:p>
        </p:txBody>
      </p:sp>
      <p:sp>
        <p:nvSpPr>
          <p:cNvPr id="5" name="Alt Bilgi Yer Tutucusu 4">
            <a:extLst>
              <a:ext uri="{FF2B5EF4-FFF2-40B4-BE49-F238E27FC236}">
                <a16:creationId xmlns:a16="http://schemas.microsoft.com/office/drawing/2014/main" id="{557EB654-1DE4-C547-86F8-23730DBB3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168FCB9-4FAA-A04E-91AE-E0B98AC88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A3F0A-65D4-AE4E-8CDD-CDFA52E9E898}" type="slidenum">
              <a:rPr lang="tr-TR" smtClean="0"/>
              <a:t>‹#›</a:t>
            </a:fld>
            <a:endParaRPr lang="tr-TR"/>
          </a:p>
        </p:txBody>
      </p:sp>
    </p:spTree>
    <p:extLst>
      <p:ext uri="{BB962C8B-B14F-4D97-AF65-F5344CB8AC3E}">
        <p14:creationId xmlns:p14="http://schemas.microsoft.com/office/powerpoint/2010/main" val="3568393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48490620-B284-5C4D-8895-F07B69AB6D0C}"/>
              </a:ext>
            </a:extLst>
          </p:cNvPr>
          <p:cNvSpPr>
            <a:spLocks noGrp="1"/>
          </p:cNvSpPr>
          <p:nvPr>
            <p:ph type="ctrTitle"/>
          </p:nvPr>
        </p:nvSpPr>
        <p:spPr>
          <a:xfrm>
            <a:off x="1870997" y="1607809"/>
            <a:ext cx="9236026" cy="2876680"/>
          </a:xfrm>
        </p:spPr>
        <p:txBody>
          <a:bodyPr anchor="b">
            <a:normAutofit/>
          </a:bodyPr>
          <a:lstStyle/>
          <a:p>
            <a:pPr algn="l"/>
            <a:r>
              <a:rPr lang="tr-TR" sz="6600">
                <a:solidFill>
                  <a:srgbClr val="FFFFFF"/>
                </a:solidFill>
              </a:rPr>
              <a:t>ULTRASOUND SUPPORTED REACTIONS</a:t>
            </a:r>
          </a:p>
        </p:txBody>
      </p:sp>
      <p:sp>
        <p:nvSpPr>
          <p:cNvPr id="3" name="Alt Başlık 2">
            <a:extLst>
              <a:ext uri="{FF2B5EF4-FFF2-40B4-BE49-F238E27FC236}">
                <a16:creationId xmlns:a16="http://schemas.microsoft.com/office/drawing/2014/main" id="{CD2D471B-4A0B-A247-9310-68757F8B2936}"/>
              </a:ext>
            </a:extLst>
          </p:cNvPr>
          <p:cNvSpPr>
            <a:spLocks noGrp="1"/>
          </p:cNvSpPr>
          <p:nvPr>
            <p:ph type="subTitle" idx="1"/>
          </p:nvPr>
        </p:nvSpPr>
        <p:spPr>
          <a:xfrm>
            <a:off x="1987499" y="4810308"/>
            <a:ext cx="9003022" cy="1076551"/>
          </a:xfrm>
        </p:spPr>
        <p:txBody>
          <a:bodyPr>
            <a:normAutofit/>
          </a:bodyPr>
          <a:lstStyle/>
          <a:p>
            <a:pPr algn="l"/>
            <a:r>
              <a:rPr lang="tr-TR"/>
              <a:t>EVRIDIKI PINGO</a:t>
            </a:r>
          </a:p>
        </p:txBody>
      </p:sp>
    </p:spTree>
    <p:extLst>
      <p:ext uri="{BB962C8B-B14F-4D97-AF65-F5344CB8AC3E}">
        <p14:creationId xmlns:p14="http://schemas.microsoft.com/office/powerpoint/2010/main" val="6802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AF4D607-D37C-3943-B2A9-C940379997E4}"/>
              </a:ext>
            </a:extLst>
          </p:cNvPr>
          <p:cNvSpPr>
            <a:spLocks noGrp="1"/>
          </p:cNvSpPr>
          <p:nvPr>
            <p:ph idx="1"/>
          </p:nvPr>
        </p:nvSpPr>
        <p:spPr>
          <a:xfrm>
            <a:off x="5656218" y="1463039"/>
            <a:ext cx="5542387" cy="4300447"/>
          </a:xfrm>
        </p:spPr>
        <p:txBody>
          <a:bodyPr anchor="t">
            <a:normAutofit/>
          </a:bodyPr>
          <a:lstStyle/>
          <a:p>
            <a:r>
              <a:rPr lang="tr-TR" sz="1700" dirty="0"/>
              <a:t>A </a:t>
            </a:r>
            <a:r>
              <a:rPr lang="tr-TR" sz="1700" dirty="0" err="1"/>
              <a:t>very</a:t>
            </a:r>
            <a:r>
              <a:rPr lang="tr-TR" sz="1700" dirty="0"/>
              <a:t> </a:t>
            </a:r>
            <a:r>
              <a:rPr lang="tr-TR" sz="1700" dirty="0" err="1"/>
              <a:t>different</a:t>
            </a:r>
            <a:r>
              <a:rPr lang="tr-TR" sz="1700" dirty="0"/>
              <a:t> </a:t>
            </a:r>
            <a:r>
              <a:rPr lang="tr-TR" sz="1700" dirty="0" err="1"/>
              <a:t>phenomenon</a:t>
            </a:r>
            <a:r>
              <a:rPr lang="tr-TR" sz="1700" dirty="0"/>
              <a:t> </a:t>
            </a:r>
            <a:r>
              <a:rPr lang="tr-TR" sz="1700" dirty="0" err="1"/>
              <a:t>arises</a:t>
            </a:r>
            <a:r>
              <a:rPr lang="tr-TR" sz="1700" dirty="0"/>
              <a:t> </a:t>
            </a:r>
            <a:r>
              <a:rPr lang="tr-TR" sz="1700" dirty="0" err="1"/>
              <a:t>when</a:t>
            </a:r>
            <a:r>
              <a:rPr lang="tr-TR" sz="1700" dirty="0"/>
              <a:t> </a:t>
            </a:r>
            <a:r>
              <a:rPr lang="tr-TR" sz="1700" dirty="0" err="1"/>
              <a:t>cavitation</a:t>
            </a:r>
            <a:r>
              <a:rPr lang="tr-TR" sz="1700" dirty="0"/>
              <a:t> </a:t>
            </a:r>
            <a:r>
              <a:rPr lang="tr-TR" sz="1700" dirty="0" err="1"/>
              <a:t>occurs</a:t>
            </a:r>
            <a:r>
              <a:rPr lang="tr-TR" sz="1700" dirty="0"/>
              <a:t> </a:t>
            </a:r>
            <a:r>
              <a:rPr lang="tr-TR" sz="1700" dirty="0" err="1"/>
              <a:t>near</a:t>
            </a:r>
            <a:r>
              <a:rPr lang="tr-TR" sz="1700" dirty="0"/>
              <a:t> </a:t>
            </a:r>
            <a:r>
              <a:rPr lang="tr-TR" sz="1700" dirty="0" err="1"/>
              <a:t>extended</a:t>
            </a:r>
            <a:r>
              <a:rPr lang="tr-TR" sz="1700" dirty="0"/>
              <a:t> </a:t>
            </a:r>
            <a:r>
              <a:rPr lang="tr-TR" sz="1700" dirty="0" err="1"/>
              <a:t>liquid</a:t>
            </a:r>
            <a:r>
              <a:rPr lang="tr-TR" sz="1700" dirty="0"/>
              <a:t>–</a:t>
            </a:r>
            <a:r>
              <a:rPr lang="tr-TR" sz="1700" dirty="0" err="1"/>
              <a:t>solid</a:t>
            </a:r>
            <a:r>
              <a:rPr lang="tr-TR" sz="1700" dirty="0"/>
              <a:t> </a:t>
            </a:r>
            <a:r>
              <a:rPr lang="tr-TR" sz="1700" dirty="0" err="1"/>
              <a:t>interfaces</a:t>
            </a:r>
            <a:r>
              <a:rPr lang="tr-TR" sz="1700" dirty="0"/>
              <a:t>. </a:t>
            </a:r>
          </a:p>
          <a:p>
            <a:r>
              <a:rPr lang="tr-TR" sz="1700" dirty="0" err="1"/>
              <a:t>There</a:t>
            </a:r>
            <a:r>
              <a:rPr lang="tr-TR" sz="1700" dirty="0"/>
              <a:t> </a:t>
            </a:r>
            <a:r>
              <a:rPr lang="tr-TR" sz="1700" dirty="0" err="1"/>
              <a:t>are</a:t>
            </a:r>
            <a:r>
              <a:rPr lang="tr-TR" sz="1700" dirty="0"/>
              <a:t> </a:t>
            </a:r>
            <a:r>
              <a:rPr lang="tr-TR" sz="1700" dirty="0" err="1"/>
              <a:t>two</a:t>
            </a:r>
            <a:r>
              <a:rPr lang="tr-TR" sz="1700" dirty="0"/>
              <a:t> </a:t>
            </a:r>
            <a:r>
              <a:rPr lang="tr-TR" sz="1700" dirty="0" err="1"/>
              <a:t>proposed</a:t>
            </a:r>
            <a:r>
              <a:rPr lang="tr-TR" sz="1700" dirty="0"/>
              <a:t> </a:t>
            </a:r>
            <a:r>
              <a:rPr lang="tr-TR" sz="1700" dirty="0" err="1"/>
              <a:t>mechanisms</a:t>
            </a:r>
            <a:r>
              <a:rPr lang="tr-TR" sz="1700" dirty="0"/>
              <a:t> </a:t>
            </a:r>
            <a:r>
              <a:rPr lang="tr-TR" sz="1700" dirty="0" err="1"/>
              <a:t>for</a:t>
            </a:r>
            <a:r>
              <a:rPr lang="tr-TR" sz="1700" dirty="0"/>
              <a:t> </a:t>
            </a:r>
            <a:r>
              <a:rPr lang="tr-TR" sz="1700" dirty="0" err="1"/>
              <a:t>the</a:t>
            </a:r>
            <a:r>
              <a:rPr lang="tr-TR" sz="1700" dirty="0"/>
              <a:t> </a:t>
            </a:r>
            <a:r>
              <a:rPr lang="tr-TR" sz="1700" dirty="0" err="1"/>
              <a:t>effects</a:t>
            </a:r>
            <a:r>
              <a:rPr lang="tr-TR" sz="1700" dirty="0"/>
              <a:t> of </a:t>
            </a:r>
            <a:r>
              <a:rPr lang="tr-TR" sz="1700" dirty="0" err="1"/>
              <a:t>cavitation</a:t>
            </a:r>
            <a:r>
              <a:rPr lang="tr-TR" sz="1700" dirty="0"/>
              <a:t> </a:t>
            </a:r>
            <a:r>
              <a:rPr lang="tr-TR" sz="1700" dirty="0" err="1"/>
              <a:t>near</a:t>
            </a:r>
            <a:r>
              <a:rPr lang="tr-TR" sz="1700" dirty="0"/>
              <a:t> </a:t>
            </a:r>
            <a:r>
              <a:rPr lang="tr-TR" sz="1700" dirty="0" err="1"/>
              <a:t>surfaces</a:t>
            </a:r>
            <a:r>
              <a:rPr lang="tr-TR" sz="1700" dirty="0"/>
              <a:t>: </a:t>
            </a:r>
            <a:r>
              <a:rPr lang="tr-TR" sz="1700" dirty="0" err="1"/>
              <a:t>microjet</a:t>
            </a:r>
            <a:r>
              <a:rPr lang="tr-TR" sz="1700" dirty="0"/>
              <a:t> </a:t>
            </a:r>
            <a:r>
              <a:rPr lang="tr-TR" sz="1700" dirty="0" err="1"/>
              <a:t>impact</a:t>
            </a:r>
            <a:r>
              <a:rPr lang="tr-TR" sz="1700" dirty="0"/>
              <a:t> </a:t>
            </a:r>
            <a:r>
              <a:rPr lang="tr-TR" sz="1700" dirty="0" err="1"/>
              <a:t>and</a:t>
            </a:r>
            <a:r>
              <a:rPr lang="tr-TR" sz="1700" dirty="0"/>
              <a:t> </a:t>
            </a:r>
            <a:r>
              <a:rPr lang="tr-TR" sz="1700" dirty="0" err="1"/>
              <a:t>shockwave</a:t>
            </a:r>
            <a:r>
              <a:rPr lang="tr-TR" sz="1700" dirty="0"/>
              <a:t> </a:t>
            </a:r>
            <a:r>
              <a:rPr lang="tr-TR" sz="1700" dirty="0" err="1"/>
              <a:t>damage</a:t>
            </a:r>
            <a:r>
              <a:rPr lang="tr-TR" sz="1700" dirty="0"/>
              <a:t>. </a:t>
            </a:r>
          </a:p>
          <a:p>
            <a:r>
              <a:rPr lang="tr-TR" sz="1700" dirty="0" err="1"/>
              <a:t>Whenever</a:t>
            </a:r>
            <a:r>
              <a:rPr lang="tr-TR" sz="1700" dirty="0"/>
              <a:t> a </a:t>
            </a:r>
            <a:r>
              <a:rPr lang="tr-TR" sz="1700" dirty="0" err="1"/>
              <a:t>cavitation</a:t>
            </a:r>
            <a:r>
              <a:rPr lang="tr-TR" sz="1700" dirty="0"/>
              <a:t> </a:t>
            </a:r>
            <a:r>
              <a:rPr lang="tr-TR" sz="1700" dirty="0" err="1"/>
              <a:t>bubble</a:t>
            </a:r>
            <a:r>
              <a:rPr lang="tr-TR" sz="1700" dirty="0"/>
              <a:t> is </a:t>
            </a:r>
            <a:r>
              <a:rPr lang="tr-TR" sz="1700" dirty="0" err="1"/>
              <a:t>produced</a:t>
            </a:r>
            <a:r>
              <a:rPr lang="tr-TR" sz="1700" dirty="0"/>
              <a:t> </a:t>
            </a:r>
            <a:r>
              <a:rPr lang="tr-TR" sz="1700" dirty="0" err="1"/>
              <a:t>near</a:t>
            </a:r>
            <a:r>
              <a:rPr lang="tr-TR" sz="1700" dirty="0"/>
              <a:t> a </a:t>
            </a:r>
            <a:r>
              <a:rPr lang="tr-TR" sz="1700" dirty="0" err="1"/>
              <a:t>boundary</a:t>
            </a:r>
            <a:r>
              <a:rPr lang="tr-TR" sz="1700" dirty="0"/>
              <a:t>, </a:t>
            </a:r>
            <a:r>
              <a:rPr lang="tr-TR" sz="1700" dirty="0" err="1"/>
              <a:t>the</a:t>
            </a:r>
            <a:r>
              <a:rPr lang="tr-TR" sz="1700" dirty="0"/>
              <a:t> </a:t>
            </a:r>
            <a:r>
              <a:rPr lang="tr-TR" sz="1700" dirty="0" err="1"/>
              <a:t>asymmetry</a:t>
            </a:r>
            <a:r>
              <a:rPr lang="tr-TR" sz="1700" dirty="0"/>
              <a:t> of </a:t>
            </a:r>
            <a:r>
              <a:rPr lang="tr-TR" sz="1700" dirty="0" err="1"/>
              <a:t>the</a:t>
            </a:r>
            <a:r>
              <a:rPr lang="tr-TR" sz="1700" dirty="0"/>
              <a:t> </a:t>
            </a:r>
            <a:r>
              <a:rPr lang="tr-TR" sz="1700" dirty="0" err="1"/>
              <a:t>liquid</a:t>
            </a:r>
            <a:r>
              <a:rPr lang="tr-TR" sz="1700" dirty="0"/>
              <a:t> </a:t>
            </a:r>
            <a:r>
              <a:rPr lang="tr-TR" sz="1700" dirty="0" err="1"/>
              <a:t>particle</a:t>
            </a:r>
            <a:r>
              <a:rPr lang="tr-TR" sz="1700" dirty="0"/>
              <a:t> </a:t>
            </a:r>
            <a:r>
              <a:rPr lang="tr-TR" sz="1700" dirty="0" err="1"/>
              <a:t>motion</a:t>
            </a:r>
            <a:r>
              <a:rPr lang="tr-TR" sz="1700" dirty="0"/>
              <a:t> </a:t>
            </a:r>
            <a:r>
              <a:rPr lang="tr-TR" sz="1700" dirty="0" err="1"/>
              <a:t>during</a:t>
            </a:r>
            <a:r>
              <a:rPr lang="tr-TR" sz="1700" dirty="0"/>
              <a:t> </a:t>
            </a:r>
            <a:r>
              <a:rPr lang="tr-TR" sz="1700" dirty="0" err="1"/>
              <a:t>cavity</a:t>
            </a:r>
            <a:r>
              <a:rPr lang="tr-TR" sz="1700" dirty="0"/>
              <a:t> </a:t>
            </a:r>
            <a:r>
              <a:rPr lang="tr-TR" sz="1700" dirty="0" err="1"/>
              <a:t>collapse</a:t>
            </a:r>
            <a:r>
              <a:rPr lang="tr-TR" sz="1700" dirty="0"/>
              <a:t> </a:t>
            </a:r>
            <a:r>
              <a:rPr lang="tr-TR" sz="1700" dirty="0" err="1"/>
              <a:t>induces</a:t>
            </a:r>
            <a:r>
              <a:rPr lang="tr-TR" sz="1700" dirty="0"/>
              <a:t> a </a:t>
            </a:r>
            <a:r>
              <a:rPr lang="tr-TR" sz="1700" dirty="0" err="1"/>
              <a:t>deformation</a:t>
            </a:r>
            <a:r>
              <a:rPr lang="tr-TR" sz="1700" dirty="0"/>
              <a:t> in </a:t>
            </a:r>
            <a:r>
              <a:rPr lang="tr-TR" sz="1700" dirty="0" err="1"/>
              <a:t>the</a:t>
            </a:r>
            <a:r>
              <a:rPr lang="tr-TR" sz="1700" dirty="0"/>
              <a:t> </a:t>
            </a:r>
            <a:r>
              <a:rPr lang="tr-TR" sz="1700" dirty="0" err="1"/>
              <a:t>cavity</a:t>
            </a:r>
            <a:r>
              <a:rPr lang="tr-TR" sz="1700" dirty="0"/>
              <a:t> </a:t>
            </a:r>
          </a:p>
          <a:p>
            <a:r>
              <a:rPr lang="tr-TR" sz="1700" dirty="0" err="1"/>
              <a:t>The</a:t>
            </a:r>
            <a:r>
              <a:rPr lang="tr-TR" sz="1700" dirty="0"/>
              <a:t> </a:t>
            </a:r>
            <a:r>
              <a:rPr lang="tr-TR" sz="1700" dirty="0" err="1"/>
              <a:t>potential</a:t>
            </a:r>
            <a:r>
              <a:rPr lang="tr-TR" sz="1700" dirty="0"/>
              <a:t> </a:t>
            </a:r>
            <a:r>
              <a:rPr lang="tr-TR" sz="1700" dirty="0" err="1"/>
              <a:t>energy</a:t>
            </a:r>
            <a:r>
              <a:rPr lang="tr-TR" sz="1700" dirty="0"/>
              <a:t> of </a:t>
            </a:r>
            <a:r>
              <a:rPr lang="tr-TR" sz="1700" dirty="0" err="1"/>
              <a:t>the</a:t>
            </a:r>
            <a:r>
              <a:rPr lang="tr-TR" sz="1700" dirty="0"/>
              <a:t> </a:t>
            </a:r>
            <a:r>
              <a:rPr lang="tr-TR" sz="1700" dirty="0" err="1"/>
              <a:t>expanded</a:t>
            </a:r>
            <a:r>
              <a:rPr lang="tr-TR" sz="1700" dirty="0"/>
              <a:t> </a:t>
            </a:r>
            <a:r>
              <a:rPr lang="tr-TR" sz="1700" dirty="0" err="1"/>
              <a:t>bubble</a:t>
            </a:r>
            <a:r>
              <a:rPr lang="tr-TR" sz="1700" dirty="0"/>
              <a:t> is </a:t>
            </a:r>
            <a:r>
              <a:rPr lang="tr-TR" sz="1700" dirty="0" err="1"/>
              <a:t>converted</a:t>
            </a:r>
            <a:r>
              <a:rPr lang="tr-TR" sz="1700" dirty="0"/>
              <a:t> </a:t>
            </a:r>
            <a:r>
              <a:rPr lang="tr-TR" sz="1700" dirty="0" err="1"/>
              <a:t>into</a:t>
            </a:r>
            <a:r>
              <a:rPr lang="tr-TR" sz="1700" dirty="0"/>
              <a:t> </a:t>
            </a:r>
            <a:r>
              <a:rPr lang="tr-TR" sz="1700" dirty="0" err="1"/>
              <a:t>kinetic</a:t>
            </a:r>
            <a:r>
              <a:rPr lang="tr-TR" sz="1700" dirty="0"/>
              <a:t> </a:t>
            </a:r>
            <a:r>
              <a:rPr lang="tr-TR" sz="1700" dirty="0" err="1"/>
              <a:t>energy</a:t>
            </a:r>
            <a:r>
              <a:rPr lang="tr-TR" sz="1700" dirty="0"/>
              <a:t> of a </a:t>
            </a:r>
            <a:r>
              <a:rPr lang="tr-TR" sz="1700" dirty="0" err="1"/>
              <a:t>liquid</a:t>
            </a:r>
            <a:r>
              <a:rPr lang="tr-TR" sz="1700" dirty="0"/>
              <a:t> jet </a:t>
            </a:r>
            <a:r>
              <a:rPr lang="tr-TR" sz="1700" dirty="0" err="1"/>
              <a:t>that</a:t>
            </a:r>
            <a:r>
              <a:rPr lang="tr-TR" sz="1700" dirty="0"/>
              <a:t> </a:t>
            </a:r>
            <a:r>
              <a:rPr lang="tr-TR" sz="1700" dirty="0" err="1"/>
              <a:t>extends</a:t>
            </a:r>
            <a:r>
              <a:rPr lang="tr-TR" sz="1700" dirty="0"/>
              <a:t> </a:t>
            </a:r>
            <a:r>
              <a:rPr lang="tr-TR" sz="1700" dirty="0" err="1"/>
              <a:t>through</a:t>
            </a:r>
            <a:r>
              <a:rPr lang="tr-TR" sz="1700" dirty="0"/>
              <a:t> </a:t>
            </a:r>
            <a:r>
              <a:rPr lang="tr-TR" sz="1700" dirty="0" err="1"/>
              <a:t>the</a:t>
            </a:r>
            <a:r>
              <a:rPr lang="tr-TR" sz="1700" dirty="0"/>
              <a:t> </a:t>
            </a:r>
            <a:r>
              <a:rPr lang="tr-TR" sz="1700" dirty="0" err="1"/>
              <a:t>bubble’s</a:t>
            </a:r>
            <a:r>
              <a:rPr lang="tr-TR" sz="1700" dirty="0"/>
              <a:t> </a:t>
            </a:r>
            <a:r>
              <a:rPr lang="tr-TR" sz="1700" dirty="0" err="1"/>
              <a:t>interior</a:t>
            </a:r>
            <a:r>
              <a:rPr lang="tr-TR" sz="1700" dirty="0"/>
              <a:t> </a:t>
            </a:r>
            <a:r>
              <a:rPr lang="tr-TR" sz="1700" dirty="0" err="1"/>
              <a:t>and</a:t>
            </a:r>
            <a:r>
              <a:rPr lang="tr-TR" sz="1700" dirty="0"/>
              <a:t> </a:t>
            </a:r>
            <a:r>
              <a:rPr lang="tr-TR" sz="1700" dirty="0" err="1"/>
              <a:t>penetrates</a:t>
            </a:r>
            <a:r>
              <a:rPr lang="tr-TR" sz="1700" dirty="0"/>
              <a:t> </a:t>
            </a:r>
            <a:r>
              <a:rPr lang="tr-TR" sz="1700" dirty="0" err="1"/>
              <a:t>the</a:t>
            </a:r>
            <a:r>
              <a:rPr lang="tr-TR" sz="1700" dirty="0"/>
              <a:t> </a:t>
            </a:r>
            <a:r>
              <a:rPr lang="tr-TR" sz="1700" dirty="0" err="1"/>
              <a:t>opposite</a:t>
            </a:r>
            <a:r>
              <a:rPr lang="tr-TR" sz="1700" dirty="0"/>
              <a:t> </a:t>
            </a:r>
            <a:r>
              <a:rPr lang="tr-TR" sz="1700" dirty="0" err="1"/>
              <a:t>bubble</a:t>
            </a:r>
            <a:r>
              <a:rPr lang="tr-TR" sz="1700" dirty="0"/>
              <a:t> </a:t>
            </a:r>
            <a:r>
              <a:rPr lang="tr-TR" sz="1700" dirty="0" err="1"/>
              <a:t>wall</a:t>
            </a:r>
            <a:r>
              <a:rPr lang="tr-TR" sz="1700" dirty="0"/>
              <a:t>. </a:t>
            </a:r>
            <a:r>
              <a:rPr lang="tr-TR" sz="1700" dirty="0" err="1"/>
              <a:t>Because</a:t>
            </a:r>
            <a:r>
              <a:rPr lang="tr-TR" sz="1700" dirty="0"/>
              <a:t> </a:t>
            </a:r>
            <a:r>
              <a:rPr lang="tr-TR" sz="1700" dirty="0" err="1"/>
              <a:t>most</a:t>
            </a:r>
            <a:r>
              <a:rPr lang="tr-TR" sz="1700" dirty="0"/>
              <a:t> of </a:t>
            </a:r>
            <a:r>
              <a:rPr lang="tr-TR" sz="1700" dirty="0" err="1"/>
              <a:t>the</a:t>
            </a:r>
            <a:r>
              <a:rPr lang="tr-TR" sz="1700" dirty="0"/>
              <a:t> </a:t>
            </a:r>
            <a:r>
              <a:rPr lang="tr-TR" sz="1700" dirty="0" err="1"/>
              <a:t>available</a:t>
            </a:r>
            <a:r>
              <a:rPr lang="tr-TR" sz="1700" dirty="0"/>
              <a:t> </a:t>
            </a:r>
            <a:r>
              <a:rPr lang="tr-TR" sz="1700" dirty="0" err="1"/>
              <a:t>energy</a:t>
            </a:r>
            <a:r>
              <a:rPr lang="tr-TR" sz="1700" dirty="0"/>
              <a:t> is </a:t>
            </a:r>
            <a:r>
              <a:rPr lang="tr-TR" sz="1700" dirty="0" err="1"/>
              <a:t>transferred</a:t>
            </a:r>
            <a:r>
              <a:rPr lang="tr-TR" sz="1700" dirty="0"/>
              <a:t> </a:t>
            </a:r>
            <a:r>
              <a:rPr lang="tr-TR" sz="1700" dirty="0" err="1"/>
              <a:t>to</a:t>
            </a:r>
            <a:r>
              <a:rPr lang="tr-TR" sz="1700" dirty="0"/>
              <a:t> </a:t>
            </a:r>
            <a:r>
              <a:rPr lang="tr-TR" sz="1700" dirty="0" err="1"/>
              <a:t>the</a:t>
            </a:r>
            <a:r>
              <a:rPr lang="tr-TR" sz="1700" dirty="0"/>
              <a:t> </a:t>
            </a:r>
            <a:r>
              <a:rPr lang="tr-TR" sz="1700" dirty="0" err="1"/>
              <a:t>accelerating</a:t>
            </a:r>
            <a:r>
              <a:rPr lang="tr-TR" sz="1700" dirty="0"/>
              <a:t> jet, </a:t>
            </a:r>
            <a:r>
              <a:rPr lang="tr-TR" sz="1700" dirty="0" err="1"/>
              <a:t>rather</a:t>
            </a:r>
            <a:r>
              <a:rPr lang="tr-TR" sz="1700" dirty="0"/>
              <a:t> </a:t>
            </a:r>
            <a:r>
              <a:rPr lang="tr-TR" sz="1700" dirty="0" err="1"/>
              <a:t>than</a:t>
            </a:r>
            <a:r>
              <a:rPr lang="tr-TR" sz="1700" dirty="0"/>
              <a:t> </a:t>
            </a:r>
            <a:r>
              <a:rPr lang="tr-TR" sz="1700" dirty="0" err="1"/>
              <a:t>the</a:t>
            </a:r>
            <a:r>
              <a:rPr lang="tr-TR" sz="1700" dirty="0"/>
              <a:t> </a:t>
            </a:r>
            <a:r>
              <a:rPr lang="tr-TR" sz="1700" dirty="0" err="1"/>
              <a:t>bubble</a:t>
            </a:r>
            <a:r>
              <a:rPr lang="tr-TR" sz="1700" dirty="0"/>
              <a:t> </a:t>
            </a:r>
            <a:r>
              <a:rPr lang="tr-TR" sz="1700" dirty="0" err="1"/>
              <a:t>wall</a:t>
            </a:r>
            <a:r>
              <a:rPr lang="tr-TR" sz="1700" dirty="0"/>
              <a:t> </a:t>
            </a:r>
            <a:r>
              <a:rPr lang="tr-TR" sz="1700" dirty="0" err="1"/>
              <a:t>itself</a:t>
            </a:r>
            <a:r>
              <a:rPr lang="tr-TR" sz="1700" dirty="0"/>
              <a:t>, </a:t>
            </a:r>
            <a:r>
              <a:rPr lang="tr-TR" sz="1700" dirty="0" err="1"/>
              <a:t>this</a:t>
            </a:r>
            <a:r>
              <a:rPr lang="tr-TR" sz="1700" dirty="0"/>
              <a:t> jet can </a:t>
            </a:r>
            <a:r>
              <a:rPr lang="tr-TR" sz="1700" dirty="0" err="1"/>
              <a:t>reach</a:t>
            </a:r>
            <a:r>
              <a:rPr lang="tr-TR" sz="1700" dirty="0"/>
              <a:t> </a:t>
            </a:r>
            <a:r>
              <a:rPr lang="tr-TR" sz="1700" dirty="0" err="1"/>
              <a:t>velocities</a:t>
            </a:r>
            <a:r>
              <a:rPr lang="tr-TR" sz="1700" dirty="0"/>
              <a:t> of </a:t>
            </a:r>
            <a:r>
              <a:rPr lang="tr-TR" sz="1700" dirty="0" err="1"/>
              <a:t>hundreds</a:t>
            </a:r>
            <a:r>
              <a:rPr lang="tr-TR" sz="1700" dirty="0"/>
              <a:t> of </a:t>
            </a:r>
            <a:r>
              <a:rPr lang="tr-TR" sz="1700" dirty="0" err="1"/>
              <a:t>meters</a:t>
            </a:r>
            <a:r>
              <a:rPr lang="tr-TR" sz="1700" dirty="0"/>
              <a:t> </a:t>
            </a:r>
            <a:r>
              <a:rPr lang="tr-TR" sz="1700" dirty="0" err="1"/>
              <a:t>per</a:t>
            </a:r>
            <a:r>
              <a:rPr lang="tr-TR" sz="1700" dirty="0"/>
              <a:t> </a:t>
            </a:r>
            <a:r>
              <a:rPr lang="tr-TR" sz="1700" dirty="0" err="1"/>
              <a:t>second</a:t>
            </a:r>
            <a:r>
              <a:rPr lang="tr-TR" sz="1700" dirty="0"/>
              <a:t>. </a:t>
            </a:r>
          </a:p>
          <a:p>
            <a:endParaRPr lang="tr-TR" sz="1700" dirty="0"/>
          </a:p>
          <a:p>
            <a:endParaRPr lang="tr-TR" sz="1700" dirty="0"/>
          </a:p>
          <a:p>
            <a:endParaRPr lang="tr-TR" sz="1700" dirty="0"/>
          </a:p>
        </p:txBody>
      </p:sp>
      <p:pic>
        <p:nvPicPr>
          <p:cNvPr id="9" name="İçerik Yer Tutucusu 3">
            <a:extLst>
              <a:ext uri="{FF2B5EF4-FFF2-40B4-BE49-F238E27FC236}">
                <a16:creationId xmlns:a16="http://schemas.microsoft.com/office/drawing/2014/main" id="{A132406A-24A3-504E-8A3B-CF17A56BE184}"/>
              </a:ext>
            </a:extLst>
          </p:cNvPr>
          <p:cNvPicPr>
            <a:picLocks noChangeAspect="1"/>
          </p:cNvPicPr>
          <p:nvPr/>
        </p:nvPicPr>
        <p:blipFill>
          <a:blip r:embed="rId2"/>
          <a:stretch>
            <a:fillRect/>
          </a:stretch>
        </p:blipFill>
        <p:spPr>
          <a:xfrm>
            <a:off x="0" y="1525149"/>
            <a:ext cx="5000707" cy="2087795"/>
          </a:xfrm>
          <a:prstGeom prst="rect">
            <a:avLst/>
          </a:prstGeom>
        </p:spPr>
      </p:pic>
    </p:spTree>
    <p:extLst>
      <p:ext uri="{BB962C8B-B14F-4D97-AF65-F5344CB8AC3E}">
        <p14:creationId xmlns:p14="http://schemas.microsoft.com/office/powerpoint/2010/main" val="142492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4A657-14FE-4744-A69B-162AE29746B3}"/>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sz="2200"/>
              <a:t>Ultrasound in synthetic organic chemistry</a:t>
            </a:r>
            <a:br>
              <a:rPr lang="en-US" sz="2200"/>
            </a:br>
            <a:endParaRPr lang="en-US" sz="2200"/>
          </a:p>
        </p:txBody>
      </p:sp>
      <p:pic>
        <p:nvPicPr>
          <p:cNvPr id="2050" name="Picture 2">
            <a:extLst>
              <a:ext uri="{FF2B5EF4-FFF2-40B4-BE49-F238E27FC236}">
                <a16:creationId xmlns:a16="http://schemas.microsoft.com/office/drawing/2014/main" id="{874F1218-702D-5242-8640-037D63D4B8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094411" y="1040177"/>
            <a:ext cx="4960442" cy="4191573"/>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a:extLst>
              <a:ext uri="{FF2B5EF4-FFF2-40B4-BE49-F238E27FC236}">
                <a16:creationId xmlns:a16="http://schemas.microsoft.com/office/drawing/2014/main" id="{A51F419B-6829-9540-AF8A-33A26E71DF7B}"/>
              </a:ext>
            </a:extLst>
          </p:cNvPr>
          <p:cNvSpPr>
            <a:spLocks noGrp="1"/>
          </p:cNvSpPr>
          <p:nvPr>
            <p:ph sz="half" idx="2"/>
          </p:nvPr>
        </p:nvSpPr>
        <p:spPr>
          <a:xfrm>
            <a:off x="1451581" y="2015732"/>
            <a:ext cx="4172212" cy="3450613"/>
          </a:xfrm>
        </p:spPr>
        <p:txBody>
          <a:bodyPr vert="horz" lIns="91440" tIns="45720" rIns="91440" bIns="45720" rtlCol="0" anchor="t">
            <a:normAutofit/>
          </a:bodyPr>
          <a:lstStyle/>
          <a:p>
            <a:pPr>
              <a:lnSpc>
                <a:spcPct val="110000"/>
              </a:lnSpc>
            </a:pPr>
            <a:r>
              <a:rPr lang="en-US" sz="1400" dirty="0"/>
              <a:t>There are two types of effects mediated by ultrasound: chemical and physical.</a:t>
            </a:r>
          </a:p>
          <a:p>
            <a:pPr>
              <a:lnSpc>
                <a:spcPct val="110000"/>
              </a:lnSpc>
            </a:pPr>
            <a:r>
              <a:rPr lang="en-US" sz="1400" dirty="0"/>
              <a:t> When the quantity of bubbles is low - using standard laboratory equipment - it is mainly physical rate acceleration that plays a role. </a:t>
            </a:r>
          </a:p>
          <a:p>
            <a:pPr>
              <a:lnSpc>
                <a:spcPct val="110000"/>
              </a:lnSpc>
            </a:pPr>
            <a:r>
              <a:rPr lang="en-US" sz="1400" dirty="0"/>
              <a:t>For example, a specific effect is the asymmetric collapse near a solid surface, which forms microjets. </a:t>
            </a:r>
          </a:p>
          <a:p>
            <a:pPr>
              <a:lnSpc>
                <a:spcPct val="110000"/>
              </a:lnSpc>
            </a:pPr>
            <a:r>
              <a:rPr lang="en-US" sz="1400" dirty="0"/>
              <a:t>This effect is the reason why ultrasound is very effective in cleaning and is also responsible for rate acceleration in multiphasic reactions, since surface cleaning and erosion lead to improved mass transport.</a:t>
            </a:r>
          </a:p>
        </p:txBody>
      </p:sp>
    </p:spTree>
    <p:extLst>
      <p:ext uri="{BB962C8B-B14F-4D97-AF65-F5344CB8AC3E}">
        <p14:creationId xmlns:p14="http://schemas.microsoft.com/office/powerpoint/2010/main" val="213195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0CB4144-B4F5-9140-913F-5E80AF9B1FA0}"/>
              </a:ext>
            </a:extLst>
          </p:cNvPr>
          <p:cNvSpPr>
            <a:spLocks noGrp="1"/>
          </p:cNvSpPr>
          <p:nvPr>
            <p:ph type="title"/>
          </p:nvPr>
        </p:nvSpPr>
        <p:spPr>
          <a:xfrm>
            <a:off x="466722" y="586855"/>
            <a:ext cx="3201366" cy="3387497"/>
          </a:xfrm>
        </p:spPr>
        <p:txBody>
          <a:bodyPr anchor="b">
            <a:normAutofit/>
          </a:bodyPr>
          <a:lstStyle/>
          <a:p>
            <a:pPr algn="r"/>
            <a:r>
              <a:rPr lang="tr-TR" sz="4000" dirty="0">
                <a:solidFill>
                  <a:srgbClr val="FFFFFF"/>
                </a:solidFill>
              </a:rPr>
              <a:t>MECHANISM </a:t>
            </a:r>
            <a:br>
              <a:rPr lang="tr-TR" sz="4000" dirty="0">
                <a:solidFill>
                  <a:srgbClr val="FFFFFF"/>
                </a:solidFill>
              </a:rPr>
            </a:br>
            <a:endParaRPr lang="tr-TR" sz="4000" dirty="0">
              <a:solidFill>
                <a:srgbClr val="FFFFFF"/>
              </a:solidFill>
            </a:endParaRPr>
          </a:p>
        </p:txBody>
      </p:sp>
      <p:sp>
        <p:nvSpPr>
          <p:cNvPr id="3" name="İçerik Yer Tutucusu 2">
            <a:extLst>
              <a:ext uri="{FF2B5EF4-FFF2-40B4-BE49-F238E27FC236}">
                <a16:creationId xmlns:a16="http://schemas.microsoft.com/office/drawing/2014/main" id="{B50B6256-03C1-DA45-A733-AE1CA93601CA}"/>
              </a:ext>
            </a:extLst>
          </p:cNvPr>
          <p:cNvSpPr>
            <a:spLocks noGrp="1"/>
          </p:cNvSpPr>
          <p:nvPr>
            <p:ph idx="1"/>
          </p:nvPr>
        </p:nvSpPr>
        <p:spPr>
          <a:xfrm>
            <a:off x="4810259" y="649480"/>
            <a:ext cx="6555347" cy="5546047"/>
          </a:xfrm>
        </p:spPr>
        <p:txBody>
          <a:bodyPr anchor="ctr">
            <a:normAutofit/>
          </a:bodyPr>
          <a:lstStyle/>
          <a:p>
            <a:r>
              <a:rPr lang="tr-TR" sz="1400" dirty="0" err="1"/>
              <a:t>The</a:t>
            </a:r>
            <a:r>
              <a:rPr lang="tr-TR" sz="1400" dirty="0"/>
              <a:t> </a:t>
            </a:r>
            <a:r>
              <a:rPr lang="tr-TR" sz="1400" dirty="0" err="1"/>
              <a:t>chemical</a:t>
            </a:r>
            <a:r>
              <a:rPr lang="tr-TR" sz="1400" dirty="0"/>
              <a:t> </a:t>
            </a:r>
            <a:r>
              <a:rPr lang="tr-TR" sz="1400" dirty="0" err="1"/>
              <a:t>effects</a:t>
            </a:r>
            <a:r>
              <a:rPr lang="tr-TR" sz="1400" dirty="0"/>
              <a:t> of </a:t>
            </a:r>
            <a:r>
              <a:rPr lang="tr-TR" sz="1400" dirty="0" err="1"/>
              <a:t>ultrasound</a:t>
            </a:r>
            <a:r>
              <a:rPr lang="tr-TR" sz="1400" dirty="0"/>
              <a:t> on </a:t>
            </a:r>
            <a:r>
              <a:rPr lang="tr-TR" sz="1400" dirty="0" err="1"/>
              <a:t>aqueous</a:t>
            </a:r>
            <a:r>
              <a:rPr lang="tr-TR" sz="1400" dirty="0"/>
              <a:t> </a:t>
            </a:r>
            <a:r>
              <a:rPr lang="tr-TR" sz="1400" dirty="0" err="1"/>
              <a:t>solutions</a:t>
            </a:r>
            <a:r>
              <a:rPr lang="tr-TR" sz="1400" dirty="0"/>
              <a:t> </a:t>
            </a:r>
            <a:r>
              <a:rPr lang="tr-TR" sz="1400" dirty="0" err="1"/>
              <a:t>have</a:t>
            </a:r>
            <a:r>
              <a:rPr lang="tr-TR" sz="1400" dirty="0"/>
              <a:t> </a:t>
            </a:r>
            <a:r>
              <a:rPr lang="tr-TR" sz="1400" dirty="0" err="1"/>
              <a:t>been</a:t>
            </a:r>
            <a:r>
              <a:rPr lang="tr-TR" sz="1400" dirty="0"/>
              <a:t> </a:t>
            </a:r>
            <a:r>
              <a:rPr lang="tr-TR" sz="1400" dirty="0" err="1"/>
              <a:t>studied</a:t>
            </a:r>
            <a:r>
              <a:rPr lang="tr-TR" sz="1400" dirty="0"/>
              <a:t> </a:t>
            </a:r>
            <a:r>
              <a:rPr lang="tr-TR" sz="1400" dirty="0" err="1"/>
              <a:t>for</a:t>
            </a:r>
            <a:r>
              <a:rPr lang="tr-TR" sz="1400" dirty="0"/>
              <a:t> </a:t>
            </a:r>
            <a:r>
              <a:rPr lang="tr-TR" sz="1400" dirty="0" err="1"/>
              <a:t>many</a:t>
            </a:r>
            <a:r>
              <a:rPr lang="tr-TR" sz="1400" dirty="0"/>
              <a:t> </a:t>
            </a:r>
            <a:r>
              <a:rPr lang="tr-TR" sz="1400" dirty="0" err="1"/>
              <a:t>years</a:t>
            </a:r>
            <a:r>
              <a:rPr lang="tr-TR" sz="1400" dirty="0"/>
              <a:t>. </a:t>
            </a:r>
          </a:p>
          <a:p>
            <a:r>
              <a:rPr lang="tr-TR" sz="1400" dirty="0" err="1"/>
              <a:t>The</a:t>
            </a:r>
            <a:r>
              <a:rPr lang="tr-TR" sz="1400" dirty="0"/>
              <a:t> </a:t>
            </a:r>
            <a:r>
              <a:rPr lang="tr-TR" sz="1400" dirty="0" err="1"/>
              <a:t>primary</a:t>
            </a:r>
            <a:r>
              <a:rPr lang="tr-TR" sz="1400" dirty="0"/>
              <a:t> </a:t>
            </a:r>
            <a:r>
              <a:rPr lang="tr-TR" sz="1400" dirty="0" err="1"/>
              <a:t>products</a:t>
            </a:r>
            <a:r>
              <a:rPr lang="tr-TR" sz="1400" dirty="0"/>
              <a:t> </a:t>
            </a:r>
            <a:r>
              <a:rPr lang="tr-TR" sz="1400" dirty="0" err="1"/>
              <a:t>are</a:t>
            </a:r>
            <a:r>
              <a:rPr lang="tr-TR" sz="1400" dirty="0"/>
              <a:t> H</a:t>
            </a:r>
            <a:r>
              <a:rPr lang="tr-TR" sz="1400" baseline="-25000" dirty="0"/>
              <a:t>2</a:t>
            </a:r>
            <a:r>
              <a:rPr lang="tr-TR" sz="1400" dirty="0"/>
              <a:t> </a:t>
            </a:r>
            <a:r>
              <a:rPr lang="tr-TR" sz="1400" dirty="0" err="1"/>
              <a:t>and</a:t>
            </a:r>
            <a:r>
              <a:rPr lang="tr-TR" sz="1400" dirty="0"/>
              <a:t> H</a:t>
            </a:r>
            <a:r>
              <a:rPr lang="tr-TR" sz="1400" baseline="-25000" dirty="0"/>
              <a:t>2</a:t>
            </a:r>
            <a:r>
              <a:rPr lang="tr-TR" sz="1400" dirty="0"/>
              <a:t>O</a:t>
            </a:r>
            <a:r>
              <a:rPr lang="tr-TR" sz="1400" baseline="-25000" dirty="0"/>
              <a:t>2</a:t>
            </a:r>
            <a:r>
              <a:rPr lang="tr-TR" sz="1400" dirty="0"/>
              <a:t>; </a:t>
            </a:r>
            <a:r>
              <a:rPr lang="tr-TR" sz="1400" dirty="0" err="1"/>
              <a:t>there</a:t>
            </a:r>
            <a:r>
              <a:rPr lang="tr-TR" sz="1400" dirty="0"/>
              <a:t> is </a:t>
            </a:r>
            <a:r>
              <a:rPr lang="tr-TR" sz="1400" dirty="0" err="1"/>
              <a:t>strong</a:t>
            </a:r>
            <a:r>
              <a:rPr lang="tr-TR" sz="1400" dirty="0"/>
              <a:t> </a:t>
            </a:r>
            <a:r>
              <a:rPr lang="tr-TR" sz="1400" dirty="0" err="1"/>
              <a:t>evidence</a:t>
            </a:r>
            <a:r>
              <a:rPr lang="tr-TR" sz="1400" dirty="0"/>
              <a:t> </a:t>
            </a:r>
            <a:r>
              <a:rPr lang="tr-TR" sz="1400" dirty="0" err="1"/>
              <a:t>for</a:t>
            </a:r>
            <a:r>
              <a:rPr lang="tr-TR" sz="1400" dirty="0"/>
              <a:t> </a:t>
            </a:r>
            <a:r>
              <a:rPr lang="tr-TR" sz="1400" dirty="0" err="1"/>
              <a:t>various</a:t>
            </a:r>
            <a:r>
              <a:rPr lang="tr-TR" sz="1400" dirty="0"/>
              <a:t> </a:t>
            </a:r>
            <a:r>
              <a:rPr lang="tr-TR" sz="1400" dirty="0" err="1"/>
              <a:t>high-energy</a:t>
            </a:r>
            <a:r>
              <a:rPr lang="tr-TR" sz="1400" dirty="0"/>
              <a:t> </a:t>
            </a:r>
            <a:r>
              <a:rPr lang="tr-TR" sz="1400" dirty="0" err="1"/>
              <a:t>intermediates</a:t>
            </a:r>
            <a:r>
              <a:rPr lang="tr-TR" sz="1400" dirty="0"/>
              <a:t>, </a:t>
            </a:r>
            <a:r>
              <a:rPr lang="tr-TR" sz="1400" dirty="0" err="1"/>
              <a:t>including</a:t>
            </a:r>
            <a:r>
              <a:rPr lang="tr-TR" sz="1400" dirty="0"/>
              <a:t> H</a:t>
            </a:r>
            <a:r>
              <a:rPr lang="tr-TR" sz="1400" baseline="-25000" dirty="0"/>
              <a:t>2</a:t>
            </a:r>
            <a:r>
              <a:rPr lang="tr-TR" sz="1400" dirty="0"/>
              <a:t>O, H </a:t>
            </a:r>
            <a:r>
              <a:rPr lang="tr-TR" sz="1400" dirty="0" err="1"/>
              <a:t>and</a:t>
            </a:r>
            <a:r>
              <a:rPr lang="tr-TR" sz="1400" dirty="0"/>
              <a:t> OH. </a:t>
            </a:r>
          </a:p>
          <a:p>
            <a:r>
              <a:rPr lang="tr-TR" sz="1400" dirty="0" err="1"/>
              <a:t>The</a:t>
            </a:r>
            <a:r>
              <a:rPr lang="tr-TR" sz="1400" dirty="0"/>
              <a:t> </a:t>
            </a:r>
            <a:r>
              <a:rPr lang="tr-TR" sz="1400" dirty="0" err="1"/>
              <a:t>sonolysis</a:t>
            </a:r>
            <a:r>
              <a:rPr lang="tr-TR" sz="1400" dirty="0"/>
              <a:t> of </a:t>
            </a:r>
            <a:r>
              <a:rPr lang="tr-TR" sz="1400" dirty="0" err="1"/>
              <a:t>water</a:t>
            </a:r>
            <a:r>
              <a:rPr lang="tr-TR" sz="1400" dirty="0"/>
              <a:t>, </a:t>
            </a:r>
            <a:r>
              <a:rPr lang="tr-TR" sz="1400" dirty="0" err="1"/>
              <a:t>which</a:t>
            </a:r>
            <a:r>
              <a:rPr lang="tr-TR" sz="1400" dirty="0"/>
              <a:t> </a:t>
            </a:r>
            <a:r>
              <a:rPr lang="tr-TR" sz="1400" dirty="0" err="1"/>
              <a:t>produces</a:t>
            </a:r>
            <a:r>
              <a:rPr lang="tr-TR" sz="1400" dirty="0"/>
              <a:t> </a:t>
            </a:r>
            <a:r>
              <a:rPr lang="tr-TR" sz="1400" dirty="0" err="1"/>
              <a:t>both</a:t>
            </a:r>
            <a:r>
              <a:rPr lang="tr-TR" sz="1400" dirty="0"/>
              <a:t> </a:t>
            </a:r>
            <a:r>
              <a:rPr lang="tr-TR" sz="1400" dirty="0" err="1"/>
              <a:t>strong</a:t>
            </a:r>
            <a:r>
              <a:rPr lang="tr-TR" sz="1400" dirty="0"/>
              <a:t> </a:t>
            </a:r>
            <a:r>
              <a:rPr lang="tr-TR" sz="1400" dirty="0" err="1"/>
              <a:t>reductants</a:t>
            </a:r>
            <a:r>
              <a:rPr lang="tr-TR" sz="1400" dirty="0"/>
              <a:t>, </a:t>
            </a:r>
            <a:r>
              <a:rPr lang="tr-TR" sz="1400" dirty="0" err="1"/>
              <a:t>and</a:t>
            </a:r>
            <a:r>
              <a:rPr lang="tr-TR" sz="1400" dirty="0"/>
              <a:t> </a:t>
            </a:r>
            <a:r>
              <a:rPr lang="tr-TR" sz="1400" dirty="0" err="1"/>
              <a:t>oxidants</a:t>
            </a:r>
            <a:r>
              <a:rPr lang="tr-TR" sz="1400" dirty="0"/>
              <a:t> is </a:t>
            </a:r>
            <a:r>
              <a:rPr lang="tr-TR" sz="1400" dirty="0" err="1"/>
              <a:t>capable</a:t>
            </a:r>
            <a:r>
              <a:rPr lang="tr-TR" sz="1400" dirty="0"/>
              <a:t> of </a:t>
            </a:r>
            <a:r>
              <a:rPr lang="tr-TR" sz="1400" dirty="0" err="1"/>
              <a:t>causing</a:t>
            </a:r>
            <a:r>
              <a:rPr lang="tr-TR" sz="1400" dirty="0"/>
              <a:t> </a:t>
            </a:r>
            <a:r>
              <a:rPr lang="tr-TR" sz="1400" dirty="0" err="1"/>
              <a:t>secondary</a:t>
            </a:r>
            <a:r>
              <a:rPr lang="tr-TR" sz="1400" dirty="0"/>
              <a:t> </a:t>
            </a:r>
            <a:r>
              <a:rPr lang="tr-TR" sz="1400" dirty="0" err="1"/>
              <a:t>oxidation</a:t>
            </a:r>
            <a:r>
              <a:rPr lang="tr-TR" sz="1400" dirty="0"/>
              <a:t> </a:t>
            </a:r>
            <a:r>
              <a:rPr lang="tr-TR" sz="1400" dirty="0" err="1"/>
              <a:t>and</a:t>
            </a:r>
            <a:r>
              <a:rPr lang="tr-TR" sz="1400" dirty="0"/>
              <a:t> </a:t>
            </a:r>
            <a:r>
              <a:rPr lang="tr-TR" sz="1400" dirty="0" err="1"/>
              <a:t>reduction</a:t>
            </a:r>
            <a:r>
              <a:rPr lang="tr-TR" sz="1400" dirty="0"/>
              <a:t> </a:t>
            </a:r>
            <a:r>
              <a:rPr lang="tr-TR" sz="1400" dirty="0" err="1"/>
              <a:t>reactions</a:t>
            </a:r>
            <a:r>
              <a:rPr lang="tr-TR" sz="1400" dirty="0"/>
              <a:t>, as </a:t>
            </a:r>
            <a:r>
              <a:rPr lang="tr-TR" sz="1400" dirty="0" err="1"/>
              <a:t>often</a:t>
            </a:r>
            <a:r>
              <a:rPr lang="tr-TR" sz="1400" dirty="0"/>
              <a:t> </a:t>
            </a:r>
            <a:r>
              <a:rPr lang="tr-TR" sz="1400" dirty="0" err="1"/>
              <a:t>observed</a:t>
            </a:r>
            <a:r>
              <a:rPr lang="tr-TR" sz="1400" dirty="0"/>
              <a:t>. </a:t>
            </a:r>
          </a:p>
          <a:p>
            <a:r>
              <a:rPr lang="tr-TR" sz="1400" dirty="0" err="1"/>
              <a:t>Most</a:t>
            </a:r>
            <a:r>
              <a:rPr lang="tr-TR" sz="1400" dirty="0"/>
              <a:t> </a:t>
            </a:r>
            <a:r>
              <a:rPr lang="tr-TR" sz="1400" dirty="0" err="1"/>
              <a:t>recently</a:t>
            </a:r>
            <a:r>
              <a:rPr lang="tr-TR" sz="1400" dirty="0"/>
              <a:t> </a:t>
            </a:r>
            <a:r>
              <a:rPr lang="tr-TR" sz="1400" dirty="0" err="1"/>
              <a:t>there</a:t>
            </a:r>
            <a:r>
              <a:rPr lang="tr-TR" sz="1400" dirty="0"/>
              <a:t> has </a:t>
            </a:r>
            <a:r>
              <a:rPr lang="tr-TR" sz="1400" dirty="0" err="1"/>
              <a:t>been</a:t>
            </a:r>
            <a:r>
              <a:rPr lang="tr-TR" sz="1400" dirty="0"/>
              <a:t> </a:t>
            </a:r>
            <a:r>
              <a:rPr lang="tr-TR" sz="1400" dirty="0" err="1"/>
              <a:t>strong</a:t>
            </a:r>
            <a:r>
              <a:rPr lang="tr-TR" sz="1400" dirty="0"/>
              <a:t> </a:t>
            </a:r>
            <a:r>
              <a:rPr lang="tr-TR" sz="1400" dirty="0" err="1"/>
              <a:t>interest</a:t>
            </a:r>
            <a:r>
              <a:rPr lang="tr-TR" sz="1400" dirty="0"/>
              <a:t> </a:t>
            </a:r>
            <a:r>
              <a:rPr lang="tr-TR" sz="1400" dirty="0" err="1"/>
              <a:t>shown</a:t>
            </a:r>
            <a:r>
              <a:rPr lang="tr-TR" sz="1400" dirty="0"/>
              <a:t> in </a:t>
            </a:r>
            <a:r>
              <a:rPr lang="tr-TR" sz="1400" dirty="0" err="1"/>
              <a:t>the</a:t>
            </a:r>
            <a:r>
              <a:rPr lang="tr-TR" sz="1400" dirty="0"/>
              <a:t> </a:t>
            </a:r>
            <a:r>
              <a:rPr lang="tr-TR" sz="1400" dirty="0" err="1"/>
              <a:t>use</a:t>
            </a:r>
            <a:r>
              <a:rPr lang="tr-TR" sz="1400" dirty="0"/>
              <a:t> of </a:t>
            </a:r>
            <a:r>
              <a:rPr lang="tr-TR" sz="1400" dirty="0" err="1"/>
              <a:t>ultrasound</a:t>
            </a:r>
            <a:r>
              <a:rPr lang="tr-TR" sz="1400" dirty="0"/>
              <a:t> </a:t>
            </a:r>
            <a:r>
              <a:rPr lang="tr-TR" sz="1400" dirty="0" err="1"/>
              <a:t>for</a:t>
            </a:r>
            <a:r>
              <a:rPr lang="tr-TR" sz="1400" dirty="0"/>
              <a:t> </a:t>
            </a:r>
            <a:r>
              <a:rPr lang="tr-TR" sz="1400" dirty="0" err="1"/>
              <a:t>remediation</a:t>
            </a:r>
            <a:r>
              <a:rPr lang="tr-TR" sz="1400" dirty="0"/>
              <a:t> of </a:t>
            </a:r>
            <a:r>
              <a:rPr lang="tr-TR" sz="1400" dirty="0" err="1"/>
              <a:t>low</a:t>
            </a:r>
            <a:r>
              <a:rPr lang="tr-TR" sz="1400" dirty="0"/>
              <a:t> </a:t>
            </a:r>
            <a:r>
              <a:rPr lang="tr-TR" sz="1400" dirty="0" err="1"/>
              <a:t>levels</a:t>
            </a:r>
            <a:r>
              <a:rPr lang="tr-TR" sz="1400" dirty="0"/>
              <a:t> of </a:t>
            </a:r>
            <a:r>
              <a:rPr lang="tr-TR" sz="1400" dirty="0" err="1"/>
              <a:t>organic</a:t>
            </a:r>
            <a:r>
              <a:rPr lang="tr-TR" sz="1400" dirty="0"/>
              <a:t> </a:t>
            </a:r>
            <a:r>
              <a:rPr lang="tr-TR" sz="1400" dirty="0" err="1"/>
              <a:t>contamination</a:t>
            </a:r>
            <a:r>
              <a:rPr lang="tr-TR" sz="1400" dirty="0"/>
              <a:t> of </a:t>
            </a:r>
            <a:r>
              <a:rPr lang="tr-TR" sz="1400" dirty="0" err="1"/>
              <a:t>water</a:t>
            </a:r>
            <a:r>
              <a:rPr lang="tr-TR" sz="1400" dirty="0"/>
              <a:t> </a:t>
            </a:r>
          </a:p>
          <a:p>
            <a:r>
              <a:rPr lang="tr-TR" sz="1400" dirty="0" err="1"/>
              <a:t>The</a:t>
            </a:r>
            <a:r>
              <a:rPr lang="tr-TR" sz="1400" dirty="0"/>
              <a:t> OH </a:t>
            </a:r>
            <a:r>
              <a:rPr lang="tr-TR" sz="1400" dirty="0" err="1"/>
              <a:t>radicals</a:t>
            </a:r>
            <a:r>
              <a:rPr lang="tr-TR" sz="1400" dirty="0"/>
              <a:t> </a:t>
            </a:r>
            <a:r>
              <a:rPr lang="tr-TR" sz="1400" dirty="0" err="1"/>
              <a:t>produced</a:t>
            </a:r>
            <a:r>
              <a:rPr lang="tr-TR" sz="1400" dirty="0"/>
              <a:t> </a:t>
            </a:r>
            <a:r>
              <a:rPr lang="tr-TR" sz="1400" dirty="0" err="1"/>
              <a:t>from</a:t>
            </a:r>
            <a:r>
              <a:rPr lang="tr-TR" sz="1400" dirty="0"/>
              <a:t> </a:t>
            </a:r>
            <a:r>
              <a:rPr lang="tr-TR" sz="1400" dirty="0" err="1"/>
              <a:t>the</a:t>
            </a:r>
            <a:r>
              <a:rPr lang="tr-TR" sz="1400" dirty="0"/>
              <a:t> </a:t>
            </a:r>
            <a:r>
              <a:rPr lang="tr-TR" sz="1400" dirty="0" err="1"/>
              <a:t>sonolysis</a:t>
            </a:r>
            <a:r>
              <a:rPr lang="tr-TR" sz="1400" dirty="0"/>
              <a:t> of </a:t>
            </a:r>
            <a:r>
              <a:rPr lang="tr-TR" sz="1400" dirty="0" err="1"/>
              <a:t>water</a:t>
            </a:r>
            <a:r>
              <a:rPr lang="tr-TR" sz="1400" dirty="0"/>
              <a:t> </a:t>
            </a:r>
            <a:r>
              <a:rPr lang="tr-TR" sz="1400" dirty="0" err="1"/>
              <a:t>are</a:t>
            </a:r>
            <a:r>
              <a:rPr lang="tr-TR" sz="1400" dirty="0"/>
              <a:t> </a:t>
            </a:r>
            <a:r>
              <a:rPr lang="tr-TR" sz="1400" dirty="0" err="1"/>
              <a:t>able</a:t>
            </a:r>
            <a:r>
              <a:rPr lang="tr-TR" sz="1400" dirty="0"/>
              <a:t> </a:t>
            </a:r>
            <a:r>
              <a:rPr lang="tr-TR" sz="1400" dirty="0" err="1"/>
              <a:t>to</a:t>
            </a:r>
            <a:r>
              <a:rPr lang="tr-TR" sz="1400" dirty="0"/>
              <a:t> </a:t>
            </a:r>
            <a:r>
              <a:rPr lang="tr-TR" sz="1400" dirty="0" err="1"/>
              <a:t>attack</a:t>
            </a:r>
            <a:r>
              <a:rPr lang="tr-TR" sz="1400" dirty="0"/>
              <a:t> </a:t>
            </a:r>
            <a:r>
              <a:rPr lang="tr-TR" sz="1400" dirty="0" err="1"/>
              <a:t>essentially</a:t>
            </a:r>
            <a:r>
              <a:rPr lang="tr-TR" sz="1400" dirty="0"/>
              <a:t> </a:t>
            </a:r>
            <a:r>
              <a:rPr lang="tr-TR" sz="1400" dirty="0" err="1"/>
              <a:t>all</a:t>
            </a:r>
            <a:r>
              <a:rPr lang="tr-TR" sz="1400" dirty="0"/>
              <a:t> </a:t>
            </a:r>
            <a:r>
              <a:rPr lang="tr-TR" sz="1400" dirty="0" err="1"/>
              <a:t>organic</a:t>
            </a:r>
            <a:r>
              <a:rPr lang="tr-TR" sz="1400" dirty="0"/>
              <a:t> </a:t>
            </a:r>
            <a:r>
              <a:rPr lang="tr-TR" sz="1400" dirty="0" err="1"/>
              <a:t>compounds</a:t>
            </a:r>
            <a:r>
              <a:rPr lang="tr-TR" sz="1400" dirty="0"/>
              <a:t> (</a:t>
            </a:r>
            <a:r>
              <a:rPr lang="tr-TR" sz="1400" dirty="0" err="1"/>
              <a:t>including</a:t>
            </a:r>
            <a:r>
              <a:rPr lang="tr-TR" sz="1400" dirty="0"/>
              <a:t> </a:t>
            </a:r>
            <a:r>
              <a:rPr lang="tr-TR" sz="1400" dirty="0" err="1"/>
              <a:t>halocarbons</a:t>
            </a:r>
            <a:r>
              <a:rPr lang="tr-TR" sz="1400" dirty="0"/>
              <a:t>, </a:t>
            </a:r>
            <a:r>
              <a:rPr lang="tr-TR" sz="1400" dirty="0" err="1"/>
              <a:t>pesticides</a:t>
            </a:r>
            <a:r>
              <a:rPr lang="tr-TR" sz="1400" dirty="0"/>
              <a:t>, </a:t>
            </a:r>
            <a:r>
              <a:rPr lang="tr-TR" sz="1400" dirty="0" err="1"/>
              <a:t>and</a:t>
            </a:r>
            <a:r>
              <a:rPr lang="tr-TR" sz="1400" dirty="0"/>
              <a:t> </a:t>
            </a:r>
            <a:r>
              <a:rPr lang="tr-TR" sz="1400" dirty="0" err="1"/>
              <a:t>nitro</a:t>
            </a:r>
            <a:r>
              <a:rPr lang="tr-TR" sz="1400" dirty="0"/>
              <a:t> </a:t>
            </a:r>
            <a:r>
              <a:rPr lang="tr-TR" sz="1400" dirty="0" err="1"/>
              <a:t>aromatics</a:t>
            </a:r>
            <a:r>
              <a:rPr lang="tr-TR" sz="1400" dirty="0"/>
              <a:t>) </a:t>
            </a:r>
            <a:r>
              <a:rPr lang="tr-TR" sz="1400" dirty="0" err="1"/>
              <a:t>and</a:t>
            </a:r>
            <a:r>
              <a:rPr lang="tr-TR" sz="1400" dirty="0"/>
              <a:t> </a:t>
            </a:r>
            <a:r>
              <a:rPr lang="tr-TR" sz="1400" dirty="0" err="1"/>
              <a:t>through</a:t>
            </a:r>
            <a:r>
              <a:rPr lang="tr-TR" sz="1400" dirty="0"/>
              <a:t> a </a:t>
            </a:r>
            <a:r>
              <a:rPr lang="tr-TR" sz="1400" dirty="0" err="1"/>
              <a:t>series</a:t>
            </a:r>
            <a:r>
              <a:rPr lang="tr-TR" sz="1400" dirty="0"/>
              <a:t> of </a:t>
            </a:r>
            <a:r>
              <a:rPr lang="tr-TR" sz="1400" dirty="0" err="1"/>
              <a:t>reactions</a:t>
            </a:r>
            <a:r>
              <a:rPr lang="tr-TR" sz="1400" dirty="0"/>
              <a:t> </a:t>
            </a:r>
            <a:r>
              <a:rPr lang="tr-TR" sz="1400" dirty="0" err="1"/>
              <a:t>oxidize</a:t>
            </a:r>
            <a:r>
              <a:rPr lang="tr-TR" sz="1400" dirty="0"/>
              <a:t> </a:t>
            </a:r>
            <a:r>
              <a:rPr lang="tr-TR" sz="1400" dirty="0" err="1"/>
              <a:t>them</a:t>
            </a:r>
            <a:r>
              <a:rPr lang="tr-TR" sz="1400" dirty="0"/>
              <a:t> </a:t>
            </a:r>
            <a:r>
              <a:rPr lang="tr-TR" sz="1400" dirty="0" err="1"/>
              <a:t>fully</a:t>
            </a:r>
            <a:r>
              <a:rPr lang="tr-TR" sz="1400" dirty="0"/>
              <a:t>. </a:t>
            </a:r>
          </a:p>
          <a:p>
            <a:r>
              <a:rPr lang="tr-TR" sz="1400" dirty="0" err="1"/>
              <a:t>The</a:t>
            </a:r>
            <a:r>
              <a:rPr lang="tr-TR" sz="1400" dirty="0"/>
              <a:t> </a:t>
            </a:r>
            <a:r>
              <a:rPr lang="tr-TR" sz="1400" dirty="0" err="1"/>
              <a:t>ultrasonic</a:t>
            </a:r>
            <a:r>
              <a:rPr lang="tr-TR" sz="1400" dirty="0"/>
              <a:t> </a:t>
            </a:r>
            <a:r>
              <a:rPr lang="tr-TR" sz="1400" dirty="0" err="1"/>
              <a:t>irradiation</a:t>
            </a:r>
            <a:r>
              <a:rPr lang="tr-TR" sz="1400" dirty="0"/>
              <a:t> of </a:t>
            </a:r>
            <a:r>
              <a:rPr lang="tr-TR" sz="1400" dirty="0" err="1"/>
              <a:t>organic</a:t>
            </a:r>
            <a:r>
              <a:rPr lang="tr-TR" sz="1400" dirty="0"/>
              <a:t> </a:t>
            </a:r>
            <a:r>
              <a:rPr lang="tr-TR" sz="1400" dirty="0" err="1"/>
              <a:t>liquids</a:t>
            </a:r>
            <a:r>
              <a:rPr lang="tr-TR" sz="1400" dirty="0"/>
              <a:t> </a:t>
            </a:r>
            <a:r>
              <a:rPr lang="tr-TR" sz="1400" dirty="0" err="1"/>
              <a:t>creates</a:t>
            </a:r>
            <a:r>
              <a:rPr lang="tr-TR" sz="1400" dirty="0"/>
              <a:t> </a:t>
            </a:r>
            <a:r>
              <a:rPr lang="tr-TR" sz="1400" dirty="0" err="1"/>
              <a:t>the</a:t>
            </a:r>
            <a:r>
              <a:rPr lang="tr-TR" sz="1400" dirty="0"/>
              <a:t> </a:t>
            </a:r>
            <a:r>
              <a:rPr lang="tr-TR" sz="1400" dirty="0" err="1"/>
              <a:t>same</a:t>
            </a:r>
            <a:r>
              <a:rPr lang="tr-TR" sz="1400" dirty="0"/>
              <a:t> </a:t>
            </a:r>
            <a:r>
              <a:rPr lang="tr-TR" sz="1400" dirty="0" err="1"/>
              <a:t>kinds</a:t>
            </a:r>
            <a:r>
              <a:rPr lang="tr-TR" sz="1400" dirty="0"/>
              <a:t> of </a:t>
            </a:r>
            <a:r>
              <a:rPr lang="tr-TR" sz="1400" dirty="0" err="1"/>
              <a:t>products</a:t>
            </a:r>
            <a:r>
              <a:rPr lang="tr-TR" sz="1400" dirty="0"/>
              <a:t> </a:t>
            </a:r>
            <a:r>
              <a:rPr lang="tr-TR" sz="1400" dirty="0" err="1"/>
              <a:t>associated</a:t>
            </a:r>
            <a:r>
              <a:rPr lang="tr-TR" sz="1400" dirty="0"/>
              <a:t> </a:t>
            </a:r>
            <a:r>
              <a:rPr lang="tr-TR" sz="1400" dirty="0" err="1"/>
              <a:t>with</a:t>
            </a:r>
            <a:r>
              <a:rPr lang="tr-TR" sz="1400" dirty="0"/>
              <a:t> </a:t>
            </a:r>
            <a:r>
              <a:rPr lang="tr-TR" sz="1400" dirty="0" err="1"/>
              <a:t>very</a:t>
            </a:r>
            <a:r>
              <a:rPr lang="tr-TR" sz="1400" dirty="0"/>
              <a:t> </a:t>
            </a:r>
            <a:r>
              <a:rPr lang="tr-TR" sz="1400" dirty="0" err="1"/>
              <a:t>high</a:t>
            </a:r>
            <a:r>
              <a:rPr lang="tr-TR" sz="1400" dirty="0"/>
              <a:t> </a:t>
            </a:r>
            <a:r>
              <a:rPr lang="tr-TR" sz="1400" dirty="0" err="1"/>
              <a:t>temperature</a:t>
            </a:r>
            <a:r>
              <a:rPr lang="tr-TR" sz="1400" dirty="0"/>
              <a:t> </a:t>
            </a:r>
            <a:r>
              <a:rPr lang="tr-TR" sz="1400" dirty="0" err="1"/>
              <a:t>pyrolysis</a:t>
            </a:r>
            <a:r>
              <a:rPr lang="tr-TR" sz="1400" dirty="0"/>
              <a:t> </a:t>
            </a:r>
          </a:p>
          <a:p>
            <a:r>
              <a:rPr lang="tr-TR" sz="1400" dirty="0" err="1"/>
              <a:t>The</a:t>
            </a:r>
            <a:r>
              <a:rPr lang="tr-TR" sz="1400" dirty="0"/>
              <a:t> </a:t>
            </a:r>
            <a:r>
              <a:rPr lang="tr-TR" sz="1400" dirty="0" err="1"/>
              <a:t>sonochemistry</a:t>
            </a:r>
            <a:r>
              <a:rPr lang="tr-TR" sz="1400" dirty="0"/>
              <a:t> of </a:t>
            </a:r>
            <a:r>
              <a:rPr lang="tr-TR" sz="1400" dirty="0" err="1"/>
              <a:t>solutes</a:t>
            </a:r>
            <a:r>
              <a:rPr lang="tr-TR" sz="1400" dirty="0"/>
              <a:t> </a:t>
            </a:r>
            <a:r>
              <a:rPr lang="tr-TR" sz="1400" dirty="0" err="1"/>
              <a:t>dissolved</a:t>
            </a:r>
            <a:r>
              <a:rPr lang="tr-TR" sz="1400" dirty="0"/>
              <a:t> in </a:t>
            </a:r>
            <a:r>
              <a:rPr lang="tr-TR" sz="1400" dirty="0" err="1"/>
              <a:t>organic</a:t>
            </a:r>
            <a:r>
              <a:rPr lang="tr-TR" sz="1400" dirty="0"/>
              <a:t> </a:t>
            </a:r>
            <a:r>
              <a:rPr lang="tr-TR" sz="1400" dirty="0" err="1"/>
              <a:t>liquids</a:t>
            </a:r>
            <a:r>
              <a:rPr lang="tr-TR" sz="1400" dirty="0"/>
              <a:t> </a:t>
            </a:r>
            <a:r>
              <a:rPr lang="tr-TR" sz="1400" dirty="0" err="1"/>
              <a:t>also</a:t>
            </a:r>
            <a:r>
              <a:rPr lang="tr-TR" sz="1400" dirty="0"/>
              <a:t> </a:t>
            </a:r>
            <a:r>
              <a:rPr lang="tr-TR" sz="1400" dirty="0" err="1"/>
              <a:t>remains</a:t>
            </a:r>
            <a:r>
              <a:rPr lang="tr-TR" sz="1400" dirty="0"/>
              <a:t> </a:t>
            </a:r>
            <a:r>
              <a:rPr lang="tr-TR" sz="1400" dirty="0" err="1"/>
              <a:t>largely</a:t>
            </a:r>
            <a:r>
              <a:rPr lang="tr-TR" sz="1400" dirty="0"/>
              <a:t> </a:t>
            </a:r>
            <a:r>
              <a:rPr lang="tr-TR" sz="1400" dirty="0" err="1"/>
              <a:t>unexplored</a:t>
            </a:r>
            <a:r>
              <a:rPr lang="tr-TR" sz="1400" dirty="0"/>
              <a:t>. </a:t>
            </a:r>
          </a:p>
        </p:txBody>
      </p:sp>
    </p:spTree>
    <p:extLst>
      <p:ext uri="{BB962C8B-B14F-4D97-AF65-F5344CB8AC3E}">
        <p14:creationId xmlns:p14="http://schemas.microsoft.com/office/powerpoint/2010/main" val="324001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FF11176-1756-AB40-8D4C-0F54D654797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dirty="0">
                <a:solidFill>
                  <a:srgbClr val="FFFFFF"/>
                </a:solidFill>
                <a:latin typeface="+mj-lt"/>
                <a:ea typeface="+mj-ea"/>
                <a:cs typeface="+mj-cs"/>
              </a:rPr>
              <a:t>Reaction mechanism of ultrasound assisted synthesis method</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pic>
        <p:nvPicPr>
          <p:cNvPr id="4" name="İçerik Yer Tutucusu 3">
            <a:extLst>
              <a:ext uri="{FF2B5EF4-FFF2-40B4-BE49-F238E27FC236}">
                <a16:creationId xmlns:a16="http://schemas.microsoft.com/office/drawing/2014/main" id="{5892246A-1CBC-704E-BF0B-54FC66FB4055}"/>
              </a:ext>
            </a:extLst>
          </p:cNvPr>
          <p:cNvPicPr>
            <a:picLocks noGrp="1" noChangeAspect="1"/>
          </p:cNvPicPr>
          <p:nvPr>
            <p:ph idx="1"/>
          </p:nvPr>
        </p:nvPicPr>
        <p:blipFill>
          <a:blip r:embed="rId2"/>
          <a:stretch>
            <a:fillRect/>
          </a:stretch>
        </p:blipFill>
        <p:spPr>
          <a:xfrm>
            <a:off x="4777316" y="825743"/>
            <a:ext cx="6780700" cy="5204185"/>
          </a:xfrm>
          <a:prstGeom prst="rect">
            <a:avLst/>
          </a:prstGeom>
        </p:spPr>
      </p:pic>
    </p:spTree>
    <p:extLst>
      <p:ext uri="{BB962C8B-B14F-4D97-AF65-F5344CB8AC3E}">
        <p14:creationId xmlns:p14="http://schemas.microsoft.com/office/powerpoint/2010/main" val="128316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E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2A27C21-EAD8-7844-A5AD-578287B9F9D5}"/>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tr-TR" dirty="0" err="1">
                <a:solidFill>
                  <a:schemeClr val="bg1"/>
                </a:solidFill>
              </a:rPr>
              <a:t>Energy</a:t>
            </a:r>
            <a:r>
              <a:rPr lang="tr-TR" dirty="0">
                <a:solidFill>
                  <a:schemeClr val="bg1"/>
                </a:solidFill>
              </a:rPr>
              <a:t> </a:t>
            </a:r>
            <a:r>
              <a:rPr lang="tr-TR" dirty="0" err="1">
                <a:solidFill>
                  <a:schemeClr val="bg1"/>
                </a:solidFill>
              </a:rPr>
              <a:t>impact</a:t>
            </a:r>
            <a:r>
              <a:rPr lang="tr-TR" dirty="0">
                <a:solidFill>
                  <a:schemeClr val="bg1"/>
                </a:solidFill>
              </a:rPr>
              <a:t> </a:t>
            </a:r>
            <a:r>
              <a:rPr lang="tr-TR" dirty="0" err="1">
                <a:solidFill>
                  <a:schemeClr val="bg1"/>
                </a:solidFill>
              </a:rPr>
              <a:t>proved</a:t>
            </a:r>
            <a:r>
              <a:rPr lang="tr-TR" dirty="0">
                <a:solidFill>
                  <a:schemeClr val="bg1"/>
                </a:solidFill>
              </a:rPr>
              <a:t> </a:t>
            </a:r>
            <a:r>
              <a:rPr lang="tr-TR" dirty="0" err="1">
                <a:solidFill>
                  <a:schemeClr val="bg1"/>
                </a:solidFill>
              </a:rPr>
              <a:t>by</a:t>
            </a:r>
            <a:r>
              <a:rPr lang="tr-TR" dirty="0">
                <a:solidFill>
                  <a:schemeClr val="bg1"/>
                </a:solidFill>
              </a:rPr>
              <a:t> </a:t>
            </a:r>
            <a:r>
              <a:rPr lang="tr-TR" dirty="0" err="1">
                <a:solidFill>
                  <a:schemeClr val="bg1"/>
                </a:solidFill>
              </a:rPr>
              <a:t>ultrasound</a:t>
            </a:r>
            <a:r>
              <a:rPr lang="tr-TR" dirty="0">
                <a:solidFill>
                  <a:schemeClr val="bg1"/>
                </a:solidFill>
              </a:rPr>
              <a:t> in </a:t>
            </a:r>
            <a:r>
              <a:rPr lang="tr-TR" dirty="0" err="1">
                <a:solidFill>
                  <a:schemeClr val="bg1"/>
                </a:solidFill>
              </a:rPr>
              <a:t>comparison</a:t>
            </a:r>
            <a:r>
              <a:rPr lang="tr-TR" dirty="0">
                <a:solidFill>
                  <a:schemeClr val="bg1"/>
                </a:solidFill>
              </a:rPr>
              <a:t> </a:t>
            </a:r>
            <a:r>
              <a:rPr lang="tr-TR" dirty="0" err="1">
                <a:solidFill>
                  <a:schemeClr val="bg1"/>
                </a:solidFill>
              </a:rPr>
              <a:t>with</a:t>
            </a:r>
            <a:r>
              <a:rPr lang="tr-TR" dirty="0">
                <a:solidFill>
                  <a:schemeClr val="bg1"/>
                </a:solidFill>
              </a:rPr>
              <a:t> </a:t>
            </a:r>
            <a:r>
              <a:rPr lang="tr-TR" dirty="0" err="1">
                <a:solidFill>
                  <a:schemeClr val="bg1"/>
                </a:solidFill>
              </a:rPr>
              <a:t>other</a:t>
            </a:r>
            <a:r>
              <a:rPr lang="tr-TR" dirty="0">
                <a:solidFill>
                  <a:schemeClr val="bg1"/>
                </a:solidFill>
              </a:rPr>
              <a:t> </a:t>
            </a:r>
            <a:r>
              <a:rPr lang="tr-TR" dirty="0" err="1">
                <a:solidFill>
                  <a:schemeClr val="bg1"/>
                </a:solidFill>
              </a:rPr>
              <a:t>activation</a:t>
            </a:r>
            <a:r>
              <a:rPr lang="tr-TR" dirty="0">
                <a:solidFill>
                  <a:schemeClr val="bg1"/>
                </a:solidFill>
              </a:rPr>
              <a:t> </a:t>
            </a:r>
            <a:r>
              <a:rPr lang="tr-TR" dirty="0" err="1">
                <a:solidFill>
                  <a:schemeClr val="bg1"/>
                </a:solidFill>
              </a:rPr>
              <a:t>methods</a:t>
            </a:r>
            <a:endParaRPr lang="en-US" sz="3600" dirty="0">
              <a:solidFill>
                <a:schemeClr val="bg1"/>
              </a:solidFill>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a:extLst>
              <a:ext uri="{FF2B5EF4-FFF2-40B4-BE49-F238E27FC236}">
                <a16:creationId xmlns:a16="http://schemas.microsoft.com/office/drawing/2014/main" id="{9D3FBEF9-14C8-1F4F-BD5F-8D7355D6D24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1631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7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Freeform: Shape 17">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Başlık 1">
            <a:extLst>
              <a:ext uri="{FF2B5EF4-FFF2-40B4-BE49-F238E27FC236}">
                <a16:creationId xmlns:a16="http://schemas.microsoft.com/office/drawing/2014/main" id="{7A832CF2-94D9-D945-93B4-9F6F37AFEE12}"/>
              </a:ext>
            </a:extLst>
          </p:cNvPr>
          <p:cNvSpPr>
            <a:spLocks noGrp="1"/>
          </p:cNvSpPr>
          <p:nvPr>
            <p:ph type="title"/>
          </p:nvPr>
        </p:nvSpPr>
        <p:spPr>
          <a:xfrm>
            <a:off x="1116701" y="2452526"/>
            <a:ext cx="4248318" cy="1952947"/>
          </a:xfrm>
          <a:noFill/>
        </p:spPr>
        <p:txBody>
          <a:bodyPr vert="horz" lIns="91440" tIns="45720" rIns="91440" bIns="45720" rtlCol="0" anchor="ctr">
            <a:normAutofit fontScale="90000"/>
          </a:bodyPr>
          <a:lstStyle/>
          <a:p>
            <a:pPr algn="ctr"/>
            <a:r>
              <a:rPr lang="tr-TR" dirty="0"/>
              <a:t>Applications of </a:t>
            </a:r>
            <a:r>
              <a:rPr lang="tr-TR" dirty="0" err="1"/>
              <a:t>Ultrasound</a:t>
            </a:r>
            <a:r>
              <a:rPr lang="tr-TR" dirty="0"/>
              <a:t> in </a:t>
            </a:r>
            <a:r>
              <a:rPr lang="tr-TR" dirty="0" err="1"/>
              <a:t>Chemical</a:t>
            </a:r>
            <a:r>
              <a:rPr lang="tr-TR" dirty="0"/>
              <a:t> </a:t>
            </a:r>
            <a:r>
              <a:rPr lang="tr-TR" dirty="0" err="1"/>
              <a:t>Synthesis</a:t>
            </a:r>
            <a:r>
              <a:rPr lang="tr-TR" dirty="0"/>
              <a:t> </a:t>
            </a:r>
            <a:br>
              <a:rPr lang="tr-TR" sz="3600" dirty="0"/>
            </a:br>
            <a:endParaRPr lang="en-US" sz="3600" kern="1200" dirty="0">
              <a:solidFill>
                <a:srgbClr val="080808"/>
              </a:solidFill>
              <a:latin typeface="+mj-lt"/>
              <a:ea typeface="+mj-ea"/>
              <a:cs typeface="+mj-cs"/>
            </a:endParaRPr>
          </a:p>
        </p:txBody>
      </p:sp>
      <p:sp>
        <p:nvSpPr>
          <p:cNvPr id="20" name="Isosceles Triangle 19">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83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DBFFE04-B269-0743-B369-7EF050E1E1F6}"/>
              </a:ext>
            </a:extLst>
          </p:cNvPr>
          <p:cNvSpPr>
            <a:spLocks noGrp="1"/>
          </p:cNvSpPr>
          <p:nvPr>
            <p:ph type="title"/>
          </p:nvPr>
        </p:nvSpPr>
        <p:spPr>
          <a:xfrm>
            <a:off x="966952" y="1204108"/>
            <a:ext cx="2843048" cy="1781175"/>
          </a:xfrm>
        </p:spPr>
        <p:txBody>
          <a:bodyPr>
            <a:noAutofit/>
          </a:bodyPr>
          <a:lstStyle/>
          <a:p>
            <a:r>
              <a:rPr lang="tr-TR" sz="2000" b="1" dirty="0" err="1">
                <a:solidFill>
                  <a:schemeClr val="bg1"/>
                </a:solidFill>
              </a:rPr>
              <a:t>Ultrasound</a:t>
            </a:r>
            <a:r>
              <a:rPr lang="tr-TR" sz="2000" b="1" dirty="0">
                <a:solidFill>
                  <a:schemeClr val="bg1"/>
                </a:solidFill>
              </a:rPr>
              <a:t> </a:t>
            </a:r>
            <a:r>
              <a:rPr lang="tr-TR" sz="2000" b="1" dirty="0" err="1">
                <a:solidFill>
                  <a:schemeClr val="bg1"/>
                </a:solidFill>
              </a:rPr>
              <a:t>Assisted</a:t>
            </a:r>
            <a:r>
              <a:rPr lang="tr-TR" sz="2000" b="1" dirty="0">
                <a:solidFill>
                  <a:schemeClr val="bg1"/>
                </a:solidFill>
              </a:rPr>
              <a:t> </a:t>
            </a:r>
            <a:r>
              <a:rPr lang="tr-TR" sz="2000" b="1" dirty="0" err="1">
                <a:solidFill>
                  <a:schemeClr val="bg1"/>
                </a:solidFill>
              </a:rPr>
              <a:t>Synthesis</a:t>
            </a:r>
            <a:r>
              <a:rPr lang="tr-TR" sz="2000" b="1" dirty="0">
                <a:solidFill>
                  <a:schemeClr val="bg1"/>
                </a:solidFill>
              </a:rPr>
              <a:t> of Size-</a:t>
            </a:r>
            <a:r>
              <a:rPr lang="tr-TR" sz="2000" b="1" dirty="0" err="1">
                <a:solidFill>
                  <a:schemeClr val="bg1"/>
                </a:solidFill>
              </a:rPr>
              <a:t>Controlled</a:t>
            </a:r>
            <a:r>
              <a:rPr lang="tr-TR" sz="2000" b="1" dirty="0">
                <a:solidFill>
                  <a:schemeClr val="bg1"/>
                </a:solidFill>
              </a:rPr>
              <a:t> </a:t>
            </a:r>
            <a:r>
              <a:rPr lang="tr-TR" sz="2000" b="1" dirty="0" err="1">
                <a:solidFill>
                  <a:schemeClr val="bg1"/>
                </a:solidFill>
              </a:rPr>
              <a:t>Aqueous</a:t>
            </a:r>
            <a:r>
              <a:rPr lang="tr-TR" sz="2000" b="1" dirty="0">
                <a:solidFill>
                  <a:schemeClr val="bg1"/>
                </a:solidFill>
              </a:rPr>
              <a:t> </a:t>
            </a:r>
            <a:r>
              <a:rPr lang="tr-TR" sz="2000" b="1" dirty="0" err="1">
                <a:solidFill>
                  <a:schemeClr val="bg1"/>
                </a:solidFill>
              </a:rPr>
              <a:t>Colloids</a:t>
            </a:r>
            <a:r>
              <a:rPr lang="tr-TR" sz="2000" b="1" dirty="0">
                <a:solidFill>
                  <a:schemeClr val="bg1"/>
                </a:solidFill>
              </a:rPr>
              <a:t> </a:t>
            </a:r>
            <a:r>
              <a:rPr lang="tr-TR" sz="2000" b="1" dirty="0" err="1">
                <a:solidFill>
                  <a:schemeClr val="bg1"/>
                </a:solidFill>
              </a:rPr>
              <a:t>for</a:t>
            </a:r>
            <a:r>
              <a:rPr lang="tr-TR" sz="2000" b="1" dirty="0">
                <a:solidFill>
                  <a:schemeClr val="bg1"/>
                </a:solidFill>
              </a:rPr>
              <a:t> </a:t>
            </a:r>
            <a:r>
              <a:rPr lang="tr-TR" sz="2000" b="1" dirty="0" err="1">
                <a:solidFill>
                  <a:schemeClr val="bg1"/>
                </a:solidFill>
              </a:rPr>
              <a:t>the</a:t>
            </a:r>
            <a:r>
              <a:rPr lang="tr-TR" sz="2000" b="1" dirty="0">
                <a:solidFill>
                  <a:schemeClr val="bg1"/>
                </a:solidFill>
              </a:rPr>
              <a:t> </a:t>
            </a:r>
            <a:r>
              <a:rPr lang="tr-TR" sz="2000" b="1" dirty="0" err="1">
                <a:solidFill>
                  <a:schemeClr val="bg1"/>
                </a:solidFill>
              </a:rPr>
              <a:t>Fabrication</a:t>
            </a:r>
            <a:r>
              <a:rPr lang="tr-TR" sz="2000" b="1" dirty="0">
                <a:solidFill>
                  <a:schemeClr val="bg1"/>
                </a:solidFill>
              </a:rPr>
              <a:t> of </a:t>
            </a:r>
            <a:r>
              <a:rPr lang="tr-TR" sz="2000" b="1" dirty="0" err="1">
                <a:solidFill>
                  <a:schemeClr val="bg1"/>
                </a:solidFill>
              </a:rPr>
              <a:t>Nanoporous</a:t>
            </a:r>
            <a:r>
              <a:rPr lang="tr-TR" sz="2000" b="1" dirty="0">
                <a:solidFill>
                  <a:schemeClr val="bg1"/>
                </a:solidFill>
              </a:rPr>
              <a:t> </a:t>
            </a:r>
            <a:r>
              <a:rPr lang="tr-TR" sz="2000" b="1" dirty="0" err="1">
                <a:solidFill>
                  <a:schemeClr val="bg1"/>
                </a:solidFill>
              </a:rPr>
              <a:t>Zirconia</a:t>
            </a:r>
            <a:r>
              <a:rPr lang="tr-TR" sz="2000" b="1" dirty="0">
                <a:solidFill>
                  <a:schemeClr val="bg1"/>
                </a:solidFill>
              </a:rPr>
              <a:t> </a:t>
            </a:r>
            <a:r>
              <a:rPr lang="tr-TR" sz="2000" b="1" dirty="0" err="1">
                <a:solidFill>
                  <a:schemeClr val="bg1"/>
                </a:solidFill>
              </a:rPr>
              <a:t>Membrane</a:t>
            </a:r>
            <a:r>
              <a:rPr lang="tr-TR" sz="2000" b="1" dirty="0">
                <a:solidFill>
                  <a:schemeClr val="bg1"/>
                </a:solidFill>
              </a:rPr>
              <a:t> </a:t>
            </a:r>
            <a:br>
              <a:rPr lang="tr-TR" sz="2000" dirty="0"/>
            </a:br>
            <a:endParaRPr lang="tr-TR" sz="2000" dirty="0">
              <a:solidFill>
                <a:srgbClr val="FFFFFF"/>
              </a:solidFill>
            </a:endParaRPr>
          </a:p>
        </p:txBody>
      </p:sp>
      <p:sp>
        <p:nvSpPr>
          <p:cNvPr id="8" name="Content Placeholder 7">
            <a:extLst>
              <a:ext uri="{FF2B5EF4-FFF2-40B4-BE49-F238E27FC236}">
                <a16:creationId xmlns:a16="http://schemas.microsoft.com/office/drawing/2014/main" id="{27EA8D92-6BC8-4388-86F0-E24A7E6FED10}"/>
              </a:ext>
            </a:extLst>
          </p:cNvPr>
          <p:cNvSpPr>
            <a:spLocks noGrp="1"/>
          </p:cNvSpPr>
          <p:nvPr>
            <p:ph idx="1"/>
          </p:nvPr>
        </p:nvSpPr>
        <p:spPr>
          <a:xfrm>
            <a:off x="966951" y="3355130"/>
            <a:ext cx="2669407" cy="2427333"/>
          </a:xfrm>
        </p:spPr>
        <p:txBody>
          <a:bodyPr>
            <a:normAutofit fontScale="77500" lnSpcReduction="20000"/>
          </a:bodyPr>
          <a:lstStyle/>
          <a:p>
            <a:r>
              <a:rPr lang="tr-TR" dirty="0"/>
              <a:t>HRTEM </a:t>
            </a:r>
            <a:r>
              <a:rPr lang="tr-TR" dirty="0" err="1"/>
              <a:t>images</a:t>
            </a:r>
            <a:r>
              <a:rPr lang="tr-TR" dirty="0"/>
              <a:t> of ZrO</a:t>
            </a:r>
            <a:r>
              <a:rPr lang="tr-TR" baseline="-25000" dirty="0"/>
              <a:t>2</a:t>
            </a:r>
            <a:r>
              <a:rPr lang="tr-TR" dirty="0"/>
              <a:t> </a:t>
            </a:r>
            <a:r>
              <a:rPr lang="tr-TR" dirty="0" err="1"/>
              <a:t>materials</a:t>
            </a:r>
            <a:r>
              <a:rPr lang="tr-TR" dirty="0"/>
              <a:t> </a:t>
            </a:r>
            <a:r>
              <a:rPr lang="tr-TR" dirty="0" err="1"/>
              <a:t>synthesized</a:t>
            </a:r>
            <a:r>
              <a:rPr lang="tr-TR" dirty="0"/>
              <a:t> </a:t>
            </a:r>
            <a:r>
              <a:rPr lang="tr-TR" dirty="0" err="1"/>
              <a:t>with</a:t>
            </a:r>
            <a:r>
              <a:rPr lang="tr-TR" dirty="0"/>
              <a:t> 5 </a:t>
            </a:r>
            <a:r>
              <a:rPr lang="tr-TR" dirty="0" err="1"/>
              <a:t>min</a:t>
            </a:r>
            <a:r>
              <a:rPr lang="tr-TR" dirty="0"/>
              <a:t> </a:t>
            </a:r>
            <a:r>
              <a:rPr lang="tr-TR" dirty="0" err="1"/>
              <a:t>radiation</a:t>
            </a:r>
            <a:r>
              <a:rPr lang="tr-TR" dirty="0"/>
              <a:t> time at </a:t>
            </a:r>
            <a:r>
              <a:rPr lang="tr-TR" dirty="0" err="1"/>
              <a:t>ultrasonic</a:t>
            </a:r>
            <a:r>
              <a:rPr lang="tr-TR" dirty="0"/>
              <a:t> </a:t>
            </a:r>
            <a:r>
              <a:rPr lang="tr-TR" dirty="0" err="1"/>
              <a:t>power</a:t>
            </a:r>
            <a:r>
              <a:rPr lang="tr-TR" dirty="0"/>
              <a:t> of 90% </a:t>
            </a:r>
            <a:r>
              <a:rPr lang="tr-TR" dirty="0" err="1"/>
              <a:t>and</a:t>
            </a:r>
            <a:r>
              <a:rPr lang="tr-TR" dirty="0"/>
              <a:t> </a:t>
            </a:r>
            <a:r>
              <a:rPr lang="tr-TR" dirty="0" err="1"/>
              <a:t>when</a:t>
            </a:r>
            <a:r>
              <a:rPr lang="tr-TR" dirty="0"/>
              <a:t> </a:t>
            </a:r>
            <a:r>
              <a:rPr lang="tr-TR" dirty="0" err="1"/>
              <a:t>the</a:t>
            </a:r>
            <a:r>
              <a:rPr lang="tr-TR" dirty="0"/>
              <a:t> </a:t>
            </a:r>
            <a:r>
              <a:rPr lang="tr-TR" dirty="0" err="1"/>
              <a:t>molar</a:t>
            </a:r>
            <a:r>
              <a:rPr lang="tr-TR" dirty="0"/>
              <a:t> </a:t>
            </a:r>
            <a:r>
              <a:rPr lang="tr-TR" dirty="0" err="1"/>
              <a:t>ratio</a:t>
            </a:r>
            <a:r>
              <a:rPr lang="tr-TR" dirty="0"/>
              <a:t> of </a:t>
            </a:r>
            <a:r>
              <a:rPr lang="tr-TR" dirty="0" err="1"/>
              <a:t>precursor</a:t>
            </a:r>
            <a:r>
              <a:rPr lang="tr-TR" dirty="0"/>
              <a:t> </a:t>
            </a:r>
            <a:r>
              <a:rPr lang="tr-TR" dirty="0" err="1"/>
              <a:t>to</a:t>
            </a:r>
            <a:r>
              <a:rPr lang="tr-TR" dirty="0"/>
              <a:t> </a:t>
            </a:r>
            <a:r>
              <a:rPr lang="tr-TR" dirty="0" err="1"/>
              <a:t>precipitant</a:t>
            </a:r>
            <a:r>
              <a:rPr lang="tr-TR" dirty="0"/>
              <a:t> is 1:1. </a:t>
            </a:r>
            <a:endParaRPr lang="tr-TR" sz="1600" dirty="0"/>
          </a:p>
          <a:p>
            <a:endParaRPr lang="en-US" sz="1600" dirty="0"/>
          </a:p>
        </p:txBody>
      </p:sp>
      <p:pic>
        <p:nvPicPr>
          <p:cNvPr id="4" name="İçerik Yer Tutucusu 3">
            <a:extLst>
              <a:ext uri="{FF2B5EF4-FFF2-40B4-BE49-F238E27FC236}">
                <a16:creationId xmlns:a16="http://schemas.microsoft.com/office/drawing/2014/main" id="{5362E870-1CCC-B342-A40D-B4569A43E001}"/>
              </a:ext>
            </a:extLst>
          </p:cNvPr>
          <p:cNvPicPr>
            <a:picLocks noChangeAspect="1"/>
          </p:cNvPicPr>
          <p:nvPr/>
        </p:nvPicPr>
        <p:blipFill>
          <a:blip r:embed="rId2"/>
          <a:stretch>
            <a:fillRect/>
          </a:stretch>
        </p:blipFill>
        <p:spPr>
          <a:xfrm>
            <a:off x="4662102" y="1037476"/>
            <a:ext cx="6903723" cy="4660011"/>
          </a:xfrm>
          <a:prstGeom prst="rect">
            <a:avLst/>
          </a:prstGeom>
        </p:spPr>
      </p:pic>
    </p:spTree>
    <p:extLst>
      <p:ext uri="{BB962C8B-B14F-4D97-AF65-F5344CB8AC3E}">
        <p14:creationId xmlns:p14="http://schemas.microsoft.com/office/powerpoint/2010/main" val="218126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48"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9"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13324" name="Content Placeholder 13323">
            <a:extLst>
              <a:ext uri="{FF2B5EF4-FFF2-40B4-BE49-F238E27FC236}">
                <a16:creationId xmlns:a16="http://schemas.microsoft.com/office/drawing/2014/main" id="{B934DCB0-0BC3-4813-82E1-A014848DFA13}"/>
              </a:ext>
            </a:extLst>
          </p:cNvPr>
          <p:cNvSpPr>
            <a:spLocks noGrp="1"/>
          </p:cNvSpPr>
          <p:nvPr>
            <p:ph idx="1"/>
          </p:nvPr>
        </p:nvSpPr>
        <p:spPr>
          <a:xfrm>
            <a:off x="767290" y="3383121"/>
            <a:ext cx="3582072" cy="2793251"/>
          </a:xfrm>
        </p:spPr>
        <p:txBody>
          <a:bodyPr anchor="t">
            <a:normAutofit/>
          </a:bodyPr>
          <a:lstStyle/>
          <a:p>
            <a:r>
              <a:rPr lang="tr-TR" dirty="0" err="1">
                <a:solidFill>
                  <a:schemeClr val="bg1"/>
                </a:solidFill>
              </a:rPr>
              <a:t>Ultrasound-assisted</a:t>
            </a:r>
            <a:r>
              <a:rPr lang="tr-TR" dirty="0">
                <a:solidFill>
                  <a:schemeClr val="bg1"/>
                </a:solidFill>
              </a:rPr>
              <a:t> </a:t>
            </a:r>
            <a:r>
              <a:rPr lang="tr-TR" dirty="0" err="1">
                <a:solidFill>
                  <a:schemeClr val="bg1"/>
                </a:solidFill>
              </a:rPr>
              <a:t>synthesis</a:t>
            </a:r>
            <a:r>
              <a:rPr lang="tr-TR" dirty="0">
                <a:solidFill>
                  <a:schemeClr val="bg1"/>
                </a:solidFill>
              </a:rPr>
              <a:t> </a:t>
            </a:r>
            <a:r>
              <a:rPr lang="tr-TR" dirty="0" err="1">
                <a:solidFill>
                  <a:schemeClr val="bg1"/>
                </a:solidFill>
              </a:rPr>
              <a:t>and</a:t>
            </a:r>
            <a:r>
              <a:rPr lang="tr-TR" dirty="0">
                <a:solidFill>
                  <a:schemeClr val="bg1"/>
                </a:solidFill>
              </a:rPr>
              <a:t> </a:t>
            </a:r>
            <a:r>
              <a:rPr lang="tr-TR" dirty="0" err="1">
                <a:solidFill>
                  <a:schemeClr val="bg1"/>
                </a:solidFill>
              </a:rPr>
              <a:t>characterization</a:t>
            </a:r>
            <a:r>
              <a:rPr lang="tr-TR" dirty="0">
                <a:solidFill>
                  <a:schemeClr val="bg1"/>
                </a:solidFill>
              </a:rPr>
              <a:t> of </a:t>
            </a:r>
            <a:r>
              <a:rPr lang="tr-TR" dirty="0" err="1">
                <a:solidFill>
                  <a:schemeClr val="bg1"/>
                </a:solidFill>
              </a:rPr>
              <a:t>magnetite</a:t>
            </a:r>
            <a:r>
              <a:rPr lang="tr-TR" dirty="0">
                <a:solidFill>
                  <a:schemeClr val="bg1"/>
                </a:solidFill>
              </a:rPr>
              <a:t> </a:t>
            </a:r>
            <a:r>
              <a:rPr lang="tr-TR" dirty="0" err="1">
                <a:solidFill>
                  <a:schemeClr val="bg1"/>
                </a:solidFill>
              </a:rPr>
              <a:t>nanoparticles</a:t>
            </a:r>
            <a:r>
              <a:rPr lang="tr-TR" dirty="0">
                <a:solidFill>
                  <a:schemeClr val="bg1"/>
                </a:solidFill>
              </a:rPr>
              <a:t> </a:t>
            </a:r>
            <a:r>
              <a:rPr lang="tr-TR" dirty="0" err="1">
                <a:solidFill>
                  <a:schemeClr val="bg1"/>
                </a:solidFill>
              </a:rPr>
              <a:t>and</a:t>
            </a:r>
            <a:r>
              <a:rPr lang="tr-TR" dirty="0">
                <a:solidFill>
                  <a:schemeClr val="bg1"/>
                </a:solidFill>
              </a:rPr>
              <a:t> </a:t>
            </a:r>
            <a:r>
              <a:rPr lang="tr-TR" dirty="0" err="1">
                <a:solidFill>
                  <a:schemeClr val="bg1"/>
                </a:solidFill>
              </a:rPr>
              <a:t>poly</a:t>
            </a:r>
            <a:r>
              <a:rPr lang="tr-TR" dirty="0">
                <a:solidFill>
                  <a:schemeClr val="bg1"/>
                </a:solidFill>
              </a:rPr>
              <a:t> </a:t>
            </a:r>
            <a:r>
              <a:rPr lang="tr-TR" dirty="0" err="1">
                <a:solidFill>
                  <a:schemeClr val="bg1"/>
                </a:solidFill>
              </a:rPr>
              <a:t>magnetite</a:t>
            </a:r>
            <a:r>
              <a:rPr lang="tr-TR" dirty="0">
                <a:solidFill>
                  <a:schemeClr val="bg1"/>
                </a:solidFill>
              </a:rPr>
              <a:t> </a:t>
            </a:r>
            <a:r>
              <a:rPr lang="tr-TR" dirty="0" err="1">
                <a:solidFill>
                  <a:schemeClr val="bg1"/>
                </a:solidFill>
              </a:rPr>
              <a:t>nanocomposites</a:t>
            </a:r>
            <a:endParaRPr lang="tr-TR" dirty="0">
              <a:solidFill>
                <a:schemeClr val="bg1"/>
              </a:solidFill>
            </a:endParaRPr>
          </a:p>
          <a:p>
            <a:endParaRPr lang="en-US" sz="2000" dirty="0">
              <a:solidFill>
                <a:schemeClr val="bg1"/>
              </a:solidFill>
            </a:endParaRPr>
          </a:p>
        </p:txBody>
      </p:sp>
      <p:pic>
        <p:nvPicPr>
          <p:cNvPr id="13314" name="Picture 2">
            <a:extLst>
              <a:ext uri="{FF2B5EF4-FFF2-40B4-BE49-F238E27FC236}">
                <a16:creationId xmlns:a16="http://schemas.microsoft.com/office/drawing/2014/main" id="{41BA5AD8-1B3B-4242-8DCA-D3E7E7C207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5282" y="903730"/>
            <a:ext cx="6225272" cy="447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4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4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53B304AE-C253-C843-9569-5722C6A6AA71}"/>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tr-TR" sz="1400" dirty="0" err="1">
                <a:solidFill>
                  <a:srgbClr val="FFFFFF"/>
                </a:solidFill>
              </a:rPr>
              <a:t>Schematic</a:t>
            </a:r>
            <a:r>
              <a:rPr lang="tr-TR" sz="1400" dirty="0">
                <a:solidFill>
                  <a:srgbClr val="FFFFFF"/>
                </a:solidFill>
              </a:rPr>
              <a:t> </a:t>
            </a:r>
            <a:r>
              <a:rPr lang="tr-TR" sz="1400" dirty="0" err="1">
                <a:solidFill>
                  <a:srgbClr val="FFFFFF"/>
                </a:solidFill>
              </a:rPr>
              <a:t>representation</a:t>
            </a:r>
            <a:r>
              <a:rPr lang="tr-TR" sz="1400" dirty="0">
                <a:solidFill>
                  <a:srgbClr val="FFFFFF"/>
                </a:solidFill>
              </a:rPr>
              <a:t> of </a:t>
            </a:r>
            <a:r>
              <a:rPr lang="tr-TR" sz="1400" dirty="0" err="1">
                <a:solidFill>
                  <a:srgbClr val="FFFFFF"/>
                </a:solidFill>
              </a:rPr>
              <a:t>reaction</a:t>
            </a:r>
            <a:r>
              <a:rPr lang="tr-TR" sz="1400" dirty="0">
                <a:solidFill>
                  <a:srgbClr val="FFFFFF"/>
                </a:solidFill>
              </a:rPr>
              <a:t> </a:t>
            </a:r>
            <a:r>
              <a:rPr lang="tr-TR" sz="1400" dirty="0" err="1">
                <a:solidFill>
                  <a:srgbClr val="FFFFFF"/>
                </a:solidFill>
              </a:rPr>
              <a:t>setup</a:t>
            </a:r>
            <a:r>
              <a:rPr lang="tr-TR" sz="1400" dirty="0">
                <a:solidFill>
                  <a:srgbClr val="FFFFFF"/>
                </a:solidFill>
              </a:rPr>
              <a:t> </a:t>
            </a:r>
            <a:r>
              <a:rPr lang="tr-TR" sz="1400" dirty="0" err="1">
                <a:solidFill>
                  <a:srgbClr val="FFFFFF"/>
                </a:solidFill>
              </a:rPr>
              <a:t>with</a:t>
            </a:r>
            <a:r>
              <a:rPr lang="tr-TR" sz="1400" dirty="0">
                <a:solidFill>
                  <a:srgbClr val="FFFFFF"/>
                </a:solidFill>
              </a:rPr>
              <a:t> </a:t>
            </a:r>
            <a:r>
              <a:rPr lang="tr-TR" sz="1400" dirty="0" err="1">
                <a:solidFill>
                  <a:srgbClr val="FFFFFF"/>
                </a:solidFill>
              </a:rPr>
              <a:t>ultrasonic</a:t>
            </a:r>
            <a:r>
              <a:rPr lang="tr-TR" sz="1400" dirty="0">
                <a:solidFill>
                  <a:srgbClr val="FFFFFF"/>
                </a:solidFill>
              </a:rPr>
              <a:t> </a:t>
            </a:r>
            <a:r>
              <a:rPr lang="tr-TR" sz="1400" dirty="0" err="1">
                <a:solidFill>
                  <a:srgbClr val="FFFFFF"/>
                </a:solidFill>
              </a:rPr>
              <a:t>probe</a:t>
            </a:r>
            <a:r>
              <a:rPr lang="tr-TR" sz="1400" dirty="0">
                <a:solidFill>
                  <a:srgbClr val="FFFFFF"/>
                </a:solidFill>
              </a:rPr>
              <a:t> </a:t>
            </a:r>
            <a:r>
              <a:rPr lang="tr-TR" sz="1400" dirty="0" err="1">
                <a:solidFill>
                  <a:srgbClr val="FFFFFF"/>
                </a:solidFill>
              </a:rPr>
              <a:t>for</a:t>
            </a:r>
            <a:r>
              <a:rPr lang="tr-TR" sz="1400" dirty="0">
                <a:solidFill>
                  <a:srgbClr val="FFFFFF"/>
                </a:solidFill>
              </a:rPr>
              <a:t> </a:t>
            </a:r>
            <a:r>
              <a:rPr lang="tr-TR" sz="1400" dirty="0" err="1">
                <a:solidFill>
                  <a:srgbClr val="FFFFFF"/>
                </a:solidFill>
              </a:rPr>
              <a:t>synthesis</a:t>
            </a:r>
            <a:r>
              <a:rPr lang="tr-TR" sz="1400" dirty="0">
                <a:solidFill>
                  <a:srgbClr val="FFFFFF"/>
                </a:solidFill>
              </a:rPr>
              <a:t> of nCaCO</a:t>
            </a:r>
            <a:r>
              <a:rPr lang="tr-TR" sz="1400" baseline="-25000" dirty="0">
                <a:solidFill>
                  <a:srgbClr val="FFFFFF"/>
                </a:solidFill>
              </a:rPr>
              <a:t>3</a:t>
            </a:r>
            <a:r>
              <a:rPr lang="tr-TR" sz="1400" dirty="0">
                <a:solidFill>
                  <a:srgbClr val="FFFFFF"/>
                </a:solidFill>
              </a:rPr>
              <a:t> </a:t>
            </a:r>
            <a:r>
              <a:rPr lang="tr-TR" sz="1400" dirty="0" err="1">
                <a:solidFill>
                  <a:srgbClr val="FFFFFF"/>
                </a:solidFill>
              </a:rPr>
              <a:t>particles</a:t>
            </a:r>
            <a:r>
              <a:rPr lang="tr-TR" sz="1400" dirty="0">
                <a:solidFill>
                  <a:srgbClr val="FFFFFF"/>
                </a:solidFill>
              </a:rPr>
              <a:t> </a:t>
            </a:r>
            <a:r>
              <a:rPr lang="tr-TR" sz="1400" dirty="0" err="1">
                <a:solidFill>
                  <a:srgbClr val="FFFFFF"/>
                </a:solidFill>
              </a:rPr>
              <a:t>by</a:t>
            </a:r>
            <a:r>
              <a:rPr lang="tr-TR" sz="1400" dirty="0">
                <a:solidFill>
                  <a:srgbClr val="FFFFFF"/>
                </a:solidFill>
              </a:rPr>
              <a:t> </a:t>
            </a:r>
            <a:r>
              <a:rPr lang="tr-TR" sz="1400" dirty="0" err="1">
                <a:solidFill>
                  <a:srgbClr val="FFFFFF"/>
                </a:solidFill>
              </a:rPr>
              <a:t>ultrasound</a:t>
            </a:r>
            <a:r>
              <a:rPr lang="tr-TR" sz="1400" dirty="0">
                <a:solidFill>
                  <a:srgbClr val="FFFFFF"/>
                </a:solidFill>
              </a:rPr>
              <a:t> </a:t>
            </a:r>
            <a:r>
              <a:rPr lang="tr-TR" sz="1400" dirty="0" err="1">
                <a:solidFill>
                  <a:srgbClr val="FFFFFF"/>
                </a:solidFill>
              </a:rPr>
              <a:t>cavitation</a:t>
            </a:r>
            <a:r>
              <a:rPr lang="tr-TR" sz="1400" dirty="0">
                <a:solidFill>
                  <a:srgbClr val="FFFFFF"/>
                </a:solidFill>
              </a:rPr>
              <a:t> </a:t>
            </a:r>
            <a:r>
              <a:rPr lang="tr-TR" sz="1400" dirty="0" err="1">
                <a:solidFill>
                  <a:srgbClr val="FFFFFF"/>
                </a:solidFill>
              </a:rPr>
              <a:t>technique</a:t>
            </a:r>
            <a:br>
              <a:rPr lang="tr-TR" sz="1400" dirty="0">
                <a:solidFill>
                  <a:srgbClr val="FFFFFF"/>
                </a:solidFill>
              </a:rPr>
            </a:br>
            <a:endParaRPr lang="tr-TR" sz="1400" dirty="0">
              <a:solidFill>
                <a:srgbClr val="FFFFFF"/>
              </a:solidFill>
            </a:endParaRPr>
          </a:p>
        </p:txBody>
      </p:sp>
      <p:pic>
        <p:nvPicPr>
          <p:cNvPr id="4" name="İçerik Yer Tutucusu 3">
            <a:extLst>
              <a:ext uri="{FF2B5EF4-FFF2-40B4-BE49-F238E27FC236}">
                <a16:creationId xmlns:a16="http://schemas.microsoft.com/office/drawing/2014/main" id="{531D10A0-0518-AE41-8A2E-804063B83963}"/>
              </a:ext>
            </a:extLst>
          </p:cNvPr>
          <p:cNvPicPr>
            <a:picLocks noChangeAspect="1"/>
          </p:cNvPicPr>
          <p:nvPr/>
        </p:nvPicPr>
        <p:blipFill>
          <a:blip r:embed="rId2"/>
          <a:stretch>
            <a:fillRect/>
          </a:stretch>
        </p:blipFill>
        <p:spPr>
          <a:xfrm>
            <a:off x="4038600" y="1313299"/>
            <a:ext cx="6576909" cy="3091146"/>
          </a:xfrm>
          <a:prstGeom prst="rect">
            <a:avLst/>
          </a:prstGeom>
        </p:spPr>
      </p:pic>
      <p:sp>
        <p:nvSpPr>
          <p:cNvPr id="8" name="Content Placeholder 7">
            <a:extLst>
              <a:ext uri="{FF2B5EF4-FFF2-40B4-BE49-F238E27FC236}">
                <a16:creationId xmlns:a16="http://schemas.microsoft.com/office/drawing/2014/main" id="{A3CD45C6-C334-43CF-89ED-C66F7FEBD94B}"/>
              </a:ext>
            </a:extLst>
          </p:cNvPr>
          <p:cNvSpPr>
            <a:spLocks noGrp="1"/>
          </p:cNvSpPr>
          <p:nvPr>
            <p:ph idx="1"/>
          </p:nvPr>
        </p:nvSpPr>
        <p:spPr>
          <a:xfrm>
            <a:off x="4038600" y="4884873"/>
            <a:ext cx="7188199" cy="1292090"/>
          </a:xfrm>
        </p:spPr>
        <p:txBody>
          <a:bodyPr>
            <a:normAutofit/>
          </a:bodyPr>
          <a:lstStyle/>
          <a:p>
            <a:endParaRPr lang="en-US" sz="1800"/>
          </a:p>
        </p:txBody>
      </p:sp>
    </p:spTree>
    <p:extLst>
      <p:ext uri="{BB962C8B-B14F-4D97-AF65-F5344CB8AC3E}">
        <p14:creationId xmlns:p14="http://schemas.microsoft.com/office/powerpoint/2010/main" val="105367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A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6732E36-87FD-184F-8ACB-34687D84CEAB}"/>
              </a:ext>
            </a:extLst>
          </p:cNvPr>
          <p:cNvSpPr>
            <a:spLocks noGrp="1"/>
          </p:cNvSpPr>
          <p:nvPr>
            <p:ph type="title"/>
          </p:nvPr>
        </p:nvSpPr>
        <p:spPr>
          <a:xfrm>
            <a:off x="9115724" y="1031716"/>
            <a:ext cx="2613872" cy="4794567"/>
          </a:xfrm>
        </p:spPr>
        <p:txBody>
          <a:bodyPr vert="horz" lIns="91440" tIns="45720" rIns="91440" bIns="45720" rtlCol="0" anchor="ctr">
            <a:noAutofit/>
          </a:bodyPr>
          <a:lstStyle/>
          <a:p>
            <a:r>
              <a:rPr lang="tr-TR" sz="2400" b="1" dirty="0" err="1">
                <a:solidFill>
                  <a:schemeClr val="bg1"/>
                </a:solidFill>
              </a:rPr>
              <a:t>Ultrasound-Assisted</a:t>
            </a:r>
            <a:r>
              <a:rPr lang="tr-TR" sz="2400" b="1" dirty="0">
                <a:solidFill>
                  <a:schemeClr val="bg1"/>
                </a:solidFill>
              </a:rPr>
              <a:t> </a:t>
            </a:r>
            <a:r>
              <a:rPr lang="tr-TR" sz="2400" b="1" dirty="0" err="1">
                <a:solidFill>
                  <a:schemeClr val="bg1"/>
                </a:solidFill>
              </a:rPr>
              <a:t>Expedient</a:t>
            </a:r>
            <a:r>
              <a:rPr lang="tr-TR" sz="2400" b="1" dirty="0">
                <a:solidFill>
                  <a:schemeClr val="bg1"/>
                </a:solidFill>
              </a:rPr>
              <a:t> </a:t>
            </a:r>
            <a:r>
              <a:rPr lang="tr-TR" sz="2400" b="1" dirty="0" err="1">
                <a:solidFill>
                  <a:schemeClr val="bg1"/>
                </a:solidFill>
              </a:rPr>
              <a:t>and</a:t>
            </a:r>
            <a:r>
              <a:rPr lang="tr-TR" sz="2400" b="1" dirty="0">
                <a:solidFill>
                  <a:schemeClr val="bg1"/>
                </a:solidFill>
              </a:rPr>
              <a:t> </a:t>
            </a:r>
            <a:r>
              <a:rPr lang="tr-TR" sz="2400" b="1" dirty="0" err="1">
                <a:solidFill>
                  <a:schemeClr val="bg1"/>
                </a:solidFill>
              </a:rPr>
              <a:t>Green</a:t>
            </a:r>
            <a:r>
              <a:rPr lang="tr-TR" sz="2400" b="1" dirty="0">
                <a:solidFill>
                  <a:schemeClr val="bg1"/>
                </a:solidFill>
              </a:rPr>
              <a:t> </a:t>
            </a:r>
            <a:r>
              <a:rPr lang="tr-TR" sz="2400" b="1" dirty="0" err="1">
                <a:solidFill>
                  <a:schemeClr val="bg1"/>
                </a:solidFill>
              </a:rPr>
              <a:t>Synthesis</a:t>
            </a:r>
            <a:r>
              <a:rPr lang="tr-TR" sz="2400" b="1" dirty="0">
                <a:solidFill>
                  <a:schemeClr val="bg1"/>
                </a:solidFill>
              </a:rPr>
              <a:t> of a New Series of </a:t>
            </a:r>
            <a:r>
              <a:rPr lang="tr-TR" sz="2400" b="1" dirty="0" err="1">
                <a:solidFill>
                  <a:schemeClr val="bg1"/>
                </a:solidFill>
              </a:rPr>
              <a:t>Diversely</a:t>
            </a:r>
            <a:r>
              <a:rPr lang="tr-TR" sz="2400" b="1" dirty="0">
                <a:solidFill>
                  <a:schemeClr val="bg1"/>
                </a:solidFill>
              </a:rPr>
              <a:t> </a:t>
            </a:r>
            <a:r>
              <a:rPr lang="tr-TR" sz="2400" b="1" dirty="0" err="1">
                <a:solidFill>
                  <a:schemeClr val="bg1"/>
                </a:solidFill>
              </a:rPr>
              <a:t>Functionalized</a:t>
            </a:r>
            <a:r>
              <a:rPr lang="tr-TR" sz="2400" b="1" dirty="0">
                <a:solidFill>
                  <a:schemeClr val="bg1"/>
                </a:solidFill>
              </a:rPr>
              <a:t> 7-Aryl/</a:t>
            </a:r>
            <a:r>
              <a:rPr lang="tr-TR" sz="2400" b="1" dirty="0" err="1">
                <a:solidFill>
                  <a:schemeClr val="bg1"/>
                </a:solidFill>
              </a:rPr>
              <a:t>heteroarylchromeno</a:t>
            </a:r>
            <a:r>
              <a:rPr lang="tr-TR" sz="2400" b="1" dirty="0">
                <a:solidFill>
                  <a:schemeClr val="bg1"/>
                </a:solidFill>
              </a:rPr>
              <a:t>[4,3-</a:t>
            </a:r>
            <a:r>
              <a:rPr lang="tr-TR" sz="2400" b="1" i="1" dirty="0">
                <a:solidFill>
                  <a:schemeClr val="bg1"/>
                </a:solidFill>
              </a:rPr>
              <a:t>d</a:t>
            </a:r>
            <a:r>
              <a:rPr lang="tr-TR" sz="2400" b="1" dirty="0">
                <a:solidFill>
                  <a:schemeClr val="bg1"/>
                </a:solidFill>
              </a:rPr>
              <a:t>]</a:t>
            </a:r>
            <a:r>
              <a:rPr lang="tr-TR" sz="2400" b="1" dirty="0" err="1">
                <a:solidFill>
                  <a:schemeClr val="bg1"/>
                </a:solidFill>
              </a:rPr>
              <a:t>pyrido</a:t>
            </a:r>
            <a:r>
              <a:rPr lang="tr-TR" sz="2400" b="1" dirty="0">
                <a:solidFill>
                  <a:schemeClr val="bg1"/>
                </a:solidFill>
              </a:rPr>
              <a:t>[1,2-</a:t>
            </a:r>
            <a:r>
              <a:rPr lang="tr-TR" sz="2400" b="1" i="1" dirty="0">
                <a:solidFill>
                  <a:schemeClr val="bg1"/>
                </a:solidFill>
              </a:rPr>
              <a:t>a</a:t>
            </a:r>
            <a:r>
              <a:rPr lang="tr-TR" sz="2400" b="1" dirty="0">
                <a:solidFill>
                  <a:schemeClr val="bg1"/>
                </a:solidFill>
              </a:rPr>
              <a:t>]pyrimidin-6(7</a:t>
            </a:r>
            <a:r>
              <a:rPr lang="tr-TR" sz="2400" b="1" i="1" dirty="0">
                <a:solidFill>
                  <a:schemeClr val="bg1"/>
                </a:solidFill>
              </a:rPr>
              <a:t>H</a:t>
            </a:r>
            <a:r>
              <a:rPr lang="tr-TR" sz="2400" b="1" dirty="0">
                <a:solidFill>
                  <a:schemeClr val="bg1"/>
                </a:solidFill>
              </a:rPr>
              <a:t>)-</a:t>
            </a:r>
            <a:r>
              <a:rPr lang="tr-TR" sz="2400" b="1" dirty="0" err="1">
                <a:solidFill>
                  <a:schemeClr val="bg1"/>
                </a:solidFill>
              </a:rPr>
              <a:t>ones</a:t>
            </a:r>
            <a:r>
              <a:rPr lang="tr-TR" sz="2400" b="1" dirty="0">
                <a:solidFill>
                  <a:schemeClr val="bg1"/>
                </a:solidFill>
              </a:rPr>
              <a:t> </a:t>
            </a:r>
            <a:r>
              <a:rPr lang="tr-TR" sz="2400" b="1" dirty="0" err="1">
                <a:solidFill>
                  <a:schemeClr val="bg1"/>
                </a:solidFill>
              </a:rPr>
              <a:t>via</a:t>
            </a:r>
            <a:r>
              <a:rPr lang="tr-TR" sz="2400" b="1" dirty="0">
                <a:solidFill>
                  <a:schemeClr val="bg1"/>
                </a:solidFill>
              </a:rPr>
              <a:t> </a:t>
            </a:r>
            <a:r>
              <a:rPr lang="tr-TR" sz="2400" b="1" dirty="0" err="1">
                <a:solidFill>
                  <a:schemeClr val="bg1"/>
                </a:solidFill>
              </a:rPr>
              <a:t>One</a:t>
            </a:r>
            <a:r>
              <a:rPr lang="tr-TR" sz="2400" b="1" dirty="0">
                <a:solidFill>
                  <a:schemeClr val="bg1"/>
                </a:solidFill>
              </a:rPr>
              <a:t>-Pot </a:t>
            </a:r>
            <a:r>
              <a:rPr lang="tr-TR" sz="2400" b="1" dirty="0" err="1">
                <a:solidFill>
                  <a:schemeClr val="bg1"/>
                </a:solidFill>
              </a:rPr>
              <a:t>Multicomponent</a:t>
            </a:r>
            <a:r>
              <a:rPr lang="tr-TR" sz="2400" b="1" dirty="0">
                <a:solidFill>
                  <a:schemeClr val="bg1"/>
                </a:solidFill>
              </a:rPr>
              <a:t> </a:t>
            </a:r>
            <a:r>
              <a:rPr lang="tr-TR" sz="2400" b="1" dirty="0" err="1">
                <a:solidFill>
                  <a:schemeClr val="bg1"/>
                </a:solidFill>
              </a:rPr>
              <a:t>Reaction</a:t>
            </a:r>
            <a:r>
              <a:rPr lang="tr-TR" sz="2400" b="1" dirty="0">
                <a:solidFill>
                  <a:schemeClr val="bg1"/>
                </a:solidFill>
              </a:rPr>
              <a:t> </a:t>
            </a:r>
            <a:r>
              <a:rPr lang="tr-TR" sz="2400" b="1" dirty="0" err="1">
                <a:solidFill>
                  <a:schemeClr val="bg1"/>
                </a:solidFill>
              </a:rPr>
              <a:t>under</a:t>
            </a:r>
            <a:r>
              <a:rPr lang="tr-TR" sz="2400" b="1" dirty="0">
                <a:solidFill>
                  <a:schemeClr val="bg1"/>
                </a:solidFill>
              </a:rPr>
              <a:t> </a:t>
            </a:r>
            <a:r>
              <a:rPr lang="tr-TR" sz="2400" b="1" dirty="0" err="1">
                <a:solidFill>
                  <a:schemeClr val="bg1"/>
                </a:solidFill>
              </a:rPr>
              <a:t>Sulfamic</a:t>
            </a:r>
            <a:r>
              <a:rPr lang="tr-TR" sz="2400" b="1" dirty="0">
                <a:solidFill>
                  <a:schemeClr val="bg1"/>
                </a:solidFill>
              </a:rPr>
              <a:t> </a:t>
            </a:r>
            <a:r>
              <a:rPr lang="tr-TR" sz="2400" b="1" dirty="0" err="1">
                <a:solidFill>
                  <a:schemeClr val="bg1"/>
                </a:solidFill>
              </a:rPr>
              <a:t>Acid</a:t>
            </a:r>
            <a:r>
              <a:rPr lang="tr-TR" sz="2400" b="1" dirty="0">
                <a:solidFill>
                  <a:schemeClr val="bg1"/>
                </a:solidFill>
              </a:rPr>
              <a:t> </a:t>
            </a:r>
            <a:r>
              <a:rPr lang="tr-TR" sz="2400" b="1" dirty="0" err="1">
                <a:solidFill>
                  <a:schemeClr val="bg1"/>
                </a:solidFill>
              </a:rPr>
              <a:t>Catalysis</a:t>
            </a:r>
            <a:r>
              <a:rPr lang="tr-TR" sz="2400" b="1" dirty="0">
                <a:solidFill>
                  <a:schemeClr val="bg1"/>
                </a:solidFill>
              </a:rPr>
              <a:t> at </a:t>
            </a:r>
            <a:r>
              <a:rPr lang="tr-TR" sz="2400" b="1" dirty="0" err="1">
                <a:solidFill>
                  <a:schemeClr val="bg1"/>
                </a:solidFill>
              </a:rPr>
              <a:t>Ambient</a:t>
            </a:r>
            <a:r>
              <a:rPr lang="tr-TR" sz="2400" b="1" dirty="0">
                <a:solidFill>
                  <a:schemeClr val="bg1"/>
                </a:solidFill>
              </a:rPr>
              <a:t> </a:t>
            </a:r>
            <a:r>
              <a:rPr lang="tr-TR" sz="2400" b="1" dirty="0" err="1">
                <a:solidFill>
                  <a:schemeClr val="bg1"/>
                </a:solidFill>
              </a:rPr>
              <a:t>Conditions</a:t>
            </a:r>
            <a:br>
              <a:rPr lang="tr-TR" sz="2400" b="1" dirty="0">
                <a:solidFill>
                  <a:schemeClr val="bg1"/>
                </a:solidFill>
              </a:rPr>
            </a:br>
            <a:endParaRPr lang="en-US" sz="2400" dirty="0">
              <a:solidFill>
                <a:schemeClr val="bg1"/>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içeren bir resim&#10;&#10;Açıklama otomatik olarak oluşturuldu">
            <a:extLst>
              <a:ext uri="{FF2B5EF4-FFF2-40B4-BE49-F238E27FC236}">
                <a16:creationId xmlns:a16="http://schemas.microsoft.com/office/drawing/2014/main" id="{0F0203A3-6C25-9B46-9544-235F41257BFD}"/>
              </a:ext>
            </a:extLst>
          </p:cNvPr>
          <p:cNvPicPr>
            <a:picLocks noGrp="1" noChangeAspect="1"/>
          </p:cNvPicPr>
          <p:nvPr>
            <p:ph idx="1"/>
          </p:nvPr>
        </p:nvPicPr>
        <p:blipFill rotWithShape="1">
          <a:blip r:embed="rId2"/>
          <a:srcRect r="8753" b="1"/>
          <a:stretch/>
        </p:blipFill>
        <p:spPr>
          <a:xfrm>
            <a:off x="976251" y="942538"/>
            <a:ext cx="7163222" cy="4808332"/>
          </a:xfrm>
          <a:prstGeom prst="rect">
            <a:avLst/>
          </a:prstGeom>
          <a:effectLst/>
        </p:spPr>
      </p:pic>
    </p:spTree>
    <p:extLst>
      <p:ext uri="{BB962C8B-B14F-4D97-AF65-F5344CB8AC3E}">
        <p14:creationId xmlns:p14="http://schemas.microsoft.com/office/powerpoint/2010/main" val="3172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9BA80FF3-19E5-014B-9267-985E8A703761}"/>
              </a:ext>
            </a:extLst>
          </p:cNvPr>
          <p:cNvSpPr>
            <a:spLocks noGrp="1"/>
          </p:cNvSpPr>
          <p:nvPr>
            <p:ph type="title"/>
          </p:nvPr>
        </p:nvSpPr>
        <p:spPr>
          <a:xfrm>
            <a:off x="958506" y="800392"/>
            <a:ext cx="10264697" cy="1212102"/>
          </a:xfrm>
        </p:spPr>
        <p:txBody>
          <a:bodyPr>
            <a:normAutofit/>
          </a:bodyPr>
          <a:lstStyle/>
          <a:p>
            <a:r>
              <a:rPr lang="tr-TR" sz="4000" b="1" dirty="0" err="1">
                <a:solidFill>
                  <a:srgbClr val="FFFFFF"/>
                </a:solidFill>
              </a:rPr>
              <a:t>Sonochemistry</a:t>
            </a:r>
            <a:endParaRPr lang="tr-TR" sz="4000" dirty="0">
              <a:solidFill>
                <a:srgbClr val="FFFFFF"/>
              </a:solidFill>
            </a:endParaRPr>
          </a:p>
        </p:txBody>
      </p:sp>
      <p:sp>
        <p:nvSpPr>
          <p:cNvPr id="22" name="İçerik Yer Tutucusu 2">
            <a:extLst>
              <a:ext uri="{FF2B5EF4-FFF2-40B4-BE49-F238E27FC236}">
                <a16:creationId xmlns:a16="http://schemas.microsoft.com/office/drawing/2014/main" id="{B8F618AA-821F-7347-8676-62B6DB457FC7}"/>
              </a:ext>
            </a:extLst>
          </p:cNvPr>
          <p:cNvSpPr>
            <a:spLocks noGrp="1"/>
          </p:cNvSpPr>
          <p:nvPr>
            <p:ph idx="1"/>
          </p:nvPr>
        </p:nvSpPr>
        <p:spPr>
          <a:xfrm>
            <a:off x="1367624" y="2490436"/>
            <a:ext cx="9708995" cy="3966120"/>
          </a:xfrm>
        </p:spPr>
        <p:txBody>
          <a:bodyPr anchor="ctr">
            <a:normAutofit/>
          </a:bodyPr>
          <a:lstStyle/>
          <a:p>
            <a:r>
              <a:rPr lang="tr-TR" sz="1600" dirty="0" err="1"/>
              <a:t>Sonochemistry</a:t>
            </a:r>
            <a:r>
              <a:rPr lang="tr-TR" sz="1600" dirty="0"/>
              <a:t> is a </a:t>
            </a:r>
            <a:r>
              <a:rPr lang="tr-TR" sz="1600" dirty="0" err="1"/>
              <a:t>powerful</a:t>
            </a:r>
            <a:r>
              <a:rPr lang="tr-TR" sz="1600" dirty="0"/>
              <a:t> </a:t>
            </a:r>
            <a:r>
              <a:rPr lang="tr-TR" sz="1600" dirty="0" err="1"/>
              <a:t>and</a:t>
            </a:r>
            <a:r>
              <a:rPr lang="tr-TR" sz="1600" dirty="0"/>
              <a:t> </a:t>
            </a:r>
            <a:r>
              <a:rPr lang="tr-TR" sz="1600" dirty="0" err="1"/>
              <a:t>green</a:t>
            </a:r>
            <a:r>
              <a:rPr lang="tr-TR" sz="1600" dirty="0"/>
              <a:t> </a:t>
            </a:r>
            <a:r>
              <a:rPr lang="tr-TR" sz="1600" dirty="0" err="1"/>
              <a:t>approach</a:t>
            </a:r>
            <a:r>
              <a:rPr lang="tr-TR" sz="1600" dirty="0"/>
              <a:t> </a:t>
            </a:r>
            <a:r>
              <a:rPr lang="tr-TR" sz="1600" dirty="0" err="1"/>
              <a:t>which</a:t>
            </a:r>
            <a:r>
              <a:rPr lang="tr-TR" sz="1600" dirty="0"/>
              <a:t> is </a:t>
            </a:r>
            <a:r>
              <a:rPr lang="tr-TR" sz="1600" dirty="0" err="1"/>
              <a:t>being</a:t>
            </a:r>
            <a:r>
              <a:rPr lang="tr-TR" sz="1600" dirty="0"/>
              <a:t> </a:t>
            </a:r>
            <a:r>
              <a:rPr lang="tr-TR" sz="1600" dirty="0" err="1"/>
              <a:t>used</a:t>
            </a:r>
            <a:r>
              <a:rPr lang="tr-TR" sz="1600" dirty="0"/>
              <a:t> </a:t>
            </a:r>
            <a:r>
              <a:rPr lang="tr-TR" sz="1600" dirty="0" err="1"/>
              <a:t>to</a:t>
            </a:r>
            <a:r>
              <a:rPr lang="tr-TR" sz="1600" dirty="0"/>
              <a:t> </a:t>
            </a:r>
            <a:r>
              <a:rPr lang="tr-TR" sz="1600" dirty="0" err="1"/>
              <a:t>accelerate</a:t>
            </a:r>
            <a:r>
              <a:rPr lang="tr-TR" sz="1600" dirty="0"/>
              <a:t> </a:t>
            </a:r>
            <a:r>
              <a:rPr lang="tr-TR" sz="1600" dirty="0" err="1"/>
              <a:t>synthesis</a:t>
            </a:r>
            <a:r>
              <a:rPr lang="tr-TR" sz="1600" dirty="0"/>
              <a:t> of </a:t>
            </a:r>
            <a:r>
              <a:rPr lang="tr-TR" sz="1600" dirty="0" err="1"/>
              <a:t>organic</a:t>
            </a:r>
            <a:r>
              <a:rPr lang="tr-TR" sz="1600" dirty="0"/>
              <a:t> </a:t>
            </a:r>
            <a:r>
              <a:rPr lang="tr-TR" sz="1600" dirty="0" err="1"/>
              <a:t>compounds</a:t>
            </a:r>
            <a:r>
              <a:rPr lang="tr-TR" sz="1600" dirty="0"/>
              <a:t> </a:t>
            </a:r>
            <a:r>
              <a:rPr lang="tr-TR" sz="1600" dirty="0" err="1"/>
              <a:t>and</a:t>
            </a:r>
            <a:r>
              <a:rPr lang="tr-TR" sz="1600" dirty="0"/>
              <a:t> </a:t>
            </a:r>
            <a:r>
              <a:rPr lang="tr-TR" sz="1600" dirty="0" err="1"/>
              <a:t>involves</a:t>
            </a:r>
            <a:r>
              <a:rPr lang="tr-TR" sz="1600" dirty="0"/>
              <a:t> </a:t>
            </a:r>
            <a:r>
              <a:rPr lang="tr-TR" sz="1600" dirty="0" err="1"/>
              <a:t>the</a:t>
            </a:r>
            <a:r>
              <a:rPr lang="tr-TR" sz="1600" dirty="0"/>
              <a:t> </a:t>
            </a:r>
            <a:r>
              <a:rPr lang="tr-TR" sz="1600" dirty="0" err="1"/>
              <a:t>use</a:t>
            </a:r>
            <a:r>
              <a:rPr lang="tr-TR" sz="1600" dirty="0"/>
              <a:t> of </a:t>
            </a:r>
            <a:r>
              <a:rPr lang="tr-TR" sz="1600" dirty="0" err="1"/>
              <a:t>ultrasound</a:t>
            </a:r>
            <a:r>
              <a:rPr lang="tr-TR" sz="1600" dirty="0"/>
              <a:t> </a:t>
            </a:r>
            <a:r>
              <a:rPr lang="tr-TR" sz="1600" dirty="0" err="1"/>
              <a:t>technique</a:t>
            </a:r>
            <a:r>
              <a:rPr lang="tr-TR" sz="1600" dirty="0"/>
              <a:t> </a:t>
            </a:r>
            <a:r>
              <a:rPr lang="tr-TR" sz="1600" dirty="0" err="1"/>
              <a:t>to</a:t>
            </a:r>
            <a:r>
              <a:rPr lang="tr-TR" sz="1600" dirty="0"/>
              <a:t> </a:t>
            </a:r>
            <a:r>
              <a:rPr lang="tr-TR" sz="1600" dirty="0" err="1"/>
              <a:t>promote</a:t>
            </a:r>
            <a:r>
              <a:rPr lang="tr-TR" sz="1600" dirty="0"/>
              <a:t> </a:t>
            </a:r>
            <a:r>
              <a:rPr lang="tr-TR" sz="1600" dirty="0" err="1"/>
              <a:t>chemical</a:t>
            </a:r>
            <a:r>
              <a:rPr lang="tr-TR" sz="1600" dirty="0"/>
              <a:t> </a:t>
            </a:r>
            <a:r>
              <a:rPr lang="tr-TR" sz="1600" dirty="0" err="1"/>
              <a:t>reactions</a:t>
            </a:r>
            <a:r>
              <a:rPr lang="tr-TR" sz="1600" dirty="0"/>
              <a:t>. </a:t>
            </a:r>
          </a:p>
          <a:p>
            <a:r>
              <a:rPr lang="tr-TR" sz="1600" dirty="0" err="1"/>
              <a:t>It</a:t>
            </a:r>
            <a:r>
              <a:rPr lang="tr-TR" sz="1600" dirty="0"/>
              <a:t> is </a:t>
            </a:r>
            <a:r>
              <a:rPr lang="tr-TR" sz="1600" dirty="0" err="1"/>
              <a:t>widely</a:t>
            </a:r>
            <a:r>
              <a:rPr lang="tr-TR" sz="1600" dirty="0"/>
              <a:t> </a:t>
            </a:r>
            <a:r>
              <a:rPr lang="tr-TR" sz="1600" dirty="0" err="1"/>
              <a:t>used</a:t>
            </a:r>
            <a:r>
              <a:rPr lang="tr-TR" sz="1600" dirty="0"/>
              <a:t> in </a:t>
            </a:r>
            <a:r>
              <a:rPr lang="tr-TR" sz="1600" dirty="0" err="1"/>
              <a:t>organic</a:t>
            </a:r>
            <a:r>
              <a:rPr lang="tr-TR" sz="1600" dirty="0"/>
              <a:t> </a:t>
            </a:r>
            <a:r>
              <a:rPr lang="tr-TR" sz="1600" dirty="0" err="1"/>
              <a:t>chemistry</a:t>
            </a:r>
            <a:r>
              <a:rPr lang="tr-TR" sz="1600" dirty="0"/>
              <a:t>, </a:t>
            </a:r>
            <a:r>
              <a:rPr lang="tr-TR" sz="1600" dirty="0" err="1"/>
              <a:t>offering</a:t>
            </a:r>
            <a:r>
              <a:rPr lang="tr-TR" sz="1600" dirty="0"/>
              <a:t> </a:t>
            </a:r>
            <a:r>
              <a:rPr lang="tr-TR" sz="1600" dirty="0" err="1"/>
              <a:t>versatile</a:t>
            </a:r>
            <a:r>
              <a:rPr lang="tr-TR" sz="1600" dirty="0"/>
              <a:t> </a:t>
            </a:r>
            <a:r>
              <a:rPr lang="tr-TR" sz="1600" dirty="0" err="1"/>
              <a:t>and</a:t>
            </a:r>
            <a:r>
              <a:rPr lang="tr-TR" sz="1600" dirty="0"/>
              <a:t> </a:t>
            </a:r>
            <a:r>
              <a:rPr lang="tr-TR" sz="1600" dirty="0" err="1"/>
              <a:t>facile</a:t>
            </a:r>
            <a:r>
              <a:rPr lang="tr-TR" sz="1600" dirty="0"/>
              <a:t> </a:t>
            </a:r>
            <a:r>
              <a:rPr lang="tr-TR" sz="1600" dirty="0" err="1"/>
              <a:t>pathways</a:t>
            </a:r>
            <a:r>
              <a:rPr lang="tr-TR" sz="1600" dirty="0"/>
              <a:t> </a:t>
            </a:r>
            <a:r>
              <a:rPr lang="tr-TR" sz="1600" dirty="0" err="1"/>
              <a:t>for</a:t>
            </a:r>
            <a:r>
              <a:rPr lang="tr-TR" sz="1600" dirty="0"/>
              <a:t> a </a:t>
            </a:r>
            <a:r>
              <a:rPr lang="tr-TR" sz="1600" dirty="0" err="1"/>
              <a:t>large</a:t>
            </a:r>
            <a:r>
              <a:rPr lang="tr-TR" sz="1600" dirty="0"/>
              <a:t> </a:t>
            </a:r>
            <a:r>
              <a:rPr lang="tr-TR" sz="1600" dirty="0" err="1"/>
              <a:t>variety</a:t>
            </a:r>
            <a:r>
              <a:rPr lang="tr-TR" sz="1600" dirty="0"/>
              <a:t> of </a:t>
            </a:r>
            <a:r>
              <a:rPr lang="tr-TR" sz="1600" dirty="0" err="1"/>
              <a:t>syntheses</a:t>
            </a:r>
            <a:r>
              <a:rPr lang="tr-TR" sz="1600" dirty="0"/>
              <a:t>. </a:t>
            </a:r>
          </a:p>
          <a:p>
            <a:r>
              <a:rPr lang="tr-TR" sz="1600" dirty="0" err="1"/>
              <a:t>The</a:t>
            </a:r>
            <a:r>
              <a:rPr lang="tr-TR" sz="1600" dirty="0"/>
              <a:t> </a:t>
            </a:r>
            <a:r>
              <a:rPr lang="tr-TR" sz="1600" dirty="0" err="1"/>
              <a:t>study</a:t>
            </a:r>
            <a:r>
              <a:rPr lang="tr-TR" sz="1600" dirty="0"/>
              <a:t> of </a:t>
            </a:r>
            <a:r>
              <a:rPr lang="tr-TR" sz="1600" dirty="0" err="1"/>
              <a:t>sonochemistry</a:t>
            </a:r>
            <a:r>
              <a:rPr lang="tr-TR" sz="1600" dirty="0"/>
              <a:t> is </a:t>
            </a:r>
            <a:r>
              <a:rPr lang="tr-TR" sz="1600" dirty="0" err="1"/>
              <a:t>concerned</a:t>
            </a:r>
            <a:r>
              <a:rPr lang="tr-TR" sz="1600" dirty="0"/>
              <a:t> </a:t>
            </a:r>
            <a:r>
              <a:rPr lang="tr-TR" sz="1600" dirty="0" err="1"/>
              <a:t>with</a:t>
            </a:r>
            <a:r>
              <a:rPr lang="tr-TR" sz="1600" dirty="0"/>
              <a:t> </a:t>
            </a:r>
            <a:r>
              <a:rPr lang="tr-TR" sz="1600" dirty="0" err="1"/>
              <a:t>understanding</a:t>
            </a:r>
            <a:r>
              <a:rPr lang="tr-TR" sz="1600" dirty="0"/>
              <a:t> </a:t>
            </a:r>
            <a:r>
              <a:rPr lang="tr-TR" sz="1600" dirty="0" err="1"/>
              <a:t>the</a:t>
            </a:r>
            <a:r>
              <a:rPr lang="tr-TR" sz="1600" dirty="0"/>
              <a:t> </a:t>
            </a:r>
            <a:r>
              <a:rPr lang="tr-TR" sz="1600" dirty="0" err="1"/>
              <a:t>effect</a:t>
            </a:r>
            <a:r>
              <a:rPr lang="tr-TR" sz="1600" dirty="0"/>
              <a:t> of </a:t>
            </a:r>
            <a:r>
              <a:rPr lang="tr-TR" sz="1600" dirty="0" err="1"/>
              <a:t>sonic</a:t>
            </a:r>
            <a:r>
              <a:rPr lang="tr-TR" sz="1600" dirty="0"/>
              <a:t> </a:t>
            </a:r>
            <a:r>
              <a:rPr lang="tr-TR" sz="1600" dirty="0" err="1"/>
              <a:t>waves</a:t>
            </a:r>
            <a:r>
              <a:rPr lang="tr-TR" sz="1600" dirty="0"/>
              <a:t> </a:t>
            </a:r>
            <a:r>
              <a:rPr lang="tr-TR" sz="1600" dirty="0" err="1"/>
              <a:t>and</a:t>
            </a:r>
            <a:r>
              <a:rPr lang="tr-TR" sz="1600" dirty="0"/>
              <a:t> </a:t>
            </a:r>
            <a:r>
              <a:rPr lang="tr-TR" sz="1600" dirty="0" err="1"/>
              <a:t>wave</a:t>
            </a:r>
            <a:r>
              <a:rPr lang="tr-TR" sz="1600" dirty="0"/>
              <a:t> </a:t>
            </a:r>
            <a:r>
              <a:rPr lang="tr-TR" sz="1600" dirty="0" err="1"/>
              <a:t>properties</a:t>
            </a:r>
            <a:r>
              <a:rPr lang="tr-TR" sz="1600" dirty="0"/>
              <a:t> of </a:t>
            </a:r>
            <a:r>
              <a:rPr lang="tr-TR" sz="1600" dirty="0" err="1"/>
              <a:t>sonchemical</a:t>
            </a:r>
            <a:r>
              <a:rPr lang="tr-TR" sz="1600" dirty="0"/>
              <a:t> </a:t>
            </a:r>
            <a:r>
              <a:rPr lang="tr-TR" sz="1600" dirty="0" err="1"/>
              <a:t>systems</a:t>
            </a:r>
            <a:r>
              <a:rPr lang="tr-TR" sz="1600" dirty="0"/>
              <a:t>. </a:t>
            </a:r>
          </a:p>
          <a:p>
            <a:r>
              <a:rPr lang="tr-TR" sz="1600" dirty="0" err="1"/>
              <a:t>Ultrasound</a:t>
            </a:r>
            <a:r>
              <a:rPr lang="tr-TR" sz="1600" dirty="0"/>
              <a:t> is </a:t>
            </a:r>
            <a:r>
              <a:rPr lang="tr-TR" sz="1600" dirty="0" err="1"/>
              <a:t>the</a:t>
            </a:r>
            <a:r>
              <a:rPr lang="tr-TR" sz="1600" dirty="0"/>
              <a:t> </a:t>
            </a:r>
            <a:r>
              <a:rPr lang="tr-TR" sz="1600" dirty="0" err="1"/>
              <a:t>part</a:t>
            </a:r>
            <a:r>
              <a:rPr lang="tr-TR" sz="1600" dirty="0"/>
              <a:t> of </a:t>
            </a:r>
            <a:r>
              <a:rPr lang="tr-TR" sz="1600" dirty="0" err="1"/>
              <a:t>the</a:t>
            </a:r>
            <a:r>
              <a:rPr lang="tr-TR" sz="1600" dirty="0"/>
              <a:t> </a:t>
            </a:r>
            <a:r>
              <a:rPr lang="tr-TR" sz="1600" dirty="0" err="1"/>
              <a:t>sonic</a:t>
            </a:r>
            <a:r>
              <a:rPr lang="tr-TR" sz="1600" dirty="0"/>
              <a:t> </a:t>
            </a:r>
            <a:r>
              <a:rPr lang="tr-TR" sz="1600" dirty="0" err="1"/>
              <a:t>spectrum</a:t>
            </a:r>
            <a:r>
              <a:rPr lang="tr-TR" sz="1600" dirty="0"/>
              <a:t>, </a:t>
            </a:r>
            <a:r>
              <a:rPr lang="tr-TR" sz="1600" dirty="0" err="1"/>
              <a:t>which</a:t>
            </a:r>
            <a:r>
              <a:rPr lang="tr-TR" sz="1600" dirty="0"/>
              <a:t> </a:t>
            </a:r>
            <a:r>
              <a:rPr lang="tr-TR" sz="1600" dirty="0" err="1"/>
              <a:t>ranges</a:t>
            </a:r>
            <a:r>
              <a:rPr lang="tr-TR" sz="1600" dirty="0"/>
              <a:t> </a:t>
            </a:r>
            <a:r>
              <a:rPr lang="tr-TR" sz="1600" dirty="0" err="1"/>
              <a:t>from</a:t>
            </a:r>
            <a:r>
              <a:rPr lang="tr-TR" sz="1600" dirty="0"/>
              <a:t> </a:t>
            </a:r>
            <a:r>
              <a:rPr lang="tr-TR" sz="1600" dirty="0" err="1"/>
              <a:t>about</a:t>
            </a:r>
            <a:r>
              <a:rPr lang="tr-TR" sz="1600" dirty="0"/>
              <a:t> 20 KHz </a:t>
            </a:r>
            <a:r>
              <a:rPr lang="tr-TR" sz="1600" dirty="0" err="1"/>
              <a:t>to</a:t>
            </a:r>
            <a:r>
              <a:rPr lang="tr-TR" sz="1600" dirty="0"/>
              <a:t> 10 MHz </a:t>
            </a:r>
            <a:r>
              <a:rPr lang="tr-TR" sz="1600" dirty="0" err="1"/>
              <a:t>and</a:t>
            </a:r>
            <a:r>
              <a:rPr lang="tr-TR" sz="1600" dirty="0"/>
              <a:t> can be </a:t>
            </a:r>
            <a:r>
              <a:rPr lang="tr-TR" sz="1600" dirty="0" err="1"/>
              <a:t>roughly</a:t>
            </a:r>
            <a:r>
              <a:rPr lang="tr-TR" sz="1600" dirty="0"/>
              <a:t> </a:t>
            </a:r>
            <a:r>
              <a:rPr lang="tr-TR" sz="1600" dirty="0" err="1"/>
              <a:t>subdivided</a:t>
            </a:r>
            <a:r>
              <a:rPr lang="tr-TR" sz="1600" dirty="0"/>
              <a:t> in </a:t>
            </a:r>
            <a:r>
              <a:rPr lang="tr-TR" sz="1600" dirty="0" err="1"/>
              <a:t>three</a:t>
            </a:r>
            <a:r>
              <a:rPr lang="tr-TR" sz="1600" dirty="0"/>
              <a:t> main </a:t>
            </a:r>
            <a:r>
              <a:rPr lang="tr-TR" sz="1600" dirty="0" err="1"/>
              <a:t>regions</a:t>
            </a:r>
            <a:r>
              <a:rPr lang="tr-TR" sz="1600" dirty="0"/>
              <a:t>: </a:t>
            </a:r>
            <a:r>
              <a:rPr lang="tr-TR" sz="1600" dirty="0" err="1"/>
              <a:t>low</a:t>
            </a:r>
            <a:r>
              <a:rPr lang="tr-TR" sz="1600" dirty="0"/>
              <a:t> </a:t>
            </a:r>
            <a:r>
              <a:rPr lang="tr-TR" sz="1600" dirty="0" err="1"/>
              <a:t>frequency</a:t>
            </a:r>
            <a:r>
              <a:rPr lang="tr-TR" sz="1600" dirty="0"/>
              <a:t> </a:t>
            </a:r>
            <a:r>
              <a:rPr lang="tr-TR" sz="1600" dirty="0" err="1"/>
              <a:t>high</a:t>
            </a:r>
            <a:r>
              <a:rPr lang="tr-TR" sz="1600" dirty="0"/>
              <a:t> </a:t>
            </a:r>
            <a:r>
              <a:rPr lang="tr-TR" sz="1600" dirty="0" err="1"/>
              <a:t>power</a:t>
            </a:r>
            <a:r>
              <a:rPr lang="tr-TR" sz="1600" dirty="0"/>
              <a:t> </a:t>
            </a:r>
            <a:r>
              <a:rPr lang="tr-TR" sz="1600" dirty="0" err="1"/>
              <a:t>ultrasound</a:t>
            </a:r>
            <a:r>
              <a:rPr lang="tr-TR" sz="1600" dirty="0"/>
              <a:t> (20–100 kHz), </a:t>
            </a:r>
            <a:r>
              <a:rPr lang="tr-TR" sz="1600" dirty="0" err="1"/>
              <a:t>high</a:t>
            </a:r>
            <a:r>
              <a:rPr lang="tr-TR" sz="1600" dirty="0"/>
              <a:t> </a:t>
            </a:r>
            <a:r>
              <a:rPr lang="tr-TR" sz="1600" dirty="0" err="1"/>
              <a:t>frequency</a:t>
            </a:r>
            <a:r>
              <a:rPr lang="tr-TR" sz="1600" dirty="0"/>
              <a:t> </a:t>
            </a:r>
            <a:r>
              <a:rPr lang="tr-TR" sz="1600" dirty="0" err="1"/>
              <a:t>medium</a:t>
            </a:r>
            <a:r>
              <a:rPr lang="tr-TR" sz="1600" dirty="0"/>
              <a:t> </a:t>
            </a:r>
            <a:r>
              <a:rPr lang="tr-TR" sz="1600" dirty="0" err="1"/>
              <a:t>power</a:t>
            </a:r>
            <a:r>
              <a:rPr lang="tr-TR" sz="1600" dirty="0"/>
              <a:t> </a:t>
            </a:r>
            <a:r>
              <a:rPr lang="tr-TR" sz="1600" dirty="0" err="1"/>
              <a:t>ultrasound</a:t>
            </a:r>
            <a:r>
              <a:rPr lang="tr-TR" sz="1600" dirty="0"/>
              <a:t> (100 kHz–1 MHz), </a:t>
            </a:r>
            <a:r>
              <a:rPr lang="tr-TR" sz="1600" dirty="0" err="1"/>
              <a:t>and</a:t>
            </a:r>
            <a:r>
              <a:rPr lang="tr-TR" sz="1600" dirty="0"/>
              <a:t> </a:t>
            </a:r>
            <a:r>
              <a:rPr lang="tr-TR" sz="1600" dirty="0" err="1"/>
              <a:t>high</a:t>
            </a:r>
            <a:r>
              <a:rPr lang="tr-TR" sz="1600" dirty="0"/>
              <a:t> </a:t>
            </a:r>
            <a:r>
              <a:rPr lang="tr-TR" sz="1600" dirty="0" err="1"/>
              <a:t>frequency</a:t>
            </a:r>
            <a:r>
              <a:rPr lang="tr-TR" sz="1600" dirty="0"/>
              <a:t> </a:t>
            </a:r>
            <a:r>
              <a:rPr lang="tr-TR" sz="1600" dirty="0" err="1"/>
              <a:t>low</a:t>
            </a:r>
            <a:r>
              <a:rPr lang="tr-TR" sz="1600" dirty="0"/>
              <a:t> </a:t>
            </a:r>
            <a:r>
              <a:rPr lang="tr-TR" sz="1600" dirty="0" err="1"/>
              <a:t>power</a:t>
            </a:r>
            <a:r>
              <a:rPr lang="tr-TR" sz="1600" dirty="0"/>
              <a:t> </a:t>
            </a:r>
            <a:r>
              <a:rPr lang="tr-TR" sz="1600" dirty="0" err="1"/>
              <a:t>ultrasound</a:t>
            </a:r>
            <a:r>
              <a:rPr lang="tr-TR" sz="1600" dirty="0"/>
              <a:t> (1–10 MHz). </a:t>
            </a:r>
          </a:p>
        </p:txBody>
      </p:sp>
    </p:spTree>
    <p:extLst>
      <p:ext uri="{BB962C8B-B14F-4D97-AF65-F5344CB8AC3E}">
        <p14:creationId xmlns:p14="http://schemas.microsoft.com/office/powerpoint/2010/main" val="3502246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2" name="Rectangle 7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455A26D-9832-1E4A-AF6D-4F12ADCA2F48}"/>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2000" dirty="0"/>
              <a:t>Mechanism of formation of PANI/ZnMoO</a:t>
            </a:r>
            <a:r>
              <a:rPr lang="en-US" sz="2000" baseline="-25000" dirty="0"/>
              <a:t>4</a:t>
            </a:r>
            <a:r>
              <a:rPr lang="en-US" sz="2000" dirty="0"/>
              <a:t> </a:t>
            </a:r>
            <a:br>
              <a:rPr lang="en-US" sz="2000" dirty="0"/>
            </a:br>
            <a:r>
              <a:rPr lang="en-US" sz="2000" dirty="0"/>
              <a:t>nanocomposites by US </a:t>
            </a:r>
            <a:r>
              <a:rPr lang="en-US" sz="2000" i="1" dirty="0"/>
              <a:t>in </a:t>
            </a:r>
            <a:r>
              <a:rPr lang="en-US" sz="2000" i="1" dirty="0" err="1"/>
              <a:t>situemulsion</a:t>
            </a:r>
            <a:r>
              <a:rPr lang="en-US" sz="2000" i="1" dirty="0"/>
              <a:t> polymerization </a:t>
            </a:r>
            <a:r>
              <a:rPr lang="en-US" sz="2000" dirty="0"/>
              <a:t>and model for PANI/ZnMoO</a:t>
            </a:r>
            <a:r>
              <a:rPr lang="en-US" sz="2000" baseline="-25000" dirty="0"/>
              <a:t>4</a:t>
            </a:r>
            <a:r>
              <a:rPr lang="en-US" sz="2000" dirty="0"/>
              <a:t> nanocomposite's sensor mechanism</a:t>
            </a:r>
          </a:p>
        </p:txBody>
      </p:sp>
      <p:sp>
        <p:nvSpPr>
          <p:cNvPr id="17413" name="Rectangle 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4" name="Rectangle 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5F72A4DD-6498-B145-8D96-3A10A5073E6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7430"/>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17415" name="Rectangle 7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62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A0E960AB-9174-674C-BABA-E5B18B3FB072}"/>
              </a:ext>
            </a:extLst>
          </p:cNvPr>
          <p:cNvSpPr>
            <a:spLocks noGrp="1"/>
          </p:cNvSpPr>
          <p:nvPr>
            <p:ph type="title"/>
          </p:nvPr>
        </p:nvSpPr>
        <p:spPr>
          <a:xfrm>
            <a:off x="643467" y="640080"/>
            <a:ext cx="3096427" cy="5613236"/>
          </a:xfrm>
        </p:spPr>
        <p:txBody>
          <a:bodyPr anchor="ctr">
            <a:normAutofit/>
          </a:bodyPr>
          <a:lstStyle/>
          <a:p>
            <a:r>
              <a:rPr lang="tr-TR" dirty="0" err="1">
                <a:solidFill>
                  <a:srgbClr val="FFFFFF"/>
                </a:solidFill>
              </a:rPr>
              <a:t>Formation</a:t>
            </a:r>
            <a:r>
              <a:rPr lang="tr-TR" dirty="0">
                <a:solidFill>
                  <a:srgbClr val="FFFFFF"/>
                </a:solidFill>
              </a:rPr>
              <a:t> of </a:t>
            </a:r>
            <a:r>
              <a:rPr lang="tr-TR" dirty="0" err="1">
                <a:solidFill>
                  <a:srgbClr val="FFFFFF"/>
                </a:solidFill>
              </a:rPr>
              <a:t>Ag</a:t>
            </a:r>
            <a:r>
              <a:rPr lang="tr-TR" dirty="0">
                <a:solidFill>
                  <a:srgbClr val="FFFFFF"/>
                </a:solidFill>
              </a:rPr>
              <a:t> </a:t>
            </a:r>
            <a:r>
              <a:rPr lang="tr-TR" dirty="0" err="1">
                <a:solidFill>
                  <a:srgbClr val="FFFFFF"/>
                </a:solidFill>
              </a:rPr>
              <a:t>NPs</a:t>
            </a:r>
            <a:r>
              <a:rPr lang="tr-TR" dirty="0">
                <a:solidFill>
                  <a:srgbClr val="FFFFFF"/>
                </a:solidFill>
              </a:rPr>
              <a:t> in alkaline </a:t>
            </a:r>
            <a:r>
              <a:rPr lang="tr-TR" dirty="0" err="1">
                <a:solidFill>
                  <a:srgbClr val="FFFFFF"/>
                </a:solidFill>
              </a:rPr>
              <a:t>aqueous</a:t>
            </a:r>
            <a:r>
              <a:rPr lang="tr-TR" dirty="0">
                <a:solidFill>
                  <a:srgbClr val="FFFFFF"/>
                </a:solidFill>
              </a:rPr>
              <a:t> </a:t>
            </a:r>
            <a:r>
              <a:rPr lang="tr-TR" dirty="0" err="1">
                <a:solidFill>
                  <a:srgbClr val="FFFFFF"/>
                </a:solidFill>
              </a:rPr>
              <a:t>solution</a:t>
            </a:r>
            <a:r>
              <a:rPr lang="tr-TR" dirty="0">
                <a:solidFill>
                  <a:srgbClr val="FFFFFF"/>
                </a:solidFill>
              </a:rPr>
              <a:t> </a:t>
            </a:r>
            <a:r>
              <a:rPr lang="tr-TR" dirty="0" err="1">
                <a:solidFill>
                  <a:srgbClr val="FFFFFF"/>
                </a:solidFill>
              </a:rPr>
              <a:t>via</a:t>
            </a:r>
            <a:r>
              <a:rPr lang="tr-TR" dirty="0">
                <a:solidFill>
                  <a:srgbClr val="FFFFFF"/>
                </a:solidFill>
              </a:rPr>
              <a:t> US </a:t>
            </a:r>
            <a:r>
              <a:rPr lang="tr-TR" dirty="0" err="1">
                <a:solidFill>
                  <a:srgbClr val="FFFFFF"/>
                </a:solidFill>
              </a:rPr>
              <a:t>irradiation</a:t>
            </a:r>
            <a:r>
              <a:rPr lang="tr-TR" dirty="0">
                <a:solidFill>
                  <a:srgbClr val="FFFFFF"/>
                </a:solidFill>
              </a:rPr>
              <a:t> </a:t>
            </a:r>
          </a:p>
        </p:txBody>
      </p:sp>
      <p:sp>
        <p:nvSpPr>
          <p:cNvPr id="18438" name="Content Placeholder 18437">
            <a:extLst>
              <a:ext uri="{FF2B5EF4-FFF2-40B4-BE49-F238E27FC236}">
                <a16:creationId xmlns:a16="http://schemas.microsoft.com/office/drawing/2014/main" id="{B7321C38-1D2A-4178-B0BF-6724DD159E39}"/>
              </a:ext>
            </a:extLst>
          </p:cNvPr>
          <p:cNvSpPr>
            <a:spLocks noGrp="1"/>
          </p:cNvSpPr>
          <p:nvPr>
            <p:ph idx="1"/>
          </p:nvPr>
        </p:nvSpPr>
        <p:spPr>
          <a:xfrm>
            <a:off x="4699818" y="640082"/>
            <a:ext cx="6848715" cy="2484884"/>
          </a:xfrm>
        </p:spPr>
        <p:txBody>
          <a:bodyPr anchor="ctr">
            <a:normAutofit/>
          </a:bodyPr>
          <a:lstStyle/>
          <a:p>
            <a:r>
              <a:rPr lang="tr-TR" dirty="0" err="1"/>
              <a:t>Photoactive</a:t>
            </a:r>
            <a:r>
              <a:rPr lang="tr-TR" dirty="0"/>
              <a:t> </a:t>
            </a:r>
            <a:r>
              <a:rPr lang="tr-TR" dirty="0" err="1"/>
              <a:t>micro</a:t>
            </a:r>
            <a:r>
              <a:rPr lang="tr-TR" dirty="0"/>
              <a:t>/</a:t>
            </a:r>
            <a:r>
              <a:rPr lang="tr-TR" dirty="0" err="1"/>
              <a:t>nanomaterials</a:t>
            </a:r>
            <a:r>
              <a:rPr lang="tr-TR" dirty="0"/>
              <a:t> </a:t>
            </a:r>
            <a:r>
              <a:rPr lang="tr-TR" dirty="0" err="1"/>
              <a:t>were</a:t>
            </a:r>
            <a:r>
              <a:rPr lang="tr-TR" dirty="0"/>
              <a:t> </a:t>
            </a:r>
            <a:r>
              <a:rPr lang="tr-TR" dirty="0" err="1"/>
              <a:t>also</a:t>
            </a:r>
            <a:r>
              <a:rPr lang="tr-TR" dirty="0"/>
              <a:t> </a:t>
            </a:r>
            <a:r>
              <a:rPr lang="tr-TR" dirty="0" err="1"/>
              <a:t>synthesized</a:t>
            </a:r>
            <a:r>
              <a:rPr lang="tr-TR" dirty="0"/>
              <a:t> </a:t>
            </a:r>
            <a:r>
              <a:rPr lang="tr-TR" dirty="0" err="1"/>
              <a:t>through</a:t>
            </a:r>
            <a:r>
              <a:rPr lang="tr-TR" dirty="0"/>
              <a:t> a </a:t>
            </a:r>
            <a:r>
              <a:rPr lang="tr-TR" dirty="0" err="1"/>
              <a:t>facial</a:t>
            </a:r>
            <a:r>
              <a:rPr lang="tr-TR" dirty="0"/>
              <a:t> </a:t>
            </a:r>
            <a:r>
              <a:rPr lang="tr-TR" dirty="0" err="1"/>
              <a:t>sonochemical</a:t>
            </a:r>
            <a:r>
              <a:rPr lang="tr-TR" dirty="0"/>
              <a:t> </a:t>
            </a:r>
            <a:r>
              <a:rPr lang="tr-TR" dirty="0" err="1"/>
              <a:t>route</a:t>
            </a:r>
            <a:endParaRPr lang="en-US" sz="2000" dirty="0"/>
          </a:p>
        </p:txBody>
      </p:sp>
      <p:pic>
        <p:nvPicPr>
          <p:cNvPr id="18434" name="Picture 2">
            <a:extLst>
              <a:ext uri="{FF2B5EF4-FFF2-40B4-BE49-F238E27FC236}">
                <a16:creationId xmlns:a16="http://schemas.microsoft.com/office/drawing/2014/main" id="{C1AF8409-9563-614D-8C4A-A765A0D009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768760"/>
            <a:ext cx="6894236" cy="184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0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770" y="4209599"/>
            <a:ext cx="4172809"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18AA4A2A-1933-E349-A511-F3EAA356BDFB}"/>
              </a:ext>
            </a:extLst>
          </p:cNvPr>
          <p:cNvSpPr>
            <a:spLocks noGrp="1"/>
          </p:cNvSpPr>
          <p:nvPr>
            <p:ph idx="1"/>
          </p:nvPr>
        </p:nvSpPr>
        <p:spPr>
          <a:xfrm>
            <a:off x="5259592" y="909143"/>
            <a:ext cx="4007581" cy="5029586"/>
          </a:xfrm>
        </p:spPr>
        <p:txBody>
          <a:bodyPr anchor="ctr">
            <a:normAutofit/>
          </a:bodyPr>
          <a:lstStyle/>
          <a:p>
            <a:r>
              <a:rPr lang="tr-TR" sz="2000" dirty="0" err="1"/>
              <a:t>When</a:t>
            </a:r>
            <a:r>
              <a:rPr lang="tr-TR" sz="2000" dirty="0"/>
              <a:t> </a:t>
            </a:r>
            <a:r>
              <a:rPr lang="tr-TR" sz="2000" dirty="0" err="1"/>
              <a:t>ultrasound</a:t>
            </a:r>
            <a:r>
              <a:rPr lang="tr-TR" sz="2000" dirty="0"/>
              <a:t> is </a:t>
            </a:r>
            <a:r>
              <a:rPr lang="tr-TR" sz="2000" dirty="0" err="1"/>
              <a:t>applied</a:t>
            </a:r>
            <a:r>
              <a:rPr lang="tr-TR" sz="2000" dirty="0"/>
              <a:t> </a:t>
            </a:r>
            <a:r>
              <a:rPr lang="tr-TR" sz="2000" dirty="0" err="1"/>
              <a:t>to</a:t>
            </a:r>
            <a:r>
              <a:rPr lang="tr-TR" sz="2000" dirty="0"/>
              <a:t> an </a:t>
            </a:r>
            <a:r>
              <a:rPr lang="tr-TR" sz="2000" dirty="0" err="1"/>
              <a:t>Ullmann</a:t>
            </a:r>
            <a:r>
              <a:rPr lang="tr-TR" sz="2000" dirty="0"/>
              <a:t> </a:t>
            </a:r>
            <a:r>
              <a:rPr lang="tr-TR" sz="2000" dirty="0" err="1"/>
              <a:t>reaction</a:t>
            </a:r>
            <a:r>
              <a:rPr lang="tr-TR" sz="2000" dirty="0"/>
              <a:t> </a:t>
            </a:r>
            <a:r>
              <a:rPr lang="tr-TR" sz="2000" dirty="0" err="1"/>
              <a:t>that</a:t>
            </a:r>
            <a:r>
              <a:rPr lang="tr-TR" sz="2000" dirty="0"/>
              <a:t> </a:t>
            </a:r>
            <a:r>
              <a:rPr lang="tr-TR" sz="2000" dirty="0" err="1"/>
              <a:t>normally</a:t>
            </a:r>
            <a:r>
              <a:rPr lang="tr-TR" sz="2000" dirty="0"/>
              <a:t> </a:t>
            </a:r>
            <a:r>
              <a:rPr lang="tr-TR" sz="2000" dirty="0" err="1"/>
              <a:t>requires</a:t>
            </a:r>
            <a:r>
              <a:rPr lang="tr-TR" sz="2000" dirty="0"/>
              <a:t> a 10-fold </a:t>
            </a:r>
            <a:r>
              <a:rPr lang="tr-TR" sz="2000" dirty="0" err="1"/>
              <a:t>excess</a:t>
            </a:r>
            <a:r>
              <a:rPr lang="tr-TR" sz="2000" dirty="0"/>
              <a:t> of </a:t>
            </a:r>
            <a:r>
              <a:rPr lang="tr-TR" sz="2000" dirty="0" err="1"/>
              <a:t>copper</a:t>
            </a:r>
            <a:r>
              <a:rPr lang="tr-TR" sz="2000" dirty="0"/>
              <a:t> </a:t>
            </a:r>
            <a:r>
              <a:rPr lang="tr-TR" sz="2000" dirty="0" err="1"/>
              <a:t>and</a:t>
            </a:r>
            <a:r>
              <a:rPr lang="tr-TR" sz="2000" dirty="0"/>
              <a:t> 48 h of </a:t>
            </a:r>
            <a:r>
              <a:rPr lang="tr-TR" sz="2000" dirty="0" err="1"/>
              <a:t>reaction</a:t>
            </a:r>
            <a:r>
              <a:rPr lang="tr-TR" sz="2000" dirty="0"/>
              <a:t> time, </a:t>
            </a:r>
            <a:r>
              <a:rPr lang="tr-TR" sz="2000" dirty="0" err="1"/>
              <a:t>this</a:t>
            </a:r>
            <a:r>
              <a:rPr lang="tr-TR" sz="2000" dirty="0"/>
              <a:t> can be </a:t>
            </a:r>
            <a:r>
              <a:rPr lang="tr-TR" sz="2000" dirty="0" err="1"/>
              <a:t>reduced</a:t>
            </a:r>
            <a:r>
              <a:rPr lang="tr-TR" sz="2000" dirty="0"/>
              <a:t> </a:t>
            </a:r>
            <a:r>
              <a:rPr lang="tr-TR" sz="2000" dirty="0" err="1"/>
              <a:t>to</a:t>
            </a:r>
            <a:r>
              <a:rPr lang="tr-TR" sz="2000" dirty="0"/>
              <a:t> a 4-fold </a:t>
            </a:r>
            <a:r>
              <a:rPr lang="tr-TR" sz="2000" dirty="0" err="1"/>
              <a:t>excess</a:t>
            </a:r>
            <a:r>
              <a:rPr lang="tr-TR" sz="2000" dirty="0"/>
              <a:t> of </a:t>
            </a:r>
            <a:r>
              <a:rPr lang="tr-TR" sz="2000" dirty="0" err="1"/>
              <a:t>copper</a:t>
            </a:r>
            <a:r>
              <a:rPr lang="tr-TR" sz="2000" dirty="0"/>
              <a:t> </a:t>
            </a:r>
            <a:r>
              <a:rPr lang="tr-TR" sz="2000" dirty="0" err="1"/>
              <a:t>and</a:t>
            </a:r>
            <a:r>
              <a:rPr lang="tr-TR" sz="2000" dirty="0"/>
              <a:t> a </a:t>
            </a:r>
            <a:r>
              <a:rPr lang="tr-TR" sz="2000" dirty="0" err="1"/>
              <a:t>reaction</a:t>
            </a:r>
            <a:r>
              <a:rPr lang="tr-TR" sz="2000" dirty="0"/>
              <a:t> time of 10 h. </a:t>
            </a:r>
          </a:p>
          <a:p>
            <a:r>
              <a:rPr lang="tr-TR" sz="2000" dirty="0" err="1"/>
              <a:t>The</a:t>
            </a:r>
            <a:r>
              <a:rPr lang="tr-TR" sz="2000" dirty="0"/>
              <a:t> </a:t>
            </a:r>
            <a:r>
              <a:rPr lang="tr-TR" sz="2000" dirty="0" err="1"/>
              <a:t>particle</a:t>
            </a:r>
            <a:r>
              <a:rPr lang="tr-TR" sz="2000" dirty="0"/>
              <a:t> size of </a:t>
            </a:r>
            <a:r>
              <a:rPr lang="tr-TR" sz="2000" dirty="0" err="1"/>
              <a:t>the</a:t>
            </a:r>
            <a:r>
              <a:rPr lang="tr-TR" sz="2000" dirty="0"/>
              <a:t> </a:t>
            </a:r>
            <a:r>
              <a:rPr lang="tr-TR" sz="2000" dirty="0" err="1"/>
              <a:t>copper</a:t>
            </a:r>
            <a:r>
              <a:rPr lang="tr-TR" sz="2000" dirty="0"/>
              <a:t> </a:t>
            </a:r>
            <a:r>
              <a:rPr lang="tr-TR" sz="2000" dirty="0" err="1"/>
              <a:t>shrinks</a:t>
            </a:r>
            <a:r>
              <a:rPr lang="tr-TR" sz="2000" dirty="0"/>
              <a:t> </a:t>
            </a:r>
            <a:r>
              <a:rPr lang="tr-TR" sz="2000" dirty="0" err="1"/>
              <a:t>from</a:t>
            </a:r>
            <a:r>
              <a:rPr lang="tr-TR" sz="2000" dirty="0"/>
              <a:t> 87 </a:t>
            </a:r>
            <a:r>
              <a:rPr lang="tr-TR" sz="2000" dirty="0" err="1"/>
              <a:t>to</a:t>
            </a:r>
            <a:r>
              <a:rPr lang="tr-TR" sz="2000" dirty="0"/>
              <a:t> 25 </a:t>
            </a:r>
            <a:r>
              <a:rPr lang="el-GR" sz="2000" dirty="0"/>
              <a:t>μ</a:t>
            </a:r>
            <a:r>
              <a:rPr lang="tr-TR" sz="2000" dirty="0"/>
              <a:t>m, but </a:t>
            </a:r>
            <a:r>
              <a:rPr lang="tr-TR" sz="2000" dirty="0" err="1"/>
              <a:t>the</a:t>
            </a:r>
            <a:r>
              <a:rPr lang="tr-TR" sz="2000" dirty="0"/>
              <a:t> </a:t>
            </a:r>
            <a:r>
              <a:rPr lang="tr-TR" sz="2000" dirty="0" err="1"/>
              <a:t>increase</a:t>
            </a:r>
            <a:r>
              <a:rPr lang="tr-TR" sz="2000" dirty="0"/>
              <a:t> in </a:t>
            </a:r>
            <a:r>
              <a:rPr lang="tr-TR" sz="2000" dirty="0" err="1"/>
              <a:t>the</a:t>
            </a:r>
            <a:r>
              <a:rPr lang="tr-TR" sz="2000" dirty="0"/>
              <a:t> </a:t>
            </a:r>
            <a:r>
              <a:rPr lang="tr-TR" sz="2000" dirty="0" err="1"/>
              <a:t>surface</a:t>
            </a:r>
            <a:r>
              <a:rPr lang="tr-TR" sz="2000" dirty="0"/>
              <a:t> </a:t>
            </a:r>
            <a:r>
              <a:rPr lang="tr-TR" sz="2000" dirty="0" err="1"/>
              <a:t>area</a:t>
            </a:r>
            <a:r>
              <a:rPr lang="tr-TR" sz="2000" dirty="0"/>
              <a:t> </a:t>
            </a:r>
            <a:r>
              <a:rPr lang="tr-TR" sz="2000" dirty="0" err="1"/>
              <a:t>cannot</a:t>
            </a:r>
            <a:r>
              <a:rPr lang="tr-TR" sz="2000" dirty="0"/>
              <a:t> </a:t>
            </a:r>
            <a:r>
              <a:rPr lang="tr-TR" sz="2000" dirty="0" err="1"/>
              <a:t>fully</a:t>
            </a:r>
            <a:r>
              <a:rPr lang="tr-TR" sz="2000" dirty="0"/>
              <a:t> </a:t>
            </a:r>
            <a:r>
              <a:rPr lang="tr-TR" sz="2000" dirty="0" err="1"/>
              <a:t>explain</a:t>
            </a:r>
            <a:r>
              <a:rPr lang="tr-TR" sz="2000" dirty="0"/>
              <a:t> </a:t>
            </a:r>
            <a:r>
              <a:rPr lang="tr-TR" sz="2000" dirty="0" err="1"/>
              <a:t>the</a:t>
            </a:r>
            <a:r>
              <a:rPr lang="tr-TR" sz="2000" dirty="0"/>
              <a:t> </a:t>
            </a:r>
            <a:r>
              <a:rPr lang="tr-TR" sz="2000" dirty="0" err="1"/>
              <a:t>increase</a:t>
            </a:r>
            <a:r>
              <a:rPr lang="tr-TR" sz="2000" dirty="0"/>
              <a:t> in </a:t>
            </a:r>
            <a:r>
              <a:rPr lang="tr-TR" sz="2000" dirty="0" err="1"/>
              <a:t>reactivity</a:t>
            </a:r>
            <a:r>
              <a:rPr lang="tr-TR" sz="2000" dirty="0"/>
              <a:t>. </a:t>
            </a:r>
          </a:p>
        </p:txBody>
      </p:sp>
      <p:sp>
        <p:nvSpPr>
          <p:cNvPr id="195" name="Rectangle 19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B029A6B8-F7CC-EB41-8B58-D44D6D3E6D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422" y="4761666"/>
            <a:ext cx="3630527" cy="1060868"/>
          </a:xfrm>
          <a:prstGeom prst="rect">
            <a:avLst/>
          </a:prstGeom>
          <a:noFill/>
          <a:extLst>
            <a:ext uri="{909E8E84-426E-40DD-AFC4-6F175D3DCCD1}">
              <a14:hiddenFill xmlns:a14="http://schemas.microsoft.com/office/drawing/2010/main">
                <a:solidFill>
                  <a:srgbClr val="FFFFFF"/>
                </a:solidFill>
              </a14:hiddenFill>
            </a:ext>
          </a:extLst>
        </p:spPr>
      </p:pic>
      <p:sp>
        <p:nvSpPr>
          <p:cNvPr id="196" name="Rectangle 19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26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Rectangle 7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2267DB44-25E9-4C43-A6B8-71D4A683BA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142" y="3171184"/>
            <a:ext cx="6795370" cy="2186107"/>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DB23144-D07F-AC43-80D2-9576B21FDB85}"/>
              </a:ext>
            </a:extLst>
          </p:cNvPr>
          <p:cNvSpPr>
            <a:spLocks noGrp="1"/>
          </p:cNvSpPr>
          <p:nvPr>
            <p:ph idx="1"/>
          </p:nvPr>
        </p:nvSpPr>
        <p:spPr>
          <a:xfrm>
            <a:off x="8109311" y="2393792"/>
            <a:ext cx="3360212" cy="3740893"/>
          </a:xfrm>
        </p:spPr>
        <p:txBody>
          <a:bodyPr anchor="ctr">
            <a:normAutofit/>
          </a:bodyPr>
          <a:lstStyle/>
          <a:p>
            <a:r>
              <a:rPr lang="tr-TR" sz="1500"/>
              <a:t>Typically, ionic reactions are accelerated by physical effects - better mass transport - which is also called "False Sonochemistry". </a:t>
            </a:r>
          </a:p>
          <a:p>
            <a:r>
              <a:rPr lang="tr-TR" sz="1500"/>
              <a:t>If the extreme conditions within the bubble lead to totally new reaction pathways, for example via radicals generated in the vapor phase that would only have a transient existence in the bulk liquid, we speak about "sonochemical switching".</a:t>
            </a:r>
          </a:p>
          <a:p>
            <a:r>
              <a:rPr lang="tr-TR" sz="1500"/>
              <a:t>Such a switch has been observed for example in the following Kornblum-Russel reaction where sonication favors an SET pathway</a:t>
            </a:r>
          </a:p>
        </p:txBody>
      </p:sp>
    </p:spTree>
    <p:extLst>
      <p:ext uri="{BB962C8B-B14F-4D97-AF65-F5344CB8AC3E}">
        <p14:creationId xmlns:p14="http://schemas.microsoft.com/office/powerpoint/2010/main" val="273541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F9A547F4-B60C-A64E-BB1E-78DFAFFB6D15}"/>
              </a:ext>
            </a:extLst>
          </p:cNvPr>
          <p:cNvSpPr>
            <a:spLocks noGrp="1"/>
          </p:cNvSpPr>
          <p:nvPr>
            <p:ph type="title"/>
          </p:nvPr>
        </p:nvSpPr>
        <p:spPr>
          <a:xfrm>
            <a:off x="774700" y="762000"/>
            <a:ext cx="3759200" cy="3340100"/>
          </a:xfrm>
        </p:spPr>
        <p:txBody>
          <a:bodyPr>
            <a:normAutofit/>
          </a:bodyPr>
          <a:lstStyle/>
          <a:p>
            <a:r>
              <a:rPr lang="tr-TR" sz="3100">
                <a:solidFill>
                  <a:srgbClr val="FFFFFF"/>
                </a:solidFill>
              </a:rPr>
              <a:t>Transformation of aromatic and aliphatic alcohols in the equivalent carboxylic acids and ketones </a:t>
            </a:r>
            <a:br>
              <a:rPr lang="tr-TR" sz="3100">
                <a:solidFill>
                  <a:srgbClr val="FFFFFF"/>
                </a:solidFill>
              </a:rPr>
            </a:br>
            <a:endParaRPr lang="tr-TR" sz="3100">
              <a:solidFill>
                <a:srgbClr val="FFFFFF"/>
              </a:solidFill>
            </a:endParaRPr>
          </a:p>
        </p:txBody>
      </p:sp>
      <p:sp>
        <p:nvSpPr>
          <p:cNvPr id="140" name="Rectangle 13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2" name="Rectangle 14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4" name="Rectangle 14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8197" name="Content Placeholder 8196">
            <a:extLst>
              <a:ext uri="{FF2B5EF4-FFF2-40B4-BE49-F238E27FC236}">
                <a16:creationId xmlns:a16="http://schemas.microsoft.com/office/drawing/2014/main" id="{7C284AA3-2AA8-48AB-B1E6-FFACA91DEE75}"/>
              </a:ext>
            </a:extLst>
          </p:cNvPr>
          <p:cNvSpPr>
            <a:spLocks noGrp="1"/>
          </p:cNvSpPr>
          <p:nvPr>
            <p:ph idx="1"/>
          </p:nvPr>
        </p:nvSpPr>
        <p:spPr>
          <a:xfrm>
            <a:off x="7658103" y="795548"/>
            <a:ext cx="3759198" cy="5275603"/>
          </a:xfrm>
        </p:spPr>
        <p:txBody>
          <a:bodyPr anchor="ctr">
            <a:normAutofit fontScale="85000" lnSpcReduction="20000"/>
          </a:bodyPr>
          <a:lstStyle/>
          <a:p>
            <a:r>
              <a:rPr lang="tr-TR" dirty="0" err="1"/>
              <a:t>Various</a:t>
            </a:r>
            <a:r>
              <a:rPr lang="tr-TR" dirty="0"/>
              <a:t> </a:t>
            </a:r>
            <a:r>
              <a:rPr lang="tr-TR" dirty="0" err="1"/>
              <a:t>aromatic</a:t>
            </a:r>
            <a:r>
              <a:rPr lang="tr-TR" dirty="0"/>
              <a:t>, </a:t>
            </a:r>
            <a:r>
              <a:rPr lang="tr-TR" dirty="0" err="1"/>
              <a:t>aliphatic</a:t>
            </a:r>
            <a:r>
              <a:rPr lang="tr-TR" dirty="0"/>
              <a:t> </a:t>
            </a:r>
            <a:r>
              <a:rPr lang="tr-TR" dirty="0" err="1"/>
              <a:t>and</a:t>
            </a:r>
            <a:r>
              <a:rPr lang="tr-TR" dirty="0"/>
              <a:t> </a:t>
            </a:r>
            <a:r>
              <a:rPr lang="tr-TR" dirty="0" err="1"/>
              <a:t>conjugated</a:t>
            </a:r>
            <a:r>
              <a:rPr lang="tr-TR" dirty="0"/>
              <a:t> </a:t>
            </a:r>
            <a:r>
              <a:rPr lang="tr-TR" dirty="0" err="1"/>
              <a:t>alcohols</a:t>
            </a:r>
            <a:r>
              <a:rPr lang="tr-TR" dirty="0"/>
              <a:t> </a:t>
            </a:r>
            <a:r>
              <a:rPr lang="tr-TR" dirty="0" err="1"/>
              <a:t>were</a:t>
            </a:r>
            <a:r>
              <a:rPr lang="tr-TR" dirty="0"/>
              <a:t> </a:t>
            </a:r>
            <a:r>
              <a:rPr lang="tr-TR" dirty="0" err="1"/>
              <a:t>transformed</a:t>
            </a:r>
            <a:r>
              <a:rPr lang="tr-TR" dirty="0"/>
              <a:t> </a:t>
            </a:r>
            <a:r>
              <a:rPr lang="tr-TR" dirty="0" err="1"/>
              <a:t>into</a:t>
            </a:r>
            <a:r>
              <a:rPr lang="tr-TR" dirty="0"/>
              <a:t> </a:t>
            </a:r>
            <a:r>
              <a:rPr lang="tr-TR" dirty="0" err="1"/>
              <a:t>the</a:t>
            </a:r>
            <a:r>
              <a:rPr lang="tr-TR" dirty="0"/>
              <a:t> </a:t>
            </a:r>
            <a:r>
              <a:rPr lang="tr-TR" dirty="0" err="1"/>
              <a:t>corresponding</a:t>
            </a:r>
            <a:r>
              <a:rPr lang="tr-TR" dirty="0"/>
              <a:t> </a:t>
            </a:r>
            <a:r>
              <a:rPr lang="tr-TR" dirty="0" err="1"/>
              <a:t>carboxylic</a:t>
            </a:r>
            <a:r>
              <a:rPr lang="tr-TR" dirty="0"/>
              <a:t> </a:t>
            </a:r>
            <a:r>
              <a:rPr lang="tr-TR" dirty="0" err="1"/>
              <a:t>acids</a:t>
            </a:r>
            <a:r>
              <a:rPr lang="tr-TR" dirty="0"/>
              <a:t> </a:t>
            </a:r>
            <a:r>
              <a:rPr lang="tr-TR" dirty="0" err="1"/>
              <a:t>and</a:t>
            </a:r>
            <a:r>
              <a:rPr lang="tr-TR" dirty="0"/>
              <a:t> </a:t>
            </a:r>
            <a:r>
              <a:rPr lang="tr-TR" dirty="0" err="1"/>
              <a:t>ketones</a:t>
            </a:r>
            <a:r>
              <a:rPr lang="tr-TR" dirty="0"/>
              <a:t> in </a:t>
            </a:r>
            <a:r>
              <a:rPr lang="tr-TR" dirty="0" err="1"/>
              <a:t>good</a:t>
            </a:r>
            <a:r>
              <a:rPr lang="tr-TR" dirty="0"/>
              <a:t> </a:t>
            </a:r>
            <a:r>
              <a:rPr lang="tr-TR" dirty="0" err="1"/>
              <a:t>yields</a:t>
            </a:r>
            <a:r>
              <a:rPr lang="tr-TR" dirty="0"/>
              <a:t>. </a:t>
            </a:r>
          </a:p>
          <a:p>
            <a:r>
              <a:rPr lang="tr-TR" dirty="0"/>
              <a:t>70% t-</a:t>
            </a:r>
            <a:r>
              <a:rPr lang="tr-TR" dirty="0" err="1"/>
              <a:t>BuOOH</a:t>
            </a:r>
            <a:r>
              <a:rPr lang="tr-TR" dirty="0"/>
              <a:t> in </a:t>
            </a:r>
            <a:r>
              <a:rPr lang="tr-TR" dirty="0" err="1"/>
              <a:t>the</a:t>
            </a:r>
            <a:r>
              <a:rPr lang="tr-TR" dirty="0"/>
              <a:t> presence of </a:t>
            </a:r>
            <a:r>
              <a:rPr lang="tr-TR" dirty="0" err="1"/>
              <a:t>catalytic</a:t>
            </a:r>
            <a:r>
              <a:rPr lang="tr-TR" dirty="0"/>
              <a:t> </a:t>
            </a:r>
            <a:r>
              <a:rPr lang="tr-TR" dirty="0" err="1"/>
              <a:t>amounts</a:t>
            </a:r>
            <a:r>
              <a:rPr lang="tr-TR" dirty="0"/>
              <a:t> of </a:t>
            </a:r>
            <a:r>
              <a:rPr lang="tr-TR" dirty="0" err="1"/>
              <a:t>bismuth</a:t>
            </a:r>
            <a:r>
              <a:rPr lang="tr-TR" dirty="0"/>
              <a:t>(III) </a:t>
            </a:r>
            <a:r>
              <a:rPr lang="tr-TR" dirty="0" err="1"/>
              <a:t>oxide</a:t>
            </a:r>
            <a:r>
              <a:rPr lang="tr-TR" dirty="0"/>
              <a:t>. </a:t>
            </a:r>
          </a:p>
          <a:p>
            <a:r>
              <a:rPr lang="tr-TR" dirty="0" err="1"/>
              <a:t>This</a:t>
            </a:r>
            <a:r>
              <a:rPr lang="tr-TR" dirty="0"/>
              <a:t> </a:t>
            </a:r>
            <a:r>
              <a:rPr lang="tr-TR" dirty="0" err="1"/>
              <a:t>method</a:t>
            </a:r>
            <a:r>
              <a:rPr lang="tr-TR" dirty="0"/>
              <a:t> </a:t>
            </a:r>
            <a:r>
              <a:rPr lang="tr-TR" dirty="0" err="1"/>
              <a:t>does</a:t>
            </a:r>
            <a:r>
              <a:rPr lang="tr-TR" dirty="0"/>
              <a:t> not </a:t>
            </a:r>
            <a:r>
              <a:rPr lang="tr-TR" dirty="0" err="1"/>
              <a:t>involve</a:t>
            </a:r>
            <a:r>
              <a:rPr lang="tr-TR" dirty="0"/>
              <a:t> </a:t>
            </a:r>
            <a:r>
              <a:rPr lang="tr-TR" dirty="0" err="1"/>
              <a:t>cumbersome</a:t>
            </a:r>
            <a:r>
              <a:rPr lang="tr-TR" dirty="0"/>
              <a:t> </a:t>
            </a:r>
            <a:r>
              <a:rPr lang="tr-TR" dirty="0" err="1"/>
              <a:t>work-up</a:t>
            </a:r>
            <a:r>
              <a:rPr lang="tr-TR" dirty="0"/>
              <a:t>, </a:t>
            </a:r>
            <a:r>
              <a:rPr lang="tr-TR" dirty="0" err="1"/>
              <a:t>exhibits</a:t>
            </a:r>
            <a:r>
              <a:rPr lang="tr-TR" dirty="0"/>
              <a:t> </a:t>
            </a:r>
            <a:r>
              <a:rPr lang="tr-TR" dirty="0" err="1"/>
              <a:t>chemoselectivity</a:t>
            </a:r>
            <a:r>
              <a:rPr lang="tr-TR" dirty="0"/>
              <a:t> </a:t>
            </a:r>
            <a:r>
              <a:rPr lang="tr-TR" dirty="0" err="1"/>
              <a:t>and</a:t>
            </a:r>
            <a:r>
              <a:rPr lang="tr-TR" dirty="0"/>
              <a:t> </a:t>
            </a:r>
            <a:r>
              <a:rPr lang="tr-TR" dirty="0" err="1"/>
              <a:t>proceeds</a:t>
            </a:r>
            <a:r>
              <a:rPr lang="tr-TR" dirty="0"/>
              <a:t> </a:t>
            </a:r>
            <a:r>
              <a:rPr lang="tr-TR" dirty="0" err="1"/>
              <a:t>under</a:t>
            </a:r>
            <a:r>
              <a:rPr lang="tr-TR" dirty="0"/>
              <a:t> </a:t>
            </a:r>
            <a:r>
              <a:rPr lang="tr-TR" dirty="0" err="1"/>
              <a:t>ambient</a:t>
            </a:r>
            <a:r>
              <a:rPr lang="tr-TR" dirty="0"/>
              <a:t> </a:t>
            </a:r>
            <a:r>
              <a:rPr lang="tr-TR" dirty="0" err="1"/>
              <a:t>conditions</a:t>
            </a:r>
            <a:r>
              <a:rPr lang="tr-TR" dirty="0"/>
              <a:t> as </a:t>
            </a:r>
            <a:r>
              <a:rPr lang="tr-TR" dirty="0" err="1"/>
              <a:t>shown</a:t>
            </a:r>
            <a:r>
              <a:rPr lang="tr-TR" dirty="0"/>
              <a:t> in </a:t>
            </a:r>
            <a:r>
              <a:rPr lang="tr-TR" dirty="0" err="1"/>
              <a:t>the</a:t>
            </a:r>
            <a:r>
              <a:rPr lang="tr-TR" dirty="0"/>
              <a:t> </a:t>
            </a:r>
            <a:r>
              <a:rPr lang="tr-TR" dirty="0" err="1"/>
              <a:t>figure</a:t>
            </a:r>
            <a:r>
              <a:rPr lang="tr-TR" dirty="0"/>
              <a:t> </a:t>
            </a:r>
            <a:endParaRPr lang="tr-TR" sz="2000" dirty="0"/>
          </a:p>
          <a:p>
            <a:endParaRPr lang="en-US" sz="2000" dirty="0"/>
          </a:p>
        </p:txBody>
      </p:sp>
      <p:pic>
        <p:nvPicPr>
          <p:cNvPr id="8193" name="Picture 1" descr="page6image597439472">
            <a:extLst>
              <a:ext uri="{FF2B5EF4-FFF2-40B4-BE49-F238E27FC236}">
                <a16:creationId xmlns:a16="http://schemas.microsoft.com/office/drawing/2014/main" id="{106CD5ED-8C88-3E4C-BB9C-22C16AF391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498" y="4976037"/>
            <a:ext cx="6448791" cy="90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40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06AA90A-46CA-DD4C-BF77-6EC941873156}"/>
              </a:ext>
            </a:extLst>
          </p:cNvPr>
          <p:cNvSpPr>
            <a:spLocks noGrp="1"/>
          </p:cNvSpPr>
          <p:nvPr>
            <p:ph type="title"/>
          </p:nvPr>
        </p:nvSpPr>
        <p:spPr>
          <a:xfrm>
            <a:off x="788466" y="780655"/>
            <a:ext cx="3751662" cy="3261168"/>
          </a:xfrm>
        </p:spPr>
        <p:txBody>
          <a:bodyPr>
            <a:normAutofit/>
          </a:bodyPr>
          <a:lstStyle/>
          <a:p>
            <a:r>
              <a:rPr lang="tr-TR" sz="4100">
                <a:solidFill>
                  <a:srgbClr val="FFFFFF"/>
                </a:solidFill>
              </a:rPr>
              <a:t>Enantioselective Michaell addition </a:t>
            </a:r>
          </a:p>
        </p:txBody>
      </p:sp>
      <p:sp>
        <p:nvSpPr>
          <p:cNvPr id="140" name="Rectangle 13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217" name="Picture 1" descr="page7image596925888">
            <a:extLst>
              <a:ext uri="{FF2B5EF4-FFF2-40B4-BE49-F238E27FC236}">
                <a16:creationId xmlns:a16="http://schemas.microsoft.com/office/drawing/2014/main" id="{D6E6150E-1E1C-C949-A729-763097CC64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920" y="4982251"/>
            <a:ext cx="6675119" cy="947145"/>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9221" name="Content Placeholder 9220">
            <a:extLst>
              <a:ext uri="{FF2B5EF4-FFF2-40B4-BE49-F238E27FC236}">
                <a16:creationId xmlns:a16="http://schemas.microsoft.com/office/drawing/2014/main" id="{15EEA8F0-AFD1-4A17-8BA0-E5686D007C92}"/>
              </a:ext>
            </a:extLst>
          </p:cNvPr>
          <p:cNvSpPr>
            <a:spLocks noGrp="1"/>
          </p:cNvSpPr>
          <p:nvPr>
            <p:ph idx="1"/>
          </p:nvPr>
        </p:nvSpPr>
        <p:spPr>
          <a:xfrm>
            <a:off x="7761639" y="900442"/>
            <a:ext cx="3514088" cy="5048417"/>
          </a:xfrm>
        </p:spPr>
        <p:txBody>
          <a:bodyPr anchor="ctr">
            <a:normAutofit/>
          </a:bodyPr>
          <a:lstStyle/>
          <a:p>
            <a:r>
              <a:rPr lang="tr-TR" sz="2400" dirty="0"/>
              <a:t>A </a:t>
            </a:r>
            <a:r>
              <a:rPr lang="tr-TR" sz="2400" dirty="0" err="1"/>
              <a:t>highly</a:t>
            </a:r>
            <a:r>
              <a:rPr lang="tr-TR" sz="2400" dirty="0"/>
              <a:t> </a:t>
            </a:r>
            <a:r>
              <a:rPr lang="tr-TR" sz="2400" dirty="0" err="1"/>
              <a:t>enantioselective</a:t>
            </a:r>
            <a:r>
              <a:rPr lang="tr-TR" sz="2400" dirty="0"/>
              <a:t> Michael </a:t>
            </a:r>
            <a:r>
              <a:rPr lang="tr-TR" sz="2400" dirty="0" err="1"/>
              <a:t>addition</a:t>
            </a:r>
            <a:r>
              <a:rPr lang="tr-TR" sz="2400" dirty="0"/>
              <a:t> of </a:t>
            </a:r>
            <a:r>
              <a:rPr lang="tr-TR" sz="2400" dirty="0" err="1"/>
              <a:t>malonates</a:t>
            </a:r>
            <a:r>
              <a:rPr lang="tr-TR" sz="2400" dirty="0"/>
              <a:t> </a:t>
            </a:r>
            <a:r>
              <a:rPr lang="tr-TR" sz="2400" dirty="0" err="1"/>
              <a:t>to</a:t>
            </a:r>
            <a:r>
              <a:rPr lang="tr-TR" sz="2400" dirty="0"/>
              <a:t> </a:t>
            </a:r>
            <a:r>
              <a:rPr lang="el-GR" sz="2400" dirty="0" err="1"/>
              <a:t>α,β</a:t>
            </a:r>
            <a:r>
              <a:rPr lang="el-GR" sz="2400" dirty="0"/>
              <a:t>-</a:t>
            </a:r>
            <a:r>
              <a:rPr lang="tr-TR" sz="2400" dirty="0" err="1"/>
              <a:t>unsaturated</a:t>
            </a:r>
            <a:r>
              <a:rPr lang="tr-TR" sz="2400" dirty="0"/>
              <a:t> </a:t>
            </a:r>
            <a:r>
              <a:rPr lang="tr-TR" sz="2400" dirty="0" err="1"/>
              <a:t>ketones</a:t>
            </a:r>
            <a:r>
              <a:rPr lang="tr-TR" sz="2400" dirty="0"/>
              <a:t> in </a:t>
            </a:r>
            <a:r>
              <a:rPr lang="tr-TR" sz="2400" dirty="0" err="1"/>
              <a:t>water</a:t>
            </a:r>
            <a:r>
              <a:rPr lang="tr-TR" sz="2400" dirty="0"/>
              <a:t> is </a:t>
            </a:r>
            <a:r>
              <a:rPr lang="tr-TR" sz="2400" dirty="0" err="1"/>
              <a:t>catalyzed</a:t>
            </a:r>
            <a:r>
              <a:rPr lang="tr-TR" sz="2400" dirty="0"/>
              <a:t> </a:t>
            </a:r>
            <a:r>
              <a:rPr lang="tr-TR" sz="2400" dirty="0" err="1"/>
              <a:t>by</a:t>
            </a:r>
            <a:r>
              <a:rPr lang="tr-TR" sz="2400" dirty="0"/>
              <a:t> a </a:t>
            </a:r>
            <a:r>
              <a:rPr lang="tr-TR" sz="2400" dirty="0" err="1"/>
              <a:t>primary-secondary</a:t>
            </a:r>
            <a:r>
              <a:rPr lang="tr-TR" sz="2400" dirty="0"/>
              <a:t> </a:t>
            </a:r>
            <a:r>
              <a:rPr lang="tr-TR" sz="2400" dirty="0" err="1"/>
              <a:t>diamine</a:t>
            </a:r>
            <a:r>
              <a:rPr lang="tr-TR" sz="2400" dirty="0"/>
              <a:t> </a:t>
            </a:r>
            <a:r>
              <a:rPr lang="tr-TR" sz="2400" dirty="0" err="1"/>
              <a:t>catalyst</a:t>
            </a:r>
            <a:r>
              <a:rPr lang="tr-TR" sz="2400" dirty="0"/>
              <a:t> </a:t>
            </a:r>
            <a:r>
              <a:rPr lang="tr-TR" sz="2400" dirty="0" err="1"/>
              <a:t>containing</a:t>
            </a:r>
            <a:r>
              <a:rPr lang="tr-TR" sz="2400" dirty="0"/>
              <a:t> a </a:t>
            </a:r>
            <a:r>
              <a:rPr lang="tr-TR" sz="2400" dirty="0" err="1"/>
              <a:t>long</a:t>
            </a:r>
            <a:r>
              <a:rPr lang="tr-TR" sz="2400" dirty="0"/>
              <a:t> </a:t>
            </a:r>
            <a:r>
              <a:rPr lang="tr-TR" sz="2400" dirty="0" err="1"/>
              <a:t>alkyl</a:t>
            </a:r>
            <a:r>
              <a:rPr lang="tr-TR" sz="2400" dirty="0"/>
              <a:t> </a:t>
            </a:r>
            <a:r>
              <a:rPr lang="tr-TR" sz="2400" dirty="0" err="1"/>
              <a:t>chain</a:t>
            </a:r>
            <a:r>
              <a:rPr lang="tr-TR" sz="2400" dirty="0"/>
              <a:t>. </a:t>
            </a:r>
          </a:p>
          <a:p>
            <a:r>
              <a:rPr lang="tr-TR" sz="2400" dirty="0" err="1"/>
              <a:t>This</a:t>
            </a:r>
            <a:r>
              <a:rPr lang="tr-TR" sz="2400" dirty="0"/>
              <a:t> </a:t>
            </a:r>
            <a:r>
              <a:rPr lang="tr-TR" sz="2400" dirty="0" err="1"/>
              <a:t>asymmetric</a:t>
            </a:r>
            <a:r>
              <a:rPr lang="tr-TR" sz="2400" dirty="0"/>
              <a:t> Michael </a:t>
            </a:r>
            <a:r>
              <a:rPr lang="tr-TR" sz="2400" dirty="0" err="1"/>
              <a:t>addition</a:t>
            </a:r>
            <a:r>
              <a:rPr lang="tr-TR" sz="2400" dirty="0"/>
              <a:t> </a:t>
            </a:r>
            <a:r>
              <a:rPr lang="tr-TR" sz="2400" dirty="0" err="1"/>
              <a:t>process</a:t>
            </a:r>
            <a:r>
              <a:rPr lang="tr-TR" sz="2400" dirty="0"/>
              <a:t> </a:t>
            </a:r>
            <a:r>
              <a:rPr lang="tr-TR" sz="2400" dirty="0" err="1"/>
              <a:t>allows</a:t>
            </a:r>
            <a:r>
              <a:rPr lang="tr-TR" sz="2400" dirty="0"/>
              <a:t> </a:t>
            </a:r>
            <a:r>
              <a:rPr lang="tr-TR" sz="2400" dirty="0" err="1"/>
              <a:t>the</a:t>
            </a:r>
            <a:r>
              <a:rPr lang="tr-TR" sz="2400" dirty="0"/>
              <a:t> </a:t>
            </a:r>
            <a:r>
              <a:rPr lang="tr-TR" sz="2400" dirty="0" err="1"/>
              <a:t>conversion</a:t>
            </a:r>
            <a:r>
              <a:rPr lang="tr-TR" sz="2400" dirty="0"/>
              <a:t> of </a:t>
            </a:r>
            <a:r>
              <a:rPr lang="tr-TR" sz="2400" dirty="0" err="1"/>
              <a:t>various</a:t>
            </a:r>
            <a:r>
              <a:rPr lang="tr-TR" sz="2400" dirty="0"/>
              <a:t> </a:t>
            </a:r>
            <a:r>
              <a:rPr lang="el-GR" sz="2400" dirty="0" err="1"/>
              <a:t>α,β</a:t>
            </a:r>
            <a:r>
              <a:rPr lang="el-GR" sz="2400" dirty="0"/>
              <a:t>- </a:t>
            </a:r>
            <a:r>
              <a:rPr lang="tr-TR" sz="2400" dirty="0" err="1"/>
              <a:t>unsaturated</a:t>
            </a:r>
            <a:r>
              <a:rPr lang="tr-TR" sz="2400" dirty="0"/>
              <a:t> </a:t>
            </a:r>
            <a:r>
              <a:rPr lang="tr-TR" sz="2400" dirty="0" err="1"/>
              <a:t>ketones</a:t>
            </a:r>
            <a:r>
              <a:rPr lang="tr-TR" sz="2400" dirty="0"/>
              <a:t> </a:t>
            </a:r>
          </a:p>
          <a:p>
            <a:endParaRPr lang="en-US" sz="2400" dirty="0"/>
          </a:p>
        </p:txBody>
      </p:sp>
    </p:spTree>
    <p:extLst>
      <p:ext uri="{BB962C8B-B14F-4D97-AF65-F5344CB8AC3E}">
        <p14:creationId xmlns:p14="http://schemas.microsoft.com/office/powerpoint/2010/main" val="58616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3B8582A-3E0A-A447-923C-33A96585D19D}"/>
              </a:ext>
            </a:extLst>
          </p:cNvPr>
          <p:cNvSpPr>
            <a:spLocks noGrp="1"/>
          </p:cNvSpPr>
          <p:nvPr>
            <p:ph type="title"/>
          </p:nvPr>
        </p:nvSpPr>
        <p:spPr>
          <a:xfrm>
            <a:off x="524256" y="516804"/>
            <a:ext cx="6594189" cy="1625210"/>
          </a:xfrm>
        </p:spPr>
        <p:txBody>
          <a:bodyPr>
            <a:normAutofit/>
          </a:bodyPr>
          <a:lstStyle/>
          <a:p>
            <a:r>
              <a:rPr lang="tr-TR" dirty="0">
                <a:solidFill>
                  <a:srgbClr val="FFFFFF"/>
                </a:solidFill>
              </a:rPr>
              <a:t>Suzuki </a:t>
            </a:r>
            <a:r>
              <a:rPr lang="tr-TR" dirty="0" err="1">
                <a:solidFill>
                  <a:srgbClr val="FFFFFF"/>
                </a:solidFill>
              </a:rPr>
              <a:t>Coupling</a:t>
            </a:r>
            <a:r>
              <a:rPr lang="tr-TR" dirty="0">
                <a:solidFill>
                  <a:srgbClr val="FFFFFF"/>
                </a:solidFill>
              </a:rPr>
              <a:t> </a:t>
            </a:r>
            <a:r>
              <a:rPr lang="tr-TR" dirty="0" err="1">
                <a:solidFill>
                  <a:srgbClr val="FFFFFF"/>
                </a:solidFill>
              </a:rPr>
              <a:t>Reactions</a:t>
            </a:r>
            <a:r>
              <a:rPr lang="tr-TR" dirty="0">
                <a:solidFill>
                  <a:srgbClr val="FFFFFF"/>
                </a:solidFill>
              </a:rPr>
              <a:t> </a:t>
            </a:r>
            <a:br>
              <a:rPr lang="tr-TR" dirty="0">
                <a:solidFill>
                  <a:srgbClr val="FFFFFF"/>
                </a:solidFill>
              </a:rPr>
            </a:br>
            <a:endParaRPr lang="tr-TR" dirty="0">
              <a:solidFill>
                <a:srgbClr val="FFFFFF"/>
              </a:solidFill>
            </a:endParaRPr>
          </a:p>
        </p:txBody>
      </p:sp>
      <p:sp>
        <p:nvSpPr>
          <p:cNvPr id="125" name="Rectangle 12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descr="page10image609306640">
            <a:extLst>
              <a:ext uri="{FF2B5EF4-FFF2-40B4-BE49-F238E27FC236}">
                <a16:creationId xmlns:a16="http://schemas.microsoft.com/office/drawing/2014/main" id="{CF180C32-E9F7-1249-9051-60CFC63AAC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744" y="2481070"/>
            <a:ext cx="6579910" cy="3860126"/>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1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Content Placeholder 81">
            <a:extLst>
              <a:ext uri="{FF2B5EF4-FFF2-40B4-BE49-F238E27FC236}">
                <a16:creationId xmlns:a16="http://schemas.microsoft.com/office/drawing/2014/main" id="{9F113D62-ABD1-403C-8F82-771CAA306098}"/>
              </a:ext>
            </a:extLst>
          </p:cNvPr>
          <p:cNvSpPr>
            <a:spLocks noGrp="1"/>
          </p:cNvSpPr>
          <p:nvPr>
            <p:ph idx="1"/>
          </p:nvPr>
        </p:nvSpPr>
        <p:spPr>
          <a:xfrm>
            <a:off x="8029319" y="917725"/>
            <a:ext cx="3424739" cy="4852362"/>
          </a:xfrm>
        </p:spPr>
        <p:txBody>
          <a:bodyPr anchor="ctr">
            <a:normAutofit/>
          </a:bodyPr>
          <a:lstStyle/>
          <a:p>
            <a:r>
              <a:rPr lang="tr-TR" sz="1600" dirty="0">
                <a:solidFill>
                  <a:srgbClr val="FFFFFF"/>
                </a:solidFill>
              </a:rPr>
              <a:t>Suzuki </a:t>
            </a:r>
            <a:r>
              <a:rPr lang="tr-TR" sz="1600" dirty="0" err="1">
                <a:solidFill>
                  <a:srgbClr val="FFFFFF"/>
                </a:solidFill>
              </a:rPr>
              <a:t>reaction</a:t>
            </a:r>
            <a:r>
              <a:rPr lang="tr-TR" sz="1600" dirty="0">
                <a:solidFill>
                  <a:srgbClr val="FFFFFF"/>
                </a:solidFill>
              </a:rPr>
              <a:t>, </a:t>
            </a:r>
            <a:r>
              <a:rPr lang="tr-TR" sz="1600" dirty="0" err="1">
                <a:solidFill>
                  <a:srgbClr val="FFFFFF"/>
                </a:solidFill>
              </a:rPr>
              <a:t>especially</a:t>
            </a:r>
            <a:r>
              <a:rPr lang="tr-TR" sz="1600" dirty="0">
                <a:solidFill>
                  <a:srgbClr val="FFFFFF"/>
                </a:solidFill>
              </a:rPr>
              <a:t> </a:t>
            </a:r>
            <a:r>
              <a:rPr lang="tr-TR" sz="1600" dirty="0" err="1">
                <a:solidFill>
                  <a:srgbClr val="FFFFFF"/>
                </a:solidFill>
              </a:rPr>
              <a:t>those</a:t>
            </a:r>
            <a:r>
              <a:rPr lang="tr-TR" sz="1600" dirty="0">
                <a:solidFill>
                  <a:srgbClr val="FFFFFF"/>
                </a:solidFill>
              </a:rPr>
              <a:t> </a:t>
            </a:r>
            <a:r>
              <a:rPr lang="tr-TR" sz="1600" dirty="0" err="1">
                <a:solidFill>
                  <a:srgbClr val="FFFFFF"/>
                </a:solidFill>
              </a:rPr>
              <a:t>friendly</a:t>
            </a:r>
            <a:r>
              <a:rPr lang="tr-TR" sz="1600" dirty="0">
                <a:solidFill>
                  <a:srgbClr val="FFFFFF"/>
                </a:solidFill>
              </a:rPr>
              <a:t> </a:t>
            </a:r>
            <a:r>
              <a:rPr lang="tr-TR" sz="1600" dirty="0" err="1">
                <a:solidFill>
                  <a:srgbClr val="FFFFFF"/>
                </a:solidFill>
              </a:rPr>
              <a:t>to</a:t>
            </a:r>
            <a:r>
              <a:rPr lang="tr-TR" sz="1600" dirty="0">
                <a:solidFill>
                  <a:srgbClr val="FFFFFF"/>
                </a:solidFill>
              </a:rPr>
              <a:t> </a:t>
            </a:r>
            <a:r>
              <a:rPr lang="tr-TR" sz="1600" dirty="0" err="1">
                <a:solidFill>
                  <a:srgbClr val="FFFFFF"/>
                </a:solidFill>
              </a:rPr>
              <a:t>the</a:t>
            </a:r>
            <a:r>
              <a:rPr lang="tr-TR" sz="1600" dirty="0">
                <a:solidFill>
                  <a:srgbClr val="FFFFFF"/>
                </a:solidFill>
              </a:rPr>
              <a:t> </a:t>
            </a:r>
            <a:r>
              <a:rPr lang="tr-TR" sz="1600" dirty="0" err="1">
                <a:solidFill>
                  <a:srgbClr val="FFFFFF"/>
                </a:solidFill>
              </a:rPr>
              <a:t>environment</a:t>
            </a:r>
            <a:r>
              <a:rPr lang="tr-TR" sz="1600" dirty="0">
                <a:solidFill>
                  <a:srgbClr val="FFFFFF"/>
                </a:solidFill>
              </a:rPr>
              <a:t>, </a:t>
            </a:r>
            <a:r>
              <a:rPr lang="tr-TR" sz="1600" dirty="0" err="1">
                <a:solidFill>
                  <a:srgbClr val="FFFFFF"/>
                </a:solidFill>
              </a:rPr>
              <a:t>involve</a:t>
            </a:r>
            <a:r>
              <a:rPr lang="tr-TR" sz="1600" dirty="0">
                <a:solidFill>
                  <a:srgbClr val="FFFFFF"/>
                </a:solidFill>
              </a:rPr>
              <a:t> </a:t>
            </a:r>
            <a:r>
              <a:rPr lang="tr-TR" sz="1600" dirty="0" err="1">
                <a:solidFill>
                  <a:srgbClr val="FFFFFF"/>
                </a:solidFill>
              </a:rPr>
              <a:t>ultrasonic</a:t>
            </a:r>
            <a:r>
              <a:rPr lang="tr-TR" sz="1600" dirty="0">
                <a:solidFill>
                  <a:srgbClr val="FFFFFF"/>
                </a:solidFill>
              </a:rPr>
              <a:t> </a:t>
            </a:r>
            <a:r>
              <a:rPr lang="tr-TR" sz="1600" dirty="0" err="1">
                <a:solidFill>
                  <a:srgbClr val="FFFFFF"/>
                </a:solidFill>
              </a:rPr>
              <a:t>irradiation</a:t>
            </a:r>
            <a:endParaRPr lang="tr-TR" sz="1600" dirty="0">
              <a:solidFill>
                <a:srgbClr val="FFFFFF"/>
              </a:solidFill>
            </a:endParaRPr>
          </a:p>
          <a:p>
            <a:r>
              <a:rPr lang="tr-TR" sz="1600" dirty="0" err="1">
                <a:solidFill>
                  <a:srgbClr val="FFFFFF"/>
                </a:solidFill>
              </a:rPr>
              <a:t>In</a:t>
            </a:r>
            <a:r>
              <a:rPr lang="tr-TR" sz="1600" dirty="0">
                <a:solidFill>
                  <a:srgbClr val="FFFFFF"/>
                </a:solidFill>
              </a:rPr>
              <a:t> </a:t>
            </a:r>
            <a:r>
              <a:rPr lang="tr-TR" sz="1600" dirty="0" err="1">
                <a:solidFill>
                  <a:srgbClr val="FFFFFF"/>
                </a:solidFill>
              </a:rPr>
              <a:t>combination</a:t>
            </a:r>
            <a:r>
              <a:rPr lang="tr-TR" sz="1600" dirty="0">
                <a:solidFill>
                  <a:srgbClr val="FFFFFF"/>
                </a:solidFill>
              </a:rPr>
              <a:t> </a:t>
            </a:r>
            <a:r>
              <a:rPr lang="tr-TR" sz="1600" dirty="0" err="1">
                <a:solidFill>
                  <a:srgbClr val="FFFFFF"/>
                </a:solidFill>
              </a:rPr>
              <a:t>with</a:t>
            </a:r>
            <a:r>
              <a:rPr lang="tr-TR" sz="1600" dirty="0">
                <a:solidFill>
                  <a:srgbClr val="FFFFFF"/>
                </a:solidFill>
              </a:rPr>
              <a:t> </a:t>
            </a:r>
            <a:r>
              <a:rPr lang="tr-TR" sz="1600" dirty="0" err="1">
                <a:solidFill>
                  <a:srgbClr val="FFFFFF"/>
                </a:solidFill>
              </a:rPr>
              <a:t>microwave</a:t>
            </a:r>
            <a:r>
              <a:rPr lang="tr-TR" sz="1600" dirty="0">
                <a:solidFill>
                  <a:srgbClr val="FFFFFF"/>
                </a:solidFill>
              </a:rPr>
              <a:t> (MW) </a:t>
            </a:r>
            <a:r>
              <a:rPr lang="tr-TR" sz="1600" dirty="0" err="1">
                <a:solidFill>
                  <a:srgbClr val="FFFFFF"/>
                </a:solidFill>
              </a:rPr>
              <a:t>irradiation</a:t>
            </a:r>
            <a:r>
              <a:rPr lang="tr-TR" sz="1600" dirty="0">
                <a:solidFill>
                  <a:srgbClr val="FFFFFF"/>
                </a:solidFill>
              </a:rPr>
              <a:t>, </a:t>
            </a:r>
            <a:r>
              <a:rPr lang="tr-TR" sz="1600" dirty="0" err="1">
                <a:solidFill>
                  <a:srgbClr val="FFFFFF"/>
                </a:solidFill>
              </a:rPr>
              <a:t>further</a:t>
            </a:r>
            <a:r>
              <a:rPr lang="tr-TR" sz="1600" dirty="0">
                <a:solidFill>
                  <a:srgbClr val="FFFFFF"/>
                </a:solidFill>
              </a:rPr>
              <a:t> </a:t>
            </a:r>
            <a:r>
              <a:rPr lang="tr-TR" sz="1600" dirty="0" err="1">
                <a:solidFill>
                  <a:srgbClr val="FFFFFF"/>
                </a:solidFill>
              </a:rPr>
              <a:t>improvements</a:t>
            </a:r>
            <a:r>
              <a:rPr lang="tr-TR" sz="1600" dirty="0">
                <a:solidFill>
                  <a:srgbClr val="FFFFFF"/>
                </a:solidFill>
              </a:rPr>
              <a:t> in </a:t>
            </a:r>
            <a:r>
              <a:rPr lang="tr-TR" sz="1600" dirty="0" err="1">
                <a:solidFill>
                  <a:srgbClr val="FFFFFF"/>
                </a:solidFill>
              </a:rPr>
              <a:t>yields</a:t>
            </a:r>
            <a:r>
              <a:rPr lang="tr-TR" sz="1600" dirty="0">
                <a:solidFill>
                  <a:srgbClr val="FFFFFF"/>
                </a:solidFill>
              </a:rPr>
              <a:t> </a:t>
            </a:r>
            <a:r>
              <a:rPr lang="tr-TR" sz="1600" dirty="0" err="1">
                <a:solidFill>
                  <a:srgbClr val="FFFFFF"/>
                </a:solidFill>
              </a:rPr>
              <a:t>and</a:t>
            </a:r>
            <a:r>
              <a:rPr lang="tr-TR" sz="1600" dirty="0">
                <a:solidFill>
                  <a:srgbClr val="FFFFFF"/>
                </a:solidFill>
              </a:rPr>
              <a:t> </a:t>
            </a:r>
            <a:r>
              <a:rPr lang="tr-TR" sz="1600" dirty="0" err="1">
                <a:solidFill>
                  <a:srgbClr val="FFFFFF"/>
                </a:solidFill>
              </a:rPr>
              <a:t>reaction</a:t>
            </a:r>
            <a:r>
              <a:rPr lang="tr-TR" sz="1600" dirty="0">
                <a:solidFill>
                  <a:srgbClr val="FFFFFF"/>
                </a:solidFill>
              </a:rPr>
              <a:t> time </a:t>
            </a:r>
            <a:r>
              <a:rPr lang="tr-TR" sz="1600" dirty="0" err="1">
                <a:solidFill>
                  <a:srgbClr val="FFFFFF"/>
                </a:solidFill>
              </a:rPr>
              <a:t>were</a:t>
            </a:r>
            <a:r>
              <a:rPr lang="tr-TR" sz="1600" dirty="0">
                <a:solidFill>
                  <a:srgbClr val="FFFFFF"/>
                </a:solidFill>
              </a:rPr>
              <a:t> </a:t>
            </a:r>
            <a:r>
              <a:rPr lang="tr-TR" sz="1600" dirty="0" err="1">
                <a:solidFill>
                  <a:srgbClr val="FFFFFF"/>
                </a:solidFill>
              </a:rPr>
              <a:t>achieved</a:t>
            </a:r>
            <a:r>
              <a:rPr lang="tr-TR" sz="1600" dirty="0">
                <a:solidFill>
                  <a:srgbClr val="FFFFFF"/>
                </a:solidFill>
              </a:rPr>
              <a:t>. </a:t>
            </a:r>
            <a:r>
              <a:rPr lang="tr-TR" sz="1600" dirty="0" err="1">
                <a:solidFill>
                  <a:srgbClr val="FFFFFF"/>
                </a:solidFill>
              </a:rPr>
              <a:t>It</a:t>
            </a:r>
            <a:r>
              <a:rPr lang="tr-TR" sz="1600" dirty="0">
                <a:solidFill>
                  <a:srgbClr val="FFFFFF"/>
                </a:solidFill>
              </a:rPr>
              <a:t> is </a:t>
            </a:r>
            <a:r>
              <a:rPr lang="tr-TR" sz="1600" dirty="0" err="1">
                <a:solidFill>
                  <a:srgbClr val="FFFFFF"/>
                </a:solidFill>
              </a:rPr>
              <a:t>also</a:t>
            </a:r>
            <a:r>
              <a:rPr lang="tr-TR" sz="1600" dirty="0">
                <a:solidFill>
                  <a:srgbClr val="FFFFFF"/>
                </a:solidFill>
              </a:rPr>
              <a:t> </a:t>
            </a:r>
            <a:r>
              <a:rPr lang="tr-TR" sz="1600" dirty="0" err="1">
                <a:solidFill>
                  <a:srgbClr val="FFFFFF"/>
                </a:solidFill>
              </a:rPr>
              <a:t>reported</a:t>
            </a:r>
            <a:r>
              <a:rPr lang="tr-TR" sz="1600" dirty="0">
                <a:solidFill>
                  <a:srgbClr val="FFFFFF"/>
                </a:solidFill>
              </a:rPr>
              <a:t> </a:t>
            </a:r>
            <a:r>
              <a:rPr lang="tr-TR" sz="1600" dirty="0" err="1">
                <a:solidFill>
                  <a:srgbClr val="FFFFFF"/>
                </a:solidFill>
              </a:rPr>
              <a:t>that</a:t>
            </a:r>
            <a:r>
              <a:rPr lang="tr-TR" sz="1600" dirty="0">
                <a:solidFill>
                  <a:srgbClr val="FFFFFF"/>
                </a:solidFill>
              </a:rPr>
              <a:t> </a:t>
            </a:r>
            <a:r>
              <a:rPr lang="tr-TR" sz="1600" dirty="0" err="1">
                <a:solidFill>
                  <a:srgbClr val="FFFFFF"/>
                </a:solidFill>
              </a:rPr>
              <a:t>Ulmann</a:t>
            </a:r>
            <a:r>
              <a:rPr lang="tr-TR" sz="1600" dirty="0">
                <a:solidFill>
                  <a:srgbClr val="FFFFFF"/>
                </a:solidFill>
              </a:rPr>
              <a:t> homo- </a:t>
            </a:r>
            <a:r>
              <a:rPr lang="tr-TR" sz="1600" dirty="0" err="1">
                <a:solidFill>
                  <a:srgbClr val="FFFFFF"/>
                </a:solidFill>
              </a:rPr>
              <a:t>coupling</a:t>
            </a:r>
            <a:r>
              <a:rPr lang="tr-TR" sz="1600" dirty="0">
                <a:solidFill>
                  <a:srgbClr val="FFFFFF"/>
                </a:solidFill>
              </a:rPr>
              <a:t> </a:t>
            </a:r>
            <a:r>
              <a:rPr lang="tr-TR" sz="1600" dirty="0" err="1">
                <a:solidFill>
                  <a:srgbClr val="FFFFFF"/>
                </a:solidFill>
              </a:rPr>
              <a:t>mediated</a:t>
            </a:r>
            <a:r>
              <a:rPr lang="tr-TR" sz="1600" dirty="0">
                <a:solidFill>
                  <a:srgbClr val="FFFFFF"/>
                </a:solidFill>
              </a:rPr>
              <a:t> </a:t>
            </a:r>
            <a:r>
              <a:rPr lang="tr-TR" sz="1600" dirty="0" err="1">
                <a:solidFill>
                  <a:srgbClr val="FFFFFF"/>
                </a:solidFill>
              </a:rPr>
              <a:t>by</a:t>
            </a:r>
            <a:r>
              <a:rPr lang="tr-TR" sz="1600" dirty="0">
                <a:solidFill>
                  <a:srgbClr val="FFFFFF"/>
                </a:solidFill>
              </a:rPr>
              <a:t> </a:t>
            </a:r>
            <a:r>
              <a:rPr lang="tr-TR" sz="1600" dirty="0" err="1">
                <a:solidFill>
                  <a:srgbClr val="FFFFFF"/>
                </a:solidFill>
              </a:rPr>
              <a:t>zinc</a:t>
            </a:r>
            <a:r>
              <a:rPr lang="tr-TR" sz="1600" dirty="0">
                <a:solidFill>
                  <a:srgbClr val="FFFFFF"/>
                </a:solidFill>
              </a:rPr>
              <a:t> </a:t>
            </a:r>
            <a:r>
              <a:rPr lang="tr-TR" sz="1600" dirty="0" err="1">
                <a:solidFill>
                  <a:srgbClr val="FFFFFF"/>
                </a:solidFill>
              </a:rPr>
              <a:t>also</a:t>
            </a:r>
            <a:r>
              <a:rPr lang="tr-TR" sz="1600" dirty="0">
                <a:solidFill>
                  <a:srgbClr val="FFFFFF"/>
                </a:solidFill>
              </a:rPr>
              <a:t> </a:t>
            </a:r>
            <a:r>
              <a:rPr lang="tr-TR" sz="1600" dirty="0" err="1">
                <a:solidFill>
                  <a:srgbClr val="FFFFFF"/>
                </a:solidFill>
              </a:rPr>
              <a:t>occurred</a:t>
            </a:r>
            <a:r>
              <a:rPr lang="tr-TR" sz="1600" dirty="0">
                <a:solidFill>
                  <a:srgbClr val="FFFFFF"/>
                </a:solidFill>
              </a:rPr>
              <a:t>, </a:t>
            </a:r>
            <a:r>
              <a:rPr lang="tr-TR" sz="1600" dirty="0" err="1">
                <a:solidFill>
                  <a:srgbClr val="FFFFFF"/>
                </a:solidFill>
              </a:rPr>
              <a:t>with</a:t>
            </a:r>
            <a:r>
              <a:rPr lang="tr-TR" sz="1600" dirty="0">
                <a:solidFill>
                  <a:srgbClr val="FFFFFF"/>
                </a:solidFill>
              </a:rPr>
              <a:t> CO</a:t>
            </a:r>
            <a:r>
              <a:rPr lang="tr-TR" sz="1600" baseline="-25000" dirty="0">
                <a:solidFill>
                  <a:srgbClr val="FFFFFF"/>
                </a:solidFill>
              </a:rPr>
              <a:t>2</a:t>
            </a:r>
            <a:r>
              <a:rPr lang="tr-TR" sz="1600" dirty="0">
                <a:solidFill>
                  <a:srgbClr val="FFFFFF"/>
                </a:solidFill>
              </a:rPr>
              <a:t> </a:t>
            </a:r>
            <a:r>
              <a:rPr lang="tr-TR" sz="1600" dirty="0" err="1">
                <a:solidFill>
                  <a:srgbClr val="FFFFFF"/>
                </a:solidFill>
              </a:rPr>
              <a:t>bubbling</a:t>
            </a:r>
            <a:r>
              <a:rPr lang="tr-TR" sz="1600" dirty="0">
                <a:solidFill>
                  <a:srgbClr val="FFFFFF"/>
                </a:solidFill>
              </a:rPr>
              <a:t> </a:t>
            </a:r>
            <a:r>
              <a:rPr lang="tr-TR" sz="1600" dirty="0" err="1">
                <a:solidFill>
                  <a:srgbClr val="FFFFFF"/>
                </a:solidFill>
              </a:rPr>
              <a:t>into</a:t>
            </a:r>
            <a:r>
              <a:rPr lang="tr-TR" sz="1600" dirty="0">
                <a:solidFill>
                  <a:srgbClr val="FFFFFF"/>
                </a:solidFill>
              </a:rPr>
              <a:t> </a:t>
            </a:r>
            <a:r>
              <a:rPr lang="tr-TR" sz="1600" dirty="0" err="1">
                <a:solidFill>
                  <a:srgbClr val="FFFFFF"/>
                </a:solidFill>
              </a:rPr>
              <a:t>the</a:t>
            </a:r>
            <a:r>
              <a:rPr lang="tr-TR" sz="1600" dirty="0">
                <a:solidFill>
                  <a:srgbClr val="FFFFFF"/>
                </a:solidFill>
              </a:rPr>
              <a:t> </a:t>
            </a:r>
            <a:r>
              <a:rPr lang="tr-TR" sz="1600" dirty="0" err="1">
                <a:solidFill>
                  <a:srgbClr val="FFFFFF"/>
                </a:solidFill>
              </a:rPr>
              <a:t>reaction</a:t>
            </a:r>
            <a:r>
              <a:rPr lang="tr-TR" sz="1600" dirty="0">
                <a:solidFill>
                  <a:srgbClr val="FFFFFF"/>
                </a:solidFill>
              </a:rPr>
              <a:t>. </a:t>
            </a:r>
          </a:p>
          <a:p>
            <a:r>
              <a:rPr lang="tr-TR" sz="1600" dirty="0">
                <a:solidFill>
                  <a:srgbClr val="FFFFFF"/>
                </a:solidFill>
              </a:rPr>
              <a:t>Using </a:t>
            </a:r>
            <a:r>
              <a:rPr lang="tr-TR" sz="1600" dirty="0" err="1">
                <a:solidFill>
                  <a:srgbClr val="FFFFFF"/>
                </a:solidFill>
              </a:rPr>
              <a:t>the</a:t>
            </a:r>
            <a:r>
              <a:rPr lang="tr-TR" sz="1600" dirty="0">
                <a:solidFill>
                  <a:srgbClr val="FFFFFF"/>
                </a:solidFill>
              </a:rPr>
              <a:t> Suzuki </a:t>
            </a:r>
            <a:r>
              <a:rPr lang="tr-TR" sz="1600" dirty="0" err="1">
                <a:solidFill>
                  <a:srgbClr val="FFFFFF"/>
                </a:solidFill>
              </a:rPr>
              <a:t>procedure</a:t>
            </a:r>
            <a:r>
              <a:rPr lang="tr-TR" sz="1600" dirty="0">
                <a:solidFill>
                  <a:srgbClr val="FFFFFF"/>
                </a:solidFill>
              </a:rPr>
              <a:t> </a:t>
            </a:r>
            <a:r>
              <a:rPr lang="tr-TR" sz="1600" dirty="0" err="1">
                <a:solidFill>
                  <a:srgbClr val="FFFFFF"/>
                </a:solidFill>
              </a:rPr>
              <a:t>under</a:t>
            </a:r>
            <a:r>
              <a:rPr lang="tr-TR" sz="1600" dirty="0">
                <a:solidFill>
                  <a:srgbClr val="FFFFFF"/>
                </a:solidFill>
              </a:rPr>
              <a:t> </a:t>
            </a:r>
            <a:r>
              <a:rPr lang="tr-TR" sz="1600" dirty="0" err="1">
                <a:solidFill>
                  <a:srgbClr val="FFFFFF"/>
                </a:solidFill>
              </a:rPr>
              <a:t>oxygen</a:t>
            </a:r>
            <a:r>
              <a:rPr lang="tr-TR" sz="1600" dirty="0">
                <a:solidFill>
                  <a:srgbClr val="FFFFFF"/>
                </a:solidFill>
              </a:rPr>
              <a:t> </a:t>
            </a:r>
            <a:r>
              <a:rPr lang="tr-TR" sz="1600" dirty="0" err="1">
                <a:solidFill>
                  <a:srgbClr val="FFFFFF"/>
                </a:solidFill>
              </a:rPr>
              <a:t>atmosphere</a:t>
            </a:r>
            <a:r>
              <a:rPr lang="tr-TR" sz="1600" dirty="0">
                <a:solidFill>
                  <a:srgbClr val="FFFFFF"/>
                </a:solidFill>
              </a:rPr>
              <a:t> </a:t>
            </a:r>
            <a:r>
              <a:rPr lang="tr-TR" sz="1600" dirty="0" err="1">
                <a:solidFill>
                  <a:srgbClr val="FFFFFF"/>
                </a:solidFill>
              </a:rPr>
              <a:t>irradiated</a:t>
            </a:r>
            <a:r>
              <a:rPr lang="tr-TR" sz="1600" dirty="0">
                <a:solidFill>
                  <a:srgbClr val="FFFFFF"/>
                </a:solidFill>
              </a:rPr>
              <a:t> </a:t>
            </a:r>
            <a:r>
              <a:rPr lang="tr-TR" sz="1600" dirty="0" err="1">
                <a:solidFill>
                  <a:srgbClr val="FFFFFF"/>
                </a:solidFill>
              </a:rPr>
              <a:t>by</a:t>
            </a:r>
            <a:r>
              <a:rPr lang="tr-TR" sz="1600" dirty="0">
                <a:solidFill>
                  <a:srgbClr val="FFFFFF"/>
                </a:solidFill>
              </a:rPr>
              <a:t> </a:t>
            </a:r>
            <a:r>
              <a:rPr lang="tr-TR" sz="1600" dirty="0" err="1">
                <a:solidFill>
                  <a:srgbClr val="FFFFFF"/>
                </a:solidFill>
              </a:rPr>
              <a:t>ultrasound</a:t>
            </a:r>
            <a:r>
              <a:rPr lang="tr-TR" sz="1600" dirty="0">
                <a:solidFill>
                  <a:srgbClr val="FFFFFF"/>
                </a:solidFill>
              </a:rPr>
              <a:t> </a:t>
            </a:r>
            <a:r>
              <a:rPr lang="tr-TR" sz="1600" dirty="0" err="1">
                <a:solidFill>
                  <a:srgbClr val="FFFFFF"/>
                </a:solidFill>
              </a:rPr>
              <a:t>was</a:t>
            </a:r>
            <a:r>
              <a:rPr lang="tr-TR" sz="1600" dirty="0">
                <a:solidFill>
                  <a:srgbClr val="FFFFFF"/>
                </a:solidFill>
              </a:rPr>
              <a:t> </a:t>
            </a:r>
            <a:r>
              <a:rPr lang="tr-TR" sz="1600" dirty="0" err="1">
                <a:solidFill>
                  <a:srgbClr val="FFFFFF"/>
                </a:solidFill>
              </a:rPr>
              <a:t>investigated</a:t>
            </a:r>
            <a:r>
              <a:rPr lang="tr-TR" sz="1600" dirty="0">
                <a:solidFill>
                  <a:srgbClr val="FFFFFF"/>
                </a:solidFill>
              </a:rPr>
              <a:t>, </a:t>
            </a:r>
            <a:r>
              <a:rPr lang="tr-TR" sz="1600" dirty="0" err="1">
                <a:solidFill>
                  <a:srgbClr val="FFFFFF"/>
                </a:solidFill>
              </a:rPr>
              <a:t>and</a:t>
            </a:r>
            <a:r>
              <a:rPr lang="tr-TR" sz="1600" dirty="0">
                <a:solidFill>
                  <a:srgbClr val="FFFFFF"/>
                </a:solidFill>
              </a:rPr>
              <a:t> a </a:t>
            </a:r>
            <a:r>
              <a:rPr lang="tr-TR" sz="1600" dirty="0" err="1">
                <a:solidFill>
                  <a:srgbClr val="FFFFFF"/>
                </a:solidFill>
              </a:rPr>
              <a:t>mechanism</a:t>
            </a:r>
            <a:r>
              <a:rPr lang="tr-TR" sz="1600" dirty="0">
                <a:solidFill>
                  <a:srgbClr val="FFFFFF"/>
                </a:solidFill>
              </a:rPr>
              <a:t> </a:t>
            </a:r>
            <a:r>
              <a:rPr lang="tr-TR" sz="1600" dirty="0" err="1">
                <a:solidFill>
                  <a:srgbClr val="FFFFFF"/>
                </a:solidFill>
              </a:rPr>
              <a:t>was</a:t>
            </a:r>
            <a:r>
              <a:rPr lang="tr-TR" sz="1600" dirty="0">
                <a:solidFill>
                  <a:srgbClr val="FFFFFF"/>
                </a:solidFill>
              </a:rPr>
              <a:t> </a:t>
            </a:r>
            <a:r>
              <a:rPr lang="tr-TR" sz="1600" dirty="0" err="1">
                <a:solidFill>
                  <a:srgbClr val="FFFFFF"/>
                </a:solidFill>
              </a:rPr>
              <a:t>proposed</a:t>
            </a:r>
            <a:r>
              <a:rPr lang="tr-TR" sz="1600" dirty="0">
                <a:solidFill>
                  <a:srgbClr val="FFFFFF"/>
                </a:solidFill>
              </a:rPr>
              <a:t>. </a:t>
            </a:r>
          </a:p>
          <a:p>
            <a:endParaRPr lang="en-US" sz="1100" dirty="0">
              <a:solidFill>
                <a:srgbClr val="FFFFFF"/>
              </a:solidFill>
            </a:endParaRPr>
          </a:p>
        </p:txBody>
      </p:sp>
    </p:spTree>
    <p:extLst>
      <p:ext uri="{BB962C8B-B14F-4D97-AF65-F5344CB8AC3E}">
        <p14:creationId xmlns:p14="http://schemas.microsoft.com/office/powerpoint/2010/main" val="3311422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F70D81E-06D8-2444-A2B0-48A8E811AB9B}"/>
              </a:ext>
            </a:extLst>
          </p:cNvPr>
          <p:cNvSpPr>
            <a:spLocks noGrp="1"/>
          </p:cNvSpPr>
          <p:nvPr>
            <p:ph type="title"/>
          </p:nvPr>
        </p:nvSpPr>
        <p:spPr>
          <a:xfrm>
            <a:off x="524256" y="516804"/>
            <a:ext cx="6594189" cy="1625210"/>
          </a:xfrm>
        </p:spPr>
        <p:txBody>
          <a:bodyPr>
            <a:normAutofit/>
          </a:bodyPr>
          <a:lstStyle/>
          <a:p>
            <a:r>
              <a:rPr lang="tr-TR" dirty="0" err="1">
                <a:solidFill>
                  <a:srgbClr val="FFFFFF"/>
                </a:solidFill>
              </a:rPr>
              <a:t>Heck</a:t>
            </a:r>
            <a:r>
              <a:rPr lang="tr-TR" dirty="0">
                <a:solidFill>
                  <a:srgbClr val="FFFFFF"/>
                </a:solidFill>
              </a:rPr>
              <a:t> </a:t>
            </a:r>
            <a:r>
              <a:rPr lang="tr-TR" dirty="0" err="1">
                <a:solidFill>
                  <a:srgbClr val="FFFFFF"/>
                </a:solidFill>
              </a:rPr>
              <a:t>Reaction</a:t>
            </a:r>
            <a:endParaRPr lang="tr-TR" dirty="0">
              <a:solidFill>
                <a:srgbClr val="FFFFFF"/>
              </a:solidFill>
            </a:endParaRPr>
          </a:p>
        </p:txBody>
      </p:sp>
      <p:sp>
        <p:nvSpPr>
          <p:cNvPr id="22" name="Rectangle 2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id="{D47DEF87-055E-804C-ADF5-7207DBEA5BCC}"/>
              </a:ext>
            </a:extLst>
          </p:cNvPr>
          <p:cNvPicPr>
            <a:picLocks noChangeAspect="1"/>
          </p:cNvPicPr>
          <p:nvPr/>
        </p:nvPicPr>
        <p:blipFill>
          <a:blip r:embed="rId2"/>
          <a:stretch>
            <a:fillRect/>
          </a:stretch>
        </p:blipFill>
        <p:spPr>
          <a:xfrm>
            <a:off x="566744" y="3249998"/>
            <a:ext cx="6579910" cy="2467465"/>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0022385-D14F-49D1-91D0-E3C3224C5CF5}"/>
              </a:ext>
            </a:extLst>
          </p:cNvPr>
          <p:cNvSpPr>
            <a:spLocks noGrp="1"/>
          </p:cNvSpPr>
          <p:nvPr>
            <p:ph idx="1"/>
          </p:nvPr>
        </p:nvSpPr>
        <p:spPr>
          <a:xfrm>
            <a:off x="8029319" y="917725"/>
            <a:ext cx="3424739" cy="4852362"/>
          </a:xfrm>
        </p:spPr>
        <p:txBody>
          <a:bodyPr anchor="ctr">
            <a:normAutofit/>
          </a:bodyPr>
          <a:lstStyle/>
          <a:p>
            <a:r>
              <a:rPr lang="tr-TR" sz="1900" dirty="0" err="1">
                <a:solidFill>
                  <a:srgbClr val="FFFFFF"/>
                </a:solidFill>
              </a:rPr>
              <a:t>Sonogashira</a:t>
            </a:r>
            <a:r>
              <a:rPr lang="tr-TR" sz="1900" dirty="0">
                <a:solidFill>
                  <a:srgbClr val="FFFFFF"/>
                </a:solidFill>
              </a:rPr>
              <a:t> </a:t>
            </a:r>
            <a:r>
              <a:rPr lang="tr-TR" sz="1900" dirty="0" err="1">
                <a:solidFill>
                  <a:srgbClr val="FFFFFF"/>
                </a:solidFill>
              </a:rPr>
              <a:t>reaction</a:t>
            </a:r>
            <a:r>
              <a:rPr lang="tr-TR" sz="1900" dirty="0">
                <a:solidFill>
                  <a:srgbClr val="FFFFFF"/>
                </a:solidFill>
              </a:rPr>
              <a:t> </a:t>
            </a:r>
            <a:r>
              <a:rPr lang="tr-TR" sz="1900" dirty="0" err="1">
                <a:solidFill>
                  <a:srgbClr val="FFFFFF"/>
                </a:solidFill>
              </a:rPr>
              <a:t>or</a:t>
            </a:r>
            <a:r>
              <a:rPr lang="tr-TR" sz="1900" dirty="0">
                <a:solidFill>
                  <a:srgbClr val="FFFFFF"/>
                </a:solidFill>
              </a:rPr>
              <a:t> terminal </a:t>
            </a:r>
            <a:r>
              <a:rPr lang="tr-TR" sz="1900" dirty="0" err="1">
                <a:solidFill>
                  <a:srgbClr val="FFFFFF"/>
                </a:solidFill>
              </a:rPr>
              <a:t>acetylenes</a:t>
            </a:r>
            <a:r>
              <a:rPr lang="tr-TR" sz="1900" dirty="0">
                <a:solidFill>
                  <a:srgbClr val="FFFFFF"/>
                </a:solidFill>
              </a:rPr>
              <a:t> in </a:t>
            </a:r>
            <a:r>
              <a:rPr lang="tr-TR" sz="1900" dirty="0" err="1">
                <a:solidFill>
                  <a:srgbClr val="FFFFFF"/>
                </a:solidFill>
              </a:rPr>
              <a:t>ionic</a:t>
            </a:r>
            <a:r>
              <a:rPr lang="tr-TR" sz="1900" dirty="0">
                <a:solidFill>
                  <a:srgbClr val="FFFFFF"/>
                </a:solidFill>
              </a:rPr>
              <a:t> </a:t>
            </a:r>
            <a:r>
              <a:rPr lang="tr-TR" sz="1900" dirty="0" err="1">
                <a:solidFill>
                  <a:srgbClr val="FFFFFF"/>
                </a:solidFill>
              </a:rPr>
              <a:t>liquids</a:t>
            </a:r>
            <a:r>
              <a:rPr lang="tr-TR" sz="1900" dirty="0">
                <a:solidFill>
                  <a:srgbClr val="FFFFFF"/>
                </a:solidFill>
              </a:rPr>
              <a:t> </a:t>
            </a:r>
            <a:r>
              <a:rPr lang="tr-TR" sz="1900" dirty="0" err="1">
                <a:solidFill>
                  <a:srgbClr val="FFFFFF"/>
                </a:solidFill>
              </a:rPr>
              <a:t>using</a:t>
            </a:r>
            <a:r>
              <a:rPr lang="tr-TR" sz="1900" dirty="0">
                <a:solidFill>
                  <a:srgbClr val="FFFFFF"/>
                </a:solidFill>
              </a:rPr>
              <a:t> a </a:t>
            </a:r>
            <a:r>
              <a:rPr lang="tr-TR" sz="1900" dirty="0" err="1">
                <a:solidFill>
                  <a:srgbClr val="FFFFFF"/>
                </a:solidFill>
              </a:rPr>
              <a:t>cleaning</a:t>
            </a:r>
            <a:r>
              <a:rPr lang="tr-TR" sz="1900" dirty="0">
                <a:solidFill>
                  <a:srgbClr val="FFFFFF"/>
                </a:solidFill>
              </a:rPr>
              <a:t> </a:t>
            </a:r>
            <a:r>
              <a:rPr lang="tr-TR" sz="1900" dirty="0" err="1">
                <a:solidFill>
                  <a:srgbClr val="FFFFFF"/>
                </a:solidFill>
              </a:rPr>
              <a:t>bath</a:t>
            </a:r>
            <a:r>
              <a:rPr lang="tr-TR" sz="1900" dirty="0">
                <a:solidFill>
                  <a:srgbClr val="FFFFFF"/>
                </a:solidFill>
              </a:rPr>
              <a:t>. </a:t>
            </a:r>
            <a:r>
              <a:rPr lang="tr-TR" sz="1900" dirty="0" err="1">
                <a:solidFill>
                  <a:srgbClr val="FFFFFF"/>
                </a:solidFill>
              </a:rPr>
              <a:t>Investigated</a:t>
            </a:r>
            <a:r>
              <a:rPr lang="tr-TR" sz="1900" dirty="0">
                <a:solidFill>
                  <a:srgbClr val="FFFFFF"/>
                </a:solidFill>
              </a:rPr>
              <a:t> </a:t>
            </a:r>
            <a:r>
              <a:rPr lang="tr-TR" sz="1900" dirty="0" err="1">
                <a:solidFill>
                  <a:srgbClr val="FFFFFF"/>
                </a:solidFill>
              </a:rPr>
              <a:t>the</a:t>
            </a:r>
            <a:r>
              <a:rPr lang="tr-TR" sz="1900" dirty="0">
                <a:solidFill>
                  <a:srgbClr val="FFFFFF"/>
                </a:solidFill>
              </a:rPr>
              <a:t> </a:t>
            </a:r>
            <a:r>
              <a:rPr lang="tr-TR" sz="1900" dirty="0" err="1">
                <a:solidFill>
                  <a:srgbClr val="FFFFFF"/>
                </a:solidFill>
              </a:rPr>
              <a:t>leaching</a:t>
            </a:r>
            <a:r>
              <a:rPr lang="tr-TR" sz="1900" dirty="0">
                <a:solidFill>
                  <a:srgbClr val="FFFFFF"/>
                </a:solidFill>
              </a:rPr>
              <a:t> of Pd </a:t>
            </a:r>
            <a:r>
              <a:rPr lang="tr-TR" sz="1900" dirty="0" err="1">
                <a:solidFill>
                  <a:srgbClr val="FFFFFF"/>
                </a:solidFill>
              </a:rPr>
              <a:t>off</a:t>
            </a:r>
            <a:r>
              <a:rPr lang="tr-TR" sz="1900" dirty="0">
                <a:solidFill>
                  <a:srgbClr val="FFFFFF"/>
                </a:solidFill>
              </a:rPr>
              <a:t> </a:t>
            </a:r>
            <a:r>
              <a:rPr lang="tr-TR" sz="1900" dirty="0" err="1">
                <a:solidFill>
                  <a:srgbClr val="FFFFFF"/>
                </a:solidFill>
              </a:rPr>
              <a:t>support</a:t>
            </a:r>
            <a:r>
              <a:rPr lang="tr-TR" sz="1900" dirty="0">
                <a:solidFill>
                  <a:srgbClr val="FFFFFF"/>
                </a:solidFill>
              </a:rPr>
              <a:t> </a:t>
            </a:r>
            <a:r>
              <a:rPr lang="tr-TR" sz="1900" dirty="0" err="1">
                <a:solidFill>
                  <a:srgbClr val="FFFFFF"/>
                </a:solidFill>
              </a:rPr>
              <a:t>during</a:t>
            </a:r>
            <a:r>
              <a:rPr lang="tr-TR" sz="1900" dirty="0">
                <a:solidFill>
                  <a:srgbClr val="FFFFFF"/>
                </a:solidFill>
              </a:rPr>
              <a:t> </a:t>
            </a:r>
            <a:r>
              <a:rPr lang="tr-TR" sz="1900" dirty="0" err="1">
                <a:solidFill>
                  <a:srgbClr val="FFFFFF"/>
                </a:solidFill>
              </a:rPr>
              <a:t>the</a:t>
            </a:r>
            <a:r>
              <a:rPr lang="tr-TR" sz="1900" dirty="0">
                <a:solidFill>
                  <a:srgbClr val="FFFFFF"/>
                </a:solidFill>
              </a:rPr>
              <a:t> </a:t>
            </a:r>
            <a:r>
              <a:rPr lang="tr-TR" sz="1900" dirty="0" err="1">
                <a:solidFill>
                  <a:srgbClr val="FFFFFF"/>
                </a:solidFill>
              </a:rPr>
              <a:t>reaction</a:t>
            </a:r>
            <a:r>
              <a:rPr lang="tr-TR" sz="1900" dirty="0">
                <a:solidFill>
                  <a:srgbClr val="FFFFFF"/>
                </a:solidFill>
              </a:rPr>
              <a:t>, </a:t>
            </a:r>
            <a:r>
              <a:rPr lang="tr-TR" sz="1900" dirty="0" err="1">
                <a:solidFill>
                  <a:srgbClr val="FFFFFF"/>
                </a:solidFill>
              </a:rPr>
              <a:t>by</a:t>
            </a:r>
            <a:r>
              <a:rPr lang="tr-TR" sz="1900" dirty="0">
                <a:solidFill>
                  <a:srgbClr val="FFFFFF"/>
                </a:solidFill>
              </a:rPr>
              <a:t> </a:t>
            </a:r>
            <a:r>
              <a:rPr lang="tr-TR" sz="1900" dirty="0" err="1">
                <a:solidFill>
                  <a:srgbClr val="FFFFFF"/>
                </a:solidFill>
              </a:rPr>
              <a:t>examining</a:t>
            </a:r>
            <a:r>
              <a:rPr lang="tr-TR" sz="1900" dirty="0">
                <a:solidFill>
                  <a:srgbClr val="FFFFFF"/>
                </a:solidFill>
              </a:rPr>
              <a:t> </a:t>
            </a:r>
            <a:r>
              <a:rPr lang="tr-TR" sz="1900" dirty="0" err="1">
                <a:solidFill>
                  <a:srgbClr val="FFFFFF"/>
                </a:solidFill>
              </a:rPr>
              <a:t>the</a:t>
            </a:r>
            <a:r>
              <a:rPr lang="tr-TR" sz="1900" dirty="0">
                <a:solidFill>
                  <a:srgbClr val="FFFFFF"/>
                </a:solidFill>
              </a:rPr>
              <a:t> </a:t>
            </a:r>
            <a:r>
              <a:rPr lang="tr-TR" sz="1900" dirty="0" err="1">
                <a:solidFill>
                  <a:srgbClr val="FFFFFF"/>
                </a:solidFill>
              </a:rPr>
              <a:t>Heck</a:t>
            </a:r>
            <a:r>
              <a:rPr lang="tr-TR" sz="1900" dirty="0">
                <a:solidFill>
                  <a:srgbClr val="FFFFFF"/>
                </a:solidFill>
              </a:rPr>
              <a:t> </a:t>
            </a:r>
            <a:r>
              <a:rPr lang="tr-TR" sz="1900" dirty="0" err="1">
                <a:solidFill>
                  <a:srgbClr val="FFFFFF"/>
                </a:solidFill>
              </a:rPr>
              <a:t>reaction</a:t>
            </a:r>
            <a:r>
              <a:rPr lang="tr-TR" sz="1900" dirty="0">
                <a:solidFill>
                  <a:srgbClr val="FFFFFF"/>
                </a:solidFill>
              </a:rPr>
              <a:t> </a:t>
            </a:r>
            <a:r>
              <a:rPr lang="tr-TR" sz="1900" dirty="0" err="1">
                <a:solidFill>
                  <a:srgbClr val="FFFFFF"/>
                </a:solidFill>
              </a:rPr>
              <a:t>under</a:t>
            </a:r>
            <a:r>
              <a:rPr lang="tr-TR" sz="1900" dirty="0">
                <a:solidFill>
                  <a:srgbClr val="FFFFFF"/>
                </a:solidFill>
              </a:rPr>
              <a:t> </a:t>
            </a:r>
            <a:r>
              <a:rPr lang="tr-TR" sz="1900" dirty="0" err="1">
                <a:solidFill>
                  <a:srgbClr val="FFFFFF"/>
                </a:solidFill>
              </a:rPr>
              <a:t>ultrasound</a:t>
            </a:r>
            <a:r>
              <a:rPr lang="tr-TR" sz="1900" dirty="0">
                <a:solidFill>
                  <a:srgbClr val="FFFFFF"/>
                </a:solidFill>
              </a:rPr>
              <a:t>. </a:t>
            </a:r>
          </a:p>
          <a:p>
            <a:r>
              <a:rPr lang="tr-TR" sz="1900" dirty="0" err="1">
                <a:solidFill>
                  <a:srgbClr val="FFFFFF"/>
                </a:solidFill>
              </a:rPr>
              <a:t>Besides</a:t>
            </a:r>
            <a:r>
              <a:rPr lang="tr-TR" sz="1900" dirty="0">
                <a:solidFill>
                  <a:srgbClr val="FFFFFF"/>
                </a:solidFill>
              </a:rPr>
              <a:t> </a:t>
            </a:r>
            <a:r>
              <a:rPr lang="tr-TR" sz="1900" dirty="0" err="1">
                <a:solidFill>
                  <a:srgbClr val="FFFFFF"/>
                </a:solidFill>
              </a:rPr>
              <a:t>noticing</a:t>
            </a:r>
            <a:r>
              <a:rPr lang="tr-TR" sz="1900" dirty="0">
                <a:solidFill>
                  <a:srgbClr val="FFFFFF"/>
                </a:solidFill>
              </a:rPr>
              <a:t> </a:t>
            </a:r>
            <a:r>
              <a:rPr lang="tr-TR" sz="1900" dirty="0" err="1">
                <a:solidFill>
                  <a:srgbClr val="FFFFFF"/>
                </a:solidFill>
              </a:rPr>
              <a:t>that</a:t>
            </a:r>
            <a:r>
              <a:rPr lang="tr-TR" sz="1900" dirty="0">
                <a:solidFill>
                  <a:srgbClr val="FFFFFF"/>
                </a:solidFill>
              </a:rPr>
              <a:t> </a:t>
            </a:r>
            <a:r>
              <a:rPr lang="tr-TR" sz="1900" dirty="0" err="1">
                <a:solidFill>
                  <a:srgbClr val="FFFFFF"/>
                </a:solidFill>
              </a:rPr>
              <a:t>the</a:t>
            </a:r>
            <a:r>
              <a:rPr lang="tr-TR" sz="1900" dirty="0">
                <a:solidFill>
                  <a:srgbClr val="FFFFFF"/>
                </a:solidFill>
              </a:rPr>
              <a:t> </a:t>
            </a:r>
            <a:r>
              <a:rPr lang="tr-TR" sz="1900" dirty="0" err="1">
                <a:solidFill>
                  <a:srgbClr val="FFFFFF"/>
                </a:solidFill>
              </a:rPr>
              <a:t>reaction</a:t>
            </a:r>
            <a:r>
              <a:rPr lang="tr-TR" sz="1900" dirty="0">
                <a:solidFill>
                  <a:srgbClr val="FFFFFF"/>
                </a:solidFill>
              </a:rPr>
              <a:t> is </a:t>
            </a:r>
            <a:r>
              <a:rPr lang="tr-TR" sz="1900" dirty="0" err="1">
                <a:solidFill>
                  <a:srgbClr val="FFFFFF"/>
                </a:solidFill>
              </a:rPr>
              <a:t>accelerated</a:t>
            </a:r>
            <a:r>
              <a:rPr lang="tr-TR" sz="1900" dirty="0">
                <a:solidFill>
                  <a:srgbClr val="FFFFFF"/>
                </a:solidFill>
              </a:rPr>
              <a:t> </a:t>
            </a:r>
            <a:r>
              <a:rPr lang="tr-TR" sz="1900" dirty="0" err="1">
                <a:solidFill>
                  <a:srgbClr val="FFFFFF"/>
                </a:solidFill>
              </a:rPr>
              <a:t>by</a:t>
            </a:r>
            <a:r>
              <a:rPr lang="tr-TR" sz="1900" dirty="0">
                <a:solidFill>
                  <a:srgbClr val="FFFFFF"/>
                </a:solidFill>
              </a:rPr>
              <a:t> </a:t>
            </a:r>
            <a:r>
              <a:rPr lang="tr-TR" sz="1900" dirty="0" err="1">
                <a:solidFill>
                  <a:srgbClr val="FFFFFF"/>
                </a:solidFill>
              </a:rPr>
              <a:t>ultrasound</a:t>
            </a:r>
            <a:r>
              <a:rPr lang="tr-TR" sz="1900" dirty="0">
                <a:solidFill>
                  <a:srgbClr val="FFFFFF"/>
                </a:solidFill>
              </a:rPr>
              <a:t>, it is </a:t>
            </a:r>
            <a:r>
              <a:rPr lang="tr-TR" sz="1900" dirty="0" err="1">
                <a:solidFill>
                  <a:srgbClr val="FFFFFF"/>
                </a:solidFill>
              </a:rPr>
              <a:t>reported</a:t>
            </a:r>
            <a:r>
              <a:rPr lang="tr-TR" sz="1900" dirty="0">
                <a:solidFill>
                  <a:srgbClr val="FFFFFF"/>
                </a:solidFill>
              </a:rPr>
              <a:t> </a:t>
            </a:r>
            <a:r>
              <a:rPr lang="tr-TR" sz="1900" dirty="0" err="1">
                <a:solidFill>
                  <a:srgbClr val="FFFFFF"/>
                </a:solidFill>
              </a:rPr>
              <a:t>that</a:t>
            </a:r>
            <a:r>
              <a:rPr lang="tr-TR" sz="1900" dirty="0">
                <a:solidFill>
                  <a:srgbClr val="FFFFFF"/>
                </a:solidFill>
              </a:rPr>
              <a:t> </a:t>
            </a:r>
            <a:r>
              <a:rPr lang="tr-TR" sz="1900" dirty="0" err="1">
                <a:solidFill>
                  <a:srgbClr val="FFFFFF"/>
                </a:solidFill>
              </a:rPr>
              <a:t>the</a:t>
            </a:r>
            <a:r>
              <a:rPr lang="tr-TR" sz="1900" dirty="0">
                <a:solidFill>
                  <a:srgbClr val="FFFFFF"/>
                </a:solidFill>
              </a:rPr>
              <a:t> Pd/C </a:t>
            </a:r>
            <a:r>
              <a:rPr lang="tr-TR" sz="1900" dirty="0" err="1">
                <a:solidFill>
                  <a:srgbClr val="FFFFFF"/>
                </a:solidFill>
              </a:rPr>
              <a:t>catalyst</a:t>
            </a:r>
            <a:r>
              <a:rPr lang="tr-TR" sz="1900" dirty="0">
                <a:solidFill>
                  <a:srgbClr val="FFFFFF"/>
                </a:solidFill>
              </a:rPr>
              <a:t> can be </a:t>
            </a:r>
            <a:r>
              <a:rPr lang="tr-TR" sz="1900" dirty="0" err="1">
                <a:solidFill>
                  <a:srgbClr val="FFFFFF"/>
                </a:solidFill>
              </a:rPr>
              <a:t>reduced</a:t>
            </a:r>
            <a:r>
              <a:rPr lang="tr-TR" sz="1900" dirty="0">
                <a:solidFill>
                  <a:srgbClr val="FFFFFF"/>
                </a:solidFill>
              </a:rPr>
              <a:t> </a:t>
            </a:r>
            <a:r>
              <a:rPr lang="tr-TR" sz="1900" dirty="0" err="1">
                <a:solidFill>
                  <a:srgbClr val="FFFFFF"/>
                </a:solidFill>
              </a:rPr>
              <a:t>by</a:t>
            </a:r>
            <a:r>
              <a:rPr lang="tr-TR" sz="1900" dirty="0">
                <a:solidFill>
                  <a:srgbClr val="FFFFFF"/>
                </a:solidFill>
              </a:rPr>
              <a:t> </a:t>
            </a:r>
            <a:r>
              <a:rPr lang="tr-TR" sz="1900" dirty="0" err="1">
                <a:solidFill>
                  <a:srgbClr val="FFFFFF"/>
                </a:solidFill>
              </a:rPr>
              <a:t>sodium</a:t>
            </a:r>
            <a:r>
              <a:rPr lang="tr-TR" sz="1900" dirty="0">
                <a:solidFill>
                  <a:srgbClr val="FFFFFF"/>
                </a:solidFill>
              </a:rPr>
              <a:t> </a:t>
            </a:r>
            <a:r>
              <a:rPr lang="tr-TR" sz="1900" dirty="0" err="1">
                <a:solidFill>
                  <a:srgbClr val="FFFFFF"/>
                </a:solidFill>
              </a:rPr>
              <a:t>formate</a:t>
            </a:r>
            <a:r>
              <a:rPr lang="tr-TR" sz="1900" dirty="0">
                <a:solidFill>
                  <a:srgbClr val="FFFFFF"/>
                </a:solidFill>
              </a:rPr>
              <a:t> </a:t>
            </a:r>
            <a:r>
              <a:rPr lang="tr-TR" sz="1900" dirty="0" err="1">
                <a:solidFill>
                  <a:srgbClr val="FFFFFF"/>
                </a:solidFill>
              </a:rPr>
              <a:t>and</a:t>
            </a:r>
            <a:r>
              <a:rPr lang="tr-TR" sz="1900" dirty="0">
                <a:solidFill>
                  <a:srgbClr val="FFFFFF"/>
                </a:solidFill>
              </a:rPr>
              <a:t> </a:t>
            </a:r>
            <a:r>
              <a:rPr lang="tr-TR" sz="1900" dirty="0" err="1">
                <a:solidFill>
                  <a:srgbClr val="FFFFFF"/>
                </a:solidFill>
              </a:rPr>
              <a:t>redeposited</a:t>
            </a:r>
            <a:r>
              <a:rPr lang="tr-TR" sz="1900" dirty="0">
                <a:solidFill>
                  <a:srgbClr val="FFFFFF"/>
                </a:solidFill>
              </a:rPr>
              <a:t>, </a:t>
            </a:r>
            <a:r>
              <a:rPr lang="tr-TR" sz="1900" dirty="0" err="1">
                <a:solidFill>
                  <a:srgbClr val="FFFFFF"/>
                </a:solidFill>
              </a:rPr>
              <a:t>so</a:t>
            </a:r>
            <a:r>
              <a:rPr lang="tr-TR" sz="1900" dirty="0">
                <a:solidFill>
                  <a:srgbClr val="FFFFFF"/>
                </a:solidFill>
              </a:rPr>
              <a:t> </a:t>
            </a:r>
            <a:r>
              <a:rPr lang="tr-TR" sz="1900" dirty="0" err="1">
                <a:solidFill>
                  <a:srgbClr val="FFFFFF"/>
                </a:solidFill>
              </a:rPr>
              <a:t>that</a:t>
            </a:r>
            <a:r>
              <a:rPr lang="tr-TR" sz="1900" dirty="0">
                <a:solidFill>
                  <a:srgbClr val="FFFFFF"/>
                </a:solidFill>
              </a:rPr>
              <a:t> </a:t>
            </a:r>
            <a:r>
              <a:rPr lang="tr-TR" sz="1900" dirty="0" err="1">
                <a:solidFill>
                  <a:srgbClr val="FFFFFF"/>
                </a:solidFill>
              </a:rPr>
              <a:t>the</a:t>
            </a:r>
            <a:r>
              <a:rPr lang="tr-TR" sz="1900" dirty="0">
                <a:solidFill>
                  <a:srgbClr val="FFFFFF"/>
                </a:solidFill>
              </a:rPr>
              <a:t> </a:t>
            </a:r>
            <a:r>
              <a:rPr lang="tr-TR" sz="1900" dirty="0" err="1">
                <a:solidFill>
                  <a:srgbClr val="FFFFFF"/>
                </a:solidFill>
              </a:rPr>
              <a:t>catalyst</a:t>
            </a:r>
            <a:r>
              <a:rPr lang="tr-TR" sz="1900" dirty="0">
                <a:solidFill>
                  <a:srgbClr val="FFFFFF"/>
                </a:solidFill>
              </a:rPr>
              <a:t> can be </a:t>
            </a:r>
            <a:r>
              <a:rPr lang="tr-TR" sz="1900" dirty="0" err="1">
                <a:solidFill>
                  <a:srgbClr val="FFFFFF"/>
                </a:solidFill>
              </a:rPr>
              <a:t>recycled</a:t>
            </a:r>
            <a:r>
              <a:rPr lang="tr-TR" sz="1900" dirty="0">
                <a:solidFill>
                  <a:srgbClr val="FFFFFF"/>
                </a:solidFill>
              </a:rPr>
              <a:t> </a:t>
            </a:r>
            <a:r>
              <a:rPr lang="tr-TR" sz="1900" dirty="0" err="1">
                <a:solidFill>
                  <a:srgbClr val="FFFFFF"/>
                </a:solidFill>
              </a:rPr>
              <a:t>twice</a:t>
            </a:r>
            <a:r>
              <a:rPr lang="tr-TR" sz="1900" dirty="0">
                <a:solidFill>
                  <a:srgbClr val="FFFFFF"/>
                </a:solidFill>
              </a:rPr>
              <a:t> as </a:t>
            </a:r>
            <a:r>
              <a:rPr lang="tr-TR" sz="1900" dirty="0" err="1">
                <a:solidFill>
                  <a:srgbClr val="FFFFFF"/>
                </a:solidFill>
              </a:rPr>
              <a:t>shown</a:t>
            </a:r>
            <a:r>
              <a:rPr lang="tr-TR" sz="1900" dirty="0">
                <a:solidFill>
                  <a:srgbClr val="FFFFFF"/>
                </a:solidFill>
              </a:rPr>
              <a:t> in </a:t>
            </a:r>
            <a:r>
              <a:rPr lang="tr-TR" sz="1900" dirty="0" err="1">
                <a:solidFill>
                  <a:srgbClr val="FFFFFF"/>
                </a:solidFill>
              </a:rPr>
              <a:t>Figure</a:t>
            </a:r>
            <a:r>
              <a:rPr lang="tr-TR" sz="1900" dirty="0">
                <a:solidFill>
                  <a:srgbClr val="FFFFFF"/>
                </a:solidFill>
              </a:rPr>
              <a:t> </a:t>
            </a:r>
          </a:p>
          <a:p>
            <a:endParaRPr lang="en-US" sz="1900" dirty="0">
              <a:solidFill>
                <a:srgbClr val="FFFFFF"/>
              </a:solidFill>
            </a:endParaRPr>
          </a:p>
        </p:txBody>
      </p:sp>
    </p:spTree>
    <p:extLst>
      <p:ext uri="{BB962C8B-B14F-4D97-AF65-F5344CB8AC3E}">
        <p14:creationId xmlns:p14="http://schemas.microsoft.com/office/powerpoint/2010/main" val="2134624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E4F8E0F-804E-414E-B6DB-5B4137FEFE1B}"/>
              </a:ext>
            </a:extLst>
          </p:cNvPr>
          <p:cNvSpPr>
            <a:spLocks noGrp="1"/>
          </p:cNvSpPr>
          <p:nvPr>
            <p:ph type="title"/>
          </p:nvPr>
        </p:nvSpPr>
        <p:spPr>
          <a:xfrm>
            <a:off x="788466" y="780655"/>
            <a:ext cx="3751662" cy="3261168"/>
          </a:xfrm>
        </p:spPr>
        <p:txBody>
          <a:bodyPr>
            <a:normAutofit/>
          </a:bodyPr>
          <a:lstStyle/>
          <a:p>
            <a:r>
              <a:rPr lang="tr-TR" dirty="0" err="1">
                <a:solidFill>
                  <a:srgbClr val="FFFFFF"/>
                </a:solidFill>
              </a:rPr>
              <a:t>Diels</a:t>
            </a:r>
            <a:r>
              <a:rPr lang="tr-TR" dirty="0">
                <a:solidFill>
                  <a:srgbClr val="FFFFFF"/>
                </a:solidFill>
              </a:rPr>
              <a:t>–</a:t>
            </a:r>
            <a:r>
              <a:rPr lang="tr-TR" dirty="0" err="1">
                <a:solidFill>
                  <a:srgbClr val="FFFFFF"/>
                </a:solidFill>
              </a:rPr>
              <a:t>Alder</a:t>
            </a:r>
            <a:r>
              <a:rPr lang="tr-TR" dirty="0">
                <a:solidFill>
                  <a:srgbClr val="FFFFFF"/>
                </a:solidFill>
              </a:rPr>
              <a:t> </a:t>
            </a:r>
            <a:r>
              <a:rPr lang="tr-TR" dirty="0" err="1">
                <a:solidFill>
                  <a:srgbClr val="FFFFFF"/>
                </a:solidFill>
              </a:rPr>
              <a:t>Cycloadditions</a:t>
            </a:r>
            <a:r>
              <a:rPr lang="tr-TR" dirty="0">
                <a:solidFill>
                  <a:srgbClr val="FFFFFF"/>
                </a:solidFill>
              </a:rPr>
              <a:t> </a:t>
            </a:r>
            <a:br>
              <a:rPr lang="tr-TR" dirty="0">
                <a:solidFill>
                  <a:srgbClr val="FFFFFF"/>
                </a:solidFill>
              </a:rPr>
            </a:br>
            <a:endParaRPr lang="tr-TR" dirty="0">
              <a:solidFill>
                <a:srgbClr val="FFFFFF"/>
              </a:solidFill>
            </a:endParaRPr>
          </a:p>
        </p:txBody>
      </p:sp>
      <p:sp>
        <p:nvSpPr>
          <p:cNvPr id="24" name="Rectangle 2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çerik Yer Tutucusu 3">
            <a:extLst>
              <a:ext uri="{FF2B5EF4-FFF2-40B4-BE49-F238E27FC236}">
                <a16:creationId xmlns:a16="http://schemas.microsoft.com/office/drawing/2014/main" id="{71ED988B-EFB8-AA40-8D8F-7741829F3F3A}"/>
              </a:ext>
            </a:extLst>
          </p:cNvPr>
          <p:cNvPicPr>
            <a:picLocks noChangeAspect="1"/>
          </p:cNvPicPr>
          <p:nvPr/>
        </p:nvPicPr>
        <p:blipFill>
          <a:blip r:embed="rId2"/>
          <a:stretch>
            <a:fillRect/>
          </a:stretch>
        </p:blipFill>
        <p:spPr>
          <a:xfrm>
            <a:off x="458920" y="4863407"/>
            <a:ext cx="6675119" cy="1184832"/>
          </a:xfrm>
          <a:prstGeom prst="rect">
            <a:avLst/>
          </a:prstGeom>
        </p:spPr>
      </p:pic>
      <p:sp>
        <p:nvSpPr>
          <p:cNvPr id="28" name="Rectangle 2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0BEE4866-9CAE-454B-A2E0-79690BF8FE7A}"/>
              </a:ext>
            </a:extLst>
          </p:cNvPr>
          <p:cNvSpPr>
            <a:spLocks noGrp="1"/>
          </p:cNvSpPr>
          <p:nvPr>
            <p:ph idx="1"/>
          </p:nvPr>
        </p:nvSpPr>
        <p:spPr>
          <a:xfrm>
            <a:off x="7761639" y="900442"/>
            <a:ext cx="3514088" cy="5048417"/>
          </a:xfrm>
        </p:spPr>
        <p:txBody>
          <a:bodyPr anchor="ctr">
            <a:normAutofit/>
          </a:bodyPr>
          <a:lstStyle/>
          <a:p>
            <a:r>
              <a:rPr lang="tr-TR" sz="2400" dirty="0" err="1"/>
              <a:t>Diels</a:t>
            </a:r>
            <a:r>
              <a:rPr lang="tr-TR" sz="2400" dirty="0"/>
              <a:t>–</a:t>
            </a:r>
            <a:r>
              <a:rPr lang="tr-TR" sz="2400" dirty="0" err="1"/>
              <a:t>Alder</a:t>
            </a:r>
            <a:r>
              <a:rPr lang="tr-TR" sz="2400" dirty="0"/>
              <a:t> </a:t>
            </a:r>
            <a:r>
              <a:rPr lang="tr-TR" sz="2400" dirty="0" err="1"/>
              <a:t>cycloadditions</a:t>
            </a:r>
            <a:r>
              <a:rPr lang="tr-TR" sz="2400" dirty="0"/>
              <a:t>, </a:t>
            </a:r>
            <a:r>
              <a:rPr lang="tr-TR" sz="2400" dirty="0" err="1"/>
              <a:t>conducted</a:t>
            </a:r>
            <a:r>
              <a:rPr lang="tr-TR" sz="2400" dirty="0"/>
              <a:t> at </a:t>
            </a:r>
            <a:r>
              <a:rPr lang="tr-TR" sz="2400" dirty="0" err="1"/>
              <a:t>relatively</a:t>
            </a:r>
            <a:r>
              <a:rPr lang="tr-TR" sz="2400" dirty="0"/>
              <a:t> </a:t>
            </a:r>
            <a:r>
              <a:rPr lang="tr-TR" sz="2400" dirty="0" err="1"/>
              <a:t>low</a:t>
            </a:r>
            <a:r>
              <a:rPr lang="tr-TR" sz="2400" dirty="0"/>
              <a:t> </a:t>
            </a:r>
            <a:r>
              <a:rPr lang="tr-TR" sz="2400" dirty="0" err="1"/>
              <a:t>temperatures</a:t>
            </a:r>
            <a:r>
              <a:rPr lang="tr-TR" sz="2400" dirty="0"/>
              <a:t>, can be </a:t>
            </a:r>
            <a:r>
              <a:rPr lang="tr-TR" sz="2400" dirty="0" err="1"/>
              <a:t>efficiently</a:t>
            </a:r>
            <a:r>
              <a:rPr lang="tr-TR" sz="2400" dirty="0"/>
              <a:t> </a:t>
            </a:r>
            <a:r>
              <a:rPr lang="tr-TR" sz="2400" dirty="0" err="1"/>
              <a:t>activated</a:t>
            </a:r>
            <a:r>
              <a:rPr lang="tr-TR" sz="2400" dirty="0"/>
              <a:t> </a:t>
            </a:r>
            <a:r>
              <a:rPr lang="tr-TR" sz="2400" dirty="0" err="1"/>
              <a:t>by</a:t>
            </a:r>
            <a:r>
              <a:rPr lang="tr-TR" sz="2400" dirty="0"/>
              <a:t> </a:t>
            </a:r>
            <a:r>
              <a:rPr lang="tr-TR" sz="2400" dirty="0" err="1"/>
              <a:t>ultrasound</a:t>
            </a:r>
            <a:r>
              <a:rPr lang="tr-TR" sz="2400" dirty="0"/>
              <a:t> </a:t>
            </a:r>
            <a:r>
              <a:rPr lang="tr-TR" sz="2400" dirty="0" err="1"/>
              <a:t>using</a:t>
            </a:r>
            <a:r>
              <a:rPr lang="tr-TR" sz="2400" dirty="0"/>
              <a:t> an </a:t>
            </a:r>
            <a:r>
              <a:rPr lang="tr-TR" sz="2400" dirty="0" err="1"/>
              <a:t>ionic</a:t>
            </a:r>
            <a:r>
              <a:rPr lang="tr-TR" sz="2400" dirty="0"/>
              <a:t> </a:t>
            </a:r>
            <a:r>
              <a:rPr lang="tr-TR" sz="2400" dirty="0" err="1"/>
              <a:t>liquid</a:t>
            </a:r>
            <a:r>
              <a:rPr lang="tr-TR" sz="2400" dirty="0"/>
              <a:t> (IL) as </a:t>
            </a:r>
            <a:r>
              <a:rPr lang="tr-TR" sz="2400" dirty="0" err="1"/>
              <a:t>the</a:t>
            </a:r>
            <a:r>
              <a:rPr lang="tr-TR" sz="2400" dirty="0"/>
              <a:t> </a:t>
            </a:r>
            <a:r>
              <a:rPr lang="tr-TR" sz="2400" dirty="0" err="1"/>
              <a:t>reaction</a:t>
            </a:r>
            <a:r>
              <a:rPr lang="tr-TR" sz="2400" dirty="0"/>
              <a:t> </a:t>
            </a:r>
            <a:r>
              <a:rPr lang="tr-TR" sz="2400" dirty="0" err="1"/>
              <a:t>medium</a:t>
            </a:r>
            <a:r>
              <a:rPr lang="tr-TR" sz="2400" dirty="0"/>
              <a:t> as </a:t>
            </a:r>
            <a:r>
              <a:rPr lang="tr-TR" sz="2400" dirty="0" err="1"/>
              <a:t>shown</a:t>
            </a:r>
            <a:r>
              <a:rPr lang="tr-TR" sz="2400" dirty="0"/>
              <a:t> in </a:t>
            </a:r>
            <a:r>
              <a:rPr lang="tr-TR" sz="2400" dirty="0" err="1"/>
              <a:t>the</a:t>
            </a:r>
            <a:r>
              <a:rPr lang="tr-TR" sz="2400" dirty="0"/>
              <a:t> </a:t>
            </a:r>
            <a:r>
              <a:rPr lang="tr-TR" sz="2400" dirty="0" err="1"/>
              <a:t>figure</a:t>
            </a:r>
            <a:r>
              <a:rPr lang="tr-TR" sz="2400" dirty="0"/>
              <a:t> </a:t>
            </a:r>
          </a:p>
          <a:p>
            <a:endParaRPr lang="en-US" sz="2400" dirty="0"/>
          </a:p>
        </p:txBody>
      </p:sp>
    </p:spTree>
    <p:extLst>
      <p:ext uri="{BB962C8B-B14F-4D97-AF65-F5344CB8AC3E}">
        <p14:creationId xmlns:p14="http://schemas.microsoft.com/office/powerpoint/2010/main" val="3086693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FEF4AE1-55B5-D949-AB3C-2A6A9C302799}"/>
              </a:ext>
            </a:extLst>
          </p:cNvPr>
          <p:cNvSpPr>
            <a:spLocks noGrp="1"/>
          </p:cNvSpPr>
          <p:nvPr>
            <p:ph type="title"/>
          </p:nvPr>
        </p:nvSpPr>
        <p:spPr>
          <a:xfrm>
            <a:off x="686834" y="1153572"/>
            <a:ext cx="3200400" cy="4461163"/>
          </a:xfrm>
        </p:spPr>
        <p:txBody>
          <a:bodyPr>
            <a:normAutofit/>
          </a:bodyPr>
          <a:lstStyle/>
          <a:p>
            <a:r>
              <a:rPr lang="tr-TR" sz="3700">
                <a:solidFill>
                  <a:srgbClr val="FFFFFF"/>
                </a:solidFill>
              </a:rPr>
              <a:t>Applications of Sonochemistry to Materials Synthesis </a:t>
            </a:r>
            <a:br>
              <a:rPr lang="tr-TR" sz="3700">
                <a:solidFill>
                  <a:srgbClr val="FFFFFF"/>
                </a:solidFill>
              </a:rPr>
            </a:br>
            <a:endParaRPr lang="tr-TR"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0D383E72-A592-7A47-9E5B-860253D89A58}"/>
              </a:ext>
            </a:extLst>
          </p:cNvPr>
          <p:cNvSpPr>
            <a:spLocks noGrp="1"/>
          </p:cNvSpPr>
          <p:nvPr>
            <p:ph idx="1"/>
          </p:nvPr>
        </p:nvSpPr>
        <p:spPr>
          <a:xfrm>
            <a:off x="4447308" y="591344"/>
            <a:ext cx="6906491" cy="5585619"/>
          </a:xfrm>
        </p:spPr>
        <p:txBody>
          <a:bodyPr anchor="ctr">
            <a:normAutofit/>
          </a:bodyPr>
          <a:lstStyle/>
          <a:p>
            <a:r>
              <a:rPr lang="tr-TR" sz="2600" dirty="0" err="1"/>
              <a:t>Ultrasound</a:t>
            </a:r>
            <a:r>
              <a:rPr lang="tr-TR" sz="2600" dirty="0"/>
              <a:t> has </a:t>
            </a:r>
            <a:r>
              <a:rPr lang="tr-TR" sz="2600" dirty="0" err="1"/>
              <a:t>proved</a:t>
            </a:r>
            <a:r>
              <a:rPr lang="tr-TR" sz="2600" dirty="0"/>
              <a:t> </a:t>
            </a:r>
            <a:r>
              <a:rPr lang="tr-TR" sz="2600" dirty="0" err="1"/>
              <a:t>extremely</a:t>
            </a:r>
            <a:r>
              <a:rPr lang="tr-TR" sz="2600" dirty="0"/>
              <a:t> </a:t>
            </a:r>
            <a:r>
              <a:rPr lang="tr-TR" sz="2600" dirty="0" err="1"/>
              <a:t>useful</a:t>
            </a:r>
            <a:r>
              <a:rPr lang="tr-TR" sz="2600" dirty="0"/>
              <a:t> in </a:t>
            </a:r>
            <a:r>
              <a:rPr lang="tr-TR" sz="2600" dirty="0" err="1"/>
              <a:t>the</a:t>
            </a:r>
            <a:r>
              <a:rPr lang="tr-TR" sz="2600" dirty="0"/>
              <a:t> </a:t>
            </a:r>
            <a:r>
              <a:rPr lang="tr-TR" sz="2600" dirty="0" err="1"/>
              <a:t>synthesis</a:t>
            </a:r>
            <a:r>
              <a:rPr lang="tr-TR" sz="2600" dirty="0"/>
              <a:t> of a </a:t>
            </a:r>
            <a:r>
              <a:rPr lang="tr-TR" sz="2600" dirty="0" err="1"/>
              <a:t>wide</a:t>
            </a:r>
            <a:r>
              <a:rPr lang="tr-TR" sz="2600" dirty="0"/>
              <a:t> </a:t>
            </a:r>
            <a:r>
              <a:rPr lang="tr-TR" sz="2600" dirty="0" err="1"/>
              <a:t>range</a:t>
            </a:r>
            <a:r>
              <a:rPr lang="tr-TR" sz="2600" dirty="0"/>
              <a:t> of </a:t>
            </a:r>
            <a:r>
              <a:rPr lang="tr-TR" sz="2600" dirty="0" err="1"/>
              <a:t>nanostructured</a:t>
            </a:r>
            <a:r>
              <a:rPr lang="tr-TR" sz="2600" dirty="0"/>
              <a:t> </a:t>
            </a:r>
            <a:r>
              <a:rPr lang="tr-TR" sz="2600" dirty="0" err="1"/>
              <a:t>materials</a:t>
            </a:r>
            <a:r>
              <a:rPr lang="tr-TR" sz="2600" dirty="0"/>
              <a:t>, </a:t>
            </a:r>
            <a:r>
              <a:rPr lang="tr-TR" sz="2600" dirty="0" err="1"/>
              <a:t>including</a:t>
            </a:r>
            <a:r>
              <a:rPr lang="tr-TR" sz="2600" dirty="0"/>
              <a:t> </a:t>
            </a:r>
            <a:r>
              <a:rPr lang="tr-TR" sz="2600" dirty="0" err="1"/>
              <a:t>high-surface-area</a:t>
            </a:r>
            <a:r>
              <a:rPr lang="tr-TR" sz="2600" dirty="0"/>
              <a:t> </a:t>
            </a:r>
            <a:r>
              <a:rPr lang="tr-TR" sz="2600" dirty="0" err="1"/>
              <a:t>transition</a:t>
            </a:r>
            <a:r>
              <a:rPr lang="tr-TR" sz="2600" dirty="0"/>
              <a:t> </a:t>
            </a:r>
            <a:r>
              <a:rPr lang="tr-TR" sz="2600" dirty="0" err="1"/>
              <a:t>metals</a:t>
            </a:r>
            <a:r>
              <a:rPr lang="tr-TR" sz="2600" dirty="0"/>
              <a:t>, </a:t>
            </a:r>
            <a:r>
              <a:rPr lang="tr-TR" sz="2600" dirty="0" err="1"/>
              <a:t>alloys</a:t>
            </a:r>
            <a:r>
              <a:rPr lang="tr-TR" sz="2600" dirty="0"/>
              <a:t>, </a:t>
            </a:r>
            <a:r>
              <a:rPr lang="tr-TR" sz="2600" dirty="0" err="1"/>
              <a:t>carbides</a:t>
            </a:r>
            <a:r>
              <a:rPr lang="tr-TR" sz="2600" dirty="0"/>
              <a:t>  </a:t>
            </a:r>
            <a:r>
              <a:rPr lang="tr-TR" sz="2600" dirty="0" err="1"/>
              <a:t>oxides</a:t>
            </a:r>
            <a:r>
              <a:rPr lang="tr-TR" sz="2600" dirty="0"/>
              <a:t>, </a:t>
            </a:r>
            <a:r>
              <a:rPr lang="tr-TR" sz="2600" dirty="0" err="1"/>
              <a:t>and</a:t>
            </a:r>
            <a:r>
              <a:rPr lang="tr-TR" sz="2600" dirty="0"/>
              <a:t> </a:t>
            </a:r>
            <a:r>
              <a:rPr lang="tr-TR" sz="2600" dirty="0" err="1"/>
              <a:t>colloids</a:t>
            </a:r>
            <a:r>
              <a:rPr lang="tr-TR" sz="2600" dirty="0"/>
              <a:t>. </a:t>
            </a:r>
          </a:p>
          <a:p>
            <a:r>
              <a:rPr lang="tr-TR" sz="2600" dirty="0" err="1"/>
              <a:t>Sonochemical</a:t>
            </a:r>
            <a:r>
              <a:rPr lang="tr-TR" sz="2600" dirty="0"/>
              <a:t> </a:t>
            </a:r>
            <a:r>
              <a:rPr lang="tr-TR" sz="2600" dirty="0" err="1"/>
              <a:t>decomposition</a:t>
            </a:r>
            <a:r>
              <a:rPr lang="tr-TR" sz="2600" dirty="0"/>
              <a:t> of </a:t>
            </a:r>
            <a:r>
              <a:rPr lang="tr-TR" sz="2600" dirty="0" err="1"/>
              <a:t>volatile</a:t>
            </a:r>
            <a:r>
              <a:rPr lang="tr-TR" sz="2600" dirty="0"/>
              <a:t> </a:t>
            </a:r>
            <a:r>
              <a:rPr lang="tr-TR" sz="2600" dirty="0" err="1"/>
              <a:t>organometallic</a:t>
            </a:r>
            <a:r>
              <a:rPr lang="tr-TR" sz="2600" dirty="0"/>
              <a:t> </a:t>
            </a:r>
            <a:r>
              <a:rPr lang="tr-TR" sz="2600" dirty="0" err="1"/>
              <a:t>precursors</a:t>
            </a:r>
            <a:r>
              <a:rPr lang="tr-TR" sz="2600" dirty="0"/>
              <a:t>  in </a:t>
            </a:r>
            <a:r>
              <a:rPr lang="tr-TR" sz="2600" dirty="0" err="1"/>
              <a:t>high-boiling</a:t>
            </a:r>
            <a:r>
              <a:rPr lang="tr-TR" sz="2600" dirty="0"/>
              <a:t> </a:t>
            </a:r>
            <a:r>
              <a:rPr lang="tr-TR" sz="2600" dirty="0" err="1"/>
              <a:t>solvents</a:t>
            </a:r>
            <a:r>
              <a:rPr lang="tr-TR" sz="2600" dirty="0"/>
              <a:t> </a:t>
            </a:r>
            <a:r>
              <a:rPr lang="tr-TR" sz="2600" dirty="0" err="1"/>
              <a:t>produces</a:t>
            </a:r>
            <a:r>
              <a:rPr lang="tr-TR" sz="2600" dirty="0"/>
              <a:t> </a:t>
            </a:r>
            <a:r>
              <a:rPr lang="tr-TR" sz="2600" dirty="0" err="1"/>
              <a:t>nanostructured</a:t>
            </a:r>
            <a:r>
              <a:rPr lang="tr-TR" sz="2600" dirty="0"/>
              <a:t> </a:t>
            </a:r>
            <a:r>
              <a:rPr lang="tr-TR" sz="2600" dirty="0" err="1"/>
              <a:t>materials</a:t>
            </a:r>
            <a:r>
              <a:rPr lang="tr-TR" sz="2600" dirty="0"/>
              <a:t> in </a:t>
            </a:r>
            <a:r>
              <a:rPr lang="tr-TR" sz="2600" dirty="0" err="1"/>
              <a:t>various</a:t>
            </a:r>
            <a:r>
              <a:rPr lang="tr-TR" sz="2600" dirty="0"/>
              <a:t> </a:t>
            </a:r>
            <a:r>
              <a:rPr lang="tr-TR" sz="2600" dirty="0" err="1"/>
              <a:t>forms</a:t>
            </a:r>
            <a:r>
              <a:rPr lang="tr-TR" sz="2600" dirty="0"/>
              <a:t> </a:t>
            </a:r>
            <a:r>
              <a:rPr lang="tr-TR" sz="2600" dirty="0" err="1"/>
              <a:t>with</a:t>
            </a:r>
            <a:r>
              <a:rPr lang="tr-TR" sz="2600" dirty="0"/>
              <a:t> </a:t>
            </a:r>
            <a:r>
              <a:rPr lang="tr-TR" sz="2600" dirty="0" err="1"/>
              <a:t>high</a:t>
            </a:r>
            <a:r>
              <a:rPr lang="tr-TR" sz="2600" dirty="0"/>
              <a:t> </a:t>
            </a:r>
            <a:r>
              <a:rPr lang="tr-TR" sz="2600" dirty="0" err="1"/>
              <a:t>catalytic</a:t>
            </a:r>
            <a:r>
              <a:rPr lang="tr-TR" sz="2600" dirty="0"/>
              <a:t> </a:t>
            </a:r>
            <a:r>
              <a:rPr lang="tr-TR" sz="2600" dirty="0" err="1"/>
              <a:t>activities</a:t>
            </a:r>
            <a:r>
              <a:rPr lang="tr-TR" sz="2600" dirty="0"/>
              <a:t>. </a:t>
            </a:r>
          </a:p>
          <a:p>
            <a:r>
              <a:rPr lang="tr-TR" sz="2600" dirty="0" err="1"/>
              <a:t>Nanometer</a:t>
            </a:r>
            <a:r>
              <a:rPr lang="tr-TR" sz="2600" dirty="0"/>
              <a:t> </a:t>
            </a:r>
            <a:r>
              <a:rPr lang="tr-TR" sz="2600" dirty="0" err="1"/>
              <a:t>colloids</a:t>
            </a:r>
            <a:r>
              <a:rPr lang="tr-TR" sz="2600" dirty="0"/>
              <a:t>; </a:t>
            </a:r>
            <a:r>
              <a:rPr lang="tr-TR" sz="2600" dirty="0" err="1"/>
              <a:t>nanoporous</a:t>
            </a:r>
            <a:r>
              <a:rPr lang="tr-TR" sz="2600" dirty="0"/>
              <a:t> </a:t>
            </a:r>
            <a:r>
              <a:rPr lang="tr-TR" sz="2600" dirty="0" err="1"/>
              <a:t>high-surface-area</a:t>
            </a:r>
            <a:r>
              <a:rPr lang="tr-TR" sz="2600" dirty="0"/>
              <a:t> </a:t>
            </a:r>
            <a:r>
              <a:rPr lang="tr-TR" sz="2600" dirty="0" err="1"/>
              <a:t>aggregates</a:t>
            </a:r>
            <a:r>
              <a:rPr lang="tr-TR" sz="2600" dirty="0"/>
              <a:t>; </a:t>
            </a:r>
            <a:r>
              <a:rPr lang="tr-TR" sz="2600" dirty="0" err="1"/>
              <a:t>nanostructured</a:t>
            </a:r>
            <a:r>
              <a:rPr lang="tr-TR" sz="2600" dirty="0"/>
              <a:t> </a:t>
            </a:r>
            <a:r>
              <a:rPr lang="tr-TR" sz="2600" dirty="0" err="1"/>
              <a:t>carbides</a:t>
            </a:r>
            <a:r>
              <a:rPr lang="tr-TR" sz="2600" dirty="0"/>
              <a:t>, </a:t>
            </a:r>
            <a:r>
              <a:rPr lang="tr-TR" sz="2600" dirty="0" err="1"/>
              <a:t>sulfides</a:t>
            </a:r>
            <a:r>
              <a:rPr lang="tr-TR" sz="2600" dirty="0"/>
              <a:t>, </a:t>
            </a:r>
            <a:r>
              <a:rPr lang="tr-TR" sz="2600" dirty="0" err="1"/>
              <a:t>and</a:t>
            </a:r>
            <a:r>
              <a:rPr lang="tr-TR" sz="2600" dirty="0"/>
              <a:t> </a:t>
            </a:r>
            <a:r>
              <a:rPr lang="tr-TR" sz="2600" dirty="0" err="1"/>
              <a:t>oxides</a:t>
            </a:r>
            <a:r>
              <a:rPr lang="tr-TR" sz="2600" dirty="0"/>
              <a:t>; </a:t>
            </a:r>
            <a:r>
              <a:rPr lang="tr-TR" sz="2600" dirty="0" err="1"/>
              <a:t>and</a:t>
            </a:r>
            <a:r>
              <a:rPr lang="tr-TR" sz="2600" dirty="0"/>
              <a:t> </a:t>
            </a:r>
            <a:r>
              <a:rPr lang="tr-TR" sz="2600" dirty="0" err="1"/>
              <a:t>supported</a:t>
            </a:r>
            <a:r>
              <a:rPr lang="tr-TR" sz="2600" dirty="0"/>
              <a:t> </a:t>
            </a:r>
            <a:r>
              <a:rPr lang="tr-TR" sz="2600" dirty="0" err="1"/>
              <a:t>heterogeneous</a:t>
            </a:r>
            <a:r>
              <a:rPr lang="tr-TR" sz="2600" dirty="0"/>
              <a:t> </a:t>
            </a:r>
            <a:r>
              <a:rPr lang="tr-TR" sz="2600" dirty="0" err="1"/>
              <a:t>catalysts</a:t>
            </a:r>
            <a:r>
              <a:rPr lang="tr-TR" sz="2600" dirty="0"/>
              <a:t> can </a:t>
            </a:r>
            <a:r>
              <a:rPr lang="tr-TR" sz="2600" dirty="0" err="1"/>
              <a:t>all</a:t>
            </a:r>
            <a:r>
              <a:rPr lang="tr-TR" sz="2600" dirty="0"/>
              <a:t> be </a:t>
            </a:r>
            <a:r>
              <a:rPr lang="tr-TR" sz="2600" dirty="0" err="1"/>
              <a:t>prepared</a:t>
            </a:r>
            <a:r>
              <a:rPr lang="tr-TR" sz="2600" dirty="0"/>
              <a:t> </a:t>
            </a:r>
            <a:r>
              <a:rPr lang="tr-TR" sz="2600" dirty="0" err="1"/>
              <a:t>by</a:t>
            </a:r>
            <a:r>
              <a:rPr lang="tr-TR" sz="2600" dirty="0"/>
              <a:t> </a:t>
            </a:r>
            <a:r>
              <a:rPr lang="tr-TR" sz="2600" dirty="0" err="1"/>
              <a:t>this</a:t>
            </a:r>
            <a:r>
              <a:rPr lang="tr-TR" sz="2600" dirty="0"/>
              <a:t> general </a:t>
            </a:r>
            <a:r>
              <a:rPr lang="tr-TR" sz="2600" dirty="0" err="1"/>
              <a:t>route</a:t>
            </a:r>
            <a:endParaRPr lang="tr-TR" sz="2600" dirty="0"/>
          </a:p>
          <a:p>
            <a:endParaRPr lang="tr-TR" sz="2600" dirty="0"/>
          </a:p>
        </p:txBody>
      </p:sp>
    </p:spTree>
    <p:extLst>
      <p:ext uri="{BB962C8B-B14F-4D97-AF65-F5344CB8AC3E}">
        <p14:creationId xmlns:p14="http://schemas.microsoft.com/office/powerpoint/2010/main" val="53162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758AAD4-A465-9440-94D9-99607D88B39E}"/>
              </a:ext>
            </a:extLst>
          </p:cNvPr>
          <p:cNvSpPr>
            <a:spLocks noGrp="1"/>
          </p:cNvSpPr>
          <p:nvPr>
            <p:ph type="title"/>
          </p:nvPr>
        </p:nvSpPr>
        <p:spPr>
          <a:xfrm>
            <a:off x="838200" y="588168"/>
            <a:ext cx="10515600" cy="1325563"/>
          </a:xfrm>
        </p:spPr>
        <p:txBody>
          <a:bodyPr>
            <a:normAutofit/>
          </a:bodyPr>
          <a:lstStyle/>
          <a:p>
            <a:pPr algn="ctr"/>
            <a:endParaRPr lang="tr-TR" sz="4600">
              <a:solidFill>
                <a:srgbClr val="FFFFFF"/>
              </a:solidFill>
            </a:endParaRPr>
          </a:p>
        </p:txBody>
      </p:sp>
      <p:sp>
        <p:nvSpPr>
          <p:cNvPr id="3" name="İçerik Yer Tutucusu 2">
            <a:extLst>
              <a:ext uri="{FF2B5EF4-FFF2-40B4-BE49-F238E27FC236}">
                <a16:creationId xmlns:a16="http://schemas.microsoft.com/office/drawing/2014/main" id="{A5BE6ED5-DCDA-1249-AD29-214DEE71D98B}"/>
              </a:ext>
            </a:extLst>
          </p:cNvPr>
          <p:cNvSpPr>
            <a:spLocks noGrp="1"/>
          </p:cNvSpPr>
          <p:nvPr>
            <p:ph idx="1"/>
          </p:nvPr>
        </p:nvSpPr>
        <p:spPr>
          <a:xfrm>
            <a:off x="838200" y="2391568"/>
            <a:ext cx="10515600" cy="3785394"/>
          </a:xfrm>
        </p:spPr>
        <p:txBody>
          <a:bodyPr anchor="ctr">
            <a:normAutofit/>
          </a:bodyPr>
          <a:lstStyle/>
          <a:p>
            <a:r>
              <a:rPr lang="tr-TR" sz="2000" dirty="0"/>
              <a:t>A </a:t>
            </a:r>
            <a:r>
              <a:rPr lang="tr-TR" sz="2000" dirty="0" err="1"/>
              <a:t>large</a:t>
            </a:r>
            <a:r>
              <a:rPr lang="tr-TR" sz="2000" dirty="0"/>
              <a:t> </a:t>
            </a:r>
            <a:r>
              <a:rPr lang="tr-TR" sz="2000" dirty="0" err="1"/>
              <a:t>number</a:t>
            </a:r>
            <a:r>
              <a:rPr lang="tr-TR" sz="2000" dirty="0"/>
              <a:t> of </a:t>
            </a:r>
            <a:r>
              <a:rPr lang="tr-TR" sz="2000" dirty="0" err="1"/>
              <a:t>organic</a:t>
            </a:r>
            <a:r>
              <a:rPr lang="tr-TR" sz="2000" dirty="0"/>
              <a:t> </a:t>
            </a:r>
            <a:r>
              <a:rPr lang="tr-TR" sz="2000" dirty="0" err="1"/>
              <a:t>reactions</a:t>
            </a:r>
            <a:r>
              <a:rPr lang="tr-TR" sz="2000" dirty="0"/>
              <a:t> can be </a:t>
            </a:r>
            <a:r>
              <a:rPr lang="tr-TR" sz="2000" dirty="0" err="1"/>
              <a:t>carried</a:t>
            </a:r>
            <a:r>
              <a:rPr lang="tr-TR" sz="2000" dirty="0"/>
              <a:t> </a:t>
            </a:r>
            <a:r>
              <a:rPr lang="tr-TR" sz="2000" dirty="0" err="1"/>
              <a:t>out</a:t>
            </a:r>
            <a:r>
              <a:rPr lang="tr-TR" sz="2000" dirty="0"/>
              <a:t> </a:t>
            </a:r>
            <a:r>
              <a:rPr lang="tr-TR" sz="2000" dirty="0" err="1"/>
              <a:t>under</a:t>
            </a:r>
            <a:r>
              <a:rPr lang="tr-TR" sz="2000" dirty="0"/>
              <a:t> </a:t>
            </a:r>
            <a:r>
              <a:rPr lang="tr-TR" sz="2000" dirty="0" err="1"/>
              <a:t>ultrasonic</a:t>
            </a:r>
            <a:r>
              <a:rPr lang="tr-TR" sz="2000" dirty="0"/>
              <a:t> </a:t>
            </a:r>
            <a:r>
              <a:rPr lang="tr-TR" sz="2000" dirty="0" err="1"/>
              <a:t>irradiation</a:t>
            </a:r>
            <a:r>
              <a:rPr lang="tr-TR" sz="2000" dirty="0"/>
              <a:t> in </a:t>
            </a:r>
            <a:r>
              <a:rPr lang="tr-TR" sz="2000" dirty="0" err="1"/>
              <a:t>high</a:t>
            </a:r>
            <a:r>
              <a:rPr lang="tr-TR" sz="2000" dirty="0"/>
              <a:t> </a:t>
            </a:r>
            <a:r>
              <a:rPr lang="tr-TR" sz="2000" dirty="0" err="1"/>
              <a:t>yields</a:t>
            </a:r>
            <a:r>
              <a:rPr lang="tr-TR" sz="2000" dirty="0"/>
              <a:t>, </a:t>
            </a:r>
            <a:r>
              <a:rPr lang="tr-TR" sz="2000" dirty="0" err="1"/>
              <a:t>short</a:t>
            </a:r>
            <a:r>
              <a:rPr lang="tr-TR" sz="2000" dirty="0"/>
              <a:t> </a:t>
            </a:r>
            <a:r>
              <a:rPr lang="tr-TR" sz="2000" dirty="0" err="1"/>
              <a:t>reaction</a:t>
            </a:r>
            <a:r>
              <a:rPr lang="tr-TR" sz="2000" dirty="0"/>
              <a:t> </a:t>
            </a:r>
            <a:r>
              <a:rPr lang="tr-TR" sz="2000" dirty="0" err="1"/>
              <a:t>times</a:t>
            </a:r>
            <a:r>
              <a:rPr lang="tr-TR" sz="2000" dirty="0"/>
              <a:t> </a:t>
            </a:r>
            <a:r>
              <a:rPr lang="tr-TR" sz="2000" dirty="0" err="1"/>
              <a:t>and</a:t>
            </a:r>
            <a:r>
              <a:rPr lang="tr-TR" sz="2000" dirty="0"/>
              <a:t> </a:t>
            </a:r>
            <a:r>
              <a:rPr lang="tr-TR" sz="2000" dirty="0" err="1"/>
              <a:t>mild</a:t>
            </a:r>
            <a:r>
              <a:rPr lang="tr-TR" sz="2000" dirty="0"/>
              <a:t> </a:t>
            </a:r>
            <a:r>
              <a:rPr lang="tr-TR" sz="2000" dirty="0" err="1"/>
              <a:t>conditions</a:t>
            </a:r>
            <a:r>
              <a:rPr lang="tr-TR" sz="2000" dirty="0"/>
              <a:t>. </a:t>
            </a:r>
          </a:p>
          <a:p>
            <a:r>
              <a:rPr lang="tr-TR" sz="2000" dirty="0" err="1"/>
              <a:t>Ultrasonic</a:t>
            </a:r>
            <a:r>
              <a:rPr lang="tr-TR" sz="2000" dirty="0"/>
              <a:t> </a:t>
            </a:r>
            <a:r>
              <a:rPr lang="tr-TR" sz="2000" dirty="0" err="1"/>
              <a:t>irradiation</a:t>
            </a:r>
            <a:r>
              <a:rPr lang="tr-TR" sz="2000" dirty="0"/>
              <a:t> of </a:t>
            </a:r>
            <a:r>
              <a:rPr lang="tr-TR" sz="2000" dirty="0" err="1"/>
              <a:t>liquids</a:t>
            </a:r>
            <a:r>
              <a:rPr lang="tr-TR" sz="2000" dirty="0"/>
              <a:t> </a:t>
            </a:r>
            <a:r>
              <a:rPr lang="tr-TR" sz="2000" dirty="0" err="1"/>
              <a:t>causes</a:t>
            </a:r>
            <a:r>
              <a:rPr lang="tr-TR" sz="2000" dirty="0"/>
              <a:t> </a:t>
            </a:r>
            <a:r>
              <a:rPr lang="tr-TR" sz="2000" dirty="0" err="1"/>
              <a:t>high</a:t>
            </a:r>
            <a:r>
              <a:rPr lang="tr-TR" sz="2000" dirty="0"/>
              <a:t> </a:t>
            </a:r>
            <a:r>
              <a:rPr lang="tr-TR" sz="2000" dirty="0" err="1"/>
              <a:t>energy</a:t>
            </a:r>
            <a:r>
              <a:rPr lang="tr-TR" sz="2000" dirty="0"/>
              <a:t> </a:t>
            </a:r>
            <a:r>
              <a:rPr lang="tr-TR" sz="2000" dirty="0" err="1"/>
              <a:t>chemical</a:t>
            </a:r>
            <a:r>
              <a:rPr lang="tr-TR" sz="2000" dirty="0"/>
              <a:t> </a:t>
            </a:r>
            <a:r>
              <a:rPr lang="tr-TR" sz="2000" dirty="0" err="1"/>
              <a:t>reactions</a:t>
            </a:r>
            <a:r>
              <a:rPr lang="tr-TR" sz="2000" dirty="0"/>
              <a:t> </a:t>
            </a:r>
            <a:r>
              <a:rPr lang="tr-TR" sz="2000" dirty="0" err="1"/>
              <a:t>to</a:t>
            </a:r>
            <a:r>
              <a:rPr lang="tr-TR" sz="2000" dirty="0"/>
              <a:t> </a:t>
            </a:r>
            <a:r>
              <a:rPr lang="tr-TR" sz="2000" dirty="0" err="1"/>
              <a:t>occur</a:t>
            </a:r>
            <a:r>
              <a:rPr lang="tr-TR" sz="2000" dirty="0"/>
              <a:t>, </a:t>
            </a:r>
            <a:r>
              <a:rPr lang="tr-TR" sz="2000" dirty="0" err="1"/>
              <a:t>often</a:t>
            </a:r>
            <a:r>
              <a:rPr lang="tr-TR" sz="2000" dirty="0"/>
              <a:t> </a:t>
            </a:r>
            <a:r>
              <a:rPr lang="tr-TR" sz="2000" dirty="0" err="1"/>
              <a:t>with</a:t>
            </a:r>
            <a:r>
              <a:rPr lang="tr-TR" sz="2000" dirty="0"/>
              <a:t> </a:t>
            </a:r>
            <a:r>
              <a:rPr lang="tr-TR" sz="2000" dirty="0" err="1"/>
              <a:t>the</a:t>
            </a:r>
            <a:r>
              <a:rPr lang="tr-TR" sz="2000" dirty="0"/>
              <a:t> </a:t>
            </a:r>
            <a:r>
              <a:rPr lang="tr-TR" sz="2000" dirty="0" err="1"/>
              <a:t>emission</a:t>
            </a:r>
            <a:r>
              <a:rPr lang="tr-TR" sz="2000" dirty="0"/>
              <a:t> of </a:t>
            </a:r>
            <a:r>
              <a:rPr lang="tr-TR" sz="2000" dirty="0" err="1"/>
              <a:t>light</a:t>
            </a:r>
            <a:r>
              <a:rPr lang="tr-TR" sz="2000" dirty="0"/>
              <a:t>. </a:t>
            </a:r>
          </a:p>
          <a:p>
            <a:r>
              <a:rPr lang="tr-TR" sz="2000" dirty="0" err="1"/>
              <a:t>The</a:t>
            </a:r>
            <a:r>
              <a:rPr lang="tr-TR" sz="2000" dirty="0"/>
              <a:t> </a:t>
            </a:r>
            <a:r>
              <a:rPr lang="tr-TR" sz="2000" dirty="0" err="1"/>
              <a:t>origin</a:t>
            </a:r>
            <a:r>
              <a:rPr lang="tr-TR" sz="2000" dirty="0"/>
              <a:t> of </a:t>
            </a:r>
            <a:r>
              <a:rPr lang="tr-TR" sz="2000" dirty="0" err="1"/>
              <a:t>sonochemistry</a:t>
            </a:r>
            <a:r>
              <a:rPr lang="tr-TR" sz="2000" dirty="0"/>
              <a:t> </a:t>
            </a:r>
            <a:r>
              <a:rPr lang="tr-TR" sz="2000" dirty="0" err="1"/>
              <a:t>and</a:t>
            </a:r>
            <a:r>
              <a:rPr lang="tr-TR" sz="2000" dirty="0"/>
              <a:t> </a:t>
            </a:r>
            <a:r>
              <a:rPr lang="tr-TR" sz="2000" dirty="0" err="1"/>
              <a:t>sonoluminescence</a:t>
            </a:r>
            <a:r>
              <a:rPr lang="tr-TR" sz="2000" dirty="0"/>
              <a:t> is </a:t>
            </a:r>
            <a:r>
              <a:rPr lang="tr-TR" sz="2000" dirty="0" err="1"/>
              <a:t>acoustic</a:t>
            </a:r>
            <a:r>
              <a:rPr lang="tr-TR" sz="2000" dirty="0"/>
              <a:t> </a:t>
            </a:r>
            <a:r>
              <a:rPr lang="tr-TR" sz="2000" dirty="0" err="1"/>
              <a:t>cavitation</a:t>
            </a:r>
            <a:r>
              <a:rPr lang="tr-TR" sz="2000" dirty="0"/>
              <a:t> </a:t>
            </a:r>
            <a:r>
              <a:rPr lang="tr-TR" sz="2000" dirty="0" err="1"/>
              <a:t>which</a:t>
            </a:r>
            <a:r>
              <a:rPr lang="tr-TR" sz="2000" dirty="0"/>
              <a:t> is </a:t>
            </a:r>
            <a:r>
              <a:rPr lang="tr-TR" sz="2000" dirty="0" err="1"/>
              <a:t>the</a:t>
            </a:r>
            <a:r>
              <a:rPr lang="tr-TR" sz="2000" dirty="0"/>
              <a:t> </a:t>
            </a:r>
            <a:r>
              <a:rPr lang="tr-TR" sz="2000" dirty="0" err="1"/>
              <a:t>formation</a:t>
            </a:r>
            <a:r>
              <a:rPr lang="tr-TR" sz="2000" dirty="0"/>
              <a:t>, </a:t>
            </a:r>
            <a:r>
              <a:rPr lang="tr-TR" sz="2000" dirty="0" err="1"/>
              <a:t>growth</a:t>
            </a:r>
            <a:r>
              <a:rPr lang="tr-TR" sz="2000" dirty="0"/>
              <a:t>, </a:t>
            </a:r>
            <a:r>
              <a:rPr lang="tr-TR" sz="2000" dirty="0" err="1"/>
              <a:t>and</a:t>
            </a:r>
            <a:r>
              <a:rPr lang="tr-TR" sz="2000" dirty="0"/>
              <a:t> </a:t>
            </a:r>
            <a:r>
              <a:rPr lang="tr-TR" sz="2000" dirty="0" err="1"/>
              <a:t>implosive</a:t>
            </a:r>
            <a:r>
              <a:rPr lang="tr-TR" sz="2000" dirty="0"/>
              <a:t> </a:t>
            </a:r>
            <a:r>
              <a:rPr lang="tr-TR" sz="2000" dirty="0" err="1"/>
              <a:t>collapse</a:t>
            </a:r>
            <a:r>
              <a:rPr lang="tr-TR" sz="2000" dirty="0"/>
              <a:t> of </a:t>
            </a:r>
            <a:r>
              <a:rPr lang="tr-TR" sz="2000" dirty="0" err="1"/>
              <a:t>bubbles</a:t>
            </a:r>
            <a:r>
              <a:rPr lang="tr-TR" sz="2000" dirty="0"/>
              <a:t>. </a:t>
            </a:r>
          </a:p>
          <a:p>
            <a:r>
              <a:rPr lang="tr-TR" sz="2000" dirty="0" err="1"/>
              <a:t>The</a:t>
            </a:r>
            <a:r>
              <a:rPr lang="tr-TR" sz="2000" dirty="0"/>
              <a:t> </a:t>
            </a:r>
            <a:r>
              <a:rPr lang="tr-TR" sz="2000" dirty="0" err="1"/>
              <a:t>collapse</a:t>
            </a:r>
            <a:r>
              <a:rPr lang="tr-TR" sz="2000" dirty="0"/>
              <a:t> of </a:t>
            </a:r>
            <a:r>
              <a:rPr lang="tr-TR" sz="2000" dirty="0" err="1"/>
              <a:t>bubbles</a:t>
            </a:r>
            <a:r>
              <a:rPr lang="tr-TR" sz="2000" dirty="0"/>
              <a:t> </a:t>
            </a:r>
            <a:r>
              <a:rPr lang="tr-TR" sz="2000" dirty="0" err="1"/>
              <a:t>caused</a:t>
            </a:r>
            <a:r>
              <a:rPr lang="tr-TR" sz="2000" dirty="0"/>
              <a:t> </a:t>
            </a:r>
            <a:r>
              <a:rPr lang="tr-TR" sz="2000" dirty="0" err="1"/>
              <a:t>by</a:t>
            </a:r>
            <a:r>
              <a:rPr lang="tr-TR" sz="2000" dirty="0"/>
              <a:t> </a:t>
            </a:r>
            <a:r>
              <a:rPr lang="tr-TR" sz="2000" dirty="0" err="1"/>
              <a:t>cavitation</a:t>
            </a:r>
            <a:r>
              <a:rPr lang="tr-TR" sz="2000" dirty="0"/>
              <a:t> </a:t>
            </a:r>
            <a:r>
              <a:rPr lang="tr-TR" sz="2000" dirty="0" err="1"/>
              <a:t>produces</a:t>
            </a:r>
            <a:r>
              <a:rPr lang="tr-TR" sz="2000" dirty="0"/>
              <a:t> </a:t>
            </a:r>
            <a:r>
              <a:rPr lang="tr-TR" sz="2000" dirty="0" err="1"/>
              <a:t>intense</a:t>
            </a:r>
            <a:r>
              <a:rPr lang="tr-TR" sz="2000" dirty="0"/>
              <a:t> </a:t>
            </a:r>
            <a:r>
              <a:rPr lang="tr-TR" sz="2000" dirty="0" err="1"/>
              <a:t>local</a:t>
            </a:r>
            <a:r>
              <a:rPr lang="tr-TR" sz="2000" dirty="0"/>
              <a:t> </a:t>
            </a:r>
            <a:r>
              <a:rPr lang="tr-TR" sz="2000" dirty="0" err="1"/>
              <a:t>heating</a:t>
            </a:r>
            <a:r>
              <a:rPr lang="tr-TR" sz="2000" dirty="0"/>
              <a:t> </a:t>
            </a:r>
            <a:r>
              <a:rPr lang="tr-TR" sz="2000" dirty="0" err="1"/>
              <a:t>and</a:t>
            </a:r>
            <a:r>
              <a:rPr lang="tr-TR" sz="2000" dirty="0"/>
              <a:t> </a:t>
            </a:r>
            <a:r>
              <a:rPr lang="tr-TR" sz="2000" dirty="0" err="1"/>
              <a:t>high</a:t>
            </a:r>
            <a:r>
              <a:rPr lang="tr-TR" sz="2000" dirty="0"/>
              <a:t> </a:t>
            </a:r>
            <a:r>
              <a:rPr lang="tr-TR" sz="2000" dirty="0" err="1"/>
              <a:t>pressures</a:t>
            </a:r>
            <a:r>
              <a:rPr lang="tr-TR" sz="2000" dirty="0"/>
              <a:t>, </a:t>
            </a:r>
            <a:r>
              <a:rPr lang="tr-TR" sz="2000" dirty="0" err="1"/>
              <a:t>with</a:t>
            </a:r>
            <a:r>
              <a:rPr lang="tr-TR" sz="2000" dirty="0"/>
              <a:t> </a:t>
            </a:r>
            <a:r>
              <a:rPr lang="tr-TR" sz="2000" dirty="0" err="1"/>
              <a:t>very</a:t>
            </a:r>
            <a:r>
              <a:rPr lang="tr-TR" sz="2000" dirty="0"/>
              <a:t> </a:t>
            </a:r>
            <a:r>
              <a:rPr lang="tr-TR" sz="2000" dirty="0" err="1"/>
              <a:t>short</a:t>
            </a:r>
            <a:r>
              <a:rPr lang="tr-TR" sz="2000" dirty="0"/>
              <a:t> </a:t>
            </a:r>
            <a:r>
              <a:rPr lang="tr-TR" sz="2000" dirty="0" err="1"/>
              <a:t>lifetimes</a:t>
            </a:r>
            <a:r>
              <a:rPr lang="tr-TR" sz="2000" dirty="0"/>
              <a:t> (Hot </a:t>
            </a:r>
            <a:r>
              <a:rPr lang="tr-TR" sz="2000" dirty="0" err="1"/>
              <a:t>spots</a:t>
            </a:r>
            <a:r>
              <a:rPr lang="tr-TR" sz="2000" dirty="0"/>
              <a:t>). </a:t>
            </a:r>
          </a:p>
          <a:p>
            <a:r>
              <a:rPr lang="tr-TR" sz="2000" dirty="0" err="1"/>
              <a:t>These</a:t>
            </a:r>
            <a:r>
              <a:rPr lang="tr-TR" sz="2000" dirty="0"/>
              <a:t> hot-</a:t>
            </a:r>
            <a:r>
              <a:rPr lang="tr-TR" sz="2000" dirty="0" err="1"/>
              <a:t>spots</a:t>
            </a:r>
            <a:r>
              <a:rPr lang="tr-TR" sz="2000" dirty="0"/>
              <a:t> </a:t>
            </a:r>
            <a:r>
              <a:rPr lang="tr-TR" sz="2000" dirty="0" err="1"/>
              <a:t>have</a:t>
            </a:r>
            <a:r>
              <a:rPr lang="tr-TR" sz="2000" dirty="0"/>
              <a:t> an </a:t>
            </a:r>
            <a:r>
              <a:rPr lang="tr-TR" sz="2000" dirty="0" err="1"/>
              <a:t>equivalent</a:t>
            </a:r>
            <a:r>
              <a:rPr lang="tr-TR" sz="2000" dirty="0"/>
              <a:t> </a:t>
            </a:r>
            <a:r>
              <a:rPr lang="tr-TR" sz="2000" dirty="0" err="1"/>
              <a:t>temperatures</a:t>
            </a:r>
            <a:r>
              <a:rPr lang="tr-TR" sz="2000" dirty="0"/>
              <a:t> of </a:t>
            </a:r>
            <a:r>
              <a:rPr lang="tr-TR" sz="2000" dirty="0" err="1"/>
              <a:t>roughly</a:t>
            </a:r>
            <a:r>
              <a:rPr lang="tr-TR" sz="2000" dirty="0"/>
              <a:t> 5.000 K, </a:t>
            </a:r>
            <a:r>
              <a:rPr lang="tr-TR" sz="2000" dirty="0" err="1"/>
              <a:t>pressures</a:t>
            </a:r>
            <a:r>
              <a:rPr lang="tr-TR" sz="2000" dirty="0"/>
              <a:t> of </a:t>
            </a:r>
            <a:r>
              <a:rPr lang="tr-TR" sz="2000" dirty="0" err="1"/>
              <a:t>about</a:t>
            </a:r>
            <a:r>
              <a:rPr lang="tr-TR" sz="2000" dirty="0"/>
              <a:t> 1.000 </a:t>
            </a:r>
            <a:r>
              <a:rPr lang="tr-TR" sz="2000" dirty="0" err="1"/>
              <a:t>atm</a:t>
            </a:r>
            <a:r>
              <a:rPr lang="tr-TR" sz="2000" dirty="0"/>
              <a:t> </a:t>
            </a:r>
            <a:r>
              <a:rPr lang="tr-TR" sz="2000" dirty="0" err="1"/>
              <a:t>and</a:t>
            </a:r>
            <a:r>
              <a:rPr lang="tr-TR" sz="2000" dirty="0"/>
              <a:t> </a:t>
            </a:r>
            <a:r>
              <a:rPr lang="tr-TR" sz="2000" dirty="0" err="1"/>
              <a:t>increase</a:t>
            </a:r>
            <a:r>
              <a:rPr lang="tr-TR" sz="2000" dirty="0"/>
              <a:t> </a:t>
            </a:r>
            <a:r>
              <a:rPr lang="tr-TR" sz="2000" dirty="0" err="1"/>
              <a:t>reactivity</a:t>
            </a:r>
            <a:r>
              <a:rPr lang="tr-TR" sz="2000" dirty="0"/>
              <a:t> </a:t>
            </a:r>
            <a:r>
              <a:rPr lang="tr-TR" sz="2000" dirty="0" err="1"/>
              <a:t>by</a:t>
            </a:r>
            <a:r>
              <a:rPr lang="tr-TR" sz="2000" dirty="0"/>
              <a:t> </a:t>
            </a:r>
            <a:r>
              <a:rPr lang="tr-TR" sz="2000" dirty="0" err="1"/>
              <a:t>nearly</a:t>
            </a:r>
            <a:r>
              <a:rPr lang="tr-TR" sz="2000" dirty="0"/>
              <a:t> </a:t>
            </a:r>
            <a:r>
              <a:rPr lang="tr-TR" sz="2000" dirty="0" err="1"/>
              <a:t>million-fold</a:t>
            </a:r>
            <a:r>
              <a:rPr lang="tr-TR" sz="2000" dirty="0"/>
              <a:t> </a:t>
            </a:r>
            <a:r>
              <a:rPr lang="tr-TR" sz="2000" dirty="0" err="1"/>
              <a:t>using</a:t>
            </a:r>
            <a:r>
              <a:rPr lang="tr-TR" sz="2000" dirty="0"/>
              <a:t> </a:t>
            </a:r>
            <a:r>
              <a:rPr lang="tr-TR" sz="2000" dirty="0" err="1"/>
              <a:t>the</a:t>
            </a:r>
            <a:r>
              <a:rPr lang="tr-TR" sz="2000" dirty="0"/>
              <a:t> </a:t>
            </a:r>
            <a:r>
              <a:rPr lang="tr-TR" sz="2000" dirty="0" err="1"/>
              <a:t>radical</a:t>
            </a:r>
            <a:r>
              <a:rPr lang="tr-TR" sz="2000" dirty="0"/>
              <a:t> </a:t>
            </a:r>
            <a:r>
              <a:rPr lang="tr-TR" sz="2000" dirty="0" err="1"/>
              <a:t>mechanism</a:t>
            </a:r>
            <a:r>
              <a:rPr lang="tr-TR" sz="2000" dirty="0"/>
              <a:t>. </a:t>
            </a:r>
          </a:p>
          <a:p>
            <a:r>
              <a:rPr lang="tr-TR" sz="2000" dirty="0"/>
              <a:t>A </a:t>
            </a:r>
            <a:r>
              <a:rPr lang="tr-TR" sz="2000" dirty="0" err="1"/>
              <a:t>variety</a:t>
            </a:r>
            <a:r>
              <a:rPr lang="tr-TR" sz="2000" dirty="0"/>
              <a:t> of </a:t>
            </a:r>
            <a:r>
              <a:rPr lang="tr-TR" sz="2000" dirty="0" err="1"/>
              <a:t>devices</a:t>
            </a:r>
            <a:r>
              <a:rPr lang="tr-TR" sz="2000" dirty="0"/>
              <a:t> </a:t>
            </a:r>
            <a:r>
              <a:rPr lang="tr-TR" sz="2000" dirty="0" err="1"/>
              <a:t>have</a:t>
            </a:r>
            <a:r>
              <a:rPr lang="tr-TR" sz="2000" dirty="0"/>
              <a:t> </a:t>
            </a:r>
            <a:r>
              <a:rPr lang="tr-TR" sz="2000" dirty="0" err="1"/>
              <a:t>been</a:t>
            </a:r>
            <a:r>
              <a:rPr lang="tr-TR" sz="2000" dirty="0"/>
              <a:t> </a:t>
            </a:r>
            <a:r>
              <a:rPr lang="tr-TR" sz="2000" dirty="0" err="1"/>
              <a:t>used</a:t>
            </a:r>
            <a:r>
              <a:rPr lang="tr-TR" sz="2000" dirty="0"/>
              <a:t> </a:t>
            </a:r>
            <a:r>
              <a:rPr lang="tr-TR" sz="2000" dirty="0" err="1"/>
              <a:t>for</a:t>
            </a:r>
            <a:r>
              <a:rPr lang="tr-TR" sz="2000" dirty="0"/>
              <a:t> </a:t>
            </a:r>
            <a:r>
              <a:rPr lang="tr-TR" sz="2000" dirty="0" err="1"/>
              <a:t>ultrasonic</a:t>
            </a:r>
            <a:r>
              <a:rPr lang="tr-TR" sz="2000" dirty="0"/>
              <a:t> </a:t>
            </a:r>
            <a:r>
              <a:rPr lang="tr-TR" sz="2000" dirty="0" err="1"/>
              <a:t>irradiation</a:t>
            </a:r>
            <a:r>
              <a:rPr lang="tr-TR" sz="2000" dirty="0"/>
              <a:t> of </a:t>
            </a:r>
            <a:r>
              <a:rPr lang="tr-TR" sz="2000" dirty="0" err="1"/>
              <a:t>solutions</a:t>
            </a:r>
            <a:r>
              <a:rPr lang="tr-TR" sz="2000" dirty="0"/>
              <a:t>. </a:t>
            </a:r>
          </a:p>
          <a:p>
            <a:endParaRPr lang="tr-TR" sz="2000" dirty="0"/>
          </a:p>
        </p:txBody>
      </p:sp>
    </p:spTree>
    <p:extLst>
      <p:ext uri="{BB962C8B-B14F-4D97-AF65-F5344CB8AC3E}">
        <p14:creationId xmlns:p14="http://schemas.microsoft.com/office/powerpoint/2010/main" val="1160861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Başlık 1">
            <a:extLst>
              <a:ext uri="{FF2B5EF4-FFF2-40B4-BE49-F238E27FC236}">
                <a16:creationId xmlns:a16="http://schemas.microsoft.com/office/drawing/2014/main" id="{1F79974B-968A-2147-A082-DEDE69D44F6F}"/>
              </a:ext>
            </a:extLst>
          </p:cNvPr>
          <p:cNvSpPr>
            <a:spLocks noGrp="1"/>
          </p:cNvSpPr>
          <p:nvPr>
            <p:ph type="title"/>
          </p:nvPr>
        </p:nvSpPr>
        <p:spPr>
          <a:xfrm>
            <a:off x="1047280" y="759805"/>
            <a:ext cx="10306520" cy="1325563"/>
          </a:xfrm>
        </p:spPr>
        <p:txBody>
          <a:bodyPr>
            <a:normAutofit/>
          </a:bodyPr>
          <a:lstStyle/>
          <a:p>
            <a:r>
              <a:rPr lang="tr-TR" sz="4000">
                <a:solidFill>
                  <a:srgbClr val="FFFFFF"/>
                </a:solidFill>
              </a:rPr>
              <a:t>Sonochemical synthesis of nanostructured inorganic materials</a:t>
            </a:r>
          </a:p>
        </p:txBody>
      </p:sp>
      <p:sp>
        <p:nvSpPr>
          <p:cNvPr id="3" name="İçerik Yer Tutucusu 2">
            <a:extLst>
              <a:ext uri="{FF2B5EF4-FFF2-40B4-BE49-F238E27FC236}">
                <a16:creationId xmlns:a16="http://schemas.microsoft.com/office/drawing/2014/main" id="{F9225FC4-42E2-894D-A345-0E089F95928A}"/>
              </a:ext>
            </a:extLst>
          </p:cNvPr>
          <p:cNvSpPr>
            <a:spLocks noGrp="1"/>
          </p:cNvSpPr>
          <p:nvPr>
            <p:ph idx="1"/>
          </p:nvPr>
        </p:nvSpPr>
        <p:spPr>
          <a:xfrm>
            <a:off x="1424904" y="2494450"/>
            <a:ext cx="4053545" cy="3563159"/>
          </a:xfrm>
        </p:spPr>
        <p:txBody>
          <a:bodyPr>
            <a:normAutofit/>
          </a:bodyPr>
          <a:lstStyle/>
          <a:p>
            <a:r>
              <a:rPr lang="tr-TR" sz="1900"/>
              <a:t>Ultrasonic irradiation of Mo(CO)6 produces aggregates of nanometer-sized clusters of face-centered cubic molybdenum carbide, with high porosity and very large surface area. The catalytic properties showed that the molybdenum carbide generated by ultrasound is an active and highly selective dehydrogenation catalyst comparable to commercial ultrafine platinum powder </a:t>
            </a:r>
          </a:p>
          <a:p>
            <a:endParaRPr lang="tr-TR" sz="1900"/>
          </a:p>
          <a:p>
            <a:endParaRPr lang="tr-TR" sz="1900"/>
          </a:p>
        </p:txBody>
      </p:sp>
      <p:pic>
        <p:nvPicPr>
          <p:cNvPr id="4" name="Resim 3">
            <a:extLst>
              <a:ext uri="{FF2B5EF4-FFF2-40B4-BE49-F238E27FC236}">
                <a16:creationId xmlns:a16="http://schemas.microsoft.com/office/drawing/2014/main" id="{47B7E1DD-EF70-B240-A4A6-B5E20932FBC2}"/>
              </a:ext>
            </a:extLst>
          </p:cNvPr>
          <p:cNvPicPr>
            <a:picLocks noChangeAspect="1"/>
          </p:cNvPicPr>
          <p:nvPr/>
        </p:nvPicPr>
        <p:blipFill rotWithShape="1">
          <a:blip r:embed="rId2"/>
          <a:srcRect l="3196" r="6844"/>
          <a:stretch/>
        </p:blipFill>
        <p:spPr>
          <a:xfrm>
            <a:off x="6098892" y="2492376"/>
            <a:ext cx="4802404" cy="3563372"/>
          </a:xfrm>
          <a:prstGeom prst="rect">
            <a:avLst/>
          </a:prstGeom>
        </p:spPr>
      </p:pic>
    </p:spTree>
    <p:extLst>
      <p:ext uri="{BB962C8B-B14F-4D97-AF65-F5344CB8AC3E}">
        <p14:creationId xmlns:p14="http://schemas.microsoft.com/office/powerpoint/2010/main" val="197921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7761CAE-5040-6246-8FEC-260B7C45E304}"/>
              </a:ext>
            </a:extLst>
          </p:cNvPr>
          <p:cNvSpPr>
            <a:spLocks noGrp="1"/>
          </p:cNvSpPr>
          <p:nvPr>
            <p:ph type="title"/>
          </p:nvPr>
        </p:nvSpPr>
        <p:spPr>
          <a:xfrm>
            <a:off x="524256" y="491260"/>
            <a:ext cx="6594189" cy="1625210"/>
          </a:xfrm>
        </p:spPr>
        <p:txBody>
          <a:bodyPr>
            <a:normAutofit/>
          </a:bodyPr>
          <a:lstStyle/>
          <a:p>
            <a:r>
              <a:rPr lang="tr-TR" sz="3700" dirty="0" err="1">
                <a:solidFill>
                  <a:srgbClr val="FFFFFF"/>
                </a:solidFill>
              </a:rPr>
              <a:t>Morphology</a:t>
            </a:r>
            <a:r>
              <a:rPr lang="tr-TR" sz="3700" dirty="0">
                <a:solidFill>
                  <a:srgbClr val="FFFFFF"/>
                </a:solidFill>
              </a:rPr>
              <a:t> of </a:t>
            </a:r>
            <a:r>
              <a:rPr lang="tr-TR" sz="3700" dirty="0" err="1">
                <a:solidFill>
                  <a:srgbClr val="FFFFFF"/>
                </a:solidFill>
              </a:rPr>
              <a:t>conventional</a:t>
            </a:r>
            <a:r>
              <a:rPr lang="tr-TR" sz="3700" dirty="0">
                <a:solidFill>
                  <a:srgbClr val="FFFFFF"/>
                </a:solidFill>
              </a:rPr>
              <a:t> </a:t>
            </a:r>
            <a:r>
              <a:rPr lang="tr-TR" sz="3700" dirty="0" err="1">
                <a:solidFill>
                  <a:srgbClr val="FFFFFF"/>
                </a:solidFill>
              </a:rPr>
              <a:t>and</a:t>
            </a:r>
            <a:r>
              <a:rPr lang="tr-TR" sz="3700" dirty="0">
                <a:solidFill>
                  <a:srgbClr val="FFFFFF"/>
                </a:solidFill>
              </a:rPr>
              <a:t> </a:t>
            </a:r>
            <a:r>
              <a:rPr lang="tr-TR" sz="3700" dirty="0" err="1">
                <a:solidFill>
                  <a:srgbClr val="FFFFFF"/>
                </a:solidFill>
              </a:rPr>
              <a:t>sonochemically</a:t>
            </a:r>
            <a:r>
              <a:rPr lang="tr-TR" sz="3700" dirty="0">
                <a:solidFill>
                  <a:srgbClr val="FFFFFF"/>
                </a:solidFill>
              </a:rPr>
              <a:t> </a:t>
            </a:r>
            <a:r>
              <a:rPr lang="tr-TR" sz="3700" dirty="0" err="1">
                <a:solidFill>
                  <a:srgbClr val="FFFFFF"/>
                </a:solidFill>
              </a:rPr>
              <a:t>prepared</a:t>
            </a:r>
            <a:r>
              <a:rPr lang="tr-TR" sz="3700" dirty="0">
                <a:solidFill>
                  <a:srgbClr val="FFFFFF"/>
                </a:solidFill>
              </a:rPr>
              <a:t> MoS</a:t>
            </a:r>
            <a:r>
              <a:rPr lang="tr-TR" sz="3700" baseline="-25000" dirty="0">
                <a:solidFill>
                  <a:srgbClr val="FFFFFF"/>
                </a:solidFill>
              </a:rPr>
              <a:t>2</a:t>
            </a:r>
            <a:r>
              <a:rPr lang="tr-TR" sz="3700" dirty="0">
                <a:solidFill>
                  <a:srgbClr val="FFFFFF"/>
                </a:solidFill>
              </a:rPr>
              <a:t> </a:t>
            </a:r>
            <a:br>
              <a:rPr lang="tr-TR" sz="3700" dirty="0">
                <a:solidFill>
                  <a:srgbClr val="FFFFFF"/>
                </a:solidFill>
                <a:effectLst/>
              </a:rPr>
            </a:br>
            <a:endParaRPr lang="tr-TR" sz="3700" dirty="0">
              <a:solidFill>
                <a:srgbClr val="FFFFFF"/>
              </a:solidFill>
            </a:endParaRPr>
          </a:p>
        </p:txBody>
      </p:sp>
      <p:pic>
        <p:nvPicPr>
          <p:cNvPr id="6" name="İçerik Yer Tutucusu 3">
            <a:extLst>
              <a:ext uri="{FF2B5EF4-FFF2-40B4-BE49-F238E27FC236}">
                <a16:creationId xmlns:a16="http://schemas.microsoft.com/office/drawing/2014/main" id="{D5D87476-3106-434A-A12E-60B0E0F1060D}"/>
              </a:ext>
            </a:extLst>
          </p:cNvPr>
          <p:cNvPicPr>
            <a:picLocks noChangeAspect="1"/>
          </p:cNvPicPr>
          <p:nvPr/>
        </p:nvPicPr>
        <p:blipFill rotWithShape="1">
          <a:blip r:embed="rId2"/>
          <a:srcRect l="4857" r="2" b="2"/>
          <a:stretch/>
        </p:blipFill>
        <p:spPr>
          <a:xfrm>
            <a:off x="327547" y="2454903"/>
            <a:ext cx="7058306" cy="4080254"/>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BE49DD1A-ADBC-4D4A-8E7D-07564CBB4A87}"/>
              </a:ext>
            </a:extLst>
          </p:cNvPr>
          <p:cNvSpPr>
            <a:spLocks noGrp="1"/>
          </p:cNvSpPr>
          <p:nvPr>
            <p:ph idx="1"/>
          </p:nvPr>
        </p:nvSpPr>
        <p:spPr>
          <a:xfrm>
            <a:off x="8029319" y="917725"/>
            <a:ext cx="3424739" cy="4852362"/>
          </a:xfrm>
        </p:spPr>
        <p:txBody>
          <a:bodyPr anchor="ctr">
            <a:normAutofit lnSpcReduction="10000"/>
          </a:bodyPr>
          <a:lstStyle/>
          <a:p>
            <a:r>
              <a:rPr lang="tr-TR" sz="1900" dirty="0" err="1">
                <a:solidFill>
                  <a:srgbClr val="FFFFFF"/>
                </a:solidFill>
              </a:rPr>
              <a:t>The</a:t>
            </a:r>
            <a:r>
              <a:rPr lang="tr-TR" sz="1900" dirty="0">
                <a:solidFill>
                  <a:srgbClr val="FFFFFF"/>
                </a:solidFill>
              </a:rPr>
              <a:t> </a:t>
            </a:r>
            <a:r>
              <a:rPr lang="tr-TR" sz="1900" dirty="0" err="1">
                <a:solidFill>
                  <a:srgbClr val="FFFFFF"/>
                </a:solidFill>
              </a:rPr>
              <a:t>sonochemically</a:t>
            </a:r>
            <a:r>
              <a:rPr lang="tr-TR" sz="1900" dirty="0">
                <a:solidFill>
                  <a:srgbClr val="FFFFFF"/>
                </a:solidFill>
              </a:rPr>
              <a:t> </a:t>
            </a:r>
            <a:r>
              <a:rPr lang="tr-TR" sz="1900" dirty="0" err="1">
                <a:solidFill>
                  <a:srgbClr val="FFFFFF"/>
                </a:solidFill>
              </a:rPr>
              <a:t>prepared</a:t>
            </a:r>
            <a:r>
              <a:rPr lang="tr-TR" sz="1900" dirty="0">
                <a:solidFill>
                  <a:srgbClr val="FFFFFF"/>
                </a:solidFill>
              </a:rPr>
              <a:t> MoS</a:t>
            </a:r>
            <a:r>
              <a:rPr lang="tr-TR" sz="1900" baseline="-25000" dirty="0">
                <a:solidFill>
                  <a:srgbClr val="FFFFFF"/>
                </a:solidFill>
              </a:rPr>
              <a:t>2</a:t>
            </a:r>
            <a:r>
              <a:rPr lang="tr-TR" sz="1900" dirty="0">
                <a:solidFill>
                  <a:srgbClr val="FFFFFF"/>
                </a:solidFill>
              </a:rPr>
              <a:t>, </a:t>
            </a:r>
            <a:r>
              <a:rPr lang="tr-TR" sz="1900" dirty="0" err="1">
                <a:solidFill>
                  <a:srgbClr val="FFFFFF"/>
                </a:solidFill>
              </a:rPr>
              <a:t>however</a:t>
            </a:r>
            <a:r>
              <a:rPr lang="tr-TR" sz="1900" dirty="0">
                <a:solidFill>
                  <a:srgbClr val="FFFFFF"/>
                </a:solidFill>
              </a:rPr>
              <a:t>, </a:t>
            </a:r>
            <a:r>
              <a:rPr lang="tr-TR" sz="1900" dirty="0" err="1">
                <a:solidFill>
                  <a:srgbClr val="FFFFFF"/>
                </a:solidFill>
              </a:rPr>
              <a:t>shows</a:t>
            </a:r>
            <a:r>
              <a:rPr lang="tr-TR" sz="1900" dirty="0">
                <a:solidFill>
                  <a:srgbClr val="FFFFFF"/>
                </a:solidFill>
              </a:rPr>
              <a:t> </a:t>
            </a:r>
            <a:r>
              <a:rPr lang="tr-TR" sz="1900" dirty="0" err="1">
                <a:solidFill>
                  <a:srgbClr val="FFFFFF"/>
                </a:solidFill>
              </a:rPr>
              <a:t>much</a:t>
            </a:r>
            <a:r>
              <a:rPr lang="tr-TR" sz="1900" dirty="0">
                <a:solidFill>
                  <a:srgbClr val="FFFFFF"/>
                </a:solidFill>
              </a:rPr>
              <a:t> </a:t>
            </a:r>
            <a:r>
              <a:rPr lang="tr-TR" sz="1900" dirty="0" err="1">
                <a:solidFill>
                  <a:srgbClr val="FFFFFF"/>
                </a:solidFill>
              </a:rPr>
              <a:t>greater</a:t>
            </a:r>
            <a:r>
              <a:rPr lang="tr-TR" sz="1900" dirty="0">
                <a:solidFill>
                  <a:srgbClr val="FFFFFF"/>
                </a:solidFill>
              </a:rPr>
              <a:t> </a:t>
            </a:r>
            <a:r>
              <a:rPr lang="tr-TR" sz="1900" dirty="0" err="1">
                <a:solidFill>
                  <a:srgbClr val="FFFFFF"/>
                </a:solidFill>
              </a:rPr>
              <a:t>edge</a:t>
            </a:r>
            <a:r>
              <a:rPr lang="tr-TR" sz="1900" dirty="0">
                <a:solidFill>
                  <a:srgbClr val="FFFFFF"/>
                </a:solidFill>
              </a:rPr>
              <a:t> </a:t>
            </a:r>
            <a:r>
              <a:rPr lang="tr-TR" sz="1900" dirty="0" err="1">
                <a:solidFill>
                  <a:srgbClr val="FFFFFF"/>
                </a:solidFill>
              </a:rPr>
              <a:t>and</a:t>
            </a:r>
            <a:r>
              <a:rPr lang="tr-TR" sz="1900" dirty="0">
                <a:solidFill>
                  <a:srgbClr val="FFFFFF"/>
                </a:solidFill>
              </a:rPr>
              <a:t> </a:t>
            </a:r>
            <a:r>
              <a:rPr lang="tr-TR" sz="1900" dirty="0" err="1">
                <a:solidFill>
                  <a:srgbClr val="FFFFFF"/>
                </a:solidFill>
              </a:rPr>
              <a:t>defect</a:t>
            </a:r>
            <a:r>
              <a:rPr lang="tr-TR" sz="1900" dirty="0">
                <a:solidFill>
                  <a:srgbClr val="FFFFFF"/>
                </a:solidFill>
              </a:rPr>
              <a:t> </a:t>
            </a:r>
            <a:r>
              <a:rPr lang="tr-TR" sz="1900" dirty="0" err="1">
                <a:solidFill>
                  <a:srgbClr val="FFFFFF"/>
                </a:solidFill>
              </a:rPr>
              <a:t>content</a:t>
            </a:r>
            <a:r>
              <a:rPr lang="tr-TR" sz="1900" dirty="0">
                <a:solidFill>
                  <a:srgbClr val="FFFFFF"/>
                </a:solidFill>
              </a:rPr>
              <a:t>, as </a:t>
            </a:r>
            <a:r>
              <a:rPr lang="tr-TR" sz="1900" dirty="0" err="1">
                <a:solidFill>
                  <a:srgbClr val="FFFFFF"/>
                </a:solidFill>
              </a:rPr>
              <a:t>the</a:t>
            </a:r>
            <a:r>
              <a:rPr lang="tr-TR" sz="1900" dirty="0">
                <a:solidFill>
                  <a:srgbClr val="FFFFFF"/>
                </a:solidFill>
              </a:rPr>
              <a:t> </a:t>
            </a:r>
            <a:r>
              <a:rPr lang="tr-TR" sz="1900" dirty="0" err="1">
                <a:solidFill>
                  <a:srgbClr val="FFFFFF"/>
                </a:solidFill>
              </a:rPr>
              <a:t>layers</a:t>
            </a:r>
            <a:r>
              <a:rPr lang="tr-TR" sz="1900" dirty="0">
                <a:solidFill>
                  <a:srgbClr val="FFFFFF"/>
                </a:solidFill>
              </a:rPr>
              <a:t> </a:t>
            </a:r>
            <a:r>
              <a:rPr lang="tr-TR" sz="1900" dirty="0" err="1">
                <a:solidFill>
                  <a:srgbClr val="FFFFFF"/>
                </a:solidFill>
              </a:rPr>
              <a:t>must</a:t>
            </a:r>
            <a:r>
              <a:rPr lang="tr-TR" sz="1900" dirty="0">
                <a:solidFill>
                  <a:srgbClr val="FFFFFF"/>
                </a:solidFill>
              </a:rPr>
              <a:t> </a:t>
            </a:r>
            <a:r>
              <a:rPr lang="tr-TR" sz="1900" dirty="0" err="1">
                <a:solidFill>
                  <a:srgbClr val="FFFFFF"/>
                </a:solidFill>
              </a:rPr>
              <a:t>bend</a:t>
            </a:r>
            <a:r>
              <a:rPr lang="tr-TR" sz="1900" dirty="0">
                <a:solidFill>
                  <a:srgbClr val="FFFFFF"/>
                </a:solidFill>
              </a:rPr>
              <a:t>, break, </a:t>
            </a:r>
            <a:r>
              <a:rPr lang="tr-TR" sz="1900" dirty="0" err="1">
                <a:solidFill>
                  <a:srgbClr val="FFFFFF"/>
                </a:solidFill>
              </a:rPr>
              <a:t>or</a:t>
            </a:r>
            <a:r>
              <a:rPr lang="tr-TR" sz="1900" dirty="0">
                <a:solidFill>
                  <a:srgbClr val="FFFFFF"/>
                </a:solidFill>
              </a:rPr>
              <a:t> </a:t>
            </a:r>
            <a:r>
              <a:rPr lang="tr-TR" sz="1900" dirty="0" err="1">
                <a:solidFill>
                  <a:srgbClr val="FFFFFF"/>
                </a:solidFill>
              </a:rPr>
              <a:t>otherwise</a:t>
            </a:r>
            <a:r>
              <a:rPr lang="tr-TR" sz="1900" dirty="0">
                <a:solidFill>
                  <a:srgbClr val="FFFFFF"/>
                </a:solidFill>
              </a:rPr>
              <a:t> </a:t>
            </a:r>
            <a:r>
              <a:rPr lang="tr-TR" sz="1900" dirty="0" err="1">
                <a:solidFill>
                  <a:srgbClr val="FFFFFF"/>
                </a:solidFill>
              </a:rPr>
              <a:t>distort</a:t>
            </a:r>
            <a:r>
              <a:rPr lang="tr-TR" sz="1900" dirty="0">
                <a:solidFill>
                  <a:srgbClr val="FFFFFF"/>
                </a:solidFill>
              </a:rPr>
              <a:t> </a:t>
            </a:r>
            <a:r>
              <a:rPr lang="tr-TR" sz="1900" dirty="0" err="1">
                <a:solidFill>
                  <a:srgbClr val="FFFFFF"/>
                </a:solidFill>
              </a:rPr>
              <a:t>to</a:t>
            </a:r>
            <a:r>
              <a:rPr lang="tr-TR" sz="1900" dirty="0">
                <a:solidFill>
                  <a:srgbClr val="FFFFFF"/>
                </a:solidFill>
              </a:rPr>
              <a:t> form </a:t>
            </a:r>
            <a:r>
              <a:rPr lang="tr-TR" sz="1900" dirty="0" err="1">
                <a:solidFill>
                  <a:srgbClr val="FFFFFF"/>
                </a:solidFill>
              </a:rPr>
              <a:t>the</a:t>
            </a:r>
            <a:r>
              <a:rPr lang="tr-TR" sz="1900" dirty="0">
                <a:solidFill>
                  <a:srgbClr val="FFFFFF"/>
                </a:solidFill>
              </a:rPr>
              <a:t> </a:t>
            </a:r>
            <a:r>
              <a:rPr lang="tr-TR" sz="1900" dirty="0" err="1">
                <a:solidFill>
                  <a:srgbClr val="FFFFFF"/>
                </a:solidFill>
              </a:rPr>
              <a:t>outer</a:t>
            </a:r>
            <a:r>
              <a:rPr lang="tr-TR" sz="1900" dirty="0">
                <a:solidFill>
                  <a:srgbClr val="FFFFFF"/>
                </a:solidFill>
              </a:rPr>
              <a:t> </a:t>
            </a:r>
            <a:r>
              <a:rPr lang="tr-TR" sz="1900" dirty="0" err="1">
                <a:solidFill>
                  <a:srgbClr val="FFFFFF"/>
                </a:solidFill>
              </a:rPr>
              <a:t>surface</a:t>
            </a:r>
            <a:r>
              <a:rPr lang="tr-TR" sz="1900" dirty="0">
                <a:solidFill>
                  <a:srgbClr val="FFFFFF"/>
                </a:solidFill>
              </a:rPr>
              <a:t>. </a:t>
            </a:r>
          </a:p>
          <a:p>
            <a:r>
              <a:rPr lang="tr-TR" sz="1900" dirty="0" err="1">
                <a:solidFill>
                  <a:srgbClr val="FFFFFF"/>
                </a:solidFill>
              </a:rPr>
              <a:t>It</a:t>
            </a:r>
            <a:r>
              <a:rPr lang="tr-TR" sz="1900" dirty="0">
                <a:solidFill>
                  <a:srgbClr val="FFFFFF"/>
                </a:solidFill>
              </a:rPr>
              <a:t> is </a:t>
            </a:r>
            <a:r>
              <a:rPr lang="tr-TR" sz="1900" dirty="0" err="1">
                <a:solidFill>
                  <a:srgbClr val="FFFFFF"/>
                </a:solidFill>
              </a:rPr>
              <a:t>well</a:t>
            </a:r>
            <a:r>
              <a:rPr lang="tr-TR" sz="1900" dirty="0">
                <a:solidFill>
                  <a:srgbClr val="FFFFFF"/>
                </a:solidFill>
              </a:rPr>
              <a:t> </a:t>
            </a:r>
            <a:r>
              <a:rPr lang="tr-TR" sz="1900" dirty="0" err="1">
                <a:solidFill>
                  <a:srgbClr val="FFFFFF"/>
                </a:solidFill>
              </a:rPr>
              <a:t>established</a:t>
            </a:r>
            <a:r>
              <a:rPr lang="tr-TR" sz="1900" dirty="0">
                <a:solidFill>
                  <a:srgbClr val="FFFFFF"/>
                </a:solidFill>
              </a:rPr>
              <a:t> </a:t>
            </a:r>
            <a:r>
              <a:rPr lang="tr-TR" sz="1900" dirty="0" err="1">
                <a:solidFill>
                  <a:srgbClr val="FFFFFF"/>
                </a:solidFill>
              </a:rPr>
              <a:t>that</a:t>
            </a:r>
            <a:r>
              <a:rPr lang="tr-TR" sz="1900" dirty="0">
                <a:solidFill>
                  <a:srgbClr val="FFFFFF"/>
                </a:solidFill>
              </a:rPr>
              <a:t> </a:t>
            </a:r>
            <a:r>
              <a:rPr lang="tr-TR" sz="1900" dirty="0" err="1">
                <a:solidFill>
                  <a:srgbClr val="FFFFFF"/>
                </a:solidFill>
              </a:rPr>
              <a:t>the</a:t>
            </a:r>
            <a:r>
              <a:rPr lang="tr-TR" sz="1900" dirty="0">
                <a:solidFill>
                  <a:srgbClr val="FFFFFF"/>
                </a:solidFill>
              </a:rPr>
              <a:t> </a:t>
            </a:r>
            <a:r>
              <a:rPr lang="tr-TR" sz="1900" dirty="0" err="1">
                <a:solidFill>
                  <a:srgbClr val="FFFFFF"/>
                </a:solidFill>
              </a:rPr>
              <a:t>activity</a:t>
            </a:r>
            <a:r>
              <a:rPr lang="tr-TR" sz="1900" dirty="0">
                <a:solidFill>
                  <a:srgbClr val="FFFFFF"/>
                </a:solidFill>
              </a:rPr>
              <a:t> of MoS</a:t>
            </a:r>
            <a:r>
              <a:rPr lang="tr-TR" sz="1900" baseline="-25000" dirty="0">
                <a:solidFill>
                  <a:srgbClr val="FFFFFF"/>
                </a:solidFill>
              </a:rPr>
              <a:t>2</a:t>
            </a:r>
            <a:r>
              <a:rPr lang="tr-TR" sz="1900" dirty="0">
                <a:solidFill>
                  <a:srgbClr val="FFFFFF"/>
                </a:solidFill>
              </a:rPr>
              <a:t> is </a:t>
            </a:r>
            <a:r>
              <a:rPr lang="tr-TR" sz="1900" dirty="0" err="1">
                <a:solidFill>
                  <a:srgbClr val="FFFFFF"/>
                </a:solidFill>
              </a:rPr>
              <a:t>localized</a:t>
            </a:r>
            <a:r>
              <a:rPr lang="tr-TR" sz="1900" dirty="0">
                <a:solidFill>
                  <a:srgbClr val="FFFFFF"/>
                </a:solidFill>
              </a:rPr>
              <a:t> at </a:t>
            </a:r>
            <a:r>
              <a:rPr lang="tr-TR" sz="1900" dirty="0" err="1">
                <a:solidFill>
                  <a:srgbClr val="FFFFFF"/>
                </a:solidFill>
              </a:rPr>
              <a:t>the</a:t>
            </a:r>
            <a:r>
              <a:rPr lang="tr-TR" sz="1900" dirty="0">
                <a:solidFill>
                  <a:srgbClr val="FFFFFF"/>
                </a:solidFill>
              </a:rPr>
              <a:t> </a:t>
            </a:r>
            <a:r>
              <a:rPr lang="tr-TR" sz="1900" dirty="0" err="1">
                <a:solidFill>
                  <a:srgbClr val="FFFFFF"/>
                </a:solidFill>
              </a:rPr>
              <a:t>edges</a:t>
            </a:r>
            <a:r>
              <a:rPr lang="tr-TR" sz="1900" dirty="0">
                <a:solidFill>
                  <a:srgbClr val="FFFFFF"/>
                </a:solidFill>
              </a:rPr>
              <a:t> </a:t>
            </a:r>
            <a:r>
              <a:rPr lang="tr-TR" sz="1900" dirty="0" err="1">
                <a:solidFill>
                  <a:srgbClr val="FFFFFF"/>
                </a:solidFill>
              </a:rPr>
              <a:t>and</a:t>
            </a:r>
            <a:r>
              <a:rPr lang="tr-TR" sz="1900" dirty="0">
                <a:solidFill>
                  <a:srgbClr val="FFFFFF"/>
                </a:solidFill>
              </a:rPr>
              <a:t> not on </a:t>
            </a:r>
            <a:r>
              <a:rPr lang="tr-TR" sz="1900" dirty="0" err="1">
                <a:solidFill>
                  <a:srgbClr val="FFFFFF"/>
                </a:solidFill>
              </a:rPr>
              <a:t>the</a:t>
            </a:r>
            <a:r>
              <a:rPr lang="tr-TR" sz="1900" dirty="0">
                <a:solidFill>
                  <a:srgbClr val="FFFFFF"/>
                </a:solidFill>
              </a:rPr>
              <a:t> </a:t>
            </a:r>
            <a:r>
              <a:rPr lang="tr-TR" sz="1900" dirty="0" err="1">
                <a:solidFill>
                  <a:srgbClr val="FFFFFF"/>
                </a:solidFill>
              </a:rPr>
              <a:t>flat</a:t>
            </a:r>
            <a:r>
              <a:rPr lang="tr-TR" sz="1900" dirty="0">
                <a:solidFill>
                  <a:srgbClr val="FFFFFF"/>
                </a:solidFill>
              </a:rPr>
              <a:t> </a:t>
            </a:r>
            <a:r>
              <a:rPr lang="tr-TR" sz="1900" dirty="0" err="1">
                <a:solidFill>
                  <a:srgbClr val="FFFFFF"/>
                </a:solidFill>
              </a:rPr>
              <a:t>basal</a:t>
            </a:r>
            <a:r>
              <a:rPr lang="tr-TR" sz="1900" dirty="0">
                <a:solidFill>
                  <a:srgbClr val="FFFFFF"/>
                </a:solidFill>
              </a:rPr>
              <a:t> </a:t>
            </a:r>
            <a:r>
              <a:rPr lang="tr-TR" sz="1900" dirty="0" err="1">
                <a:solidFill>
                  <a:srgbClr val="FFFFFF"/>
                </a:solidFill>
              </a:rPr>
              <a:t>planes</a:t>
            </a:r>
            <a:r>
              <a:rPr lang="tr-TR" sz="1900" dirty="0">
                <a:solidFill>
                  <a:srgbClr val="FFFFFF"/>
                </a:solidFill>
              </a:rPr>
              <a:t>. </a:t>
            </a:r>
          </a:p>
          <a:p>
            <a:r>
              <a:rPr lang="tr-TR" sz="1900" dirty="0" err="1">
                <a:solidFill>
                  <a:srgbClr val="FFFFFF"/>
                </a:solidFill>
              </a:rPr>
              <a:t>Given</a:t>
            </a:r>
            <a:r>
              <a:rPr lang="tr-TR" sz="1900" dirty="0">
                <a:solidFill>
                  <a:srgbClr val="FFFFFF"/>
                </a:solidFill>
              </a:rPr>
              <a:t> </a:t>
            </a:r>
            <a:r>
              <a:rPr lang="tr-TR" sz="1900" dirty="0" err="1">
                <a:solidFill>
                  <a:srgbClr val="FFFFFF"/>
                </a:solidFill>
              </a:rPr>
              <a:t>the</a:t>
            </a:r>
            <a:r>
              <a:rPr lang="tr-TR" sz="1900" dirty="0">
                <a:solidFill>
                  <a:srgbClr val="FFFFFF"/>
                </a:solidFill>
              </a:rPr>
              <a:t> </a:t>
            </a:r>
            <a:r>
              <a:rPr lang="tr-TR" sz="1900" dirty="0" err="1">
                <a:solidFill>
                  <a:srgbClr val="FFFFFF"/>
                </a:solidFill>
              </a:rPr>
              <a:t>inherently</a:t>
            </a:r>
            <a:r>
              <a:rPr lang="tr-TR" sz="1900" dirty="0">
                <a:solidFill>
                  <a:srgbClr val="FFFFFF"/>
                </a:solidFill>
              </a:rPr>
              <a:t> </a:t>
            </a:r>
            <a:r>
              <a:rPr lang="tr-TR" sz="1900" dirty="0" err="1">
                <a:solidFill>
                  <a:srgbClr val="FFFFFF"/>
                </a:solidFill>
              </a:rPr>
              <a:t>higher</a:t>
            </a:r>
            <a:r>
              <a:rPr lang="tr-TR" sz="1900" dirty="0">
                <a:solidFill>
                  <a:srgbClr val="FFFFFF"/>
                </a:solidFill>
              </a:rPr>
              <a:t> </a:t>
            </a:r>
            <a:r>
              <a:rPr lang="tr-TR" sz="1900" dirty="0" err="1">
                <a:solidFill>
                  <a:srgbClr val="FFFFFF"/>
                </a:solidFill>
              </a:rPr>
              <a:t>edge</a:t>
            </a:r>
            <a:r>
              <a:rPr lang="tr-TR" sz="1900" dirty="0">
                <a:solidFill>
                  <a:srgbClr val="FFFFFF"/>
                </a:solidFill>
              </a:rPr>
              <a:t> </a:t>
            </a:r>
            <a:r>
              <a:rPr lang="tr-TR" sz="1900" dirty="0" err="1">
                <a:solidFill>
                  <a:srgbClr val="FFFFFF"/>
                </a:solidFill>
              </a:rPr>
              <a:t>concentrations</a:t>
            </a:r>
            <a:r>
              <a:rPr lang="tr-TR" sz="1900" dirty="0">
                <a:solidFill>
                  <a:srgbClr val="FFFFFF"/>
                </a:solidFill>
              </a:rPr>
              <a:t> in </a:t>
            </a:r>
            <a:r>
              <a:rPr lang="tr-TR" sz="1900" dirty="0" err="1">
                <a:solidFill>
                  <a:srgbClr val="FFFFFF"/>
                </a:solidFill>
              </a:rPr>
              <a:t>nanostructured</a:t>
            </a:r>
            <a:r>
              <a:rPr lang="tr-TR" sz="1900" dirty="0">
                <a:solidFill>
                  <a:srgbClr val="FFFFFF"/>
                </a:solidFill>
              </a:rPr>
              <a:t> </a:t>
            </a:r>
            <a:r>
              <a:rPr lang="tr-TR" sz="1900" dirty="0" err="1">
                <a:solidFill>
                  <a:srgbClr val="FFFFFF"/>
                </a:solidFill>
              </a:rPr>
              <a:t>materials</a:t>
            </a:r>
            <a:r>
              <a:rPr lang="tr-TR" sz="1900" dirty="0">
                <a:solidFill>
                  <a:srgbClr val="FFFFFF"/>
                </a:solidFill>
              </a:rPr>
              <a:t>, </a:t>
            </a:r>
            <a:r>
              <a:rPr lang="tr-TR" sz="1900" dirty="0" err="1">
                <a:solidFill>
                  <a:srgbClr val="FFFFFF"/>
                </a:solidFill>
              </a:rPr>
              <a:t>the</a:t>
            </a:r>
            <a:r>
              <a:rPr lang="tr-TR" sz="1900" dirty="0">
                <a:solidFill>
                  <a:srgbClr val="FFFFFF"/>
                </a:solidFill>
              </a:rPr>
              <a:t> </a:t>
            </a:r>
            <a:r>
              <a:rPr lang="tr-TR" sz="1900" dirty="0" err="1">
                <a:solidFill>
                  <a:srgbClr val="FFFFFF"/>
                </a:solidFill>
              </a:rPr>
              <a:t>catalytic</a:t>
            </a:r>
            <a:r>
              <a:rPr lang="tr-TR" sz="1900" dirty="0">
                <a:solidFill>
                  <a:srgbClr val="FFFFFF"/>
                </a:solidFill>
              </a:rPr>
              <a:t> </a:t>
            </a:r>
            <a:r>
              <a:rPr lang="tr-TR" sz="1900" dirty="0" err="1">
                <a:solidFill>
                  <a:srgbClr val="FFFFFF"/>
                </a:solidFill>
              </a:rPr>
              <a:t>properties</a:t>
            </a:r>
            <a:r>
              <a:rPr lang="tr-TR" sz="1900" dirty="0">
                <a:solidFill>
                  <a:srgbClr val="FFFFFF"/>
                </a:solidFill>
              </a:rPr>
              <a:t> of </a:t>
            </a:r>
            <a:r>
              <a:rPr lang="tr-TR" sz="1900" dirty="0" err="1">
                <a:solidFill>
                  <a:srgbClr val="FFFFFF"/>
                </a:solidFill>
              </a:rPr>
              <a:t>sonochemically</a:t>
            </a:r>
            <a:r>
              <a:rPr lang="tr-TR" sz="1900" dirty="0">
                <a:solidFill>
                  <a:srgbClr val="FFFFFF"/>
                </a:solidFill>
              </a:rPr>
              <a:t> </a:t>
            </a:r>
            <a:r>
              <a:rPr lang="tr-TR" sz="1900" dirty="0" err="1">
                <a:solidFill>
                  <a:srgbClr val="FFFFFF"/>
                </a:solidFill>
              </a:rPr>
              <a:t>prepared</a:t>
            </a:r>
            <a:r>
              <a:rPr lang="tr-TR" sz="1900" dirty="0">
                <a:solidFill>
                  <a:srgbClr val="FFFFFF"/>
                </a:solidFill>
              </a:rPr>
              <a:t> MoS</a:t>
            </a:r>
            <a:r>
              <a:rPr lang="tr-TR" sz="1900" baseline="-25000" dirty="0">
                <a:solidFill>
                  <a:srgbClr val="FFFFFF"/>
                </a:solidFill>
              </a:rPr>
              <a:t>2</a:t>
            </a:r>
            <a:r>
              <a:rPr lang="tr-TR" sz="1900" dirty="0">
                <a:solidFill>
                  <a:srgbClr val="FFFFFF"/>
                </a:solidFill>
              </a:rPr>
              <a:t> </a:t>
            </a:r>
            <a:r>
              <a:rPr lang="tr-TR" sz="1900" dirty="0" err="1">
                <a:solidFill>
                  <a:srgbClr val="FFFFFF"/>
                </a:solidFill>
              </a:rPr>
              <a:t>shows</a:t>
            </a:r>
            <a:r>
              <a:rPr lang="tr-TR" sz="1900" dirty="0">
                <a:solidFill>
                  <a:srgbClr val="FFFFFF"/>
                </a:solidFill>
              </a:rPr>
              <a:t> </a:t>
            </a:r>
            <a:r>
              <a:rPr lang="tr-TR" sz="1900" dirty="0" err="1">
                <a:solidFill>
                  <a:srgbClr val="FFFFFF"/>
                </a:solidFill>
              </a:rPr>
              <a:t>substantially</a:t>
            </a:r>
            <a:r>
              <a:rPr lang="tr-TR" sz="1900" dirty="0">
                <a:solidFill>
                  <a:srgbClr val="FFFFFF"/>
                </a:solidFill>
              </a:rPr>
              <a:t> </a:t>
            </a:r>
            <a:r>
              <a:rPr lang="tr-TR" sz="1900" dirty="0" err="1">
                <a:solidFill>
                  <a:srgbClr val="FFFFFF"/>
                </a:solidFill>
              </a:rPr>
              <a:t>increased</a:t>
            </a:r>
            <a:r>
              <a:rPr lang="tr-TR" sz="1900" dirty="0">
                <a:solidFill>
                  <a:srgbClr val="FFFFFF"/>
                </a:solidFill>
              </a:rPr>
              <a:t> </a:t>
            </a:r>
            <a:r>
              <a:rPr lang="tr-TR" sz="1900" dirty="0" err="1">
                <a:solidFill>
                  <a:srgbClr val="FFFFFF"/>
                </a:solidFill>
              </a:rPr>
              <a:t>activity</a:t>
            </a:r>
            <a:r>
              <a:rPr lang="tr-TR" sz="1900" dirty="0">
                <a:solidFill>
                  <a:srgbClr val="FFFFFF"/>
                </a:solidFill>
              </a:rPr>
              <a:t> </a:t>
            </a:r>
            <a:r>
              <a:rPr lang="tr-TR" sz="1900" dirty="0" err="1">
                <a:solidFill>
                  <a:srgbClr val="FFFFFF"/>
                </a:solidFill>
              </a:rPr>
              <a:t>for</a:t>
            </a:r>
            <a:r>
              <a:rPr lang="tr-TR" sz="1900" dirty="0">
                <a:solidFill>
                  <a:srgbClr val="FFFFFF"/>
                </a:solidFill>
              </a:rPr>
              <a:t> </a:t>
            </a:r>
            <a:r>
              <a:rPr lang="tr-TR" sz="1900" dirty="0" err="1">
                <a:solidFill>
                  <a:srgbClr val="FFFFFF"/>
                </a:solidFill>
              </a:rPr>
              <a:t>hydrodesulfurization</a:t>
            </a:r>
            <a:r>
              <a:rPr lang="tr-TR" sz="1900" dirty="0">
                <a:solidFill>
                  <a:srgbClr val="FFFFFF"/>
                </a:solidFill>
              </a:rPr>
              <a:t>. </a:t>
            </a:r>
          </a:p>
          <a:p>
            <a:endParaRPr lang="tr-TR" sz="1900" dirty="0">
              <a:solidFill>
                <a:srgbClr val="FFFFFF"/>
              </a:solidFill>
            </a:endParaRPr>
          </a:p>
        </p:txBody>
      </p:sp>
    </p:spTree>
    <p:extLst>
      <p:ext uri="{BB962C8B-B14F-4D97-AF65-F5344CB8AC3E}">
        <p14:creationId xmlns:p14="http://schemas.microsoft.com/office/powerpoint/2010/main" val="2661141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unopened pill packets">
            <a:extLst>
              <a:ext uri="{FF2B5EF4-FFF2-40B4-BE49-F238E27FC236}">
                <a16:creationId xmlns:a16="http://schemas.microsoft.com/office/drawing/2014/main" id="{E390D183-0D46-4807-8633-849D66EDC5C2}"/>
              </a:ext>
            </a:extLst>
          </p:cNvPr>
          <p:cNvPicPr>
            <a:picLocks noChangeAspect="1"/>
          </p:cNvPicPr>
          <p:nvPr/>
        </p:nvPicPr>
        <p:blipFill rotWithShape="1">
          <a:blip r:embed="rId2"/>
          <a:srcRect l="7294"/>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7DBFB2C-5BDE-C04E-AADD-D739CFFB5F9F}"/>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3100"/>
              <a:t>Ultrasound assisted applications in industry</a:t>
            </a:r>
            <a:br>
              <a:rPr lang="en-US" sz="3100"/>
            </a:br>
            <a:endParaRPr lang="en-US" sz="3100"/>
          </a:p>
        </p:txBody>
      </p:sp>
      <p:sp>
        <p:nvSpPr>
          <p:cNvPr id="4" name="Dikdörtgen 3">
            <a:extLst>
              <a:ext uri="{FF2B5EF4-FFF2-40B4-BE49-F238E27FC236}">
                <a16:creationId xmlns:a16="http://schemas.microsoft.com/office/drawing/2014/main" id="{9A1D1BF3-A52C-2A4D-BA45-F7B47C005911}"/>
              </a:ext>
            </a:extLst>
          </p:cNvPr>
          <p:cNvSpPr/>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Ultrasound-assisted extraction (UAE) in food ingredients and products, </a:t>
            </a:r>
            <a:r>
              <a:rPr lang="en-US" sz="2000" dirty="0" err="1"/>
              <a:t>nutraceutics</a:t>
            </a:r>
            <a:r>
              <a:rPr lang="en-US" sz="2000" dirty="0"/>
              <a:t>, cosmetic, pharmaceutical and bioenergy applications.</a:t>
            </a:r>
          </a:p>
          <a:p>
            <a:pPr indent="-228600">
              <a:lnSpc>
                <a:spcPct val="90000"/>
              </a:lnSpc>
              <a:spcAft>
                <a:spcPts val="600"/>
              </a:spcAft>
              <a:buFont typeface="Arial" panose="020B0604020202020204" pitchFamily="34" charset="0"/>
              <a:buChar char="•"/>
            </a:pPr>
            <a:r>
              <a:rPr lang="tr-TR" sz="2000" dirty="0" err="1"/>
              <a:t>This</a:t>
            </a:r>
            <a:r>
              <a:rPr lang="tr-TR" sz="2000" dirty="0"/>
              <a:t> is a </a:t>
            </a:r>
            <a:r>
              <a:rPr lang="tr-TR" sz="2000" dirty="0" err="1"/>
              <a:t>topic</a:t>
            </a:r>
            <a:r>
              <a:rPr lang="tr-TR" sz="2000" dirty="0"/>
              <a:t>, </a:t>
            </a:r>
            <a:r>
              <a:rPr lang="tr-TR" sz="2000" dirty="0" err="1"/>
              <a:t>which</a:t>
            </a:r>
            <a:r>
              <a:rPr lang="tr-TR" sz="2000" dirty="0"/>
              <a:t> </a:t>
            </a:r>
            <a:r>
              <a:rPr lang="tr-TR" sz="2000" dirty="0" err="1"/>
              <a:t>affects</a:t>
            </a:r>
            <a:r>
              <a:rPr lang="tr-TR" sz="2000" dirty="0"/>
              <a:t> </a:t>
            </a:r>
            <a:r>
              <a:rPr lang="tr-TR" sz="2000" dirty="0" err="1"/>
              <a:t>several</a:t>
            </a:r>
            <a:r>
              <a:rPr lang="tr-TR" sz="2000" dirty="0"/>
              <a:t> </a:t>
            </a:r>
            <a:r>
              <a:rPr lang="tr-TR" sz="2000" dirty="0" err="1"/>
              <a:t>fields</a:t>
            </a:r>
            <a:r>
              <a:rPr lang="tr-TR" sz="2000" dirty="0"/>
              <a:t> of modern </a:t>
            </a:r>
            <a:r>
              <a:rPr lang="tr-TR" sz="2000" dirty="0" err="1"/>
              <a:t>plant-based</a:t>
            </a:r>
            <a:r>
              <a:rPr lang="tr-TR" sz="2000" dirty="0"/>
              <a:t> </a:t>
            </a:r>
            <a:r>
              <a:rPr lang="tr-TR" sz="2000" dirty="0" err="1"/>
              <a:t>chemistry</a:t>
            </a:r>
            <a:r>
              <a:rPr lang="tr-TR" sz="2000" dirty="0"/>
              <a:t>. </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22557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1AC456B-AD54-4242-9D16-A5247E0385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3376"/>
          <a:stretch/>
        </p:blipFill>
        <p:spPr bwMode="auto">
          <a:xfrm>
            <a:off x="2950520" y="643466"/>
            <a:ext cx="6290960"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81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erbs on bundles on a wood table">
            <a:extLst>
              <a:ext uri="{FF2B5EF4-FFF2-40B4-BE49-F238E27FC236}">
                <a16:creationId xmlns:a16="http://schemas.microsoft.com/office/drawing/2014/main" id="{4EC7532A-9618-489E-AF5F-AE0C8CD2F0A1}"/>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03F69A7B-685C-414E-8BD4-4D2896D3744E}"/>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3100"/>
              <a:t>Ultrasound assisted extraction of food and natural products</a:t>
            </a:r>
            <a:br>
              <a:rPr lang="en-US" sz="3100"/>
            </a:br>
            <a:endParaRPr lang="en-US" sz="3100"/>
          </a:p>
        </p:txBody>
      </p:sp>
      <p:sp>
        <p:nvSpPr>
          <p:cNvPr id="4" name="Dikdörtgen 3">
            <a:extLst>
              <a:ext uri="{FF2B5EF4-FFF2-40B4-BE49-F238E27FC236}">
                <a16:creationId xmlns:a16="http://schemas.microsoft.com/office/drawing/2014/main" id="{8268438A-1318-6C4D-A453-8476C498C922}"/>
              </a:ext>
            </a:extLst>
          </p:cNvPr>
          <p:cNvSpPr/>
          <p:nvPr/>
        </p:nvSpPr>
        <p:spPr>
          <a:xfrm>
            <a:off x="83820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All the reported applications have shown that ultrasound-assisted extraction is a green and economically viable alternative to conventional techniques for food and natural products. </a:t>
            </a:r>
          </a:p>
          <a:p>
            <a:pPr indent="-228600">
              <a:lnSpc>
                <a:spcPct val="90000"/>
              </a:lnSpc>
              <a:spcAft>
                <a:spcPts val="600"/>
              </a:spcAft>
              <a:buFont typeface="Arial" panose="020B0604020202020204" pitchFamily="34" charset="0"/>
              <a:buChar char="•"/>
            </a:pPr>
            <a:r>
              <a:rPr lang="en-US" sz="2000"/>
              <a:t>The main benefits are decrease of extraction and processing time, the amount of energy and solvents used, unit operations, and CO</a:t>
            </a:r>
            <a:r>
              <a:rPr lang="en-US" sz="2000" baseline="-25000"/>
              <a:t>2</a:t>
            </a:r>
            <a:r>
              <a:rPr lang="en-US" sz="2000"/>
              <a:t> emissions.</a:t>
            </a:r>
          </a:p>
        </p:txBody>
      </p:sp>
    </p:spTree>
    <p:extLst>
      <p:ext uri="{BB962C8B-B14F-4D97-AF65-F5344CB8AC3E}">
        <p14:creationId xmlns:p14="http://schemas.microsoft.com/office/powerpoint/2010/main" val="2039349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A5F5BE8-5302-E646-A21E-9CED9A3B64CB}"/>
              </a:ext>
            </a:extLst>
          </p:cNvPr>
          <p:cNvSpPr>
            <a:spLocks noGrp="1"/>
          </p:cNvSpPr>
          <p:nvPr>
            <p:ph type="title"/>
          </p:nvPr>
        </p:nvSpPr>
        <p:spPr>
          <a:xfrm>
            <a:off x="5764783" y="349664"/>
            <a:ext cx="5845571" cy="1638377"/>
          </a:xfrm>
        </p:spPr>
        <p:txBody>
          <a:bodyPr anchor="b">
            <a:normAutofit fontScale="90000"/>
          </a:bodyPr>
          <a:lstStyle/>
          <a:p>
            <a:r>
              <a:rPr lang="tr-TR" altLang="tr-TR" sz="4800" dirty="0" err="1">
                <a:solidFill>
                  <a:srgbClr val="323232"/>
                </a:solidFill>
                <a:latin typeface="NexusSerif"/>
              </a:rPr>
              <a:t>Effect</a:t>
            </a:r>
            <a:r>
              <a:rPr lang="tr-TR" altLang="tr-TR" sz="4800" dirty="0">
                <a:solidFill>
                  <a:srgbClr val="323232"/>
                </a:solidFill>
                <a:latin typeface="NexusSerif"/>
              </a:rPr>
              <a:t> of </a:t>
            </a:r>
            <a:r>
              <a:rPr lang="tr-TR" altLang="tr-TR" sz="4800" dirty="0" err="1">
                <a:solidFill>
                  <a:srgbClr val="323232"/>
                </a:solidFill>
                <a:latin typeface="NexusSerif"/>
              </a:rPr>
              <a:t>power</a:t>
            </a:r>
            <a:r>
              <a:rPr lang="tr-TR" altLang="tr-TR" sz="4800" dirty="0">
                <a:solidFill>
                  <a:srgbClr val="323232"/>
                </a:solidFill>
                <a:latin typeface="NexusSerif"/>
              </a:rPr>
              <a:t> </a:t>
            </a:r>
            <a:r>
              <a:rPr lang="tr-TR" altLang="tr-TR" sz="4800" dirty="0" err="1">
                <a:solidFill>
                  <a:srgbClr val="323232"/>
                </a:solidFill>
                <a:latin typeface="NexusSerif"/>
              </a:rPr>
              <a:t>ultrasound</a:t>
            </a:r>
            <a:r>
              <a:rPr lang="tr-TR" altLang="tr-TR" sz="4800" dirty="0">
                <a:solidFill>
                  <a:srgbClr val="323232"/>
                </a:solidFill>
                <a:latin typeface="NexusSerif"/>
              </a:rPr>
              <a:t> on </a:t>
            </a:r>
            <a:r>
              <a:rPr lang="tr-TR" altLang="tr-TR" sz="4800" dirty="0" err="1">
                <a:solidFill>
                  <a:srgbClr val="323232"/>
                </a:solidFill>
                <a:latin typeface="NexusSerif"/>
              </a:rPr>
              <a:t>boldo</a:t>
            </a:r>
            <a:r>
              <a:rPr lang="tr-TR" altLang="tr-TR" sz="4800" dirty="0">
                <a:solidFill>
                  <a:srgbClr val="323232"/>
                </a:solidFill>
                <a:latin typeface="NexusSerif"/>
              </a:rPr>
              <a:t> </a:t>
            </a:r>
            <a:r>
              <a:rPr lang="tr-TR" altLang="tr-TR" sz="4800" dirty="0" err="1">
                <a:solidFill>
                  <a:srgbClr val="323232"/>
                </a:solidFill>
                <a:latin typeface="NexusSerif"/>
              </a:rPr>
              <a:t>leaves</a:t>
            </a:r>
            <a:endParaRPr lang="tr-TR" sz="4800" dirty="0"/>
          </a:p>
        </p:txBody>
      </p:sp>
      <p:sp>
        <p:nvSpPr>
          <p:cNvPr id="194" name="Rectangle 193">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BF84EBCA-A0A2-C449-8239-C2C1B4647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8" r="17731" b="-3"/>
          <a:stretch/>
        </p:blipFill>
        <p:spPr bwMode="auto">
          <a:xfrm>
            <a:off x="535111" y="648393"/>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13318" name="Content Placeholder 13317">
            <a:extLst>
              <a:ext uri="{FF2B5EF4-FFF2-40B4-BE49-F238E27FC236}">
                <a16:creationId xmlns:a16="http://schemas.microsoft.com/office/drawing/2014/main" id="{C545BE7B-0612-48C1-9F33-77C4B200E7E0}"/>
              </a:ext>
            </a:extLst>
          </p:cNvPr>
          <p:cNvSpPr>
            <a:spLocks noGrp="1"/>
          </p:cNvSpPr>
          <p:nvPr>
            <p:ph idx="1"/>
          </p:nvPr>
        </p:nvSpPr>
        <p:spPr>
          <a:xfrm rot="10800000">
            <a:off x="8526545" y="4606472"/>
            <a:ext cx="3077468" cy="80136"/>
          </a:xfrm>
        </p:spPr>
        <p:txBody>
          <a:bodyPr anchor="ctr">
            <a:normAutofit fontScale="25000" lnSpcReduction="20000"/>
          </a:bodyPr>
          <a:lstStyle/>
          <a:p>
            <a:endParaRPr lang="en-US" sz="2000" dirty="0"/>
          </a:p>
        </p:txBody>
      </p:sp>
      <p:sp>
        <p:nvSpPr>
          <p:cNvPr id="12" name="Rectangle 17">
            <a:extLst>
              <a:ext uri="{FF2B5EF4-FFF2-40B4-BE49-F238E27FC236}">
                <a16:creationId xmlns:a16="http://schemas.microsoft.com/office/drawing/2014/main" id="{86D50F2E-260D-8D41-A5EF-17E009C4F2B1}"/>
              </a:ext>
            </a:extLst>
          </p:cNvPr>
          <p:cNvSpPr>
            <a:spLocks noChangeArrowheads="1"/>
          </p:cNvSpPr>
          <p:nvPr/>
        </p:nvSpPr>
        <p:spPr bwMode="auto">
          <a:xfrm rot="10800000" flipV="1">
            <a:off x="5473959" y="1854559"/>
            <a:ext cx="6427217"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tr-TR" altLang="tr-TR" dirty="0">
                <a:solidFill>
                  <a:srgbClr val="323232"/>
                </a:solidFill>
                <a:latin typeface="NexusSerif"/>
              </a:rPr>
              <a:t> </a:t>
            </a:r>
            <a:r>
              <a:rPr kumimoji="0" lang="tr-TR" altLang="tr-TR" b="1" i="0" u="none" strike="noStrike" cap="none" normalizeH="0" baseline="0" dirty="0">
                <a:ln>
                  <a:noFill/>
                </a:ln>
                <a:solidFill>
                  <a:srgbClr val="323232"/>
                </a:solidFill>
                <a:effectLst/>
                <a:latin typeface="NexusSerif"/>
              </a:rPr>
              <a:t>A</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Comparison</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extraction</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kinetics</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soluble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matter</a:t>
            </a:r>
            <a:r>
              <a:rPr kumimoji="0" lang="tr-TR" altLang="tr-TR" b="0" i="0" u="none" strike="noStrike" cap="none" normalizeH="0" baseline="0" dirty="0">
                <a:ln>
                  <a:noFill/>
                </a:ln>
                <a:solidFill>
                  <a:srgbClr val="323232"/>
                </a:solidFill>
                <a:effectLst/>
                <a:latin typeface="NexusSerif"/>
              </a:rPr>
              <a:t> in </a:t>
            </a:r>
            <a:r>
              <a:rPr kumimoji="0" lang="tr-TR" altLang="tr-TR" b="0" i="0" u="none" strike="noStrike" cap="none" normalizeH="0" baseline="0" dirty="0" err="1">
                <a:ln>
                  <a:noFill/>
                </a:ln>
                <a:solidFill>
                  <a:srgbClr val="323232"/>
                </a:solidFill>
                <a:effectLst/>
                <a:latin typeface="NexusSerif"/>
              </a:rPr>
              <a:t>water</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for</a:t>
            </a:r>
            <a:r>
              <a:rPr kumimoji="0" lang="tr-TR" altLang="tr-TR" b="0" i="0" u="none" strike="noStrike" cap="none" normalizeH="0" baseline="0" dirty="0">
                <a:ln>
                  <a:noFill/>
                </a:ln>
                <a:solidFill>
                  <a:srgbClr val="323232"/>
                </a:solidFill>
                <a:effectLst/>
                <a:latin typeface="NexusSerif"/>
              </a:rPr>
              <a:t> UAE, US </a:t>
            </a:r>
            <a:r>
              <a:rPr kumimoji="0" lang="tr-TR" altLang="tr-TR" b="0" i="0" u="none" strike="noStrike" cap="none" normalizeH="0" baseline="0" dirty="0" err="1">
                <a:ln>
                  <a:noFill/>
                </a:ln>
                <a:solidFill>
                  <a:srgbClr val="323232"/>
                </a:solidFill>
                <a:effectLst/>
                <a:latin typeface="NexusSerif"/>
              </a:rPr>
              <a:t>probe</a:t>
            </a:r>
            <a:r>
              <a:rPr kumimoji="0" lang="tr-TR" altLang="tr-TR" b="0" i="0" u="none" strike="noStrike" cap="none" normalizeH="0" baseline="0" dirty="0">
                <a:ln>
                  <a:noFill/>
                </a:ln>
                <a:solidFill>
                  <a:srgbClr val="323232"/>
                </a:solidFill>
                <a:effectLst/>
                <a:latin typeface="NexusSerif"/>
              </a:rPr>
              <a:t> 20 kHz </a:t>
            </a:r>
            <a:r>
              <a:rPr kumimoji="0" lang="tr-TR" altLang="tr-TR" b="0" i="0" u="none" strike="noStrike" cap="none" normalizeH="0" baseline="0" dirty="0" err="1">
                <a:ln>
                  <a:noFill/>
                </a:ln>
                <a:solidFill>
                  <a:srgbClr val="323232"/>
                </a:solidFill>
                <a:effectLst/>
                <a:latin typeface="NexusSerif"/>
              </a:rPr>
              <a:t>and</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for</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maceration</a:t>
            </a:r>
            <a:r>
              <a:rPr kumimoji="0" lang="tr-TR" altLang="tr-TR" b="0" i="0" u="none" strike="noStrike" cap="none" normalizeH="0" baseline="0" dirty="0">
                <a:ln>
                  <a:noFill/>
                </a:ln>
                <a:solidFill>
                  <a:srgbClr val="323232"/>
                </a:solidFill>
                <a:effectLst/>
                <a:latin typeface="NexusSerif"/>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a:ln>
                  <a:noFill/>
                </a:ln>
                <a:solidFill>
                  <a:srgbClr val="323232"/>
                </a:solidFill>
                <a:effectLst/>
                <a:latin typeface="NexusSerif"/>
              </a:rPr>
              <a:t> </a:t>
            </a:r>
            <a:r>
              <a:rPr kumimoji="0" lang="tr-TR" altLang="tr-TR" b="1" i="0" u="none" strike="noStrike" cap="none" normalizeH="0" baseline="0" dirty="0">
                <a:ln>
                  <a:noFill/>
                </a:ln>
                <a:solidFill>
                  <a:srgbClr val="323232"/>
                </a:solidFill>
                <a:effectLst/>
                <a:latin typeface="NexusSerif"/>
              </a:rPr>
              <a:t>B</a:t>
            </a:r>
            <a:r>
              <a:rPr kumimoji="0" lang="tr-TR" altLang="tr-TR" b="0" i="0" u="none" strike="noStrike" cap="none" normalizeH="0" baseline="0" dirty="0">
                <a:ln>
                  <a:noFill/>
                </a:ln>
                <a:solidFill>
                  <a:srgbClr val="323232"/>
                </a:solidFill>
                <a:effectLst/>
                <a:latin typeface="NexusSerif"/>
              </a:rPr>
              <a:t>: SEM </a:t>
            </a:r>
            <a:r>
              <a:rPr kumimoji="0" lang="tr-TR" altLang="tr-TR" b="0" i="0" u="none" strike="noStrike" cap="none" normalizeH="0" baseline="0" dirty="0" err="1">
                <a:ln>
                  <a:noFill/>
                </a:ln>
                <a:solidFill>
                  <a:srgbClr val="323232"/>
                </a:solidFill>
                <a:effectLst/>
                <a:latin typeface="NexusSerif"/>
              </a:rPr>
              <a:t>microscopic</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observation</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trichomes</a:t>
            </a:r>
            <a:r>
              <a:rPr kumimoji="0" lang="tr-TR" altLang="tr-TR" b="0" i="0" u="none" strike="noStrike" cap="none" normalizeH="0" baseline="0" dirty="0">
                <a:ln>
                  <a:noFill/>
                </a:ln>
                <a:solidFill>
                  <a:srgbClr val="323232"/>
                </a:solidFill>
                <a:effectLst/>
                <a:latin typeface="NexusSerif"/>
              </a:rPr>
              <a:t> on </a:t>
            </a:r>
            <a:r>
              <a:rPr kumimoji="0" lang="tr-TR" altLang="tr-TR" b="0" i="0" u="none" strike="noStrike" cap="none" normalizeH="0" baseline="0" dirty="0" err="1">
                <a:ln>
                  <a:noFill/>
                </a:ln>
                <a:solidFill>
                  <a:srgbClr val="323232"/>
                </a:solidFill>
                <a:effectLst/>
                <a:latin typeface="NexusSerif"/>
              </a:rPr>
              <a:t>leaf</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surface</a:t>
            </a:r>
            <a:r>
              <a:rPr kumimoji="0" lang="tr-TR" altLang="tr-TR" b="0" i="0" u="none" strike="noStrike" cap="none" normalizeH="0" baseline="0" dirty="0">
                <a:ln>
                  <a:noFill/>
                </a:ln>
                <a:solidFill>
                  <a:srgbClr val="323232"/>
                </a:solidFill>
                <a:effectLst/>
                <a:latin typeface="NexusSerif"/>
              </a:rPr>
              <a:t>, </a:t>
            </a:r>
          </a:p>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tr-TR" altLang="tr-TR" b="0" i="0" u="none" strike="noStrike" cap="none" normalizeH="0" baseline="0" dirty="0" err="1">
                <a:ln>
                  <a:noFill/>
                </a:ln>
                <a:solidFill>
                  <a:srgbClr val="323232"/>
                </a:solidFill>
                <a:effectLst/>
                <a:latin typeface="NexusSerif"/>
              </a:rPr>
              <a:t>control</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leaf</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surface</a:t>
            </a:r>
            <a:r>
              <a:rPr kumimoji="0" lang="tr-TR" altLang="tr-TR" b="0" i="0" u="none" strike="noStrike" cap="none" normalizeH="0" baseline="0" dirty="0">
                <a:ln>
                  <a:noFill/>
                </a:ln>
                <a:solidFill>
                  <a:srgbClr val="323232"/>
                </a:solidFill>
                <a:effectLst/>
                <a:latin typeface="NexusSerif"/>
              </a:rPr>
              <a:t>, </a:t>
            </a:r>
          </a:p>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tr-TR" altLang="tr-TR" b="0" i="0" u="none" strike="noStrike" cap="none" normalizeH="0" baseline="0" dirty="0" err="1">
                <a:ln>
                  <a:noFill/>
                </a:ln>
                <a:solidFill>
                  <a:srgbClr val="323232"/>
                </a:solidFill>
                <a:effectLst/>
                <a:latin typeface="NexusSerif"/>
              </a:rPr>
              <a:t>leaf</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surface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after</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conventional</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process</a:t>
            </a:r>
            <a:r>
              <a:rPr kumimoji="0" lang="tr-TR" altLang="tr-TR" b="0" i="0" u="none" strike="noStrike" cap="none" normalizeH="0" baseline="0" dirty="0">
                <a:ln>
                  <a:noFill/>
                </a:ln>
                <a:solidFill>
                  <a:srgbClr val="323232"/>
                </a:solidFill>
                <a:effectLst/>
                <a:latin typeface="NexusSerif"/>
              </a:rPr>
              <a:t>, </a:t>
            </a:r>
          </a:p>
          <a:p>
            <a:pPr marL="342900" marR="0" lvl="0" indent="-342900" algn="l" defTabSz="914400" rtl="0" eaLnBrk="0" fontAlgn="base" latinLnBrk="0" hangingPunct="0">
              <a:lnSpc>
                <a:spcPct val="100000"/>
              </a:lnSpc>
              <a:spcBef>
                <a:spcPct val="0"/>
              </a:spcBef>
              <a:spcAft>
                <a:spcPct val="0"/>
              </a:spcAft>
              <a:buClrTx/>
              <a:buSzTx/>
              <a:buFontTx/>
              <a:buAutoNum type="arabicParenR"/>
              <a:tabLst/>
            </a:pPr>
            <a:r>
              <a:rPr kumimoji="0" lang="tr-TR" altLang="tr-TR" b="0" i="0" u="none" strike="noStrike" cap="none" normalizeH="0" baseline="0" dirty="0" err="1">
                <a:ln>
                  <a:noFill/>
                </a:ln>
                <a:solidFill>
                  <a:srgbClr val="323232"/>
                </a:solidFill>
                <a:effectLst/>
                <a:latin typeface="NexusSerif"/>
              </a:rPr>
              <a:t>leaf</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surface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after</a:t>
            </a:r>
            <a:r>
              <a:rPr kumimoji="0" lang="tr-TR" altLang="tr-TR" b="0" i="0" u="none" strike="noStrike" cap="none" normalizeH="0" baseline="0" dirty="0">
                <a:ln>
                  <a:noFill/>
                </a:ln>
                <a:solidFill>
                  <a:srgbClr val="323232"/>
                </a:solidFill>
                <a:effectLst/>
                <a:latin typeface="NexusSerif"/>
              </a:rPr>
              <a:t> UAE</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a:ln>
                  <a:noFill/>
                </a:ln>
                <a:solidFill>
                  <a:srgbClr val="323232"/>
                </a:solidFill>
                <a:effectLst/>
                <a:latin typeface="NexusSerif"/>
              </a:rPr>
              <a:t>C</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Proposed</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mechanism</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for</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effect</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cavitation</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bubbles</a:t>
            </a:r>
            <a:r>
              <a:rPr kumimoji="0" lang="tr-TR" altLang="tr-TR" b="0" i="0" u="none" strike="noStrike" cap="none" normalizeH="0" baseline="0" dirty="0">
                <a:ln>
                  <a:noFill/>
                </a:ln>
                <a:solidFill>
                  <a:srgbClr val="323232"/>
                </a:solidFill>
                <a:effectLst/>
                <a:latin typeface="NexusSerif"/>
              </a:rPr>
              <a:t> on </a:t>
            </a:r>
            <a:r>
              <a:rPr kumimoji="0" lang="tr-TR" altLang="tr-TR" b="0" i="0" u="none" strike="noStrike" cap="none" normalizeH="0" baseline="0" dirty="0" err="1">
                <a:ln>
                  <a:noFill/>
                </a:ln>
                <a:solidFill>
                  <a:srgbClr val="323232"/>
                </a:solidFill>
                <a:effectLst/>
                <a:latin typeface="NexusSerif"/>
              </a:rPr>
              <a:t>boldo</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leaf</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surface</a:t>
            </a:r>
            <a:r>
              <a:rPr kumimoji="0" lang="tr-TR" altLang="tr-TR" b="0" i="0" u="none" strike="noStrike" cap="none" normalizeH="0" baseline="0" dirty="0">
                <a:ln>
                  <a:noFill/>
                </a:ln>
                <a:solidFill>
                  <a:srgbClr val="323232"/>
                </a:solidFill>
                <a:effectLst/>
                <a:latin typeface="NexusSerif"/>
              </a:rPr>
              <a:t>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kumimoji="0" lang="tr-TR" altLang="tr-TR" b="0" i="0" u="none" strike="noStrike" cap="none" normalizeH="0" baseline="0" dirty="0" err="1">
                <a:ln>
                  <a:noFill/>
                </a:ln>
                <a:solidFill>
                  <a:srgbClr val="323232"/>
                </a:solidFill>
                <a:effectLst/>
                <a:latin typeface="NexusSerif"/>
              </a:rPr>
              <a:t>Plant</a:t>
            </a:r>
            <a:r>
              <a:rPr kumimoji="0" lang="tr-TR" altLang="tr-TR" b="0" i="0" u="none" strike="noStrike" cap="none" normalizeH="0" baseline="0" dirty="0">
                <a:ln>
                  <a:noFill/>
                </a:ln>
                <a:solidFill>
                  <a:srgbClr val="323232"/>
                </a:solidFill>
                <a:effectLst/>
                <a:latin typeface="NexusSerif"/>
              </a:rPr>
              <a:t> profile </a:t>
            </a:r>
            <a:r>
              <a:rPr kumimoji="0" lang="tr-TR" altLang="tr-TR" b="0" i="0" u="none" strike="noStrike" cap="none" normalizeH="0" baseline="0" dirty="0" err="1">
                <a:ln>
                  <a:noFill/>
                </a:ln>
                <a:solidFill>
                  <a:srgbClr val="323232"/>
                </a:solidFill>
                <a:effectLst/>
                <a:latin typeface="NexusSerif"/>
              </a:rPr>
              <a:t>with</a:t>
            </a:r>
            <a:r>
              <a:rPr kumimoji="0" lang="tr-TR" altLang="tr-TR" b="0" i="0" u="none" strike="noStrike" cap="none" normalizeH="0" baseline="0" dirty="0">
                <a:ln>
                  <a:noFill/>
                </a:ln>
                <a:solidFill>
                  <a:srgbClr val="323232"/>
                </a:solidFill>
                <a:effectLst/>
                <a:latin typeface="NexusSerif"/>
              </a:rPr>
              <a:t> a </a:t>
            </a:r>
            <a:r>
              <a:rPr kumimoji="0" lang="tr-TR" altLang="tr-TR" b="0" i="0" u="none" strike="noStrike" cap="none" normalizeH="0" baseline="0" dirty="0" err="1">
                <a:ln>
                  <a:noFill/>
                </a:ln>
                <a:solidFill>
                  <a:srgbClr val="323232"/>
                </a:solidFill>
                <a:effectLst/>
                <a:latin typeface="NexusSerif"/>
              </a:rPr>
              <a:t>trichome</a:t>
            </a:r>
            <a:r>
              <a:rPr kumimoji="0" lang="tr-TR" altLang="tr-TR" b="0" i="0" u="none" strike="noStrike" cap="none" normalizeH="0" baseline="0" dirty="0">
                <a:ln>
                  <a:noFill/>
                </a:ln>
                <a:solidFill>
                  <a:srgbClr val="323232"/>
                </a:solidFill>
                <a:effectLst/>
                <a:latin typeface="NexusSerif"/>
              </a:rPr>
              <a:t> at </a:t>
            </a:r>
            <a:r>
              <a:rPr kumimoji="0" lang="tr-TR" altLang="tr-TR" b="0" i="0" u="none" strike="noStrike" cap="none" normalizeH="0" baseline="0" dirty="0" err="1">
                <a:ln>
                  <a:noFill/>
                </a:ln>
                <a:solidFill>
                  <a:srgbClr val="323232"/>
                </a:solidFill>
                <a:effectLst/>
                <a:latin typeface="NexusSerif"/>
              </a:rPr>
              <a:t>the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surface</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the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leaf</a:t>
            </a:r>
            <a:endParaRPr lang="tr-TR" altLang="tr-TR" dirty="0">
              <a:solidFill>
                <a:srgbClr val="323232"/>
              </a:solidFill>
              <a:latin typeface="NexusSerif"/>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Generation</a:t>
            </a:r>
            <a:r>
              <a:rPr kumimoji="0" lang="tr-TR" altLang="tr-TR" b="0" i="0" u="none" strike="noStrike" cap="none" normalizeH="0" baseline="0" dirty="0">
                <a:ln>
                  <a:noFill/>
                </a:ln>
                <a:solidFill>
                  <a:srgbClr val="323232"/>
                </a:solidFill>
                <a:effectLst/>
                <a:latin typeface="NexusSerif"/>
              </a:rPr>
              <a:t> of a </a:t>
            </a:r>
            <a:r>
              <a:rPr kumimoji="0" lang="tr-TR" altLang="tr-TR" b="0" i="0" u="none" strike="noStrike" cap="none" normalizeH="0" baseline="0" dirty="0" err="1">
                <a:ln>
                  <a:noFill/>
                </a:ln>
                <a:solidFill>
                  <a:srgbClr val="323232"/>
                </a:solidFill>
                <a:effectLst/>
                <a:latin typeface="NexusSerif"/>
              </a:rPr>
              <a:t>cavitation</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bubble</a:t>
            </a:r>
            <a:endParaRPr lang="tr-TR" altLang="tr-TR" dirty="0">
              <a:solidFill>
                <a:srgbClr val="323232"/>
              </a:solidFill>
              <a:latin typeface="NexusSerif"/>
            </a:endParaRP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kumimoji="0" lang="tr-TR" altLang="tr-TR" b="0" i="0" u="none" strike="noStrike" cap="none" normalizeH="0" baseline="0" dirty="0" err="1">
                <a:ln>
                  <a:noFill/>
                </a:ln>
                <a:solidFill>
                  <a:srgbClr val="323232"/>
                </a:solidFill>
                <a:effectLst/>
                <a:latin typeface="NexusSerif"/>
              </a:rPr>
              <a:t>Collapse</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the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cavitation</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bubble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which</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generates</a:t>
            </a:r>
            <a:r>
              <a:rPr kumimoji="0" lang="tr-TR" altLang="tr-TR" b="0" i="0" u="none" strike="noStrike" cap="none" normalizeH="0" baseline="0" dirty="0">
                <a:ln>
                  <a:noFill/>
                </a:ln>
                <a:solidFill>
                  <a:srgbClr val="323232"/>
                </a:solidFill>
                <a:effectLst/>
                <a:latin typeface="NexusSerif"/>
              </a:rPr>
              <a:t> a </a:t>
            </a:r>
            <a:r>
              <a:rPr kumimoji="0" lang="tr-TR" altLang="tr-TR" b="0" i="0" u="none" strike="noStrike" cap="none" normalizeH="0" baseline="0" dirty="0" err="1">
                <a:ln>
                  <a:noFill/>
                </a:ln>
                <a:solidFill>
                  <a:srgbClr val="323232"/>
                </a:solidFill>
                <a:effectLst/>
                <a:latin typeface="NexusSerif"/>
              </a:rPr>
              <a:t>micro</a:t>
            </a:r>
            <a:r>
              <a:rPr kumimoji="0" lang="tr-TR" altLang="tr-TR" b="0" i="0" u="none" strike="noStrike" cap="none" normalizeH="0" baseline="0" dirty="0">
                <a:ln>
                  <a:noFill/>
                </a:ln>
                <a:solidFill>
                  <a:srgbClr val="323232"/>
                </a:solidFill>
                <a:effectLst/>
                <a:latin typeface="NexusSerif"/>
              </a:rPr>
              <a:t>-jet </a:t>
            </a:r>
            <a:r>
              <a:rPr kumimoji="0" lang="tr-TR" altLang="tr-TR" b="0" i="0" u="none" strike="noStrike" cap="none" normalizeH="0" baseline="0" dirty="0" err="1">
                <a:ln>
                  <a:noFill/>
                </a:ln>
                <a:solidFill>
                  <a:srgbClr val="323232"/>
                </a:solidFill>
                <a:effectLst/>
                <a:latin typeface="NexusSerif"/>
              </a:rPr>
              <a:t>directed</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towards</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the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surface</a:t>
            </a:r>
            <a:r>
              <a:rPr kumimoji="0" lang="tr-TR" altLang="tr-TR" b="0" i="0" u="none" strike="noStrike" cap="none" normalizeH="0" baseline="0" dirty="0">
                <a:ln>
                  <a:noFill/>
                </a:ln>
                <a:solidFill>
                  <a:srgbClr val="323232"/>
                </a:solidFill>
                <a:effectLst/>
                <a:latin typeface="NexusSerif"/>
              </a:rPr>
              <a:t> </a:t>
            </a:r>
          </a:p>
          <a:p>
            <a:pPr marL="342900" marR="0" lvl="0" indent="-342900" algn="l" defTabSz="914400" rtl="0" eaLnBrk="0" fontAlgn="base" latinLnBrk="0" hangingPunct="0">
              <a:lnSpc>
                <a:spcPct val="100000"/>
              </a:lnSpc>
              <a:spcBef>
                <a:spcPct val="0"/>
              </a:spcBef>
              <a:spcAft>
                <a:spcPct val="0"/>
              </a:spcAft>
              <a:buClrTx/>
              <a:buSzTx/>
              <a:buFontTx/>
              <a:buAutoNum type="alphaLcParenR"/>
              <a:tabLst/>
            </a:pPr>
            <a:r>
              <a:rPr kumimoji="0" lang="tr-TR" altLang="tr-TR" b="0" i="0" u="none" strike="noStrike" cap="none" normalizeH="0" baseline="0" dirty="0" err="1">
                <a:ln>
                  <a:noFill/>
                </a:ln>
                <a:solidFill>
                  <a:srgbClr val="323232"/>
                </a:solidFill>
                <a:effectLst/>
                <a:latin typeface="NexusSerif"/>
              </a:rPr>
              <a:t>Abrasion</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the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surface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breaking</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the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trichome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and</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release</a:t>
            </a:r>
            <a:r>
              <a:rPr kumimoji="0" lang="tr-TR" altLang="tr-TR" b="0" i="0" u="none" strike="noStrike" cap="none" normalizeH="0" baseline="0" dirty="0">
                <a:ln>
                  <a:noFill/>
                </a:ln>
                <a:solidFill>
                  <a:srgbClr val="323232"/>
                </a:solidFill>
                <a:effectLst/>
                <a:latin typeface="NexusSerif"/>
              </a:rPr>
              <a:t> of </a:t>
            </a:r>
            <a:r>
              <a:rPr kumimoji="0" lang="tr-TR" altLang="tr-TR" b="0" i="0" u="none" strike="noStrike" cap="none" normalizeH="0" baseline="0" dirty="0" err="1">
                <a:ln>
                  <a:noFill/>
                </a:ln>
                <a:solidFill>
                  <a:srgbClr val="323232"/>
                </a:solidFill>
                <a:effectLst/>
                <a:latin typeface="NexusSerif"/>
              </a:rPr>
              <a:t>soluble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material</a:t>
            </a:r>
            <a:r>
              <a:rPr kumimoji="0" lang="tr-TR" altLang="tr-TR" b="0" i="0" u="none" strike="noStrike" cap="none" normalizeH="0" baseline="0" dirty="0">
                <a:ln>
                  <a:noFill/>
                </a:ln>
                <a:solidFill>
                  <a:srgbClr val="323232"/>
                </a:solidFill>
                <a:effectLst/>
                <a:latin typeface="NexusSerif"/>
              </a:rPr>
              <a:t> in </a:t>
            </a:r>
            <a:r>
              <a:rPr kumimoji="0" lang="tr-TR" altLang="tr-TR" b="0" i="0" u="none" strike="noStrike" cap="none" normalizeH="0" baseline="0" dirty="0" err="1">
                <a:ln>
                  <a:noFill/>
                </a:ln>
                <a:solidFill>
                  <a:srgbClr val="323232"/>
                </a:solidFill>
                <a:effectLst/>
                <a:latin typeface="NexusSerif"/>
              </a:rPr>
              <a:t>the</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surrounding</a:t>
            </a:r>
            <a:r>
              <a:rPr kumimoji="0" lang="tr-TR" altLang="tr-TR" b="0" i="0" u="none" strike="noStrike" cap="none" normalizeH="0" baseline="0" dirty="0">
                <a:ln>
                  <a:noFill/>
                </a:ln>
                <a:solidFill>
                  <a:srgbClr val="323232"/>
                </a:solidFill>
                <a:effectLst/>
                <a:latin typeface="NexusSerif"/>
              </a:rPr>
              <a:t> </a:t>
            </a:r>
            <a:r>
              <a:rPr kumimoji="0" lang="tr-TR" altLang="tr-TR" b="0" i="0" u="none" strike="noStrike" cap="none" normalizeH="0" baseline="0" dirty="0" err="1">
                <a:ln>
                  <a:noFill/>
                </a:ln>
                <a:solidFill>
                  <a:srgbClr val="323232"/>
                </a:solidFill>
                <a:effectLst/>
                <a:latin typeface="NexusSerif"/>
              </a:rPr>
              <a:t>medium</a:t>
            </a:r>
            <a:r>
              <a:rPr kumimoji="0" lang="tr-TR" altLang="tr-TR" b="0" i="0" u="none" strike="noStrike" cap="none" normalizeH="0" baseline="0" dirty="0">
                <a:ln>
                  <a:noFill/>
                </a:ln>
                <a:solidFill>
                  <a:srgbClr val="323232"/>
                </a:solidFill>
                <a:effectLst/>
                <a:latin typeface="NexusSerif"/>
              </a:rPr>
              <a:t>.</a:t>
            </a:r>
            <a:endParaRPr kumimoji="0" lang="tr-TR" altLang="tr-T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9656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2E568AD-9507-E14C-B826-B48175F5DB16}"/>
              </a:ext>
            </a:extLst>
          </p:cNvPr>
          <p:cNvSpPr>
            <a:spLocks noGrp="1"/>
          </p:cNvSpPr>
          <p:nvPr>
            <p:ph type="title"/>
          </p:nvPr>
        </p:nvSpPr>
        <p:spPr>
          <a:xfrm>
            <a:off x="838200" y="585216"/>
            <a:ext cx="10515600" cy="1325563"/>
          </a:xfrm>
        </p:spPr>
        <p:txBody>
          <a:bodyPr>
            <a:normAutofit/>
          </a:bodyPr>
          <a:lstStyle/>
          <a:p>
            <a:r>
              <a:rPr lang="tr-TR" altLang="tr-TR" dirty="0" err="1">
                <a:solidFill>
                  <a:schemeClr val="bg1"/>
                </a:solidFill>
                <a:latin typeface="NexusSerif"/>
              </a:rPr>
              <a:t>Effect</a:t>
            </a:r>
            <a:r>
              <a:rPr lang="tr-TR" altLang="tr-TR" dirty="0">
                <a:solidFill>
                  <a:schemeClr val="bg1"/>
                </a:solidFill>
                <a:latin typeface="NexusSerif"/>
              </a:rPr>
              <a:t> of </a:t>
            </a:r>
            <a:r>
              <a:rPr lang="tr-TR" altLang="tr-TR" dirty="0" err="1">
                <a:solidFill>
                  <a:schemeClr val="bg1"/>
                </a:solidFill>
                <a:latin typeface="NexusSerif"/>
              </a:rPr>
              <a:t>power</a:t>
            </a:r>
            <a:r>
              <a:rPr lang="tr-TR" altLang="tr-TR" dirty="0">
                <a:solidFill>
                  <a:schemeClr val="bg1"/>
                </a:solidFill>
                <a:latin typeface="NexusSerif"/>
              </a:rPr>
              <a:t> </a:t>
            </a:r>
            <a:r>
              <a:rPr lang="tr-TR" altLang="tr-TR" dirty="0" err="1">
                <a:solidFill>
                  <a:schemeClr val="bg1"/>
                </a:solidFill>
                <a:latin typeface="NexusSerif"/>
              </a:rPr>
              <a:t>ultrasound</a:t>
            </a:r>
            <a:r>
              <a:rPr lang="tr-TR" altLang="tr-TR" dirty="0">
                <a:solidFill>
                  <a:schemeClr val="bg1"/>
                </a:solidFill>
                <a:latin typeface="NexusSerif"/>
              </a:rPr>
              <a:t> on basil </a:t>
            </a:r>
            <a:r>
              <a:rPr lang="tr-TR" altLang="tr-TR" dirty="0" err="1">
                <a:solidFill>
                  <a:schemeClr val="bg1"/>
                </a:solidFill>
                <a:latin typeface="NexusSerif"/>
              </a:rPr>
              <a:t>leaves</a:t>
            </a:r>
            <a:endParaRPr lang="tr-TR" dirty="0">
              <a:solidFill>
                <a:schemeClr val="bg1"/>
              </a:solidFill>
            </a:endParaRPr>
          </a:p>
        </p:txBody>
      </p:sp>
      <p:sp>
        <p:nvSpPr>
          <p:cNvPr id="14342" name="Content Placeholder 14341">
            <a:extLst>
              <a:ext uri="{FF2B5EF4-FFF2-40B4-BE49-F238E27FC236}">
                <a16:creationId xmlns:a16="http://schemas.microsoft.com/office/drawing/2014/main" id="{D298B38F-4073-47BB-9DA2-6E2113F56777}"/>
              </a:ext>
            </a:extLst>
          </p:cNvPr>
          <p:cNvSpPr>
            <a:spLocks noGrp="1"/>
          </p:cNvSpPr>
          <p:nvPr>
            <p:ph idx="1"/>
          </p:nvPr>
        </p:nvSpPr>
        <p:spPr>
          <a:xfrm rot="10800000">
            <a:off x="9434207" y="8392160"/>
            <a:ext cx="1519541" cy="247155"/>
          </a:xfrm>
        </p:spPr>
        <p:txBody>
          <a:bodyPr anchor="ctr">
            <a:normAutofit fontScale="55000" lnSpcReduction="20000"/>
          </a:bodyPr>
          <a:lstStyle/>
          <a:p>
            <a:endParaRPr lang="en-US" sz="2200" dirty="0"/>
          </a:p>
        </p:txBody>
      </p:sp>
      <p:sp>
        <p:nvSpPr>
          <p:cNvPr id="5" name="Rectangle 6">
            <a:extLst>
              <a:ext uri="{FF2B5EF4-FFF2-40B4-BE49-F238E27FC236}">
                <a16:creationId xmlns:a16="http://schemas.microsoft.com/office/drawing/2014/main" id="{3B1BE1E7-698D-F74F-8868-332404AD3FEB}"/>
              </a:ext>
            </a:extLst>
          </p:cNvPr>
          <p:cNvSpPr>
            <a:spLocks noChangeArrowheads="1"/>
          </p:cNvSpPr>
          <p:nvPr/>
        </p:nvSpPr>
        <p:spPr bwMode="auto">
          <a:xfrm rot="10800000" flipV="1">
            <a:off x="7328319" y="3297139"/>
            <a:ext cx="435685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323232"/>
                </a:solidFill>
                <a:effectLst/>
                <a:latin typeface="NexusSerif"/>
              </a:rPr>
              <a:t> </a:t>
            </a:r>
            <a:r>
              <a:rPr kumimoji="0" lang="tr-TR" altLang="tr-TR" sz="1400" b="1" i="0" u="none" strike="noStrike" cap="none" normalizeH="0" baseline="0" dirty="0">
                <a:ln>
                  <a:noFill/>
                </a:ln>
                <a:solidFill>
                  <a:srgbClr val="323232"/>
                </a:solidFill>
                <a:effectLst/>
                <a:latin typeface="NexusSerif"/>
              </a:rPr>
              <a:t>A</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Comparison</a:t>
            </a:r>
            <a:r>
              <a:rPr kumimoji="0" lang="tr-TR" altLang="tr-TR" sz="1400" b="0" i="0" u="none" strike="noStrike" cap="none" normalizeH="0" baseline="0" dirty="0">
                <a:ln>
                  <a:noFill/>
                </a:ln>
                <a:solidFill>
                  <a:srgbClr val="323232"/>
                </a:solidFill>
                <a:effectLst/>
                <a:latin typeface="NexusSerif"/>
              </a:rPr>
              <a:t> of </a:t>
            </a:r>
            <a:r>
              <a:rPr kumimoji="0" lang="tr-TR" altLang="tr-TR" sz="1400" b="0" i="0" u="none" strike="noStrike" cap="none" normalizeH="0" baseline="0" dirty="0" err="1">
                <a:ln>
                  <a:noFill/>
                </a:ln>
                <a:solidFill>
                  <a:srgbClr val="323232"/>
                </a:solidFill>
                <a:effectLst/>
                <a:latin typeface="NexusSerif"/>
              </a:rPr>
              <a:t>extraction</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kinetics</a:t>
            </a:r>
            <a:r>
              <a:rPr kumimoji="0" lang="tr-TR" altLang="tr-TR" sz="1400" b="0" i="0" u="none" strike="noStrike" cap="none" normalizeH="0" baseline="0" dirty="0">
                <a:ln>
                  <a:noFill/>
                </a:ln>
                <a:solidFill>
                  <a:srgbClr val="323232"/>
                </a:solidFill>
                <a:effectLst/>
                <a:latin typeface="NexusSerif"/>
              </a:rPr>
              <a:t> of </a:t>
            </a:r>
            <a:r>
              <a:rPr kumimoji="0" lang="tr-TR" altLang="tr-TR" sz="1400" b="0" i="0" u="none" strike="noStrike" cap="none" normalizeH="0" baseline="0" dirty="0" err="1">
                <a:ln>
                  <a:noFill/>
                </a:ln>
                <a:solidFill>
                  <a:srgbClr val="323232"/>
                </a:solidFill>
                <a:effectLst/>
                <a:latin typeface="NexusSerif"/>
              </a:rPr>
              <a:t>eugenol</a:t>
            </a:r>
            <a:r>
              <a:rPr kumimoji="0" lang="tr-TR" altLang="tr-TR" sz="1400" b="0" i="0" u="none" strike="noStrike" cap="none" normalizeH="0" baseline="0" dirty="0">
                <a:ln>
                  <a:noFill/>
                </a:ln>
                <a:solidFill>
                  <a:srgbClr val="323232"/>
                </a:solidFill>
                <a:effectLst/>
                <a:latin typeface="NexusSerif"/>
              </a:rPr>
              <a:t> in </a:t>
            </a:r>
            <a:r>
              <a:rPr kumimoji="0" lang="tr-TR" altLang="tr-TR" sz="1400" b="0" i="0" u="none" strike="noStrike" cap="none" normalizeH="0" baseline="0" dirty="0" err="1">
                <a:ln>
                  <a:noFill/>
                </a:ln>
                <a:solidFill>
                  <a:srgbClr val="323232"/>
                </a:solidFill>
                <a:effectLst/>
                <a:latin typeface="NexusSerif"/>
              </a:rPr>
              <a:t>olive</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oil</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for</a:t>
            </a:r>
            <a:r>
              <a:rPr kumimoji="0" lang="tr-TR" altLang="tr-TR" sz="1400" b="0" i="0" u="none" strike="noStrike" cap="none" normalizeH="0" baseline="0" dirty="0">
                <a:ln>
                  <a:noFill/>
                </a:ln>
                <a:solidFill>
                  <a:srgbClr val="323232"/>
                </a:solidFill>
                <a:effectLst/>
                <a:latin typeface="NexusSerif"/>
              </a:rPr>
              <a:t> UAE, US </a:t>
            </a:r>
            <a:r>
              <a:rPr kumimoji="0" lang="tr-TR" altLang="tr-TR" sz="1400" b="0" i="0" u="none" strike="noStrike" cap="none" normalizeH="0" baseline="0" dirty="0" err="1">
                <a:ln>
                  <a:noFill/>
                </a:ln>
                <a:solidFill>
                  <a:srgbClr val="323232"/>
                </a:solidFill>
                <a:effectLst/>
                <a:latin typeface="NexusSerif"/>
              </a:rPr>
              <a:t>reactor</a:t>
            </a:r>
            <a:r>
              <a:rPr kumimoji="0" lang="tr-TR" altLang="tr-TR" sz="1400" b="0" i="0" u="none" strike="noStrike" cap="none" normalizeH="0" baseline="0" dirty="0">
                <a:ln>
                  <a:noFill/>
                </a:ln>
                <a:solidFill>
                  <a:srgbClr val="323232"/>
                </a:solidFill>
                <a:effectLst/>
                <a:latin typeface="NexusSerif"/>
              </a:rPr>
              <a:t> 25 kHz </a:t>
            </a:r>
            <a:r>
              <a:rPr kumimoji="0" lang="tr-TR" altLang="tr-TR" sz="1400" b="0" i="0" u="none" strike="noStrike" cap="none" normalizeH="0" baseline="0" dirty="0" err="1">
                <a:ln>
                  <a:noFill/>
                </a:ln>
                <a:solidFill>
                  <a:srgbClr val="323232"/>
                </a:solidFill>
                <a:effectLst/>
                <a:latin typeface="NexusSerif"/>
              </a:rPr>
              <a:t>and</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for</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maceration</a:t>
            </a:r>
            <a:r>
              <a:rPr kumimoji="0" lang="tr-TR" altLang="tr-TR" sz="1400" b="0" i="0" u="none" strike="noStrike" cap="none" normalizeH="0" baseline="0" dirty="0">
                <a:ln>
                  <a:noFill/>
                </a:ln>
                <a:solidFill>
                  <a:srgbClr val="323232"/>
                </a:solidFill>
                <a:effectLst/>
                <a:latin typeface="NexusSerif"/>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323232"/>
                </a:solidFill>
                <a:effectLst/>
                <a:latin typeface="NexusSerif"/>
              </a:rPr>
              <a:t>B</a:t>
            </a:r>
            <a:r>
              <a:rPr kumimoji="0" lang="tr-TR" altLang="tr-TR" sz="1400" b="0" i="0" u="none" strike="noStrike" cap="none" normalizeH="0" baseline="0" dirty="0">
                <a:ln>
                  <a:noFill/>
                </a:ln>
                <a:solidFill>
                  <a:srgbClr val="323232"/>
                </a:solidFill>
                <a:effectLst/>
                <a:latin typeface="NexusSerif"/>
              </a:rPr>
              <a:t>: US </a:t>
            </a:r>
            <a:r>
              <a:rPr kumimoji="0" lang="tr-TR" altLang="tr-TR" sz="1400" b="0" i="0" u="none" strike="noStrike" cap="none" normalizeH="0" baseline="0" dirty="0" err="1">
                <a:ln>
                  <a:noFill/>
                </a:ln>
                <a:solidFill>
                  <a:srgbClr val="323232"/>
                </a:solidFill>
                <a:effectLst/>
                <a:latin typeface="NexusSerif"/>
              </a:rPr>
              <a:t>power</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dissipation</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during</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sonication</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for</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eugenol</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and</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olive</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oil</a:t>
            </a:r>
            <a:r>
              <a:rPr kumimoji="0" lang="tr-TR" altLang="tr-TR" sz="1400" b="0" i="0" u="none" strike="noStrike" cap="none" normalizeH="0" baseline="0" dirty="0">
                <a:ln>
                  <a:noFill/>
                </a:ln>
                <a:solidFill>
                  <a:srgbClr val="323232"/>
                </a:solidFill>
                <a:effectLst/>
                <a:latin typeface="NexusSerif"/>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323232"/>
                </a:solidFill>
                <a:effectLst/>
                <a:latin typeface="NexusSerif"/>
              </a:rPr>
              <a:t>C</a:t>
            </a:r>
            <a:r>
              <a:rPr kumimoji="0" lang="tr-TR" altLang="tr-TR" sz="1400" b="0" i="0" u="none" strike="noStrike" cap="none" normalizeH="0" baseline="0" dirty="0">
                <a:ln>
                  <a:noFill/>
                </a:ln>
                <a:solidFill>
                  <a:srgbClr val="323232"/>
                </a:solidFill>
                <a:effectLst/>
                <a:latin typeface="NexusSerif"/>
              </a:rPr>
              <a:t>: SEM </a:t>
            </a:r>
            <a:r>
              <a:rPr kumimoji="0" lang="tr-TR" altLang="tr-TR" sz="1400" b="0" i="0" u="none" strike="noStrike" cap="none" normalizeH="0" baseline="0" dirty="0" err="1">
                <a:ln>
                  <a:noFill/>
                </a:ln>
                <a:solidFill>
                  <a:srgbClr val="323232"/>
                </a:solidFill>
                <a:effectLst/>
                <a:latin typeface="NexusSerif"/>
              </a:rPr>
              <a:t>microscopic</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observation</a:t>
            </a:r>
            <a:r>
              <a:rPr kumimoji="0" lang="tr-TR" altLang="tr-TR" sz="1400" b="0" i="0" u="none" strike="noStrike" cap="none" normalizeH="0" baseline="0" dirty="0">
                <a:ln>
                  <a:noFill/>
                </a:ln>
                <a:solidFill>
                  <a:srgbClr val="323232"/>
                </a:solidFill>
                <a:effectLst/>
                <a:latin typeface="NexusSerif"/>
              </a:rPr>
              <a:t> of an </a:t>
            </a:r>
            <a:r>
              <a:rPr kumimoji="0" lang="tr-TR" altLang="tr-TR" sz="1400" b="0" i="0" u="none" strike="noStrike" cap="none" normalizeH="0" baseline="0" dirty="0" err="1">
                <a:ln>
                  <a:noFill/>
                </a:ln>
                <a:solidFill>
                  <a:srgbClr val="323232"/>
                </a:solidFill>
                <a:effectLst/>
                <a:latin typeface="NexusSerif"/>
              </a:rPr>
              <a:t>essential</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oil</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gland</a:t>
            </a:r>
            <a:endParaRPr lang="tr-TR" altLang="tr-TR" sz="1400" dirty="0">
              <a:solidFill>
                <a:srgbClr val="323232"/>
              </a:solidFill>
              <a:latin typeface="NexusSerif"/>
            </a:endParaRPr>
          </a:p>
          <a:p>
            <a:pPr marL="228600" marR="0" lvl="0" indent="-228600" algn="l" defTabSz="914400" rtl="0" eaLnBrk="0" fontAlgn="base" latinLnBrk="0" hangingPunct="0">
              <a:lnSpc>
                <a:spcPct val="100000"/>
              </a:lnSpc>
              <a:spcBef>
                <a:spcPct val="0"/>
              </a:spcBef>
              <a:spcAft>
                <a:spcPct val="0"/>
              </a:spcAft>
              <a:buClrTx/>
              <a:buSzTx/>
              <a:buFontTx/>
              <a:buAutoNum type="arabicParenR"/>
              <a:tabLst/>
            </a:pPr>
            <a:r>
              <a:rPr kumimoji="0" lang="tr-TR" altLang="tr-TR" sz="1400" b="0" i="0" u="none" strike="noStrike" cap="none" normalizeH="0" baseline="0" dirty="0">
                <a:ln>
                  <a:noFill/>
                </a:ln>
                <a:solidFill>
                  <a:srgbClr val="323232"/>
                </a:solidFill>
                <a:effectLst/>
                <a:latin typeface="NexusSerif"/>
              </a:rPr>
              <a:t>Control</a:t>
            </a:r>
            <a:endParaRPr lang="tr-TR" altLang="tr-TR" sz="1400" dirty="0">
              <a:solidFill>
                <a:srgbClr val="323232"/>
              </a:solidFill>
              <a:latin typeface="NexusSerif"/>
            </a:endParaRPr>
          </a:p>
          <a:p>
            <a:pPr marL="228600" marR="0" lvl="0" indent="-228600" algn="l" defTabSz="914400" rtl="0" eaLnBrk="0" fontAlgn="base" latinLnBrk="0" hangingPunct="0">
              <a:lnSpc>
                <a:spcPct val="100000"/>
              </a:lnSpc>
              <a:spcBef>
                <a:spcPct val="0"/>
              </a:spcBef>
              <a:spcAft>
                <a:spcPct val="0"/>
              </a:spcAft>
              <a:buClrTx/>
              <a:buSzTx/>
              <a:buFontTx/>
              <a:buAutoNum type="arabicParenR"/>
              <a:tabLst/>
            </a:pPr>
            <a:r>
              <a:rPr kumimoji="0" lang="tr-TR" altLang="tr-TR" sz="1400" b="0" i="0" u="none" strike="noStrike" cap="none" normalizeH="0" baseline="0" dirty="0" err="1">
                <a:ln>
                  <a:noFill/>
                </a:ln>
                <a:solidFill>
                  <a:srgbClr val="323232"/>
                </a:solidFill>
                <a:effectLst/>
                <a:latin typeface="NexusSerif"/>
              </a:rPr>
              <a:t>after</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maceration</a:t>
            </a:r>
            <a:r>
              <a:rPr kumimoji="0" lang="tr-TR" altLang="tr-TR" sz="1400" b="0" i="0" u="none" strike="noStrike" cap="none" normalizeH="0" baseline="0" dirty="0">
                <a:ln>
                  <a:noFill/>
                </a:ln>
                <a:solidFill>
                  <a:srgbClr val="323232"/>
                </a:solidFill>
                <a:effectLst/>
                <a:latin typeface="NexusSerif"/>
              </a:rPr>
              <a:t> </a:t>
            </a:r>
            <a:r>
              <a:rPr kumimoji="0" lang="tr-TR" altLang="tr-TR" sz="1400" b="0" i="0" u="none" strike="noStrike" cap="none" normalizeH="0" baseline="0" dirty="0" err="1">
                <a:ln>
                  <a:noFill/>
                </a:ln>
                <a:solidFill>
                  <a:srgbClr val="323232"/>
                </a:solidFill>
                <a:effectLst/>
                <a:latin typeface="NexusSerif"/>
              </a:rPr>
              <a:t>and</a:t>
            </a:r>
            <a:r>
              <a:rPr kumimoji="0" lang="tr-TR" altLang="tr-TR" sz="1400" b="0" i="0" u="none" strike="noStrike" cap="none" normalizeH="0" baseline="0" dirty="0">
                <a:ln>
                  <a:noFill/>
                </a:ln>
                <a:solidFill>
                  <a:srgbClr val="323232"/>
                </a:solidFill>
                <a:effectLst/>
                <a:latin typeface="NexusSerif"/>
              </a:rPr>
              <a:t> </a:t>
            </a:r>
          </a:p>
          <a:p>
            <a:pPr marL="228600" marR="0" lvl="0" indent="-228600" algn="l" defTabSz="914400" rtl="0" eaLnBrk="0" fontAlgn="base" latinLnBrk="0" hangingPunct="0">
              <a:lnSpc>
                <a:spcPct val="100000"/>
              </a:lnSpc>
              <a:spcBef>
                <a:spcPct val="0"/>
              </a:spcBef>
              <a:spcAft>
                <a:spcPct val="0"/>
              </a:spcAft>
              <a:buClrTx/>
              <a:buSzTx/>
              <a:buFontTx/>
              <a:buAutoNum type="arabicParenR"/>
              <a:tabLst/>
            </a:pPr>
            <a:r>
              <a:rPr kumimoji="0" lang="tr-TR" altLang="tr-TR" sz="1400" b="0" i="0" u="none" strike="noStrike" cap="none" normalizeH="0" baseline="0" dirty="0" err="1">
                <a:ln>
                  <a:noFill/>
                </a:ln>
                <a:solidFill>
                  <a:srgbClr val="323232"/>
                </a:solidFill>
                <a:effectLst/>
                <a:latin typeface="NexusSerif"/>
              </a:rPr>
              <a:t>after</a:t>
            </a:r>
            <a:r>
              <a:rPr kumimoji="0" lang="tr-TR" altLang="tr-TR" sz="1400" b="0" i="0" u="none" strike="noStrike" cap="none" normalizeH="0" baseline="0" dirty="0">
                <a:ln>
                  <a:noFill/>
                </a:ln>
                <a:solidFill>
                  <a:srgbClr val="323232"/>
                </a:solidFill>
                <a:effectLst/>
                <a:latin typeface="NexusSerif"/>
              </a:rPr>
              <a:t> UAE (US </a:t>
            </a:r>
            <a:r>
              <a:rPr kumimoji="0" lang="tr-TR" altLang="tr-TR" sz="1400" b="0" i="0" u="none" strike="noStrike" cap="none" normalizeH="0" baseline="0" dirty="0" err="1">
                <a:ln>
                  <a:noFill/>
                </a:ln>
                <a:solidFill>
                  <a:srgbClr val="323232"/>
                </a:solidFill>
                <a:effectLst/>
                <a:latin typeface="NexusSerif"/>
              </a:rPr>
              <a:t>reactor</a:t>
            </a:r>
            <a:r>
              <a:rPr kumimoji="0" lang="tr-TR" altLang="tr-TR" sz="1400" b="0" i="0" u="none" strike="noStrike" cap="none" normalizeH="0" baseline="0" dirty="0">
                <a:ln>
                  <a:noFill/>
                </a:ln>
                <a:solidFill>
                  <a:srgbClr val="323232"/>
                </a:solidFill>
                <a:effectLst/>
                <a:latin typeface="NexusSerif"/>
              </a:rPr>
              <a:t> 25 kHz)</a:t>
            </a:r>
            <a:endParaRPr kumimoji="0" lang="tr-TR" altLang="tr-TR" sz="1400" b="0" i="0" u="none" strike="noStrike" cap="none" normalizeH="0" baseline="0" dirty="0">
              <a:ln>
                <a:noFill/>
              </a:ln>
              <a:solidFill>
                <a:schemeClr val="tx1"/>
              </a:solidFill>
              <a:effectLst/>
              <a:latin typeface="Arial" panose="020B0604020202020204" pitchFamily="34" charset="0"/>
            </a:endParaRPr>
          </a:p>
        </p:txBody>
      </p:sp>
      <p:pic>
        <p:nvPicPr>
          <p:cNvPr id="14344" name="Picture 8">
            <a:extLst>
              <a:ext uri="{FF2B5EF4-FFF2-40B4-BE49-F238E27FC236}">
                <a16:creationId xmlns:a16="http://schemas.microsoft.com/office/drawing/2014/main" id="{2DE13B94-592D-B54F-9DE5-6A8721319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2987527" y="2224722"/>
            <a:ext cx="45719" cy="24715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a:extLst>
              <a:ext uri="{FF2B5EF4-FFF2-40B4-BE49-F238E27FC236}">
                <a16:creationId xmlns:a16="http://schemas.microsoft.com/office/drawing/2014/main" id="{8695989A-2EB7-6D41-8555-2C4471B67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 y="2594016"/>
            <a:ext cx="6272850" cy="381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6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A331FED9-7F0B-C04C-8043-DCB06886C0F0}"/>
              </a:ext>
            </a:extLst>
          </p:cNvPr>
          <p:cNvSpPr>
            <a:spLocks noGrp="1"/>
          </p:cNvSpPr>
          <p:nvPr>
            <p:ph type="title"/>
          </p:nvPr>
        </p:nvSpPr>
        <p:spPr>
          <a:xfrm>
            <a:off x="838201" y="3998018"/>
            <a:ext cx="3981854" cy="2216513"/>
          </a:xfrm>
        </p:spPr>
        <p:txBody>
          <a:bodyPr>
            <a:normAutofit/>
          </a:bodyPr>
          <a:lstStyle/>
          <a:p>
            <a:r>
              <a:rPr lang="tr-TR"/>
              <a:t>Effect of power ultrasound on carvi seeds</a:t>
            </a:r>
          </a:p>
        </p:txBody>
      </p:sp>
      <p:sp>
        <p:nvSpPr>
          <p:cNvPr id="193" name="Arc 19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362" name="Picture 2" descr="metin, maymungillerden, memeli içeren bir resim&#10;&#10;Açıklama otomatik olarak oluşturuldu">
            <a:extLst>
              <a:ext uri="{FF2B5EF4-FFF2-40B4-BE49-F238E27FC236}">
                <a16:creationId xmlns:a16="http://schemas.microsoft.com/office/drawing/2014/main" id="{65B3C49E-50F2-D44B-B466-7679632EC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4" r="1" b="1"/>
          <a:stretch/>
        </p:blipFill>
        <p:spPr bwMode="auto">
          <a:xfrm>
            <a:off x="659914" y="776950"/>
            <a:ext cx="10872172" cy="281258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15366" name="Content Placeholder 15365">
            <a:extLst>
              <a:ext uri="{FF2B5EF4-FFF2-40B4-BE49-F238E27FC236}">
                <a16:creationId xmlns:a16="http://schemas.microsoft.com/office/drawing/2014/main" id="{E1E4D755-F31F-4CE7-90ED-DE14ED7B5D87}"/>
              </a:ext>
            </a:extLst>
          </p:cNvPr>
          <p:cNvSpPr>
            <a:spLocks noGrp="1"/>
          </p:cNvSpPr>
          <p:nvPr>
            <p:ph idx="1"/>
          </p:nvPr>
        </p:nvSpPr>
        <p:spPr>
          <a:xfrm>
            <a:off x="4970835" y="3998019"/>
            <a:ext cx="6382966" cy="2216512"/>
          </a:xfrm>
        </p:spPr>
        <p:txBody>
          <a:bodyPr>
            <a:normAutofit/>
          </a:bodyPr>
          <a:lstStyle/>
          <a:p>
            <a:r>
              <a:rPr lang="tr-TR" sz="2600"/>
              <a:t>SEM </a:t>
            </a:r>
            <a:r>
              <a:rPr lang="tr-TR" sz="2600" err="1"/>
              <a:t>microscopy</a:t>
            </a:r>
            <a:r>
              <a:rPr lang="tr-TR" sz="2600"/>
              <a:t> </a:t>
            </a:r>
            <a:r>
              <a:rPr lang="tr-TR" sz="2600" err="1"/>
              <a:t>for</a:t>
            </a:r>
            <a:r>
              <a:rPr lang="tr-TR" sz="2600"/>
              <a:t> </a:t>
            </a:r>
            <a:r>
              <a:rPr lang="tr-TR" sz="2600" err="1"/>
              <a:t>untreated</a:t>
            </a:r>
            <a:r>
              <a:rPr lang="tr-TR" sz="2600"/>
              <a:t> </a:t>
            </a:r>
            <a:r>
              <a:rPr lang="tr-TR" sz="2600" err="1"/>
              <a:t>seeds</a:t>
            </a:r>
            <a:r>
              <a:rPr lang="tr-TR" sz="2600"/>
              <a:t> </a:t>
            </a:r>
          </a:p>
          <a:p>
            <a:r>
              <a:rPr lang="tr-TR" sz="2600"/>
              <a:t>1) </a:t>
            </a:r>
            <a:r>
              <a:rPr lang="tr-TR" sz="2600" err="1"/>
              <a:t>seeds</a:t>
            </a:r>
            <a:r>
              <a:rPr lang="tr-TR" sz="2600"/>
              <a:t> </a:t>
            </a:r>
            <a:r>
              <a:rPr lang="tr-TR" sz="2600" err="1"/>
              <a:t>after</a:t>
            </a:r>
            <a:r>
              <a:rPr lang="tr-TR" sz="2600"/>
              <a:t> </a:t>
            </a:r>
            <a:r>
              <a:rPr lang="tr-TR" sz="2600" err="1"/>
              <a:t>conventional</a:t>
            </a:r>
            <a:r>
              <a:rPr lang="tr-TR" sz="2600"/>
              <a:t> </a:t>
            </a:r>
            <a:r>
              <a:rPr lang="tr-TR" sz="2600" err="1"/>
              <a:t>extraction</a:t>
            </a:r>
            <a:r>
              <a:rPr lang="tr-TR" sz="2600"/>
              <a:t> </a:t>
            </a:r>
          </a:p>
          <a:p>
            <a:r>
              <a:rPr lang="tr-TR" sz="2600"/>
              <a:t>2) </a:t>
            </a:r>
            <a:r>
              <a:rPr lang="tr-TR" sz="2600" err="1"/>
              <a:t>and</a:t>
            </a:r>
            <a:r>
              <a:rPr lang="tr-TR" sz="2600"/>
              <a:t> UAE: US </a:t>
            </a:r>
            <a:r>
              <a:rPr lang="tr-TR" sz="2600" err="1"/>
              <a:t>probe</a:t>
            </a:r>
            <a:r>
              <a:rPr lang="tr-TR" sz="2600"/>
              <a:t>, 20 kHz </a:t>
            </a:r>
            <a:r>
              <a:rPr lang="tr-TR" sz="2600" err="1"/>
              <a:t>after</a:t>
            </a:r>
            <a:r>
              <a:rPr lang="tr-TR" sz="2600"/>
              <a:t> 30 </a:t>
            </a:r>
            <a:r>
              <a:rPr lang="tr-TR" sz="2600" err="1"/>
              <a:t>min</a:t>
            </a:r>
            <a:endParaRPr lang="tr-TR" sz="2600"/>
          </a:p>
          <a:p>
            <a:r>
              <a:rPr lang="tr-TR" sz="2600"/>
              <a:t>3) </a:t>
            </a:r>
            <a:r>
              <a:rPr lang="tr-TR" sz="2600" err="1"/>
              <a:t>and</a:t>
            </a:r>
            <a:r>
              <a:rPr lang="tr-TR" sz="2600"/>
              <a:t> </a:t>
            </a:r>
            <a:r>
              <a:rPr lang="tr-TR" sz="2600" err="1"/>
              <a:t>after</a:t>
            </a:r>
            <a:r>
              <a:rPr lang="tr-TR" sz="2600"/>
              <a:t> 60 </a:t>
            </a:r>
            <a:r>
              <a:rPr lang="tr-TR" sz="2600" err="1"/>
              <a:t>min</a:t>
            </a:r>
            <a:endParaRPr lang="en-US" sz="2600"/>
          </a:p>
        </p:txBody>
      </p:sp>
    </p:spTree>
    <p:extLst>
      <p:ext uri="{BB962C8B-B14F-4D97-AF65-F5344CB8AC3E}">
        <p14:creationId xmlns:p14="http://schemas.microsoft.com/office/powerpoint/2010/main" val="2513200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B8D1DEB-9597-9A47-A25C-F9E659739ADC}"/>
              </a:ext>
            </a:extLst>
          </p:cNvPr>
          <p:cNvSpPr>
            <a:spLocks noGrp="1"/>
          </p:cNvSpPr>
          <p:nvPr>
            <p:ph type="title"/>
          </p:nvPr>
        </p:nvSpPr>
        <p:spPr>
          <a:xfrm>
            <a:off x="645064" y="525982"/>
            <a:ext cx="4282983" cy="1200361"/>
          </a:xfrm>
        </p:spPr>
        <p:txBody>
          <a:bodyPr anchor="b">
            <a:normAutofit/>
          </a:bodyPr>
          <a:lstStyle/>
          <a:p>
            <a:r>
              <a:rPr lang="tr-TR" sz="3600" dirty="0" err="1"/>
              <a:t>Commonly</a:t>
            </a:r>
            <a:r>
              <a:rPr lang="tr-TR" sz="3600" dirty="0"/>
              <a:t> </a:t>
            </a:r>
            <a:r>
              <a:rPr lang="tr-TR" sz="3600" dirty="0" err="1"/>
              <a:t>used</a:t>
            </a:r>
            <a:r>
              <a:rPr lang="tr-TR" sz="3600" dirty="0"/>
              <a:t> </a:t>
            </a:r>
            <a:r>
              <a:rPr lang="tr-TR" sz="3600" dirty="0" err="1"/>
              <a:t>ultrasonic</a:t>
            </a:r>
            <a:r>
              <a:rPr lang="tr-TR" sz="3600" dirty="0"/>
              <a:t> </a:t>
            </a:r>
            <a:r>
              <a:rPr lang="tr-TR" sz="3600" dirty="0" err="1"/>
              <a:t>systems</a:t>
            </a:r>
            <a:endParaRPr lang="tr-TR" sz="3600" dirty="0"/>
          </a:p>
        </p:txBody>
      </p:sp>
      <p:sp>
        <p:nvSpPr>
          <p:cNvPr id="75" name="Rectangle 7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0" name="Content Placeholder 16389">
            <a:extLst>
              <a:ext uri="{FF2B5EF4-FFF2-40B4-BE49-F238E27FC236}">
                <a16:creationId xmlns:a16="http://schemas.microsoft.com/office/drawing/2014/main" id="{09098BBF-E07E-40BB-BB9F-D5FEA0B2A3DF}"/>
              </a:ext>
            </a:extLst>
          </p:cNvPr>
          <p:cNvSpPr>
            <a:spLocks noGrp="1"/>
          </p:cNvSpPr>
          <p:nvPr>
            <p:ph idx="1"/>
          </p:nvPr>
        </p:nvSpPr>
        <p:spPr>
          <a:xfrm>
            <a:off x="645066" y="2031101"/>
            <a:ext cx="4282984" cy="3511943"/>
          </a:xfrm>
        </p:spPr>
        <p:txBody>
          <a:bodyPr anchor="ctr">
            <a:normAutofit/>
          </a:bodyPr>
          <a:lstStyle/>
          <a:p>
            <a:r>
              <a:rPr lang="tr-TR" dirty="0"/>
              <a:t>A: </a:t>
            </a:r>
            <a:r>
              <a:rPr lang="tr-TR" dirty="0" err="1"/>
              <a:t>Ultrasound</a:t>
            </a:r>
            <a:r>
              <a:rPr lang="tr-TR" dirty="0"/>
              <a:t> </a:t>
            </a:r>
            <a:r>
              <a:rPr lang="tr-TR" dirty="0" err="1"/>
              <a:t>bath</a:t>
            </a:r>
            <a:endParaRPr lang="tr-TR" dirty="0"/>
          </a:p>
          <a:p>
            <a:r>
              <a:rPr lang="tr-TR" dirty="0"/>
              <a:t>B: </a:t>
            </a:r>
            <a:r>
              <a:rPr lang="tr-TR" dirty="0" err="1"/>
              <a:t>Ultrasound</a:t>
            </a:r>
            <a:r>
              <a:rPr lang="tr-TR" dirty="0"/>
              <a:t> </a:t>
            </a:r>
            <a:r>
              <a:rPr lang="tr-TR" dirty="0" err="1"/>
              <a:t>reactor</a:t>
            </a:r>
            <a:r>
              <a:rPr lang="tr-TR" dirty="0"/>
              <a:t> </a:t>
            </a:r>
            <a:r>
              <a:rPr lang="tr-TR" dirty="0" err="1"/>
              <a:t>with</a:t>
            </a:r>
            <a:r>
              <a:rPr lang="tr-TR" dirty="0"/>
              <a:t> </a:t>
            </a:r>
            <a:r>
              <a:rPr lang="tr-TR" dirty="0" err="1"/>
              <a:t>stirring</a:t>
            </a:r>
            <a:endParaRPr lang="tr-TR" dirty="0"/>
          </a:p>
          <a:p>
            <a:r>
              <a:rPr lang="tr-TR" dirty="0"/>
              <a:t>C: </a:t>
            </a:r>
            <a:r>
              <a:rPr lang="tr-TR" dirty="0" err="1"/>
              <a:t>Ultrasound</a:t>
            </a:r>
            <a:r>
              <a:rPr lang="tr-TR" dirty="0"/>
              <a:t> </a:t>
            </a:r>
            <a:r>
              <a:rPr lang="tr-TR" dirty="0" err="1"/>
              <a:t>probe</a:t>
            </a:r>
            <a:endParaRPr lang="tr-TR" dirty="0"/>
          </a:p>
          <a:p>
            <a:r>
              <a:rPr lang="tr-TR" dirty="0"/>
              <a:t>D: </a:t>
            </a:r>
            <a:r>
              <a:rPr lang="tr-TR" dirty="0" err="1"/>
              <a:t>Continuous</a:t>
            </a:r>
            <a:r>
              <a:rPr lang="tr-TR" dirty="0"/>
              <a:t> </a:t>
            </a:r>
            <a:r>
              <a:rPr lang="tr-TR" dirty="0" err="1"/>
              <a:t>sonication</a:t>
            </a:r>
            <a:r>
              <a:rPr lang="tr-TR" dirty="0"/>
              <a:t> </a:t>
            </a:r>
            <a:r>
              <a:rPr lang="tr-TR" dirty="0" err="1"/>
              <a:t>with</a:t>
            </a:r>
            <a:r>
              <a:rPr lang="tr-TR" dirty="0"/>
              <a:t> </a:t>
            </a:r>
            <a:r>
              <a:rPr lang="tr-TR" dirty="0" err="1"/>
              <a:t>ultrasound</a:t>
            </a:r>
            <a:r>
              <a:rPr lang="tr-TR" dirty="0"/>
              <a:t> </a:t>
            </a:r>
            <a:r>
              <a:rPr lang="tr-TR" dirty="0" err="1"/>
              <a:t>probe</a:t>
            </a:r>
            <a:endParaRPr lang="en-US" sz="1800" dirty="0"/>
          </a:p>
        </p:txBody>
      </p:sp>
      <p:sp>
        <p:nvSpPr>
          <p:cNvPr id="77" name="Rectangle 7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a:extLst>
              <a:ext uri="{FF2B5EF4-FFF2-40B4-BE49-F238E27FC236}">
                <a16:creationId xmlns:a16="http://schemas.microsoft.com/office/drawing/2014/main" id="{9ED3CB01-7372-EA41-BE57-9309EA215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966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CD0D8F8-2B24-1B4A-9822-EB987A913E75}"/>
              </a:ext>
            </a:extLst>
          </p:cNvPr>
          <p:cNvSpPr>
            <a:spLocks noGrp="1"/>
          </p:cNvSpPr>
          <p:nvPr>
            <p:ph type="title"/>
          </p:nvPr>
        </p:nvSpPr>
        <p:spPr>
          <a:xfrm>
            <a:off x="838199" y="564211"/>
            <a:ext cx="4571999" cy="1165002"/>
          </a:xfrm>
        </p:spPr>
        <p:txBody>
          <a:bodyPr anchor="b">
            <a:normAutofit/>
          </a:bodyPr>
          <a:lstStyle/>
          <a:p>
            <a:r>
              <a:rPr lang="tr-TR" sz="3600" dirty="0" err="1"/>
              <a:t>Hybrid</a:t>
            </a:r>
            <a:r>
              <a:rPr lang="tr-TR" sz="3600" dirty="0"/>
              <a:t> </a:t>
            </a:r>
            <a:r>
              <a:rPr lang="tr-TR" sz="3600" dirty="0" err="1"/>
              <a:t>extraction</a:t>
            </a:r>
            <a:r>
              <a:rPr lang="tr-TR" sz="3600" dirty="0"/>
              <a:t> </a:t>
            </a:r>
            <a:r>
              <a:rPr lang="tr-TR" sz="3600" dirty="0" err="1"/>
              <a:t>techniques</a:t>
            </a:r>
            <a:endParaRPr lang="tr-TR" sz="3600" dirty="0"/>
          </a:p>
        </p:txBody>
      </p:sp>
      <p:sp>
        <p:nvSpPr>
          <p:cNvPr id="17414" name="Content Placeholder 17413">
            <a:extLst>
              <a:ext uri="{FF2B5EF4-FFF2-40B4-BE49-F238E27FC236}">
                <a16:creationId xmlns:a16="http://schemas.microsoft.com/office/drawing/2014/main" id="{08A9606F-78EF-4458-96A8-F9831881CD18}"/>
              </a:ext>
            </a:extLst>
          </p:cNvPr>
          <p:cNvSpPr>
            <a:spLocks noGrp="1"/>
          </p:cNvSpPr>
          <p:nvPr>
            <p:ph idx="1"/>
          </p:nvPr>
        </p:nvSpPr>
        <p:spPr>
          <a:xfrm>
            <a:off x="838199" y="2055327"/>
            <a:ext cx="4571999" cy="3776975"/>
          </a:xfrm>
        </p:spPr>
        <p:txBody>
          <a:bodyPr>
            <a:normAutofit/>
          </a:bodyPr>
          <a:lstStyle/>
          <a:p>
            <a:r>
              <a:rPr lang="tr-TR" sz="1800" dirty="0"/>
              <a:t>a) </a:t>
            </a:r>
            <a:r>
              <a:rPr lang="tr-TR" sz="1800" dirty="0" err="1"/>
              <a:t>conventional</a:t>
            </a:r>
            <a:r>
              <a:rPr lang="tr-TR" sz="1800" dirty="0"/>
              <a:t> </a:t>
            </a:r>
            <a:r>
              <a:rPr lang="tr-TR" sz="1800" dirty="0" err="1"/>
              <a:t>Soxhlet</a:t>
            </a:r>
            <a:endParaRPr lang="tr-TR" sz="1800" dirty="0"/>
          </a:p>
          <a:p>
            <a:r>
              <a:rPr lang="tr-TR" sz="1800" dirty="0"/>
              <a:t>b) </a:t>
            </a:r>
            <a:r>
              <a:rPr lang="tr-TR" sz="1800" dirty="0" err="1"/>
              <a:t>Sono-Soxhlet</a:t>
            </a:r>
            <a:endParaRPr lang="tr-TR" sz="1800" dirty="0"/>
          </a:p>
          <a:p>
            <a:r>
              <a:rPr lang="tr-TR" sz="1800" dirty="0"/>
              <a:t>c) </a:t>
            </a:r>
            <a:r>
              <a:rPr lang="tr-TR" sz="1800" dirty="0" err="1"/>
              <a:t>conventional</a:t>
            </a:r>
            <a:r>
              <a:rPr lang="tr-TR" sz="1800" dirty="0"/>
              <a:t> </a:t>
            </a:r>
            <a:r>
              <a:rPr lang="tr-TR" sz="1800" dirty="0" err="1"/>
              <a:t>Clevenger</a:t>
            </a:r>
            <a:endParaRPr lang="tr-TR" sz="1800" dirty="0"/>
          </a:p>
          <a:p>
            <a:r>
              <a:rPr lang="tr-TR" sz="1800" dirty="0"/>
              <a:t>d) </a:t>
            </a:r>
            <a:r>
              <a:rPr lang="tr-TR" sz="1800" dirty="0" err="1"/>
              <a:t>Sono-Clevenger</a:t>
            </a:r>
            <a:endParaRPr lang="en-US" sz="1800" dirty="0"/>
          </a:p>
        </p:txBody>
      </p:sp>
      <p:pic>
        <p:nvPicPr>
          <p:cNvPr id="17410" name="Picture 2">
            <a:extLst>
              <a:ext uri="{FF2B5EF4-FFF2-40B4-BE49-F238E27FC236}">
                <a16:creationId xmlns:a16="http://schemas.microsoft.com/office/drawing/2014/main" id="{E22A83E0-84C4-9842-B3B6-0F82E1E88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1" b="-4"/>
          <a:stretch/>
        </p:blipFill>
        <p:spPr bwMode="auto">
          <a:xfrm>
            <a:off x="6190488" y="566928"/>
            <a:ext cx="5157216" cy="5286197"/>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00211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C0E3FC-02B2-2E4D-9026-A916555BB8E7}"/>
              </a:ext>
            </a:extLst>
          </p:cNvPr>
          <p:cNvSpPr>
            <a:spLocks noGrp="1"/>
          </p:cNvSpPr>
          <p:nvPr>
            <p:ph type="title"/>
          </p:nvPr>
        </p:nvSpPr>
        <p:spPr>
          <a:xfrm>
            <a:off x="6579648" y="804520"/>
            <a:ext cx="4158749" cy="1049235"/>
          </a:xfrm>
        </p:spPr>
        <p:txBody>
          <a:bodyPr>
            <a:normAutofit/>
          </a:bodyPr>
          <a:lstStyle/>
          <a:p>
            <a:endParaRPr lang="tr-TR"/>
          </a:p>
        </p:txBody>
      </p:sp>
      <p:sp>
        <p:nvSpPr>
          <p:cNvPr id="1030" name="Content Placeholder 1029">
            <a:extLst>
              <a:ext uri="{FF2B5EF4-FFF2-40B4-BE49-F238E27FC236}">
                <a16:creationId xmlns:a16="http://schemas.microsoft.com/office/drawing/2014/main" id="{EA8F63FD-BB9F-4985-B225-3CF1027DB1B9}"/>
              </a:ext>
            </a:extLst>
          </p:cNvPr>
          <p:cNvSpPr>
            <a:spLocks noGrp="1"/>
          </p:cNvSpPr>
          <p:nvPr>
            <p:ph idx="1"/>
          </p:nvPr>
        </p:nvSpPr>
        <p:spPr>
          <a:xfrm>
            <a:off x="6579647" y="2015732"/>
            <a:ext cx="4158750" cy="4037748"/>
          </a:xfrm>
        </p:spPr>
        <p:txBody>
          <a:bodyPr>
            <a:normAutofit fontScale="62500" lnSpcReduction="20000"/>
          </a:bodyPr>
          <a:lstStyle/>
          <a:p>
            <a:r>
              <a:rPr lang="tr-TR"/>
              <a:t>The use of ultrasound in chemical reactions in solution provides specific activation based on a physical phenomenon: acoustic cavitation. </a:t>
            </a:r>
          </a:p>
          <a:p>
            <a:r>
              <a:rPr lang="tr-TR"/>
              <a:t>Cavitation is a process in which mechanical activation destroys the attractive forces of molecules in the liquid phase. </a:t>
            </a:r>
          </a:p>
          <a:p>
            <a:r>
              <a:rPr lang="tr-TR"/>
              <a:t>Applying ultrasound, compression of the liquid is followed by rarefaction (expansion), in which a sudden pressure drop forms small, oscillating bubbles of gaseous substances. </a:t>
            </a:r>
          </a:p>
          <a:p>
            <a:r>
              <a:rPr lang="tr-TR"/>
              <a:t>These bubbles expand with each cycle of the applied ultrasonic energy until they reach an unstable size; they can then collide and/or violently collapse.</a:t>
            </a:r>
            <a:endParaRPr lang="tr-TR" dirty="0"/>
          </a:p>
        </p:txBody>
      </p:sp>
      <p:pic>
        <p:nvPicPr>
          <p:cNvPr id="1026" name="Picture 2">
            <a:extLst>
              <a:ext uri="{FF2B5EF4-FFF2-40B4-BE49-F238E27FC236}">
                <a16:creationId xmlns:a16="http://schemas.microsoft.com/office/drawing/2014/main" id="{01D660A0-9A96-5243-B476-A953C1DC98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0029" y="1235733"/>
            <a:ext cx="4960442" cy="380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04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58E669A-E26A-C94B-812F-9B6FD9DF09ED}"/>
              </a:ext>
            </a:extLst>
          </p:cNvPr>
          <p:cNvSpPr>
            <a:spLocks noGrp="1"/>
          </p:cNvSpPr>
          <p:nvPr>
            <p:ph type="title"/>
          </p:nvPr>
        </p:nvSpPr>
        <p:spPr>
          <a:xfrm>
            <a:off x="589560" y="856180"/>
            <a:ext cx="4560584" cy="1128068"/>
          </a:xfrm>
        </p:spPr>
        <p:txBody>
          <a:bodyPr anchor="ctr">
            <a:normAutofit fontScale="90000"/>
          </a:bodyPr>
          <a:lstStyle/>
          <a:p>
            <a:r>
              <a:rPr lang="tr-TR" sz="4000" dirty="0" err="1"/>
              <a:t>Combined</a:t>
            </a:r>
            <a:r>
              <a:rPr lang="tr-TR" sz="4000" dirty="0"/>
              <a:t> </a:t>
            </a:r>
            <a:r>
              <a:rPr lang="tr-TR" sz="4000" dirty="0" err="1"/>
              <a:t>innovative</a:t>
            </a:r>
            <a:r>
              <a:rPr lang="tr-TR" sz="4000" dirty="0"/>
              <a:t> </a:t>
            </a:r>
            <a:r>
              <a:rPr lang="tr-TR" sz="4000" dirty="0" err="1"/>
              <a:t>extraction</a:t>
            </a:r>
            <a:r>
              <a:rPr lang="tr-TR" sz="4000" dirty="0"/>
              <a:t> </a:t>
            </a:r>
            <a:r>
              <a:rPr lang="tr-TR" sz="4000" dirty="0" err="1"/>
              <a:t>techniques</a:t>
            </a:r>
            <a:endParaRPr lang="tr-TR" sz="4000" dirty="0"/>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8" name="Content Placeholder 18437">
            <a:extLst>
              <a:ext uri="{FF2B5EF4-FFF2-40B4-BE49-F238E27FC236}">
                <a16:creationId xmlns:a16="http://schemas.microsoft.com/office/drawing/2014/main" id="{144FA473-3A3B-4AE2-9A0D-6006405EF84C}"/>
              </a:ext>
            </a:extLst>
          </p:cNvPr>
          <p:cNvSpPr>
            <a:spLocks noGrp="1"/>
          </p:cNvSpPr>
          <p:nvPr>
            <p:ph idx="1"/>
          </p:nvPr>
        </p:nvSpPr>
        <p:spPr>
          <a:xfrm>
            <a:off x="590719" y="2330505"/>
            <a:ext cx="4559425" cy="3979585"/>
          </a:xfrm>
        </p:spPr>
        <p:txBody>
          <a:bodyPr anchor="ctr">
            <a:normAutofit/>
          </a:bodyPr>
          <a:lstStyle/>
          <a:p>
            <a:r>
              <a:rPr lang="tr-TR" dirty="0"/>
              <a:t>a) </a:t>
            </a:r>
            <a:r>
              <a:rPr lang="tr-TR" dirty="0" err="1"/>
              <a:t>ultrasound-microwave</a:t>
            </a:r>
            <a:r>
              <a:rPr lang="tr-TR" dirty="0"/>
              <a:t> </a:t>
            </a:r>
          </a:p>
          <a:p>
            <a:r>
              <a:rPr lang="tr-TR" dirty="0"/>
              <a:t>b) </a:t>
            </a:r>
            <a:r>
              <a:rPr lang="tr-TR" dirty="0" err="1"/>
              <a:t>ultrasound</a:t>
            </a:r>
            <a:r>
              <a:rPr lang="tr-TR" dirty="0"/>
              <a:t> – DIC </a:t>
            </a:r>
          </a:p>
          <a:p>
            <a:r>
              <a:rPr lang="tr-TR" dirty="0"/>
              <a:t>c) </a:t>
            </a:r>
            <a:r>
              <a:rPr lang="tr-TR" dirty="0" err="1"/>
              <a:t>ultrasound</a:t>
            </a:r>
            <a:r>
              <a:rPr lang="tr-TR" dirty="0"/>
              <a:t>-SFE</a:t>
            </a:r>
          </a:p>
          <a:p>
            <a:r>
              <a:rPr lang="tr-TR" dirty="0"/>
              <a:t>d) </a:t>
            </a:r>
            <a:r>
              <a:rPr lang="tr-TR" dirty="0" err="1"/>
              <a:t>ultrasound-extrusion</a:t>
            </a:r>
            <a:endParaRPr lang="en-US" sz="2000" dirty="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a:extLst>
              <a:ext uri="{FF2B5EF4-FFF2-40B4-BE49-F238E27FC236}">
                <a16:creationId xmlns:a16="http://schemas.microsoft.com/office/drawing/2014/main" id="{B93B27F0-A4C5-154D-B5BF-8A849465CB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 r="-3" b="619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33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AE1A9F-F50B-524B-9A98-1062695E2251}"/>
              </a:ext>
            </a:extLst>
          </p:cNvPr>
          <p:cNvSpPr>
            <a:spLocks noGrp="1"/>
          </p:cNvSpPr>
          <p:nvPr>
            <p:ph type="title"/>
          </p:nvPr>
        </p:nvSpPr>
        <p:spPr/>
        <p:txBody>
          <a:bodyPr/>
          <a:lstStyle/>
          <a:p>
            <a:r>
              <a:rPr lang="tr-TR" dirty="0"/>
              <a:t>B</a:t>
            </a:r>
            <a:r>
              <a:rPr lang="el-GR" dirty="0"/>
              <a:t>Ι</a:t>
            </a:r>
            <a:r>
              <a:rPr lang="tr-TR" dirty="0"/>
              <a:t>BL</a:t>
            </a:r>
            <a:r>
              <a:rPr lang="el-GR" dirty="0"/>
              <a:t>Ι</a:t>
            </a:r>
            <a:r>
              <a:rPr lang="tr-TR" dirty="0"/>
              <a:t>OGRAPHY</a:t>
            </a:r>
          </a:p>
        </p:txBody>
      </p:sp>
      <p:sp>
        <p:nvSpPr>
          <p:cNvPr id="3" name="İçerik Yer Tutucusu 2">
            <a:extLst>
              <a:ext uri="{FF2B5EF4-FFF2-40B4-BE49-F238E27FC236}">
                <a16:creationId xmlns:a16="http://schemas.microsoft.com/office/drawing/2014/main" id="{155CA644-8D77-E84F-931F-65D8DD6C74AB}"/>
              </a:ext>
            </a:extLst>
          </p:cNvPr>
          <p:cNvSpPr>
            <a:spLocks noGrp="1"/>
          </p:cNvSpPr>
          <p:nvPr>
            <p:ph idx="1"/>
          </p:nvPr>
        </p:nvSpPr>
        <p:spPr/>
        <p:txBody>
          <a:bodyPr>
            <a:normAutofit fontScale="85000" lnSpcReduction="20000"/>
          </a:bodyPr>
          <a:lstStyle/>
          <a:p>
            <a:r>
              <a:rPr lang="tr-TR" dirty="0" err="1"/>
              <a:t>Menshawy</a:t>
            </a:r>
            <a:r>
              <a:rPr lang="tr-TR" dirty="0"/>
              <a:t> A. M., (2016) ,</a:t>
            </a:r>
            <a:r>
              <a:rPr lang="tr-TR" dirty="0" err="1"/>
              <a:t>Applıcatıons</a:t>
            </a:r>
            <a:r>
              <a:rPr lang="tr-TR" dirty="0"/>
              <a:t> Of </a:t>
            </a:r>
            <a:r>
              <a:rPr lang="tr-TR" dirty="0" err="1"/>
              <a:t>Ultrasound</a:t>
            </a:r>
            <a:r>
              <a:rPr lang="tr-TR" dirty="0"/>
              <a:t> </a:t>
            </a:r>
            <a:r>
              <a:rPr lang="tr-TR" dirty="0" err="1"/>
              <a:t>In</a:t>
            </a:r>
            <a:r>
              <a:rPr lang="tr-TR" dirty="0"/>
              <a:t> </a:t>
            </a:r>
            <a:r>
              <a:rPr lang="tr-TR" dirty="0" err="1"/>
              <a:t>Chemıcal</a:t>
            </a:r>
            <a:r>
              <a:rPr lang="tr-TR" dirty="0"/>
              <a:t> </a:t>
            </a:r>
            <a:r>
              <a:rPr lang="tr-TR" dirty="0" err="1"/>
              <a:t>Synthesıs</a:t>
            </a:r>
            <a:r>
              <a:rPr lang="tr-TR" dirty="0"/>
              <a:t> </a:t>
            </a:r>
            <a:r>
              <a:rPr lang="tr-TR" dirty="0" err="1"/>
              <a:t>And</a:t>
            </a:r>
            <a:r>
              <a:rPr lang="tr-TR" dirty="0"/>
              <a:t> </a:t>
            </a:r>
            <a:r>
              <a:rPr lang="tr-TR" dirty="0" err="1"/>
              <a:t>ReactıonsA</a:t>
            </a:r>
            <a:r>
              <a:rPr lang="tr-TR" dirty="0"/>
              <a:t>, Az. J. </a:t>
            </a:r>
            <a:r>
              <a:rPr lang="tr-TR" dirty="0" err="1"/>
              <a:t>Pharm</a:t>
            </a:r>
            <a:r>
              <a:rPr lang="tr-TR" dirty="0"/>
              <a:t> </a:t>
            </a:r>
            <a:r>
              <a:rPr lang="tr-TR" dirty="0" err="1"/>
              <a:t>Sci</a:t>
            </a:r>
            <a:r>
              <a:rPr lang="tr-TR" dirty="0"/>
              <a:t>. </a:t>
            </a:r>
            <a:r>
              <a:rPr lang="tr-TR" dirty="0" err="1"/>
              <a:t>Sonochemıstry</a:t>
            </a:r>
            <a:r>
              <a:rPr lang="tr-TR" dirty="0"/>
              <a:t>, 53</a:t>
            </a:r>
          </a:p>
          <a:p>
            <a:r>
              <a:rPr lang="tr-TR" dirty="0" err="1"/>
              <a:t>Brahmachari</a:t>
            </a:r>
            <a:r>
              <a:rPr lang="tr-TR" dirty="0"/>
              <a:t> G., </a:t>
            </a:r>
            <a:r>
              <a:rPr lang="tr-TR" dirty="0" err="1"/>
              <a:t>Karmakar</a:t>
            </a:r>
            <a:r>
              <a:rPr lang="tr-TR" dirty="0"/>
              <a:t> I., </a:t>
            </a:r>
            <a:r>
              <a:rPr lang="tr-TR" dirty="0" err="1"/>
              <a:t>Nurjamal</a:t>
            </a:r>
            <a:r>
              <a:rPr lang="tr-TR" dirty="0"/>
              <a:t> K., (2018), </a:t>
            </a:r>
            <a:r>
              <a:rPr lang="tr-TR" i="1" dirty="0"/>
              <a:t>ACS </a:t>
            </a:r>
            <a:r>
              <a:rPr lang="tr-TR" i="1" dirty="0" err="1"/>
              <a:t>Sustainable</a:t>
            </a:r>
            <a:r>
              <a:rPr lang="tr-TR" i="1" dirty="0"/>
              <a:t> </a:t>
            </a:r>
            <a:r>
              <a:rPr lang="tr-TR" i="1" dirty="0" err="1"/>
              <a:t>Chem</a:t>
            </a:r>
            <a:r>
              <a:rPr lang="tr-TR" i="1" dirty="0"/>
              <a:t>. </a:t>
            </a:r>
            <a:r>
              <a:rPr lang="tr-TR" i="1" dirty="0" err="1"/>
              <a:t>Eng</a:t>
            </a:r>
            <a:r>
              <a:rPr lang="tr-TR" i="1" dirty="0"/>
              <a:t>.</a:t>
            </a:r>
            <a:r>
              <a:rPr lang="tr-TR" dirty="0"/>
              <a:t> , 6, 8, 11018–11028 West </a:t>
            </a:r>
            <a:r>
              <a:rPr lang="tr-TR" dirty="0" err="1"/>
              <a:t>Bengal</a:t>
            </a:r>
            <a:r>
              <a:rPr lang="tr-TR" dirty="0"/>
              <a:t>, </a:t>
            </a:r>
            <a:r>
              <a:rPr lang="tr-TR" dirty="0" err="1"/>
              <a:t>India</a:t>
            </a:r>
            <a:r>
              <a:rPr lang="tr-TR" dirty="0"/>
              <a:t> </a:t>
            </a:r>
          </a:p>
          <a:p>
            <a:r>
              <a:rPr lang="tr-TR" i="1" dirty="0"/>
              <a:t>Yan </a:t>
            </a:r>
            <a:r>
              <a:rPr lang="tr-TR" i="1" dirty="0" err="1"/>
              <a:t>Q</a:t>
            </a:r>
            <a:r>
              <a:rPr lang="tr-TR" i="1" dirty="0"/>
              <a:t>, </a:t>
            </a:r>
            <a:r>
              <a:rPr lang="tr-TR" i="1" dirty="0" err="1"/>
              <a:t>Qiu</a:t>
            </a:r>
            <a:r>
              <a:rPr lang="tr-TR" i="1" dirty="0"/>
              <a:t> M, </a:t>
            </a:r>
            <a:r>
              <a:rPr lang="tr-TR" i="1" dirty="0" err="1"/>
              <a:t>Chen</a:t>
            </a:r>
            <a:r>
              <a:rPr lang="tr-TR" i="1" dirty="0"/>
              <a:t> X </a:t>
            </a:r>
            <a:r>
              <a:rPr lang="tr-TR" i="1" dirty="0" err="1"/>
              <a:t>and</a:t>
            </a:r>
            <a:r>
              <a:rPr lang="tr-TR" i="1" dirty="0"/>
              <a:t> Fan Y (2019) </a:t>
            </a:r>
            <a:r>
              <a:rPr lang="tr-TR" i="1" dirty="0" err="1"/>
              <a:t>Ultrasound</a:t>
            </a:r>
            <a:r>
              <a:rPr lang="tr-TR" i="1" dirty="0"/>
              <a:t> </a:t>
            </a:r>
            <a:r>
              <a:rPr lang="tr-TR" i="1" dirty="0" err="1"/>
              <a:t>Assisted</a:t>
            </a:r>
            <a:r>
              <a:rPr lang="tr-TR" i="1" dirty="0"/>
              <a:t> </a:t>
            </a:r>
            <a:r>
              <a:rPr lang="tr-TR" i="1" dirty="0" err="1"/>
              <a:t>Synthesis</a:t>
            </a:r>
            <a:r>
              <a:rPr lang="tr-TR" i="1" dirty="0"/>
              <a:t> of Size-</a:t>
            </a:r>
            <a:r>
              <a:rPr lang="tr-TR" i="1" dirty="0" err="1"/>
              <a:t>Controlled</a:t>
            </a:r>
            <a:r>
              <a:rPr lang="tr-TR" i="1" dirty="0"/>
              <a:t> </a:t>
            </a:r>
            <a:r>
              <a:rPr lang="tr-TR" i="1" dirty="0" err="1"/>
              <a:t>Aqueous</a:t>
            </a:r>
            <a:r>
              <a:rPr lang="tr-TR" i="1" dirty="0"/>
              <a:t> </a:t>
            </a:r>
            <a:r>
              <a:rPr lang="tr-TR" i="1" dirty="0" err="1"/>
              <a:t>Colloids</a:t>
            </a:r>
            <a:r>
              <a:rPr lang="tr-TR" i="1" dirty="0"/>
              <a:t> </a:t>
            </a:r>
            <a:r>
              <a:rPr lang="tr-TR" i="1" dirty="0" err="1"/>
              <a:t>for</a:t>
            </a:r>
            <a:r>
              <a:rPr lang="tr-TR" i="1" dirty="0"/>
              <a:t> </a:t>
            </a:r>
            <a:r>
              <a:rPr lang="tr-TR" i="1" dirty="0" err="1"/>
              <a:t>the</a:t>
            </a:r>
            <a:r>
              <a:rPr lang="tr-TR" i="1" dirty="0"/>
              <a:t> </a:t>
            </a:r>
            <a:r>
              <a:rPr lang="tr-TR" i="1" dirty="0" err="1"/>
              <a:t>Fabrication</a:t>
            </a:r>
            <a:r>
              <a:rPr lang="tr-TR" i="1" dirty="0"/>
              <a:t> of </a:t>
            </a:r>
            <a:r>
              <a:rPr lang="tr-TR" i="1" dirty="0" err="1"/>
              <a:t>Nanoporous</a:t>
            </a:r>
            <a:r>
              <a:rPr lang="tr-TR" i="1" dirty="0"/>
              <a:t> </a:t>
            </a:r>
            <a:r>
              <a:rPr lang="tr-TR" i="1" dirty="0" err="1"/>
              <a:t>Zirconia</a:t>
            </a:r>
            <a:r>
              <a:rPr lang="tr-TR" i="1" dirty="0"/>
              <a:t> </a:t>
            </a:r>
            <a:r>
              <a:rPr lang="tr-TR" i="1" dirty="0" err="1"/>
              <a:t>Membrane</a:t>
            </a:r>
            <a:r>
              <a:rPr lang="tr-TR" i="1" dirty="0"/>
              <a:t>. </a:t>
            </a:r>
            <a:r>
              <a:rPr lang="tr-TR" i="1" dirty="0" err="1"/>
              <a:t>Frontiers</a:t>
            </a:r>
            <a:r>
              <a:rPr lang="tr-TR" i="1" dirty="0"/>
              <a:t> in </a:t>
            </a:r>
            <a:r>
              <a:rPr lang="tr-TR" i="1" dirty="0" err="1"/>
              <a:t>Chemistry</a:t>
            </a:r>
            <a:r>
              <a:rPr lang="tr-TR" i="1" dirty="0"/>
              <a:t>, 7:337 </a:t>
            </a:r>
          </a:p>
          <a:p>
            <a:r>
              <a:rPr lang="tr-TR" dirty="0" err="1"/>
              <a:t>Lupacchini</a:t>
            </a:r>
            <a:r>
              <a:rPr lang="tr-TR" dirty="0"/>
              <a:t> M., </a:t>
            </a:r>
            <a:r>
              <a:rPr lang="tr-TR" dirty="0" err="1"/>
              <a:t>Mascitti</a:t>
            </a:r>
            <a:r>
              <a:rPr lang="tr-TR" dirty="0"/>
              <a:t> A., </a:t>
            </a:r>
            <a:r>
              <a:rPr lang="tr-TR" dirty="0" err="1"/>
              <a:t>Giachi</a:t>
            </a:r>
            <a:r>
              <a:rPr lang="tr-TR" dirty="0"/>
              <a:t> G., </a:t>
            </a:r>
            <a:r>
              <a:rPr lang="tr-TR" dirty="0" err="1"/>
              <a:t>Tonucci</a:t>
            </a:r>
            <a:r>
              <a:rPr lang="tr-TR" dirty="0"/>
              <a:t> L., </a:t>
            </a:r>
            <a:r>
              <a:rPr lang="tr-TR" dirty="0" err="1"/>
              <a:t>d'Alessandro</a:t>
            </a:r>
            <a:r>
              <a:rPr lang="tr-TR" dirty="0"/>
              <a:t> a N., </a:t>
            </a:r>
            <a:r>
              <a:rPr lang="tr-TR" dirty="0" err="1"/>
              <a:t>Martinez</a:t>
            </a:r>
            <a:r>
              <a:rPr lang="tr-TR" dirty="0"/>
              <a:t> J., </a:t>
            </a:r>
            <a:r>
              <a:rPr lang="tr-TR" dirty="0" err="1"/>
              <a:t>Colacino</a:t>
            </a:r>
            <a:r>
              <a:rPr lang="tr-TR" dirty="0"/>
              <a:t> E, (2017), </a:t>
            </a:r>
            <a:r>
              <a:rPr lang="tr-TR" dirty="0" err="1"/>
              <a:t>Sonochemistry</a:t>
            </a:r>
            <a:r>
              <a:rPr lang="tr-TR" dirty="0"/>
              <a:t> in </a:t>
            </a:r>
            <a:r>
              <a:rPr lang="tr-TR" dirty="0" err="1"/>
              <a:t>non-conventional</a:t>
            </a:r>
            <a:r>
              <a:rPr lang="tr-TR" dirty="0"/>
              <a:t>, </a:t>
            </a:r>
            <a:r>
              <a:rPr lang="tr-TR" dirty="0" err="1"/>
              <a:t>Green</a:t>
            </a:r>
            <a:r>
              <a:rPr lang="tr-TR" dirty="0"/>
              <a:t> </a:t>
            </a:r>
            <a:r>
              <a:rPr lang="tr-TR" dirty="0" err="1"/>
              <a:t>solvents</a:t>
            </a:r>
            <a:r>
              <a:rPr lang="tr-TR" dirty="0"/>
              <a:t> </a:t>
            </a:r>
            <a:r>
              <a:rPr lang="tr-TR" dirty="0" err="1"/>
              <a:t>or</a:t>
            </a:r>
            <a:r>
              <a:rPr lang="tr-TR" dirty="0"/>
              <a:t> </a:t>
            </a:r>
            <a:r>
              <a:rPr lang="tr-TR" dirty="0" err="1"/>
              <a:t>solvent-free</a:t>
            </a:r>
            <a:r>
              <a:rPr lang="tr-TR" dirty="0"/>
              <a:t> </a:t>
            </a:r>
            <a:r>
              <a:rPr lang="tr-TR" dirty="0" err="1"/>
              <a:t>reactions</a:t>
            </a:r>
            <a:r>
              <a:rPr lang="tr-TR" dirty="0"/>
              <a:t>,  </a:t>
            </a:r>
            <a:r>
              <a:rPr lang="tr-TR" dirty="0" err="1"/>
              <a:t>Tedrahedron</a:t>
            </a:r>
            <a:r>
              <a:rPr lang="tr-TR" dirty="0"/>
              <a:t>, 609-653</a:t>
            </a:r>
          </a:p>
          <a:p>
            <a:r>
              <a:rPr lang="tr-TR" dirty="0" err="1"/>
              <a:t>Natacha</a:t>
            </a:r>
            <a:r>
              <a:rPr lang="tr-TR" dirty="0"/>
              <a:t> F. C., Anne-</a:t>
            </a:r>
            <a:r>
              <a:rPr lang="tr-TR" dirty="0" err="1"/>
              <a:t>Gaëlle</a:t>
            </a:r>
            <a:r>
              <a:rPr lang="tr-TR" dirty="0"/>
              <a:t> R., </a:t>
            </a:r>
            <a:r>
              <a:rPr lang="tr-TR" dirty="0" err="1"/>
              <a:t>MeullemiestreS</a:t>
            </a:r>
            <a:r>
              <a:rPr lang="tr-TR" dirty="0"/>
              <a:t>. A., </a:t>
            </a:r>
            <a:r>
              <a:rPr lang="tr-TR" dirty="0" err="1"/>
              <a:t>Sylvie</a:t>
            </a:r>
            <a:r>
              <a:rPr lang="tr-TR" dirty="0"/>
              <a:t> A., </a:t>
            </a:r>
            <a:r>
              <a:rPr lang="tr-TR" dirty="0" err="1"/>
              <a:t>Maryline</a:t>
            </a:r>
            <a:r>
              <a:rPr lang="tr-TR" dirty="0"/>
              <a:t> F. T., </a:t>
            </a:r>
            <a:r>
              <a:rPr lang="tr-TR" dirty="0" err="1"/>
              <a:t>Vian</a:t>
            </a:r>
            <a:r>
              <a:rPr lang="tr-TR" dirty="0"/>
              <a:t> A., (2017)  </a:t>
            </a:r>
            <a:r>
              <a:rPr lang="tr-TR" dirty="0" err="1"/>
              <a:t>Ultrasound</a:t>
            </a:r>
            <a:r>
              <a:rPr lang="tr-TR" dirty="0"/>
              <a:t> </a:t>
            </a:r>
            <a:r>
              <a:rPr lang="tr-TR" dirty="0" err="1"/>
              <a:t>assisted</a:t>
            </a:r>
            <a:r>
              <a:rPr lang="tr-TR" dirty="0"/>
              <a:t> </a:t>
            </a:r>
            <a:r>
              <a:rPr lang="tr-TR" dirty="0" err="1"/>
              <a:t>extraction</a:t>
            </a:r>
            <a:r>
              <a:rPr lang="tr-TR" dirty="0"/>
              <a:t> of </a:t>
            </a:r>
            <a:r>
              <a:rPr lang="tr-TR" dirty="0" err="1"/>
              <a:t>food</a:t>
            </a:r>
            <a:r>
              <a:rPr lang="tr-TR" dirty="0"/>
              <a:t> </a:t>
            </a:r>
            <a:r>
              <a:rPr lang="tr-TR" dirty="0" err="1"/>
              <a:t>and</a:t>
            </a:r>
            <a:r>
              <a:rPr lang="tr-TR" dirty="0"/>
              <a:t> </a:t>
            </a:r>
            <a:r>
              <a:rPr lang="tr-TR" dirty="0" err="1"/>
              <a:t>natural</a:t>
            </a:r>
            <a:r>
              <a:rPr lang="tr-TR" dirty="0"/>
              <a:t> </a:t>
            </a:r>
            <a:r>
              <a:rPr lang="tr-TR" dirty="0" err="1"/>
              <a:t>products</a:t>
            </a:r>
            <a:r>
              <a:rPr lang="tr-TR" dirty="0"/>
              <a:t>, </a:t>
            </a:r>
            <a:r>
              <a:rPr lang="tr-TR" dirty="0" err="1"/>
              <a:t>Ultrasonics</a:t>
            </a:r>
            <a:r>
              <a:rPr lang="tr-TR" dirty="0"/>
              <a:t> </a:t>
            </a:r>
            <a:r>
              <a:rPr lang="tr-TR" dirty="0" err="1"/>
              <a:t>Sonochemistry</a:t>
            </a:r>
            <a:r>
              <a:rPr lang="tr-TR" dirty="0"/>
              <a:t> 34, 540-560 </a:t>
            </a:r>
          </a:p>
          <a:p>
            <a:endParaRPr lang="tr-TR" dirty="0"/>
          </a:p>
          <a:p>
            <a:endParaRPr lang="tr-TR" dirty="0"/>
          </a:p>
          <a:p>
            <a:pPr marL="0" indent="0">
              <a:buNone/>
            </a:pPr>
            <a:endParaRPr lang="tr-TR" dirty="0"/>
          </a:p>
        </p:txBody>
      </p:sp>
    </p:spTree>
    <p:extLst>
      <p:ext uri="{BB962C8B-B14F-4D97-AF65-F5344CB8AC3E}">
        <p14:creationId xmlns:p14="http://schemas.microsoft.com/office/powerpoint/2010/main" val="4192902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873737E-369E-334C-8FB8-B8F29A8D3559}"/>
              </a:ext>
            </a:extLst>
          </p:cNvPr>
          <p:cNvSpPr>
            <a:spLocks noGrp="1"/>
          </p:cNvSpPr>
          <p:nvPr>
            <p:ph type="ctrTitle"/>
          </p:nvPr>
        </p:nvSpPr>
        <p:spPr>
          <a:xfrm>
            <a:off x="4038600" y="1939159"/>
            <a:ext cx="7644627" cy="2751086"/>
          </a:xfrm>
        </p:spPr>
        <p:txBody>
          <a:bodyPr>
            <a:normAutofit/>
          </a:bodyPr>
          <a:lstStyle/>
          <a:p>
            <a:pPr algn="r"/>
            <a:r>
              <a:rPr lang="tr-TR"/>
              <a:t>THANK YOU</a:t>
            </a:r>
          </a:p>
        </p:txBody>
      </p:sp>
      <p:sp>
        <p:nvSpPr>
          <p:cNvPr id="3" name="Alt Başlık 2">
            <a:extLst>
              <a:ext uri="{FF2B5EF4-FFF2-40B4-BE49-F238E27FC236}">
                <a16:creationId xmlns:a16="http://schemas.microsoft.com/office/drawing/2014/main" id="{AC6FAF9C-85B8-D545-A0FE-4E3A848BD98D}"/>
              </a:ext>
            </a:extLst>
          </p:cNvPr>
          <p:cNvSpPr>
            <a:spLocks noGrp="1"/>
          </p:cNvSpPr>
          <p:nvPr>
            <p:ph type="subTitle" idx="1"/>
          </p:nvPr>
        </p:nvSpPr>
        <p:spPr>
          <a:xfrm>
            <a:off x="4038600" y="4782320"/>
            <a:ext cx="7644627" cy="1329443"/>
          </a:xfrm>
        </p:spPr>
        <p:txBody>
          <a:bodyPr>
            <a:normAutofit/>
          </a:bodyPr>
          <a:lstStyle/>
          <a:p>
            <a:pPr algn="r"/>
            <a:endParaRPr lang="tr-TR"/>
          </a:p>
        </p:txBody>
      </p:sp>
    </p:spTree>
    <p:extLst>
      <p:ext uri="{BB962C8B-B14F-4D97-AF65-F5344CB8AC3E}">
        <p14:creationId xmlns:p14="http://schemas.microsoft.com/office/powerpoint/2010/main" val="154460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48FAAED-FB5C-2D47-8894-9F7B01E3E095}"/>
              </a:ext>
            </a:extLst>
          </p:cNvPr>
          <p:cNvSpPr>
            <a:spLocks noGrp="1"/>
          </p:cNvSpPr>
          <p:nvPr>
            <p:ph type="title"/>
          </p:nvPr>
        </p:nvSpPr>
        <p:spPr>
          <a:xfrm>
            <a:off x="466722" y="586855"/>
            <a:ext cx="3201366" cy="3387497"/>
          </a:xfrm>
        </p:spPr>
        <p:txBody>
          <a:bodyPr anchor="b">
            <a:normAutofit/>
          </a:bodyPr>
          <a:lstStyle/>
          <a:p>
            <a:pPr algn="r"/>
            <a:r>
              <a:rPr lang="en-US" sz="4000" b="0" i="0" u="none" strike="noStrike" dirty="0">
                <a:solidFill>
                  <a:schemeClr val="bg1"/>
                </a:solidFill>
                <a:effectLst/>
              </a:rPr>
              <a:t>Schematic representation of the cavitation phenomenon</a:t>
            </a:r>
            <a:br>
              <a:rPr lang="en-US" sz="4000" dirty="0">
                <a:solidFill>
                  <a:schemeClr val="bg1"/>
                </a:solidFill>
              </a:rPr>
            </a:br>
            <a:endParaRPr lang="tr-TR" sz="4000" dirty="0">
              <a:solidFill>
                <a:srgbClr val="FFFFFF"/>
              </a:solidFill>
            </a:endParaRPr>
          </a:p>
        </p:txBody>
      </p:sp>
      <p:pic>
        <p:nvPicPr>
          <p:cNvPr id="11" name="Picture 2" descr="metin içeren bir resim&#10;&#10;Açıklama otomatik olarak oluşturuldu">
            <a:extLst>
              <a:ext uri="{FF2B5EF4-FFF2-40B4-BE49-F238E27FC236}">
                <a16:creationId xmlns:a16="http://schemas.microsoft.com/office/drawing/2014/main" id="{F770C40F-A8BC-D445-97D3-CD8BB70C00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9837" y="1060795"/>
            <a:ext cx="7787096" cy="471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1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F04A23-01D3-E345-B923-5573237B6BF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579F22B-3FBE-D14F-9B74-EE1345F9D300}"/>
              </a:ext>
            </a:extLst>
          </p:cNvPr>
          <p:cNvSpPr>
            <a:spLocks noGrp="1"/>
          </p:cNvSpPr>
          <p:nvPr>
            <p:ph idx="1"/>
          </p:nvPr>
        </p:nvSpPr>
        <p:spPr/>
        <p:txBody>
          <a:bodyPr>
            <a:normAutofit/>
          </a:bodyPr>
          <a:lstStyle/>
          <a:p>
            <a:r>
              <a:rPr lang="tr-TR" dirty="0" err="1"/>
              <a:t>Sonochemistry</a:t>
            </a:r>
            <a:r>
              <a:rPr lang="tr-TR" dirty="0"/>
              <a:t> can be </a:t>
            </a:r>
            <a:r>
              <a:rPr lang="tr-TR" dirty="0" err="1"/>
              <a:t>roughly</a:t>
            </a:r>
            <a:r>
              <a:rPr lang="tr-TR" dirty="0"/>
              <a:t> </a:t>
            </a:r>
            <a:r>
              <a:rPr lang="tr-TR" dirty="0" err="1"/>
              <a:t>divided</a:t>
            </a:r>
            <a:r>
              <a:rPr lang="tr-TR" dirty="0"/>
              <a:t> </a:t>
            </a:r>
            <a:r>
              <a:rPr lang="tr-TR" dirty="0" err="1"/>
              <a:t>into</a:t>
            </a:r>
            <a:r>
              <a:rPr lang="tr-TR" dirty="0"/>
              <a:t> </a:t>
            </a:r>
            <a:r>
              <a:rPr lang="tr-TR" dirty="0" err="1"/>
              <a:t>categories</a:t>
            </a:r>
            <a:r>
              <a:rPr lang="tr-TR" dirty="0"/>
              <a:t> </a:t>
            </a:r>
            <a:r>
              <a:rPr lang="tr-TR" dirty="0" err="1"/>
              <a:t>based</a:t>
            </a:r>
            <a:r>
              <a:rPr lang="tr-TR" dirty="0"/>
              <a:t> on </a:t>
            </a:r>
            <a:r>
              <a:rPr lang="tr-TR" dirty="0" err="1"/>
              <a:t>the</a:t>
            </a:r>
            <a:r>
              <a:rPr lang="tr-TR" dirty="0"/>
              <a:t> </a:t>
            </a:r>
            <a:r>
              <a:rPr lang="tr-TR" dirty="0" err="1"/>
              <a:t>nature</a:t>
            </a:r>
            <a:r>
              <a:rPr lang="tr-TR" dirty="0"/>
              <a:t> of </a:t>
            </a:r>
            <a:r>
              <a:rPr lang="tr-TR" dirty="0" err="1"/>
              <a:t>the</a:t>
            </a:r>
            <a:r>
              <a:rPr lang="tr-TR" dirty="0"/>
              <a:t> </a:t>
            </a:r>
            <a:r>
              <a:rPr lang="tr-TR" dirty="0" err="1"/>
              <a:t>cavitation</a:t>
            </a:r>
            <a:r>
              <a:rPr lang="tr-TR" dirty="0"/>
              <a:t> </a:t>
            </a:r>
            <a:r>
              <a:rPr lang="tr-TR" dirty="0" err="1"/>
              <a:t>event</a:t>
            </a:r>
            <a:r>
              <a:rPr lang="tr-TR" dirty="0"/>
              <a:t>: </a:t>
            </a:r>
            <a:r>
              <a:rPr lang="tr-TR" dirty="0" err="1"/>
              <a:t>homogeneous</a:t>
            </a:r>
            <a:r>
              <a:rPr lang="tr-TR" dirty="0"/>
              <a:t> </a:t>
            </a:r>
            <a:r>
              <a:rPr lang="tr-TR" dirty="0" err="1"/>
              <a:t>sonochemistry</a:t>
            </a:r>
            <a:r>
              <a:rPr lang="tr-TR" dirty="0"/>
              <a:t> of </a:t>
            </a:r>
            <a:r>
              <a:rPr lang="tr-TR" dirty="0" err="1"/>
              <a:t>liquids</a:t>
            </a:r>
            <a:r>
              <a:rPr lang="tr-TR" dirty="0"/>
              <a:t>, </a:t>
            </a:r>
            <a:r>
              <a:rPr lang="tr-TR" dirty="0" err="1"/>
              <a:t>heterogeneous</a:t>
            </a:r>
            <a:r>
              <a:rPr lang="tr-TR" dirty="0"/>
              <a:t> </a:t>
            </a:r>
            <a:r>
              <a:rPr lang="tr-TR" dirty="0" err="1"/>
              <a:t>sonochemistry</a:t>
            </a:r>
            <a:r>
              <a:rPr lang="tr-TR" dirty="0"/>
              <a:t> of </a:t>
            </a:r>
            <a:r>
              <a:rPr lang="tr-TR" dirty="0" err="1"/>
              <a:t>liquid</a:t>
            </a:r>
            <a:r>
              <a:rPr lang="tr-TR" dirty="0"/>
              <a:t>–</a:t>
            </a:r>
            <a:r>
              <a:rPr lang="tr-TR" dirty="0" err="1"/>
              <a:t>liquid</a:t>
            </a:r>
            <a:r>
              <a:rPr lang="tr-TR" dirty="0"/>
              <a:t> </a:t>
            </a:r>
            <a:r>
              <a:rPr lang="tr-TR" dirty="0" err="1"/>
              <a:t>or</a:t>
            </a:r>
            <a:r>
              <a:rPr lang="tr-TR" dirty="0"/>
              <a:t> </a:t>
            </a:r>
            <a:r>
              <a:rPr lang="tr-TR" dirty="0" err="1"/>
              <a:t>liquid</a:t>
            </a:r>
            <a:r>
              <a:rPr lang="tr-TR" dirty="0"/>
              <a:t>–</a:t>
            </a:r>
            <a:r>
              <a:rPr lang="tr-TR" dirty="0" err="1"/>
              <a:t>solid</a:t>
            </a:r>
            <a:r>
              <a:rPr lang="tr-TR" dirty="0"/>
              <a:t> </a:t>
            </a:r>
            <a:r>
              <a:rPr lang="tr-TR" dirty="0" err="1"/>
              <a:t>systems</a:t>
            </a:r>
            <a:r>
              <a:rPr lang="tr-TR" dirty="0"/>
              <a:t> </a:t>
            </a:r>
            <a:r>
              <a:rPr lang="tr-TR" dirty="0" err="1"/>
              <a:t>and</a:t>
            </a:r>
            <a:r>
              <a:rPr lang="tr-TR" dirty="0"/>
              <a:t> </a:t>
            </a:r>
            <a:r>
              <a:rPr lang="tr-TR" dirty="0" err="1"/>
              <a:t>sonocatalysis</a:t>
            </a:r>
            <a:r>
              <a:rPr lang="tr-TR" dirty="0"/>
              <a:t> (</a:t>
            </a:r>
            <a:r>
              <a:rPr lang="tr-TR" dirty="0" err="1"/>
              <a:t>which</a:t>
            </a:r>
            <a:r>
              <a:rPr lang="tr-TR" dirty="0"/>
              <a:t> </a:t>
            </a:r>
            <a:r>
              <a:rPr lang="tr-TR" dirty="0" err="1"/>
              <a:t>overlaps</a:t>
            </a:r>
            <a:r>
              <a:rPr lang="tr-TR" dirty="0"/>
              <a:t> </a:t>
            </a:r>
            <a:r>
              <a:rPr lang="tr-TR" dirty="0" err="1"/>
              <a:t>the</a:t>
            </a:r>
            <a:r>
              <a:rPr lang="tr-TR" dirty="0"/>
              <a:t> </a:t>
            </a:r>
            <a:r>
              <a:rPr lang="tr-TR" dirty="0" err="1"/>
              <a:t>first</a:t>
            </a:r>
            <a:r>
              <a:rPr lang="tr-TR" dirty="0"/>
              <a:t> </a:t>
            </a:r>
            <a:r>
              <a:rPr lang="tr-TR" dirty="0" err="1"/>
              <a:t>two</a:t>
            </a:r>
            <a:r>
              <a:rPr lang="tr-TR" dirty="0"/>
              <a:t>). </a:t>
            </a:r>
          </a:p>
          <a:p>
            <a:r>
              <a:rPr lang="tr-TR" dirty="0" err="1"/>
              <a:t>In</a:t>
            </a:r>
            <a:r>
              <a:rPr lang="tr-TR" dirty="0"/>
              <a:t> </a:t>
            </a:r>
            <a:r>
              <a:rPr lang="tr-TR" dirty="0" err="1"/>
              <a:t>some</a:t>
            </a:r>
            <a:r>
              <a:rPr lang="tr-TR" dirty="0"/>
              <a:t> </a:t>
            </a:r>
            <a:r>
              <a:rPr lang="tr-TR" dirty="0" err="1"/>
              <a:t>cases</a:t>
            </a:r>
            <a:r>
              <a:rPr lang="tr-TR" dirty="0"/>
              <a:t>, </a:t>
            </a:r>
            <a:r>
              <a:rPr lang="tr-TR" dirty="0" err="1"/>
              <a:t>ultrasonic</a:t>
            </a:r>
            <a:r>
              <a:rPr lang="tr-TR" dirty="0"/>
              <a:t> </a:t>
            </a:r>
            <a:r>
              <a:rPr lang="tr-TR" dirty="0" err="1"/>
              <a:t>irradiation</a:t>
            </a:r>
            <a:r>
              <a:rPr lang="tr-TR" dirty="0"/>
              <a:t> can </a:t>
            </a:r>
            <a:r>
              <a:rPr lang="tr-TR" dirty="0" err="1"/>
              <a:t>increase</a:t>
            </a:r>
            <a:r>
              <a:rPr lang="tr-TR" dirty="0"/>
              <a:t> </a:t>
            </a:r>
            <a:r>
              <a:rPr lang="tr-TR" dirty="0" err="1"/>
              <a:t>reactivity</a:t>
            </a:r>
            <a:r>
              <a:rPr lang="tr-TR" dirty="0"/>
              <a:t> </a:t>
            </a:r>
            <a:r>
              <a:rPr lang="tr-TR" dirty="0" err="1"/>
              <a:t>by</a:t>
            </a:r>
            <a:r>
              <a:rPr lang="tr-TR" dirty="0"/>
              <a:t> </a:t>
            </a:r>
            <a:r>
              <a:rPr lang="tr-TR" dirty="0" err="1"/>
              <a:t>nearly</a:t>
            </a:r>
            <a:r>
              <a:rPr lang="tr-TR" dirty="0"/>
              <a:t> a </a:t>
            </a:r>
            <a:r>
              <a:rPr lang="tr-TR" dirty="0" err="1"/>
              <a:t>million</a:t>
            </a:r>
            <a:r>
              <a:rPr lang="tr-TR" dirty="0"/>
              <a:t>- </a:t>
            </a:r>
            <a:r>
              <a:rPr lang="tr-TR" dirty="0" err="1"/>
              <a:t>fold</a:t>
            </a:r>
            <a:r>
              <a:rPr lang="tr-TR" dirty="0"/>
              <a:t> </a:t>
            </a:r>
          </a:p>
          <a:p>
            <a:r>
              <a:rPr lang="tr-TR" dirty="0" err="1"/>
              <a:t>Because</a:t>
            </a:r>
            <a:r>
              <a:rPr lang="tr-TR" dirty="0"/>
              <a:t> </a:t>
            </a:r>
            <a:r>
              <a:rPr lang="tr-TR" dirty="0" err="1"/>
              <a:t>cavitation</a:t>
            </a:r>
            <a:r>
              <a:rPr lang="tr-TR" dirty="0"/>
              <a:t> can </a:t>
            </a:r>
            <a:r>
              <a:rPr lang="tr-TR" dirty="0" err="1"/>
              <a:t>only</a:t>
            </a:r>
            <a:r>
              <a:rPr lang="tr-TR" dirty="0"/>
              <a:t> </a:t>
            </a:r>
            <a:r>
              <a:rPr lang="tr-TR" dirty="0" err="1"/>
              <a:t>occur</a:t>
            </a:r>
            <a:r>
              <a:rPr lang="tr-TR" dirty="0"/>
              <a:t> in </a:t>
            </a:r>
            <a:r>
              <a:rPr lang="tr-TR" dirty="0" err="1"/>
              <a:t>liquids</a:t>
            </a:r>
            <a:r>
              <a:rPr lang="tr-TR" dirty="0"/>
              <a:t>, </a:t>
            </a:r>
            <a:r>
              <a:rPr lang="tr-TR" dirty="0" err="1"/>
              <a:t>chemical</a:t>
            </a:r>
            <a:r>
              <a:rPr lang="tr-TR" dirty="0"/>
              <a:t> </a:t>
            </a:r>
            <a:r>
              <a:rPr lang="tr-TR" dirty="0" err="1"/>
              <a:t>reactions</a:t>
            </a:r>
            <a:r>
              <a:rPr lang="tr-TR" dirty="0"/>
              <a:t> </a:t>
            </a:r>
            <a:r>
              <a:rPr lang="tr-TR" dirty="0" err="1"/>
              <a:t>are</a:t>
            </a:r>
            <a:r>
              <a:rPr lang="tr-TR" dirty="0"/>
              <a:t> not </a:t>
            </a:r>
            <a:r>
              <a:rPr lang="tr-TR" dirty="0" err="1"/>
              <a:t>generally</a:t>
            </a:r>
            <a:r>
              <a:rPr lang="tr-TR" dirty="0"/>
              <a:t> </a:t>
            </a:r>
            <a:r>
              <a:rPr lang="tr-TR" dirty="0" err="1"/>
              <a:t>seen</a:t>
            </a:r>
            <a:r>
              <a:rPr lang="tr-TR" dirty="0"/>
              <a:t> in </a:t>
            </a:r>
            <a:r>
              <a:rPr lang="tr-TR" dirty="0" err="1"/>
              <a:t>the</a:t>
            </a:r>
            <a:r>
              <a:rPr lang="tr-TR" dirty="0"/>
              <a:t> </a:t>
            </a:r>
            <a:r>
              <a:rPr lang="tr-TR" dirty="0" err="1"/>
              <a:t>ultrasonic</a:t>
            </a:r>
            <a:r>
              <a:rPr lang="tr-TR" dirty="0"/>
              <a:t> </a:t>
            </a:r>
            <a:r>
              <a:rPr lang="tr-TR" dirty="0" err="1"/>
              <a:t>irradiation</a:t>
            </a:r>
            <a:r>
              <a:rPr lang="tr-TR" dirty="0"/>
              <a:t> of </a:t>
            </a:r>
            <a:r>
              <a:rPr lang="tr-TR" dirty="0" err="1"/>
              <a:t>solids</a:t>
            </a:r>
            <a:r>
              <a:rPr lang="tr-TR" dirty="0"/>
              <a:t> </a:t>
            </a:r>
            <a:r>
              <a:rPr lang="tr-TR" dirty="0" err="1"/>
              <a:t>or</a:t>
            </a:r>
            <a:r>
              <a:rPr lang="tr-TR" dirty="0"/>
              <a:t> </a:t>
            </a:r>
            <a:r>
              <a:rPr lang="tr-TR" dirty="0" err="1"/>
              <a:t>solid</a:t>
            </a:r>
            <a:r>
              <a:rPr lang="tr-TR" dirty="0"/>
              <a:t>–</a:t>
            </a:r>
            <a:r>
              <a:rPr lang="tr-TR" dirty="0" err="1"/>
              <a:t>gas</a:t>
            </a:r>
            <a:r>
              <a:rPr lang="tr-TR" dirty="0"/>
              <a:t> </a:t>
            </a:r>
            <a:r>
              <a:rPr lang="tr-TR" dirty="0" err="1"/>
              <a:t>systems</a:t>
            </a:r>
            <a:r>
              <a:rPr lang="tr-TR" dirty="0"/>
              <a:t>. </a:t>
            </a:r>
          </a:p>
          <a:p>
            <a:endParaRPr lang="tr-TR" dirty="0"/>
          </a:p>
        </p:txBody>
      </p:sp>
    </p:spTree>
    <p:extLst>
      <p:ext uri="{BB962C8B-B14F-4D97-AF65-F5344CB8AC3E}">
        <p14:creationId xmlns:p14="http://schemas.microsoft.com/office/powerpoint/2010/main" val="12971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CB13496C-8F5E-9B48-80F6-5EDCD561CFF9}"/>
              </a:ext>
            </a:extLst>
          </p:cNvPr>
          <p:cNvSpPr>
            <a:spLocks noGrp="1"/>
          </p:cNvSpPr>
          <p:nvPr>
            <p:ph type="title"/>
          </p:nvPr>
        </p:nvSpPr>
        <p:spPr/>
        <p:txBody>
          <a:bodyPr>
            <a:normAutofit/>
          </a:bodyPr>
          <a:lstStyle/>
          <a:p>
            <a:endParaRPr lang="tr-TR" sz="2200" dirty="0"/>
          </a:p>
        </p:txBody>
      </p:sp>
      <p:pic>
        <p:nvPicPr>
          <p:cNvPr id="14" name="İçerik Yer Tutucusu 13">
            <a:extLst>
              <a:ext uri="{FF2B5EF4-FFF2-40B4-BE49-F238E27FC236}">
                <a16:creationId xmlns:a16="http://schemas.microsoft.com/office/drawing/2014/main" id="{6EF2B980-0CE3-C748-9A2C-E08BD5ED87F4}"/>
              </a:ext>
            </a:extLst>
          </p:cNvPr>
          <p:cNvPicPr>
            <a:picLocks noGrp="1" noChangeAspect="1"/>
          </p:cNvPicPr>
          <p:nvPr>
            <p:ph idx="1"/>
          </p:nvPr>
        </p:nvPicPr>
        <p:blipFill>
          <a:blip r:embed="rId2"/>
          <a:stretch>
            <a:fillRect/>
          </a:stretch>
        </p:blipFill>
        <p:spPr>
          <a:xfrm>
            <a:off x="7025502" y="2198726"/>
            <a:ext cx="4317639" cy="2622964"/>
          </a:xfrm>
          <a:prstGeom prst="rect">
            <a:avLst/>
          </a:prstGeom>
        </p:spPr>
      </p:pic>
      <p:graphicFrame>
        <p:nvGraphicFramePr>
          <p:cNvPr id="16" name="İçerik Yer Tutucusu 8">
            <a:extLst>
              <a:ext uri="{FF2B5EF4-FFF2-40B4-BE49-F238E27FC236}">
                <a16:creationId xmlns:a16="http://schemas.microsoft.com/office/drawing/2014/main" id="{C41899F1-B512-4FF5-93A5-2082469EB33C}"/>
              </a:ext>
            </a:extLst>
          </p:cNvPr>
          <p:cNvGraphicFramePr>
            <a:graphicFrameLocks noGrp="1"/>
          </p:cNvGraphicFramePr>
          <p:nvPr>
            <p:ph sz="quarter" idx="4294967295"/>
          </p:nvPr>
        </p:nvGraphicFramePr>
        <p:xfrm>
          <a:off x="0" y="2500313"/>
          <a:ext cx="5999163" cy="3427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Dikdörtgen 12">
            <a:extLst>
              <a:ext uri="{FF2B5EF4-FFF2-40B4-BE49-F238E27FC236}">
                <a16:creationId xmlns:a16="http://schemas.microsoft.com/office/drawing/2014/main" id="{2040594D-B4D5-FD41-B70F-F47DFDDC292B}"/>
              </a:ext>
            </a:extLst>
          </p:cNvPr>
          <p:cNvSpPr/>
          <p:nvPr/>
        </p:nvSpPr>
        <p:spPr>
          <a:xfrm>
            <a:off x="7139997" y="5004247"/>
            <a:ext cx="4203144" cy="923330"/>
          </a:xfrm>
          <a:prstGeom prst="rect">
            <a:avLst/>
          </a:prstGeom>
        </p:spPr>
        <p:txBody>
          <a:bodyPr wrap="square">
            <a:spAutoFit/>
          </a:bodyPr>
          <a:lstStyle/>
          <a:p>
            <a:r>
              <a:rPr lang="tr-TR" dirty="0" err="1"/>
              <a:t>Transient</a:t>
            </a:r>
            <a:r>
              <a:rPr lang="tr-TR" dirty="0"/>
              <a:t> </a:t>
            </a:r>
            <a:r>
              <a:rPr lang="tr-TR" dirty="0" err="1"/>
              <a:t>acoustic</a:t>
            </a:r>
            <a:r>
              <a:rPr lang="tr-TR" dirty="0"/>
              <a:t> </a:t>
            </a:r>
            <a:r>
              <a:rPr lang="tr-TR" dirty="0" err="1"/>
              <a:t>cavitation</a:t>
            </a:r>
            <a:r>
              <a:rPr lang="tr-TR" dirty="0"/>
              <a:t>: </a:t>
            </a:r>
            <a:r>
              <a:rPr lang="tr-TR" dirty="0" err="1"/>
              <a:t>the</a:t>
            </a:r>
            <a:r>
              <a:rPr lang="tr-TR" dirty="0"/>
              <a:t> </a:t>
            </a:r>
            <a:r>
              <a:rPr lang="tr-TR" dirty="0" err="1"/>
              <a:t>origin</a:t>
            </a:r>
            <a:r>
              <a:rPr lang="tr-TR" dirty="0"/>
              <a:t> of </a:t>
            </a:r>
            <a:r>
              <a:rPr lang="tr-TR" dirty="0" err="1"/>
              <a:t>sonochemistry</a:t>
            </a:r>
            <a:r>
              <a:rPr lang="tr-TR" dirty="0"/>
              <a:t> </a:t>
            </a:r>
            <a:r>
              <a:rPr lang="tr-TR" dirty="0" err="1"/>
              <a:t>and</a:t>
            </a:r>
            <a:r>
              <a:rPr lang="tr-TR" dirty="0"/>
              <a:t> </a:t>
            </a:r>
            <a:r>
              <a:rPr lang="tr-TR" dirty="0" err="1"/>
              <a:t>sonoluminescence</a:t>
            </a:r>
            <a:r>
              <a:rPr lang="tr-TR" dirty="0"/>
              <a:t>. </a:t>
            </a:r>
            <a:br>
              <a:rPr lang="tr-TR" dirty="0"/>
            </a:br>
            <a:endParaRPr lang="tr-TR" dirty="0"/>
          </a:p>
        </p:txBody>
      </p:sp>
    </p:spTree>
    <p:extLst>
      <p:ext uri="{BB962C8B-B14F-4D97-AF65-F5344CB8AC3E}">
        <p14:creationId xmlns:p14="http://schemas.microsoft.com/office/powerpoint/2010/main" val="69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81689-B70D-ED4A-B31A-FA9EC1D84C1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1D7009F-B84B-5740-8AA8-752C39B3691C}"/>
              </a:ext>
            </a:extLst>
          </p:cNvPr>
          <p:cNvSpPr>
            <a:spLocks noGrp="1"/>
          </p:cNvSpPr>
          <p:nvPr>
            <p:ph idx="1"/>
          </p:nvPr>
        </p:nvSpPr>
        <p:spPr/>
        <p:txBody>
          <a:bodyPr>
            <a:normAutofit fontScale="92500"/>
          </a:bodyPr>
          <a:lstStyle/>
          <a:p>
            <a:pPr>
              <a:lnSpc>
                <a:spcPct val="110000"/>
              </a:lnSpc>
            </a:pPr>
            <a:r>
              <a:rPr lang="tr-TR" dirty="0" err="1"/>
              <a:t>The</a:t>
            </a:r>
            <a:r>
              <a:rPr lang="tr-TR" dirty="0"/>
              <a:t> </a:t>
            </a:r>
            <a:r>
              <a:rPr lang="tr-TR" dirty="0" err="1"/>
              <a:t>low</a:t>
            </a:r>
            <a:r>
              <a:rPr lang="tr-TR" dirty="0"/>
              <a:t> </a:t>
            </a:r>
            <a:r>
              <a:rPr lang="tr-TR" dirty="0" err="1"/>
              <a:t>intensity</a:t>
            </a:r>
            <a:r>
              <a:rPr lang="tr-TR" dirty="0"/>
              <a:t> </a:t>
            </a:r>
            <a:r>
              <a:rPr lang="tr-TR" dirty="0" err="1"/>
              <a:t>available</a:t>
            </a:r>
            <a:r>
              <a:rPr lang="tr-TR" dirty="0"/>
              <a:t> in </a:t>
            </a:r>
            <a:r>
              <a:rPr lang="tr-TR" dirty="0" err="1"/>
              <a:t>these</a:t>
            </a:r>
            <a:r>
              <a:rPr lang="tr-TR" dirty="0"/>
              <a:t> </a:t>
            </a:r>
            <a:r>
              <a:rPr lang="tr-TR" dirty="0" err="1"/>
              <a:t>devices</a:t>
            </a:r>
            <a:r>
              <a:rPr lang="tr-TR" dirty="0"/>
              <a:t> (1 W cm</a:t>
            </a:r>
            <a:r>
              <a:rPr lang="tr-TR" baseline="30000" dirty="0"/>
              <a:t>-2</a:t>
            </a:r>
            <a:r>
              <a:rPr lang="tr-TR" dirty="0"/>
              <a:t>), </a:t>
            </a:r>
            <a:r>
              <a:rPr lang="tr-TR" dirty="0" err="1"/>
              <a:t>however</a:t>
            </a:r>
            <a:r>
              <a:rPr lang="tr-TR" dirty="0"/>
              <a:t>, </a:t>
            </a:r>
            <a:r>
              <a:rPr lang="tr-TR" dirty="0" err="1"/>
              <a:t>means</a:t>
            </a:r>
            <a:r>
              <a:rPr lang="tr-TR" dirty="0"/>
              <a:t> </a:t>
            </a:r>
            <a:r>
              <a:rPr lang="tr-TR" dirty="0" err="1"/>
              <a:t>that</a:t>
            </a:r>
            <a:r>
              <a:rPr lang="tr-TR" dirty="0"/>
              <a:t> </a:t>
            </a:r>
            <a:r>
              <a:rPr lang="tr-TR" dirty="0" err="1"/>
              <a:t>even</a:t>
            </a:r>
            <a:r>
              <a:rPr lang="tr-TR" dirty="0"/>
              <a:t> in </a:t>
            </a:r>
            <a:r>
              <a:rPr lang="tr-TR" dirty="0" err="1"/>
              <a:t>the</a:t>
            </a:r>
            <a:r>
              <a:rPr lang="tr-TR" dirty="0"/>
              <a:t> </a:t>
            </a:r>
            <a:r>
              <a:rPr lang="tr-TR" dirty="0" err="1"/>
              <a:t>case</a:t>
            </a:r>
            <a:r>
              <a:rPr lang="tr-TR" dirty="0"/>
              <a:t> of </a:t>
            </a:r>
            <a:r>
              <a:rPr lang="tr-TR" dirty="0" err="1"/>
              <a:t>heterogeneous</a:t>
            </a:r>
            <a:r>
              <a:rPr lang="tr-TR" dirty="0"/>
              <a:t> </a:t>
            </a:r>
            <a:r>
              <a:rPr lang="tr-TR" dirty="0" err="1"/>
              <a:t>sonochemistry</a:t>
            </a:r>
            <a:r>
              <a:rPr lang="tr-TR" dirty="0"/>
              <a:t>, an </a:t>
            </a:r>
            <a:r>
              <a:rPr lang="tr-TR" dirty="0" err="1"/>
              <a:t>ultrasonic</a:t>
            </a:r>
            <a:r>
              <a:rPr lang="tr-TR" dirty="0"/>
              <a:t> </a:t>
            </a:r>
            <a:r>
              <a:rPr lang="tr-TR" dirty="0" err="1"/>
              <a:t>cleaning</a:t>
            </a:r>
            <a:r>
              <a:rPr lang="tr-TR" dirty="0"/>
              <a:t> </a:t>
            </a:r>
            <a:r>
              <a:rPr lang="tr-TR" dirty="0" err="1"/>
              <a:t>bath</a:t>
            </a:r>
            <a:r>
              <a:rPr lang="tr-TR" dirty="0"/>
              <a:t> </a:t>
            </a:r>
            <a:r>
              <a:rPr lang="tr-TR" dirty="0" err="1"/>
              <a:t>must</a:t>
            </a:r>
            <a:r>
              <a:rPr lang="tr-TR" dirty="0"/>
              <a:t> be </a:t>
            </a:r>
            <a:r>
              <a:rPr lang="tr-TR" dirty="0" err="1"/>
              <a:t>viewed</a:t>
            </a:r>
            <a:r>
              <a:rPr lang="tr-TR" dirty="0"/>
              <a:t> as an </a:t>
            </a:r>
            <a:r>
              <a:rPr lang="tr-TR" dirty="0" err="1"/>
              <a:t>apparatus</a:t>
            </a:r>
            <a:r>
              <a:rPr lang="tr-TR" dirty="0"/>
              <a:t> of </a:t>
            </a:r>
            <a:r>
              <a:rPr lang="tr-TR" dirty="0" err="1"/>
              <a:t>limited</a:t>
            </a:r>
            <a:r>
              <a:rPr lang="tr-TR" dirty="0"/>
              <a:t> </a:t>
            </a:r>
            <a:r>
              <a:rPr lang="tr-TR" dirty="0" err="1"/>
              <a:t>capability</a:t>
            </a:r>
            <a:r>
              <a:rPr lang="tr-TR" dirty="0"/>
              <a:t>. </a:t>
            </a:r>
          </a:p>
          <a:p>
            <a:pPr>
              <a:lnSpc>
                <a:spcPct val="110000"/>
              </a:lnSpc>
            </a:pPr>
            <a:r>
              <a:rPr lang="tr-TR" dirty="0" err="1"/>
              <a:t>The</a:t>
            </a:r>
            <a:r>
              <a:rPr lang="tr-TR" dirty="0"/>
              <a:t> </a:t>
            </a:r>
            <a:r>
              <a:rPr lang="tr-TR" dirty="0" err="1"/>
              <a:t>most</a:t>
            </a:r>
            <a:r>
              <a:rPr lang="tr-TR" dirty="0"/>
              <a:t> </a:t>
            </a:r>
            <a:r>
              <a:rPr lang="tr-TR" dirty="0" err="1"/>
              <a:t>intense</a:t>
            </a:r>
            <a:r>
              <a:rPr lang="tr-TR" dirty="0"/>
              <a:t> </a:t>
            </a:r>
            <a:r>
              <a:rPr lang="tr-TR" dirty="0" err="1"/>
              <a:t>and</a:t>
            </a:r>
            <a:r>
              <a:rPr lang="tr-TR" dirty="0"/>
              <a:t> </a:t>
            </a:r>
            <a:r>
              <a:rPr lang="tr-TR" dirty="0" err="1"/>
              <a:t>reliable</a:t>
            </a:r>
            <a:r>
              <a:rPr lang="tr-TR" dirty="0"/>
              <a:t> </a:t>
            </a:r>
            <a:r>
              <a:rPr lang="tr-TR" dirty="0" err="1"/>
              <a:t>source</a:t>
            </a:r>
            <a:r>
              <a:rPr lang="tr-TR" dirty="0"/>
              <a:t> of </a:t>
            </a:r>
            <a:r>
              <a:rPr lang="tr-TR" dirty="0" err="1"/>
              <a:t>ultrasound</a:t>
            </a:r>
            <a:r>
              <a:rPr lang="tr-TR" dirty="0"/>
              <a:t> </a:t>
            </a:r>
            <a:r>
              <a:rPr lang="tr-TR" dirty="0" err="1"/>
              <a:t>generally</a:t>
            </a:r>
            <a:r>
              <a:rPr lang="tr-TR" dirty="0"/>
              <a:t> </a:t>
            </a:r>
            <a:r>
              <a:rPr lang="tr-TR" dirty="0" err="1"/>
              <a:t>used</a:t>
            </a:r>
            <a:r>
              <a:rPr lang="tr-TR" dirty="0"/>
              <a:t> in </a:t>
            </a:r>
            <a:r>
              <a:rPr lang="tr-TR" dirty="0" err="1"/>
              <a:t>the</a:t>
            </a:r>
            <a:r>
              <a:rPr lang="tr-TR" dirty="0"/>
              <a:t> </a:t>
            </a:r>
            <a:r>
              <a:rPr lang="tr-TR" dirty="0" err="1"/>
              <a:t>chemical</a:t>
            </a:r>
            <a:r>
              <a:rPr lang="tr-TR" dirty="0"/>
              <a:t> </a:t>
            </a:r>
            <a:r>
              <a:rPr lang="tr-TR" dirty="0" err="1"/>
              <a:t>laboratory</a:t>
            </a:r>
            <a:r>
              <a:rPr lang="tr-TR" dirty="0"/>
              <a:t> is </a:t>
            </a:r>
            <a:r>
              <a:rPr lang="tr-TR" dirty="0" err="1"/>
              <a:t>the</a:t>
            </a:r>
            <a:r>
              <a:rPr lang="tr-TR" dirty="0"/>
              <a:t> </a:t>
            </a:r>
            <a:r>
              <a:rPr lang="tr-TR" dirty="0" err="1"/>
              <a:t>direct</a:t>
            </a:r>
            <a:r>
              <a:rPr lang="tr-TR" dirty="0"/>
              <a:t> </a:t>
            </a:r>
            <a:r>
              <a:rPr lang="tr-TR" dirty="0" err="1"/>
              <a:t>immersion</a:t>
            </a:r>
            <a:r>
              <a:rPr lang="tr-TR" dirty="0"/>
              <a:t> </a:t>
            </a:r>
            <a:r>
              <a:rPr lang="tr-TR" dirty="0" err="1"/>
              <a:t>ultrasonic</a:t>
            </a:r>
            <a:r>
              <a:rPr lang="tr-TR" dirty="0"/>
              <a:t> </a:t>
            </a:r>
            <a:r>
              <a:rPr lang="tr-TR" dirty="0" err="1"/>
              <a:t>horn</a:t>
            </a:r>
            <a:r>
              <a:rPr lang="tr-TR" dirty="0"/>
              <a:t> (50 </a:t>
            </a:r>
            <a:r>
              <a:rPr lang="tr-TR" dirty="0" err="1"/>
              <a:t>to</a:t>
            </a:r>
            <a:r>
              <a:rPr lang="tr-TR" dirty="0"/>
              <a:t> 500 W cm</a:t>
            </a:r>
            <a:r>
              <a:rPr lang="tr-TR" baseline="30000" dirty="0"/>
              <a:t>-2</a:t>
            </a:r>
            <a:r>
              <a:rPr lang="tr-TR" dirty="0"/>
              <a:t>), as </a:t>
            </a:r>
            <a:r>
              <a:rPr lang="tr-TR" dirty="0" err="1"/>
              <a:t>shown</a:t>
            </a:r>
            <a:r>
              <a:rPr lang="tr-TR" dirty="0"/>
              <a:t> in </a:t>
            </a:r>
            <a:r>
              <a:rPr lang="tr-TR" dirty="0" err="1"/>
              <a:t>which</a:t>
            </a:r>
            <a:r>
              <a:rPr lang="tr-TR" dirty="0"/>
              <a:t> can be </a:t>
            </a:r>
            <a:r>
              <a:rPr lang="tr-TR" dirty="0" err="1"/>
              <a:t>used</a:t>
            </a:r>
            <a:r>
              <a:rPr lang="tr-TR" dirty="0"/>
              <a:t> </a:t>
            </a:r>
            <a:r>
              <a:rPr lang="tr-TR" dirty="0" err="1"/>
              <a:t>for</a:t>
            </a:r>
            <a:r>
              <a:rPr lang="tr-TR" dirty="0"/>
              <a:t> </a:t>
            </a:r>
            <a:r>
              <a:rPr lang="tr-TR" dirty="0" err="1"/>
              <a:t>work</a:t>
            </a:r>
            <a:r>
              <a:rPr lang="tr-TR" dirty="0"/>
              <a:t> </a:t>
            </a:r>
            <a:r>
              <a:rPr lang="tr-TR" dirty="0" err="1"/>
              <a:t>under</a:t>
            </a:r>
            <a:r>
              <a:rPr lang="tr-TR" dirty="0"/>
              <a:t> </a:t>
            </a:r>
            <a:r>
              <a:rPr lang="tr-TR" dirty="0" err="1"/>
              <a:t>either</a:t>
            </a:r>
            <a:r>
              <a:rPr lang="tr-TR" dirty="0"/>
              <a:t> </a:t>
            </a:r>
            <a:r>
              <a:rPr lang="tr-TR" dirty="0" err="1"/>
              <a:t>inert</a:t>
            </a:r>
            <a:r>
              <a:rPr lang="tr-TR" dirty="0"/>
              <a:t> </a:t>
            </a:r>
            <a:r>
              <a:rPr lang="tr-TR" dirty="0" err="1"/>
              <a:t>or</a:t>
            </a:r>
            <a:r>
              <a:rPr lang="tr-TR" dirty="0"/>
              <a:t> </a:t>
            </a:r>
            <a:r>
              <a:rPr lang="tr-TR" dirty="0" err="1"/>
              <a:t>reactive</a:t>
            </a:r>
            <a:r>
              <a:rPr lang="tr-TR" dirty="0"/>
              <a:t> </a:t>
            </a:r>
            <a:r>
              <a:rPr lang="tr-TR" dirty="0" err="1"/>
              <a:t>atmospheres</a:t>
            </a:r>
            <a:r>
              <a:rPr lang="tr-TR" dirty="0"/>
              <a:t> </a:t>
            </a:r>
            <a:r>
              <a:rPr lang="tr-TR" dirty="0" err="1"/>
              <a:t>or</a:t>
            </a:r>
            <a:r>
              <a:rPr lang="tr-TR" dirty="0"/>
              <a:t> at </a:t>
            </a:r>
            <a:r>
              <a:rPr lang="tr-TR" dirty="0" err="1"/>
              <a:t>moderate</a:t>
            </a:r>
            <a:r>
              <a:rPr lang="tr-TR" dirty="0"/>
              <a:t> </a:t>
            </a:r>
            <a:r>
              <a:rPr lang="tr-TR" dirty="0" err="1"/>
              <a:t>pressures</a:t>
            </a:r>
            <a:r>
              <a:rPr lang="tr-TR" dirty="0"/>
              <a:t> (&lt;10 </a:t>
            </a:r>
            <a:r>
              <a:rPr lang="tr-TR" dirty="0" err="1"/>
              <a:t>atm</a:t>
            </a:r>
            <a:r>
              <a:rPr lang="tr-TR" dirty="0"/>
              <a:t>). </a:t>
            </a:r>
          </a:p>
          <a:p>
            <a:pPr>
              <a:lnSpc>
                <a:spcPct val="110000"/>
              </a:lnSpc>
            </a:pPr>
            <a:r>
              <a:rPr lang="tr-TR" dirty="0" err="1"/>
              <a:t>These</a:t>
            </a:r>
            <a:r>
              <a:rPr lang="tr-TR" dirty="0"/>
              <a:t> </a:t>
            </a:r>
            <a:r>
              <a:rPr lang="tr-TR" dirty="0" err="1"/>
              <a:t>devices</a:t>
            </a:r>
            <a:r>
              <a:rPr lang="tr-TR" dirty="0"/>
              <a:t> </a:t>
            </a:r>
            <a:r>
              <a:rPr lang="tr-TR" dirty="0" err="1"/>
              <a:t>are</a:t>
            </a:r>
            <a:r>
              <a:rPr lang="tr-TR" dirty="0"/>
              <a:t> </a:t>
            </a:r>
            <a:r>
              <a:rPr lang="tr-TR" dirty="0" err="1"/>
              <a:t>available</a:t>
            </a:r>
            <a:r>
              <a:rPr lang="tr-TR" dirty="0"/>
              <a:t> </a:t>
            </a:r>
            <a:r>
              <a:rPr lang="tr-TR" dirty="0" err="1"/>
              <a:t>from</a:t>
            </a:r>
            <a:r>
              <a:rPr lang="tr-TR" dirty="0"/>
              <a:t> </a:t>
            </a:r>
            <a:r>
              <a:rPr lang="tr-TR" dirty="0" err="1"/>
              <a:t>several</a:t>
            </a:r>
            <a:r>
              <a:rPr lang="tr-TR" dirty="0"/>
              <a:t> </a:t>
            </a:r>
            <a:r>
              <a:rPr lang="tr-TR" dirty="0" err="1"/>
              <a:t>manufacturers</a:t>
            </a:r>
            <a:r>
              <a:rPr lang="tr-TR" dirty="0"/>
              <a:t> at </a:t>
            </a:r>
            <a:r>
              <a:rPr lang="tr-TR" dirty="0" err="1"/>
              <a:t>modest</a:t>
            </a:r>
            <a:r>
              <a:rPr lang="tr-TR" dirty="0"/>
              <a:t> </a:t>
            </a:r>
            <a:r>
              <a:rPr lang="tr-TR" dirty="0" err="1"/>
              <a:t>cost</a:t>
            </a:r>
            <a:r>
              <a:rPr lang="tr-TR" dirty="0"/>
              <a:t>. </a:t>
            </a:r>
          </a:p>
          <a:p>
            <a:endParaRPr lang="tr-TR" dirty="0"/>
          </a:p>
        </p:txBody>
      </p:sp>
    </p:spTree>
    <p:extLst>
      <p:ext uri="{BB962C8B-B14F-4D97-AF65-F5344CB8AC3E}">
        <p14:creationId xmlns:p14="http://schemas.microsoft.com/office/powerpoint/2010/main" val="249062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çerik Yer Tutucusu 4">
            <a:extLst>
              <a:ext uri="{FF2B5EF4-FFF2-40B4-BE49-F238E27FC236}">
                <a16:creationId xmlns:a16="http://schemas.microsoft.com/office/drawing/2014/main" id="{564101F6-25F5-DF44-BA93-2CA311EAAE21}"/>
              </a:ext>
            </a:extLst>
          </p:cNvPr>
          <p:cNvPicPr>
            <a:picLocks noChangeAspect="1"/>
          </p:cNvPicPr>
          <p:nvPr/>
        </p:nvPicPr>
        <p:blipFill rotWithShape="1">
          <a:blip r:embed="rId2"/>
          <a:srcRect l="3272" r="4" b="4"/>
          <a:stretch/>
        </p:blipFill>
        <p:spPr>
          <a:xfrm>
            <a:off x="6541053" y="1231227"/>
            <a:ext cx="4777381" cy="422283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8" name="Arc 1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F466AEC-9966-874E-A2AA-FC6E681FC0C0}"/>
              </a:ext>
            </a:extLst>
          </p:cNvPr>
          <p:cNvSpPr>
            <a:spLocks noGrp="1"/>
          </p:cNvSpPr>
          <p:nvPr>
            <p:ph type="title"/>
          </p:nvPr>
        </p:nvSpPr>
        <p:spPr>
          <a:xfrm>
            <a:off x="838201" y="479493"/>
            <a:ext cx="5257800" cy="1325563"/>
          </a:xfrm>
        </p:spPr>
        <p:txBody>
          <a:bodyPr>
            <a:normAutofit/>
          </a:bodyPr>
          <a:lstStyle/>
          <a:p>
            <a:endParaRPr lang="tr-TR"/>
          </a:p>
        </p:txBody>
      </p:sp>
      <p:sp>
        <p:nvSpPr>
          <p:cNvPr id="9" name="Content Placeholder 8">
            <a:extLst>
              <a:ext uri="{FF2B5EF4-FFF2-40B4-BE49-F238E27FC236}">
                <a16:creationId xmlns:a16="http://schemas.microsoft.com/office/drawing/2014/main" id="{AA779DAF-D7EE-4C08-A023-624881015288}"/>
              </a:ext>
            </a:extLst>
          </p:cNvPr>
          <p:cNvSpPr>
            <a:spLocks noGrp="1"/>
          </p:cNvSpPr>
          <p:nvPr>
            <p:ph idx="1"/>
          </p:nvPr>
        </p:nvSpPr>
        <p:spPr>
          <a:xfrm>
            <a:off x="838201" y="1984443"/>
            <a:ext cx="5257800" cy="4192520"/>
          </a:xfrm>
        </p:spPr>
        <p:txBody>
          <a:bodyPr>
            <a:normAutofit/>
          </a:bodyPr>
          <a:lstStyle/>
          <a:p>
            <a:r>
              <a:rPr lang="tr-TR" sz="1500" err="1"/>
              <a:t>The</a:t>
            </a:r>
            <a:r>
              <a:rPr lang="tr-TR" sz="1500"/>
              <a:t> </a:t>
            </a:r>
            <a:r>
              <a:rPr lang="tr-TR" sz="1500" err="1"/>
              <a:t>generally</a:t>
            </a:r>
            <a:r>
              <a:rPr lang="tr-TR" sz="1500"/>
              <a:t> </a:t>
            </a:r>
            <a:r>
              <a:rPr lang="tr-TR" sz="1500" err="1"/>
              <a:t>accepted</a:t>
            </a:r>
            <a:r>
              <a:rPr lang="tr-TR" sz="1500"/>
              <a:t> </a:t>
            </a:r>
            <a:r>
              <a:rPr lang="tr-TR" sz="1500" err="1"/>
              <a:t>explanation</a:t>
            </a:r>
            <a:r>
              <a:rPr lang="tr-TR" sz="1500"/>
              <a:t> </a:t>
            </a:r>
            <a:r>
              <a:rPr lang="tr-TR" sz="1500" err="1"/>
              <a:t>for</a:t>
            </a:r>
            <a:r>
              <a:rPr lang="tr-TR" sz="1500"/>
              <a:t> </a:t>
            </a:r>
            <a:r>
              <a:rPr lang="tr-TR" sz="1500" err="1"/>
              <a:t>the</a:t>
            </a:r>
            <a:r>
              <a:rPr lang="tr-TR" sz="1500"/>
              <a:t> </a:t>
            </a:r>
            <a:r>
              <a:rPr lang="tr-TR" sz="1500" err="1"/>
              <a:t>origin</a:t>
            </a:r>
            <a:r>
              <a:rPr lang="tr-TR" sz="1500"/>
              <a:t> of </a:t>
            </a:r>
            <a:r>
              <a:rPr lang="tr-TR" sz="1500" err="1"/>
              <a:t>sonochemistry</a:t>
            </a:r>
            <a:r>
              <a:rPr lang="tr-TR" sz="1500"/>
              <a:t> </a:t>
            </a:r>
            <a:r>
              <a:rPr lang="tr-TR" sz="1500" err="1"/>
              <a:t>and</a:t>
            </a:r>
            <a:r>
              <a:rPr lang="tr-TR" sz="1500"/>
              <a:t> </a:t>
            </a:r>
            <a:r>
              <a:rPr lang="tr-TR" sz="1500" err="1"/>
              <a:t>sonoluminescence</a:t>
            </a:r>
            <a:r>
              <a:rPr lang="tr-TR" sz="1500"/>
              <a:t> is </a:t>
            </a:r>
            <a:r>
              <a:rPr lang="tr-TR" sz="1500" err="1"/>
              <a:t>the</a:t>
            </a:r>
            <a:r>
              <a:rPr lang="tr-TR" sz="1500"/>
              <a:t> hot-spot </a:t>
            </a:r>
            <a:r>
              <a:rPr lang="tr-TR" sz="1500" err="1"/>
              <a:t>theory</a:t>
            </a:r>
            <a:r>
              <a:rPr lang="tr-TR" sz="1500"/>
              <a:t>, in </a:t>
            </a:r>
            <a:r>
              <a:rPr lang="tr-TR" sz="1500" err="1"/>
              <a:t>which</a:t>
            </a:r>
            <a:r>
              <a:rPr lang="tr-TR" sz="1500"/>
              <a:t> </a:t>
            </a:r>
            <a:r>
              <a:rPr lang="tr-TR" sz="1500" err="1"/>
              <a:t>the</a:t>
            </a:r>
            <a:r>
              <a:rPr lang="tr-TR" sz="1500"/>
              <a:t> </a:t>
            </a:r>
            <a:r>
              <a:rPr lang="tr-TR" sz="1500" err="1"/>
              <a:t>potential</a:t>
            </a:r>
            <a:r>
              <a:rPr lang="tr-TR" sz="1500"/>
              <a:t> </a:t>
            </a:r>
            <a:r>
              <a:rPr lang="tr-TR" sz="1500" err="1"/>
              <a:t>energy</a:t>
            </a:r>
            <a:r>
              <a:rPr lang="tr-TR" sz="1500"/>
              <a:t> </a:t>
            </a:r>
            <a:r>
              <a:rPr lang="tr-TR" sz="1500" err="1"/>
              <a:t>given</a:t>
            </a:r>
            <a:r>
              <a:rPr lang="tr-TR" sz="1500"/>
              <a:t> </a:t>
            </a:r>
            <a:r>
              <a:rPr lang="tr-TR" sz="1500" err="1"/>
              <a:t>to</a:t>
            </a:r>
            <a:r>
              <a:rPr lang="tr-TR" sz="1500"/>
              <a:t> </a:t>
            </a:r>
            <a:r>
              <a:rPr lang="tr-TR" sz="1500" err="1"/>
              <a:t>the</a:t>
            </a:r>
            <a:r>
              <a:rPr lang="tr-TR" sz="1500"/>
              <a:t> </a:t>
            </a:r>
            <a:r>
              <a:rPr lang="tr-TR" sz="1500" err="1"/>
              <a:t>bubble</a:t>
            </a:r>
            <a:r>
              <a:rPr lang="tr-TR" sz="1500"/>
              <a:t> as it </a:t>
            </a:r>
            <a:r>
              <a:rPr lang="tr-TR" sz="1500" err="1"/>
              <a:t>expands</a:t>
            </a:r>
            <a:r>
              <a:rPr lang="tr-TR" sz="1500"/>
              <a:t> </a:t>
            </a:r>
            <a:r>
              <a:rPr lang="tr-TR" sz="1500" err="1"/>
              <a:t>to</a:t>
            </a:r>
            <a:r>
              <a:rPr lang="tr-TR" sz="1500"/>
              <a:t> </a:t>
            </a:r>
            <a:r>
              <a:rPr lang="tr-TR" sz="1500" err="1"/>
              <a:t>maximum</a:t>
            </a:r>
            <a:r>
              <a:rPr lang="tr-TR" sz="1500"/>
              <a:t> size is </a:t>
            </a:r>
            <a:r>
              <a:rPr lang="tr-TR" sz="1500" err="1"/>
              <a:t>concentrated</a:t>
            </a:r>
            <a:r>
              <a:rPr lang="tr-TR" sz="1500"/>
              <a:t> </a:t>
            </a:r>
            <a:r>
              <a:rPr lang="tr-TR" sz="1500" err="1"/>
              <a:t>into</a:t>
            </a:r>
            <a:r>
              <a:rPr lang="tr-TR" sz="1500"/>
              <a:t> a </a:t>
            </a:r>
            <a:r>
              <a:rPr lang="tr-TR" sz="1500" err="1"/>
              <a:t>heated</a:t>
            </a:r>
            <a:r>
              <a:rPr lang="tr-TR" sz="1500"/>
              <a:t> </a:t>
            </a:r>
            <a:r>
              <a:rPr lang="tr-TR" sz="1500" err="1"/>
              <a:t>gas</a:t>
            </a:r>
            <a:r>
              <a:rPr lang="tr-TR" sz="1500"/>
              <a:t> </a:t>
            </a:r>
            <a:r>
              <a:rPr lang="tr-TR" sz="1500" err="1"/>
              <a:t>core</a:t>
            </a:r>
            <a:r>
              <a:rPr lang="tr-TR" sz="1500"/>
              <a:t> as </a:t>
            </a:r>
            <a:r>
              <a:rPr lang="tr-TR" sz="1500" err="1"/>
              <a:t>the</a:t>
            </a:r>
            <a:r>
              <a:rPr lang="tr-TR" sz="1500"/>
              <a:t> </a:t>
            </a:r>
            <a:r>
              <a:rPr lang="tr-TR" sz="1500" err="1"/>
              <a:t>bubble</a:t>
            </a:r>
            <a:r>
              <a:rPr lang="tr-TR" sz="1500"/>
              <a:t> </a:t>
            </a:r>
            <a:r>
              <a:rPr lang="tr-TR" sz="1500" err="1"/>
              <a:t>implodes</a:t>
            </a:r>
            <a:r>
              <a:rPr lang="tr-TR" sz="1500"/>
              <a:t>. </a:t>
            </a:r>
          </a:p>
          <a:p>
            <a:r>
              <a:rPr lang="tr-TR" sz="1500" err="1"/>
              <a:t>The</a:t>
            </a:r>
            <a:r>
              <a:rPr lang="tr-TR" sz="1500"/>
              <a:t> </a:t>
            </a:r>
            <a:r>
              <a:rPr lang="tr-TR" sz="1500" err="1"/>
              <a:t>transient</a:t>
            </a:r>
            <a:r>
              <a:rPr lang="tr-TR" sz="1500"/>
              <a:t> </a:t>
            </a:r>
            <a:r>
              <a:rPr lang="tr-TR" sz="1500" err="1"/>
              <a:t>nature</a:t>
            </a:r>
            <a:r>
              <a:rPr lang="tr-TR" sz="1500"/>
              <a:t> of </a:t>
            </a:r>
            <a:r>
              <a:rPr lang="tr-TR" sz="1500" err="1"/>
              <a:t>the</a:t>
            </a:r>
            <a:r>
              <a:rPr lang="tr-TR" sz="1500"/>
              <a:t> </a:t>
            </a:r>
            <a:r>
              <a:rPr lang="tr-TR" sz="1500" err="1"/>
              <a:t>cavitation</a:t>
            </a:r>
            <a:r>
              <a:rPr lang="tr-TR" sz="1500"/>
              <a:t> </a:t>
            </a:r>
            <a:r>
              <a:rPr lang="tr-TR" sz="1500" err="1"/>
              <a:t>event</a:t>
            </a:r>
            <a:r>
              <a:rPr lang="tr-TR" sz="1500"/>
              <a:t> </a:t>
            </a:r>
            <a:r>
              <a:rPr lang="tr-TR" sz="1500" err="1"/>
              <a:t>precludes</a:t>
            </a:r>
            <a:r>
              <a:rPr lang="tr-TR" sz="1500"/>
              <a:t> </a:t>
            </a:r>
            <a:r>
              <a:rPr lang="tr-TR" sz="1500" err="1"/>
              <a:t>conventional</a:t>
            </a:r>
            <a:r>
              <a:rPr lang="tr-TR" sz="1500"/>
              <a:t> </a:t>
            </a:r>
            <a:r>
              <a:rPr lang="tr-TR" sz="1500" err="1"/>
              <a:t>examination</a:t>
            </a:r>
            <a:r>
              <a:rPr lang="tr-TR" sz="1500"/>
              <a:t> of </a:t>
            </a:r>
            <a:r>
              <a:rPr lang="tr-TR" sz="1500" err="1"/>
              <a:t>the</a:t>
            </a:r>
            <a:r>
              <a:rPr lang="tr-TR" sz="1500"/>
              <a:t> </a:t>
            </a:r>
            <a:r>
              <a:rPr lang="tr-TR" sz="1500" err="1"/>
              <a:t>conditions</a:t>
            </a:r>
            <a:r>
              <a:rPr lang="tr-TR" sz="1500"/>
              <a:t> </a:t>
            </a:r>
            <a:r>
              <a:rPr lang="tr-TR" sz="1500" err="1"/>
              <a:t>generated</a:t>
            </a:r>
            <a:r>
              <a:rPr lang="tr-TR" sz="1500"/>
              <a:t> </a:t>
            </a:r>
            <a:r>
              <a:rPr lang="tr-TR" sz="1500" err="1"/>
              <a:t>during</a:t>
            </a:r>
            <a:r>
              <a:rPr lang="tr-TR" sz="1500"/>
              <a:t> </a:t>
            </a:r>
            <a:r>
              <a:rPr lang="tr-TR" sz="1500" err="1"/>
              <a:t>bubble</a:t>
            </a:r>
            <a:r>
              <a:rPr lang="tr-TR" sz="1500"/>
              <a:t> </a:t>
            </a:r>
            <a:r>
              <a:rPr lang="tr-TR" sz="1500" err="1"/>
              <a:t>collapse</a:t>
            </a:r>
            <a:r>
              <a:rPr lang="tr-TR" sz="1500"/>
              <a:t>. </a:t>
            </a:r>
            <a:r>
              <a:rPr lang="tr-TR" sz="1500" err="1"/>
              <a:t>Chemical</a:t>
            </a:r>
            <a:r>
              <a:rPr lang="tr-TR" sz="1500"/>
              <a:t> </a:t>
            </a:r>
            <a:r>
              <a:rPr lang="tr-TR" sz="1500" err="1"/>
              <a:t>reactions</a:t>
            </a:r>
            <a:r>
              <a:rPr lang="tr-TR" sz="1500"/>
              <a:t> </a:t>
            </a:r>
            <a:r>
              <a:rPr lang="tr-TR" sz="1500" err="1"/>
              <a:t>themselves</a:t>
            </a:r>
            <a:r>
              <a:rPr lang="tr-TR" sz="1500"/>
              <a:t>, </a:t>
            </a:r>
            <a:r>
              <a:rPr lang="tr-TR" sz="1500" err="1"/>
              <a:t>however</a:t>
            </a:r>
            <a:r>
              <a:rPr lang="tr-TR" sz="1500"/>
              <a:t>, can be </a:t>
            </a:r>
            <a:r>
              <a:rPr lang="tr-TR" sz="1500" err="1"/>
              <a:t>used</a:t>
            </a:r>
            <a:r>
              <a:rPr lang="tr-TR" sz="1500"/>
              <a:t> </a:t>
            </a:r>
            <a:r>
              <a:rPr lang="tr-TR" sz="1500" err="1"/>
              <a:t>to</a:t>
            </a:r>
            <a:r>
              <a:rPr lang="tr-TR" sz="1500"/>
              <a:t> </a:t>
            </a:r>
            <a:r>
              <a:rPr lang="tr-TR" sz="1500" err="1"/>
              <a:t>probe</a:t>
            </a:r>
            <a:r>
              <a:rPr lang="tr-TR" sz="1500"/>
              <a:t> </a:t>
            </a:r>
            <a:r>
              <a:rPr lang="tr-TR" sz="1500" err="1"/>
              <a:t>reaction</a:t>
            </a:r>
            <a:r>
              <a:rPr lang="tr-TR" sz="1500"/>
              <a:t> </a:t>
            </a:r>
            <a:r>
              <a:rPr lang="tr-TR" sz="1500" err="1"/>
              <a:t>conditions</a:t>
            </a:r>
            <a:r>
              <a:rPr lang="tr-TR" sz="1500"/>
              <a:t> </a:t>
            </a:r>
            <a:r>
              <a:rPr lang="tr-TR" sz="1500" err="1"/>
              <a:t>through</a:t>
            </a:r>
            <a:r>
              <a:rPr lang="tr-TR" sz="1500"/>
              <a:t> </a:t>
            </a:r>
            <a:r>
              <a:rPr lang="tr-TR" sz="1500" err="1"/>
              <a:t>the</a:t>
            </a:r>
            <a:r>
              <a:rPr lang="tr-TR" sz="1500"/>
              <a:t> </a:t>
            </a:r>
            <a:r>
              <a:rPr lang="tr-TR" sz="1500" err="1"/>
              <a:t>use</a:t>
            </a:r>
            <a:r>
              <a:rPr lang="tr-TR" sz="1500"/>
              <a:t> of ‘‘</a:t>
            </a:r>
            <a:r>
              <a:rPr lang="tr-TR" sz="1500" err="1"/>
              <a:t>comparative</a:t>
            </a:r>
            <a:r>
              <a:rPr lang="tr-TR" sz="1500"/>
              <a:t>-rate </a:t>
            </a:r>
            <a:r>
              <a:rPr lang="tr-TR" sz="1500" err="1"/>
              <a:t>chemical</a:t>
            </a:r>
            <a:r>
              <a:rPr lang="tr-TR" sz="1500"/>
              <a:t> </a:t>
            </a:r>
            <a:r>
              <a:rPr lang="tr-TR" sz="1500" err="1"/>
              <a:t>thermometry</a:t>
            </a:r>
            <a:r>
              <a:rPr lang="tr-TR" sz="1500"/>
              <a:t>.’’</a:t>
            </a:r>
          </a:p>
          <a:p>
            <a:r>
              <a:rPr lang="tr-TR" sz="1500"/>
              <a:t> </a:t>
            </a:r>
            <a:r>
              <a:rPr lang="tr-TR" sz="1500" err="1"/>
              <a:t>These</a:t>
            </a:r>
            <a:r>
              <a:rPr lang="tr-TR" sz="1500"/>
              <a:t> </a:t>
            </a:r>
            <a:r>
              <a:rPr lang="tr-TR" sz="1500" err="1"/>
              <a:t>kinetic</a:t>
            </a:r>
            <a:r>
              <a:rPr lang="tr-TR" sz="1500"/>
              <a:t> </a:t>
            </a:r>
            <a:r>
              <a:rPr lang="tr-TR" sz="1500" err="1"/>
              <a:t>studies</a:t>
            </a:r>
            <a:r>
              <a:rPr lang="tr-TR" sz="1500"/>
              <a:t> </a:t>
            </a:r>
            <a:r>
              <a:rPr lang="tr-TR" sz="1500" err="1"/>
              <a:t>revealed</a:t>
            </a:r>
            <a:r>
              <a:rPr lang="tr-TR" sz="1500"/>
              <a:t> </a:t>
            </a:r>
            <a:r>
              <a:rPr lang="tr-TR" sz="1500" err="1"/>
              <a:t>that</a:t>
            </a:r>
            <a:r>
              <a:rPr lang="tr-TR" sz="1500"/>
              <a:t> </a:t>
            </a:r>
            <a:r>
              <a:rPr lang="tr-TR" sz="1500" err="1"/>
              <a:t>there</a:t>
            </a:r>
            <a:r>
              <a:rPr lang="tr-TR" sz="1500"/>
              <a:t> </a:t>
            </a:r>
            <a:r>
              <a:rPr lang="tr-TR" sz="1500" err="1"/>
              <a:t>were</a:t>
            </a:r>
            <a:r>
              <a:rPr lang="tr-TR" sz="1500"/>
              <a:t> in </a:t>
            </a:r>
            <a:r>
              <a:rPr lang="tr-TR" sz="1500" err="1"/>
              <a:t>fact</a:t>
            </a:r>
            <a:r>
              <a:rPr lang="tr-TR" sz="1500"/>
              <a:t> </a:t>
            </a:r>
            <a:r>
              <a:rPr lang="tr-TR" sz="1500" err="1"/>
              <a:t>two</a:t>
            </a:r>
            <a:r>
              <a:rPr lang="tr-TR" sz="1500"/>
              <a:t> </a:t>
            </a:r>
            <a:r>
              <a:rPr lang="tr-TR" sz="1500" err="1"/>
              <a:t>sonochemical</a:t>
            </a:r>
            <a:r>
              <a:rPr lang="tr-TR" sz="1500"/>
              <a:t> </a:t>
            </a:r>
            <a:r>
              <a:rPr lang="tr-TR" sz="1500" err="1"/>
              <a:t>reaction</a:t>
            </a:r>
            <a:r>
              <a:rPr lang="tr-TR" sz="1500"/>
              <a:t> </a:t>
            </a:r>
            <a:r>
              <a:rPr lang="tr-TR" sz="1500" err="1"/>
              <a:t>sites</a:t>
            </a:r>
            <a:r>
              <a:rPr lang="tr-TR" sz="1500"/>
              <a:t>: </a:t>
            </a:r>
            <a:r>
              <a:rPr lang="tr-TR" sz="1500" err="1"/>
              <a:t>the</a:t>
            </a:r>
            <a:r>
              <a:rPr lang="tr-TR" sz="1500"/>
              <a:t> </a:t>
            </a:r>
            <a:r>
              <a:rPr lang="tr-TR" sz="1500" err="1"/>
              <a:t>first</a:t>
            </a:r>
            <a:r>
              <a:rPr lang="tr-TR" sz="1500"/>
              <a:t> (</a:t>
            </a:r>
            <a:r>
              <a:rPr lang="tr-TR" sz="1500" err="1"/>
              <a:t>and</a:t>
            </a:r>
            <a:r>
              <a:rPr lang="tr-TR" sz="1500"/>
              <a:t> dominant site) is </a:t>
            </a:r>
            <a:r>
              <a:rPr lang="tr-TR" sz="1500" err="1"/>
              <a:t>the</a:t>
            </a:r>
            <a:r>
              <a:rPr lang="tr-TR" sz="1500"/>
              <a:t> </a:t>
            </a:r>
            <a:r>
              <a:rPr lang="tr-TR" sz="1500" err="1"/>
              <a:t>bubble’s</a:t>
            </a:r>
            <a:r>
              <a:rPr lang="tr-TR" sz="1500"/>
              <a:t> </a:t>
            </a:r>
            <a:r>
              <a:rPr lang="tr-TR" sz="1500" err="1"/>
              <a:t>interior</a:t>
            </a:r>
            <a:r>
              <a:rPr lang="tr-TR" sz="1500"/>
              <a:t> </a:t>
            </a:r>
            <a:r>
              <a:rPr lang="tr-TR" sz="1500" err="1"/>
              <a:t>gas</a:t>
            </a:r>
            <a:r>
              <a:rPr lang="tr-TR" sz="1500"/>
              <a:t> </a:t>
            </a:r>
            <a:r>
              <a:rPr lang="tr-TR" sz="1500" err="1"/>
              <a:t>phase</a:t>
            </a:r>
            <a:r>
              <a:rPr lang="tr-TR" sz="1500"/>
              <a:t> </a:t>
            </a:r>
            <a:r>
              <a:rPr lang="tr-TR" sz="1500" err="1"/>
              <a:t>while</a:t>
            </a:r>
            <a:r>
              <a:rPr lang="tr-TR" sz="1500"/>
              <a:t> </a:t>
            </a:r>
            <a:r>
              <a:rPr lang="tr-TR" sz="1500" err="1"/>
              <a:t>the</a:t>
            </a:r>
            <a:r>
              <a:rPr lang="tr-TR" sz="1500"/>
              <a:t> </a:t>
            </a:r>
            <a:r>
              <a:rPr lang="tr-TR" sz="1500" err="1"/>
              <a:t>second</a:t>
            </a:r>
            <a:r>
              <a:rPr lang="tr-TR" sz="1500"/>
              <a:t> is an </a:t>
            </a:r>
            <a:r>
              <a:rPr lang="tr-TR" sz="1500" err="1"/>
              <a:t>initially</a:t>
            </a:r>
            <a:r>
              <a:rPr lang="tr-TR" sz="1500"/>
              <a:t> </a:t>
            </a:r>
            <a:r>
              <a:rPr lang="tr-TR" sz="1500" err="1"/>
              <a:t>liquid</a:t>
            </a:r>
            <a:r>
              <a:rPr lang="tr-TR" sz="1500"/>
              <a:t> </a:t>
            </a:r>
            <a:r>
              <a:rPr lang="tr-TR" sz="1500" err="1"/>
              <a:t>phase</a:t>
            </a:r>
            <a:r>
              <a:rPr lang="tr-TR" sz="1500"/>
              <a:t>. </a:t>
            </a:r>
          </a:p>
          <a:p>
            <a:r>
              <a:rPr lang="tr-TR" sz="1500" err="1"/>
              <a:t>The</a:t>
            </a:r>
            <a:r>
              <a:rPr lang="tr-TR" sz="1500"/>
              <a:t> </a:t>
            </a:r>
            <a:r>
              <a:rPr lang="tr-TR" sz="1500" err="1"/>
              <a:t>latter</a:t>
            </a:r>
            <a:r>
              <a:rPr lang="tr-TR" sz="1500"/>
              <a:t> </a:t>
            </a:r>
            <a:r>
              <a:rPr lang="tr-TR" sz="1500" err="1"/>
              <a:t>corresponds</a:t>
            </a:r>
            <a:r>
              <a:rPr lang="tr-TR" sz="1500"/>
              <a:t> </a:t>
            </a:r>
            <a:r>
              <a:rPr lang="tr-TR" sz="1500" err="1"/>
              <a:t>either</a:t>
            </a:r>
            <a:r>
              <a:rPr lang="tr-TR" sz="1500"/>
              <a:t> </a:t>
            </a:r>
            <a:r>
              <a:rPr lang="tr-TR" sz="1500" err="1"/>
              <a:t>to</a:t>
            </a:r>
            <a:r>
              <a:rPr lang="tr-TR" sz="1500"/>
              <a:t> </a:t>
            </a:r>
            <a:r>
              <a:rPr lang="tr-TR" sz="1500" err="1"/>
              <a:t>heating</a:t>
            </a:r>
            <a:r>
              <a:rPr lang="tr-TR" sz="1500"/>
              <a:t> of a </a:t>
            </a:r>
            <a:r>
              <a:rPr lang="tr-TR" sz="1500" err="1"/>
              <a:t>shell</a:t>
            </a:r>
            <a:r>
              <a:rPr lang="tr-TR" sz="1500"/>
              <a:t> of </a:t>
            </a:r>
            <a:r>
              <a:rPr lang="tr-TR" sz="1500" err="1"/>
              <a:t>liquid</a:t>
            </a:r>
            <a:r>
              <a:rPr lang="tr-TR" sz="1500"/>
              <a:t> </a:t>
            </a:r>
            <a:r>
              <a:rPr lang="tr-TR" sz="1500" err="1"/>
              <a:t>around</a:t>
            </a:r>
            <a:r>
              <a:rPr lang="tr-TR" sz="1500"/>
              <a:t> </a:t>
            </a:r>
            <a:r>
              <a:rPr lang="tr-TR" sz="1500" err="1"/>
              <a:t>the</a:t>
            </a:r>
            <a:r>
              <a:rPr lang="tr-TR" sz="1500"/>
              <a:t> </a:t>
            </a:r>
            <a:r>
              <a:rPr lang="tr-TR" sz="1500" err="1"/>
              <a:t>collapsing</a:t>
            </a:r>
            <a:r>
              <a:rPr lang="tr-TR" sz="1500"/>
              <a:t> </a:t>
            </a:r>
            <a:r>
              <a:rPr lang="tr-TR" sz="1500" err="1"/>
              <a:t>bubble</a:t>
            </a:r>
            <a:r>
              <a:rPr lang="tr-TR" sz="1500"/>
              <a:t> </a:t>
            </a:r>
            <a:r>
              <a:rPr lang="tr-TR" sz="1500" err="1"/>
              <a:t>or</a:t>
            </a:r>
            <a:r>
              <a:rPr lang="tr-TR" sz="1500"/>
              <a:t> </a:t>
            </a:r>
            <a:r>
              <a:rPr lang="tr-TR" sz="1500" err="1"/>
              <a:t>to</a:t>
            </a:r>
            <a:r>
              <a:rPr lang="tr-TR" sz="1500"/>
              <a:t> </a:t>
            </a:r>
            <a:r>
              <a:rPr lang="tr-TR" sz="1500" err="1"/>
              <a:t>droplets</a:t>
            </a:r>
            <a:r>
              <a:rPr lang="tr-TR" sz="1500"/>
              <a:t> of </a:t>
            </a:r>
            <a:r>
              <a:rPr lang="tr-TR" sz="1500" err="1"/>
              <a:t>liquid</a:t>
            </a:r>
            <a:r>
              <a:rPr lang="tr-TR" sz="1500"/>
              <a:t> </a:t>
            </a:r>
            <a:r>
              <a:rPr lang="tr-TR" sz="1500" err="1"/>
              <a:t>ejected</a:t>
            </a:r>
            <a:r>
              <a:rPr lang="tr-TR" sz="1500"/>
              <a:t> </a:t>
            </a:r>
            <a:r>
              <a:rPr lang="tr-TR" sz="1500" err="1"/>
              <a:t>into</a:t>
            </a:r>
            <a:r>
              <a:rPr lang="tr-TR" sz="1500"/>
              <a:t> </a:t>
            </a:r>
            <a:r>
              <a:rPr lang="tr-TR" sz="1500" err="1"/>
              <a:t>the</a:t>
            </a:r>
            <a:r>
              <a:rPr lang="tr-TR" sz="1500"/>
              <a:t> hot-spot </a:t>
            </a:r>
            <a:r>
              <a:rPr lang="tr-TR" sz="1500" err="1"/>
              <a:t>by</a:t>
            </a:r>
            <a:r>
              <a:rPr lang="tr-TR" sz="1500"/>
              <a:t> </a:t>
            </a:r>
            <a:r>
              <a:rPr lang="tr-TR" sz="1500" err="1"/>
              <a:t>surface</a:t>
            </a:r>
            <a:r>
              <a:rPr lang="tr-TR" sz="1500"/>
              <a:t> </a:t>
            </a:r>
            <a:r>
              <a:rPr lang="tr-TR" sz="1500" err="1"/>
              <a:t>wave</a:t>
            </a:r>
            <a:r>
              <a:rPr lang="tr-TR" sz="1500"/>
              <a:t> </a:t>
            </a:r>
            <a:r>
              <a:rPr lang="tr-TR" sz="1500" err="1"/>
              <a:t>distortions</a:t>
            </a:r>
            <a:r>
              <a:rPr lang="tr-TR" sz="1500"/>
              <a:t> of </a:t>
            </a:r>
            <a:r>
              <a:rPr lang="tr-TR" sz="1500" err="1"/>
              <a:t>the</a:t>
            </a:r>
            <a:r>
              <a:rPr lang="tr-TR" sz="1500"/>
              <a:t> </a:t>
            </a:r>
            <a:r>
              <a:rPr lang="tr-TR" sz="1500" err="1"/>
              <a:t>collapsing</a:t>
            </a:r>
            <a:r>
              <a:rPr lang="tr-TR" sz="1500"/>
              <a:t> </a:t>
            </a:r>
            <a:r>
              <a:rPr lang="tr-TR" sz="1500" err="1"/>
              <a:t>bubble</a:t>
            </a:r>
            <a:r>
              <a:rPr lang="tr-TR" sz="1500"/>
              <a:t>. </a:t>
            </a:r>
          </a:p>
          <a:p>
            <a:endParaRPr lang="en-US" sz="1500"/>
          </a:p>
        </p:txBody>
      </p:sp>
    </p:spTree>
    <p:extLst>
      <p:ext uri="{BB962C8B-B14F-4D97-AF65-F5344CB8AC3E}">
        <p14:creationId xmlns:p14="http://schemas.microsoft.com/office/powerpoint/2010/main" val="3470763434"/>
      </p:ext>
    </p:extLst>
  </p:cSld>
  <p:clrMapOvr>
    <a:masterClrMapping/>
  </p:clrMapOvr>
</p:sld>
</file>

<file path=ppt/theme/theme1.xml><?xml version="1.0" encoding="utf-8"?>
<a:theme xmlns:a="http://schemas.openxmlformats.org/drawingml/2006/main" name="Office Teması">
  <a:themeElements>
    <a:clrScheme name="Kırmızı Turuncu">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776</TotalTime>
  <Words>2620</Words>
  <Application>Microsoft Macintosh PowerPoint</Application>
  <PresentationFormat>Geniş ekran</PresentationFormat>
  <Paragraphs>145</Paragraphs>
  <Slides>42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Arial</vt:lpstr>
      <vt:lpstr>Calibri</vt:lpstr>
      <vt:lpstr>Calibri Light</vt:lpstr>
      <vt:lpstr>NexusSerif</vt:lpstr>
      <vt:lpstr>Office Teması</vt:lpstr>
      <vt:lpstr>ULTRASOUND SUPPORTED REACTIONS</vt:lpstr>
      <vt:lpstr>Sonochemistry</vt:lpstr>
      <vt:lpstr>PowerPoint Sunusu</vt:lpstr>
      <vt:lpstr>PowerPoint Sunusu</vt:lpstr>
      <vt:lpstr>Schematic representation of the cavitation phenomenon </vt:lpstr>
      <vt:lpstr>PowerPoint Sunusu</vt:lpstr>
      <vt:lpstr>PowerPoint Sunusu</vt:lpstr>
      <vt:lpstr>PowerPoint Sunusu</vt:lpstr>
      <vt:lpstr>PowerPoint Sunusu</vt:lpstr>
      <vt:lpstr>PowerPoint Sunusu</vt:lpstr>
      <vt:lpstr>Ultrasound in synthetic organic chemistry </vt:lpstr>
      <vt:lpstr>MECHANISM  </vt:lpstr>
      <vt:lpstr>Reaction mechanism of ultrasound assisted synthesis method </vt:lpstr>
      <vt:lpstr>Energy impact proved by ultrasound in comparison with other activation methods</vt:lpstr>
      <vt:lpstr>Applications of Ultrasound in Chemical Synthesis  </vt:lpstr>
      <vt:lpstr>Ultrasound Assisted Synthesis of Size-Controlled Aqueous Colloids for the Fabrication of Nanoporous Zirconia Membrane  </vt:lpstr>
      <vt:lpstr>PowerPoint Sunusu</vt:lpstr>
      <vt:lpstr>Schematic representation of reaction setup with ultrasonic probe for synthesis of nCaCO3 particles by ultrasound cavitation technique </vt:lpstr>
      <vt:lpstr>Ultrasound-Assisted Expedient and Green Synthesis of a New Series of Diversely Functionalized 7-Aryl/heteroarylchromeno[4,3-d]pyrido[1,2-a]pyrimidin-6(7H)-ones via One-Pot Multicomponent Reaction under Sulfamic Acid Catalysis at Ambient Conditions </vt:lpstr>
      <vt:lpstr>Mechanism of formation of PANI/ZnMoO4  nanocomposites by US in situemulsion polymerization and model for PANI/ZnMoO4 nanocomposite's sensor mechanism</vt:lpstr>
      <vt:lpstr>Formation of Ag NPs in alkaline aqueous solution via US irradiation </vt:lpstr>
      <vt:lpstr>PowerPoint Sunusu</vt:lpstr>
      <vt:lpstr>PowerPoint Sunusu</vt:lpstr>
      <vt:lpstr>Transformation of aromatic and aliphatic alcohols in the equivalent carboxylic acids and ketones  </vt:lpstr>
      <vt:lpstr>Enantioselective Michaell addition </vt:lpstr>
      <vt:lpstr>Suzuki Coupling Reactions  </vt:lpstr>
      <vt:lpstr>Heck Reaction</vt:lpstr>
      <vt:lpstr>Diels–Alder Cycloadditions  </vt:lpstr>
      <vt:lpstr>Applications of Sonochemistry to Materials Synthesis  </vt:lpstr>
      <vt:lpstr>Sonochemical synthesis of nanostructured inorganic materials</vt:lpstr>
      <vt:lpstr>Morphology of conventional and sonochemically prepared MoS2  </vt:lpstr>
      <vt:lpstr>Ultrasound assisted applications in industry </vt:lpstr>
      <vt:lpstr>PowerPoint Sunusu</vt:lpstr>
      <vt:lpstr>Ultrasound assisted extraction of food and natural products </vt:lpstr>
      <vt:lpstr>Effect of power ultrasound on boldo leaves</vt:lpstr>
      <vt:lpstr>Effect of power ultrasound on basil leaves</vt:lpstr>
      <vt:lpstr>Effect of power ultrasound on carvi seeds</vt:lpstr>
      <vt:lpstr>Commonly used ultrasonic systems</vt:lpstr>
      <vt:lpstr>Hybrid extraction techniques</vt:lpstr>
      <vt:lpstr>Combined innovative extraction techniques</vt:lpstr>
      <vt:lpstr>BΙBLΙOGRAPHY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ULTRASOUND SUPPORTED REACTIONS</dc:title>
  <dc:creator>EVRİDİKİ PİNGO</dc:creator>
  <cp:lastModifiedBy>EVRİDİKİ PİNGO</cp:lastModifiedBy>
  <cp:revision>43</cp:revision>
  <dcterms:created xsi:type="dcterms:W3CDTF">2021-04-14T14:34:41Z</dcterms:created>
  <dcterms:modified xsi:type="dcterms:W3CDTF">2021-04-16T07:41:07Z</dcterms:modified>
</cp:coreProperties>
</file>