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6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96B-6B29-4606-AD55-B5F8846095F0}" type="datetimeFigureOut">
              <a:rPr lang="tr-TR" smtClean="0"/>
              <a:t>8.11.2022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85A6-CCD2-4CF3-A88D-859A3E7AD95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49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96B-6B29-4606-AD55-B5F8846095F0}" type="datetimeFigureOut">
              <a:rPr lang="tr-TR" smtClean="0"/>
              <a:t>8.11.2022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85A6-CCD2-4CF3-A88D-859A3E7AD95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38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96B-6B29-4606-AD55-B5F8846095F0}" type="datetimeFigureOut">
              <a:rPr lang="tr-TR" smtClean="0"/>
              <a:t>8.11.2022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85A6-CCD2-4CF3-A88D-859A3E7AD95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598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96B-6B29-4606-AD55-B5F8846095F0}" type="datetimeFigureOut">
              <a:rPr lang="tr-TR" smtClean="0"/>
              <a:t>8.11.2022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85A6-CCD2-4CF3-A88D-859A3E7AD95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654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96B-6B29-4606-AD55-B5F8846095F0}" type="datetimeFigureOut">
              <a:rPr lang="tr-TR" smtClean="0"/>
              <a:t>8.11.2022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85A6-CCD2-4CF3-A88D-859A3E7AD95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920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96B-6B29-4606-AD55-B5F8846095F0}" type="datetimeFigureOut">
              <a:rPr lang="tr-TR" smtClean="0"/>
              <a:t>8.11.2022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85A6-CCD2-4CF3-A88D-859A3E7AD95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73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96B-6B29-4606-AD55-B5F8846095F0}" type="datetimeFigureOut">
              <a:rPr lang="tr-TR" smtClean="0"/>
              <a:t>8.11.2022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85A6-CCD2-4CF3-A88D-859A3E7AD95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468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96B-6B29-4606-AD55-B5F8846095F0}" type="datetimeFigureOut">
              <a:rPr lang="tr-TR" smtClean="0"/>
              <a:t>8.11.2022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85A6-CCD2-4CF3-A88D-859A3E7AD95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814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96B-6B29-4606-AD55-B5F8846095F0}" type="datetimeFigureOut">
              <a:rPr lang="tr-TR" smtClean="0"/>
              <a:t>8.11.2022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85A6-CCD2-4CF3-A88D-859A3E7AD95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200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96B-6B29-4606-AD55-B5F8846095F0}" type="datetimeFigureOut">
              <a:rPr lang="tr-TR" smtClean="0"/>
              <a:t>8.11.2022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85A6-CCD2-4CF3-A88D-859A3E7AD95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100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96B-6B29-4606-AD55-B5F8846095F0}" type="datetimeFigureOut">
              <a:rPr lang="tr-TR" smtClean="0"/>
              <a:t>8.11.2022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85A6-CCD2-4CF3-A88D-859A3E7AD95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87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BD96B-6B29-4606-AD55-B5F8846095F0}" type="datetimeFigureOut">
              <a:rPr lang="tr-TR" smtClean="0"/>
              <a:t>8.11.2022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B85A6-CCD2-4CF3-A88D-859A3E7AD95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655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olprop.org/coolprop/wrappers/MathCAD/index.html#mathcad" TargetMode="External"/><Relationship Id="rId13" Type="http://schemas.openxmlformats.org/officeDocument/2006/relationships/image" Target="../media/image2.png"/><Relationship Id="rId3" Type="http://schemas.openxmlformats.org/officeDocument/2006/relationships/hyperlink" Target="http://www.coolprop.org/coolprop/wrappers/StaticLibrary/index.html#static-library" TargetMode="External"/><Relationship Id="rId7" Type="http://schemas.openxmlformats.org/officeDocument/2006/relationships/hyperlink" Target="http://www.coolprop.org/coolprop/wrappers/VB.net/index.html#vbdotnet" TargetMode="External"/><Relationship Id="rId12" Type="http://schemas.openxmlformats.org/officeDocument/2006/relationships/image" Target="../media/image1.png"/><Relationship Id="rId2" Type="http://schemas.openxmlformats.org/officeDocument/2006/relationships/hyperlink" Target="http://www.coolprop.org/coolprop/wrappers/Python/index.html#pyth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olprop.org/coolprop/wrappers/Octave/index.html#octave" TargetMode="External"/><Relationship Id="rId11" Type="http://schemas.openxmlformats.org/officeDocument/2006/relationships/hyperlink" Target="http://www.coolprop.org/coolprop/wrappers/MATLAB/index.html#matlab" TargetMode="External"/><Relationship Id="rId5" Type="http://schemas.openxmlformats.org/officeDocument/2006/relationships/hyperlink" Target="https://github.com/modelica/ExternalMedia" TargetMode="External"/><Relationship Id="rId10" Type="http://schemas.openxmlformats.org/officeDocument/2006/relationships/hyperlink" Target="http://www.coolprop.org/coolprop/wrappers/Android/index.html#android" TargetMode="External"/><Relationship Id="rId4" Type="http://schemas.openxmlformats.org/officeDocument/2006/relationships/hyperlink" Target="http://www.coolprop.org/coolprop/wrappers/Csharp/index.html#csharp" TargetMode="External"/><Relationship Id="rId9" Type="http://schemas.openxmlformats.org/officeDocument/2006/relationships/hyperlink" Target="http://www.coolprop.org/coolprop/wrappers/Java/index.html#jav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CoolProp Library</a:t>
            </a:r>
            <a:endParaRPr lang="en-US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3682" y="1370451"/>
            <a:ext cx="10515600" cy="52485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CoolProp is a library used to </a:t>
            </a:r>
            <a:r>
              <a:rPr lang="en-US" dirty="0" smtClean="0"/>
              <a:t>call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thermophysical properties of fluids</a:t>
            </a:r>
            <a:r>
              <a:rPr lang="en-US" dirty="0" smtClean="0"/>
              <a:t>.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Environments</a:t>
            </a:r>
            <a:r>
              <a:rPr lang="tr-TR" dirty="0" smtClean="0"/>
              <a:t> </a:t>
            </a:r>
            <a:r>
              <a:rPr lang="en-US" dirty="0" smtClean="0"/>
              <a:t>Supported</a:t>
            </a:r>
            <a:r>
              <a:rPr lang="tr-TR" dirty="0" smtClean="0"/>
              <a:t> are:</a:t>
            </a:r>
          </a:p>
          <a:p>
            <a:r>
              <a:rPr lang="tr-TR" dirty="0">
                <a:hlinkClick r:id="rId2"/>
              </a:rPr>
              <a:t>Python (2.x, 3.x</a:t>
            </a:r>
            <a:r>
              <a:rPr lang="tr-TR" dirty="0" smtClean="0">
                <a:hlinkClick r:id="rId2"/>
              </a:rPr>
              <a:t>)</a:t>
            </a:r>
            <a:endParaRPr lang="tr-TR" dirty="0" smtClean="0"/>
          </a:p>
          <a:p>
            <a:r>
              <a:rPr lang="tr-TR" dirty="0" smtClean="0">
                <a:hlinkClick r:id="rId3"/>
              </a:rPr>
              <a:t>C</a:t>
            </a:r>
            <a:r>
              <a:rPr lang="tr-TR" dirty="0">
                <a:hlinkClick r:id="rId3"/>
              </a:rPr>
              <a:t>++ </a:t>
            </a:r>
            <a:r>
              <a:rPr lang="tr-TR" dirty="0"/>
              <a:t>  </a:t>
            </a:r>
            <a:endParaRPr lang="tr-TR" dirty="0" smtClean="0"/>
          </a:p>
          <a:p>
            <a:r>
              <a:rPr lang="tr-TR" dirty="0">
                <a:hlinkClick r:id="rId4"/>
              </a:rPr>
              <a:t>C#</a:t>
            </a:r>
            <a:endParaRPr lang="tr-TR" dirty="0" smtClean="0"/>
          </a:p>
          <a:p>
            <a:r>
              <a:rPr lang="tr-TR" dirty="0" err="1" smtClean="0">
                <a:hlinkClick r:id="rId5"/>
              </a:rPr>
              <a:t>Modelca</a:t>
            </a:r>
            <a:endParaRPr lang="tr-TR" dirty="0"/>
          </a:p>
          <a:p>
            <a:r>
              <a:rPr lang="tr-TR" dirty="0" err="1" smtClean="0">
                <a:hlinkClick r:id="rId6"/>
              </a:rPr>
              <a:t>Octave</a:t>
            </a:r>
            <a:endParaRPr lang="tr-TR" dirty="0"/>
          </a:p>
          <a:p>
            <a:r>
              <a:rPr lang="tr-TR" dirty="0" smtClean="0">
                <a:hlinkClick r:id="rId7"/>
              </a:rPr>
              <a:t>VB.net</a:t>
            </a:r>
            <a:endParaRPr lang="tr-TR" dirty="0"/>
          </a:p>
          <a:p>
            <a:r>
              <a:rPr lang="tr-TR" dirty="0" err="1" smtClean="0">
                <a:hlinkClick r:id="rId8"/>
              </a:rPr>
              <a:t>MathCAD</a:t>
            </a:r>
            <a:endParaRPr lang="tr-TR" dirty="0"/>
          </a:p>
          <a:p>
            <a:r>
              <a:rPr lang="tr-TR" dirty="0" smtClean="0">
                <a:hlinkClick r:id="rId9"/>
              </a:rPr>
              <a:t>Java</a:t>
            </a:r>
            <a:endParaRPr lang="tr-TR" dirty="0"/>
          </a:p>
          <a:p>
            <a:r>
              <a:rPr lang="tr-TR" dirty="0" err="1" smtClean="0">
                <a:hlinkClick r:id="rId10"/>
              </a:rPr>
              <a:t>Android</a:t>
            </a:r>
            <a:endParaRPr lang="tr-TR" dirty="0"/>
          </a:p>
          <a:p>
            <a:r>
              <a:rPr lang="tr-TR" dirty="0" smtClean="0">
                <a:hlinkClick r:id="rId11"/>
              </a:rPr>
              <a:t>MATLAB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104" y="5802646"/>
            <a:ext cx="3682540" cy="104127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374" y="1607952"/>
            <a:ext cx="5715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27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38166"/>
          </a:xfrm>
        </p:spPr>
        <p:txBody>
          <a:bodyPr>
            <a:normAutofit/>
          </a:bodyPr>
          <a:lstStyle/>
          <a:p>
            <a:pPr algn="ctr"/>
            <a:r>
              <a:rPr lang="tr-TR" sz="2400" b="1" i="1" dirty="0" err="1" smtClean="0"/>
              <a:t>Method</a:t>
            </a:r>
            <a:r>
              <a:rPr lang="tr-TR" sz="2400" b="1" i="1" dirty="0" smtClean="0"/>
              <a:t> 1: </a:t>
            </a:r>
            <a:r>
              <a:rPr lang="tr-TR" sz="2400" b="1" i="1" dirty="0" err="1" smtClean="0"/>
              <a:t>Installing</a:t>
            </a:r>
            <a:r>
              <a:rPr lang="tr-TR" sz="2400" b="1" i="1" dirty="0" smtClean="0"/>
              <a:t> </a:t>
            </a:r>
            <a:r>
              <a:rPr lang="en-US" sz="2400" b="1" i="1" dirty="0" err="1" smtClean="0"/>
              <a:t>CoolProp</a:t>
            </a:r>
            <a:r>
              <a:rPr lang="en-US" sz="2400" b="1" i="1" dirty="0" smtClean="0"/>
              <a:t> Library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to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Python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1060385"/>
            <a:ext cx="12191999" cy="5717059"/>
          </a:xfrm>
        </p:spPr>
        <p:txBody>
          <a:bodyPr/>
          <a:lstStyle/>
          <a:p>
            <a:pPr marL="0" indent="0" algn="ctr">
              <a:buNone/>
            </a:pPr>
            <a:r>
              <a:rPr lang="en-US" sz="1900" dirty="0"/>
              <a:t>To include the </a:t>
            </a:r>
            <a:r>
              <a:rPr lang="tr-TR" sz="1900" i="1" dirty="0"/>
              <a:t>C</a:t>
            </a:r>
            <a:r>
              <a:rPr lang="en-US" sz="1900" i="1" dirty="0" err="1" smtClean="0"/>
              <a:t>ool</a:t>
            </a:r>
            <a:r>
              <a:rPr lang="tr-TR" sz="1900" i="1" dirty="0" smtClean="0"/>
              <a:t>P</a:t>
            </a:r>
            <a:r>
              <a:rPr lang="en-US" sz="1900" i="1" dirty="0" smtClean="0"/>
              <a:t>rop </a:t>
            </a:r>
            <a:r>
              <a:rPr lang="en-US" sz="1900" i="1" dirty="0"/>
              <a:t>library</a:t>
            </a:r>
            <a:r>
              <a:rPr lang="en-US" sz="1900" dirty="0"/>
              <a:t> in the python environment, the following commands are written to </a:t>
            </a:r>
            <a:r>
              <a:rPr lang="en-US" sz="1900" dirty="0" smtClean="0"/>
              <a:t>anaconda prompt.</a:t>
            </a:r>
            <a:r>
              <a:rPr lang="tr-TR" sz="1900" dirty="0" smtClean="0"/>
              <a:t>        </a:t>
            </a:r>
          </a:p>
          <a:p>
            <a:pPr marL="0" indent="0" algn="ctr">
              <a:buNone/>
            </a:pPr>
            <a:r>
              <a:rPr lang="tr-TR" u="sng" dirty="0" err="1" smtClean="0">
                <a:solidFill>
                  <a:schemeClr val="accent5">
                    <a:lumMod val="50000"/>
                  </a:schemeClr>
                </a:solidFill>
              </a:rPr>
              <a:t>pip</a:t>
            </a:r>
            <a:r>
              <a:rPr lang="tr-TR" u="sng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u="sng" dirty="0" err="1">
                <a:solidFill>
                  <a:schemeClr val="accent5">
                    <a:lumMod val="50000"/>
                  </a:schemeClr>
                </a:solidFill>
              </a:rPr>
              <a:t>install</a:t>
            </a:r>
            <a:r>
              <a:rPr lang="tr-TR" u="sng" dirty="0">
                <a:solidFill>
                  <a:schemeClr val="accent5">
                    <a:lumMod val="50000"/>
                  </a:schemeClr>
                </a:solidFill>
              </a:rPr>
              <a:t> CoolProp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025" y="4978530"/>
            <a:ext cx="3682540" cy="1041270"/>
          </a:xfrm>
          <a:prstGeom prst="rect">
            <a:avLst/>
          </a:prstGeom>
        </p:spPr>
      </p:pic>
      <p:pic>
        <p:nvPicPr>
          <p:cNvPr id="8" name="İçerik Yer Tutucus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0398"/>
            <a:ext cx="10515600" cy="433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0912"/>
            <a:ext cx="11224470" cy="5836621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04644" y="-160216"/>
            <a:ext cx="10515600" cy="838166"/>
          </a:xfrm>
        </p:spPr>
        <p:txBody>
          <a:bodyPr>
            <a:normAutofit/>
          </a:bodyPr>
          <a:lstStyle/>
          <a:p>
            <a:pPr algn="ctr"/>
            <a:r>
              <a:rPr lang="tr-TR" sz="2400" b="1" i="1" dirty="0" err="1" smtClean="0"/>
              <a:t>Method</a:t>
            </a:r>
            <a:r>
              <a:rPr lang="tr-TR" sz="2400" b="1" i="1" dirty="0" smtClean="0"/>
              <a:t> 2: </a:t>
            </a:r>
            <a:r>
              <a:rPr lang="tr-TR" sz="2400" b="1" i="1" dirty="0" err="1" smtClean="0"/>
              <a:t>Installing</a:t>
            </a:r>
            <a:r>
              <a:rPr lang="tr-TR" sz="2400" b="1" i="1" dirty="0" smtClean="0"/>
              <a:t> </a:t>
            </a:r>
            <a:r>
              <a:rPr lang="en-US" sz="2400" b="1" i="1" dirty="0" err="1" smtClean="0"/>
              <a:t>CoolProp</a:t>
            </a:r>
            <a:r>
              <a:rPr lang="en-US" sz="2400" b="1" i="1" dirty="0" smtClean="0"/>
              <a:t> Library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to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Python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68673"/>
            <a:ext cx="1219199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tr-TR" sz="1900" dirty="0" smtClean="0"/>
              <a:t>Open </a:t>
            </a:r>
            <a:r>
              <a:rPr lang="tr-TR" sz="1900" dirty="0" err="1" smtClean="0"/>
              <a:t>Anaconda</a:t>
            </a:r>
            <a:r>
              <a:rPr lang="tr-TR" sz="1900" dirty="0" smtClean="0"/>
              <a:t> </a:t>
            </a:r>
            <a:r>
              <a:rPr lang="tr-TR" sz="1900" dirty="0" err="1" smtClean="0"/>
              <a:t>Navigator</a:t>
            </a:r>
            <a:r>
              <a:rPr lang="tr-TR" sz="1900" dirty="0" smtClean="0"/>
              <a:t>. </a:t>
            </a:r>
            <a:r>
              <a:rPr lang="tr-TR" sz="1900" dirty="0" err="1" smtClean="0"/>
              <a:t>Then</a:t>
            </a:r>
            <a:r>
              <a:rPr lang="tr-TR" sz="1900" dirty="0" smtClean="0"/>
              <a:t>, </a:t>
            </a:r>
            <a:r>
              <a:rPr lang="tr-TR" sz="1900" dirty="0" err="1" smtClean="0"/>
              <a:t>open</a:t>
            </a:r>
            <a:r>
              <a:rPr lang="tr-TR" sz="1900" dirty="0" smtClean="0"/>
              <a:t> </a:t>
            </a:r>
            <a:r>
              <a:rPr lang="tr-TR" sz="1900" dirty="0" err="1" smtClean="0"/>
              <a:t>Powershell</a:t>
            </a:r>
            <a:r>
              <a:rPr lang="tr-TR" sz="1900" dirty="0" smtClean="0"/>
              <a:t> </a:t>
            </a:r>
            <a:r>
              <a:rPr lang="tr-TR" sz="1900" dirty="0" err="1" smtClean="0"/>
              <a:t>prompt</a:t>
            </a:r>
            <a:r>
              <a:rPr lang="tr-TR" sz="1900" dirty="0" smtClean="0"/>
              <a:t> </a:t>
            </a:r>
            <a:r>
              <a:rPr lang="tr-TR" sz="1900" dirty="0" err="1" smtClean="0"/>
              <a:t>and</a:t>
            </a:r>
            <a:r>
              <a:rPr lang="tr-TR" sz="1900" dirty="0" smtClean="0"/>
              <a:t> </a:t>
            </a:r>
            <a:r>
              <a:rPr lang="tr-TR" sz="1900" dirty="0" err="1" smtClean="0"/>
              <a:t>write</a:t>
            </a:r>
            <a:r>
              <a:rPr lang="tr-TR" sz="1900" dirty="0" smtClean="0"/>
              <a:t> </a:t>
            </a:r>
            <a:r>
              <a:rPr lang="tr-TR" sz="1900" dirty="0" err="1" smtClean="0"/>
              <a:t>following</a:t>
            </a:r>
            <a:r>
              <a:rPr lang="tr-TR" sz="1900" dirty="0" smtClean="0"/>
              <a:t> </a:t>
            </a:r>
            <a:r>
              <a:rPr lang="tr-TR" sz="1900" dirty="0" err="1" smtClean="0"/>
              <a:t>command</a:t>
            </a:r>
            <a:r>
              <a:rPr lang="tr-TR" sz="1900" dirty="0" smtClean="0"/>
              <a:t> </a:t>
            </a:r>
            <a:r>
              <a:rPr lang="en-US" sz="1900" dirty="0"/>
              <a:t>to anaconda prompt</a:t>
            </a:r>
            <a:r>
              <a:rPr lang="tr-TR" sz="1900" dirty="0"/>
              <a:t> </a:t>
            </a:r>
            <a:endParaRPr lang="tr-TR" sz="1900" dirty="0" smtClean="0"/>
          </a:p>
          <a:p>
            <a:pPr marL="0" indent="0" algn="ctr">
              <a:buNone/>
            </a:pPr>
            <a:r>
              <a:rPr lang="tr-TR" u="sng" dirty="0" err="1" smtClean="0">
                <a:solidFill>
                  <a:schemeClr val="accent5">
                    <a:lumMod val="50000"/>
                  </a:schemeClr>
                </a:solidFill>
              </a:rPr>
              <a:t>pip</a:t>
            </a:r>
            <a:r>
              <a:rPr lang="tr-TR" u="sng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u="sng" dirty="0" err="1">
                <a:solidFill>
                  <a:schemeClr val="accent5">
                    <a:lumMod val="50000"/>
                  </a:schemeClr>
                </a:solidFill>
              </a:rPr>
              <a:t>install</a:t>
            </a:r>
            <a:r>
              <a:rPr lang="tr-TR" u="sng" dirty="0">
                <a:solidFill>
                  <a:schemeClr val="accent5">
                    <a:lumMod val="50000"/>
                  </a:schemeClr>
                </a:solidFill>
              </a:rPr>
              <a:t> CoolProp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025" y="4978530"/>
            <a:ext cx="3682540" cy="104127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10" y="5898233"/>
            <a:ext cx="645795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6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CoolProp Library</a:t>
            </a:r>
            <a:r>
              <a:rPr lang="tr-TR" b="1" i="1" dirty="0"/>
              <a:t> for Python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After the installation is complete, the following commands can be written to call CoolProp in the python environment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/>
              <a:t>As an example, if we want to call </a:t>
            </a:r>
            <a:r>
              <a:rPr lang="en-US" dirty="0" smtClean="0"/>
              <a:t>density</a:t>
            </a:r>
            <a:r>
              <a:rPr lang="tr-TR" dirty="0" smtClean="0"/>
              <a:t> of the </a:t>
            </a:r>
            <a:r>
              <a:rPr lang="en-US" dirty="0"/>
              <a:t>saturated </a:t>
            </a:r>
            <a:r>
              <a:rPr lang="tr-TR" dirty="0"/>
              <a:t>water</a:t>
            </a:r>
            <a:r>
              <a:rPr lang="en-US" dirty="0" smtClean="0"/>
              <a:t> </a:t>
            </a:r>
            <a:r>
              <a:rPr lang="en-US" dirty="0"/>
              <a:t>at 1 atm pressure</a:t>
            </a:r>
            <a:r>
              <a:rPr lang="en-US" dirty="0" smtClean="0"/>
              <a:t>;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	</a:t>
            </a:r>
            <a:r>
              <a:rPr lang="tr-TR" dirty="0" err="1" smtClean="0">
                <a:solidFill>
                  <a:srgbClr val="0070C0"/>
                </a:solidFill>
              </a:rPr>
              <a:t>import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/>
              <a:t>CoolProp.CoolProp</a:t>
            </a:r>
            <a:r>
              <a:rPr lang="tr-TR" dirty="0"/>
              <a:t> </a:t>
            </a:r>
            <a:r>
              <a:rPr lang="tr-TR" dirty="0">
                <a:solidFill>
                  <a:srgbClr val="00B0F0"/>
                </a:solidFill>
              </a:rPr>
              <a:t>as</a:t>
            </a:r>
            <a:r>
              <a:rPr lang="tr-TR" dirty="0"/>
              <a:t> </a:t>
            </a:r>
            <a:r>
              <a:rPr lang="tr-TR" dirty="0" err="1"/>
              <a:t>cp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	</a:t>
            </a:r>
            <a:r>
              <a:rPr lang="tr-TR" dirty="0" err="1" smtClean="0"/>
              <a:t>Density</a:t>
            </a:r>
            <a:r>
              <a:rPr lang="tr-TR" dirty="0" smtClean="0"/>
              <a:t> </a:t>
            </a:r>
            <a:r>
              <a:rPr lang="tr-TR" dirty="0"/>
              <a:t>= cp.PropsSI(</a:t>
            </a:r>
            <a:r>
              <a:rPr lang="tr-TR" dirty="0">
                <a:solidFill>
                  <a:srgbClr val="00B050"/>
                </a:solidFill>
              </a:rPr>
              <a:t>'D'</a:t>
            </a:r>
            <a:r>
              <a:rPr lang="tr-TR" dirty="0"/>
              <a:t>,</a:t>
            </a:r>
            <a:r>
              <a:rPr lang="tr-TR" dirty="0">
                <a:solidFill>
                  <a:srgbClr val="00B050"/>
                </a:solidFill>
              </a:rPr>
              <a:t>'P'</a:t>
            </a:r>
            <a:r>
              <a:rPr lang="tr-TR" dirty="0"/>
              <a:t>,1e5,</a:t>
            </a:r>
            <a:r>
              <a:rPr lang="tr-TR" dirty="0">
                <a:solidFill>
                  <a:srgbClr val="00B050"/>
                </a:solidFill>
              </a:rPr>
              <a:t>'Q'</a:t>
            </a:r>
            <a:r>
              <a:rPr lang="tr-TR" dirty="0"/>
              <a:t>,0, </a:t>
            </a:r>
            <a:r>
              <a:rPr lang="tr-TR" dirty="0" smtClean="0">
                <a:solidFill>
                  <a:srgbClr val="00B050"/>
                </a:solidFill>
              </a:rPr>
              <a:t>‘Water’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&gt;&gt; 958.6315057778091 </a:t>
            </a:r>
            <a:r>
              <a:rPr lang="tr-TR" dirty="0" smtClean="0">
                <a:solidFill>
                  <a:schemeClr val="bg2">
                    <a:lumMod val="90000"/>
                  </a:schemeClr>
                </a:solidFill>
              </a:rPr>
              <a:t># kg/m3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362" y="5791265"/>
            <a:ext cx="3682540" cy="104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93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CoolProp Library</a:t>
            </a:r>
            <a:r>
              <a:rPr lang="tr-TR" b="1" i="1" dirty="0"/>
              <a:t> for Python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680" y="1791064"/>
            <a:ext cx="1158869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err="1" smtClean="0"/>
              <a:t>Density</a:t>
            </a:r>
            <a:r>
              <a:rPr lang="tr-TR" dirty="0" smtClean="0"/>
              <a:t> = cp.PropsSI(</a:t>
            </a:r>
            <a:r>
              <a:rPr lang="tr-TR" dirty="0" smtClean="0">
                <a:solidFill>
                  <a:srgbClr val="00B050"/>
                </a:solidFill>
              </a:rPr>
              <a:t>‘D'</a:t>
            </a:r>
            <a:r>
              <a:rPr lang="tr-TR" dirty="0" smtClean="0"/>
              <a:t>,</a:t>
            </a:r>
            <a:r>
              <a:rPr lang="tr-TR" dirty="0" smtClean="0">
                <a:solidFill>
                  <a:srgbClr val="00B050"/>
                </a:solidFill>
              </a:rPr>
              <a:t>‘P'</a:t>
            </a:r>
            <a:r>
              <a:rPr lang="tr-TR" dirty="0" smtClean="0"/>
              <a:t>,1e5,</a:t>
            </a:r>
            <a:r>
              <a:rPr lang="tr-TR" dirty="0" smtClean="0">
                <a:solidFill>
                  <a:srgbClr val="00B050"/>
                </a:solidFill>
              </a:rPr>
              <a:t>‘Q'</a:t>
            </a:r>
            <a:r>
              <a:rPr lang="tr-TR" dirty="0" smtClean="0"/>
              <a:t>, 0, </a:t>
            </a:r>
            <a:r>
              <a:rPr lang="tr-TR" dirty="0" smtClean="0">
                <a:solidFill>
                  <a:srgbClr val="00B050"/>
                </a:solidFill>
              </a:rPr>
              <a:t>‘WATER’</a:t>
            </a:r>
            <a:r>
              <a:rPr lang="tr-TR" dirty="0" smtClean="0"/>
              <a:t>)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332" y="5633677"/>
            <a:ext cx="3682540" cy="1041270"/>
          </a:xfrm>
          <a:prstGeom prst="rect">
            <a:avLst/>
          </a:prstGeom>
        </p:spPr>
      </p:pic>
      <p:cxnSp>
        <p:nvCxnSpPr>
          <p:cNvPr id="6" name="Düz Ok Bağlayıcısı 5"/>
          <p:cNvCxnSpPr>
            <a:endCxn id="8" idx="0"/>
          </p:cNvCxnSpPr>
          <p:nvPr/>
        </p:nvCxnSpPr>
        <p:spPr>
          <a:xfrm flipH="1">
            <a:off x="1421698" y="2249621"/>
            <a:ext cx="1595222" cy="1790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299746" y="4039729"/>
            <a:ext cx="2243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i="1" smtClean="0"/>
              <a:t>Scala</a:t>
            </a:r>
            <a:r>
              <a:rPr lang="tr-TR" i="1" dirty="0" smtClean="0"/>
              <a:t> of the </a:t>
            </a:r>
            <a:r>
              <a:rPr lang="tr-TR" i="1" dirty="0" err="1" smtClean="0"/>
              <a:t>Property</a:t>
            </a:r>
            <a:r>
              <a:rPr lang="tr-TR" i="1" dirty="0"/>
              <a:t> </a:t>
            </a:r>
            <a:r>
              <a:rPr lang="tr-TR" i="1" dirty="0" smtClean="0"/>
              <a:t>to </a:t>
            </a:r>
            <a:r>
              <a:rPr lang="tr-TR" i="1" dirty="0"/>
              <a:t>be </a:t>
            </a:r>
            <a:r>
              <a:rPr lang="tr-TR" i="1" dirty="0" err="1" smtClean="0"/>
              <a:t>called</a:t>
            </a:r>
            <a:endParaRPr lang="tr-TR" i="1" dirty="0" smtClean="0"/>
          </a:p>
          <a:p>
            <a:pPr algn="ctr"/>
            <a:r>
              <a:rPr lang="tr-TR" b="1" i="1" dirty="0" smtClean="0"/>
              <a:t>‘</a:t>
            </a:r>
            <a:r>
              <a:rPr lang="tr-TR" b="1" i="1" dirty="0" err="1" smtClean="0"/>
              <a:t>Density</a:t>
            </a:r>
            <a:r>
              <a:rPr lang="tr-TR" b="1" i="1" dirty="0" smtClean="0"/>
              <a:t>’</a:t>
            </a:r>
          </a:p>
          <a:p>
            <a:pPr algn="ctr"/>
            <a:r>
              <a:rPr lang="tr-TR" b="1" i="1" dirty="0" smtClean="0"/>
              <a:t>[kg/m3]</a:t>
            </a:r>
            <a:endParaRPr lang="tr-TR" b="1" i="1" dirty="0"/>
          </a:p>
        </p:txBody>
      </p:sp>
      <p:sp>
        <p:nvSpPr>
          <p:cNvPr id="9" name="Dikdörtgen 8"/>
          <p:cNvSpPr/>
          <p:nvPr/>
        </p:nvSpPr>
        <p:spPr>
          <a:xfrm>
            <a:off x="3188681" y="3147474"/>
            <a:ext cx="2246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i="1" dirty="0" err="1" smtClean="0"/>
              <a:t>Symbol</a:t>
            </a:r>
            <a:r>
              <a:rPr lang="tr-TR" i="1" dirty="0" smtClean="0"/>
              <a:t> of the </a:t>
            </a:r>
            <a:r>
              <a:rPr lang="tr-TR" i="1" dirty="0" err="1" smtClean="0"/>
              <a:t>Properties</a:t>
            </a:r>
            <a:r>
              <a:rPr lang="tr-TR" i="1" dirty="0" smtClean="0"/>
              <a:t> </a:t>
            </a:r>
            <a:r>
              <a:rPr lang="tr-TR" i="1" dirty="0"/>
              <a:t>to be </a:t>
            </a:r>
            <a:r>
              <a:rPr lang="tr-TR" i="1" dirty="0" err="1" smtClean="0"/>
              <a:t>called</a:t>
            </a:r>
            <a:endParaRPr lang="tr-TR" i="1" dirty="0" smtClean="0"/>
          </a:p>
          <a:p>
            <a:pPr algn="ctr"/>
            <a:r>
              <a:rPr lang="tr-TR" b="1" i="1" dirty="0"/>
              <a:t>‘</a:t>
            </a:r>
            <a:r>
              <a:rPr lang="tr-TR" b="1" i="1" dirty="0" err="1"/>
              <a:t>Density</a:t>
            </a:r>
            <a:r>
              <a:rPr lang="tr-TR" b="1" i="1" dirty="0" smtClean="0"/>
              <a:t>’</a:t>
            </a:r>
            <a:r>
              <a:rPr lang="tr-TR" i="1" dirty="0"/>
              <a:t> </a:t>
            </a:r>
            <a:r>
              <a:rPr lang="tr-TR" b="1" i="1" dirty="0" smtClean="0"/>
              <a:t>[</a:t>
            </a:r>
            <a:r>
              <a:rPr lang="tr-TR" b="1" i="1" dirty="0"/>
              <a:t>kg/m3</a:t>
            </a:r>
            <a:r>
              <a:rPr lang="tr-TR" b="1" i="1" dirty="0" smtClean="0"/>
              <a:t>]</a:t>
            </a:r>
            <a:endParaRPr lang="tr-TR" b="1" i="1" dirty="0"/>
          </a:p>
        </p:txBody>
      </p:sp>
      <p:cxnSp>
        <p:nvCxnSpPr>
          <p:cNvPr id="11" name="Düz Ok Bağlayıcısı 10"/>
          <p:cNvCxnSpPr/>
          <p:nvPr/>
        </p:nvCxnSpPr>
        <p:spPr>
          <a:xfrm flipH="1">
            <a:off x="4964904" y="2272062"/>
            <a:ext cx="685297" cy="920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 flipH="1">
            <a:off x="5322139" y="2249621"/>
            <a:ext cx="841599" cy="2713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Dikdörtgen 15"/>
          <p:cNvSpPr/>
          <p:nvPr/>
        </p:nvSpPr>
        <p:spPr>
          <a:xfrm>
            <a:off x="3866167" y="5041359"/>
            <a:ext cx="26166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i="1" dirty="0" err="1" smtClean="0"/>
              <a:t>Symbol</a:t>
            </a:r>
            <a:r>
              <a:rPr lang="tr-TR" i="1" dirty="0" smtClean="0"/>
              <a:t> of the First Source </a:t>
            </a:r>
            <a:r>
              <a:rPr lang="tr-TR" i="1" dirty="0" err="1" smtClean="0"/>
              <a:t>Property</a:t>
            </a:r>
            <a:r>
              <a:rPr lang="tr-TR" i="1" dirty="0" smtClean="0"/>
              <a:t> </a:t>
            </a:r>
            <a:r>
              <a:rPr lang="tr-TR" i="1" dirty="0" err="1" smtClean="0"/>
              <a:t>which</a:t>
            </a:r>
            <a:r>
              <a:rPr lang="tr-TR" i="1" dirty="0" smtClean="0"/>
              <a:t> is</a:t>
            </a:r>
          </a:p>
          <a:p>
            <a:pPr algn="ctr"/>
            <a:r>
              <a:rPr lang="tr-TR" b="1" i="1" dirty="0" smtClean="0"/>
              <a:t>‘</a:t>
            </a:r>
            <a:r>
              <a:rPr lang="tr-TR" b="1" i="1" dirty="0" err="1" smtClean="0"/>
              <a:t>Pressure</a:t>
            </a:r>
            <a:r>
              <a:rPr lang="tr-TR" b="1" i="1" dirty="0" smtClean="0"/>
              <a:t>’ [Pa]</a:t>
            </a:r>
            <a:endParaRPr lang="tr-TR" b="1" i="1" dirty="0"/>
          </a:p>
        </p:txBody>
      </p:sp>
      <p:cxnSp>
        <p:nvCxnSpPr>
          <p:cNvPr id="17" name="Düz Ok Bağlayıcısı 16"/>
          <p:cNvCxnSpPr>
            <a:endCxn id="18" idx="0"/>
          </p:cNvCxnSpPr>
          <p:nvPr/>
        </p:nvCxnSpPr>
        <p:spPr>
          <a:xfrm>
            <a:off x="7322469" y="2287747"/>
            <a:ext cx="712553" cy="242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6808769" y="4710347"/>
            <a:ext cx="24525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i="1" dirty="0" err="1" smtClean="0"/>
              <a:t>Symbol</a:t>
            </a:r>
            <a:r>
              <a:rPr lang="tr-TR" i="1" dirty="0" smtClean="0"/>
              <a:t> of the Second Source </a:t>
            </a:r>
            <a:r>
              <a:rPr lang="tr-TR" i="1" dirty="0" err="1" smtClean="0"/>
              <a:t>Property</a:t>
            </a:r>
            <a:r>
              <a:rPr lang="tr-TR" i="1" dirty="0" smtClean="0"/>
              <a:t> </a:t>
            </a:r>
            <a:r>
              <a:rPr lang="tr-TR" i="1" dirty="0" err="1" smtClean="0"/>
              <a:t>which</a:t>
            </a:r>
            <a:r>
              <a:rPr lang="tr-TR" i="1" dirty="0" smtClean="0"/>
              <a:t> is</a:t>
            </a:r>
          </a:p>
          <a:p>
            <a:pPr algn="ctr"/>
            <a:r>
              <a:rPr lang="tr-TR" b="1" i="1" dirty="0" smtClean="0"/>
              <a:t>‘</a:t>
            </a:r>
            <a:r>
              <a:rPr lang="tr-TR" b="1" i="1" dirty="0" err="1" smtClean="0"/>
              <a:t>Vapour</a:t>
            </a:r>
            <a:r>
              <a:rPr lang="tr-TR" b="1" i="1" dirty="0" smtClean="0"/>
              <a:t> </a:t>
            </a:r>
            <a:r>
              <a:rPr lang="tr-TR" b="1" i="1" dirty="0" err="1" smtClean="0"/>
              <a:t>Quality</a:t>
            </a:r>
            <a:r>
              <a:rPr lang="tr-TR" b="1" i="1" dirty="0" smtClean="0"/>
              <a:t>’</a:t>
            </a:r>
          </a:p>
        </p:txBody>
      </p:sp>
      <p:cxnSp>
        <p:nvCxnSpPr>
          <p:cNvPr id="20" name="Düz Ok Bağlayıcısı 19"/>
          <p:cNvCxnSpPr>
            <a:endCxn id="21" idx="0"/>
          </p:cNvCxnSpPr>
          <p:nvPr/>
        </p:nvCxnSpPr>
        <p:spPr>
          <a:xfrm flipH="1">
            <a:off x="6646760" y="2342347"/>
            <a:ext cx="7050" cy="1112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Dikdörtgen 20"/>
          <p:cNvSpPr/>
          <p:nvPr/>
        </p:nvSpPr>
        <p:spPr>
          <a:xfrm>
            <a:off x="5523320" y="3454632"/>
            <a:ext cx="2246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i="1" dirty="0" smtClean="0"/>
              <a:t>First </a:t>
            </a:r>
            <a:r>
              <a:rPr lang="tr-TR" i="1" dirty="0" err="1" smtClean="0"/>
              <a:t>Input</a:t>
            </a:r>
            <a:r>
              <a:rPr lang="tr-TR" i="1" dirty="0" smtClean="0"/>
              <a:t> </a:t>
            </a:r>
            <a:r>
              <a:rPr lang="tr-TR" i="1" dirty="0" err="1" smtClean="0"/>
              <a:t>Scala</a:t>
            </a:r>
            <a:endParaRPr lang="tr-TR" i="1" dirty="0" smtClean="0"/>
          </a:p>
          <a:p>
            <a:pPr algn="ctr"/>
            <a:r>
              <a:rPr lang="tr-TR" i="1" dirty="0" err="1" smtClean="0"/>
              <a:t>For</a:t>
            </a:r>
            <a:r>
              <a:rPr lang="tr-TR" i="1" dirty="0" smtClean="0"/>
              <a:t> </a:t>
            </a:r>
            <a:r>
              <a:rPr lang="tr-TR" i="1" dirty="0" err="1" smtClean="0"/>
              <a:t>this</a:t>
            </a:r>
            <a:r>
              <a:rPr lang="tr-TR" i="1" dirty="0" smtClean="0"/>
              <a:t> </a:t>
            </a:r>
            <a:r>
              <a:rPr lang="tr-TR" i="1" dirty="0" err="1" smtClean="0"/>
              <a:t>case</a:t>
            </a:r>
            <a:r>
              <a:rPr lang="tr-TR" i="1" dirty="0" smtClean="0"/>
              <a:t>,</a:t>
            </a:r>
          </a:p>
          <a:p>
            <a:pPr algn="ctr"/>
            <a:r>
              <a:rPr lang="tr-TR" i="1" dirty="0" smtClean="0"/>
              <a:t> P=100000 </a:t>
            </a:r>
            <a:r>
              <a:rPr lang="tr-TR" i="1" dirty="0" err="1" smtClean="0"/>
              <a:t>Pa</a:t>
            </a:r>
            <a:endParaRPr lang="tr-TR" i="1" dirty="0"/>
          </a:p>
        </p:txBody>
      </p:sp>
      <p:cxnSp>
        <p:nvCxnSpPr>
          <p:cNvPr id="22" name="Düz Ok Bağlayıcısı 21"/>
          <p:cNvCxnSpPr>
            <a:endCxn id="23" idx="0"/>
          </p:cNvCxnSpPr>
          <p:nvPr/>
        </p:nvCxnSpPr>
        <p:spPr>
          <a:xfrm>
            <a:off x="7770200" y="2300072"/>
            <a:ext cx="2296861" cy="2100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Dikdörtgen 22"/>
          <p:cNvSpPr/>
          <p:nvPr/>
        </p:nvSpPr>
        <p:spPr>
          <a:xfrm>
            <a:off x="8943621" y="4400695"/>
            <a:ext cx="2246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i="1" dirty="0" smtClean="0"/>
              <a:t>Second </a:t>
            </a:r>
            <a:r>
              <a:rPr lang="tr-TR" i="1" dirty="0" err="1" smtClean="0"/>
              <a:t>Input</a:t>
            </a:r>
            <a:r>
              <a:rPr lang="tr-TR" i="1" dirty="0" smtClean="0"/>
              <a:t> </a:t>
            </a:r>
            <a:r>
              <a:rPr lang="tr-TR" i="1" dirty="0" err="1" smtClean="0"/>
              <a:t>Scala</a:t>
            </a:r>
            <a:endParaRPr lang="tr-TR" i="1" dirty="0"/>
          </a:p>
          <a:p>
            <a:pPr algn="ctr"/>
            <a:r>
              <a:rPr lang="tr-TR" i="1" dirty="0" err="1"/>
              <a:t>For</a:t>
            </a:r>
            <a:r>
              <a:rPr lang="tr-TR" i="1" dirty="0"/>
              <a:t> </a:t>
            </a:r>
            <a:r>
              <a:rPr lang="tr-TR" i="1" dirty="0" err="1"/>
              <a:t>this</a:t>
            </a:r>
            <a:r>
              <a:rPr lang="tr-TR" i="1" dirty="0"/>
              <a:t> </a:t>
            </a:r>
            <a:r>
              <a:rPr lang="tr-TR" i="1" dirty="0" err="1"/>
              <a:t>case</a:t>
            </a:r>
            <a:r>
              <a:rPr lang="tr-TR" i="1" dirty="0"/>
              <a:t>,</a:t>
            </a:r>
          </a:p>
          <a:p>
            <a:pPr algn="ctr"/>
            <a:r>
              <a:rPr lang="tr-TR" i="1" dirty="0"/>
              <a:t> </a:t>
            </a:r>
            <a:r>
              <a:rPr lang="tr-TR" i="1" dirty="0" smtClean="0"/>
              <a:t>Q=0</a:t>
            </a:r>
            <a:endParaRPr lang="tr-TR" i="1" dirty="0"/>
          </a:p>
        </p:txBody>
      </p:sp>
      <p:cxnSp>
        <p:nvCxnSpPr>
          <p:cNvPr id="28" name="Düz Ok Bağlayıcısı 27"/>
          <p:cNvCxnSpPr>
            <a:endCxn id="29" idx="0"/>
          </p:cNvCxnSpPr>
          <p:nvPr/>
        </p:nvCxnSpPr>
        <p:spPr>
          <a:xfrm>
            <a:off x="8829299" y="2272062"/>
            <a:ext cx="2066615" cy="1226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Dikdörtgen 28"/>
          <p:cNvSpPr/>
          <p:nvPr/>
        </p:nvSpPr>
        <p:spPr>
          <a:xfrm>
            <a:off x="9772474" y="3498818"/>
            <a:ext cx="2246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i="1" dirty="0" smtClean="0"/>
              <a:t>Name of the Fluid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35753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410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CoolProp Library</a:t>
            </a:r>
            <a:r>
              <a:rPr lang="tr-TR" b="1" i="1" dirty="0"/>
              <a:t> for Python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612391"/>
              </p:ext>
            </p:extLst>
          </p:nvPr>
        </p:nvGraphicFramePr>
        <p:xfrm>
          <a:off x="1448829" y="538377"/>
          <a:ext cx="9294341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016"/>
                <a:gridCol w="2265406"/>
                <a:gridCol w="259491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Properties</a:t>
                      </a:r>
                      <a:r>
                        <a:rPr lang="tr-TR" dirty="0" smtClean="0"/>
                        <a:t> of</a:t>
                      </a:r>
                      <a:r>
                        <a:rPr lang="tr-TR" baseline="0" dirty="0" smtClean="0"/>
                        <a:t> the Fluid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String of the Property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Unit</a:t>
                      </a:r>
                      <a:r>
                        <a:rPr lang="tr-TR" dirty="0" smtClean="0"/>
                        <a:t> of the Property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Temperature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Pressure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Pa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Density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effectLst/>
                        </a:rPr>
                        <a:t>D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dirty="0" smtClean="0">
                          <a:effectLst/>
                        </a:rPr>
                        <a:t>DMASS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dirty="0" err="1" smtClean="0">
                          <a:effectLst/>
                        </a:rPr>
                        <a:t>Dmass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kg/m3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dirty="0" err="1" smtClean="0"/>
                        <a:t>Internal</a:t>
                      </a:r>
                      <a:r>
                        <a:rPr lang="tr-TR" dirty="0" smtClean="0"/>
                        <a:t> Energy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effectLst/>
                        </a:rPr>
                        <a:t>U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dirty="0" smtClean="0">
                          <a:effectLst/>
                        </a:rPr>
                        <a:t>UMASS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dirty="0" err="1" smtClean="0">
                          <a:effectLst/>
                        </a:rPr>
                        <a:t>Umass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J/kg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Enthalpy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effectLst/>
                        </a:rPr>
                        <a:t>H, HMASS, </a:t>
                      </a:r>
                      <a:r>
                        <a:rPr lang="tr-TR" dirty="0" err="1">
                          <a:effectLst/>
                        </a:rPr>
                        <a:t>Hmass</a:t>
                      </a:r>
                      <a:endParaRPr lang="tr-TR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J/kg</a:t>
                      </a:r>
                      <a:endParaRPr lang="tr-T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Entropy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effectLst/>
                        </a:rPr>
                        <a:t>S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dirty="0" smtClean="0">
                          <a:effectLst/>
                        </a:rPr>
                        <a:t>SMASS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dirty="0" err="1" smtClean="0">
                          <a:effectLst/>
                        </a:rPr>
                        <a:t>Smass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J/kgK</a:t>
                      </a:r>
                      <a:endParaRPr lang="tr-T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vapor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Q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Heat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Constant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Constant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Pressure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effectLst/>
                        </a:rPr>
                        <a:t>C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dirty="0" smtClean="0">
                          <a:effectLst/>
                        </a:rPr>
                        <a:t>CPMASS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dirty="0" err="1" smtClean="0">
                          <a:effectLst/>
                        </a:rPr>
                        <a:t>Cpmass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J/kgK</a:t>
                      </a:r>
                      <a:endParaRPr lang="tr-T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Heat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Constant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Constant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Volume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J/kgK</a:t>
                      </a:r>
                      <a:endParaRPr lang="tr-T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Gibbs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G, </a:t>
                      </a:r>
                      <a:r>
                        <a:rPr lang="tr-TR" dirty="0" smtClean="0">
                          <a:effectLst/>
                        </a:rPr>
                        <a:t>GMASS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dirty="0" err="1" smtClean="0">
                          <a:effectLst/>
                        </a:rPr>
                        <a:t>Gmass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J/kg</a:t>
                      </a:r>
                      <a:endParaRPr lang="tr-T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Viscosity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effectLst/>
                        </a:rPr>
                        <a:t>V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dirty="0" smtClean="0">
                          <a:effectLst/>
                        </a:rPr>
                        <a:t>VISCOSITY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Pa*s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>
                          <a:effectLst/>
                        </a:rPr>
                        <a:t>Prandtl 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effectLst/>
                        </a:rPr>
                        <a:t>PRANDTL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dirty="0" smtClean="0">
                          <a:effectLst/>
                        </a:rPr>
                        <a:t>Prandtl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Speed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sound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effectLst/>
                        </a:rPr>
                        <a:t>A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speed_of_sound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m/s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>
                          <a:effectLst/>
                        </a:rPr>
                        <a:t>Thermal </a:t>
                      </a:r>
                      <a:r>
                        <a:rPr lang="tr-TR" dirty="0" err="1">
                          <a:effectLst/>
                        </a:rPr>
                        <a:t>conductivity</a:t>
                      </a:r>
                      <a:endParaRPr lang="tr-TR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effectLst/>
                        </a:rPr>
                        <a:t>L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dirty="0" err="1" smtClean="0">
                          <a:effectLst/>
                        </a:rPr>
                        <a:t>conductivity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W/mK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Surface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Tension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effectLst/>
                        </a:rPr>
                        <a:t>I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tr-TR" dirty="0" smtClean="0">
                          <a:effectLst/>
                        </a:rPr>
                        <a:t>SURFACE_TENSION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effectLst/>
                        </a:rPr>
                        <a:t>N/m</a:t>
                      </a:r>
                      <a:endParaRPr lang="tr-TR" dirty="0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err="1">
                          <a:effectLst/>
                        </a:rPr>
                        <a:t>Compressibility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factor</a:t>
                      </a:r>
                      <a:endParaRPr lang="tr-TR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effectLst/>
                        </a:rPr>
                        <a:t>-</a:t>
                      </a:r>
                      <a:endParaRPr lang="tr-TR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078" y="5997146"/>
            <a:ext cx="2634150" cy="86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4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Unvan 1"/>
          <p:cNvSpPr txBox="1">
            <a:spLocks/>
          </p:cNvSpPr>
          <p:nvPr/>
        </p:nvSpPr>
        <p:spPr>
          <a:xfrm>
            <a:off x="76817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i="1" dirty="0" smtClean="0"/>
              <a:t>CoolProp Library</a:t>
            </a:r>
            <a:r>
              <a:rPr lang="tr-TR" b="1" i="1" dirty="0" smtClean="0"/>
              <a:t> for Python</a:t>
            </a:r>
            <a:endParaRPr lang="tr-TR" dirty="0"/>
          </a:p>
        </p:txBody>
      </p:sp>
      <p:sp>
        <p:nvSpPr>
          <p:cNvPr id="26" name="Dikdörtgen 25"/>
          <p:cNvSpPr/>
          <p:nvPr/>
        </p:nvSpPr>
        <p:spPr>
          <a:xfrm>
            <a:off x="768178" y="955502"/>
            <a:ext cx="2469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 err="1"/>
              <a:t>List</a:t>
            </a:r>
            <a:r>
              <a:rPr lang="tr-TR" b="1" i="1" dirty="0"/>
              <a:t> of </a:t>
            </a:r>
            <a:r>
              <a:rPr lang="tr-TR" b="1" i="1" dirty="0" err="1"/>
              <a:t>Supported</a:t>
            </a:r>
            <a:r>
              <a:rPr lang="tr-TR" b="1" i="1" dirty="0"/>
              <a:t> </a:t>
            </a:r>
            <a:r>
              <a:rPr lang="tr-TR" b="1" i="1" dirty="0" err="1" smtClean="0"/>
              <a:t>Fluids</a:t>
            </a:r>
            <a:r>
              <a:rPr lang="tr-TR" b="1" i="1" dirty="0" smtClean="0"/>
              <a:t>:</a:t>
            </a:r>
            <a:endParaRPr lang="tr-TR" b="1" i="1" dirty="0"/>
          </a:p>
        </p:txBody>
      </p:sp>
      <p:sp>
        <p:nvSpPr>
          <p:cNvPr id="27" name="Dikdörtgen 26"/>
          <p:cNvSpPr/>
          <p:nvPr/>
        </p:nvSpPr>
        <p:spPr>
          <a:xfrm>
            <a:off x="2220097" y="1324834"/>
            <a:ext cx="76117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http://www.coolprop.org/fluid_properties/PurePseudoPure.html#list-of-fluids</a:t>
            </a:r>
          </a:p>
        </p:txBody>
      </p:sp>
      <p:sp>
        <p:nvSpPr>
          <p:cNvPr id="30" name="Dikdörtgen 29"/>
          <p:cNvSpPr/>
          <p:nvPr/>
        </p:nvSpPr>
        <p:spPr>
          <a:xfrm>
            <a:off x="768178" y="1693135"/>
            <a:ext cx="6215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/>
              <a:t>An </a:t>
            </a:r>
            <a:r>
              <a:rPr lang="tr-TR" b="1" i="1" dirty="0" err="1"/>
              <a:t>example</a:t>
            </a:r>
            <a:r>
              <a:rPr lang="tr-TR" b="1" i="1" dirty="0"/>
              <a:t> </a:t>
            </a:r>
            <a:r>
              <a:rPr lang="tr-TR" b="1" i="1" dirty="0" err="1" smtClean="0"/>
              <a:t>application</a:t>
            </a:r>
            <a:r>
              <a:rPr lang="tr-TR" b="1" i="1" dirty="0" smtClean="0"/>
              <a:t> in </a:t>
            </a:r>
            <a:r>
              <a:rPr lang="tr-TR" b="1" i="1" dirty="0" err="1" smtClean="0"/>
              <a:t>python</a:t>
            </a:r>
            <a:r>
              <a:rPr lang="tr-TR" b="1" i="1" dirty="0" smtClean="0"/>
              <a:t>: </a:t>
            </a:r>
            <a:r>
              <a:rPr lang="tr-TR" b="1" i="1" dirty="0"/>
              <a:t>T-s </a:t>
            </a:r>
            <a:r>
              <a:rPr lang="tr-TR" b="1" i="1" dirty="0" err="1"/>
              <a:t>curve</a:t>
            </a:r>
            <a:r>
              <a:rPr lang="tr-TR" b="1" i="1" dirty="0"/>
              <a:t> of </a:t>
            </a:r>
            <a:r>
              <a:rPr lang="tr-TR" b="1" i="1" dirty="0" err="1"/>
              <a:t>saturated</a:t>
            </a:r>
            <a:r>
              <a:rPr lang="tr-TR" b="1" i="1" dirty="0"/>
              <a:t> water</a:t>
            </a:r>
          </a:p>
        </p:txBody>
      </p:sp>
      <p:pic>
        <p:nvPicPr>
          <p:cNvPr id="25" name="Resim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306" y="1609127"/>
            <a:ext cx="3353026" cy="10412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264" y="2322141"/>
            <a:ext cx="6701963" cy="453585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68" y="2051426"/>
            <a:ext cx="481965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2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Unvan 1"/>
          <p:cNvSpPr txBox="1">
            <a:spLocks/>
          </p:cNvSpPr>
          <p:nvPr/>
        </p:nvSpPr>
        <p:spPr>
          <a:xfrm>
            <a:off x="76817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i="1" dirty="0" smtClean="0"/>
              <a:t>CoolProp Library</a:t>
            </a:r>
            <a:r>
              <a:rPr lang="tr-TR" b="1" i="1" dirty="0" smtClean="0"/>
              <a:t> for Python</a:t>
            </a:r>
            <a:endParaRPr lang="tr-TR" dirty="0"/>
          </a:p>
        </p:txBody>
      </p:sp>
      <p:sp>
        <p:nvSpPr>
          <p:cNvPr id="30" name="Dikdörtgen 29"/>
          <p:cNvSpPr/>
          <p:nvPr/>
        </p:nvSpPr>
        <p:spPr>
          <a:xfrm>
            <a:off x="488092" y="1503027"/>
            <a:ext cx="10547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/>
              <a:t>If thermo-physics Properties of the mixtures fluids, the syntax below can be used</a:t>
            </a:r>
            <a:r>
              <a:rPr lang="tr-TR" sz="2400" b="1" i="1" dirty="0" smtClean="0"/>
              <a:t>;</a:t>
            </a:r>
            <a:r>
              <a:rPr lang="en-US" sz="2400" b="1" i="1" dirty="0" smtClean="0"/>
              <a:t> </a:t>
            </a:r>
            <a:endParaRPr lang="en-US" sz="2400" b="1" i="1" dirty="0"/>
          </a:p>
        </p:txBody>
      </p:sp>
      <p:pic>
        <p:nvPicPr>
          <p:cNvPr id="25" name="Resim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60" y="5816730"/>
            <a:ext cx="3353026" cy="104127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560172" y="2466460"/>
            <a:ext cx="11096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Density_of_humidity_air = </a:t>
            </a:r>
            <a:endParaRPr lang="tr-TR" dirty="0"/>
          </a:p>
          <a:p>
            <a:r>
              <a:rPr lang="tr-TR" dirty="0" smtClean="0"/>
              <a:t>cp.PropsSI</a:t>
            </a:r>
            <a:r>
              <a:rPr lang="tr-TR" dirty="0"/>
              <a:t>(</a:t>
            </a:r>
            <a:r>
              <a:rPr lang="tr-TR" dirty="0">
                <a:solidFill>
                  <a:srgbClr val="00B050"/>
                </a:solidFill>
              </a:rPr>
              <a:t>'D'</a:t>
            </a:r>
            <a:r>
              <a:rPr lang="tr-TR" dirty="0"/>
              <a:t>,</a:t>
            </a:r>
            <a:r>
              <a:rPr lang="tr-TR" dirty="0">
                <a:solidFill>
                  <a:srgbClr val="00B050"/>
                </a:solidFill>
              </a:rPr>
              <a:t>'T'</a:t>
            </a:r>
            <a:r>
              <a:rPr lang="tr-TR" dirty="0"/>
              <a:t>,30+273.15,</a:t>
            </a:r>
            <a:r>
              <a:rPr lang="tr-TR" dirty="0">
                <a:solidFill>
                  <a:srgbClr val="00B050"/>
                </a:solidFill>
              </a:rPr>
              <a:t>'P'</a:t>
            </a:r>
            <a:r>
              <a:rPr lang="tr-TR" dirty="0"/>
              <a:t>,101323.8,</a:t>
            </a:r>
            <a:r>
              <a:rPr lang="tr-TR" dirty="0">
                <a:solidFill>
                  <a:srgbClr val="00B050"/>
                </a:solidFill>
              </a:rPr>
              <a:t>'HEOS::WATER[0.0133]&amp;Oxygen[0.207207]&amp;Nitrogen[0.779493]'</a:t>
            </a:r>
            <a:r>
              <a:rPr lang="tr-TR" dirty="0"/>
              <a:t>)</a:t>
            </a: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5417694" y="3105589"/>
            <a:ext cx="8238" cy="191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7162799" y="3112791"/>
            <a:ext cx="8238" cy="191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9020432" y="3112791"/>
            <a:ext cx="8238" cy="191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kdörtgen 5"/>
          <p:cNvSpPr/>
          <p:nvPr/>
        </p:nvSpPr>
        <p:spPr>
          <a:xfrm>
            <a:off x="4766581" y="5106086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Roboto"/>
              </a:rPr>
              <a:t>Component</a:t>
            </a:r>
            <a:r>
              <a:rPr lang="tr-TR" baseline="-25000" dirty="0" smtClean="0">
                <a:solidFill>
                  <a:srgbClr val="000000"/>
                </a:solidFill>
                <a:latin typeface="Roboto"/>
              </a:rPr>
              <a:t>1</a:t>
            </a:r>
            <a:endParaRPr lang="tr-TR" baseline="-25000" dirty="0"/>
          </a:p>
        </p:txBody>
      </p:sp>
      <p:sp>
        <p:nvSpPr>
          <p:cNvPr id="15" name="Dikdörtgen 14"/>
          <p:cNvSpPr/>
          <p:nvPr/>
        </p:nvSpPr>
        <p:spPr>
          <a:xfrm>
            <a:off x="6439907" y="5106086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Roboto"/>
              </a:rPr>
              <a:t>Component</a:t>
            </a:r>
            <a:r>
              <a:rPr lang="tr-TR" baseline="-25000" dirty="0">
                <a:solidFill>
                  <a:srgbClr val="000000"/>
                </a:solidFill>
                <a:latin typeface="Roboto"/>
              </a:rPr>
              <a:t>2</a:t>
            </a:r>
            <a:endParaRPr lang="tr-TR" baseline="-25000" dirty="0"/>
          </a:p>
        </p:txBody>
      </p:sp>
      <p:sp>
        <p:nvSpPr>
          <p:cNvPr id="16" name="Dikdörtgen 15"/>
          <p:cNvSpPr/>
          <p:nvPr/>
        </p:nvSpPr>
        <p:spPr>
          <a:xfrm>
            <a:off x="8289302" y="5106086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Roboto"/>
              </a:rPr>
              <a:t>Component</a:t>
            </a:r>
            <a:r>
              <a:rPr lang="tr-TR" baseline="-25000" dirty="0" smtClean="0">
                <a:solidFill>
                  <a:srgbClr val="000000"/>
                </a:solidFill>
                <a:latin typeface="Roboto"/>
              </a:rPr>
              <a:t>3</a:t>
            </a:r>
            <a:endParaRPr lang="tr-TR" baseline="-25000" dirty="0"/>
          </a:p>
        </p:txBody>
      </p:sp>
      <p:cxnSp>
        <p:nvCxnSpPr>
          <p:cNvPr id="8" name="Düz Ok Bağlayıcısı 7"/>
          <p:cNvCxnSpPr/>
          <p:nvPr/>
        </p:nvCxnSpPr>
        <p:spPr>
          <a:xfrm>
            <a:off x="6263883" y="3112791"/>
            <a:ext cx="0" cy="747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kdörtgen 18"/>
          <p:cNvSpPr/>
          <p:nvPr/>
        </p:nvSpPr>
        <p:spPr>
          <a:xfrm>
            <a:off x="5639879" y="3860161"/>
            <a:ext cx="1248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Roboto"/>
              </a:rPr>
              <a:t>Molar</a:t>
            </a:r>
            <a:r>
              <a:rPr lang="tr-TR" dirty="0" smtClean="0">
                <a:solidFill>
                  <a:srgbClr val="000000"/>
                </a:solidFill>
                <a:latin typeface="Roboto"/>
              </a:rPr>
              <a:t> Fraction</a:t>
            </a:r>
            <a:r>
              <a:rPr lang="tr-TR" baseline="-25000" dirty="0" smtClean="0">
                <a:solidFill>
                  <a:srgbClr val="000000"/>
                </a:solidFill>
                <a:latin typeface="Roboto"/>
              </a:rPr>
              <a:t>1</a:t>
            </a:r>
            <a:endParaRPr lang="tr-TR" baseline="-25000" dirty="0"/>
          </a:p>
        </p:txBody>
      </p:sp>
      <p:cxnSp>
        <p:nvCxnSpPr>
          <p:cNvPr id="20" name="Düz Ok Bağlayıcısı 19"/>
          <p:cNvCxnSpPr/>
          <p:nvPr/>
        </p:nvCxnSpPr>
        <p:spPr>
          <a:xfrm>
            <a:off x="8084346" y="3112791"/>
            <a:ext cx="0" cy="747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kdörtgen 20"/>
          <p:cNvSpPr/>
          <p:nvPr/>
        </p:nvSpPr>
        <p:spPr>
          <a:xfrm>
            <a:off x="7460342" y="3860161"/>
            <a:ext cx="1248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Roboto"/>
              </a:rPr>
              <a:t>Molar</a:t>
            </a:r>
            <a:r>
              <a:rPr lang="tr-TR" dirty="0" smtClean="0">
                <a:solidFill>
                  <a:srgbClr val="000000"/>
                </a:solidFill>
                <a:latin typeface="Roboto"/>
              </a:rPr>
              <a:t> Fraction</a:t>
            </a:r>
            <a:r>
              <a:rPr lang="tr-TR" baseline="-25000" dirty="0">
                <a:solidFill>
                  <a:srgbClr val="000000"/>
                </a:solidFill>
                <a:latin typeface="Roboto"/>
              </a:rPr>
              <a:t>2</a:t>
            </a:r>
            <a:endParaRPr lang="tr-TR" baseline="-25000" dirty="0"/>
          </a:p>
        </p:txBody>
      </p:sp>
      <p:cxnSp>
        <p:nvCxnSpPr>
          <p:cNvPr id="22" name="Düz Ok Bağlayıcısı 21"/>
          <p:cNvCxnSpPr/>
          <p:nvPr/>
        </p:nvCxnSpPr>
        <p:spPr>
          <a:xfrm>
            <a:off x="10024834" y="3086478"/>
            <a:ext cx="0" cy="747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kdörtgen 22"/>
          <p:cNvSpPr/>
          <p:nvPr/>
        </p:nvSpPr>
        <p:spPr>
          <a:xfrm>
            <a:off x="9400830" y="3833848"/>
            <a:ext cx="1248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Roboto"/>
              </a:rPr>
              <a:t>Molar</a:t>
            </a:r>
            <a:r>
              <a:rPr lang="tr-TR" dirty="0" smtClean="0">
                <a:solidFill>
                  <a:srgbClr val="000000"/>
                </a:solidFill>
                <a:latin typeface="Roboto"/>
              </a:rPr>
              <a:t> Fraction</a:t>
            </a:r>
            <a:r>
              <a:rPr lang="tr-TR" baseline="-25000" dirty="0" smtClean="0">
                <a:solidFill>
                  <a:srgbClr val="000000"/>
                </a:solidFill>
                <a:latin typeface="Roboto"/>
              </a:rPr>
              <a:t>3</a:t>
            </a:r>
            <a:endParaRPr lang="tr-TR" baseline="-25000" dirty="0"/>
          </a:p>
        </p:txBody>
      </p:sp>
    </p:spTree>
    <p:extLst>
      <p:ext uri="{BB962C8B-B14F-4D97-AF65-F5344CB8AC3E}">
        <p14:creationId xmlns:p14="http://schemas.microsoft.com/office/powerpoint/2010/main" val="254373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References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>
                <a:solidFill>
                  <a:srgbClr val="0070C0"/>
                </a:solidFill>
              </a:rPr>
              <a:t>http://www.coolprop.org/</a:t>
            </a:r>
          </a:p>
        </p:txBody>
      </p:sp>
    </p:spTree>
    <p:extLst>
      <p:ext uri="{BB962C8B-B14F-4D97-AF65-F5344CB8AC3E}">
        <p14:creationId xmlns:p14="http://schemas.microsoft.com/office/powerpoint/2010/main" val="10128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403</Words>
  <Application>Microsoft Office PowerPoint</Application>
  <PresentationFormat>Geniş ekran</PresentationFormat>
  <Paragraphs>111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Wingdings</vt:lpstr>
      <vt:lpstr>Office Teması</vt:lpstr>
      <vt:lpstr>CoolProp Library</vt:lpstr>
      <vt:lpstr>Method 1: Installing CoolProp Library to Python</vt:lpstr>
      <vt:lpstr>Method 2: Installing CoolProp Library to Python</vt:lpstr>
      <vt:lpstr>CoolProp Library for Python</vt:lpstr>
      <vt:lpstr>CoolProp Library for Python</vt:lpstr>
      <vt:lpstr>CoolProp Library for Python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Enes Kaya</dc:creator>
  <cp:lastModifiedBy>Enes Kaya</cp:lastModifiedBy>
  <cp:revision>75</cp:revision>
  <dcterms:created xsi:type="dcterms:W3CDTF">2020-09-14T19:01:59Z</dcterms:created>
  <dcterms:modified xsi:type="dcterms:W3CDTF">2022-11-08T11:22:35Z</dcterms:modified>
</cp:coreProperties>
</file>