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9"/>
  </p:notesMasterIdLst>
  <p:sldIdLst>
    <p:sldId id="256" r:id="rId2"/>
    <p:sldId id="301" r:id="rId3"/>
    <p:sldId id="302" r:id="rId4"/>
    <p:sldId id="299" r:id="rId5"/>
    <p:sldId id="300" r:id="rId6"/>
    <p:sldId id="295" r:id="rId7"/>
    <p:sldId id="297" r:id="rId8"/>
    <p:sldId id="298" r:id="rId9"/>
    <p:sldId id="261" r:id="rId10"/>
    <p:sldId id="279" r:id="rId11"/>
    <p:sldId id="265" r:id="rId12"/>
    <p:sldId id="266" r:id="rId13"/>
    <p:sldId id="267" r:id="rId14"/>
    <p:sldId id="280" r:id="rId15"/>
    <p:sldId id="268" r:id="rId16"/>
    <p:sldId id="269" r:id="rId17"/>
    <p:sldId id="272" r:id="rId18"/>
    <p:sldId id="285" r:id="rId19"/>
    <p:sldId id="273" r:id="rId20"/>
    <p:sldId id="284" r:id="rId21"/>
    <p:sldId id="274" r:id="rId22"/>
    <p:sldId id="287" r:id="rId23"/>
    <p:sldId id="277" r:id="rId24"/>
    <p:sldId id="289" r:id="rId25"/>
    <p:sldId id="288" r:id="rId26"/>
    <p:sldId id="278" r:id="rId27"/>
    <p:sldId id="290" r:id="rId2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5624" autoAdjust="0"/>
  </p:normalViewPr>
  <p:slideViewPr>
    <p:cSldViewPr snapToGrid="0">
      <p:cViewPr varScale="1">
        <p:scale>
          <a:sx n="88" d="100"/>
          <a:sy n="88" d="100"/>
        </p:scale>
        <p:origin x="63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F3BAC-B894-4EF1-90AB-30098EE92944}" type="datetimeFigureOut">
              <a:rPr lang="tr-TR" smtClean="0"/>
              <a:pPr/>
              <a:t>7.11.2022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A5EB1-4DB5-4933-8AF3-8F26ABF2A240}" type="slidenum">
              <a:rPr lang="tr-TR" smtClean="0"/>
              <a:pPr/>
              <a:t>‹#›</a:t>
            </a:fld>
            <a:endParaRPr lang="tr-TR"/>
          </a:p>
        </p:txBody>
      </p:sp>
    </p:spTree>
    <p:extLst>
      <p:ext uri="{BB962C8B-B14F-4D97-AF65-F5344CB8AC3E}">
        <p14:creationId xmlns:p14="http://schemas.microsoft.com/office/powerpoint/2010/main" val="201338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93A5EB1-4DB5-4933-8AF3-8F26ABF2A240}" type="slidenum">
              <a:rPr lang="tr-TR" smtClean="0"/>
              <a:pPr/>
              <a:t>6</a:t>
            </a:fld>
            <a:endParaRPr lang="tr-TR"/>
          </a:p>
        </p:txBody>
      </p:sp>
    </p:spTree>
    <p:extLst>
      <p:ext uri="{BB962C8B-B14F-4D97-AF65-F5344CB8AC3E}">
        <p14:creationId xmlns:p14="http://schemas.microsoft.com/office/powerpoint/2010/main" val="182162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93A5EB1-4DB5-4933-8AF3-8F26ABF2A240}" type="slidenum">
              <a:rPr lang="tr-TR" smtClean="0"/>
              <a:pPr/>
              <a:t>7</a:t>
            </a:fld>
            <a:endParaRPr lang="tr-TR"/>
          </a:p>
        </p:txBody>
      </p:sp>
    </p:spTree>
    <p:extLst>
      <p:ext uri="{BB962C8B-B14F-4D97-AF65-F5344CB8AC3E}">
        <p14:creationId xmlns:p14="http://schemas.microsoft.com/office/powerpoint/2010/main" val="2506819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tr-T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29B689FE-3A02-47A8-B9F5-FF3A3E8F6975}" type="slidenum">
              <a:rPr lang="tr-TR" smtClean="0"/>
              <a:pPr/>
              <a:t>‹#›</a:t>
            </a:fld>
            <a:endParaRPr lang="tr-TR"/>
          </a:p>
        </p:txBody>
      </p:sp>
    </p:spTree>
    <p:extLst>
      <p:ext uri="{BB962C8B-B14F-4D97-AF65-F5344CB8AC3E}">
        <p14:creationId xmlns:p14="http://schemas.microsoft.com/office/powerpoint/2010/main" val="186601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8D93C6AD-28EB-4106-B514-F27EDF34CDE0}"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268028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1702504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tr-TR" smtClean="0"/>
              <a:t>Asıl başlık stili için tıklatın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884642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2454612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D93C6AD-28EB-4106-B514-F27EDF34CDE0}"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20341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D93C6AD-28EB-4106-B514-F27EDF34CDE0}"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3331196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3419476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181825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328031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8D93C6AD-28EB-4106-B514-F27EDF34CDE0}"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203949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D93C6AD-28EB-4106-B514-F27EDF34CDE0}"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3682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D93C6AD-28EB-4106-B514-F27EDF34CDE0}"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784317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8D93C6AD-28EB-4106-B514-F27EDF34CDE0}" type="datetimeFigureOut">
              <a:rPr lang="tr-TR" smtClean="0"/>
              <a:pPr/>
              <a:t>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75352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3C6AD-28EB-4106-B514-F27EDF34CDE0}" type="datetimeFigureOut">
              <a:rPr lang="tr-TR" smtClean="0"/>
              <a:pPr/>
              <a:t>7.11.2022</a:t>
            </a:fld>
            <a:endParaRPr lang="tr-TR"/>
          </a:p>
        </p:txBody>
      </p:sp>
      <p:sp>
        <p:nvSpPr>
          <p:cNvPr id="3" name="Footer Placeholder 2"/>
          <p:cNvSpPr>
            <a:spLocks noGrp="1"/>
          </p:cNvSpPr>
          <p:nvPr>
            <p:ph type="ftr" sz="quarter" idx="11"/>
          </p:nvPr>
        </p:nvSpPr>
        <p:spPr/>
        <p:txBody>
          <a:bodyPr/>
          <a:lstStyle/>
          <a:p>
            <a:endParaRPr lang="tr-T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394792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8D93C6AD-28EB-4106-B514-F27EDF34CDE0}"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49245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8D93C6AD-28EB-4106-B514-F27EDF34CDE0}"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9B689FE-3A02-47A8-B9F5-FF3A3E8F6975}" type="slidenum">
              <a:rPr lang="tr-TR" smtClean="0"/>
              <a:pPr/>
              <a:t>‹#›</a:t>
            </a:fld>
            <a:endParaRPr lang="tr-TR"/>
          </a:p>
        </p:txBody>
      </p:sp>
    </p:spTree>
    <p:extLst>
      <p:ext uri="{BB962C8B-B14F-4D97-AF65-F5344CB8AC3E}">
        <p14:creationId xmlns:p14="http://schemas.microsoft.com/office/powerpoint/2010/main" val="245480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tr-T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D93C6AD-28EB-4106-B514-F27EDF34CDE0}" type="datetimeFigureOut">
              <a:rPr lang="tr-TR" smtClean="0"/>
              <a:pPr/>
              <a:t>7.11.2022</a:t>
            </a:fld>
            <a:endParaRPr lang="tr-TR"/>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29B689FE-3A02-47A8-B9F5-FF3A3E8F6975}" type="slidenum">
              <a:rPr lang="tr-TR" smtClean="0"/>
              <a:pPr/>
              <a:t>‹#›</a:t>
            </a:fld>
            <a:endParaRPr lang="tr-TR"/>
          </a:p>
        </p:txBody>
      </p:sp>
    </p:spTree>
    <p:extLst>
      <p:ext uri="{BB962C8B-B14F-4D97-AF65-F5344CB8AC3E}">
        <p14:creationId xmlns:p14="http://schemas.microsoft.com/office/powerpoint/2010/main" val="41322961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40605" y="2540000"/>
            <a:ext cx="9128540" cy="3612899"/>
          </a:xfrm>
        </p:spPr>
        <p:txBody>
          <a:bodyPr/>
          <a:lstStyle/>
          <a:p>
            <a:pPr algn="ctr"/>
            <a:r>
              <a:rPr lang="tr-TR" sz="3600" b="1" dirty="0" smtClean="0">
                <a:latin typeface="Arial" panose="020B0604020202020204" pitchFamily="34" charset="0"/>
                <a:cs typeface="Arial" panose="020B0604020202020204" pitchFamily="34" charset="0"/>
              </a:rPr>
              <a:t/>
            </a:r>
            <a:br>
              <a:rPr lang="tr-TR" sz="3600" b="1" dirty="0" smtClean="0">
                <a:latin typeface="Arial" panose="020B0604020202020204" pitchFamily="34" charset="0"/>
                <a:cs typeface="Arial" panose="020B0604020202020204" pitchFamily="34" charset="0"/>
              </a:rPr>
            </a:br>
            <a:r>
              <a:rPr lang="tr-TR" sz="3600" b="1" dirty="0" smtClean="0">
                <a:latin typeface="Arial" panose="020B0604020202020204" pitchFamily="34" charset="0"/>
                <a:cs typeface="Arial" panose="020B0604020202020204" pitchFamily="34" charset="0"/>
              </a:rPr>
              <a:t/>
            </a:r>
            <a:br>
              <a:rPr lang="tr-TR" sz="3600" b="1" dirty="0" smtClean="0">
                <a:latin typeface="Arial" panose="020B0604020202020204" pitchFamily="34" charset="0"/>
                <a:cs typeface="Arial" panose="020B0604020202020204" pitchFamily="34" charset="0"/>
              </a:rPr>
            </a:br>
            <a:r>
              <a:rPr lang="tr-TR" sz="3600" b="1" dirty="0" smtClean="0">
                <a:latin typeface="Arial" panose="020B0604020202020204" pitchFamily="34" charset="0"/>
                <a:cs typeface="Arial" panose="020B0604020202020204" pitchFamily="34" charset="0"/>
              </a:rPr>
              <a:t>NANOMATERIALS BASED ON CARBON, QUANTUM DOTS, METALLIC NANOPARTICLES</a:t>
            </a:r>
            <a:br>
              <a:rPr lang="tr-TR" sz="3600" b="1" dirty="0" smtClean="0">
                <a:latin typeface="Arial" panose="020B0604020202020204" pitchFamily="34" charset="0"/>
                <a:cs typeface="Arial" panose="020B0604020202020204" pitchFamily="34" charset="0"/>
              </a:rPr>
            </a:br>
            <a:r>
              <a:rPr lang="tr-TR" sz="3600" b="1" dirty="0">
                <a:latin typeface="Arial" panose="020B0604020202020204" pitchFamily="34" charset="0"/>
                <a:cs typeface="Arial" panose="020B0604020202020204" pitchFamily="34" charset="0"/>
              </a:rPr>
              <a:t/>
            </a:r>
            <a:br>
              <a:rPr lang="tr-TR" sz="3600" b="1" dirty="0">
                <a:latin typeface="Arial" panose="020B0604020202020204" pitchFamily="34" charset="0"/>
                <a:cs typeface="Arial" panose="020B0604020202020204" pitchFamily="34" charset="0"/>
              </a:rPr>
            </a:br>
            <a:r>
              <a:rPr lang="tr-TR" sz="2800" dirty="0" smtClean="0">
                <a:latin typeface="Arial" panose="020B0604020202020204" pitchFamily="34" charset="0"/>
                <a:cs typeface="Arial" panose="020B0604020202020204" pitchFamily="34" charset="0"/>
              </a:rPr>
              <a:t/>
            </a:r>
            <a:br>
              <a:rPr lang="tr-TR" sz="2800" dirty="0" smtClean="0">
                <a:latin typeface="Arial" panose="020B0604020202020204" pitchFamily="34" charset="0"/>
                <a:cs typeface="Arial" panose="020B0604020202020204" pitchFamily="34" charset="0"/>
              </a:rPr>
            </a:br>
            <a:endParaRPr lang="tr-TR" sz="2800" dirty="0">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93898"/>
            <a:ext cx="2449848" cy="2562321"/>
          </a:xfrm>
          <a:prstGeom prst="rect">
            <a:avLst/>
          </a:prstGeom>
        </p:spPr>
      </p:pic>
    </p:spTree>
    <p:extLst>
      <p:ext uri="{BB962C8B-B14F-4D97-AF65-F5344CB8AC3E}">
        <p14:creationId xmlns:p14="http://schemas.microsoft.com/office/powerpoint/2010/main" val="187348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USES OF GRAPHENE</a:t>
            </a:r>
            <a:endParaRPr lang="tr-TR" b="1" dirty="0"/>
          </a:p>
        </p:txBody>
      </p:sp>
      <p:sp>
        <p:nvSpPr>
          <p:cNvPr id="3" name="İçerik Yer Tutucusu 2"/>
          <p:cNvSpPr>
            <a:spLocks noGrp="1"/>
          </p:cNvSpPr>
          <p:nvPr>
            <p:ph idx="1"/>
          </p:nvPr>
        </p:nvSpPr>
        <p:spPr>
          <a:xfrm>
            <a:off x="659220" y="2690036"/>
            <a:ext cx="10834576" cy="3769422"/>
          </a:xfrm>
        </p:spPr>
        <p:txBody>
          <a:bodyPr/>
          <a:lstStyle/>
          <a:p>
            <a:r>
              <a:rPr lang="en-GB" sz="2400" b="1" dirty="0" smtClean="0">
                <a:solidFill>
                  <a:schemeClr val="tx1"/>
                </a:solidFill>
                <a:latin typeface="Arial" panose="020B0604020202020204" pitchFamily="34" charset="0"/>
                <a:cs typeface="Arial" panose="020B0604020202020204" pitchFamily="34" charset="0"/>
              </a:rPr>
              <a:t>Graphene; As sensors, they can be used to detect biomolecules, pathogens, ions, cell functions, as well as </a:t>
            </a:r>
            <a:r>
              <a:rPr lang="en-GB" sz="2400" b="1" dirty="0" err="1" smtClean="0">
                <a:solidFill>
                  <a:schemeClr val="tx1"/>
                </a:solidFill>
                <a:latin typeface="Arial" panose="020B0604020202020204" pitchFamily="34" charset="0"/>
                <a:cs typeface="Arial" panose="020B0604020202020204" pitchFamily="34" charset="0"/>
              </a:rPr>
              <a:t>as</a:t>
            </a:r>
            <a:r>
              <a:rPr lang="en-GB" sz="2400" b="1" dirty="0" smtClean="0">
                <a:solidFill>
                  <a:schemeClr val="tx1"/>
                </a:solidFill>
                <a:latin typeface="Arial" panose="020B0604020202020204" pitchFamily="34" charset="0"/>
                <a:cs typeface="Arial" panose="020B0604020202020204" pitchFamily="34" charset="0"/>
              </a:rPr>
              <a:t> drug carriers.</a:t>
            </a:r>
            <a:endParaRPr lang="tr-TR" sz="2400" b="1" dirty="0" smtClean="0">
              <a:solidFill>
                <a:schemeClr val="tx1"/>
              </a:solidFill>
              <a:latin typeface="Arial" panose="020B0604020202020204" pitchFamily="34" charset="0"/>
              <a:cs typeface="Arial" panose="020B0604020202020204" pitchFamily="34" charset="0"/>
            </a:endParaRPr>
          </a:p>
          <a:p>
            <a:r>
              <a:rPr lang="en-GB" sz="2400" b="1" dirty="0" smtClean="0">
                <a:solidFill>
                  <a:schemeClr val="tx1"/>
                </a:solidFill>
                <a:latin typeface="Arial" panose="020B0604020202020204" pitchFamily="34" charset="0"/>
                <a:cs typeface="Arial" panose="020B0604020202020204" pitchFamily="34" charset="0"/>
              </a:rPr>
              <a:t>Graphene can also be used as a tissue scaffolding for bone regeneration.</a:t>
            </a:r>
            <a:endParaRPr lang="tr-TR" b="1" dirty="0"/>
          </a:p>
        </p:txBody>
      </p:sp>
    </p:spTree>
    <p:extLst>
      <p:ext uri="{BB962C8B-B14F-4D97-AF65-F5344CB8AC3E}">
        <p14:creationId xmlns:p14="http://schemas.microsoft.com/office/powerpoint/2010/main" val="1759331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FULLERENES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76448" y="2603500"/>
            <a:ext cx="8910082" cy="3416300"/>
          </a:xfrm>
        </p:spPr>
        <p:txBody>
          <a:bodyPr>
            <a:noAutofit/>
          </a:bodyPr>
          <a:lstStyle/>
          <a:p>
            <a:r>
              <a:rPr lang="en-GB" sz="2400" dirty="0" smtClean="0">
                <a:solidFill>
                  <a:schemeClr val="tx1"/>
                </a:solidFill>
                <a:latin typeface="Arial" panose="020B0604020202020204" pitchFamily="34" charset="0"/>
                <a:cs typeface="Arial" panose="020B0604020202020204" pitchFamily="34" charset="0"/>
              </a:rPr>
              <a:t>Fullerenes; are allotropes of carbon, which can take the form of spheres, ellipses, tubes, and many other forms.</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The fullerenes are very similar to graphite, which consists of graphene plates in bulk consisting of structurally connected hexagonal rings.</a:t>
            </a:r>
            <a:endParaRPr lang="tr-TR" sz="2400" dirty="0" smtClean="0">
              <a:solidFill>
                <a:schemeClr val="tx1"/>
              </a:solidFill>
              <a:latin typeface="Arial" panose="020B0604020202020204" pitchFamily="34" charset="0"/>
              <a:cs typeface="Arial" panose="020B0604020202020204" pitchFamily="34" charset="0"/>
            </a:endParaRPr>
          </a:p>
          <a:p>
            <a:r>
              <a:rPr lang="tr-TR" sz="2400" dirty="0" err="1" smtClean="0">
                <a:solidFill>
                  <a:schemeClr val="tx1"/>
                </a:solidFill>
                <a:latin typeface="Arial" panose="020B0604020202020204" pitchFamily="34" charset="0"/>
                <a:cs typeface="Arial" panose="020B0604020202020204" pitchFamily="34" charset="0"/>
              </a:rPr>
              <a:t>It</a:t>
            </a:r>
            <a:r>
              <a:rPr lang="tr-TR" sz="2400" dirty="0" smtClean="0">
                <a:solidFill>
                  <a:schemeClr val="tx1"/>
                </a:solidFill>
                <a:latin typeface="Arial" panose="020B0604020202020204" pitchFamily="34" charset="0"/>
                <a:cs typeface="Arial" panose="020B0604020202020204" pitchFamily="34" charset="0"/>
              </a:rPr>
              <a:t> is 3D.</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5021" y="2422746"/>
            <a:ext cx="2857500" cy="2857500"/>
          </a:xfrm>
          <a:prstGeom prst="rect">
            <a:avLst/>
          </a:prstGeom>
        </p:spPr>
      </p:pic>
    </p:spTree>
    <p:extLst>
      <p:ext uri="{BB962C8B-B14F-4D97-AF65-F5344CB8AC3E}">
        <p14:creationId xmlns:p14="http://schemas.microsoft.com/office/powerpoint/2010/main" val="31120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FULLERENES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21461" y="2839196"/>
            <a:ext cx="6870131" cy="4116572"/>
          </a:xfrm>
        </p:spPr>
        <p:txBody>
          <a:bodyPr>
            <a:normAutofit/>
          </a:bodyPr>
          <a:lstStyle/>
          <a:p>
            <a:r>
              <a:rPr lang="en-GB" sz="2800" dirty="0" smtClean="0">
                <a:solidFill>
                  <a:schemeClr val="tx1"/>
                </a:solidFill>
                <a:latin typeface="Arial" panose="020B0604020202020204" pitchFamily="34" charset="0"/>
                <a:cs typeface="Arial" panose="020B0604020202020204" pitchFamily="34" charset="0"/>
              </a:rPr>
              <a:t>Cylindrical fullerenes; They are also called carbon nanotubes or </a:t>
            </a:r>
            <a:r>
              <a:rPr lang="en-GB" sz="2800" dirty="0" err="1" smtClean="0">
                <a:solidFill>
                  <a:schemeClr val="tx1"/>
                </a:solidFill>
                <a:latin typeface="Arial" panose="020B0604020202020204" pitchFamily="34" charset="0"/>
                <a:cs typeface="Arial" panose="020B0604020202020204" pitchFamily="34" charset="0"/>
              </a:rPr>
              <a:t>buckytubes</a:t>
            </a:r>
            <a:r>
              <a:rPr lang="tr-TR" sz="2800" dirty="0" smtClean="0">
                <a:solidFill>
                  <a:schemeClr val="tx1"/>
                </a:solidFill>
                <a:latin typeface="Arial" panose="020B0604020202020204" pitchFamily="34" charset="0"/>
                <a:cs typeface="Arial" panose="020B0604020202020204" pitchFamily="34" charset="0"/>
              </a:rPr>
              <a:t>.</a:t>
            </a:r>
          </a:p>
          <a:p>
            <a:pPr marL="0" indent="0">
              <a:buNone/>
            </a:pPr>
            <a:endParaRPr lang="tr-TR" sz="2800" dirty="0" smtClean="0">
              <a:solidFill>
                <a:schemeClr val="tx1"/>
              </a:solidFill>
              <a:latin typeface="Arial" panose="020B0604020202020204" pitchFamily="34" charset="0"/>
              <a:cs typeface="Arial" panose="020B0604020202020204" pitchFamily="34" charset="0"/>
            </a:endParaRPr>
          </a:p>
          <a:p>
            <a:r>
              <a:rPr lang="en-GB" sz="2800" dirty="0" smtClean="0">
                <a:solidFill>
                  <a:schemeClr val="tx1"/>
                </a:solidFill>
                <a:latin typeface="Arial" panose="020B0604020202020204" pitchFamily="34" charset="0"/>
                <a:cs typeface="Arial" panose="020B0604020202020204" pitchFamily="34" charset="0"/>
              </a:rPr>
              <a:t>In cases where they are not cylindrical, they contain pentagonal and sometimes heptagonal rings.</a:t>
            </a:r>
            <a:endParaRPr lang="tr-TR" dirty="0" smtClean="0"/>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2169" y="3127778"/>
            <a:ext cx="4507606" cy="2139682"/>
          </a:xfrm>
          <a:prstGeom prst="rect">
            <a:avLst/>
          </a:prstGeom>
        </p:spPr>
      </p:pic>
    </p:spTree>
    <p:extLst>
      <p:ext uri="{BB962C8B-B14F-4D97-AF65-F5344CB8AC3E}">
        <p14:creationId xmlns:p14="http://schemas.microsoft.com/office/powerpoint/2010/main" val="339025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NANODIAMONDS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330241" y="2646348"/>
            <a:ext cx="7070757" cy="4555933"/>
          </a:xfrm>
        </p:spPr>
        <p:txBody>
          <a:bodyPr>
            <a:normAutofit/>
          </a:bodyPr>
          <a:lstStyle/>
          <a:p>
            <a:pPr algn="just"/>
            <a:r>
              <a:rPr lang="en-GB" sz="2400" b="1" dirty="0" smtClean="0">
                <a:solidFill>
                  <a:schemeClr val="tx1"/>
                </a:solidFill>
                <a:latin typeface="Arial" panose="020B0604020202020204" pitchFamily="34" charset="0"/>
                <a:cs typeface="Arial" panose="020B0604020202020204" pitchFamily="34" charset="0"/>
              </a:rPr>
              <a:t>Diamonds; They are known for their high refractive index, hardness, stability and inertness, as well as their low electrical and high thermal conductivity.</a:t>
            </a:r>
            <a:endParaRPr lang="tr-TR" sz="2400" b="1" dirty="0" smtClean="0">
              <a:solidFill>
                <a:schemeClr val="tx1"/>
              </a:solidFill>
              <a:latin typeface="Arial" panose="020B0604020202020204" pitchFamily="34" charset="0"/>
              <a:cs typeface="Arial" panose="020B0604020202020204" pitchFamily="34" charset="0"/>
            </a:endParaRPr>
          </a:p>
          <a:p>
            <a:pPr marL="0" indent="0" algn="just">
              <a:buNone/>
            </a:pPr>
            <a:endParaRPr lang="tr-TR" sz="2400" b="1" dirty="0" smtClean="0">
              <a:solidFill>
                <a:schemeClr val="tx1"/>
              </a:solidFill>
              <a:latin typeface="Arial" panose="020B0604020202020204" pitchFamily="34" charset="0"/>
              <a:cs typeface="Arial" panose="020B0604020202020204" pitchFamily="34" charset="0"/>
            </a:endParaRPr>
          </a:p>
          <a:p>
            <a:pPr algn="just"/>
            <a:r>
              <a:rPr lang="en-GB" sz="2400" b="1" dirty="0" smtClean="0">
                <a:solidFill>
                  <a:schemeClr val="tx1"/>
                </a:solidFill>
                <a:latin typeface="Arial" panose="020B0604020202020204" pitchFamily="34" charset="0"/>
                <a:cs typeface="Arial" panose="020B0604020202020204" pitchFamily="34" charset="0"/>
              </a:rPr>
              <a:t>Their small and uniform size support the use of </a:t>
            </a:r>
            <a:r>
              <a:rPr lang="en-GB" sz="2400" b="1" dirty="0" err="1" smtClean="0">
                <a:solidFill>
                  <a:schemeClr val="tx1"/>
                </a:solidFill>
                <a:latin typeface="Arial" panose="020B0604020202020204" pitchFamily="34" charset="0"/>
                <a:cs typeface="Arial" panose="020B0604020202020204" pitchFamily="34" charset="0"/>
              </a:rPr>
              <a:t>nanodiamonds</a:t>
            </a:r>
            <a:r>
              <a:rPr lang="en-GB" sz="2400" b="1" dirty="0" smtClean="0">
                <a:solidFill>
                  <a:schemeClr val="tx1"/>
                </a:solidFill>
                <a:latin typeface="Arial" panose="020B0604020202020204" pitchFamily="34" charset="0"/>
                <a:cs typeface="Arial" panose="020B0604020202020204" pitchFamily="34" charset="0"/>
              </a:rPr>
              <a:t> as drug carriers.</a:t>
            </a:r>
            <a:endParaRPr lang="tr-TR" sz="2200" b="1" dirty="0">
              <a:solidFill>
                <a:schemeClr val="tx1"/>
              </a:solidFill>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2" cstate="print"/>
          <a:stretch>
            <a:fillRect/>
          </a:stretch>
        </p:blipFill>
        <p:spPr>
          <a:xfrm>
            <a:off x="7650050" y="2603499"/>
            <a:ext cx="3142445" cy="2960174"/>
          </a:xfrm>
          <a:prstGeom prst="rect">
            <a:avLst/>
          </a:prstGeom>
        </p:spPr>
      </p:pic>
    </p:spTree>
    <p:extLst>
      <p:ext uri="{BB962C8B-B14F-4D97-AF65-F5344CB8AC3E}">
        <p14:creationId xmlns:p14="http://schemas.microsoft.com/office/powerpoint/2010/main" val="2481921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NANODIAMONDS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340241" y="2805572"/>
            <a:ext cx="6937693" cy="3660542"/>
          </a:xfrm>
        </p:spPr>
        <p:txBody>
          <a:bodyPr>
            <a:noAutofit/>
          </a:bodyPr>
          <a:lstStyle/>
          <a:p>
            <a:r>
              <a:rPr lang="en-GB" sz="2400" b="1" dirty="0" smtClean="0">
                <a:solidFill>
                  <a:schemeClr val="tx1"/>
                </a:solidFill>
                <a:latin typeface="Arial" panose="020B0604020202020204" pitchFamily="34" charset="0"/>
                <a:cs typeface="Arial" panose="020B0604020202020204" pitchFamily="34" charset="0"/>
              </a:rPr>
              <a:t>Thanks to its magnetic properties, it allows them to be used as sensors in electrical, magnetic and temperature fields.</a:t>
            </a:r>
            <a:endParaRPr lang="tr-TR" sz="2400" b="1" dirty="0" smtClean="0">
              <a:solidFill>
                <a:schemeClr val="tx1"/>
              </a:solidFill>
              <a:latin typeface="Arial" panose="020B0604020202020204" pitchFamily="34" charset="0"/>
              <a:cs typeface="Arial" panose="020B0604020202020204" pitchFamily="34" charset="0"/>
            </a:endParaRPr>
          </a:p>
          <a:p>
            <a:r>
              <a:rPr lang="en-GB" sz="2400" b="1" dirty="0" smtClean="0">
                <a:solidFill>
                  <a:schemeClr val="tx1"/>
                </a:solidFill>
                <a:latin typeface="Arial" panose="020B0604020202020204" pitchFamily="34" charset="0"/>
                <a:cs typeface="Arial" panose="020B0604020202020204" pitchFamily="34" charset="0"/>
              </a:rPr>
              <a:t>Thanks to the high covalent bond strength between carbon atoms, diamonds are highly inert.</a:t>
            </a:r>
            <a:endParaRPr lang="tr-TR" sz="2400" b="1" dirty="0">
              <a:solidFill>
                <a:schemeClr val="tx1"/>
              </a:solidFill>
              <a:latin typeface="Arial" panose="020B0604020202020204" pitchFamily="34" charset="0"/>
              <a:cs typeface="Arial" panose="020B0604020202020204" pitchFamily="34" charset="0"/>
            </a:endParaRPr>
          </a:p>
          <a:p>
            <a:r>
              <a:rPr lang="en-GB" sz="2400" b="1" dirty="0" smtClean="0">
                <a:solidFill>
                  <a:schemeClr val="tx1"/>
                </a:solidFill>
                <a:latin typeface="Arial" panose="020B0604020202020204" pitchFamily="34" charset="0"/>
                <a:cs typeface="Arial" panose="020B0604020202020204" pitchFamily="34" charset="0"/>
              </a:rPr>
              <a:t>In addition, the rich surface chemistry of diamond allows all kinds of molecules to bind to the surface.</a:t>
            </a:r>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7935" y="2933163"/>
            <a:ext cx="4762500" cy="2743200"/>
          </a:xfrm>
          <a:prstGeom prst="rect">
            <a:avLst/>
          </a:prstGeom>
        </p:spPr>
      </p:pic>
    </p:spTree>
    <p:extLst>
      <p:ext uri="{BB962C8B-B14F-4D97-AF65-F5344CB8AC3E}">
        <p14:creationId xmlns:p14="http://schemas.microsoft.com/office/powerpoint/2010/main" val="2611784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USES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55181" y="2273890"/>
            <a:ext cx="11600121" cy="3978053"/>
          </a:xfrm>
        </p:spPr>
        <p:txBody>
          <a:bodyPr>
            <a:noAutofit/>
          </a:bodyPr>
          <a:lstStyle/>
          <a:p>
            <a:r>
              <a:rPr lang="en-GB" sz="2400" dirty="0" smtClean="0">
                <a:solidFill>
                  <a:schemeClr val="tx1"/>
                </a:solidFill>
                <a:latin typeface="Arial" panose="020B0604020202020204" pitchFamily="34" charset="0"/>
                <a:cs typeface="Arial" panose="020B0604020202020204" pitchFamily="34" charset="0"/>
              </a:rPr>
              <a:t>Many features, such as their in vitro biocompatibility and the ability to functionalize diamonds, support the use of </a:t>
            </a:r>
            <a:r>
              <a:rPr lang="en-GB" sz="2400" dirty="0" err="1" smtClean="0">
                <a:solidFill>
                  <a:schemeClr val="tx1"/>
                </a:solidFill>
                <a:latin typeface="Arial" panose="020B0604020202020204" pitchFamily="34" charset="0"/>
                <a:cs typeface="Arial" panose="020B0604020202020204" pitchFamily="34" charset="0"/>
              </a:rPr>
              <a:t>nanodiamonds</a:t>
            </a:r>
            <a:r>
              <a:rPr lang="en-GB" sz="2400" dirty="0" smtClean="0">
                <a:solidFill>
                  <a:schemeClr val="tx1"/>
                </a:solidFill>
                <a:latin typeface="Arial" panose="020B0604020202020204" pitchFamily="34" charset="0"/>
                <a:cs typeface="Arial" panose="020B0604020202020204" pitchFamily="34" charset="0"/>
              </a:rPr>
              <a:t> in pharmaceutical, gene and ion transport.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It has uses such as the development of pH and temperature sensitive molecules.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In addition, studies have shown that </a:t>
            </a:r>
            <a:r>
              <a:rPr lang="en-GB" sz="2400" dirty="0" err="1" smtClean="0">
                <a:solidFill>
                  <a:schemeClr val="tx1"/>
                </a:solidFill>
                <a:latin typeface="Arial" panose="020B0604020202020204" pitchFamily="34" charset="0"/>
                <a:cs typeface="Arial" panose="020B0604020202020204" pitchFamily="34" charset="0"/>
              </a:rPr>
              <a:t>nanodiamonds</a:t>
            </a:r>
            <a:r>
              <a:rPr lang="en-GB" sz="2400" dirty="0" smtClean="0">
                <a:solidFill>
                  <a:schemeClr val="tx1"/>
                </a:solidFill>
                <a:latin typeface="Arial" panose="020B0604020202020204" pitchFamily="34" charset="0"/>
                <a:cs typeface="Arial" panose="020B0604020202020204" pitchFamily="34" charset="0"/>
              </a:rPr>
              <a:t> have an antibacterial effect on some bacteria.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The composite of </a:t>
            </a:r>
            <a:r>
              <a:rPr lang="en-GB" sz="2400" dirty="0" err="1" smtClean="0">
                <a:solidFill>
                  <a:schemeClr val="tx1"/>
                </a:solidFill>
                <a:latin typeface="Arial" panose="020B0604020202020204" pitchFamily="34" charset="0"/>
                <a:cs typeface="Arial" panose="020B0604020202020204" pitchFamily="34" charset="0"/>
              </a:rPr>
              <a:t>nanodiamonds</a:t>
            </a:r>
            <a:r>
              <a:rPr lang="en-GB" sz="2400" dirty="0" smtClean="0">
                <a:solidFill>
                  <a:schemeClr val="tx1"/>
                </a:solidFill>
                <a:latin typeface="Arial" panose="020B0604020202020204" pitchFamily="34" charset="0"/>
                <a:cs typeface="Arial" panose="020B0604020202020204" pitchFamily="34" charset="0"/>
              </a:rPr>
              <a:t> with polymers has shown positive results in studies with bone cells.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It has been seen that </a:t>
            </a:r>
            <a:r>
              <a:rPr lang="en-GB" sz="2400" dirty="0" err="1" smtClean="0">
                <a:solidFill>
                  <a:schemeClr val="tx1"/>
                </a:solidFill>
                <a:latin typeface="Arial" panose="020B0604020202020204" pitchFamily="34" charset="0"/>
                <a:cs typeface="Arial" panose="020B0604020202020204" pitchFamily="34" charset="0"/>
              </a:rPr>
              <a:t>nanodiamonds</a:t>
            </a:r>
            <a:r>
              <a:rPr lang="en-GB" sz="2400" dirty="0" smtClean="0">
                <a:solidFill>
                  <a:schemeClr val="tx1"/>
                </a:solidFill>
                <a:latin typeface="Arial" panose="020B0604020202020204" pitchFamily="34" charset="0"/>
                <a:cs typeface="Arial" panose="020B0604020202020204" pitchFamily="34" charset="0"/>
              </a:rPr>
              <a:t> do not reduce biological function, and thanks to their robust mechanical properties, a more effective result is obtained compared to the use of polymers alone.</a:t>
            </a:r>
            <a:endParaRPr lang="tr-TR" sz="24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395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POLYMERIC NANOPARTICLES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552261" y="2245259"/>
            <a:ext cx="7523430" cy="4128381"/>
          </a:xfrm>
        </p:spPr>
        <p:txBody>
          <a:bodyPr>
            <a:noAutofit/>
          </a:bodyPr>
          <a:lstStyle/>
          <a:p>
            <a:r>
              <a:rPr lang="en-GB" sz="2200" dirty="0" smtClean="0">
                <a:solidFill>
                  <a:schemeClr val="tx1"/>
                </a:solidFill>
                <a:latin typeface="Arial" panose="020B0604020202020204" pitchFamily="34" charset="0"/>
                <a:cs typeface="Arial" panose="020B0604020202020204" pitchFamily="34" charset="0"/>
              </a:rPr>
              <a:t>Polymeric nanoparticles; They are biocompatible, biodegradable and formed from non-toxic polymers. </a:t>
            </a:r>
            <a:endParaRPr lang="tr-TR" sz="2200" dirty="0" smtClean="0">
              <a:solidFill>
                <a:schemeClr val="tx1"/>
              </a:solidFill>
              <a:latin typeface="Arial" panose="020B0604020202020204" pitchFamily="34" charset="0"/>
              <a:cs typeface="Arial" panose="020B0604020202020204" pitchFamily="34" charset="0"/>
            </a:endParaRPr>
          </a:p>
          <a:p>
            <a:r>
              <a:rPr lang="en-GB" sz="2200" dirty="0" smtClean="0">
                <a:solidFill>
                  <a:schemeClr val="tx1"/>
                </a:solidFill>
                <a:latin typeface="Arial" panose="020B0604020202020204" pitchFamily="34" charset="0"/>
                <a:cs typeface="Arial" panose="020B0604020202020204" pitchFamily="34" charset="0"/>
              </a:rPr>
              <a:t>Biocompatibility is essential for the use of polymeric nanoparticles in tissue engineering, drug and gene transport, and new vaccine strategies. </a:t>
            </a:r>
            <a:endParaRPr lang="tr-TR" sz="2200" dirty="0" smtClean="0">
              <a:solidFill>
                <a:schemeClr val="tx1"/>
              </a:solidFill>
              <a:latin typeface="Arial" panose="020B0604020202020204" pitchFamily="34" charset="0"/>
              <a:cs typeface="Arial" panose="020B0604020202020204" pitchFamily="34" charset="0"/>
            </a:endParaRPr>
          </a:p>
          <a:p>
            <a:r>
              <a:rPr lang="en-GB" sz="2200" dirty="0" smtClean="0">
                <a:solidFill>
                  <a:schemeClr val="tx1"/>
                </a:solidFill>
                <a:latin typeface="Arial" panose="020B0604020202020204" pitchFamily="34" charset="0"/>
                <a:cs typeface="Arial" panose="020B0604020202020204" pitchFamily="34" charset="0"/>
              </a:rPr>
              <a:t>They are known for their good protection of the drug they carry in their drug release systems. </a:t>
            </a:r>
            <a:endParaRPr lang="tr-TR" sz="2200" dirty="0" smtClean="0">
              <a:solidFill>
                <a:schemeClr val="tx1"/>
              </a:solidFill>
              <a:latin typeface="Arial" panose="020B0604020202020204" pitchFamily="34" charset="0"/>
              <a:cs typeface="Arial" panose="020B0604020202020204" pitchFamily="34" charset="0"/>
            </a:endParaRPr>
          </a:p>
          <a:p>
            <a:r>
              <a:rPr lang="en-GB" sz="2200" dirty="0" smtClean="0">
                <a:solidFill>
                  <a:schemeClr val="tx1"/>
                </a:solidFill>
                <a:latin typeface="Arial" panose="020B0604020202020204" pitchFamily="34" charset="0"/>
                <a:cs typeface="Arial" panose="020B0604020202020204" pitchFamily="34" charset="0"/>
              </a:rPr>
              <a:t>Their surfaces are modified and used for the active and passive transport of bioactive substances. </a:t>
            </a:r>
            <a:endParaRPr lang="tr-TR" sz="2200" dirty="0" smtClean="0">
              <a:solidFill>
                <a:schemeClr val="tx1"/>
              </a:solidFill>
              <a:latin typeface="Arial" panose="020B0604020202020204" pitchFamily="34" charset="0"/>
              <a:cs typeface="Arial" panose="020B0604020202020204" pitchFamily="34" charset="0"/>
            </a:endParaRPr>
          </a:p>
          <a:p>
            <a:r>
              <a:rPr lang="en-GB" sz="2200" dirty="0" smtClean="0">
                <a:solidFill>
                  <a:schemeClr val="tx1"/>
                </a:solidFill>
                <a:latin typeface="Arial" panose="020B0604020202020204" pitchFamily="34" charset="0"/>
                <a:cs typeface="Arial" panose="020B0604020202020204" pitchFamily="34" charset="0"/>
              </a:rPr>
              <a:t>Some problems, such as their sensitivity to pH changes, may limit their use.</a:t>
            </a:r>
            <a:endParaRPr lang="tr-TR" sz="2200" dirty="0" smtClean="0">
              <a:solidFill>
                <a:schemeClr val="tx1"/>
              </a:solidFill>
              <a:latin typeface="Arial" panose="020B0604020202020204" pitchFamily="34" charset="0"/>
              <a:cs typeface="Arial" panose="020B0604020202020204" pitchFamily="34" charset="0"/>
            </a:endParaRPr>
          </a:p>
          <a:p>
            <a:endParaRPr lang="tr-TR" sz="22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280" y="2603500"/>
            <a:ext cx="3273918" cy="3063204"/>
          </a:xfrm>
          <a:prstGeom prst="rect">
            <a:avLst/>
          </a:prstGeom>
        </p:spPr>
      </p:pic>
    </p:spTree>
    <p:extLst>
      <p:ext uri="{BB962C8B-B14F-4D97-AF65-F5344CB8AC3E}">
        <p14:creationId xmlns:p14="http://schemas.microsoft.com/office/powerpoint/2010/main" val="1075878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POLYMERIC NANOPARTICLES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127605" y="2312947"/>
            <a:ext cx="12205476" cy="3797300"/>
          </a:xfrm>
        </p:spPr>
        <p:txBody>
          <a:bodyPr>
            <a:noAutofit/>
          </a:bodyPr>
          <a:lstStyle/>
          <a:p>
            <a:r>
              <a:rPr lang="en-GB" sz="2400" dirty="0" smtClean="0">
                <a:solidFill>
                  <a:schemeClr val="tx1"/>
                </a:solidFill>
                <a:latin typeface="Arial" panose="020B0604020202020204" pitchFamily="34" charset="0"/>
                <a:cs typeface="Arial" panose="020B0604020202020204" pitchFamily="34" charset="0"/>
              </a:rPr>
              <a:t>Natural polymer-based nanoparticles; Although there is a stability problem, they are usually biocompatible and non-toxic.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Chitosan, which is among the natural polymers, is the most widely used polymer today.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When polymers such as chitosan as well as </a:t>
            </a:r>
            <a:r>
              <a:rPr lang="en-GB" sz="2400" dirty="0" err="1" smtClean="0">
                <a:solidFill>
                  <a:schemeClr val="tx1"/>
                </a:solidFill>
                <a:latin typeface="Arial" panose="020B0604020202020204" pitchFamily="34" charset="0"/>
                <a:cs typeface="Arial" panose="020B0604020202020204" pitchFamily="34" charset="0"/>
              </a:rPr>
              <a:t>gelatin</a:t>
            </a:r>
            <a:r>
              <a:rPr lang="en-GB" sz="2400" dirty="0" smtClean="0">
                <a:solidFill>
                  <a:schemeClr val="tx1"/>
                </a:solidFill>
                <a:latin typeface="Arial" panose="020B0604020202020204" pitchFamily="34" charset="0"/>
                <a:cs typeface="Arial" panose="020B0604020202020204" pitchFamily="34" charset="0"/>
              </a:rPr>
              <a:t> and sodium alginate are compared in synthetic polymers, these polymers have overcome the problem of toxic effects compared to synthetic polymers.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 Natural polymer-based nanoparticles; They offer more effective and efficient alternatives to traditional oral and intravenous methods of drug delivery.</a:t>
            </a:r>
            <a:endParaRPr lang="tr-TR" sz="2400" dirty="0" smtClean="0"/>
          </a:p>
        </p:txBody>
      </p:sp>
    </p:spTree>
    <p:extLst>
      <p:ext uri="{BB962C8B-B14F-4D97-AF65-F5344CB8AC3E}">
        <p14:creationId xmlns:p14="http://schemas.microsoft.com/office/powerpoint/2010/main" val="174048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POLYMERIC NANOPARTICLES</a:t>
            </a:r>
            <a:endParaRPr lang="tr-TR" b="1"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9903" y="2603500"/>
            <a:ext cx="5053006" cy="3416300"/>
          </a:xfrm>
        </p:spPr>
      </p:pic>
    </p:spTree>
    <p:extLst>
      <p:ext uri="{BB962C8B-B14F-4D97-AF65-F5344CB8AC3E}">
        <p14:creationId xmlns:p14="http://schemas.microsoft.com/office/powerpoint/2010/main" val="1146548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POLYMERIC NANOPARTICLES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425302" y="2603500"/>
            <a:ext cx="8676168" cy="3416300"/>
          </a:xfrm>
        </p:spPr>
        <p:txBody>
          <a:bodyPr>
            <a:noAutofit/>
          </a:bodyPr>
          <a:lstStyle/>
          <a:p>
            <a:r>
              <a:rPr lang="en-GB" sz="2800" dirty="0" smtClean="0">
                <a:solidFill>
                  <a:schemeClr val="tx1"/>
                </a:solidFill>
                <a:latin typeface="Arial" panose="020B0604020202020204" pitchFamily="34" charset="0"/>
                <a:cs typeface="Arial" panose="020B0604020202020204" pitchFamily="34" charset="0"/>
              </a:rPr>
              <a:t>Various natural polymers such as </a:t>
            </a:r>
            <a:r>
              <a:rPr lang="en-GB" sz="2800" dirty="0" err="1" smtClean="0">
                <a:solidFill>
                  <a:schemeClr val="tx1"/>
                </a:solidFill>
                <a:latin typeface="Arial" panose="020B0604020202020204" pitchFamily="34" charset="0"/>
                <a:cs typeface="Arial" panose="020B0604020202020204" pitchFamily="34" charset="0"/>
              </a:rPr>
              <a:t>gelatin</a:t>
            </a:r>
            <a:r>
              <a:rPr lang="en-GB" sz="2800" dirty="0" smtClean="0">
                <a:solidFill>
                  <a:schemeClr val="tx1"/>
                </a:solidFill>
                <a:latin typeface="Arial" panose="020B0604020202020204" pitchFamily="34" charset="0"/>
                <a:cs typeface="Arial" panose="020B0604020202020204" pitchFamily="34" charset="0"/>
              </a:rPr>
              <a:t>, albumin and alginate are used in nanoparticle synthesis.  </a:t>
            </a:r>
            <a:endParaRPr lang="tr-TR" sz="2800" dirty="0" smtClean="0">
              <a:solidFill>
                <a:schemeClr val="tx1"/>
              </a:solidFill>
              <a:latin typeface="Arial" panose="020B0604020202020204" pitchFamily="34" charset="0"/>
              <a:cs typeface="Arial" panose="020B0604020202020204" pitchFamily="34" charset="0"/>
            </a:endParaRPr>
          </a:p>
          <a:p>
            <a:r>
              <a:rPr lang="en-GB" sz="2800" dirty="0" smtClean="0">
                <a:solidFill>
                  <a:schemeClr val="tx1"/>
                </a:solidFill>
                <a:latin typeface="Arial" panose="020B0604020202020204" pitchFamily="34" charset="0"/>
                <a:cs typeface="Arial" panose="020B0604020202020204" pitchFamily="34" charset="0"/>
              </a:rPr>
              <a:t>However, these polymers have some disadvantages, such as their inherent predisposition to degradation and their potential to produce antigens.</a:t>
            </a:r>
            <a:endParaRPr lang="tr-TR" sz="2800" dirty="0" smtClean="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784" y="2943431"/>
            <a:ext cx="2667000" cy="2000250"/>
          </a:xfrm>
          <a:prstGeom prst="rect">
            <a:avLst/>
          </a:prstGeom>
        </p:spPr>
      </p:pic>
    </p:spTree>
    <p:extLst>
      <p:ext uri="{BB962C8B-B14F-4D97-AF65-F5344CB8AC3E}">
        <p14:creationId xmlns:p14="http://schemas.microsoft.com/office/powerpoint/2010/main" val="1203535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4000" b="1" dirty="0" smtClean="0"/>
              <a:t>VARIOUS STRUCTURES OF CARBON</a:t>
            </a:r>
            <a:endParaRPr lang="tr-TR" sz="4000" b="1" dirty="0"/>
          </a:p>
        </p:txBody>
      </p:sp>
      <p:sp>
        <p:nvSpPr>
          <p:cNvPr id="3" name="2 İçerik Yer Tutucusu"/>
          <p:cNvSpPr>
            <a:spLocks noGrp="1"/>
          </p:cNvSpPr>
          <p:nvPr>
            <p:ph idx="1"/>
          </p:nvPr>
        </p:nvSpPr>
        <p:spPr>
          <a:xfrm>
            <a:off x="1" y="2223254"/>
            <a:ext cx="12077322" cy="4512524"/>
          </a:xfrm>
        </p:spPr>
        <p:txBody>
          <a:bodyPr>
            <a:noAutofit/>
          </a:bodyPr>
          <a:lstStyle/>
          <a:p>
            <a:pPr>
              <a:buNone/>
            </a:pPr>
            <a:r>
              <a:rPr lang="en-GB" sz="2000" b="1" dirty="0" smtClean="0">
                <a:solidFill>
                  <a:srgbClr val="FF0000"/>
                </a:solidFill>
                <a:latin typeface="Arial" pitchFamily="34" charset="0"/>
                <a:cs typeface="Arial" pitchFamily="34" charset="0"/>
              </a:rPr>
              <a:t>Materials of macroscopic dimensions, consisting of carbon;</a:t>
            </a:r>
            <a:endParaRPr lang="tr-TR" sz="2000" b="1" dirty="0" smtClean="0">
              <a:solidFill>
                <a:srgbClr val="FF0000"/>
              </a:solidFill>
              <a:latin typeface="Arial" pitchFamily="34" charset="0"/>
              <a:cs typeface="Arial" pitchFamily="34" charset="0"/>
            </a:endParaRPr>
          </a:p>
          <a:p>
            <a:pPr>
              <a:buNone/>
            </a:pPr>
            <a:r>
              <a:rPr lang="en-GB" sz="2000" b="1" dirty="0" smtClean="0">
                <a:solidFill>
                  <a:schemeClr val="tx1"/>
                </a:solidFill>
                <a:latin typeface="Arial" pitchFamily="34" charset="0"/>
                <a:cs typeface="Arial" pitchFamily="34" charset="0"/>
              </a:rPr>
              <a:t>DIAMOND: </a:t>
            </a:r>
            <a:r>
              <a:rPr lang="en-GB" sz="2000" dirty="0" smtClean="0">
                <a:solidFill>
                  <a:schemeClr val="tx1"/>
                </a:solidFill>
                <a:latin typeface="Arial" pitchFamily="34" charset="0"/>
                <a:cs typeface="Arial" pitchFamily="34" charset="0"/>
              </a:rPr>
              <a:t>It is the well-known crystal structure of carbon. Atoms are connected to each other in the form of sp3. Naturally, it can be produced as a single crystal in the laboratory as well as in the laboratory. The most important feature is that it has a very hard structure. </a:t>
            </a:r>
            <a:endParaRPr lang="tr-TR" sz="2000" dirty="0" smtClean="0">
              <a:solidFill>
                <a:schemeClr val="tx1"/>
              </a:solidFill>
              <a:latin typeface="Arial" pitchFamily="34" charset="0"/>
              <a:cs typeface="Arial" pitchFamily="34" charset="0"/>
            </a:endParaRPr>
          </a:p>
          <a:p>
            <a:pPr>
              <a:buNone/>
            </a:pPr>
            <a:r>
              <a:rPr lang="en-GB" sz="2000" b="1" dirty="0" smtClean="0">
                <a:solidFill>
                  <a:schemeClr val="tx1"/>
                </a:solidFill>
                <a:latin typeface="Arial" pitchFamily="34" charset="0"/>
                <a:cs typeface="Arial" pitchFamily="34" charset="0"/>
              </a:rPr>
              <a:t>GRAPHITE: </a:t>
            </a:r>
            <a:r>
              <a:rPr lang="en-GB" sz="2000" dirty="0" smtClean="0">
                <a:solidFill>
                  <a:schemeClr val="tx1"/>
                </a:solidFill>
                <a:latin typeface="Arial" pitchFamily="34" charset="0"/>
                <a:cs typeface="Arial" pitchFamily="34" charset="0"/>
              </a:rPr>
              <a:t>In these structures, carbon atoms are connected to each other in the form of sp2. Graphite can be produced as a single crystal in the laboratory as well as naturally, and this is called "</a:t>
            </a:r>
            <a:r>
              <a:rPr lang="en-GB" sz="2000" dirty="0" err="1" smtClean="0">
                <a:solidFill>
                  <a:schemeClr val="tx1"/>
                </a:solidFill>
                <a:latin typeface="Arial" pitchFamily="34" charset="0"/>
                <a:cs typeface="Arial" pitchFamily="34" charset="0"/>
              </a:rPr>
              <a:t>kish</a:t>
            </a:r>
            <a:r>
              <a:rPr lang="en-GB" sz="2000" dirty="0" smtClean="0">
                <a:solidFill>
                  <a:schemeClr val="tx1"/>
                </a:solidFill>
                <a:latin typeface="Arial" pitchFamily="34" charset="0"/>
                <a:cs typeface="Arial" pitchFamily="34" charset="0"/>
              </a:rPr>
              <a:t>" graphite. </a:t>
            </a:r>
            <a:endParaRPr lang="tr-TR" sz="2000" dirty="0" smtClean="0">
              <a:solidFill>
                <a:schemeClr val="tx1"/>
              </a:solidFill>
              <a:latin typeface="Arial" pitchFamily="34" charset="0"/>
              <a:cs typeface="Arial" pitchFamily="34" charset="0"/>
            </a:endParaRPr>
          </a:p>
          <a:p>
            <a:pPr>
              <a:buNone/>
            </a:pPr>
            <a:r>
              <a:rPr lang="en-GB" sz="2000" b="1" dirty="0" smtClean="0">
                <a:solidFill>
                  <a:schemeClr val="tx1"/>
                </a:solidFill>
                <a:latin typeface="Arial" pitchFamily="34" charset="0"/>
                <a:cs typeface="Arial" pitchFamily="34" charset="0"/>
              </a:rPr>
              <a:t>CARBON FIBERS: </a:t>
            </a:r>
            <a:r>
              <a:rPr lang="en-GB" sz="2000" dirty="0" smtClean="0">
                <a:solidFill>
                  <a:schemeClr val="tx1"/>
                </a:solidFill>
                <a:latin typeface="Arial" pitchFamily="34" charset="0"/>
                <a:cs typeface="Arial" pitchFamily="34" charset="0"/>
              </a:rPr>
              <a:t>They are materials with graphite properties, filled cylindrical shape and different cross-sectional structures and have mechanical properties in terms of being very robust. </a:t>
            </a:r>
            <a:endParaRPr lang="tr-TR" sz="2000" dirty="0" smtClean="0">
              <a:solidFill>
                <a:schemeClr val="tx1"/>
              </a:solidFill>
              <a:latin typeface="Arial" pitchFamily="34" charset="0"/>
              <a:cs typeface="Arial" pitchFamily="34" charset="0"/>
            </a:endParaRPr>
          </a:p>
          <a:p>
            <a:pPr>
              <a:buNone/>
            </a:pPr>
            <a:r>
              <a:rPr lang="en-GB" sz="2000" b="1" dirty="0" smtClean="0">
                <a:solidFill>
                  <a:schemeClr val="tx1"/>
                </a:solidFill>
                <a:latin typeface="Arial" pitchFamily="34" charset="0"/>
                <a:cs typeface="Arial" pitchFamily="34" charset="0"/>
              </a:rPr>
              <a:t>CAMSI CARBONS: </a:t>
            </a:r>
            <a:r>
              <a:rPr lang="en-GB" sz="2000" dirty="0" smtClean="0">
                <a:solidFill>
                  <a:schemeClr val="tx1"/>
                </a:solidFill>
                <a:latin typeface="Arial" pitchFamily="34" charset="0"/>
                <a:cs typeface="Arial" pitchFamily="34" charset="0"/>
              </a:rPr>
              <a:t>These materials, which have a </a:t>
            </a:r>
            <a:r>
              <a:rPr lang="en-GB" sz="2000" dirty="0" err="1" smtClean="0">
                <a:solidFill>
                  <a:schemeClr val="tx1"/>
                </a:solidFill>
                <a:latin typeface="Arial" pitchFamily="34" charset="0"/>
                <a:cs typeface="Arial" pitchFamily="34" charset="0"/>
              </a:rPr>
              <a:t>polymerish</a:t>
            </a:r>
            <a:r>
              <a:rPr lang="en-GB" sz="2000" dirty="0" smtClean="0">
                <a:solidFill>
                  <a:schemeClr val="tx1"/>
                </a:solidFill>
                <a:latin typeface="Arial" pitchFamily="34" charset="0"/>
                <a:cs typeface="Arial" pitchFamily="34" charset="0"/>
              </a:rPr>
              <a:t> and/or porous structure, are generally hard materials that show different properties according to the preparation conditions.</a:t>
            </a:r>
            <a:endParaRPr lang="tr-TR" sz="2000" dirty="0" smtClean="0">
              <a:solidFill>
                <a:schemeClr val="tx1"/>
              </a:solidFill>
              <a:latin typeface="Arial" pitchFamily="34" charset="0"/>
              <a:cs typeface="Arial" pitchFamily="34" charset="0"/>
            </a:endParaRPr>
          </a:p>
          <a:p>
            <a:pPr>
              <a:buNone/>
            </a:pPr>
            <a:endParaRPr lang="tr-TR" sz="2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ADVANTAGES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457200" y="2603499"/>
            <a:ext cx="7458891" cy="3927929"/>
          </a:xfrm>
        </p:spPr>
        <p:txBody>
          <a:bodyPr>
            <a:noAutofit/>
          </a:bodyPr>
          <a:lstStyle/>
          <a:p>
            <a:r>
              <a:rPr lang="en-GB" sz="2400" dirty="0" smtClean="0">
                <a:solidFill>
                  <a:schemeClr val="tx1"/>
                </a:solidFill>
                <a:latin typeface="Arial" panose="020B0604020202020204" pitchFamily="34" charset="0"/>
                <a:cs typeface="Arial" panose="020B0604020202020204" pitchFamily="34" charset="0"/>
              </a:rPr>
              <a:t>There are many advantages to the use of polymeric nanoparticles in drug release systems, including;</a:t>
            </a:r>
            <a:endParaRPr lang="tr-TR" sz="2400" dirty="0">
              <a:solidFill>
                <a:schemeClr val="tx1"/>
              </a:solidFill>
              <a:latin typeface="Arial" panose="020B0604020202020204" pitchFamily="34" charset="0"/>
              <a:cs typeface="Arial" panose="020B0604020202020204" pitchFamily="34" charset="0"/>
            </a:endParaRPr>
          </a:p>
          <a:p>
            <a:pPr marL="457200" indent="-457200">
              <a:buAutoNum type="arabicPeriod"/>
            </a:pPr>
            <a:r>
              <a:rPr lang="en-GB" sz="2400" i="1" dirty="0" smtClean="0">
                <a:solidFill>
                  <a:schemeClr val="tx1"/>
                </a:solidFill>
                <a:latin typeface="Arial" panose="020B0604020202020204" pitchFamily="34" charset="0"/>
                <a:cs typeface="Arial" panose="020B0604020202020204" pitchFamily="34" charset="0"/>
              </a:rPr>
              <a:t>It is biocompatible and biodegradable. </a:t>
            </a:r>
            <a:endParaRPr lang="tr-TR" sz="2400" i="1" dirty="0" smtClean="0">
              <a:solidFill>
                <a:schemeClr val="tx1"/>
              </a:solidFill>
              <a:latin typeface="Arial" panose="020B0604020202020204" pitchFamily="34" charset="0"/>
              <a:cs typeface="Arial" panose="020B0604020202020204" pitchFamily="34" charset="0"/>
            </a:endParaRPr>
          </a:p>
          <a:p>
            <a:pPr marL="457200" indent="-457200">
              <a:buAutoNum type="arabicPeriod"/>
            </a:pPr>
            <a:r>
              <a:rPr lang="en-GB" sz="2400" i="1" dirty="0" smtClean="0">
                <a:solidFill>
                  <a:schemeClr val="tx1"/>
                </a:solidFill>
                <a:latin typeface="Arial" panose="020B0604020202020204" pitchFamily="34" charset="0"/>
                <a:cs typeface="Arial" panose="020B0604020202020204" pitchFamily="34" charset="0"/>
              </a:rPr>
              <a:t>2. Improves the stability of volatile pharmaceutical agents. </a:t>
            </a:r>
            <a:endParaRPr lang="tr-TR" sz="2400" i="1" dirty="0" smtClean="0">
              <a:solidFill>
                <a:schemeClr val="tx1"/>
              </a:solidFill>
              <a:latin typeface="Arial" panose="020B0604020202020204" pitchFamily="34" charset="0"/>
              <a:cs typeface="Arial" panose="020B0604020202020204" pitchFamily="34" charset="0"/>
            </a:endParaRPr>
          </a:p>
          <a:p>
            <a:pPr marL="457200" indent="-457200">
              <a:buAutoNum type="arabicPeriod"/>
            </a:pPr>
            <a:r>
              <a:rPr lang="en-GB" sz="2400" i="1" dirty="0" smtClean="0">
                <a:solidFill>
                  <a:schemeClr val="tx1"/>
                </a:solidFill>
                <a:latin typeface="Arial" panose="020B0604020202020204" pitchFamily="34" charset="0"/>
                <a:cs typeface="Arial" panose="020B0604020202020204" pitchFamily="34" charset="0"/>
              </a:rPr>
              <a:t>3. Slightly toxic or non-toxic. </a:t>
            </a:r>
            <a:endParaRPr lang="tr-TR" sz="2400" i="1" dirty="0" smtClean="0">
              <a:solidFill>
                <a:schemeClr val="tx1"/>
              </a:solidFill>
              <a:latin typeface="Arial" panose="020B0604020202020204" pitchFamily="34" charset="0"/>
              <a:cs typeface="Arial" panose="020B0604020202020204" pitchFamily="34" charset="0"/>
            </a:endParaRPr>
          </a:p>
          <a:p>
            <a:pPr marL="457200" indent="-457200">
              <a:buAutoNum type="arabicPeriod"/>
            </a:pPr>
            <a:r>
              <a:rPr lang="en-GB" sz="2400" i="1" dirty="0" smtClean="0">
                <a:solidFill>
                  <a:schemeClr val="tx1"/>
                </a:solidFill>
                <a:latin typeface="Arial" panose="020B0604020202020204" pitchFamily="34" charset="0"/>
                <a:cs typeface="Arial" panose="020B0604020202020204" pitchFamily="34" charset="0"/>
              </a:rPr>
              <a:t>4. They can be produced in a wide range of affordable prices by many different methods.</a:t>
            </a:r>
            <a:endParaRPr lang="tr-TR" sz="2400" i="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518" y="2603500"/>
            <a:ext cx="4095482" cy="2859110"/>
          </a:xfrm>
          <a:prstGeom prst="rect">
            <a:avLst/>
          </a:prstGeom>
        </p:spPr>
      </p:pic>
    </p:spTree>
    <p:extLst>
      <p:ext uri="{BB962C8B-B14F-4D97-AF65-F5344CB8AC3E}">
        <p14:creationId xmlns:p14="http://schemas.microsoft.com/office/powerpoint/2010/main" val="2561263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METALLIC NANOPARTICLES</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66544" y="2416288"/>
            <a:ext cx="5230832" cy="4441712"/>
          </a:xfrm>
        </p:spPr>
        <p:txBody>
          <a:bodyPr>
            <a:noAutofit/>
          </a:bodyPr>
          <a:lstStyle/>
          <a:p>
            <a:pPr algn="just"/>
            <a:r>
              <a:rPr lang="en-GB" sz="2400" dirty="0" smtClean="0">
                <a:solidFill>
                  <a:schemeClr val="tx1"/>
                </a:solidFill>
                <a:latin typeface="Arial" panose="020B0604020202020204" pitchFamily="34" charset="0"/>
                <a:cs typeface="Arial" panose="020B0604020202020204" pitchFamily="34" charset="0"/>
              </a:rPr>
              <a:t>Metallic nanoparticles; It is used in cancer research, as a drug and gene carrier, in highly sensitive diagnostic tests, in the fields of radiotherapy. </a:t>
            </a:r>
            <a:endParaRPr lang="tr-TR" sz="2400" dirty="0" smtClean="0">
              <a:solidFill>
                <a:schemeClr val="tx1"/>
              </a:solidFill>
              <a:latin typeface="Arial" panose="020B0604020202020204" pitchFamily="34" charset="0"/>
              <a:cs typeface="Arial" panose="020B0604020202020204" pitchFamily="34" charset="0"/>
            </a:endParaRPr>
          </a:p>
          <a:p>
            <a:pPr algn="just"/>
            <a:r>
              <a:rPr lang="en-GB" sz="2400" dirty="0" smtClean="0">
                <a:solidFill>
                  <a:schemeClr val="tx1"/>
                </a:solidFill>
                <a:latin typeface="Arial" panose="020B0604020202020204" pitchFamily="34" charset="0"/>
                <a:cs typeface="Arial" panose="020B0604020202020204" pitchFamily="34" charset="0"/>
              </a:rPr>
              <a:t>They are widely used in drug delivery systems. </a:t>
            </a:r>
            <a:endParaRPr lang="tr-TR" sz="2400" dirty="0" smtClean="0">
              <a:solidFill>
                <a:schemeClr val="tx1"/>
              </a:solidFill>
              <a:latin typeface="Arial" panose="020B0604020202020204" pitchFamily="34" charset="0"/>
              <a:cs typeface="Arial" panose="020B0604020202020204" pitchFamily="34" charset="0"/>
            </a:endParaRPr>
          </a:p>
          <a:p>
            <a:pPr algn="just"/>
            <a:r>
              <a:rPr lang="en-GB" sz="2400" dirty="0" smtClean="0">
                <a:solidFill>
                  <a:schemeClr val="tx1"/>
                </a:solidFill>
                <a:latin typeface="Arial" panose="020B0604020202020204" pitchFamily="34" charset="0"/>
                <a:cs typeface="Arial" panose="020B0604020202020204" pitchFamily="34" charset="0"/>
              </a:rPr>
              <a:t>They are also frequently used as biosensors.</a:t>
            </a:r>
            <a:endParaRPr lang="tr-TR" sz="2400" dirty="0" smtClean="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7376" y="2603500"/>
            <a:ext cx="6694624" cy="3159347"/>
          </a:xfrm>
          <a:prstGeom prst="rect">
            <a:avLst/>
          </a:prstGeom>
        </p:spPr>
      </p:pic>
    </p:spTree>
    <p:extLst>
      <p:ext uri="{BB962C8B-B14F-4D97-AF65-F5344CB8AC3E}">
        <p14:creationId xmlns:p14="http://schemas.microsoft.com/office/powerpoint/2010/main" val="1508844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METALLIC NANOPARTICLES</a:t>
            </a:r>
            <a:endParaRPr lang="tr-TR" b="1" dirty="0"/>
          </a:p>
        </p:txBody>
      </p:sp>
      <p:sp>
        <p:nvSpPr>
          <p:cNvPr id="3" name="İçerik Yer Tutucusu 2"/>
          <p:cNvSpPr>
            <a:spLocks noGrp="1"/>
          </p:cNvSpPr>
          <p:nvPr>
            <p:ph idx="1"/>
          </p:nvPr>
        </p:nvSpPr>
        <p:spPr>
          <a:xfrm>
            <a:off x="0" y="2284509"/>
            <a:ext cx="7354389" cy="4468988"/>
          </a:xfrm>
        </p:spPr>
        <p:txBody>
          <a:bodyPr>
            <a:noAutofit/>
          </a:bodyPr>
          <a:lstStyle/>
          <a:p>
            <a:r>
              <a:rPr lang="en-GB" sz="2400" dirty="0" smtClean="0">
                <a:solidFill>
                  <a:schemeClr val="tx1"/>
                </a:solidFill>
                <a:latin typeface="Arial" panose="020B0604020202020204" pitchFamily="34" charset="0"/>
                <a:cs typeface="Arial" panose="020B0604020202020204" pitchFamily="34" charset="0"/>
              </a:rPr>
              <a:t>Silver and gold nanoparticles are of primary importance in biomedical applications.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The surfaces of these nanoparticles can be easily functioned and various ligands can be attached to their surfaces.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Various ligands, such as sugars, peptides, proteins and DNA, can bind to nanoparticles. </a:t>
            </a:r>
            <a:endParaRPr lang="tr-TR" sz="2400" dirty="0" smtClean="0">
              <a:solidFill>
                <a:schemeClr val="tx1"/>
              </a:solidFill>
              <a:latin typeface="Arial" panose="020B0604020202020204" pitchFamily="34" charset="0"/>
              <a:cs typeface="Arial" panose="020B0604020202020204" pitchFamily="34" charset="0"/>
            </a:endParaRPr>
          </a:p>
          <a:p>
            <a:r>
              <a:rPr lang="en-GB" sz="2400" dirty="0" smtClean="0">
                <a:solidFill>
                  <a:schemeClr val="tx1"/>
                </a:solidFill>
                <a:latin typeface="Arial" panose="020B0604020202020204" pitchFamily="34" charset="0"/>
                <a:cs typeface="Arial" panose="020B0604020202020204" pitchFamily="34" charset="0"/>
              </a:rPr>
              <a:t>Due to the fact that the surfaces of metallic nanoparticles can be easily functioned, they can be used in many areas as an alternative to quantum dots.</a:t>
            </a:r>
            <a:endParaRPr lang="tr-TR" sz="2400" dirty="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2263" y="2843760"/>
            <a:ext cx="4889737" cy="2538745"/>
          </a:xfrm>
          <a:prstGeom prst="rect">
            <a:avLst/>
          </a:prstGeom>
        </p:spPr>
      </p:pic>
    </p:spTree>
    <p:extLst>
      <p:ext uri="{BB962C8B-B14F-4D97-AF65-F5344CB8AC3E}">
        <p14:creationId xmlns:p14="http://schemas.microsoft.com/office/powerpoint/2010/main" val="1029430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56292" y="902211"/>
            <a:ext cx="8761413" cy="706964"/>
          </a:xfrm>
        </p:spPr>
        <p:txBody>
          <a:bodyPr/>
          <a:lstStyle/>
          <a:p>
            <a:r>
              <a:rPr lang="tr-TR" dirty="0" smtClean="0">
                <a:latin typeface="Arial" panose="020B0604020202020204" pitchFamily="34" charset="0"/>
                <a:cs typeface="Arial" panose="020B0604020202020204" pitchFamily="34" charset="0"/>
              </a:rPr>
              <a:t>MAGNETIC NANOPARTICLES</a:t>
            </a:r>
            <a:endParaRPr lang="tr-TR"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0" y="2641600"/>
            <a:ext cx="6779624" cy="3416300"/>
          </a:xfrm>
        </p:spPr>
        <p:txBody>
          <a:bodyPr>
            <a:noAutofit/>
          </a:bodyPr>
          <a:lstStyle/>
          <a:p>
            <a:r>
              <a:rPr lang="en-GB" sz="2200" b="1" dirty="0" smtClean="0">
                <a:solidFill>
                  <a:schemeClr val="tx1"/>
                </a:solidFill>
                <a:latin typeface="Arial" panose="020B0604020202020204" pitchFamily="34" charset="0"/>
                <a:cs typeface="Arial" panose="020B0604020202020204" pitchFamily="34" charset="0"/>
              </a:rPr>
              <a:t>Magnetic nanoparticles; nanoparticles with dimensions below 100 nm and can be manipulated in the presence of a magnetic field.  </a:t>
            </a:r>
            <a:endParaRPr lang="tr-TR" sz="2200" b="1" dirty="0" smtClean="0">
              <a:solidFill>
                <a:schemeClr val="tx1"/>
              </a:solidFill>
              <a:latin typeface="Arial" panose="020B0604020202020204" pitchFamily="34" charset="0"/>
              <a:cs typeface="Arial" panose="020B0604020202020204" pitchFamily="34" charset="0"/>
            </a:endParaRPr>
          </a:p>
          <a:p>
            <a:r>
              <a:rPr lang="en-GB" sz="2200" b="1" dirty="0" smtClean="0">
                <a:solidFill>
                  <a:schemeClr val="tx1"/>
                </a:solidFill>
                <a:latin typeface="Arial" panose="020B0604020202020204" pitchFamily="34" charset="0"/>
                <a:cs typeface="Arial" panose="020B0604020202020204" pitchFamily="34" charset="0"/>
              </a:rPr>
              <a:t>These nanoparticles are composed of magnetic elements such as cobalt, nickel, iron and their own oxides.</a:t>
            </a:r>
            <a:r>
              <a:rPr lang="tr-TR" sz="2200" b="1" dirty="0" smtClean="0">
                <a:solidFill>
                  <a:schemeClr val="tx1"/>
                </a:solidFill>
                <a:latin typeface="Arial" panose="020B0604020202020204" pitchFamily="34" charset="0"/>
                <a:cs typeface="Arial" panose="020B0604020202020204" pitchFamily="34" charset="0"/>
              </a:rPr>
              <a:t>.</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739" y="2402477"/>
            <a:ext cx="5241261" cy="3655423"/>
          </a:xfrm>
          <a:prstGeom prst="rect">
            <a:avLst/>
          </a:prstGeom>
        </p:spPr>
      </p:pic>
      <p:sp>
        <p:nvSpPr>
          <p:cNvPr id="6" name="5 Dikdörtgen"/>
          <p:cNvSpPr/>
          <p:nvPr/>
        </p:nvSpPr>
        <p:spPr>
          <a:xfrm>
            <a:off x="1344207" y="5947144"/>
            <a:ext cx="9991061" cy="738664"/>
          </a:xfrm>
          <a:prstGeom prst="rect">
            <a:avLst/>
          </a:prstGeom>
        </p:spPr>
        <p:txBody>
          <a:bodyPr wrap="square">
            <a:spAutoFit/>
          </a:bodyPr>
          <a:lstStyle/>
          <a:p>
            <a:endParaRPr lang="tr-TR" b="1" dirty="0" smtClean="0">
              <a:latin typeface="Arial" panose="020B0604020202020204" pitchFamily="34" charset="0"/>
              <a:cs typeface="Arial" panose="020B0604020202020204" pitchFamily="34" charset="0"/>
            </a:endParaRPr>
          </a:p>
          <a:p>
            <a:r>
              <a:rPr lang="en-GB" sz="2400" b="1" dirty="0" smtClean="0">
                <a:solidFill>
                  <a:schemeClr val="accent1">
                    <a:lumMod val="60000"/>
                    <a:lumOff val="40000"/>
                  </a:schemeClr>
                </a:solidFill>
                <a:latin typeface="Arial" panose="020B0604020202020204" pitchFamily="34" charset="0"/>
                <a:cs typeface="Arial" panose="020B0604020202020204" pitchFamily="34" charset="0"/>
              </a:rPr>
              <a:t>A cluster of magnetic nanoparticles contained within the silica shell</a:t>
            </a:r>
            <a:endParaRPr lang="tr-TR" b="1" dirty="0"/>
          </a:p>
        </p:txBody>
      </p:sp>
    </p:spTree>
    <p:extLst>
      <p:ext uri="{BB962C8B-B14F-4D97-AF65-F5344CB8AC3E}">
        <p14:creationId xmlns:p14="http://schemas.microsoft.com/office/powerpoint/2010/main" val="754121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55846" y="934479"/>
            <a:ext cx="8761413" cy="706964"/>
          </a:xfrm>
        </p:spPr>
        <p:txBody>
          <a:bodyPr/>
          <a:lstStyle/>
          <a:p>
            <a:r>
              <a:rPr lang="tr-TR" dirty="0" smtClean="0">
                <a:latin typeface="Arial" panose="020B0604020202020204" pitchFamily="34" charset="0"/>
                <a:cs typeface="Arial" panose="020B0604020202020204" pitchFamily="34" charset="0"/>
              </a:rPr>
              <a:t>MAGNETIC NANOPARTICLES</a:t>
            </a:r>
            <a:endParaRPr lang="tr-TR"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773" y="2202287"/>
            <a:ext cx="6928834" cy="4552682"/>
          </a:xfrm>
          <a:prstGeom prst="rect">
            <a:avLst/>
          </a:prstGeom>
        </p:spPr>
      </p:pic>
    </p:spTree>
    <p:extLst>
      <p:ext uri="{BB962C8B-B14F-4D97-AF65-F5344CB8AC3E}">
        <p14:creationId xmlns:p14="http://schemas.microsoft.com/office/powerpoint/2010/main" val="2642569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35560" y="921417"/>
            <a:ext cx="8761413" cy="706964"/>
          </a:xfrm>
        </p:spPr>
        <p:txBody>
          <a:bodyPr/>
          <a:lstStyle/>
          <a:p>
            <a:r>
              <a:rPr lang="tr-TR" dirty="0" smtClean="0">
                <a:latin typeface="Arial" panose="020B0604020202020204" pitchFamily="34" charset="0"/>
                <a:cs typeface="Arial" panose="020B0604020202020204" pitchFamily="34" charset="0"/>
              </a:rPr>
              <a:t>USES</a:t>
            </a:r>
            <a:endParaRPr lang="tr-TR"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181664" y="2697067"/>
            <a:ext cx="7538484" cy="3416300"/>
          </a:xfrm>
        </p:spPr>
        <p:txBody>
          <a:bodyPr>
            <a:noAutofit/>
          </a:bodyPr>
          <a:lstStyle/>
          <a:p>
            <a:pPr>
              <a:buAutoNum type="arabicPeriod"/>
            </a:pPr>
            <a:r>
              <a:rPr lang="en-GB" sz="3200" b="1" dirty="0" smtClean="0">
                <a:solidFill>
                  <a:schemeClr val="tx1"/>
                </a:solidFill>
                <a:latin typeface="Arial" panose="020B0604020202020204" pitchFamily="34" charset="0"/>
                <a:cs typeface="Arial" panose="020B0604020202020204" pitchFamily="34" charset="0"/>
              </a:rPr>
              <a:t>Cancer therapy </a:t>
            </a:r>
            <a:endParaRPr lang="tr-TR" sz="3200" b="1" dirty="0" smtClean="0">
              <a:solidFill>
                <a:schemeClr val="tx1"/>
              </a:solidFill>
              <a:latin typeface="Arial" panose="020B0604020202020204" pitchFamily="34" charset="0"/>
              <a:cs typeface="Arial" panose="020B0604020202020204" pitchFamily="34" charset="0"/>
            </a:endParaRPr>
          </a:p>
          <a:p>
            <a:pPr>
              <a:buAutoNum type="arabicPeriod"/>
            </a:pPr>
            <a:r>
              <a:rPr lang="en-GB" sz="3200" b="1" dirty="0" smtClean="0">
                <a:solidFill>
                  <a:schemeClr val="tx1"/>
                </a:solidFill>
                <a:latin typeface="Arial" panose="020B0604020202020204" pitchFamily="34" charset="0"/>
                <a:cs typeface="Arial" panose="020B0604020202020204" pitchFamily="34" charset="0"/>
              </a:rPr>
              <a:t>Identification of proteins </a:t>
            </a:r>
            <a:endParaRPr lang="tr-TR" sz="3200" b="1" dirty="0" smtClean="0">
              <a:solidFill>
                <a:schemeClr val="tx1"/>
              </a:solidFill>
              <a:latin typeface="Arial" panose="020B0604020202020204" pitchFamily="34" charset="0"/>
              <a:cs typeface="Arial" panose="020B0604020202020204" pitchFamily="34" charset="0"/>
            </a:endParaRPr>
          </a:p>
          <a:p>
            <a:pPr>
              <a:buAutoNum type="arabicPeriod"/>
            </a:pPr>
            <a:r>
              <a:rPr lang="en-GB" sz="3200" b="1" dirty="0" smtClean="0">
                <a:solidFill>
                  <a:schemeClr val="tx1"/>
                </a:solidFill>
                <a:latin typeface="Arial" panose="020B0604020202020204" pitchFamily="34" charset="0"/>
                <a:cs typeface="Arial" panose="020B0604020202020204" pitchFamily="34" charset="0"/>
              </a:rPr>
              <a:t>Imaging </a:t>
            </a:r>
            <a:endParaRPr lang="tr-TR" sz="3200" b="1" dirty="0" smtClean="0">
              <a:solidFill>
                <a:schemeClr val="tx1"/>
              </a:solidFill>
              <a:latin typeface="Arial" panose="020B0604020202020204" pitchFamily="34" charset="0"/>
              <a:cs typeface="Arial" panose="020B0604020202020204" pitchFamily="34" charset="0"/>
            </a:endParaRPr>
          </a:p>
          <a:p>
            <a:pPr>
              <a:buAutoNum type="arabicPeriod"/>
            </a:pPr>
            <a:r>
              <a:rPr lang="en-GB" sz="3200" b="1" dirty="0" smtClean="0">
                <a:solidFill>
                  <a:schemeClr val="tx1"/>
                </a:solidFill>
                <a:latin typeface="Arial" panose="020B0604020202020204" pitchFamily="34" charset="0"/>
                <a:cs typeface="Arial" panose="020B0604020202020204" pitchFamily="34" charset="0"/>
              </a:rPr>
              <a:t>Targeted systems</a:t>
            </a:r>
            <a:endParaRPr lang="tr-TR" sz="3200" b="1" dirty="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29" y="2332745"/>
            <a:ext cx="5412279" cy="3394233"/>
          </a:xfrm>
          <a:prstGeom prst="rect">
            <a:avLst/>
          </a:prstGeom>
        </p:spPr>
      </p:pic>
    </p:spTree>
    <p:extLst>
      <p:ext uri="{BB962C8B-B14F-4D97-AF65-F5344CB8AC3E}">
        <p14:creationId xmlns:p14="http://schemas.microsoft.com/office/powerpoint/2010/main" val="2953854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69800" y="895291"/>
            <a:ext cx="8761413" cy="706964"/>
          </a:xfrm>
        </p:spPr>
        <p:txBody>
          <a:bodyPr/>
          <a:lstStyle/>
          <a:p>
            <a:r>
              <a:rPr lang="tr-TR" dirty="0" smtClean="0">
                <a:latin typeface="Arial" panose="020B0604020202020204" pitchFamily="34" charset="0"/>
                <a:cs typeface="Arial" panose="020B0604020202020204" pitchFamily="34" charset="0"/>
              </a:rPr>
              <a:t>QUANTUM DOTS</a:t>
            </a:r>
            <a:endParaRPr lang="tr-TR"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3" y="2209052"/>
            <a:ext cx="9418323" cy="5040834"/>
          </a:xfrm>
        </p:spPr>
        <p:txBody>
          <a:bodyPr>
            <a:noAutofit/>
          </a:bodyPr>
          <a:lstStyle/>
          <a:p>
            <a:r>
              <a:rPr lang="en-GB" sz="2000" dirty="0" smtClean="0">
                <a:solidFill>
                  <a:schemeClr val="tx1"/>
                </a:solidFill>
                <a:latin typeface="Arial" panose="020B0604020202020204" pitchFamily="34" charset="0"/>
                <a:cs typeface="Arial" panose="020B0604020202020204" pitchFamily="34" charset="0"/>
              </a:rPr>
              <a:t>Quantum dots are 3D nanocrystals of semiconductor materials that are between 2-10 nm.</a:t>
            </a:r>
            <a:endParaRPr lang="tr-TR" sz="2000" dirty="0" smtClean="0">
              <a:solidFill>
                <a:schemeClr val="tx1"/>
              </a:solidFill>
              <a:latin typeface="Arial" panose="020B0604020202020204" pitchFamily="34" charset="0"/>
              <a:cs typeface="Arial" panose="020B0604020202020204" pitchFamily="34" charset="0"/>
            </a:endParaRPr>
          </a:p>
          <a:p>
            <a:r>
              <a:rPr lang="en-GB" sz="2000" dirty="0" smtClean="0">
                <a:solidFill>
                  <a:schemeClr val="tx1"/>
                </a:solidFill>
                <a:latin typeface="Arial" panose="020B0604020202020204" pitchFamily="34" charset="0"/>
                <a:cs typeface="Arial" panose="020B0604020202020204" pitchFamily="34" charset="0"/>
              </a:rPr>
              <a:t>These are nanoparticles consisting of cadmium selenide (</a:t>
            </a:r>
            <a:r>
              <a:rPr lang="en-GB" sz="2000" dirty="0" err="1" smtClean="0">
                <a:solidFill>
                  <a:schemeClr val="tx1"/>
                </a:solidFill>
                <a:latin typeface="Arial" panose="020B0604020202020204" pitchFamily="34" charset="0"/>
                <a:cs typeface="Arial" panose="020B0604020202020204" pitchFamily="34" charset="0"/>
              </a:rPr>
              <a:t>CdSe</a:t>
            </a:r>
            <a:r>
              <a:rPr lang="en-GB" sz="2000" dirty="0" smtClean="0">
                <a:solidFill>
                  <a:schemeClr val="tx1"/>
                </a:solidFill>
                <a:latin typeface="Arial" panose="020B0604020202020204" pitchFamily="34" charset="0"/>
                <a:cs typeface="Arial" panose="020B0604020202020204" pitchFamily="34" charset="0"/>
              </a:rPr>
              <a:t>) from a semiconductor inorganic nucleus and a shell coated with organic aqueous phase to improve optical properties, capable of fluorescence radiation when stimulated by light.</a:t>
            </a:r>
            <a:endParaRPr lang="tr-TR" sz="2000" dirty="0" smtClean="0">
              <a:solidFill>
                <a:schemeClr val="tx1"/>
              </a:solidFill>
              <a:latin typeface="Arial" panose="020B0604020202020204" pitchFamily="34" charset="0"/>
              <a:cs typeface="Arial" panose="020B0604020202020204" pitchFamily="34" charset="0"/>
            </a:endParaRPr>
          </a:p>
          <a:p>
            <a:r>
              <a:rPr lang="en-GB" sz="2000" dirty="0" smtClean="0">
                <a:solidFill>
                  <a:schemeClr val="tx1"/>
                </a:solidFill>
                <a:latin typeface="Arial" panose="020B0604020202020204" pitchFamily="34" charset="0"/>
                <a:cs typeface="Arial" panose="020B0604020202020204" pitchFamily="34" charset="0"/>
              </a:rPr>
              <a:t>Quantum dots have a cap that increases their solubility in aqueous environments</a:t>
            </a:r>
            <a:r>
              <a:rPr lang="tr-TR" sz="2000" dirty="0" smtClean="0">
                <a:solidFill>
                  <a:schemeClr val="tx1"/>
                </a:solidFill>
                <a:latin typeface="Arial" panose="020B0604020202020204" pitchFamily="34" charset="0"/>
                <a:cs typeface="Arial" panose="020B0604020202020204" pitchFamily="34" charset="0"/>
              </a:rPr>
              <a:t>.</a:t>
            </a:r>
          </a:p>
          <a:p>
            <a:r>
              <a:rPr lang="en-GB" sz="2000" dirty="0" smtClean="0">
                <a:solidFill>
                  <a:schemeClr val="tx1"/>
                </a:solidFill>
                <a:latin typeface="Arial" panose="020B0604020202020204" pitchFamily="34" charset="0"/>
                <a:cs typeface="Arial" panose="020B0604020202020204" pitchFamily="34" charset="0"/>
              </a:rPr>
              <a:t>The core of the quantum dot determines the </a:t>
            </a:r>
            <a:r>
              <a:rPr lang="en-GB" sz="2000" dirty="0" err="1" smtClean="0">
                <a:solidFill>
                  <a:schemeClr val="tx1"/>
                </a:solidFill>
                <a:latin typeface="Arial" panose="020B0604020202020204" pitchFamily="34" charset="0"/>
                <a:cs typeface="Arial" panose="020B0604020202020204" pitchFamily="34" charset="0"/>
              </a:rPr>
              <a:t>color</a:t>
            </a:r>
            <a:r>
              <a:rPr lang="en-GB" sz="2000" dirty="0" smtClean="0">
                <a:solidFill>
                  <a:schemeClr val="tx1"/>
                </a:solidFill>
                <a:latin typeface="Arial" panose="020B0604020202020204" pitchFamily="34" charset="0"/>
                <a:cs typeface="Arial" panose="020B0604020202020204" pitchFamily="34" charset="0"/>
              </a:rPr>
              <a:t> it will emit, and the aqueous outer membrane is suitable for conjugating with biomolecules. </a:t>
            </a:r>
            <a:endParaRPr lang="tr-TR" sz="2000" dirty="0" smtClean="0">
              <a:solidFill>
                <a:schemeClr val="tx1"/>
              </a:solidFill>
              <a:latin typeface="Arial" panose="020B0604020202020204" pitchFamily="34" charset="0"/>
              <a:cs typeface="Arial" panose="020B0604020202020204" pitchFamily="34" charset="0"/>
            </a:endParaRPr>
          </a:p>
          <a:p>
            <a:r>
              <a:rPr lang="en-GB" sz="2000" dirty="0" smtClean="0">
                <a:solidFill>
                  <a:schemeClr val="tx1"/>
                </a:solidFill>
                <a:latin typeface="Arial" panose="020B0604020202020204" pitchFamily="34" charset="0"/>
                <a:cs typeface="Arial" panose="020B0604020202020204" pitchFamily="34" charset="0"/>
              </a:rPr>
              <a:t>They can be used in cancer therapy, in real-time imaging.</a:t>
            </a:r>
            <a:endParaRPr lang="tr-TR" sz="20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3818" y="2567286"/>
            <a:ext cx="2827878" cy="2654394"/>
          </a:xfrm>
          <a:prstGeom prst="rect">
            <a:avLst/>
          </a:prstGeom>
        </p:spPr>
      </p:pic>
    </p:spTree>
    <p:extLst>
      <p:ext uri="{BB962C8B-B14F-4D97-AF65-F5344CB8AC3E}">
        <p14:creationId xmlns:p14="http://schemas.microsoft.com/office/powerpoint/2010/main" val="28852566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latin typeface="Arial" panose="020B0604020202020204" pitchFamily="34" charset="0"/>
                <a:cs typeface="Arial" panose="020B0604020202020204" pitchFamily="34" charset="0"/>
              </a:rPr>
              <a:t>QUANTUM DOTS</a:t>
            </a:r>
            <a:endParaRPr lang="tr-TR"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104" y="2366091"/>
            <a:ext cx="7495505" cy="4330923"/>
          </a:xfrm>
          <a:prstGeom prst="rect">
            <a:avLst/>
          </a:prstGeom>
        </p:spPr>
      </p:pic>
    </p:spTree>
    <p:extLst>
      <p:ext uri="{BB962C8B-B14F-4D97-AF65-F5344CB8AC3E}">
        <p14:creationId xmlns:p14="http://schemas.microsoft.com/office/powerpoint/2010/main" val="1822576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p:txBody>
          <a:bodyPr/>
          <a:lstStyle/>
          <a:p>
            <a:pPr algn="ctr"/>
            <a:r>
              <a:rPr lang="tr-TR" sz="4000" b="1" dirty="0" smtClean="0"/>
              <a:t>VARIOUS STRUCTURES OF CARBON</a:t>
            </a:r>
            <a:endParaRPr lang="tr-TR" sz="4000" b="1" dirty="0"/>
          </a:p>
        </p:txBody>
      </p:sp>
      <p:sp>
        <p:nvSpPr>
          <p:cNvPr id="3" name="2 İçerik Yer Tutucusu"/>
          <p:cNvSpPr>
            <a:spLocks noGrp="1"/>
          </p:cNvSpPr>
          <p:nvPr>
            <p:ph idx="1"/>
          </p:nvPr>
        </p:nvSpPr>
        <p:spPr>
          <a:xfrm>
            <a:off x="244445" y="2372008"/>
            <a:ext cx="11734195" cy="4263923"/>
          </a:xfrm>
        </p:spPr>
        <p:txBody>
          <a:bodyPr>
            <a:noAutofit/>
          </a:bodyPr>
          <a:lstStyle/>
          <a:p>
            <a:pPr marL="3051175" indent="-3051175" algn="just">
              <a:buNone/>
            </a:pPr>
            <a:r>
              <a:rPr lang="en-GB" sz="2200" b="1" dirty="0" smtClean="0">
                <a:solidFill>
                  <a:schemeClr val="tx1"/>
                </a:solidFill>
                <a:latin typeface="Arial" pitchFamily="34" charset="0"/>
                <a:cs typeface="Arial" pitchFamily="34" charset="0"/>
              </a:rPr>
              <a:t>BLACK CARBONS: </a:t>
            </a:r>
            <a:r>
              <a:rPr lang="en-GB" sz="2200" dirty="0" smtClean="0">
                <a:solidFill>
                  <a:schemeClr val="tx1"/>
                </a:solidFill>
                <a:latin typeface="Arial" pitchFamily="34" charset="0"/>
                <a:cs typeface="Arial" pitchFamily="34" charset="0"/>
              </a:rPr>
              <a:t>They are usually called carbon pellets obtained by extracting hydrogen</a:t>
            </a:r>
            <a:r>
              <a:rPr lang="tr-TR" sz="2200" dirty="0" smtClean="0">
                <a:solidFill>
                  <a:schemeClr val="tx1"/>
                </a:solidFill>
                <a:latin typeface="Arial" pitchFamily="34" charset="0"/>
                <a:cs typeface="Arial" pitchFamily="34" charset="0"/>
              </a:rPr>
              <a:t> </a:t>
            </a:r>
            <a:r>
              <a:rPr lang="en-GB" sz="2200" dirty="0" smtClean="0">
                <a:solidFill>
                  <a:schemeClr val="tx1"/>
                </a:solidFill>
                <a:latin typeface="Arial" pitchFamily="34" charset="0"/>
                <a:cs typeface="Arial" pitchFamily="34" charset="0"/>
              </a:rPr>
              <a:t>from hydrocarbons. It is used in industry as a filler to regulate the mechanical, electrical and optical properties of certain materials. </a:t>
            </a:r>
            <a:endParaRPr lang="tr-TR" sz="2200" dirty="0" smtClean="0">
              <a:solidFill>
                <a:schemeClr val="tx1"/>
              </a:solidFill>
              <a:latin typeface="Arial" pitchFamily="34" charset="0"/>
              <a:cs typeface="Arial" pitchFamily="34" charset="0"/>
            </a:endParaRPr>
          </a:p>
          <a:p>
            <a:pPr marL="3051175" indent="-3051175" algn="just">
              <a:buNone/>
            </a:pPr>
            <a:r>
              <a:rPr lang="en-GB" sz="2200" b="1" dirty="0" smtClean="0">
                <a:solidFill>
                  <a:schemeClr val="tx1"/>
                </a:solidFill>
                <a:latin typeface="Arial" pitchFamily="34" charset="0"/>
                <a:cs typeface="Arial" pitchFamily="34" charset="0"/>
              </a:rPr>
              <a:t>CARBINE and KARBOLITES: </a:t>
            </a:r>
            <a:r>
              <a:rPr lang="en-GB" sz="2200" dirty="0" smtClean="0">
                <a:solidFill>
                  <a:schemeClr val="tx1"/>
                </a:solidFill>
                <a:latin typeface="Arial" pitchFamily="34" charset="0"/>
                <a:cs typeface="Arial" pitchFamily="34" charset="0"/>
              </a:rPr>
              <a:t>These chain- or polymer-shaped structures usually come after rapid cooling processes.  </a:t>
            </a:r>
            <a:endParaRPr lang="tr-TR" sz="2200" dirty="0" smtClean="0">
              <a:solidFill>
                <a:schemeClr val="tx1"/>
              </a:solidFill>
              <a:latin typeface="Arial" pitchFamily="34" charset="0"/>
              <a:cs typeface="Arial" pitchFamily="34" charset="0"/>
            </a:endParaRPr>
          </a:p>
          <a:p>
            <a:pPr marL="3051175" indent="-3051175" algn="just">
              <a:buNone/>
            </a:pPr>
            <a:r>
              <a:rPr lang="en-GB" sz="2200" b="1" dirty="0" smtClean="0">
                <a:solidFill>
                  <a:schemeClr val="tx1"/>
                </a:solidFill>
                <a:latin typeface="Arial" pitchFamily="34" charset="0"/>
                <a:cs typeface="Arial" pitchFamily="34" charset="0"/>
              </a:rPr>
              <a:t>AMORF CARBON: </a:t>
            </a:r>
            <a:r>
              <a:rPr lang="en-GB" sz="2200" dirty="0" smtClean="0">
                <a:solidFill>
                  <a:schemeClr val="tx1"/>
                </a:solidFill>
                <a:latin typeface="Arial" pitchFamily="34" charset="0"/>
                <a:cs typeface="Arial" pitchFamily="34" charset="0"/>
              </a:rPr>
              <a:t>They are carbon materials that are usually formed in irregular structure. Their physical properties may vary according to the conditions of preparation. Atoms with amorphous structure are bonded to each other in the form of sp3 (90%) and sp2 (10%). </a:t>
            </a:r>
            <a:endParaRPr lang="tr-TR" sz="2200" dirty="0" smtClean="0">
              <a:solidFill>
                <a:schemeClr val="tx1"/>
              </a:solidFill>
              <a:latin typeface="Arial" pitchFamily="34" charset="0"/>
              <a:cs typeface="Arial" pitchFamily="34" charset="0"/>
            </a:endParaRPr>
          </a:p>
          <a:p>
            <a:pPr marL="3051175" indent="-3051175" algn="just">
              <a:buNone/>
            </a:pPr>
            <a:r>
              <a:rPr lang="en-GB" sz="2200" b="1" dirty="0" smtClean="0">
                <a:solidFill>
                  <a:schemeClr val="tx1"/>
                </a:solidFill>
                <a:latin typeface="Arial" pitchFamily="34" charset="0"/>
                <a:cs typeface="Arial" pitchFamily="34" charset="0"/>
              </a:rPr>
              <a:t>LIQUID CARBON: </a:t>
            </a:r>
            <a:r>
              <a:rPr lang="en-GB" sz="2200" dirty="0" smtClean="0">
                <a:solidFill>
                  <a:schemeClr val="tx1"/>
                </a:solidFill>
                <a:latin typeface="Arial" pitchFamily="34" charset="0"/>
                <a:cs typeface="Arial" pitchFamily="34" charset="0"/>
              </a:rPr>
              <a:t>It is a material with high metal properties obtained by melting from diamond, graphite or another structure (4450 ⁰K).</a:t>
            </a:r>
            <a:endParaRPr lang="tr-TR"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p:txBody>
          <a:bodyPr/>
          <a:lstStyle/>
          <a:p>
            <a:pPr algn="ctr"/>
            <a:r>
              <a:rPr lang="tr-TR" b="1" dirty="0" smtClean="0"/>
              <a:t>CARBON NANOMATERIALS</a:t>
            </a:r>
            <a:endParaRPr lang="tr-TR" b="1" dirty="0"/>
          </a:p>
        </p:txBody>
      </p:sp>
      <p:sp>
        <p:nvSpPr>
          <p:cNvPr id="3" name="2 İçerik Yer Tutucusu"/>
          <p:cNvSpPr>
            <a:spLocks noGrp="1"/>
          </p:cNvSpPr>
          <p:nvPr>
            <p:ph idx="1"/>
          </p:nvPr>
        </p:nvSpPr>
        <p:spPr>
          <a:xfrm>
            <a:off x="333955" y="2441648"/>
            <a:ext cx="11243143" cy="4234608"/>
          </a:xfrm>
        </p:spPr>
        <p:txBody>
          <a:bodyPr>
            <a:noAutofit/>
          </a:bodyPr>
          <a:lstStyle/>
          <a:p>
            <a:pPr algn="just"/>
            <a:r>
              <a:rPr lang="en-GB" sz="2800" dirty="0" smtClean="0">
                <a:solidFill>
                  <a:schemeClr val="tx1"/>
                </a:solidFill>
                <a:latin typeface="Arial" pitchFamily="34" charset="0"/>
                <a:cs typeface="Arial" pitchFamily="34" charset="0"/>
              </a:rPr>
              <a:t>The element carbon is the building block of living things.  </a:t>
            </a:r>
            <a:endParaRPr lang="tr-TR" sz="2800" dirty="0" smtClean="0">
              <a:solidFill>
                <a:schemeClr val="tx1"/>
              </a:solidFill>
              <a:latin typeface="Arial" pitchFamily="34" charset="0"/>
              <a:cs typeface="Arial" pitchFamily="34" charset="0"/>
            </a:endParaRPr>
          </a:p>
          <a:p>
            <a:pPr algn="just"/>
            <a:endParaRPr lang="tr-TR" sz="2800" dirty="0" smtClean="0">
              <a:solidFill>
                <a:schemeClr val="tx1"/>
              </a:solidFill>
              <a:latin typeface="Arial" pitchFamily="34" charset="0"/>
              <a:cs typeface="Arial" pitchFamily="34" charset="0"/>
            </a:endParaRPr>
          </a:p>
          <a:p>
            <a:pPr algn="just"/>
            <a:r>
              <a:rPr lang="en-GB" sz="2800" dirty="0" smtClean="0">
                <a:solidFill>
                  <a:schemeClr val="tx1"/>
                </a:solidFill>
                <a:latin typeface="Arial" pitchFamily="34" charset="0"/>
                <a:cs typeface="Arial" pitchFamily="34" charset="0"/>
              </a:rPr>
              <a:t>The most important role in the beginning of the nanotechnology era is carbon nanostructures. </a:t>
            </a:r>
            <a:endParaRPr lang="tr-TR" sz="2800" dirty="0" smtClean="0">
              <a:solidFill>
                <a:schemeClr val="tx1"/>
              </a:solidFill>
              <a:latin typeface="Arial" pitchFamily="34" charset="0"/>
              <a:cs typeface="Arial" pitchFamily="34" charset="0"/>
            </a:endParaRPr>
          </a:p>
          <a:p>
            <a:pPr marL="0" indent="0" algn="just">
              <a:buNone/>
            </a:pPr>
            <a:endParaRPr lang="tr-TR" sz="2800" dirty="0" smtClean="0">
              <a:solidFill>
                <a:schemeClr val="tx1"/>
              </a:solidFill>
              <a:latin typeface="Arial" pitchFamily="34" charset="0"/>
              <a:cs typeface="Arial" pitchFamily="34" charset="0"/>
            </a:endParaRPr>
          </a:p>
          <a:p>
            <a:pPr algn="just"/>
            <a:r>
              <a:rPr lang="en-GB" sz="2800" dirty="0" smtClean="0">
                <a:solidFill>
                  <a:schemeClr val="tx1"/>
                </a:solidFill>
                <a:latin typeface="Arial" pitchFamily="34" charset="0"/>
                <a:cs typeface="Arial" pitchFamily="34" charset="0"/>
              </a:rPr>
              <a:t>The C60 molecule, which is formed by 60 carbon atoms as a lattice structure in the form of a soccer ball, was experimentally obtained for the first time in 1985 and nanoscience was stepped into.</a:t>
            </a:r>
            <a:endParaRPr lang="tr-TR" sz="2800" noProof="1"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p:txBody>
          <a:bodyPr/>
          <a:lstStyle/>
          <a:p>
            <a:pPr algn="ctr"/>
            <a:r>
              <a:rPr lang="tr-TR" b="1" dirty="0" smtClean="0"/>
              <a:t>CARBON NANOMATERIALS</a:t>
            </a:r>
            <a:endParaRPr lang="tr-TR" b="1" dirty="0"/>
          </a:p>
        </p:txBody>
      </p:sp>
      <p:sp>
        <p:nvSpPr>
          <p:cNvPr id="3" name="2 İçerik Yer Tutucusu"/>
          <p:cNvSpPr>
            <a:spLocks noGrp="1"/>
          </p:cNvSpPr>
          <p:nvPr>
            <p:ph idx="1"/>
          </p:nvPr>
        </p:nvSpPr>
        <p:spPr>
          <a:xfrm>
            <a:off x="461176" y="2603500"/>
            <a:ext cx="11187485" cy="3416300"/>
          </a:xfrm>
        </p:spPr>
        <p:txBody>
          <a:bodyPr>
            <a:noAutofit/>
          </a:bodyPr>
          <a:lstStyle/>
          <a:p>
            <a:r>
              <a:rPr lang="en-GB" sz="3200" b="1" noProof="1" smtClean="0">
                <a:solidFill>
                  <a:schemeClr val="tx1"/>
                </a:solidFill>
                <a:latin typeface="Arial" pitchFamily="34" charset="0"/>
                <a:cs typeface="Arial" pitchFamily="34" charset="0"/>
              </a:rPr>
              <a:t>In 1991, the experimental acquisition of carbon nanotube structures for the first time initiated the nanotechnology process.  </a:t>
            </a:r>
            <a:endParaRPr lang="tr-TR" sz="3200" b="1" noProof="1" smtClean="0">
              <a:solidFill>
                <a:schemeClr val="tx1"/>
              </a:solidFill>
              <a:latin typeface="Arial" pitchFamily="34" charset="0"/>
              <a:cs typeface="Arial" pitchFamily="34" charset="0"/>
            </a:endParaRPr>
          </a:p>
          <a:p>
            <a:r>
              <a:rPr lang="en-GB" sz="3200" b="1" noProof="1" smtClean="0">
                <a:solidFill>
                  <a:schemeClr val="tx1"/>
                </a:solidFill>
                <a:latin typeface="Arial" pitchFamily="34" charset="0"/>
                <a:cs typeface="Arial" pitchFamily="34" charset="0"/>
              </a:rPr>
              <a:t>Thus, experimental and theoretical studies in the field of nanotechnology have accelerated.</a:t>
            </a:r>
            <a:endParaRPr lang="tr-TR" sz="3200" b="1" noProof="1"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CARBON NANOMATERIALS</a:t>
            </a:r>
            <a:endParaRPr lang="tr-TR" b="1" dirty="0"/>
          </a:p>
        </p:txBody>
      </p:sp>
      <p:sp>
        <p:nvSpPr>
          <p:cNvPr id="3" name="İçerik Yer Tutucusu 2"/>
          <p:cNvSpPr>
            <a:spLocks noGrp="1"/>
          </p:cNvSpPr>
          <p:nvPr>
            <p:ph idx="1"/>
          </p:nvPr>
        </p:nvSpPr>
        <p:spPr>
          <a:xfrm>
            <a:off x="104324" y="2266123"/>
            <a:ext cx="11593001" cy="4552122"/>
          </a:xfrm>
        </p:spPr>
        <p:txBody>
          <a:bodyPr>
            <a:noAutofit/>
          </a:bodyPr>
          <a:lstStyle/>
          <a:p>
            <a:pPr marL="0" indent="0" algn="just">
              <a:buNone/>
              <a:tabLst>
                <a:tab pos="90488" algn="l"/>
              </a:tabLst>
            </a:pPr>
            <a:r>
              <a:rPr lang="en-GB" sz="2800" b="1" dirty="0" smtClean="0">
                <a:latin typeface="Arial" pitchFamily="34" charset="0"/>
                <a:cs typeface="Arial" pitchFamily="34" charset="0"/>
              </a:rPr>
              <a:t>Carbon nanomaterials in nanotechnology; it seems to be </a:t>
            </a:r>
            <a:r>
              <a:rPr lang="en-GB" sz="2800" b="1" dirty="0" err="1" smtClean="0">
                <a:latin typeface="Arial" pitchFamily="34" charset="0"/>
                <a:cs typeface="Arial" pitchFamily="34" charset="0"/>
              </a:rPr>
              <a:t>unrivaled</a:t>
            </a:r>
            <a:r>
              <a:rPr lang="en-GB" sz="2800" b="1" dirty="0" smtClean="0">
                <a:latin typeface="Arial" pitchFamily="34" charset="0"/>
                <a:cs typeface="Arial" pitchFamily="34" charset="0"/>
              </a:rPr>
              <a:t> in terms of suitability and ease of processing in terms of many systems.</a:t>
            </a:r>
            <a:endParaRPr lang="tr-TR" sz="2800" b="1" dirty="0" smtClean="0">
              <a:latin typeface="Arial" pitchFamily="34" charset="0"/>
              <a:cs typeface="Arial" pitchFamily="34" charset="0"/>
            </a:endParaRPr>
          </a:p>
          <a:p>
            <a:pPr marL="0" indent="0" algn="just">
              <a:buNone/>
              <a:tabLst>
                <a:tab pos="90488" algn="l"/>
              </a:tabLst>
            </a:pPr>
            <a:r>
              <a:rPr lang="en-GB" sz="2800" b="1" u="sng" dirty="0" smtClean="0">
                <a:solidFill>
                  <a:srgbClr val="0070C0"/>
                </a:solidFill>
                <a:latin typeface="Arial" pitchFamily="34" charset="0"/>
                <a:cs typeface="Arial" pitchFamily="34" charset="0"/>
              </a:rPr>
              <a:t>Carbon materials by size characteristics:</a:t>
            </a:r>
            <a:endParaRPr lang="tr-TR" sz="2800" b="1" u="sng" dirty="0" smtClean="0">
              <a:solidFill>
                <a:srgbClr val="0070C0"/>
              </a:solidFill>
              <a:latin typeface="Arial" pitchFamily="34" charset="0"/>
              <a:cs typeface="Arial" pitchFamily="34" charset="0"/>
            </a:endParaRPr>
          </a:p>
          <a:p>
            <a:pPr marL="715963" indent="271463">
              <a:buFont typeface="Wingdings" pitchFamily="2" charset="2"/>
              <a:buChar char="v"/>
            </a:pPr>
            <a:r>
              <a:rPr lang="tr-TR" sz="2800" dirty="0" smtClean="0">
                <a:solidFill>
                  <a:schemeClr val="accent2">
                    <a:lumMod val="75000"/>
                  </a:schemeClr>
                </a:solidFill>
                <a:latin typeface="Arial" pitchFamily="34" charset="0"/>
                <a:cs typeface="Arial" pitchFamily="34" charset="0"/>
              </a:rPr>
              <a:t>Three-</a:t>
            </a:r>
            <a:r>
              <a:rPr lang="tr-TR" sz="2800" dirty="0" err="1" smtClean="0">
                <a:solidFill>
                  <a:schemeClr val="accent2">
                    <a:lumMod val="75000"/>
                  </a:schemeClr>
                </a:solidFill>
                <a:latin typeface="Arial" pitchFamily="34" charset="0"/>
                <a:cs typeface="Arial" pitchFamily="34" charset="0"/>
              </a:rPr>
              <a:t>dimensional</a:t>
            </a:r>
            <a:r>
              <a:rPr lang="tr-TR" sz="2800" dirty="0" smtClean="0">
                <a:solidFill>
                  <a:schemeClr val="accent2">
                    <a:lumMod val="75000"/>
                  </a:schemeClr>
                </a:solidFill>
                <a:latin typeface="Arial" pitchFamily="34" charset="0"/>
                <a:cs typeface="Arial" pitchFamily="34" charset="0"/>
              </a:rPr>
              <a:t> </a:t>
            </a:r>
            <a:r>
              <a:rPr lang="tr-TR" sz="2800" dirty="0" err="1" smtClean="0">
                <a:solidFill>
                  <a:schemeClr val="accent2">
                    <a:lumMod val="75000"/>
                  </a:schemeClr>
                </a:solidFill>
                <a:latin typeface="Arial" pitchFamily="34" charset="0"/>
                <a:cs typeface="Arial" pitchFamily="34" charset="0"/>
              </a:rPr>
              <a:t>semiconductor</a:t>
            </a:r>
            <a:r>
              <a:rPr lang="tr-TR" sz="2800" dirty="0" smtClean="0">
                <a:solidFill>
                  <a:schemeClr val="accent2">
                    <a:lumMod val="75000"/>
                  </a:schemeClr>
                </a:solidFill>
                <a:latin typeface="Arial" pitchFamily="34" charset="0"/>
                <a:cs typeface="Arial" pitchFamily="34" charset="0"/>
              </a:rPr>
              <a:t> </a:t>
            </a:r>
            <a:r>
              <a:rPr lang="tr-TR" sz="2800" dirty="0" err="1" smtClean="0">
                <a:solidFill>
                  <a:schemeClr val="accent2">
                    <a:lumMod val="75000"/>
                  </a:schemeClr>
                </a:solidFill>
                <a:latin typeface="Arial" pitchFamily="34" charset="0"/>
                <a:cs typeface="Arial" pitchFamily="34" charset="0"/>
              </a:rPr>
              <a:t>diamond</a:t>
            </a:r>
            <a:r>
              <a:rPr lang="tr-TR" sz="2800" dirty="0" smtClean="0">
                <a:solidFill>
                  <a:schemeClr val="accent2">
                    <a:lumMod val="75000"/>
                  </a:schemeClr>
                </a:solidFill>
                <a:latin typeface="Arial" pitchFamily="34" charset="0"/>
                <a:cs typeface="Arial" pitchFamily="34" charset="0"/>
              </a:rPr>
              <a:t> </a:t>
            </a:r>
            <a:r>
              <a:rPr lang="tr-TR" sz="2800" dirty="0" err="1" smtClean="0">
                <a:solidFill>
                  <a:schemeClr val="accent2">
                    <a:lumMod val="75000"/>
                  </a:schemeClr>
                </a:solidFill>
                <a:latin typeface="Arial" pitchFamily="34" charset="0"/>
                <a:cs typeface="Arial" pitchFamily="34" charset="0"/>
              </a:rPr>
              <a:t>structure</a:t>
            </a:r>
            <a:endParaRPr lang="tr-TR" sz="2800" dirty="0" smtClean="0">
              <a:solidFill>
                <a:schemeClr val="accent2">
                  <a:lumMod val="75000"/>
                </a:schemeClr>
              </a:solidFill>
              <a:latin typeface="Arial" pitchFamily="34" charset="0"/>
              <a:cs typeface="Arial" pitchFamily="34" charset="0"/>
            </a:endParaRPr>
          </a:p>
          <a:p>
            <a:pPr marL="715963" indent="271463">
              <a:buFont typeface="Wingdings" pitchFamily="2" charset="2"/>
              <a:buChar char="v"/>
            </a:pPr>
            <a:r>
              <a:rPr lang="en-GB" sz="2800" dirty="0" smtClean="0">
                <a:solidFill>
                  <a:schemeClr val="accent2">
                    <a:lumMod val="75000"/>
                  </a:schemeClr>
                </a:solidFill>
                <a:latin typeface="Arial" pitchFamily="34" charset="0"/>
                <a:cs typeface="Arial" pitchFamily="34" charset="0"/>
              </a:rPr>
              <a:t>Two-dimensional </a:t>
            </a:r>
            <a:r>
              <a:rPr lang="en-GB" sz="2800" dirty="0" err="1" smtClean="0">
                <a:solidFill>
                  <a:schemeClr val="accent2">
                    <a:lumMod val="75000"/>
                  </a:schemeClr>
                </a:solidFill>
                <a:latin typeface="Arial" pitchFamily="34" charset="0"/>
                <a:cs typeface="Arial" pitchFamily="34" charset="0"/>
              </a:rPr>
              <a:t>semimetallic</a:t>
            </a:r>
            <a:r>
              <a:rPr lang="en-GB" sz="2800" dirty="0" smtClean="0">
                <a:solidFill>
                  <a:schemeClr val="accent2">
                    <a:lumMod val="75000"/>
                  </a:schemeClr>
                </a:solidFill>
                <a:latin typeface="Arial" pitchFamily="34" charset="0"/>
                <a:cs typeface="Arial" pitchFamily="34" charset="0"/>
              </a:rPr>
              <a:t> graphite </a:t>
            </a:r>
            <a:endParaRPr lang="tr-TR" sz="2800" dirty="0" smtClean="0">
              <a:solidFill>
                <a:schemeClr val="accent2">
                  <a:lumMod val="75000"/>
                </a:schemeClr>
              </a:solidFill>
              <a:latin typeface="Arial" pitchFamily="34" charset="0"/>
              <a:cs typeface="Arial" pitchFamily="34" charset="0"/>
            </a:endParaRPr>
          </a:p>
          <a:p>
            <a:pPr marL="715963" indent="271463">
              <a:buFont typeface="Wingdings" pitchFamily="2" charset="2"/>
              <a:buChar char="v"/>
            </a:pPr>
            <a:r>
              <a:rPr lang="en-GB" sz="2800" dirty="0" smtClean="0">
                <a:solidFill>
                  <a:schemeClr val="accent2">
                    <a:lumMod val="75000"/>
                  </a:schemeClr>
                </a:solidFill>
                <a:latin typeface="Arial" pitchFamily="34" charset="0"/>
                <a:cs typeface="Arial" pitchFamily="34" charset="0"/>
              </a:rPr>
              <a:t>One-dimensional conductive and semiconductor </a:t>
            </a:r>
            <a:r>
              <a:rPr lang="en-GB" sz="2800" dirty="0">
                <a:solidFill>
                  <a:schemeClr val="accent2">
                    <a:lumMod val="75000"/>
                  </a:schemeClr>
                </a:solidFill>
                <a:latin typeface="Arial" pitchFamily="34" charset="0"/>
                <a:cs typeface="Arial" pitchFamily="34" charset="0"/>
              </a:rPr>
              <a:t>nanotubes </a:t>
            </a:r>
            <a:endParaRPr lang="tr-TR" sz="2800" dirty="0" smtClean="0">
              <a:solidFill>
                <a:schemeClr val="accent2">
                  <a:lumMod val="75000"/>
                </a:schemeClr>
              </a:solidFill>
              <a:latin typeface="Arial" pitchFamily="34" charset="0"/>
              <a:cs typeface="Arial" pitchFamily="34" charset="0"/>
            </a:endParaRPr>
          </a:p>
          <a:p>
            <a:pPr marL="715963" indent="271463">
              <a:buFont typeface="Wingdings" pitchFamily="2" charset="2"/>
              <a:buChar char="v"/>
            </a:pPr>
            <a:r>
              <a:rPr lang="en-GB" sz="2800" dirty="0" smtClean="0">
                <a:solidFill>
                  <a:schemeClr val="accent2">
                    <a:lumMod val="75000"/>
                  </a:schemeClr>
                </a:solidFill>
                <a:latin typeface="Arial" pitchFamily="34" charset="0"/>
                <a:cs typeface="Arial" pitchFamily="34" charset="0"/>
              </a:rPr>
              <a:t>zero-dimensional nanoballs</a:t>
            </a:r>
            <a:r>
              <a:rPr lang="tr-TR" sz="2800" dirty="0" smtClean="0">
                <a:solidFill>
                  <a:schemeClr val="accent2">
                    <a:lumMod val="75000"/>
                  </a:schemeClr>
                </a:solidFill>
                <a:latin typeface="Arial" pitchFamily="34" charset="0"/>
                <a:cs typeface="Arial" pitchFamily="34" charset="0"/>
              </a:rPr>
              <a:t> </a:t>
            </a:r>
            <a:r>
              <a:rPr lang="en-GB" sz="2800" dirty="0" smtClean="0">
                <a:solidFill>
                  <a:schemeClr val="accent2">
                    <a:lumMod val="75000"/>
                  </a:schemeClr>
                </a:solidFill>
                <a:latin typeface="Arial" pitchFamily="34" charset="0"/>
                <a:cs typeface="Arial" pitchFamily="34" charset="0"/>
              </a:rPr>
              <a:t>have different stable structures and many interesting properties</a:t>
            </a:r>
            <a:r>
              <a:rPr lang="tr-TR" sz="2800" dirty="0" smtClean="0">
                <a:solidFill>
                  <a:schemeClr val="accent2">
                    <a:lumMod val="75000"/>
                  </a:schemeClr>
                </a:solidFill>
                <a:latin typeface="Arial" pitchFamily="34" charset="0"/>
                <a:cs typeface="Arial" pitchFamily="34" charset="0"/>
              </a:rPr>
              <a:t>.</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5772" y="3189923"/>
            <a:ext cx="2556228" cy="2024077"/>
          </a:xfrm>
          <a:prstGeom prst="rect">
            <a:avLst/>
          </a:prstGeom>
        </p:spPr>
      </p:pic>
    </p:spTree>
    <p:extLst>
      <p:ext uri="{BB962C8B-B14F-4D97-AF65-F5344CB8AC3E}">
        <p14:creationId xmlns:p14="http://schemas.microsoft.com/office/powerpoint/2010/main" val="1029460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41918" y="755189"/>
            <a:ext cx="9197644" cy="1227408"/>
          </a:xfrm>
        </p:spPr>
        <p:txBody>
          <a:bodyPr/>
          <a:lstStyle/>
          <a:p>
            <a:pPr algn="ctr"/>
            <a:r>
              <a:rPr lang="en-GB" b="1" dirty="0" smtClean="0"/>
              <a:t>GENERAL USES OF CARBONACEOUS NANOMATERIALS</a:t>
            </a:r>
            <a:endParaRPr lang="tr-TR" dirty="0"/>
          </a:p>
        </p:txBody>
      </p:sp>
      <p:sp>
        <p:nvSpPr>
          <p:cNvPr id="3" name="2 İçerik Yer Tutucusu"/>
          <p:cNvSpPr>
            <a:spLocks noGrp="1"/>
          </p:cNvSpPr>
          <p:nvPr>
            <p:ph idx="1"/>
          </p:nvPr>
        </p:nvSpPr>
        <p:spPr/>
        <p:txBody>
          <a:bodyPr>
            <a:normAutofit/>
          </a:bodyPr>
          <a:lstStyle/>
          <a:p>
            <a:r>
              <a:rPr lang="en-GB" sz="4000" b="1" dirty="0" smtClean="0"/>
              <a:t>Electronics </a:t>
            </a:r>
            <a:endParaRPr lang="tr-TR" sz="4000" b="1" dirty="0" smtClean="0"/>
          </a:p>
          <a:p>
            <a:r>
              <a:rPr lang="en-GB" sz="4000" b="1" dirty="0" smtClean="0"/>
              <a:t>Biology </a:t>
            </a:r>
            <a:endParaRPr lang="tr-TR" sz="4000" b="1" dirty="0" smtClean="0"/>
          </a:p>
          <a:p>
            <a:r>
              <a:rPr lang="en-GB" sz="4000" b="1" dirty="0" smtClean="0"/>
              <a:t>Advanced materials </a:t>
            </a:r>
            <a:endParaRPr lang="tr-TR" sz="4000" b="1" dirty="0" smtClean="0"/>
          </a:p>
          <a:p>
            <a:r>
              <a:rPr lang="en-GB" sz="4000" b="1" dirty="0" smtClean="0"/>
              <a:t>Medicine</a:t>
            </a:r>
            <a:endParaRPr lang="tr-TR" sz="40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p:txBody>
          <a:bodyPr/>
          <a:lstStyle/>
          <a:p>
            <a:pPr algn="ctr"/>
            <a:r>
              <a:rPr lang="en-GB" b="1" dirty="0" smtClean="0"/>
              <a:t>USES OF CARBON NANO</a:t>
            </a:r>
            <a:r>
              <a:rPr lang="tr-TR" b="1" dirty="0" smtClean="0"/>
              <a:t>BALL</a:t>
            </a:r>
            <a:r>
              <a:rPr lang="en-GB" b="1" dirty="0" smtClean="0"/>
              <a:t>S AND NANOTUBES</a:t>
            </a:r>
            <a:endParaRPr lang="tr-TR" dirty="0"/>
          </a:p>
        </p:txBody>
      </p:sp>
      <p:sp>
        <p:nvSpPr>
          <p:cNvPr id="3" name="2 İçerik Yer Tutucusu"/>
          <p:cNvSpPr>
            <a:spLocks noGrp="1"/>
          </p:cNvSpPr>
          <p:nvPr>
            <p:ph idx="1"/>
          </p:nvPr>
        </p:nvSpPr>
        <p:spPr>
          <a:xfrm>
            <a:off x="330649" y="2345573"/>
            <a:ext cx="11861351" cy="4390112"/>
          </a:xfrm>
        </p:spPr>
        <p:txBody>
          <a:bodyPr>
            <a:noAutofit/>
          </a:bodyPr>
          <a:lstStyle/>
          <a:p>
            <a:r>
              <a:rPr lang="en-GB" b="1" dirty="0" smtClean="0"/>
              <a:t>Nano</a:t>
            </a:r>
            <a:r>
              <a:rPr lang="tr-TR" b="1" dirty="0" err="1" smtClean="0"/>
              <a:t>ball</a:t>
            </a:r>
            <a:r>
              <a:rPr lang="en-GB" b="1" dirty="0" smtClean="0"/>
              <a:t>s as optical limiting coatings to protect materials from excessive light</a:t>
            </a:r>
            <a:endParaRPr lang="tr-TR" b="1" dirty="0" smtClean="0"/>
          </a:p>
          <a:p>
            <a:r>
              <a:rPr lang="en-GB" b="1" dirty="0" smtClean="0"/>
              <a:t>Polymers containing carbon </a:t>
            </a:r>
            <a:r>
              <a:rPr lang="en-GB" b="1" dirty="0" err="1" smtClean="0"/>
              <a:t>nano</a:t>
            </a:r>
            <a:r>
              <a:rPr lang="tr-TR" b="1" dirty="0" err="1" smtClean="0"/>
              <a:t>ball</a:t>
            </a:r>
            <a:r>
              <a:rPr lang="en-GB" b="1" dirty="0" smtClean="0"/>
              <a:t>s are used in solar cells as photodiodes and transistors</a:t>
            </a:r>
            <a:endParaRPr lang="tr-TR" b="1" dirty="0" smtClean="0"/>
          </a:p>
          <a:p>
            <a:r>
              <a:rPr lang="en-GB" b="1" dirty="0" smtClean="0"/>
              <a:t>As a surface coating material due to the fact that they are a good protector against oxidation</a:t>
            </a:r>
            <a:endParaRPr lang="tr-TR" b="1" dirty="0" smtClean="0"/>
          </a:p>
          <a:p>
            <a:r>
              <a:rPr lang="tr-TR" b="1" dirty="0" err="1" smtClean="0"/>
              <a:t>Hydrogen</a:t>
            </a:r>
            <a:r>
              <a:rPr lang="tr-TR" b="1" dirty="0" smtClean="0"/>
              <a:t> </a:t>
            </a:r>
            <a:r>
              <a:rPr lang="tr-TR" b="1" dirty="0" err="1" smtClean="0"/>
              <a:t>storage</a:t>
            </a:r>
            <a:endParaRPr lang="tr-TR" b="1" dirty="0" smtClean="0"/>
          </a:p>
          <a:p>
            <a:r>
              <a:rPr lang="tr-TR" b="1" dirty="0" smtClean="0"/>
              <a:t>In </a:t>
            </a:r>
            <a:r>
              <a:rPr lang="tr-TR" b="1" dirty="0" err="1" smtClean="0"/>
              <a:t>making</a:t>
            </a:r>
            <a:r>
              <a:rPr lang="tr-TR" b="1" dirty="0" smtClean="0"/>
              <a:t> </a:t>
            </a:r>
            <a:r>
              <a:rPr lang="tr-TR" b="1" dirty="0" err="1" smtClean="0"/>
              <a:t>high-energy</a:t>
            </a:r>
            <a:r>
              <a:rPr lang="tr-TR" b="1" dirty="0" smtClean="0"/>
              <a:t> </a:t>
            </a:r>
            <a:r>
              <a:rPr lang="tr-TR" b="1" dirty="0" err="1" smtClean="0"/>
              <a:t>batteries</a:t>
            </a:r>
            <a:endParaRPr lang="tr-TR" b="1" dirty="0" smtClean="0"/>
          </a:p>
          <a:p>
            <a:r>
              <a:rPr lang="en-GB" b="1" dirty="0" smtClean="0"/>
              <a:t>Due to the lack of net dipole moments due to their spherical structure and </a:t>
            </a:r>
            <a:r>
              <a:rPr lang="en-GB" b="1" dirty="0" err="1" smtClean="0"/>
              <a:t>symmetricality</a:t>
            </a:r>
            <a:r>
              <a:rPr lang="en-GB" b="1" dirty="0" smtClean="0"/>
              <a:t>, as a friction-reducing agent</a:t>
            </a:r>
            <a:endParaRPr lang="tr-TR" b="1" dirty="0" smtClean="0"/>
          </a:p>
          <a:p>
            <a:r>
              <a:rPr lang="en-GB" b="1" dirty="0" smtClean="0"/>
              <a:t>Carbon nanotubes exhibit semiconductor and metallic properties depending on their geometry.</a:t>
            </a:r>
            <a:endParaRPr lang="tr-TR" b="1" dirty="0" smtClean="0"/>
          </a:p>
          <a:p>
            <a:r>
              <a:rPr lang="en-GB" b="1" dirty="0" smtClean="0"/>
              <a:t>The electronic properties of carbon nanotubes can be changed by changing their geometries.</a:t>
            </a:r>
            <a:endParaRPr lang="tr-TR" b="1"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Arial" panose="020B0604020202020204" pitchFamily="34" charset="0"/>
                <a:cs typeface="Arial" panose="020B0604020202020204" pitchFamily="34" charset="0"/>
              </a:rPr>
              <a:t>GRAPHENE</a:t>
            </a:r>
            <a:endParaRPr lang="tr-TR"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02018" y="2381706"/>
            <a:ext cx="8665535" cy="4391845"/>
          </a:xfrm>
        </p:spPr>
        <p:txBody>
          <a:bodyPr>
            <a:noAutofit/>
          </a:bodyPr>
          <a:lstStyle/>
          <a:p>
            <a:r>
              <a:rPr lang="en-GB" sz="2500" dirty="0" smtClean="0">
                <a:solidFill>
                  <a:schemeClr val="tx1"/>
                </a:solidFill>
                <a:latin typeface="Arial" panose="020B0604020202020204" pitchFamily="34" charset="0"/>
                <a:cs typeface="Arial" panose="020B0604020202020204" pitchFamily="34" charset="0"/>
              </a:rPr>
              <a:t>Graphene is what is described today as "miracle materials" and has various abilities in both its combined and naturally occurring forms.</a:t>
            </a:r>
            <a:r>
              <a:rPr lang="tr-TR" sz="2500" dirty="0" smtClean="0">
                <a:solidFill>
                  <a:schemeClr val="tx1"/>
                </a:solidFill>
                <a:latin typeface="Arial" panose="020B0604020202020204" pitchFamily="34" charset="0"/>
                <a:cs typeface="Arial" panose="020B0604020202020204" pitchFamily="34" charset="0"/>
              </a:rPr>
              <a:t>.</a:t>
            </a:r>
          </a:p>
          <a:p>
            <a:r>
              <a:rPr lang="en-GB" sz="2500" dirty="0" smtClean="0">
                <a:solidFill>
                  <a:schemeClr val="tx1"/>
                </a:solidFill>
                <a:latin typeface="Arial" panose="020B0604020202020204" pitchFamily="34" charset="0"/>
                <a:cs typeface="Arial" panose="020B0604020202020204" pitchFamily="34" charset="0"/>
              </a:rPr>
              <a:t>Thanks to its hexagonal structure, it has the appearance of a honeycomb.</a:t>
            </a:r>
            <a:endParaRPr lang="tr-TR" sz="2500" dirty="0" smtClean="0">
              <a:solidFill>
                <a:schemeClr val="tx1"/>
              </a:solidFill>
              <a:latin typeface="Arial" panose="020B0604020202020204" pitchFamily="34" charset="0"/>
              <a:cs typeface="Arial" panose="020B0604020202020204" pitchFamily="34" charset="0"/>
            </a:endParaRPr>
          </a:p>
          <a:p>
            <a:r>
              <a:rPr lang="en-GB" sz="2500" dirty="0" smtClean="0">
                <a:solidFill>
                  <a:schemeClr val="tx1"/>
                </a:solidFill>
                <a:latin typeface="Arial" panose="020B0604020202020204" pitchFamily="34" charset="0"/>
                <a:cs typeface="Arial" panose="020B0604020202020204" pitchFamily="34" charset="0"/>
              </a:rPr>
              <a:t>Graphene takes its name from the two sources that make up it. These; graphite and polycyclic are aromatic hydrocarbons.</a:t>
            </a:r>
            <a:endParaRPr lang="tr-TR" sz="2500" dirty="0" smtClean="0">
              <a:solidFill>
                <a:schemeClr val="tx1"/>
              </a:solidFill>
              <a:latin typeface="Arial" panose="020B0604020202020204" pitchFamily="34" charset="0"/>
              <a:cs typeface="Arial" panose="020B0604020202020204" pitchFamily="34" charset="0"/>
            </a:endParaRPr>
          </a:p>
          <a:p>
            <a:r>
              <a:rPr lang="en-GB" sz="2500" dirty="0" smtClean="0">
                <a:solidFill>
                  <a:schemeClr val="tx1"/>
                </a:solidFill>
                <a:latin typeface="Arial" panose="020B0604020202020204" pitchFamily="34" charset="0"/>
                <a:cs typeface="Arial" panose="020B0604020202020204" pitchFamily="34" charset="0"/>
              </a:rPr>
              <a:t>This material; it is the thinnest and strongest material with the highest conductivity.</a:t>
            </a:r>
            <a:endParaRPr lang="tr-TR" sz="2500" dirty="0" smtClean="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1164" y="2365299"/>
            <a:ext cx="3450836" cy="2493780"/>
          </a:xfrm>
          <a:prstGeom prst="rect">
            <a:avLst/>
          </a:prstGeom>
        </p:spPr>
      </p:pic>
    </p:spTree>
    <p:extLst>
      <p:ext uri="{BB962C8B-B14F-4D97-AF65-F5344CB8AC3E}">
        <p14:creationId xmlns:p14="http://schemas.microsoft.com/office/powerpoint/2010/main" val="25730727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Toplantı Odası">
  <a:themeElements>
    <a:clrScheme name="İyon Toplantı Odası">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yon Toplantı Odası">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2499</TotalTime>
  <Words>1564</Words>
  <Application>Microsoft Office PowerPoint</Application>
  <PresentationFormat>Geniş ekran</PresentationFormat>
  <Paragraphs>122</Paragraphs>
  <Slides>27</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27</vt:i4>
      </vt:variant>
    </vt:vector>
  </HeadingPairs>
  <TitlesOfParts>
    <vt:vector size="33" baseType="lpstr">
      <vt:lpstr>Arial</vt:lpstr>
      <vt:lpstr>Calibri</vt:lpstr>
      <vt:lpstr>Century Gothic</vt:lpstr>
      <vt:lpstr>Wingdings</vt:lpstr>
      <vt:lpstr>Wingdings 3</vt:lpstr>
      <vt:lpstr>İyon Toplantı Odası</vt:lpstr>
      <vt:lpstr>  NANOMATERIALS BASED ON CARBON, QUANTUM DOTS, METALLIC NANOPARTICLES   </vt:lpstr>
      <vt:lpstr>VARIOUS STRUCTURES OF CARBON</vt:lpstr>
      <vt:lpstr>VARIOUS STRUCTURES OF CARBON</vt:lpstr>
      <vt:lpstr>CARBON NANOMATERIALS</vt:lpstr>
      <vt:lpstr>CARBON NANOMATERIALS</vt:lpstr>
      <vt:lpstr>CARBON NANOMATERIALS</vt:lpstr>
      <vt:lpstr>GENERAL USES OF CARBONACEOUS NANOMATERIALS</vt:lpstr>
      <vt:lpstr>USES OF CARBON NANOBALLS AND NANOTUBES</vt:lpstr>
      <vt:lpstr>GRAPHENE</vt:lpstr>
      <vt:lpstr>USES OF GRAPHENE</vt:lpstr>
      <vt:lpstr>FULLERENES</vt:lpstr>
      <vt:lpstr>FULLERENES</vt:lpstr>
      <vt:lpstr>NANODIAMONDS</vt:lpstr>
      <vt:lpstr>NANODIAMONDS</vt:lpstr>
      <vt:lpstr>USES</vt:lpstr>
      <vt:lpstr>POLYMERIC NANOPARTICLES</vt:lpstr>
      <vt:lpstr>POLYMERIC NANOPARTICLES</vt:lpstr>
      <vt:lpstr>POLYMERIC NANOPARTICLES</vt:lpstr>
      <vt:lpstr>POLYMERIC NANOPARTICLES</vt:lpstr>
      <vt:lpstr>ADVANTAGES</vt:lpstr>
      <vt:lpstr>METALLIC NANOPARTICLES</vt:lpstr>
      <vt:lpstr>METALLIC NANOPARTICLES</vt:lpstr>
      <vt:lpstr>MAGNETIC NANOPARTICLES</vt:lpstr>
      <vt:lpstr>MAGNETIC NANOPARTICLES</vt:lpstr>
      <vt:lpstr>USES</vt:lpstr>
      <vt:lpstr>QUANTUM DOTS</vt:lpstr>
      <vt:lpstr>QUANTUM DOTS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NANOMALZEMELER: ÇEŞİTLERİ VE KULLANIM ALANLARI</dc:title>
  <dc:creator>Labline</dc:creator>
  <cp:lastModifiedBy>İbrahim</cp:lastModifiedBy>
  <cp:revision>93</cp:revision>
  <dcterms:created xsi:type="dcterms:W3CDTF">2018-10-23T09:52:31Z</dcterms:created>
  <dcterms:modified xsi:type="dcterms:W3CDTF">2022-11-07T09:27:05Z</dcterms:modified>
</cp:coreProperties>
</file>