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4" r:id="rId6"/>
    <p:sldId id="260" r:id="rId7"/>
    <p:sldId id="261" r:id="rId8"/>
    <p:sldId id="263" r:id="rId9"/>
    <p:sldId id="264" r:id="rId10"/>
    <p:sldId id="275" r:id="rId11"/>
    <p:sldId id="266" r:id="rId12"/>
    <p:sldId id="265"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44302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54552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02176B-0E47-46AC-8F43-DAB4B8A37D06}" type="slidenum">
              <a:rPr lang="tr-TR" smtClean="0"/>
              <a:pPr/>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9867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151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pPr/>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8122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288247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40075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5311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8645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pPr/>
              <a:t>7.11.2022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3379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07352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pPr/>
              <a:t>7.11.2022</a:t>
            </a:fld>
            <a:endParaRPr lang="tr-TR"/>
          </a:p>
        </p:txBody>
      </p:sp>
      <p:sp>
        <p:nvSpPr>
          <p:cNvPr id="8" name="Footer Placeholder 7"/>
          <p:cNvSpPr>
            <a:spLocks noGrp="1"/>
          </p:cNvSpPr>
          <p:nvPr>
            <p:ph type="ftr" sz="quarter" idx="11"/>
          </p:nvPr>
        </p:nvSpPr>
        <p:spPr/>
        <p:txBody>
          <a:bodyPr/>
          <a:lstStyle/>
          <a:p>
            <a:endParaRPr lang="tr-T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992897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pPr/>
              <a:t>7.11.2022</a:t>
            </a:fld>
            <a:endParaRPr lang="tr-TR"/>
          </a:p>
        </p:txBody>
      </p:sp>
      <p:sp>
        <p:nvSpPr>
          <p:cNvPr id="4" name="Footer Placeholder 3"/>
          <p:cNvSpPr>
            <a:spLocks noGrp="1"/>
          </p:cNvSpPr>
          <p:nvPr>
            <p:ph type="ftr" sz="quarter" idx="11"/>
          </p:nvPr>
        </p:nvSpPr>
        <p:spPr/>
        <p:txBody>
          <a:bodyPr/>
          <a:lstStyle/>
          <a:p>
            <a:endParaRPr lang="tr-T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39725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pPr/>
              <a:t>7.11.2022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8095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196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pPr/>
              <a:t>7.11.2022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82528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A23720DD-5B6D-40BF-8493-A6B52D484E6B}" type="datetimeFigureOut">
              <a:rPr lang="tr-TR" smtClean="0"/>
              <a:pPr/>
              <a:t>7.11.2022</a:t>
            </a:fld>
            <a:endParaRPr lang="tr-T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568964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lumMod val="5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97FD8E1-C190-4AC9-8C9E-F1B03F1A5C2B}"/>
              </a:ext>
            </a:extLst>
          </p:cNvPr>
          <p:cNvSpPr>
            <a:spLocks noGrp="1"/>
          </p:cNvSpPr>
          <p:nvPr>
            <p:ph type="ctrTitle"/>
          </p:nvPr>
        </p:nvSpPr>
        <p:spPr>
          <a:xfrm>
            <a:off x="1835696" y="1182400"/>
            <a:ext cx="6491147" cy="2356494"/>
          </a:xfrm>
        </p:spPr>
        <p:txBody>
          <a:bodyPr>
            <a:normAutofit fontScale="90000"/>
          </a:bodyPr>
          <a:lstStyle/>
          <a:p>
            <a:pPr algn="ctr"/>
            <a:r>
              <a:rPr lang="tr-TR" b="1" dirty="0" smtClean="0">
                <a:effectLst>
                  <a:outerShdw blurRad="38100" dist="38100" dir="2700000" algn="tl">
                    <a:srgbClr val="000000">
                      <a:alpha val="43137"/>
                    </a:srgbClr>
                  </a:outerShdw>
                </a:effectLst>
              </a:rPr>
              <a:t>CHARACTERIZATION METHODS OF NANOPARTICLES</a:t>
            </a:r>
            <a:endParaRPr lang="tr-TR" b="1" dirty="0">
              <a:effectLst>
                <a:outerShdw blurRad="38100" dist="38100" dir="2700000" algn="tl">
                  <a:srgbClr val="000000">
                    <a:alpha val="43137"/>
                  </a:srgbClr>
                </a:outerShdw>
              </a:effectLst>
            </a:endParaRPr>
          </a:p>
        </p:txBody>
      </p:sp>
      <p:sp>
        <p:nvSpPr>
          <p:cNvPr id="3" name="Alt Başlık 2">
            <a:extLst>
              <a:ext uri="{FF2B5EF4-FFF2-40B4-BE49-F238E27FC236}">
                <a16:creationId xmlns="" xmlns:a16="http://schemas.microsoft.com/office/drawing/2014/main" id="{6278BA07-DD9D-4429-BC4F-313D0C8F4C51}"/>
              </a:ext>
            </a:extLst>
          </p:cNvPr>
          <p:cNvSpPr>
            <a:spLocks noGrp="1"/>
          </p:cNvSpPr>
          <p:nvPr>
            <p:ph type="subTitle" idx="1"/>
          </p:nvPr>
        </p:nvSpPr>
        <p:spPr>
          <a:xfrm>
            <a:off x="1115616" y="3789040"/>
            <a:ext cx="7752579" cy="1126283"/>
          </a:xfrm>
        </p:spPr>
        <p:txBody>
          <a:bodyPr>
            <a:noAutofit/>
          </a:bodyPr>
          <a:lstStyle/>
          <a:p>
            <a:pPr algn="ctr"/>
            <a:r>
              <a:rPr lang="tr-TR" sz="3200" b="1" dirty="0">
                <a:solidFill>
                  <a:schemeClr val="tx1"/>
                </a:solidFill>
              </a:rPr>
              <a:t>Prof.Dr. İbrahim IŞILDAK</a:t>
            </a:r>
            <a:br>
              <a:rPr lang="tr-TR" sz="3200" b="1" dirty="0">
                <a:solidFill>
                  <a:schemeClr val="tx1"/>
                </a:solidFill>
              </a:rPr>
            </a:br>
            <a:r>
              <a:rPr lang="tr-TR" sz="2400" b="1">
                <a:solidFill>
                  <a:schemeClr val="tx1"/>
                </a:solidFill>
              </a:rPr>
              <a:t>LESSON </a:t>
            </a:r>
            <a:r>
              <a:rPr lang="tr-TR" sz="2400" b="1" smtClean="0">
                <a:solidFill>
                  <a:schemeClr val="tx1"/>
                </a:solidFill>
              </a:rPr>
              <a:t>4</a:t>
            </a:r>
            <a:endParaRPr lang="tr-TR"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82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 xmlns:a16="http://schemas.microsoft.com/office/drawing/2014/main" id="{5647AB90-1839-447C-A499-F467C4E1E773}"/>
              </a:ext>
            </a:extLst>
          </p:cNvPr>
          <p:cNvPicPr>
            <a:picLocks noChangeAspect="1"/>
          </p:cNvPicPr>
          <p:nvPr/>
        </p:nvPicPr>
        <p:blipFill>
          <a:blip r:embed="rId2" cstate="print"/>
          <a:stretch>
            <a:fillRect/>
          </a:stretch>
        </p:blipFill>
        <p:spPr>
          <a:xfrm>
            <a:off x="1403649" y="188640"/>
            <a:ext cx="2808312" cy="2137560"/>
          </a:xfrm>
          <a:prstGeom prst="rect">
            <a:avLst/>
          </a:prstGeom>
        </p:spPr>
      </p:pic>
      <p:sp>
        <p:nvSpPr>
          <p:cNvPr id="3" name="Metin kutusu 2">
            <a:extLst>
              <a:ext uri="{FF2B5EF4-FFF2-40B4-BE49-F238E27FC236}">
                <a16:creationId xmlns="" xmlns:a16="http://schemas.microsoft.com/office/drawing/2014/main" id="{1CC96CE0-AE22-46B8-8EC3-FB74C104A5A9}"/>
              </a:ext>
            </a:extLst>
          </p:cNvPr>
          <p:cNvSpPr txBox="1"/>
          <p:nvPr/>
        </p:nvSpPr>
        <p:spPr>
          <a:xfrm>
            <a:off x="1187624" y="2238465"/>
            <a:ext cx="3241593" cy="400110"/>
          </a:xfrm>
          <a:prstGeom prst="rect">
            <a:avLst/>
          </a:prstGeom>
          <a:noFill/>
        </p:spPr>
        <p:txBody>
          <a:bodyPr wrap="none" rtlCol="0">
            <a:spAutoFit/>
          </a:bodyPr>
          <a:lstStyle/>
          <a:p>
            <a:r>
              <a:rPr lang="tr-TR" sz="2000" b="1" dirty="0" err="1" smtClean="0"/>
              <a:t>Capillary</a:t>
            </a:r>
            <a:r>
              <a:rPr lang="tr-TR" sz="2000" b="1" dirty="0" smtClean="0"/>
              <a:t> </a:t>
            </a:r>
            <a:r>
              <a:rPr lang="tr-TR" sz="2000" b="1" dirty="0" err="1" smtClean="0"/>
              <a:t>Electrophoresis</a:t>
            </a:r>
            <a:endParaRPr lang="tr-TR" sz="2000" b="1" dirty="0"/>
          </a:p>
        </p:txBody>
      </p:sp>
      <p:pic>
        <p:nvPicPr>
          <p:cNvPr id="4" name="Resim 3">
            <a:extLst>
              <a:ext uri="{FF2B5EF4-FFF2-40B4-BE49-F238E27FC236}">
                <a16:creationId xmlns="" xmlns:a16="http://schemas.microsoft.com/office/drawing/2014/main" id="{21BCFB21-C17E-4991-8D3A-E170907F7A00}"/>
              </a:ext>
            </a:extLst>
          </p:cNvPr>
          <p:cNvPicPr>
            <a:picLocks noChangeAspect="1"/>
          </p:cNvPicPr>
          <p:nvPr/>
        </p:nvPicPr>
        <p:blipFill>
          <a:blip r:embed="rId3" cstate="print"/>
          <a:stretch>
            <a:fillRect/>
          </a:stretch>
        </p:blipFill>
        <p:spPr>
          <a:xfrm>
            <a:off x="2411760" y="2896557"/>
            <a:ext cx="5688632" cy="3961443"/>
          </a:xfrm>
          <a:prstGeom prst="rect">
            <a:avLst/>
          </a:prstGeom>
        </p:spPr>
      </p:pic>
      <p:pic>
        <p:nvPicPr>
          <p:cNvPr id="5" name="Resim 4">
            <a:extLst>
              <a:ext uri="{FF2B5EF4-FFF2-40B4-BE49-F238E27FC236}">
                <a16:creationId xmlns="" xmlns:a16="http://schemas.microsoft.com/office/drawing/2014/main" id="{625E22E8-9017-41D1-90D2-32A4477DD2E7}"/>
              </a:ext>
            </a:extLst>
          </p:cNvPr>
          <p:cNvPicPr>
            <a:picLocks noChangeAspect="1"/>
          </p:cNvPicPr>
          <p:nvPr/>
        </p:nvPicPr>
        <p:blipFill>
          <a:blip r:embed="rId4" cstate="print"/>
          <a:stretch>
            <a:fillRect/>
          </a:stretch>
        </p:blipFill>
        <p:spPr>
          <a:xfrm>
            <a:off x="5364088" y="50930"/>
            <a:ext cx="3635897" cy="2729772"/>
          </a:xfrm>
          <a:prstGeom prst="rect">
            <a:avLst/>
          </a:prstGeom>
        </p:spPr>
      </p:pic>
    </p:spTree>
    <p:extLst>
      <p:ext uri="{BB962C8B-B14F-4D97-AF65-F5344CB8AC3E}">
        <p14:creationId xmlns:p14="http://schemas.microsoft.com/office/powerpoint/2010/main" val="2102612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14222FA-78BA-44AA-8310-3DF12C50B1FD}"/>
              </a:ext>
            </a:extLst>
          </p:cNvPr>
          <p:cNvSpPr>
            <a:spLocks noGrp="1"/>
          </p:cNvSpPr>
          <p:nvPr>
            <p:ph type="title"/>
          </p:nvPr>
        </p:nvSpPr>
        <p:spPr>
          <a:xfrm>
            <a:off x="1945201" y="624110"/>
            <a:ext cx="6589199" cy="1004690"/>
          </a:xfrm>
        </p:spPr>
        <p:txBody>
          <a:bodyPr/>
          <a:lstStyle/>
          <a:p>
            <a:pPr algn="ctr"/>
            <a:r>
              <a:rPr lang="tr-TR" b="1" dirty="0" err="1" smtClean="0"/>
              <a:t>Spectroscopic</a:t>
            </a:r>
            <a:r>
              <a:rPr lang="tr-TR" b="1" dirty="0" smtClean="0"/>
              <a:t> </a:t>
            </a:r>
            <a:r>
              <a:rPr lang="tr-TR" b="1" dirty="0" err="1" smtClean="0"/>
              <a:t>Methods</a:t>
            </a:r>
            <a:endParaRPr lang="tr-TR" b="1" dirty="0"/>
          </a:p>
        </p:txBody>
      </p:sp>
      <p:sp>
        <p:nvSpPr>
          <p:cNvPr id="3" name="İçerik Yer Tutucusu 2">
            <a:extLst>
              <a:ext uri="{FF2B5EF4-FFF2-40B4-BE49-F238E27FC236}">
                <a16:creationId xmlns="" xmlns:a16="http://schemas.microsoft.com/office/drawing/2014/main" id="{8AFF1249-5BF7-423C-B93E-485EEE1CB271}"/>
              </a:ext>
            </a:extLst>
          </p:cNvPr>
          <p:cNvSpPr>
            <a:spLocks noGrp="1"/>
          </p:cNvSpPr>
          <p:nvPr>
            <p:ph idx="1"/>
          </p:nvPr>
        </p:nvSpPr>
        <p:spPr>
          <a:xfrm>
            <a:off x="395536" y="1484784"/>
            <a:ext cx="8568952" cy="4426438"/>
          </a:xfrm>
        </p:spPr>
        <p:txBody>
          <a:bodyPr>
            <a:normAutofit/>
          </a:bodyPr>
          <a:lstStyle/>
          <a:p>
            <a:pPr algn="just"/>
            <a:r>
              <a:rPr lang="en-US" sz="2800" dirty="0" smtClean="0">
                <a:latin typeface="Arial" pitchFamily="34" charset="0"/>
                <a:cs typeface="Arial" pitchFamily="34" charset="0"/>
              </a:rPr>
              <a:t>A wide range of spectroscopic methods are available for nanoparticle analysis and characterization. The most useful scattering techniques for nanoparticle characterization are light scattering methods such as DLS or neutron scattering such as SANS</a:t>
            </a:r>
            <a:r>
              <a:rPr lang="tr-TR" sz="2800" dirty="0" smtClean="0">
                <a:latin typeface="Arial" pitchFamily="34" charset="0"/>
                <a:cs typeface="Arial" pitchFamily="34" charset="0"/>
              </a:rPr>
              <a:t>.</a:t>
            </a:r>
            <a:endParaRPr lang="tr-TR" sz="2800" dirty="0">
              <a:latin typeface="Arial" pitchFamily="34" charset="0"/>
              <a:cs typeface="Arial" pitchFamily="34" charset="0"/>
            </a:endParaRPr>
          </a:p>
        </p:txBody>
      </p:sp>
      <p:pic>
        <p:nvPicPr>
          <p:cNvPr id="4" name="Resim 3">
            <a:extLst>
              <a:ext uri="{FF2B5EF4-FFF2-40B4-BE49-F238E27FC236}">
                <a16:creationId xmlns="" xmlns:a16="http://schemas.microsoft.com/office/drawing/2014/main" id="{6E7B2C6A-CB35-41B8-B67F-C4FC6015429B}"/>
              </a:ext>
            </a:extLst>
          </p:cNvPr>
          <p:cNvPicPr>
            <a:picLocks noChangeAspect="1"/>
          </p:cNvPicPr>
          <p:nvPr/>
        </p:nvPicPr>
        <p:blipFill>
          <a:blip r:embed="rId2" cstate="print"/>
          <a:stretch>
            <a:fillRect/>
          </a:stretch>
        </p:blipFill>
        <p:spPr>
          <a:xfrm>
            <a:off x="2555776" y="4179804"/>
            <a:ext cx="4285212" cy="2694824"/>
          </a:xfrm>
          <a:prstGeom prst="rect">
            <a:avLst/>
          </a:prstGeom>
        </p:spPr>
      </p:pic>
    </p:spTree>
    <p:extLst>
      <p:ext uri="{BB962C8B-B14F-4D97-AF65-F5344CB8AC3E}">
        <p14:creationId xmlns:p14="http://schemas.microsoft.com/office/powerpoint/2010/main" val="1088855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03F77AF-0538-4265-AE08-531439B93CBD}"/>
              </a:ext>
            </a:extLst>
          </p:cNvPr>
          <p:cNvSpPr>
            <a:spLocks noGrp="1"/>
          </p:cNvSpPr>
          <p:nvPr>
            <p:ph idx="1"/>
          </p:nvPr>
        </p:nvSpPr>
        <p:spPr>
          <a:xfrm>
            <a:off x="1401687" y="764704"/>
            <a:ext cx="7490793" cy="5472608"/>
          </a:xfrm>
        </p:spPr>
        <p:txBody>
          <a:bodyPr>
            <a:normAutofit/>
          </a:bodyPr>
          <a:lstStyle/>
          <a:p>
            <a:pPr>
              <a:buFont typeface="+mj-lt"/>
              <a:buAutoNum type="arabicPeriod"/>
            </a:pPr>
            <a:r>
              <a:rPr lang="tr-TR" sz="2800" b="1" dirty="0" err="1" smtClean="0">
                <a:effectLst>
                  <a:outerShdw blurRad="38100" dist="38100" dir="2700000" algn="tl">
                    <a:srgbClr val="000000">
                      <a:alpha val="43137"/>
                    </a:srgbClr>
                  </a:outerShdw>
                </a:effectLst>
                <a:latin typeface="Arial" pitchFamily="34" charset="0"/>
                <a:cs typeface="Arial" pitchFamily="34" charset="0"/>
              </a:rPr>
              <a:t>Dynamic</a:t>
            </a:r>
            <a:r>
              <a:rPr lang="tr-TR" sz="2800" b="1" dirty="0" smtClean="0">
                <a:effectLst>
                  <a:outerShdw blurRad="38100" dist="38100" dir="2700000" algn="tl">
                    <a:srgbClr val="000000">
                      <a:alpha val="43137"/>
                    </a:srgbClr>
                  </a:outerShdw>
                </a:effectLst>
                <a:latin typeface="Arial" pitchFamily="34" charset="0"/>
                <a:cs typeface="Arial" pitchFamily="34" charset="0"/>
              </a:rPr>
              <a:t> </a:t>
            </a:r>
            <a:r>
              <a:rPr lang="tr-TR" sz="2800" b="1" dirty="0" err="1" smtClean="0">
                <a:effectLst>
                  <a:outerShdw blurRad="38100" dist="38100" dir="2700000" algn="tl">
                    <a:srgbClr val="000000">
                      <a:alpha val="43137"/>
                    </a:srgbClr>
                  </a:outerShdw>
                </a:effectLst>
                <a:latin typeface="Arial" pitchFamily="34" charset="0"/>
                <a:cs typeface="Arial" pitchFamily="34" charset="0"/>
              </a:rPr>
              <a:t>Light</a:t>
            </a:r>
            <a:r>
              <a:rPr lang="tr-TR" sz="2800" b="1" dirty="0" smtClean="0">
                <a:effectLst>
                  <a:outerShdw blurRad="38100" dist="38100" dir="2700000" algn="tl">
                    <a:srgbClr val="000000">
                      <a:alpha val="43137"/>
                    </a:srgbClr>
                  </a:outerShdw>
                </a:effectLst>
                <a:latin typeface="Arial" pitchFamily="34" charset="0"/>
                <a:cs typeface="Arial" pitchFamily="34" charset="0"/>
              </a:rPr>
              <a:t> </a:t>
            </a:r>
            <a:r>
              <a:rPr lang="tr-TR" sz="2800" b="1" dirty="0" err="1" smtClean="0">
                <a:effectLst>
                  <a:outerShdw blurRad="38100" dist="38100" dir="2700000" algn="tl">
                    <a:srgbClr val="000000">
                      <a:alpha val="43137"/>
                    </a:srgbClr>
                  </a:outerShdw>
                </a:effectLst>
                <a:latin typeface="Arial" pitchFamily="34" charset="0"/>
                <a:cs typeface="Arial" pitchFamily="34" charset="0"/>
              </a:rPr>
              <a:t>Scattering</a:t>
            </a:r>
            <a:r>
              <a:rPr lang="tr-TR" sz="2800" b="1" dirty="0" smtClean="0">
                <a:effectLst>
                  <a:outerShdw blurRad="38100" dist="38100" dir="2700000" algn="tl">
                    <a:srgbClr val="000000">
                      <a:alpha val="43137"/>
                    </a:srgbClr>
                  </a:outerShdw>
                </a:effectLst>
                <a:latin typeface="Arial" pitchFamily="34" charset="0"/>
                <a:cs typeface="Arial" pitchFamily="34" charset="0"/>
              </a:rPr>
              <a:t> </a:t>
            </a:r>
            <a:r>
              <a:rPr lang="tr-TR" sz="2800" b="1" dirty="0" err="1" smtClean="0">
                <a:effectLst>
                  <a:outerShdw blurRad="38100" dist="38100" dir="2700000" algn="tl">
                    <a:srgbClr val="000000">
                      <a:alpha val="43137"/>
                    </a:srgbClr>
                  </a:outerShdw>
                </a:effectLst>
                <a:latin typeface="Arial" pitchFamily="34" charset="0"/>
                <a:cs typeface="Arial" pitchFamily="34" charset="0"/>
              </a:rPr>
              <a:t>Method</a:t>
            </a:r>
            <a:r>
              <a:rPr lang="tr-TR" sz="2800" b="1" dirty="0" smtClean="0">
                <a:effectLst>
                  <a:outerShdw blurRad="38100" dist="38100" dir="2700000" algn="tl">
                    <a:srgbClr val="000000">
                      <a:alpha val="43137"/>
                    </a:srgbClr>
                  </a:outerShdw>
                </a:effectLst>
                <a:latin typeface="Arial" pitchFamily="34" charset="0"/>
                <a:cs typeface="Arial" pitchFamily="34" charset="0"/>
              </a:rPr>
              <a:t> (DLS);</a:t>
            </a:r>
          </a:p>
          <a:p>
            <a:pPr lvl="1" algn="just"/>
            <a:r>
              <a:rPr lang="en-US" sz="2400" dirty="0" smtClean="0">
                <a:latin typeface="Arial" pitchFamily="34" charset="0"/>
                <a:cs typeface="Arial" pitchFamily="34" charset="0"/>
              </a:rPr>
              <a:t>It is the most common method used for NP sizing and determining its aggregation in suspensions</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a:p>
            <a:pPr lvl="1" algn="just"/>
            <a:r>
              <a:rPr lang="en-US" sz="2400" dirty="0" smtClean="0">
                <a:latin typeface="Arial" pitchFamily="34" charset="0"/>
                <a:cs typeface="Arial" pitchFamily="34" charset="0"/>
              </a:rPr>
              <a:t>At the same time, DLS provides fast, in situ and real-time sizing</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a:p>
            <a:pPr lvl="1" algn="just"/>
            <a:r>
              <a:rPr lang="en-US" sz="2400" dirty="0" smtClean="0">
                <a:latin typeface="Arial" pitchFamily="34" charset="0"/>
                <a:cs typeface="Arial" pitchFamily="34" charset="0"/>
              </a:rPr>
              <a:t>Furthermore, data from samples containing particles with heterogeneous size distributions are difficult to interpret</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a:p>
            <a:pPr lvl="1" algn="just"/>
            <a:r>
              <a:rPr lang="en-US" sz="2400" dirty="0" smtClean="0">
                <a:latin typeface="Arial" pitchFamily="34" charset="0"/>
                <a:cs typeface="Arial" pitchFamily="34" charset="0"/>
              </a:rPr>
              <a:t>DLS is quantitative only, and when the content of the sample is unknown or </a:t>
            </a:r>
            <a:r>
              <a:rPr lang="en-US" sz="2400" dirty="0" err="1" smtClean="0">
                <a:latin typeface="Arial" pitchFamily="34" charset="0"/>
                <a:cs typeface="Arial" pitchFamily="34" charset="0"/>
              </a:rPr>
              <a:t>unpure</a:t>
            </a:r>
            <a:r>
              <a:rPr lang="en-US" sz="2400" dirty="0" smtClean="0">
                <a:latin typeface="Arial" pitchFamily="34" charset="0"/>
                <a:cs typeface="Arial" pitchFamily="34" charset="0"/>
              </a:rPr>
              <a:t>, the size fractions do not belong to particles of a specific composition</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p:txBody>
      </p:sp>
    </p:spTree>
    <p:extLst>
      <p:ext uri="{BB962C8B-B14F-4D97-AF65-F5344CB8AC3E}">
        <p14:creationId xmlns:p14="http://schemas.microsoft.com/office/powerpoint/2010/main" val="151728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4723888-7428-4048-A85A-3E28035D2B14}"/>
              </a:ext>
            </a:extLst>
          </p:cNvPr>
          <p:cNvSpPr>
            <a:spLocks noGrp="1"/>
          </p:cNvSpPr>
          <p:nvPr>
            <p:ph idx="1"/>
          </p:nvPr>
        </p:nvSpPr>
        <p:spPr>
          <a:xfrm>
            <a:off x="1077144" y="404664"/>
            <a:ext cx="8066856" cy="5472608"/>
          </a:xfrm>
        </p:spPr>
        <p:txBody>
          <a:bodyPr>
            <a:noAutofit/>
          </a:bodyPr>
          <a:lstStyle/>
          <a:p>
            <a:pPr>
              <a:buFont typeface="+mj-lt"/>
              <a:buAutoNum type="arabicPeriod" startAt="2"/>
            </a:pPr>
            <a:r>
              <a:rPr lang="tr-TR" sz="2000" b="1" dirty="0" err="1" smtClean="0">
                <a:effectLst>
                  <a:outerShdw blurRad="38100" dist="38100" dir="2700000" algn="tl">
                    <a:srgbClr val="000000">
                      <a:alpha val="43137"/>
                    </a:srgbClr>
                  </a:outerShdw>
                </a:effectLst>
                <a:latin typeface="Arial" pitchFamily="34" charset="0"/>
                <a:cs typeface="Arial" pitchFamily="34" charset="0"/>
              </a:rPr>
              <a:t>Photon</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Correlation</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Spectroscopy</a:t>
            </a:r>
            <a:r>
              <a:rPr lang="tr-TR" sz="2000" b="1" dirty="0" smtClean="0">
                <a:effectLst>
                  <a:outerShdw blurRad="38100" dist="38100" dir="2700000" algn="tl">
                    <a:srgbClr val="000000">
                      <a:alpha val="43137"/>
                    </a:srgbClr>
                  </a:outerShdw>
                </a:effectLst>
                <a:latin typeface="Arial" pitchFamily="34" charset="0"/>
                <a:cs typeface="Arial" pitchFamily="34" charset="0"/>
              </a:rPr>
              <a:t> (PCS</a:t>
            </a:r>
            <a:r>
              <a:rPr lang="tr-TR" sz="2000" b="1" dirty="0">
                <a:effectLst>
                  <a:outerShdw blurRad="38100" dist="38100" dir="2700000" algn="tl">
                    <a:srgbClr val="000000">
                      <a:alpha val="43137"/>
                    </a:srgbClr>
                  </a:outerShdw>
                </a:effectLst>
                <a:latin typeface="Arial" pitchFamily="34" charset="0"/>
                <a:cs typeface="Arial" pitchFamily="34" charset="0"/>
              </a:rPr>
              <a:t>);</a:t>
            </a:r>
          </a:p>
          <a:p>
            <a:pPr lvl="1"/>
            <a:r>
              <a:rPr lang="en-US" sz="2000" dirty="0" smtClean="0">
                <a:latin typeface="Arial" pitchFamily="34" charset="0"/>
                <a:cs typeface="Arial" pitchFamily="34" charset="0"/>
              </a:rPr>
              <a:t>As with DLS, it is particularly useful for sizing NPs and detecting aggregation in suspensions</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a:p>
            <a:pPr>
              <a:buFont typeface="+mj-lt"/>
              <a:buAutoNum type="arabicPeriod" startAt="3"/>
            </a:pPr>
            <a:r>
              <a:rPr lang="tr-TR" sz="2000" b="1" dirty="0" smtClean="0">
                <a:effectLst>
                  <a:outerShdw blurRad="38100" dist="38100" dir="2700000" algn="tl">
                    <a:srgbClr val="000000">
                      <a:alpha val="43137"/>
                    </a:srgbClr>
                  </a:outerShdw>
                </a:effectLst>
                <a:latin typeface="Arial" pitchFamily="34" charset="0"/>
                <a:cs typeface="Arial" pitchFamily="34" charset="0"/>
              </a:rPr>
              <a:t>Small </a:t>
            </a:r>
            <a:r>
              <a:rPr lang="tr-TR" sz="2000" b="1" dirty="0" err="1" smtClean="0">
                <a:effectLst>
                  <a:outerShdw blurRad="38100" dist="38100" dir="2700000" algn="tl">
                    <a:srgbClr val="000000">
                      <a:alpha val="43137"/>
                    </a:srgbClr>
                  </a:outerShdw>
                </a:effectLst>
                <a:latin typeface="Arial" pitchFamily="34" charset="0"/>
                <a:cs typeface="Arial" pitchFamily="34" charset="0"/>
              </a:rPr>
              <a:t>Angle</a:t>
            </a:r>
            <a:r>
              <a:rPr lang="tr-TR" sz="2000" b="1" dirty="0" smtClean="0">
                <a:effectLst>
                  <a:outerShdw blurRad="38100" dist="38100" dir="2700000" algn="tl">
                    <a:srgbClr val="000000">
                      <a:alpha val="43137"/>
                    </a:srgbClr>
                  </a:outerShdw>
                </a:effectLst>
                <a:latin typeface="Arial" pitchFamily="34" charset="0"/>
                <a:cs typeface="Arial" pitchFamily="34" charset="0"/>
              </a:rPr>
              <a:t> X-ray </a:t>
            </a:r>
            <a:r>
              <a:rPr lang="tr-TR" sz="2000" b="1" dirty="0" err="1" smtClean="0">
                <a:effectLst>
                  <a:outerShdw blurRad="38100" dist="38100" dir="2700000" algn="tl">
                    <a:srgbClr val="000000">
                      <a:alpha val="43137"/>
                    </a:srgbClr>
                  </a:outerShdw>
                </a:effectLst>
                <a:latin typeface="Arial" pitchFamily="34" charset="0"/>
                <a:cs typeface="Arial" pitchFamily="34" charset="0"/>
              </a:rPr>
              <a:t>Scattering</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smtClean="0">
                <a:latin typeface="Arial" pitchFamily="34" charset="0"/>
                <a:cs typeface="Arial" pitchFamily="34" charset="0"/>
              </a:rPr>
              <a:t>(SAXS);</a:t>
            </a:r>
          </a:p>
          <a:p>
            <a:pPr lvl="1"/>
            <a:r>
              <a:rPr lang="en-US" sz="2000" dirty="0" smtClean="0">
                <a:latin typeface="Arial" pitchFamily="34" charset="0"/>
                <a:cs typeface="Arial" pitchFamily="34" charset="0"/>
              </a:rPr>
              <a:t>Can characterize monodisperse (all particles in the medium have the same size) and </a:t>
            </a:r>
            <a:r>
              <a:rPr lang="en-US" sz="2000" dirty="0" err="1" smtClean="0">
                <a:latin typeface="Arial" pitchFamily="34" charset="0"/>
                <a:cs typeface="Arial" pitchFamily="34" charset="0"/>
              </a:rPr>
              <a:t>polydisperse</a:t>
            </a:r>
            <a:r>
              <a:rPr lang="en-US" sz="2000" dirty="0" smtClean="0">
                <a:latin typeface="Arial" pitchFamily="34" charset="0"/>
                <a:cs typeface="Arial" pitchFamily="34" charset="0"/>
              </a:rPr>
              <a:t> (particle sizes differ from each other) systems</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a:p>
            <a:pPr>
              <a:buFont typeface="+mj-lt"/>
              <a:buAutoNum type="arabicPeriod" startAt="4"/>
            </a:pPr>
            <a:r>
              <a:rPr lang="it-IT" sz="2000" b="1" dirty="0" smtClean="0">
                <a:effectLst>
                  <a:outerShdw blurRad="38100" dist="38100" dir="2700000" algn="tl">
                    <a:srgbClr val="000000">
                      <a:alpha val="43137"/>
                    </a:srgbClr>
                  </a:outerShdw>
                </a:effectLst>
                <a:latin typeface="Arial" pitchFamily="34" charset="0"/>
                <a:cs typeface="Arial" pitchFamily="34" charset="0"/>
              </a:rPr>
              <a:t>Laser Induced Diagnostics</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it-IT" sz="2000" b="1" dirty="0" smtClean="0">
                <a:effectLst>
                  <a:outerShdw blurRad="38100" dist="38100" dir="2700000" algn="tl">
                    <a:srgbClr val="000000">
                      <a:alpha val="43137"/>
                    </a:srgbClr>
                  </a:outerShdw>
                </a:effectLst>
                <a:latin typeface="Arial" pitchFamily="34" charset="0"/>
                <a:cs typeface="Arial" pitchFamily="34" charset="0"/>
              </a:rPr>
              <a:t>(LIBD</a:t>
            </a:r>
            <a:r>
              <a:rPr lang="it-IT" sz="2000" b="1" dirty="0">
                <a:effectLst>
                  <a:outerShdw blurRad="38100" dist="38100" dir="2700000" algn="tl">
                    <a:srgbClr val="000000">
                      <a:alpha val="43137"/>
                    </a:srgbClr>
                  </a:outerShdw>
                </a:effectLst>
                <a:latin typeface="Arial" pitchFamily="34" charset="0"/>
                <a:cs typeface="Arial" pitchFamily="34" charset="0"/>
              </a:rPr>
              <a:t>);</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r>
              <a:rPr lang="en-US" sz="2000" dirty="0" smtClean="0">
                <a:latin typeface="Arial" pitchFamily="34" charset="0"/>
                <a:cs typeface="Arial" pitchFamily="34" charset="0"/>
              </a:rPr>
              <a:t>It has a very low detection limit and is suitable for size and concentration analysis of colloids</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a:p>
            <a:pPr>
              <a:buFont typeface="+mj-lt"/>
              <a:buAutoNum type="arabicPeriod" startAt="4"/>
            </a:pPr>
            <a:r>
              <a:rPr lang="tr-TR" sz="2000" b="1" dirty="0" smtClean="0">
                <a:effectLst>
                  <a:outerShdw blurRad="38100" dist="38100" dir="2700000" algn="tl">
                    <a:srgbClr val="000000">
                      <a:alpha val="43137"/>
                    </a:srgbClr>
                  </a:outerShdw>
                </a:effectLst>
                <a:latin typeface="Arial" pitchFamily="34" charset="0"/>
                <a:cs typeface="Arial" pitchFamily="34" charset="0"/>
              </a:rPr>
              <a:t>RAMAN SPECTROSCOPY;</a:t>
            </a:r>
          </a:p>
          <a:p>
            <a:pPr lvl="1"/>
            <a:r>
              <a:rPr lang="en-US" sz="2000" dirty="0" smtClean="0">
                <a:latin typeface="Arial" pitchFamily="34" charset="0"/>
                <a:cs typeface="Arial" pitchFamily="34" charset="0"/>
              </a:rPr>
              <a:t>Suitable for structural characterization of NPs</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a:p>
            <a:pPr>
              <a:buFont typeface="+mj-lt"/>
              <a:buAutoNum type="arabicPeriod" startAt="6"/>
            </a:pPr>
            <a:r>
              <a:rPr lang="tr-TR" sz="2000" b="1" dirty="0" smtClean="0">
                <a:effectLst>
                  <a:outerShdw blurRad="38100" dist="38100" dir="2700000" algn="tl">
                    <a:srgbClr val="000000">
                      <a:alpha val="43137"/>
                    </a:srgbClr>
                  </a:outerShdw>
                </a:effectLst>
                <a:latin typeface="Arial" pitchFamily="34" charset="0"/>
                <a:cs typeface="Arial" pitchFamily="34" charset="0"/>
              </a:rPr>
              <a:t>SMALL-ANGLE NEUTRON SCATTERING </a:t>
            </a:r>
            <a:r>
              <a:rPr lang="tr-TR" sz="2000" b="1" dirty="0">
                <a:effectLst>
                  <a:outerShdw blurRad="38100" dist="38100" dir="2700000" algn="tl">
                    <a:srgbClr val="000000">
                      <a:alpha val="43137"/>
                    </a:srgbClr>
                  </a:outerShdw>
                </a:effectLst>
                <a:latin typeface="Arial" pitchFamily="34" charset="0"/>
                <a:cs typeface="Arial" pitchFamily="34" charset="0"/>
              </a:rPr>
              <a:t>(SANS);</a:t>
            </a:r>
          </a:p>
          <a:p>
            <a:pPr lvl="1"/>
            <a:r>
              <a:rPr lang="en-US" sz="2000" dirty="0" smtClean="0">
                <a:latin typeface="Arial" pitchFamily="34" charset="0"/>
                <a:cs typeface="Arial" pitchFamily="34" charset="0"/>
              </a:rPr>
              <a:t>It can be used in solid or liquid samples. X-ray spectroscopy covers XPS, XRF and XAS and XRD techniques</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197541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CBDF461-4D49-4ED7-BC0C-0B8ED1F2530F}"/>
              </a:ext>
            </a:extLst>
          </p:cNvPr>
          <p:cNvSpPr>
            <a:spLocks noGrp="1"/>
          </p:cNvSpPr>
          <p:nvPr>
            <p:ph idx="1"/>
          </p:nvPr>
        </p:nvSpPr>
        <p:spPr>
          <a:xfrm>
            <a:off x="1187624" y="404664"/>
            <a:ext cx="7704856" cy="5218526"/>
          </a:xfrm>
        </p:spPr>
        <p:txBody>
          <a:bodyPr>
            <a:noAutofit/>
          </a:bodyPr>
          <a:lstStyle/>
          <a:p>
            <a:pPr>
              <a:buFont typeface="+mj-lt"/>
              <a:buAutoNum type="arabicPeriod" startAt="7"/>
            </a:pPr>
            <a:r>
              <a:rPr lang="tr-TR" sz="2000" b="1" dirty="0" smtClean="0">
                <a:effectLst>
                  <a:outerShdw blurRad="38100" dist="38100" dir="2700000" algn="tl">
                    <a:srgbClr val="000000">
                      <a:alpha val="43137"/>
                    </a:srgbClr>
                  </a:outerShdw>
                </a:effectLst>
                <a:latin typeface="Arial" pitchFamily="34" charset="0"/>
                <a:cs typeface="Arial" pitchFamily="34" charset="0"/>
              </a:rPr>
              <a:t>X-ray </a:t>
            </a:r>
            <a:r>
              <a:rPr lang="tr-TR" sz="2000" b="1" dirty="0" err="1" smtClean="0">
                <a:effectLst>
                  <a:outerShdw blurRad="38100" dist="38100" dir="2700000" algn="tl">
                    <a:srgbClr val="000000">
                      <a:alpha val="43137"/>
                    </a:srgbClr>
                  </a:outerShdw>
                </a:effectLst>
                <a:latin typeface="Arial" pitchFamily="34" charset="0"/>
                <a:cs typeface="Arial" pitchFamily="34" charset="0"/>
              </a:rPr>
              <a:t>photoelectron</a:t>
            </a:r>
            <a:r>
              <a:rPr lang="tr-TR" sz="2000" b="1" dirty="0" smtClean="0">
                <a:effectLst>
                  <a:outerShdw blurRad="38100" dist="38100" dir="2700000" algn="tl">
                    <a:srgbClr val="000000">
                      <a:alpha val="43137"/>
                    </a:srgbClr>
                  </a:outerShdw>
                </a:effectLst>
                <a:latin typeface="Arial" pitchFamily="34" charset="0"/>
                <a:cs typeface="Arial" pitchFamily="34" charset="0"/>
              </a:rPr>
              <a:t> (XPS</a:t>
            </a:r>
            <a:r>
              <a:rPr lang="tr-TR" sz="2000" b="1" dirty="0">
                <a:effectLst>
                  <a:outerShdw blurRad="38100" dist="38100" dir="2700000" algn="tl">
                    <a:srgbClr val="000000">
                      <a:alpha val="43137"/>
                    </a:srgbClr>
                  </a:outerShdw>
                </a:effectLst>
                <a:latin typeface="Arial" pitchFamily="34" charset="0"/>
                <a:cs typeface="Arial" pitchFamily="34" charset="0"/>
              </a:rPr>
              <a:t>);</a:t>
            </a:r>
          </a:p>
          <a:p>
            <a:pPr lvl="1" algn="just"/>
            <a:r>
              <a:rPr lang="en-US" sz="2000" b="1" dirty="0" smtClean="0">
                <a:latin typeface="Arial" pitchFamily="34" charset="0"/>
                <a:cs typeface="Arial" pitchFamily="34" charset="0"/>
              </a:rPr>
              <a:t>Useful for characterizing NP surfaces and coatings</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buFont typeface="+mj-lt"/>
              <a:buAutoNum type="arabicPeriod" startAt="8"/>
            </a:pPr>
            <a:r>
              <a:rPr lang="tr-TR" sz="2000" b="1" dirty="0" smtClean="0">
                <a:effectLst>
                  <a:outerShdw blurRad="38100" dist="38100" dir="2700000" algn="tl">
                    <a:srgbClr val="000000">
                      <a:alpha val="43137"/>
                    </a:srgbClr>
                  </a:outerShdw>
                </a:effectLst>
                <a:latin typeface="Arial" pitchFamily="34" charset="0"/>
                <a:cs typeface="Arial" pitchFamily="34" charset="0"/>
              </a:rPr>
              <a:t>X-ray </a:t>
            </a:r>
            <a:r>
              <a:rPr lang="tr-TR" sz="2000" b="1" dirty="0" err="1" smtClean="0">
                <a:effectLst>
                  <a:outerShdw blurRad="38100" dist="38100" dir="2700000" algn="tl">
                    <a:srgbClr val="000000">
                      <a:alpha val="43137"/>
                    </a:srgbClr>
                  </a:outerShdw>
                </a:effectLst>
                <a:latin typeface="Arial" pitchFamily="34" charset="0"/>
                <a:cs typeface="Arial" pitchFamily="34" charset="0"/>
              </a:rPr>
              <a:t>diffraction</a:t>
            </a:r>
            <a:r>
              <a:rPr lang="tr-TR" sz="2000" b="1" dirty="0" smtClean="0">
                <a:effectLst>
                  <a:outerShdw blurRad="38100" dist="38100" dir="2700000" algn="tl">
                    <a:srgbClr val="000000">
                      <a:alpha val="43137"/>
                    </a:srgbClr>
                  </a:outerShdw>
                </a:effectLst>
                <a:latin typeface="Arial" pitchFamily="34" charset="0"/>
                <a:cs typeface="Arial" pitchFamily="34" charset="0"/>
              </a:rPr>
              <a:t> (XRD</a:t>
            </a:r>
            <a:r>
              <a:rPr lang="tr-TR" sz="2000" b="1" dirty="0">
                <a:effectLst>
                  <a:outerShdw blurRad="38100" dist="38100" dir="2700000" algn="tl">
                    <a:srgbClr val="000000">
                      <a:alpha val="43137"/>
                    </a:srgbClr>
                  </a:outerShdw>
                </a:effectLst>
                <a:latin typeface="Arial" pitchFamily="34" charset="0"/>
                <a:cs typeface="Arial" pitchFamily="34" charset="0"/>
              </a:rPr>
              <a:t>);</a:t>
            </a:r>
          </a:p>
          <a:p>
            <a:pPr lvl="1" algn="just"/>
            <a:r>
              <a:rPr lang="en-US" sz="2000" b="1" dirty="0" smtClean="0">
                <a:latin typeface="Arial" pitchFamily="34" charset="0"/>
                <a:cs typeface="Arial" pitchFamily="34" charset="0"/>
              </a:rPr>
              <a:t>Non-destructive, gives information about the crystallographic structure or elemental composition of natural and manufactured materials</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buFont typeface="+mj-lt"/>
              <a:buAutoNum type="arabicPeriod" startAt="9"/>
            </a:pPr>
            <a:r>
              <a:rPr lang="en-US" sz="2000" b="1" dirty="0" smtClean="0">
                <a:effectLst>
                  <a:outerShdw blurRad="38100" dist="38100" dir="2700000" algn="tl">
                    <a:srgbClr val="000000">
                      <a:alpha val="43137"/>
                    </a:srgbClr>
                  </a:outerShdw>
                </a:effectLst>
                <a:latin typeface="Arial" pitchFamily="34" charset="0"/>
                <a:cs typeface="Arial" pitchFamily="34" charset="0"/>
              </a:rPr>
              <a:t>X-ray absorption (XAS) and emission spectroscopy</a:t>
            </a:r>
            <a:r>
              <a:rPr lang="tr-TR" sz="2000" b="1" dirty="0" smtClean="0">
                <a:effectLst>
                  <a:outerShdw blurRad="38100" dist="38100" dir="2700000" algn="tl">
                    <a:srgbClr val="000000">
                      <a:alpha val="43137"/>
                    </a:srgbClr>
                  </a:outerShdw>
                </a:effectLst>
                <a:latin typeface="Arial" pitchFamily="34" charset="0"/>
                <a:cs typeface="Arial" pitchFamily="34" charset="0"/>
              </a:rPr>
              <a:t>;</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n-US" sz="2000" b="1" dirty="0" smtClean="0">
                <a:latin typeface="Arial" pitchFamily="34" charset="0"/>
                <a:cs typeface="Arial" pitchFamily="34" charset="0"/>
              </a:rPr>
              <a:t>Used in chemical and materials sciences to determine elemental composition and chemical bonds</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buFont typeface="+mj-lt"/>
              <a:buAutoNum type="arabicPeriod" startAt="10"/>
            </a:pPr>
            <a:r>
              <a:rPr lang="tr-TR" sz="2000" b="1" dirty="0" smtClean="0">
                <a:effectLst>
                  <a:outerShdw blurRad="38100" dist="38100" dir="2700000" algn="tl">
                    <a:srgbClr val="000000">
                      <a:alpha val="43137"/>
                    </a:srgbClr>
                  </a:outerShdw>
                </a:effectLst>
                <a:latin typeface="Arial" pitchFamily="34" charset="0"/>
                <a:cs typeface="Arial" pitchFamily="34" charset="0"/>
              </a:rPr>
              <a:t>X-ray </a:t>
            </a:r>
            <a:r>
              <a:rPr lang="tr-TR" sz="2000" b="1" dirty="0" err="1" smtClean="0">
                <a:effectLst>
                  <a:outerShdw blurRad="38100" dist="38100" dir="2700000" algn="tl">
                    <a:srgbClr val="000000">
                      <a:alpha val="43137"/>
                    </a:srgbClr>
                  </a:outerShdw>
                </a:effectLst>
                <a:latin typeface="Arial" pitchFamily="34" charset="0"/>
                <a:cs typeface="Arial" pitchFamily="34" charset="0"/>
              </a:rPr>
              <a:t>fluorescence</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a:effectLst>
                  <a:outerShdw blurRad="38100" dist="38100" dir="2700000" algn="tl">
                    <a:srgbClr val="000000">
                      <a:alpha val="43137"/>
                    </a:srgbClr>
                  </a:outerShdw>
                </a:effectLst>
                <a:latin typeface="Arial" pitchFamily="34" charset="0"/>
                <a:cs typeface="Arial" pitchFamily="34" charset="0"/>
              </a:rPr>
              <a:t>(XRF);</a:t>
            </a:r>
          </a:p>
          <a:p>
            <a:pPr lvl="1" algn="just"/>
            <a:r>
              <a:rPr lang="en-US" sz="2000" b="1" dirty="0" smtClean="0">
                <a:latin typeface="Arial" pitchFamily="34" charset="0"/>
                <a:cs typeface="Arial" pitchFamily="34" charset="0"/>
              </a:rPr>
              <a:t>This method of spectroscopy does not destroy the samples. Used to determine and identify concentrations of elements in solid, powder or liquid samples</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67786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231D253-4ACC-40C4-BBE4-605863D2B3B6}"/>
              </a:ext>
            </a:extLst>
          </p:cNvPr>
          <p:cNvSpPr>
            <a:spLocks noGrp="1"/>
          </p:cNvSpPr>
          <p:nvPr>
            <p:ph idx="1"/>
          </p:nvPr>
        </p:nvSpPr>
        <p:spPr>
          <a:xfrm>
            <a:off x="1331640" y="620688"/>
            <a:ext cx="7992887" cy="5290534"/>
          </a:xfrm>
        </p:spPr>
        <p:txBody>
          <a:bodyPr>
            <a:noAutofit/>
          </a:bodyPr>
          <a:lstStyle/>
          <a:p>
            <a:pPr>
              <a:buFont typeface="+mj-lt"/>
              <a:buAutoNum type="arabicPeriod" startAt="11"/>
            </a:pPr>
            <a:r>
              <a:rPr lang="tr-TR" sz="2000" b="1" dirty="0" err="1" smtClean="0">
                <a:effectLst>
                  <a:outerShdw blurRad="38100" dist="38100" dir="2700000" algn="tl">
                    <a:srgbClr val="000000">
                      <a:alpha val="43137"/>
                    </a:srgbClr>
                  </a:outerShdw>
                </a:effectLst>
                <a:latin typeface="Arial" pitchFamily="34" charset="0"/>
                <a:cs typeface="Arial" pitchFamily="34" charset="0"/>
              </a:rPr>
              <a:t>Mass</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spectrometry</a:t>
            </a:r>
            <a:r>
              <a:rPr lang="tr-TR" sz="2000" b="1" dirty="0" smtClean="0">
                <a:effectLst>
                  <a:outerShdw blurRad="38100" dist="38100" dir="2700000" algn="tl">
                    <a:srgbClr val="000000">
                      <a:alpha val="43137"/>
                    </a:srgbClr>
                  </a:outerShdw>
                </a:effectLst>
                <a:latin typeface="Arial" pitchFamily="34" charset="0"/>
                <a:cs typeface="Arial" pitchFamily="34" charset="0"/>
              </a:rPr>
              <a:t>;</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r>
              <a:rPr lang="en-US" sz="2000" b="1" dirty="0" smtClean="0">
                <a:latin typeface="Arial" pitchFamily="34" charset="0"/>
                <a:cs typeface="Arial" pitchFamily="34" charset="0"/>
              </a:rPr>
              <a:t>consists of an ion source, a mass analyzer and a detector system and includes ESI and MALDI techniques</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buFont typeface="+mj-lt"/>
              <a:buAutoNum type="arabicPeriod" startAt="12"/>
            </a:pPr>
            <a:r>
              <a:rPr lang="tr-TR" sz="2000" b="1" dirty="0" err="1" smtClean="0">
                <a:effectLst>
                  <a:outerShdw blurRad="38100" dist="38100" dir="2700000" algn="tl">
                    <a:srgbClr val="000000">
                      <a:alpha val="43137"/>
                    </a:srgbClr>
                  </a:outerShdw>
                </a:effectLst>
                <a:latin typeface="Arial" pitchFamily="34" charset="0"/>
                <a:cs typeface="Arial" pitchFamily="34" charset="0"/>
              </a:rPr>
              <a:t>Electrospray</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ionization</a:t>
            </a:r>
            <a:r>
              <a:rPr lang="tr-TR" sz="2000" b="1" dirty="0" smtClean="0">
                <a:effectLst>
                  <a:outerShdw blurRad="38100" dist="38100" dir="2700000" algn="tl">
                    <a:srgbClr val="000000">
                      <a:alpha val="43137"/>
                    </a:srgbClr>
                  </a:outerShdw>
                </a:effectLst>
                <a:latin typeface="Arial" pitchFamily="34" charset="0"/>
                <a:cs typeface="Arial" pitchFamily="34" charset="0"/>
              </a:rPr>
              <a:t> (ESI) </a:t>
            </a:r>
            <a:r>
              <a:rPr lang="tr-TR" sz="2000" b="1" dirty="0" err="1" smtClean="0">
                <a:effectLst>
                  <a:outerShdw blurRad="38100" dist="38100" dir="2700000" algn="tl">
                    <a:srgbClr val="000000">
                      <a:alpha val="43137"/>
                    </a:srgbClr>
                  </a:outerShdw>
                </a:effectLst>
                <a:latin typeface="Arial" pitchFamily="34" charset="0"/>
                <a:cs typeface="Arial" pitchFamily="34" charset="0"/>
              </a:rPr>
              <a:t>and</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matrix-assisted</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laser</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desorption</a:t>
            </a:r>
            <a:r>
              <a:rPr lang="tr-TR" sz="2000" b="1" dirty="0" smtClean="0">
                <a:effectLst>
                  <a:outerShdw blurRad="38100" dist="38100" dir="2700000" algn="tl">
                    <a:srgbClr val="000000">
                      <a:alpha val="43137"/>
                    </a:srgbClr>
                  </a:outerShdw>
                </a:effectLst>
                <a:latin typeface="Arial" pitchFamily="34" charset="0"/>
                <a:cs typeface="Arial" pitchFamily="34" charset="0"/>
              </a:rPr>
              <a:t>/</a:t>
            </a:r>
            <a:r>
              <a:rPr lang="tr-TR" sz="2000" b="1" dirty="0" err="1" smtClean="0">
                <a:effectLst>
                  <a:outerShdw blurRad="38100" dist="38100" dir="2700000" algn="tl">
                    <a:srgbClr val="000000">
                      <a:alpha val="43137"/>
                    </a:srgbClr>
                  </a:outerShdw>
                </a:effectLst>
                <a:latin typeface="Arial" pitchFamily="34" charset="0"/>
                <a:cs typeface="Arial" pitchFamily="34" charset="0"/>
              </a:rPr>
              <a:t>ionization</a:t>
            </a:r>
            <a:r>
              <a:rPr lang="tr-TR" sz="2000" b="1" dirty="0" smtClean="0">
                <a:effectLst>
                  <a:outerShdw blurRad="38100" dist="38100" dir="2700000" algn="tl">
                    <a:srgbClr val="000000">
                      <a:alpha val="43137"/>
                    </a:srgbClr>
                  </a:outerShdw>
                </a:effectLst>
                <a:latin typeface="Arial" pitchFamily="34" charset="0"/>
                <a:cs typeface="Arial" pitchFamily="34" charset="0"/>
              </a:rPr>
              <a:t> (MALDI);</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r>
              <a:rPr lang="en-US" sz="2000" b="1" dirty="0" smtClean="0">
                <a:latin typeface="Arial" pitchFamily="34" charset="0"/>
                <a:cs typeface="Arial" pitchFamily="34" charset="0"/>
              </a:rPr>
              <a:t>Two ionization techniques often used with liquid and solid biological samples</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buFont typeface="+mj-lt"/>
              <a:buAutoNum type="arabicPeriod" startAt="12"/>
            </a:pPr>
            <a:r>
              <a:rPr lang="tr-TR" sz="2000" b="1" dirty="0" smtClean="0">
                <a:effectLst>
                  <a:outerShdw blurRad="38100" dist="38100" dir="2700000" algn="tl">
                    <a:srgbClr val="000000">
                      <a:alpha val="43137"/>
                    </a:srgbClr>
                  </a:outerShdw>
                </a:effectLst>
                <a:latin typeface="Arial" pitchFamily="34" charset="0"/>
                <a:cs typeface="Arial" pitchFamily="34" charset="0"/>
              </a:rPr>
              <a:t>UV-</a:t>
            </a:r>
            <a:r>
              <a:rPr lang="tr-TR" sz="2000" b="1" dirty="0" err="1" smtClean="0">
                <a:effectLst>
                  <a:outerShdw blurRad="38100" dist="38100" dir="2700000" algn="tl">
                    <a:srgbClr val="000000">
                      <a:alpha val="43137"/>
                    </a:srgbClr>
                  </a:outerShdw>
                </a:effectLst>
                <a:latin typeface="Arial" pitchFamily="34" charset="0"/>
                <a:cs typeface="Arial" pitchFamily="34" charset="0"/>
              </a:rPr>
              <a:t>visible</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spectroscopy</a:t>
            </a:r>
            <a:r>
              <a:rPr lang="tr-TR" sz="2000" b="1" dirty="0" smtClean="0">
                <a:effectLst>
                  <a:outerShdw blurRad="38100" dist="38100" dir="2700000" algn="tl">
                    <a:srgbClr val="000000">
                      <a:alpha val="43137"/>
                    </a:srgbClr>
                  </a:outerShdw>
                </a:effectLst>
                <a:latin typeface="Arial" pitchFamily="34" charset="0"/>
                <a:cs typeface="Arial" pitchFamily="34" charset="0"/>
              </a:rPr>
              <a:t> (UV-</a:t>
            </a:r>
            <a:r>
              <a:rPr lang="tr-TR" sz="2000" b="1" dirty="0" err="1" smtClean="0">
                <a:effectLst>
                  <a:outerShdw blurRad="38100" dist="38100" dir="2700000" algn="tl">
                    <a:srgbClr val="000000">
                      <a:alpha val="43137"/>
                    </a:srgbClr>
                  </a:outerShdw>
                </a:effectLst>
                <a:latin typeface="Arial" pitchFamily="34" charset="0"/>
                <a:cs typeface="Arial" pitchFamily="34" charset="0"/>
              </a:rPr>
              <a:t>vis</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spectroscopy</a:t>
            </a:r>
            <a:r>
              <a:rPr lang="tr-TR" sz="2000" b="1" dirty="0" smtClean="0">
                <a:effectLst>
                  <a:outerShdw blurRad="38100" dist="38100" dir="2700000" algn="tl">
                    <a:srgbClr val="000000">
                      <a:alpha val="43137"/>
                    </a:srgbClr>
                  </a:outerShdw>
                </a:effectLst>
                <a:latin typeface="Arial" pitchFamily="34" charset="0"/>
                <a:cs typeface="Arial" pitchFamily="34" charset="0"/>
              </a:rPr>
              <a:t>);</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r>
              <a:rPr lang="en-US" sz="2000" b="1" dirty="0" smtClean="0">
                <a:latin typeface="Arial" pitchFamily="34" charset="0"/>
                <a:cs typeface="Arial" pitchFamily="34" charset="0"/>
              </a:rPr>
              <a:t>It is a simple and useful analytical technique for measuring the mass concentration of NPs according to Beer's law. It is the technique used to measure the light absorbed and scattered by a sample. NPs have optical properties and are suitable for characterization and examination by UV-vis due to their size, shape, concentration, agglomeration status and sensitivity to the near-surface refractive index of nanoparticles</a:t>
            </a:r>
            <a:r>
              <a:rPr lang="tr-TR" sz="2000" b="1" dirty="0" smtClean="0">
                <a:latin typeface="Arial" pitchFamily="34" charset="0"/>
                <a:cs typeface="Arial" pitchFamily="34" charset="0"/>
              </a:rPr>
              <a:t>. </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207418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BF0173C-2609-4EC8-8510-02E399C7B3EC}"/>
              </a:ext>
            </a:extLst>
          </p:cNvPr>
          <p:cNvSpPr>
            <a:spLocks noGrp="1"/>
          </p:cNvSpPr>
          <p:nvPr>
            <p:ph type="title"/>
          </p:nvPr>
        </p:nvSpPr>
        <p:spPr>
          <a:xfrm>
            <a:off x="1763688" y="0"/>
            <a:ext cx="6589199" cy="1280890"/>
          </a:xfrm>
        </p:spPr>
        <p:txBody>
          <a:bodyPr/>
          <a:lstStyle/>
          <a:p>
            <a:pPr algn="ctr"/>
            <a:r>
              <a:rPr lang="tr-TR" b="1" dirty="0" err="1" smtClean="0">
                <a:effectLst>
                  <a:outerShdw blurRad="38100" dist="38100" dir="2700000" algn="tl">
                    <a:srgbClr val="000000">
                      <a:alpha val="43137"/>
                    </a:srgbClr>
                  </a:outerShdw>
                </a:effectLst>
              </a:rPr>
              <a:t>Centrifugation</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and</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Filtration</a:t>
            </a:r>
            <a:r>
              <a:rPr lang="tr-TR" b="1" dirty="0" smtClean="0">
                <a:effectLst>
                  <a:outerShdw blurRad="38100" dist="38100" dir="2700000" algn="tl">
                    <a:srgbClr val="000000">
                      <a:alpha val="43137"/>
                    </a:srgbClr>
                  </a:outerShdw>
                </a:effectLst>
              </a:rPr>
              <a:t> </a:t>
            </a:r>
            <a:r>
              <a:rPr lang="tr-TR" b="1" dirty="0" err="1" smtClean="0">
                <a:effectLst>
                  <a:outerShdw blurRad="38100" dist="38100" dir="2700000" algn="tl">
                    <a:srgbClr val="000000">
                      <a:alpha val="43137"/>
                    </a:srgbClr>
                  </a:outerShdw>
                </a:effectLst>
              </a:rPr>
              <a:t>Techniques</a:t>
            </a:r>
            <a:endParaRPr lang="tr-TR" b="1" dirty="0">
              <a:effectLst>
                <a:outerShdw blurRad="38100" dist="38100" dir="2700000" algn="tl">
                  <a:srgbClr val="000000">
                    <a:alpha val="43137"/>
                  </a:srgbClr>
                </a:outerShdw>
              </a:effectLst>
            </a:endParaRPr>
          </a:p>
        </p:txBody>
      </p:sp>
      <p:sp>
        <p:nvSpPr>
          <p:cNvPr id="3" name="İçerik Yer Tutucusu 2">
            <a:extLst>
              <a:ext uri="{FF2B5EF4-FFF2-40B4-BE49-F238E27FC236}">
                <a16:creationId xmlns="" xmlns:a16="http://schemas.microsoft.com/office/drawing/2014/main" id="{9A933859-7937-4894-9793-8CCC82C82EE6}"/>
              </a:ext>
            </a:extLst>
          </p:cNvPr>
          <p:cNvSpPr>
            <a:spLocks noGrp="1"/>
          </p:cNvSpPr>
          <p:nvPr>
            <p:ph idx="1"/>
          </p:nvPr>
        </p:nvSpPr>
        <p:spPr>
          <a:xfrm>
            <a:off x="827584" y="1268760"/>
            <a:ext cx="8064895" cy="4642462"/>
          </a:xfrm>
        </p:spPr>
        <p:txBody>
          <a:bodyPr>
            <a:noAutofit/>
          </a:bodyPr>
          <a:lstStyle/>
          <a:p>
            <a:pPr algn="just"/>
            <a:r>
              <a:rPr lang="en-US" b="1" dirty="0" smtClean="0">
                <a:solidFill>
                  <a:schemeClr val="tx1">
                    <a:lumMod val="65000"/>
                    <a:lumOff val="35000"/>
                  </a:schemeClr>
                </a:solidFill>
                <a:latin typeface="Arial" pitchFamily="34" charset="0"/>
                <a:cs typeface="Arial" pitchFamily="34" charset="0"/>
              </a:rPr>
              <a:t>These methods are low cost, high speed and high volume techniques and are suitable for sample preparation and size fractionation.</a:t>
            </a:r>
            <a:r>
              <a:rPr lang="tr-TR" b="1" dirty="0" smtClean="0">
                <a:solidFill>
                  <a:schemeClr val="tx1">
                    <a:lumMod val="65000"/>
                    <a:lumOff val="35000"/>
                  </a:schemeClr>
                </a:solidFill>
                <a:latin typeface="Arial" pitchFamily="34" charset="0"/>
                <a:cs typeface="Arial" pitchFamily="34" charset="0"/>
              </a:rPr>
              <a:t> </a:t>
            </a:r>
            <a:endParaRPr lang="tr-TR" b="1" dirty="0">
              <a:solidFill>
                <a:schemeClr val="tx1">
                  <a:lumMod val="65000"/>
                  <a:lumOff val="35000"/>
                </a:schemeClr>
              </a:solidFill>
              <a:latin typeface="Arial" pitchFamily="34" charset="0"/>
              <a:cs typeface="Arial" pitchFamily="34" charset="0"/>
            </a:endParaRPr>
          </a:p>
          <a:p>
            <a:pPr algn="just"/>
            <a:r>
              <a:rPr lang="tr-TR"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Ultra </a:t>
            </a:r>
            <a:r>
              <a:rPr lang="tr-TR" b="1" u="sng" dirty="0" err="1"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centrifugation</a:t>
            </a:r>
            <a:r>
              <a:rPr lang="tr-TR"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(UC); </a:t>
            </a:r>
            <a:r>
              <a:rPr lang="en-GB" b="1" dirty="0">
                <a:solidFill>
                  <a:schemeClr val="tx1">
                    <a:lumMod val="65000"/>
                    <a:lumOff val="35000"/>
                  </a:schemeClr>
                </a:solidFill>
                <a:latin typeface="Arial" panose="020B0604020202020204" pitchFamily="34" charset="0"/>
                <a:cs typeface="Arial" panose="020B0604020202020204" pitchFamily="34" charset="0"/>
              </a:rPr>
              <a:t>Another field-separation technique, ultracentrifugation, involves separation on the basis of the centrifugal force created by very rapid rotation (50,000 revolutions per minute or more). Different species, depending on their masses, will settle at different speeds under these conditions. </a:t>
            </a:r>
            <a:r>
              <a:rPr lang="en-US" b="1" dirty="0" smtClean="0">
                <a:solidFill>
                  <a:schemeClr val="tx1">
                    <a:lumMod val="65000"/>
                    <a:lumOff val="35000"/>
                  </a:schemeClr>
                </a:solidFill>
                <a:latin typeface="Arial" pitchFamily="34" charset="0"/>
                <a:cs typeface="Arial" pitchFamily="34" charset="0"/>
              </a:rPr>
              <a:t>There </a:t>
            </a:r>
            <a:r>
              <a:rPr lang="en-US" b="1" dirty="0" smtClean="0">
                <a:solidFill>
                  <a:schemeClr val="tx1">
                    <a:lumMod val="65000"/>
                    <a:lumOff val="35000"/>
                  </a:schemeClr>
                </a:solidFill>
                <a:latin typeface="Arial" pitchFamily="34" charset="0"/>
                <a:cs typeface="Arial" pitchFamily="34" charset="0"/>
              </a:rPr>
              <a:t>are two different types of ultra-centrifuges, analytical and preparatory UC</a:t>
            </a:r>
            <a:r>
              <a:rPr lang="tr-TR" b="1" dirty="0" smtClean="0">
                <a:solidFill>
                  <a:schemeClr val="tx1">
                    <a:lumMod val="65000"/>
                    <a:lumOff val="35000"/>
                  </a:schemeClr>
                </a:solidFill>
                <a:latin typeface="Arial" pitchFamily="34" charset="0"/>
                <a:cs typeface="Arial" pitchFamily="34" charset="0"/>
              </a:rPr>
              <a:t>. </a:t>
            </a:r>
            <a:endParaRPr lang="tr-TR" b="1" dirty="0">
              <a:solidFill>
                <a:schemeClr val="tx1">
                  <a:lumMod val="65000"/>
                  <a:lumOff val="35000"/>
                </a:schemeClr>
              </a:solidFill>
              <a:latin typeface="Arial" pitchFamily="34" charset="0"/>
              <a:cs typeface="Arial" pitchFamily="34" charset="0"/>
            </a:endParaRPr>
          </a:p>
          <a:p>
            <a:pPr algn="just"/>
            <a:r>
              <a:rPr lang="tr-TR" b="1" u="sng" dirty="0" err="1"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Analytical</a:t>
            </a:r>
            <a:r>
              <a:rPr lang="tr-TR"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ultra </a:t>
            </a:r>
            <a:r>
              <a:rPr lang="tr-TR" b="1" u="sng" dirty="0" err="1"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centrifuge</a:t>
            </a:r>
            <a:r>
              <a:rPr lang="tr-TR"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(ANUC</a:t>
            </a:r>
            <a:r>
              <a:rPr lang="tr-TR" b="1" u="sng" dirty="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tx1">
                    <a:lumMod val="65000"/>
                    <a:lumOff val="35000"/>
                  </a:schemeClr>
                </a:solidFill>
                <a:latin typeface="Arial" pitchFamily="34" charset="0"/>
                <a:cs typeface="Arial" pitchFamily="34" charset="0"/>
              </a:rPr>
              <a:t>the sample can be monitored in real time via an optical sensing system using ultraviolet light absorption and/or optical refractive index sensitive systems</a:t>
            </a:r>
            <a:r>
              <a:rPr lang="tr-TR" b="1" dirty="0" smtClean="0">
                <a:solidFill>
                  <a:schemeClr val="tx1">
                    <a:lumMod val="65000"/>
                    <a:lumOff val="35000"/>
                  </a:schemeClr>
                </a:solidFill>
                <a:latin typeface="Arial" pitchFamily="34" charset="0"/>
                <a:cs typeface="Arial" pitchFamily="34" charset="0"/>
              </a:rPr>
              <a:t>.</a:t>
            </a:r>
            <a:endParaRPr lang="tr-TR" b="1" dirty="0">
              <a:solidFill>
                <a:schemeClr val="tx1">
                  <a:lumMod val="65000"/>
                  <a:lumOff val="35000"/>
                </a:schemeClr>
              </a:solidFill>
              <a:latin typeface="Arial" pitchFamily="34" charset="0"/>
              <a:cs typeface="Arial" pitchFamily="34" charset="0"/>
            </a:endParaRPr>
          </a:p>
          <a:p>
            <a:pPr algn="just"/>
            <a:r>
              <a:rPr lang="tr-TR" b="1" dirty="0">
                <a:solidFill>
                  <a:schemeClr val="tx1">
                    <a:lumMod val="65000"/>
                    <a:lumOff val="35000"/>
                  </a:schemeClr>
                </a:solidFill>
                <a:latin typeface="Arial" pitchFamily="34" charset="0"/>
                <a:cs typeface="Arial" pitchFamily="34" charset="0"/>
              </a:rPr>
              <a:t> </a:t>
            </a:r>
            <a:r>
              <a:rPr lang="tr-TR" b="1" u="sng" dirty="0" err="1"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Preparatory</a:t>
            </a:r>
            <a:r>
              <a:rPr lang="tr-TR"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ultra </a:t>
            </a:r>
            <a:r>
              <a:rPr lang="tr-TR" b="1" u="sng" dirty="0" err="1"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centrifuge</a:t>
            </a:r>
            <a:r>
              <a:rPr lang="tr-TR"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tx1">
                    <a:lumMod val="65000"/>
                    <a:lumOff val="35000"/>
                  </a:schemeClr>
                </a:solidFill>
                <a:latin typeface="Arial" pitchFamily="34" charset="0"/>
                <a:cs typeface="Arial" pitchFamily="34" charset="0"/>
              </a:rPr>
              <a:t>used for </a:t>
            </a:r>
            <a:r>
              <a:rPr lang="en-US" b="1" dirty="0" err="1" smtClean="0">
                <a:solidFill>
                  <a:schemeClr val="tx1">
                    <a:lumMod val="65000"/>
                    <a:lumOff val="35000"/>
                  </a:schemeClr>
                </a:solidFill>
                <a:latin typeface="Arial" pitchFamily="34" charset="0"/>
                <a:cs typeface="Arial" pitchFamily="34" charset="0"/>
              </a:rPr>
              <a:t>pelletization</a:t>
            </a:r>
            <a:r>
              <a:rPr lang="en-US" b="1" dirty="0" smtClean="0">
                <a:solidFill>
                  <a:schemeClr val="tx1">
                    <a:lumMod val="65000"/>
                    <a:lumOff val="35000"/>
                  </a:schemeClr>
                </a:solidFill>
                <a:latin typeface="Arial" pitchFamily="34" charset="0"/>
                <a:cs typeface="Arial" pitchFamily="34" charset="0"/>
              </a:rPr>
              <a:t> of fine-grained fractions, gradient separation processes and aggregation of colloids and NPs in water in TEM and AFM substrates</a:t>
            </a:r>
            <a:r>
              <a:rPr lang="tr-TR" b="1" dirty="0" smtClean="0">
                <a:solidFill>
                  <a:schemeClr val="tx1">
                    <a:lumMod val="65000"/>
                    <a:lumOff val="35000"/>
                  </a:schemeClr>
                </a:solidFill>
                <a:latin typeface="Arial" pitchFamily="34" charset="0"/>
                <a:cs typeface="Arial" pitchFamily="34" charset="0"/>
              </a:rPr>
              <a:t>. </a:t>
            </a:r>
            <a:endParaRPr lang="tr-TR" b="1" dirty="0">
              <a:solidFill>
                <a:schemeClr val="tx1">
                  <a:lumMod val="65000"/>
                  <a:lumOff val="35000"/>
                </a:schemeClr>
              </a:solidFill>
              <a:latin typeface="Arial" pitchFamily="34" charset="0"/>
              <a:cs typeface="Arial" pitchFamily="34" charset="0"/>
            </a:endParaRPr>
          </a:p>
          <a:p>
            <a:pPr algn="just"/>
            <a:r>
              <a:rPr lang="en-US"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Cross-flow filtration (CFF) or tangent filtration</a:t>
            </a:r>
            <a:r>
              <a:rPr lang="tr-TR" b="1" u="sng" dirty="0" smtClean="0">
                <a:solidFill>
                  <a:schemeClr val="tx1">
                    <a:lumMod val="65000"/>
                    <a:lumOff val="35000"/>
                  </a:schemeClr>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chemeClr val="tx1">
                    <a:lumMod val="65000"/>
                    <a:lumOff val="35000"/>
                  </a:schemeClr>
                </a:solidFill>
                <a:latin typeface="Arial" pitchFamily="34" charset="0"/>
                <a:cs typeface="Arial" pitchFamily="34" charset="0"/>
              </a:rPr>
              <a:t>recirculates the samples and thus reduces blockage, concentration polarization and other artifacts caused by conventional probe filtration</a:t>
            </a:r>
            <a:r>
              <a:rPr lang="tr-TR" b="1" dirty="0" smtClean="0">
                <a:solidFill>
                  <a:schemeClr val="tx1">
                    <a:lumMod val="65000"/>
                    <a:lumOff val="35000"/>
                  </a:schemeClr>
                </a:solidFill>
                <a:latin typeface="Arial" pitchFamily="34" charset="0"/>
                <a:cs typeface="Arial" pitchFamily="34" charset="0"/>
              </a:rPr>
              <a:t>.</a:t>
            </a:r>
            <a:endParaRPr lang="tr-TR" b="1"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40011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4148CE6-8E06-4466-8C4C-58008835A5BD}"/>
              </a:ext>
            </a:extLst>
          </p:cNvPr>
          <p:cNvSpPr>
            <a:spLocks noGrp="1"/>
          </p:cNvSpPr>
          <p:nvPr>
            <p:ph type="title"/>
          </p:nvPr>
        </p:nvSpPr>
        <p:spPr/>
        <p:txBody>
          <a:bodyPr/>
          <a:lstStyle/>
          <a:p>
            <a:pPr algn="ctr"/>
            <a:r>
              <a:rPr lang="tr-TR" b="1" dirty="0" err="1" smtClean="0"/>
              <a:t>Other</a:t>
            </a:r>
            <a:r>
              <a:rPr lang="tr-TR" b="1" dirty="0" smtClean="0"/>
              <a:t> </a:t>
            </a:r>
            <a:r>
              <a:rPr lang="tr-TR" b="1" dirty="0" err="1" smtClean="0"/>
              <a:t>Techniques</a:t>
            </a:r>
            <a:endParaRPr lang="tr-TR" b="1" dirty="0"/>
          </a:p>
        </p:txBody>
      </p:sp>
      <p:sp>
        <p:nvSpPr>
          <p:cNvPr id="3" name="İçerik Yer Tutucusu 2">
            <a:extLst>
              <a:ext uri="{FF2B5EF4-FFF2-40B4-BE49-F238E27FC236}">
                <a16:creationId xmlns="" xmlns:a16="http://schemas.microsoft.com/office/drawing/2014/main" id="{77C2602B-355C-4A56-883C-B0BE8708371E}"/>
              </a:ext>
            </a:extLst>
          </p:cNvPr>
          <p:cNvSpPr>
            <a:spLocks noGrp="1"/>
          </p:cNvSpPr>
          <p:nvPr>
            <p:ph idx="1"/>
          </p:nvPr>
        </p:nvSpPr>
        <p:spPr>
          <a:xfrm>
            <a:off x="1259632" y="1556792"/>
            <a:ext cx="7056784" cy="4680520"/>
          </a:xfrm>
        </p:spPr>
        <p:txBody>
          <a:bodyPr>
            <a:noAutofit/>
          </a:bodyPr>
          <a:lstStyle/>
          <a:p>
            <a:pPr>
              <a:buFont typeface="+mj-lt"/>
              <a:buAutoNum type="arabicPeriod"/>
            </a:pPr>
            <a:r>
              <a:rPr lang="tr-TR" sz="2000" b="1" dirty="0" err="1" smtClean="0">
                <a:effectLst>
                  <a:outerShdw blurRad="38100" dist="38100" dir="2700000" algn="tl">
                    <a:srgbClr val="000000">
                      <a:alpha val="43137"/>
                    </a:srgbClr>
                  </a:outerShdw>
                </a:effectLst>
                <a:latin typeface="Arial" pitchFamily="34" charset="0"/>
                <a:cs typeface="Arial" pitchFamily="34" charset="0"/>
              </a:rPr>
              <a:t>Particle</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counter</a:t>
            </a:r>
            <a:r>
              <a:rPr lang="tr-TR" sz="2000" b="1" dirty="0" smtClean="0">
                <a:effectLst>
                  <a:outerShdw blurRad="38100" dist="38100" dir="2700000" algn="tl">
                    <a:srgbClr val="000000">
                      <a:alpha val="43137"/>
                    </a:srgbClr>
                  </a:outerShdw>
                </a:effectLst>
                <a:latin typeface="Arial" pitchFamily="34" charset="0"/>
                <a:cs typeface="Arial" pitchFamily="34" charset="0"/>
              </a:rPr>
              <a:t>;</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n-US" sz="2000" b="1" dirty="0" smtClean="0">
                <a:latin typeface="Arial" pitchFamily="34" charset="0"/>
                <a:cs typeface="Arial" pitchFamily="34" charset="0"/>
              </a:rPr>
              <a:t>This technique is successfully applied in the size and surface charge characterization of NPs using a carbon nanotube-based coulter counter</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lgn="just">
              <a:buFont typeface="+mj-lt"/>
              <a:buAutoNum type="arabicPeriod"/>
            </a:pPr>
            <a:r>
              <a:rPr lang="tr-TR" sz="2000" b="1" dirty="0" err="1" smtClean="0">
                <a:effectLst>
                  <a:outerShdw blurRad="38100" dist="38100" dir="2700000" algn="tl">
                    <a:srgbClr val="000000">
                      <a:alpha val="43137"/>
                    </a:srgbClr>
                  </a:outerShdw>
                </a:effectLst>
                <a:latin typeface="Arial" pitchFamily="34" charset="0"/>
                <a:cs typeface="Arial" pitchFamily="34" charset="0"/>
              </a:rPr>
              <a:t>Condensation</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particle</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counter</a:t>
            </a:r>
            <a:r>
              <a:rPr lang="tr-TR" sz="2000" b="1" dirty="0" smtClean="0">
                <a:effectLst>
                  <a:outerShdw blurRad="38100" dist="38100" dir="2700000" algn="tl">
                    <a:srgbClr val="000000">
                      <a:alpha val="43137"/>
                    </a:srgbClr>
                  </a:outerShdw>
                </a:effectLst>
                <a:latin typeface="Arial" pitchFamily="34" charset="0"/>
                <a:cs typeface="Arial" pitchFamily="34" charset="0"/>
              </a:rPr>
              <a:t> (CPC</a:t>
            </a:r>
            <a:r>
              <a:rPr lang="tr-TR" sz="2000" b="1" dirty="0">
                <a:effectLst>
                  <a:outerShdw blurRad="38100" dist="38100" dir="2700000" algn="tl">
                    <a:srgbClr val="000000">
                      <a:alpha val="43137"/>
                    </a:srgbClr>
                  </a:outerShdw>
                </a:effectLst>
                <a:latin typeface="Arial" pitchFamily="34" charset="0"/>
                <a:cs typeface="Arial" pitchFamily="34" charset="0"/>
              </a:rPr>
              <a:t>);</a:t>
            </a:r>
          </a:p>
          <a:p>
            <a:pPr lvl="1" algn="just"/>
            <a:r>
              <a:rPr lang="en-US" sz="2000" b="1" dirty="0" smtClean="0">
                <a:latin typeface="Arial" pitchFamily="34" charset="0"/>
                <a:cs typeface="Arial" pitchFamily="34" charset="0"/>
              </a:rPr>
              <a:t>The enlarging of particles by condensation process using various operating fluids such as alcohol and water gives information about the number and concentration of individual particles</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lgn="just">
              <a:buFont typeface="+mj-lt"/>
              <a:buAutoNum type="arabicPeriod"/>
            </a:pPr>
            <a:r>
              <a:rPr lang="tr-TR" sz="2000" b="1" dirty="0" err="1" smtClean="0">
                <a:effectLst>
                  <a:outerShdw blurRad="38100" dist="38100" dir="2700000" algn="tl">
                    <a:srgbClr val="000000">
                      <a:alpha val="43137"/>
                    </a:srgbClr>
                  </a:outerShdw>
                </a:effectLst>
                <a:latin typeface="Arial" pitchFamily="34" charset="0"/>
                <a:cs typeface="Arial" pitchFamily="34" charset="0"/>
              </a:rPr>
              <a:t>Differential</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mobility</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err="1" smtClean="0">
                <a:effectLst>
                  <a:outerShdw blurRad="38100" dist="38100" dir="2700000" algn="tl">
                    <a:srgbClr val="000000">
                      <a:alpha val="43137"/>
                    </a:srgbClr>
                  </a:outerShdw>
                </a:effectLst>
                <a:latin typeface="Arial" pitchFamily="34" charset="0"/>
                <a:cs typeface="Arial" pitchFamily="34" charset="0"/>
              </a:rPr>
              <a:t>analyzer</a:t>
            </a:r>
            <a:r>
              <a:rPr lang="tr-TR" sz="2000" b="1" dirty="0" smtClean="0">
                <a:effectLst>
                  <a:outerShdw blurRad="38100" dist="38100" dir="2700000" algn="tl">
                    <a:srgbClr val="000000">
                      <a:alpha val="43137"/>
                    </a:srgbClr>
                  </a:outerShdw>
                </a:effectLst>
                <a:latin typeface="Arial" pitchFamily="34" charset="0"/>
                <a:cs typeface="Arial" pitchFamily="34" charset="0"/>
              </a:rPr>
              <a:t> (DMA</a:t>
            </a:r>
            <a:r>
              <a:rPr lang="tr-TR" sz="2000" b="1" dirty="0">
                <a:effectLst>
                  <a:outerShdw blurRad="38100" dist="38100" dir="2700000" algn="tl">
                    <a:srgbClr val="000000">
                      <a:alpha val="43137"/>
                    </a:srgbClr>
                  </a:outerShdw>
                </a:effectLst>
                <a:latin typeface="Arial" pitchFamily="34" charset="0"/>
                <a:cs typeface="Arial" pitchFamily="34" charset="0"/>
              </a:rPr>
              <a:t>);</a:t>
            </a:r>
          </a:p>
          <a:p>
            <a:pPr lvl="1" algn="just"/>
            <a:r>
              <a:rPr lang="en-US" sz="2000" b="1" dirty="0" smtClean="0">
                <a:latin typeface="Arial" pitchFamily="34" charset="0"/>
                <a:cs typeface="Arial" pitchFamily="34" charset="0"/>
              </a:rPr>
              <a:t>Can be used to determine the size distribution of aerosol particles</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179245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8F15BD4-3515-4D0A-BC62-E1F6EF9D40FD}"/>
              </a:ext>
            </a:extLst>
          </p:cNvPr>
          <p:cNvSpPr>
            <a:spLocks noGrp="1"/>
          </p:cNvSpPr>
          <p:nvPr>
            <p:ph idx="1"/>
          </p:nvPr>
        </p:nvSpPr>
        <p:spPr>
          <a:xfrm>
            <a:off x="1115616" y="332656"/>
            <a:ext cx="7850832" cy="5578566"/>
          </a:xfrm>
        </p:spPr>
        <p:txBody>
          <a:bodyPr>
            <a:noAutofit/>
          </a:bodyPr>
          <a:lstStyle/>
          <a:p>
            <a:pPr>
              <a:buFont typeface="+mj-lt"/>
              <a:buAutoNum type="arabicPeriod" startAt="4"/>
            </a:pPr>
            <a:r>
              <a:rPr lang="en-US" sz="2000" b="1" dirty="0" smtClean="0">
                <a:effectLst>
                  <a:outerShdw blurRad="38100" dist="38100" dir="2700000" algn="tl">
                    <a:srgbClr val="000000">
                      <a:alpha val="43137"/>
                    </a:srgbClr>
                  </a:outerShdw>
                </a:effectLst>
                <a:latin typeface="Arial" pitchFamily="34" charset="0"/>
                <a:cs typeface="Arial" pitchFamily="34" charset="0"/>
              </a:rPr>
              <a:t>Scan mobility particle measuring device</a:t>
            </a:r>
            <a:r>
              <a:rPr lang="tr-TR" sz="2000" b="1" dirty="0" smtClean="0">
                <a:effectLst>
                  <a:outerShdw blurRad="38100" dist="38100" dir="2700000" algn="tl">
                    <a:srgbClr val="000000">
                      <a:alpha val="43137"/>
                    </a:srgbClr>
                  </a:outerShdw>
                </a:effectLst>
                <a:latin typeface="Arial" pitchFamily="34" charset="0"/>
                <a:cs typeface="Arial" pitchFamily="34" charset="0"/>
              </a:rPr>
              <a:t> </a:t>
            </a:r>
            <a:r>
              <a:rPr lang="tr-TR" sz="2000" b="1" dirty="0">
                <a:effectLst>
                  <a:outerShdw blurRad="38100" dist="38100" dir="2700000" algn="tl">
                    <a:srgbClr val="000000">
                      <a:alpha val="43137"/>
                    </a:srgbClr>
                  </a:outerShdw>
                </a:effectLst>
                <a:latin typeface="Arial" pitchFamily="34" charset="0"/>
                <a:cs typeface="Arial" pitchFamily="34" charset="0"/>
              </a:rPr>
              <a:t>(SMPS);</a:t>
            </a:r>
          </a:p>
          <a:p>
            <a:pPr lvl="1" algn="just"/>
            <a:r>
              <a:rPr lang="en-US" sz="2000" b="1" dirty="0" smtClean="0">
                <a:latin typeface="Arial" pitchFamily="34" charset="0"/>
                <a:cs typeface="Arial" pitchFamily="34" charset="0"/>
              </a:rPr>
              <a:t>It consists of a DMA and a CPC. First, the particles are separated by their electrical mobility in the DMA, then the size fractions enter the CPC, which determines the particle concentration at that size</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lgn="just">
              <a:buFont typeface="+mj-lt"/>
              <a:buAutoNum type="arabicPeriod" startAt="5"/>
            </a:pPr>
            <a:r>
              <a:rPr lang="tr-TR" sz="2000" b="1" dirty="0" err="1">
                <a:effectLst>
                  <a:outerShdw blurRad="38100" dist="38100" dir="2700000" algn="tl">
                    <a:srgbClr val="000000">
                      <a:alpha val="43137"/>
                    </a:srgbClr>
                  </a:outerShdw>
                </a:effectLst>
                <a:latin typeface="Arial" pitchFamily="34" charset="0"/>
                <a:cs typeface="Arial" pitchFamily="34" charset="0"/>
              </a:rPr>
              <a:t>Brunauer</a:t>
            </a:r>
            <a:r>
              <a:rPr lang="tr-TR" sz="2000" b="1" dirty="0">
                <a:effectLst>
                  <a:outerShdw blurRad="38100" dist="38100" dir="2700000" algn="tl">
                    <a:srgbClr val="000000">
                      <a:alpha val="43137"/>
                    </a:srgbClr>
                  </a:outerShdw>
                </a:effectLst>
                <a:latin typeface="Arial" pitchFamily="34" charset="0"/>
                <a:cs typeface="Arial" pitchFamily="34" charset="0"/>
              </a:rPr>
              <a:t>-</a:t>
            </a:r>
            <a:r>
              <a:rPr lang="tr-TR" sz="2000" b="1" dirty="0" err="1">
                <a:effectLst>
                  <a:outerShdw blurRad="38100" dist="38100" dir="2700000" algn="tl">
                    <a:srgbClr val="000000">
                      <a:alpha val="43137"/>
                    </a:srgbClr>
                  </a:outerShdw>
                </a:effectLst>
                <a:latin typeface="Arial" pitchFamily="34" charset="0"/>
                <a:cs typeface="Arial" pitchFamily="34" charset="0"/>
              </a:rPr>
              <a:t>Emmett</a:t>
            </a:r>
            <a:r>
              <a:rPr lang="tr-TR" sz="2000" b="1" dirty="0">
                <a:effectLst>
                  <a:outerShdw blurRad="38100" dist="38100" dir="2700000" algn="tl">
                    <a:srgbClr val="000000">
                      <a:alpha val="43137"/>
                    </a:srgbClr>
                  </a:outerShdw>
                </a:effectLst>
                <a:latin typeface="Arial" pitchFamily="34" charset="0"/>
                <a:cs typeface="Arial" pitchFamily="34" charset="0"/>
              </a:rPr>
              <a:t>-Teller (BET);</a:t>
            </a:r>
          </a:p>
          <a:p>
            <a:pPr lvl="1" algn="just"/>
            <a:r>
              <a:rPr lang="en-US" sz="2000" b="1" dirty="0" smtClean="0">
                <a:latin typeface="Arial" pitchFamily="34" charset="0"/>
                <a:cs typeface="Arial" pitchFamily="34" charset="0"/>
              </a:rPr>
              <a:t>This method, which is very common, allows the determination of specific surface areas of solids and thus nanoparticles by gas adsorption</a:t>
            </a:r>
            <a:r>
              <a:rPr lang="tr-TR" sz="2000" b="1" u="sng" dirty="0" smtClean="0">
                <a:latin typeface="Arial" pitchFamily="34" charset="0"/>
                <a:cs typeface="Arial" pitchFamily="34" charset="0"/>
              </a:rPr>
              <a:t>.</a:t>
            </a:r>
            <a:endParaRPr lang="tr-TR" sz="2000" b="1" u="sng" dirty="0">
              <a:latin typeface="Arial" pitchFamily="34" charset="0"/>
              <a:cs typeface="Arial" pitchFamily="34" charset="0"/>
            </a:endParaRPr>
          </a:p>
          <a:p>
            <a:pPr algn="just">
              <a:buFont typeface="+mj-lt"/>
              <a:buAutoNum type="arabicPeriod" startAt="5"/>
            </a:pPr>
            <a:r>
              <a:rPr lang="en-US" sz="2000" b="1" dirty="0" smtClean="0">
                <a:effectLst>
                  <a:outerShdw blurRad="38100" dist="38100" dir="2700000" algn="tl">
                    <a:srgbClr val="000000">
                      <a:alpha val="43137"/>
                    </a:srgbClr>
                  </a:outerShdw>
                </a:effectLst>
                <a:latin typeface="Arial" pitchFamily="34" charset="0"/>
                <a:cs typeface="Arial" pitchFamily="34" charset="0"/>
              </a:rPr>
              <a:t>Electrophoretic mobility and zeta potential</a:t>
            </a:r>
            <a:r>
              <a:rPr lang="tr-TR" sz="2000" b="1" dirty="0" smtClean="0">
                <a:effectLst>
                  <a:outerShdw blurRad="38100" dist="38100" dir="2700000" algn="tl">
                    <a:srgbClr val="000000">
                      <a:alpha val="43137"/>
                    </a:srgbClr>
                  </a:outerShdw>
                </a:effectLst>
                <a:latin typeface="Arial" pitchFamily="34" charset="0"/>
                <a:cs typeface="Arial" pitchFamily="34" charset="0"/>
              </a:rPr>
              <a:t>;</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n-US" sz="2000" b="1" dirty="0" smtClean="0">
                <a:latin typeface="Arial" pitchFamily="34" charset="0"/>
                <a:cs typeface="Arial" pitchFamily="34" charset="0"/>
              </a:rPr>
              <a:t>Electrophoresis is used to measure the properties of dispersed particles, especially the zeta potential</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a:p>
            <a:pPr algn="just">
              <a:buFont typeface="+mj-lt"/>
              <a:buAutoNum type="arabicPeriod" startAt="7"/>
            </a:pPr>
            <a:r>
              <a:rPr lang="tr-TR" sz="2000" b="1" dirty="0" smtClean="0">
                <a:effectLst>
                  <a:outerShdw blurRad="38100" dist="38100" dir="2700000" algn="tl">
                    <a:srgbClr val="000000">
                      <a:alpha val="43137"/>
                    </a:srgbClr>
                  </a:outerShdw>
                </a:effectLst>
                <a:latin typeface="Arial" pitchFamily="34" charset="0"/>
                <a:cs typeface="Arial" pitchFamily="34" charset="0"/>
              </a:rPr>
              <a:t>Zeta </a:t>
            </a:r>
            <a:r>
              <a:rPr lang="tr-TR" sz="2000" b="1" dirty="0" err="1" smtClean="0">
                <a:effectLst>
                  <a:outerShdw blurRad="38100" dist="38100" dir="2700000" algn="tl">
                    <a:srgbClr val="000000">
                      <a:alpha val="43137"/>
                    </a:srgbClr>
                  </a:outerShdw>
                </a:effectLst>
                <a:latin typeface="Arial" pitchFamily="34" charset="0"/>
                <a:cs typeface="Arial" pitchFamily="34" charset="0"/>
              </a:rPr>
              <a:t>potential</a:t>
            </a:r>
            <a:r>
              <a:rPr lang="tr-TR" sz="2000" b="1" dirty="0" smtClean="0">
                <a:effectLst>
                  <a:outerShdw blurRad="38100" dist="38100" dir="2700000" algn="tl">
                    <a:srgbClr val="000000">
                      <a:alpha val="43137"/>
                    </a:srgbClr>
                  </a:outerShdw>
                </a:effectLst>
                <a:latin typeface="Arial" pitchFamily="34" charset="0"/>
                <a:cs typeface="Arial" pitchFamily="34" charset="0"/>
              </a:rPr>
              <a:t>;</a:t>
            </a:r>
            <a:endParaRPr lang="tr-TR" sz="2000" b="1" dirty="0">
              <a:effectLst>
                <a:outerShdw blurRad="38100" dist="38100" dir="2700000" algn="tl">
                  <a:srgbClr val="000000">
                    <a:alpha val="43137"/>
                  </a:srgbClr>
                </a:outerShdw>
              </a:effectLst>
              <a:latin typeface="Arial" pitchFamily="34" charset="0"/>
              <a:cs typeface="Arial" pitchFamily="34" charset="0"/>
            </a:endParaRPr>
          </a:p>
          <a:p>
            <a:pPr lvl="1" algn="just"/>
            <a:r>
              <a:rPr lang="en-US" sz="2000" b="1" dirty="0" smtClean="0">
                <a:latin typeface="Arial" pitchFamily="34" charset="0"/>
                <a:cs typeface="Arial" pitchFamily="34" charset="0"/>
              </a:rPr>
              <a:t>It is a measurement of the total load that a particle obtains in a given medium and is indicative of the potential stability of a colloidal system</a:t>
            </a:r>
            <a:r>
              <a:rPr lang="tr-TR" sz="2000" b="1" dirty="0" smtClean="0">
                <a:latin typeface="Arial" pitchFamily="34" charset="0"/>
                <a:cs typeface="Arial" pitchFamily="34" charset="0"/>
              </a:rPr>
              <a:t>.</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348023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E4A8489-5FEF-4B19-A0A6-F7A9704D7A76}"/>
              </a:ext>
            </a:extLst>
          </p:cNvPr>
          <p:cNvSpPr>
            <a:spLocks noGrp="1"/>
          </p:cNvSpPr>
          <p:nvPr>
            <p:ph idx="1"/>
          </p:nvPr>
        </p:nvSpPr>
        <p:spPr>
          <a:xfrm>
            <a:off x="1763688" y="1930877"/>
            <a:ext cx="6591985" cy="3777622"/>
          </a:xfrm>
        </p:spPr>
        <p:txBody>
          <a:bodyPr>
            <a:normAutofit/>
          </a:bodyPr>
          <a:lstStyle/>
          <a:p>
            <a:pPr>
              <a:buFont typeface="+mj-lt"/>
              <a:buAutoNum type="arabicPeriod"/>
            </a:pPr>
            <a:r>
              <a:rPr lang="tr-TR" sz="2000" b="1" dirty="0" err="1" smtClean="0">
                <a:latin typeface="Arial" panose="020B0604020202020204" pitchFamily="34" charset="0"/>
                <a:cs typeface="Arial" panose="020B0604020202020204" pitchFamily="34" charset="0"/>
              </a:rPr>
              <a:t>Microscopic</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techniques</a:t>
            </a:r>
            <a:endParaRPr lang="tr-TR" sz="2000" b="1" dirty="0" smtClean="0">
              <a:latin typeface="Arial" panose="020B0604020202020204" pitchFamily="34" charset="0"/>
              <a:cs typeface="Arial" panose="020B0604020202020204" pitchFamily="34" charset="0"/>
            </a:endParaRPr>
          </a:p>
          <a:p>
            <a:pPr>
              <a:buFont typeface="+mj-lt"/>
              <a:buAutoNum type="arabicPeriod"/>
            </a:pPr>
            <a:r>
              <a:rPr lang="tr-TR" sz="2000" b="1" dirty="0" err="1" smtClean="0">
                <a:latin typeface="Arial" panose="020B0604020202020204" pitchFamily="34" charset="0"/>
                <a:cs typeface="Arial" panose="020B0604020202020204" pitchFamily="34" charset="0"/>
              </a:rPr>
              <a:t>Chromatographic</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Methods</a:t>
            </a:r>
            <a:endParaRPr lang="tr-TR" sz="2000" b="1" dirty="0" smtClean="0">
              <a:latin typeface="Arial" panose="020B0604020202020204" pitchFamily="34" charset="0"/>
              <a:cs typeface="Arial" panose="020B0604020202020204" pitchFamily="34" charset="0"/>
            </a:endParaRPr>
          </a:p>
          <a:p>
            <a:pPr>
              <a:buFont typeface="+mj-lt"/>
              <a:buAutoNum type="arabicPeriod"/>
            </a:pPr>
            <a:r>
              <a:rPr lang="tr-TR" sz="2000" b="1" dirty="0" err="1" smtClean="0">
                <a:latin typeface="Arial" panose="020B0604020202020204" pitchFamily="34" charset="0"/>
                <a:cs typeface="Arial" panose="020B0604020202020204" pitchFamily="34" charset="0"/>
              </a:rPr>
              <a:t>Spectroscopic</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Methods</a:t>
            </a:r>
            <a:endParaRPr lang="tr-TR" sz="2000" b="1" dirty="0" smtClean="0">
              <a:latin typeface="Arial" panose="020B0604020202020204" pitchFamily="34" charset="0"/>
              <a:cs typeface="Arial" panose="020B0604020202020204" pitchFamily="34" charset="0"/>
            </a:endParaRPr>
          </a:p>
          <a:p>
            <a:pPr>
              <a:buFont typeface="+mj-lt"/>
              <a:buAutoNum type="arabicPeriod"/>
            </a:pPr>
            <a:r>
              <a:rPr lang="tr-TR" sz="2000" b="1" dirty="0" err="1" smtClean="0">
                <a:latin typeface="Arial" panose="020B0604020202020204" pitchFamily="34" charset="0"/>
                <a:cs typeface="Arial" panose="020B0604020202020204" pitchFamily="34" charset="0"/>
              </a:rPr>
              <a:t>Centrifugation</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and</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filtration</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techniques</a:t>
            </a:r>
            <a:endParaRPr lang="tr-TR" sz="2000" b="1" dirty="0" smtClean="0">
              <a:latin typeface="Arial" panose="020B0604020202020204" pitchFamily="34" charset="0"/>
              <a:cs typeface="Arial" panose="020B0604020202020204" pitchFamily="34" charset="0"/>
            </a:endParaRPr>
          </a:p>
          <a:p>
            <a:pPr>
              <a:buFont typeface="+mj-lt"/>
              <a:buAutoNum type="arabicPeriod"/>
            </a:pPr>
            <a:r>
              <a:rPr lang="tr-TR" sz="2000" b="1" dirty="0" err="1" smtClean="0">
                <a:latin typeface="Arial" panose="020B0604020202020204" pitchFamily="34" charset="0"/>
                <a:cs typeface="Arial" panose="020B0604020202020204" pitchFamily="34" charset="0"/>
              </a:rPr>
              <a:t>Other</a:t>
            </a:r>
            <a:r>
              <a:rPr lang="tr-TR" sz="2000" b="1" dirty="0" smtClean="0">
                <a:latin typeface="Arial" panose="020B0604020202020204" pitchFamily="34" charset="0"/>
                <a:cs typeface="Arial" panose="020B0604020202020204" pitchFamily="34" charset="0"/>
              </a:rPr>
              <a:t> </a:t>
            </a:r>
            <a:r>
              <a:rPr lang="tr-TR" sz="2000" b="1" dirty="0" err="1" smtClean="0">
                <a:latin typeface="Arial" panose="020B0604020202020204" pitchFamily="34" charset="0"/>
                <a:cs typeface="Arial" panose="020B0604020202020204" pitchFamily="34" charset="0"/>
              </a:rPr>
              <a:t>Techniques</a:t>
            </a:r>
            <a:endParaRPr lang="tr-TR" sz="2000" b="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 xmlns:a16="http://schemas.microsoft.com/office/drawing/2014/main" id="{2A9DFDD3-2C48-431E-996A-A1A61B29AA1C}"/>
              </a:ext>
            </a:extLst>
          </p:cNvPr>
          <p:cNvPicPr>
            <a:picLocks noChangeAspect="1"/>
          </p:cNvPicPr>
          <p:nvPr/>
        </p:nvPicPr>
        <p:blipFill>
          <a:blip r:embed="rId2" cstate="print"/>
          <a:stretch>
            <a:fillRect/>
          </a:stretch>
        </p:blipFill>
        <p:spPr>
          <a:xfrm>
            <a:off x="7282156" y="32792"/>
            <a:ext cx="1844967" cy="2276872"/>
          </a:xfrm>
          <a:prstGeom prst="rect">
            <a:avLst/>
          </a:prstGeom>
        </p:spPr>
      </p:pic>
      <p:pic>
        <p:nvPicPr>
          <p:cNvPr id="5" name="Resim 4">
            <a:extLst>
              <a:ext uri="{FF2B5EF4-FFF2-40B4-BE49-F238E27FC236}">
                <a16:creationId xmlns="" xmlns:a16="http://schemas.microsoft.com/office/drawing/2014/main" id="{1DCA51E6-A53E-482B-9912-5BA2C3D5F3DD}"/>
              </a:ext>
            </a:extLst>
          </p:cNvPr>
          <p:cNvPicPr>
            <a:picLocks noChangeAspect="1"/>
          </p:cNvPicPr>
          <p:nvPr/>
        </p:nvPicPr>
        <p:blipFill>
          <a:blip r:embed="rId3" cstate="print"/>
          <a:stretch>
            <a:fillRect/>
          </a:stretch>
        </p:blipFill>
        <p:spPr>
          <a:xfrm>
            <a:off x="1331640" y="189540"/>
            <a:ext cx="2476500" cy="1514475"/>
          </a:xfrm>
          <a:prstGeom prst="rect">
            <a:avLst/>
          </a:prstGeom>
        </p:spPr>
      </p:pic>
      <p:pic>
        <p:nvPicPr>
          <p:cNvPr id="6" name="Resim 5">
            <a:extLst>
              <a:ext uri="{FF2B5EF4-FFF2-40B4-BE49-F238E27FC236}">
                <a16:creationId xmlns="" xmlns:a16="http://schemas.microsoft.com/office/drawing/2014/main" id="{68FED737-2807-497F-AEEE-EE5C2DAFCD8D}"/>
              </a:ext>
            </a:extLst>
          </p:cNvPr>
          <p:cNvPicPr>
            <a:picLocks noChangeAspect="1"/>
          </p:cNvPicPr>
          <p:nvPr/>
        </p:nvPicPr>
        <p:blipFill>
          <a:blip r:embed="rId4" cstate="print"/>
          <a:stretch>
            <a:fillRect/>
          </a:stretch>
        </p:blipFill>
        <p:spPr>
          <a:xfrm>
            <a:off x="277560" y="4844794"/>
            <a:ext cx="3329710" cy="2132856"/>
          </a:xfrm>
          <a:prstGeom prst="rect">
            <a:avLst/>
          </a:prstGeom>
        </p:spPr>
      </p:pic>
      <p:pic>
        <p:nvPicPr>
          <p:cNvPr id="7" name="Resim 6">
            <a:extLst>
              <a:ext uri="{FF2B5EF4-FFF2-40B4-BE49-F238E27FC236}">
                <a16:creationId xmlns="" xmlns:a16="http://schemas.microsoft.com/office/drawing/2014/main" id="{5E99D0D6-1DB5-4C23-BDE4-474DD669C4E3}"/>
              </a:ext>
            </a:extLst>
          </p:cNvPr>
          <p:cNvPicPr>
            <a:picLocks noChangeAspect="1"/>
          </p:cNvPicPr>
          <p:nvPr/>
        </p:nvPicPr>
        <p:blipFill>
          <a:blip r:embed="rId5" cstate="print"/>
          <a:stretch>
            <a:fillRect/>
          </a:stretch>
        </p:blipFill>
        <p:spPr>
          <a:xfrm>
            <a:off x="6726646" y="5139325"/>
            <a:ext cx="2486025" cy="1838325"/>
          </a:xfrm>
          <a:prstGeom prst="rect">
            <a:avLst/>
          </a:prstGeom>
        </p:spPr>
      </p:pic>
      <p:pic>
        <p:nvPicPr>
          <p:cNvPr id="8" name="Resim 7">
            <a:extLst>
              <a:ext uri="{FF2B5EF4-FFF2-40B4-BE49-F238E27FC236}">
                <a16:creationId xmlns="" xmlns:a16="http://schemas.microsoft.com/office/drawing/2014/main" id="{B0CA4134-90C1-4E3C-8CA4-B49223B2A8F4}"/>
              </a:ext>
            </a:extLst>
          </p:cNvPr>
          <p:cNvPicPr>
            <a:picLocks noChangeAspect="1"/>
          </p:cNvPicPr>
          <p:nvPr/>
        </p:nvPicPr>
        <p:blipFill>
          <a:blip r:embed="rId6" cstate="print"/>
          <a:stretch>
            <a:fillRect/>
          </a:stretch>
        </p:blipFill>
        <p:spPr>
          <a:xfrm>
            <a:off x="3809916" y="5049416"/>
            <a:ext cx="2713484" cy="1808989"/>
          </a:xfrm>
          <a:prstGeom prst="rect">
            <a:avLst/>
          </a:prstGeom>
        </p:spPr>
      </p:pic>
    </p:spTree>
    <p:extLst>
      <p:ext uri="{BB962C8B-B14F-4D97-AF65-F5344CB8AC3E}">
        <p14:creationId xmlns:p14="http://schemas.microsoft.com/office/powerpoint/2010/main" val="1034746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BB77823-9F3E-455B-B575-09E464AA2658}"/>
              </a:ext>
            </a:extLst>
          </p:cNvPr>
          <p:cNvSpPr>
            <a:spLocks noGrp="1"/>
          </p:cNvSpPr>
          <p:nvPr>
            <p:ph type="title"/>
          </p:nvPr>
        </p:nvSpPr>
        <p:spPr>
          <a:xfrm>
            <a:off x="1151153" y="288032"/>
            <a:ext cx="6589199" cy="836712"/>
          </a:xfrm>
        </p:spPr>
        <p:txBody>
          <a:bodyPr/>
          <a:lstStyle/>
          <a:p>
            <a:pPr algn="ctr"/>
            <a:r>
              <a:rPr lang="tr-TR" b="1" dirty="0" err="1" smtClean="0">
                <a:latin typeface="Arial" panose="020B0604020202020204" pitchFamily="34" charset="0"/>
                <a:cs typeface="Arial" panose="020B0604020202020204" pitchFamily="34" charset="0"/>
              </a:rPr>
              <a:t>Microscopic</a:t>
            </a:r>
            <a:r>
              <a:rPr lang="tr-TR" b="1" dirty="0" smtClean="0">
                <a:latin typeface="Arial" panose="020B0604020202020204" pitchFamily="34" charset="0"/>
                <a:cs typeface="Arial" panose="020B0604020202020204" pitchFamily="34" charset="0"/>
              </a:rPr>
              <a:t> </a:t>
            </a:r>
            <a:r>
              <a:rPr lang="tr-TR" b="1" dirty="0" err="1" smtClean="0">
                <a:latin typeface="Arial" panose="020B0604020202020204" pitchFamily="34" charset="0"/>
                <a:cs typeface="Arial" panose="020B0604020202020204" pitchFamily="34" charset="0"/>
              </a:rPr>
              <a:t>Techniques</a:t>
            </a:r>
            <a:endParaRPr lang="tr-TR" b="1"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 xmlns:a16="http://schemas.microsoft.com/office/drawing/2014/main" id="{B8B2B542-DF4F-482C-9D4F-0C3EDB4A9167}"/>
              </a:ext>
            </a:extLst>
          </p:cNvPr>
          <p:cNvSpPr>
            <a:spLocks noGrp="1"/>
          </p:cNvSpPr>
          <p:nvPr>
            <p:ph idx="1"/>
          </p:nvPr>
        </p:nvSpPr>
        <p:spPr>
          <a:xfrm>
            <a:off x="323528" y="1162802"/>
            <a:ext cx="8856984" cy="4426438"/>
          </a:xfrm>
        </p:spPr>
        <p:txBody>
          <a:bodyPr>
            <a:noAutofit/>
          </a:bodyPr>
          <a:lstStyle/>
          <a:p>
            <a:r>
              <a:rPr lang="en-US" sz="2000" b="1" dirty="0" smtClean="0">
                <a:solidFill>
                  <a:schemeClr val="accent1"/>
                </a:solidFill>
                <a:latin typeface="Arial" panose="020B0604020202020204" pitchFamily="34" charset="0"/>
                <a:cs typeface="Arial" panose="020B0604020202020204" pitchFamily="34" charset="0"/>
              </a:rPr>
              <a:t>Microscopic techniques include optics, electron and scanning probe microscopy.</a:t>
            </a:r>
            <a:endParaRPr lang="tr-TR" sz="2000" b="1" dirty="0" smtClean="0">
              <a:solidFill>
                <a:schemeClr val="accent1"/>
              </a:solidFill>
              <a:latin typeface="Arial" panose="020B0604020202020204" pitchFamily="34" charset="0"/>
              <a:cs typeface="Arial" panose="020B0604020202020204" pitchFamily="34" charset="0"/>
            </a:endParaRPr>
          </a:p>
          <a:p>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Near-field scanning optical microscopy (NSOM/SNOM);</a:t>
            </a:r>
            <a:endParaRPr lang="tr-T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Since the dimensions of NPs are below the optical microscopy detection limit, it uses the SNOM modified imaging technique with a resolution between 50 and 100 nm to image NP aggregates.</a:t>
            </a:r>
            <a:endParaRPr lang="tr-TR" sz="2000" b="1" dirty="0" smtClean="0">
              <a:latin typeface="Arial" panose="020B0604020202020204" pitchFamily="34" charset="0"/>
              <a:cs typeface="Arial" panose="020B0604020202020204" pitchFamily="34" charset="0"/>
            </a:endParaRPr>
          </a:p>
          <a:p>
            <a:pPr lvl="1"/>
            <a:r>
              <a:rPr lang="tr-TR"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Confocal</a:t>
            </a:r>
            <a:r>
              <a:rPr lang="tr-T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microscopy</a:t>
            </a:r>
            <a:r>
              <a:rPr lang="tr-T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Confocal</a:t>
            </a:r>
            <a:r>
              <a:rPr lang="tr-T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laser</a:t>
            </a:r>
            <a:r>
              <a:rPr lang="tr-T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scanning</a:t>
            </a:r>
            <a:r>
              <a:rPr lang="tr-T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microscopy</a:t>
            </a:r>
            <a:r>
              <a:rPr lang="tr-TR"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(CLSM);</a:t>
            </a:r>
          </a:p>
          <a:p>
            <a:pPr lvl="1"/>
            <a:r>
              <a:rPr lang="en-US" sz="2000" b="1" dirty="0" smtClean="0">
                <a:latin typeface="Arial" panose="020B0604020202020204" pitchFamily="34" charset="0"/>
                <a:cs typeface="Arial" panose="020B0604020202020204" pitchFamily="34" charset="0"/>
              </a:rPr>
              <a:t>It is used to characterize colloid samples because it can detect fluorescence samples and image thick samples.</a:t>
            </a:r>
            <a:endParaRPr lang="tr-TR" sz="2000" b="1" dirty="0" smtClean="0">
              <a:latin typeface="Arial" panose="020B0604020202020204" pitchFamily="34" charset="0"/>
              <a:cs typeface="Arial" panose="020B0604020202020204" pitchFamily="34" charset="0"/>
            </a:endParaRPr>
          </a:p>
          <a:p>
            <a:pPr lvl="1"/>
            <a:r>
              <a:rPr lang="en-US" sz="2000" b="1" dirty="0" smtClean="0">
                <a:latin typeface="Arial" panose="020B0604020202020204" pitchFamily="34" charset="0"/>
                <a:cs typeface="Arial" panose="020B0604020202020204" pitchFamily="34" charset="0"/>
              </a:rPr>
              <a:t>The most popular techniques for the visualization and characterization of NPs are electron and scanning probe microscopes.</a:t>
            </a:r>
            <a:endParaRPr lang="tr-T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3778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A660FB3-27B1-4309-BA10-F0509E4BBEC2}"/>
              </a:ext>
            </a:extLst>
          </p:cNvPr>
          <p:cNvSpPr>
            <a:spLocks noGrp="1"/>
          </p:cNvSpPr>
          <p:nvPr>
            <p:ph idx="1"/>
          </p:nvPr>
        </p:nvSpPr>
        <p:spPr>
          <a:xfrm>
            <a:off x="539552" y="1268760"/>
            <a:ext cx="8424935" cy="5722582"/>
          </a:xfrm>
        </p:spPr>
        <p:txBody>
          <a:bodyPr>
            <a:noAutofit/>
          </a:bodyPr>
          <a:lstStyle/>
          <a:p>
            <a:pPr>
              <a:buFont typeface="+mj-lt"/>
              <a:buAutoNum type="arabicPeriod" startAt="3"/>
            </a:pPr>
            <a:r>
              <a:rPr lang="tr-TR" sz="2400" b="1" dirty="0" err="1" smtClean="0">
                <a:effectLst>
                  <a:outerShdw blurRad="38100" dist="38100" dir="2700000" algn="tl">
                    <a:srgbClr val="000000">
                      <a:alpha val="43137"/>
                    </a:srgbClr>
                  </a:outerShdw>
                </a:effectLst>
                <a:latin typeface="Arial" pitchFamily="34" charset="0"/>
                <a:cs typeface="Arial" pitchFamily="34" charset="0"/>
              </a:rPr>
              <a:t>Permeable</a:t>
            </a:r>
            <a:r>
              <a:rPr lang="tr-TR" sz="2400" b="1" dirty="0" smtClean="0">
                <a:effectLst>
                  <a:outerShdw blurRad="38100" dist="38100" dir="2700000" algn="tl">
                    <a:srgbClr val="000000">
                      <a:alpha val="43137"/>
                    </a:srgbClr>
                  </a:outerShdw>
                </a:effectLst>
                <a:latin typeface="Arial" pitchFamily="34" charset="0"/>
                <a:cs typeface="Arial" pitchFamily="34" charset="0"/>
              </a:rPr>
              <a:t> </a:t>
            </a:r>
            <a:r>
              <a:rPr lang="tr-TR" sz="2400" b="1" dirty="0" err="1" smtClean="0">
                <a:effectLst>
                  <a:outerShdw blurRad="38100" dist="38100" dir="2700000" algn="tl">
                    <a:srgbClr val="000000">
                      <a:alpha val="43137"/>
                    </a:srgbClr>
                  </a:outerShdw>
                </a:effectLst>
                <a:latin typeface="Arial" pitchFamily="34" charset="0"/>
                <a:cs typeface="Arial" pitchFamily="34" charset="0"/>
              </a:rPr>
              <a:t>electron</a:t>
            </a:r>
            <a:r>
              <a:rPr lang="tr-TR" sz="2400" b="1" dirty="0" smtClean="0">
                <a:effectLst>
                  <a:outerShdw blurRad="38100" dist="38100" dir="2700000" algn="tl">
                    <a:srgbClr val="000000">
                      <a:alpha val="43137"/>
                    </a:srgbClr>
                  </a:outerShdw>
                </a:effectLst>
                <a:latin typeface="Arial" pitchFamily="34" charset="0"/>
                <a:cs typeface="Arial" pitchFamily="34" charset="0"/>
              </a:rPr>
              <a:t> </a:t>
            </a:r>
            <a:r>
              <a:rPr lang="tr-TR" sz="2400" b="1" dirty="0" err="1" smtClean="0">
                <a:effectLst>
                  <a:outerShdw blurRad="38100" dist="38100" dir="2700000" algn="tl">
                    <a:srgbClr val="000000">
                      <a:alpha val="43137"/>
                    </a:srgbClr>
                  </a:outerShdw>
                </a:effectLst>
                <a:latin typeface="Arial" pitchFamily="34" charset="0"/>
                <a:cs typeface="Arial" pitchFamily="34" charset="0"/>
              </a:rPr>
              <a:t>microscopy</a:t>
            </a:r>
            <a:r>
              <a:rPr lang="tr-TR" sz="2400" b="1" dirty="0" smtClean="0">
                <a:effectLst>
                  <a:outerShdw blurRad="38100" dist="38100" dir="2700000" algn="tl">
                    <a:srgbClr val="000000">
                      <a:alpha val="43137"/>
                    </a:srgbClr>
                  </a:outerShdw>
                </a:effectLst>
                <a:latin typeface="Arial" pitchFamily="34" charset="0"/>
                <a:cs typeface="Arial" pitchFamily="34" charset="0"/>
              </a:rPr>
              <a:t> (TEM);</a:t>
            </a:r>
          </a:p>
          <a:p>
            <a:pPr>
              <a:buFont typeface="+mj-lt"/>
              <a:buAutoNum type="arabicPeriod" startAt="3"/>
            </a:pPr>
            <a:r>
              <a:rPr lang="en-US" sz="2400" b="1" dirty="0" smtClean="0">
                <a:latin typeface="Arial" pitchFamily="34" charset="0"/>
                <a:cs typeface="Arial" pitchFamily="34" charset="0"/>
              </a:rPr>
              <a:t>In TEM, electrons are transmitted through a sample to obtain an image (hence the sample must be very thin).</a:t>
            </a:r>
            <a:endParaRPr lang="tr-TR" sz="2400" b="1" dirty="0" smtClean="0">
              <a:latin typeface="Arial" pitchFamily="34" charset="0"/>
              <a:cs typeface="Arial" pitchFamily="34" charset="0"/>
            </a:endParaRPr>
          </a:p>
          <a:p>
            <a:pPr>
              <a:buFont typeface="+mj-lt"/>
              <a:buAutoNum type="arabicPeriod" startAt="3"/>
            </a:pPr>
            <a:r>
              <a:rPr lang="en-US" sz="2400" b="1" dirty="0" smtClean="0">
                <a:latin typeface="Arial" pitchFamily="34" charset="0"/>
                <a:cs typeface="Arial" pitchFamily="34" charset="0"/>
              </a:rPr>
              <a:t>It also uses scanning transmission electron microscopy (STEM), which is the TEM group, for biological samples.</a:t>
            </a:r>
            <a:endParaRPr lang="tr-TR" sz="2400" b="1" dirty="0" smtClean="0">
              <a:latin typeface="Arial" pitchFamily="34" charset="0"/>
              <a:cs typeface="Arial" pitchFamily="34" charset="0"/>
            </a:endParaRPr>
          </a:p>
          <a:p>
            <a:pPr>
              <a:buFont typeface="+mj-lt"/>
              <a:buAutoNum type="arabicPeriod" startAt="3"/>
            </a:pPr>
            <a:r>
              <a:rPr lang="en-US" sz="2400" b="1" dirty="0" smtClean="0">
                <a:latin typeface="Arial" pitchFamily="34" charset="0"/>
                <a:cs typeface="Arial" pitchFamily="34" charset="0"/>
              </a:rPr>
              <a:t>Dark-field microscopy with STEM allows biological samples to be imaged without staining due to its high contrast characteristics. Along with diffraction and spectroscopic techniques, STEMs can also provide images and chemical data for NPs.</a:t>
            </a: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1396697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 name="Resim 1">
            <a:extLst>
              <a:ext uri="{FF2B5EF4-FFF2-40B4-BE49-F238E27FC236}">
                <a16:creationId xmlns="" xmlns:a16="http://schemas.microsoft.com/office/drawing/2014/main" id="{B2BA0729-C91A-4A52-81E9-0590F6583852}"/>
              </a:ext>
            </a:extLst>
          </p:cNvPr>
          <p:cNvPicPr>
            <a:picLocks noChangeAspect="1"/>
          </p:cNvPicPr>
          <p:nvPr/>
        </p:nvPicPr>
        <p:blipFill>
          <a:blip r:embed="rId3" cstate="print"/>
          <a:stretch>
            <a:fillRect/>
          </a:stretch>
        </p:blipFill>
        <p:spPr>
          <a:xfrm>
            <a:off x="1735594" y="279276"/>
            <a:ext cx="2545871" cy="3140968"/>
          </a:xfrm>
          <a:prstGeom prst="rect">
            <a:avLst/>
          </a:prstGeom>
        </p:spPr>
      </p:pic>
      <p:sp>
        <p:nvSpPr>
          <p:cNvPr id="3" name="Metin kutusu 2">
            <a:extLst>
              <a:ext uri="{FF2B5EF4-FFF2-40B4-BE49-F238E27FC236}">
                <a16:creationId xmlns="" xmlns:a16="http://schemas.microsoft.com/office/drawing/2014/main" id="{06684545-308B-4AE2-993F-8FC0A621C1BA}"/>
              </a:ext>
            </a:extLst>
          </p:cNvPr>
          <p:cNvSpPr txBox="1"/>
          <p:nvPr/>
        </p:nvSpPr>
        <p:spPr>
          <a:xfrm>
            <a:off x="2629830" y="3556620"/>
            <a:ext cx="736099" cy="369332"/>
          </a:xfrm>
          <a:prstGeom prst="rect">
            <a:avLst/>
          </a:prstGeom>
          <a:noFill/>
        </p:spPr>
        <p:txBody>
          <a:bodyPr wrap="none" rtlCol="0">
            <a:spAutoFit/>
          </a:bodyPr>
          <a:lstStyle/>
          <a:p>
            <a:r>
              <a:rPr lang="tr-TR" b="1" dirty="0">
                <a:latin typeface="Arial Black" pitchFamily="34" charset="0"/>
              </a:rPr>
              <a:t>TEM</a:t>
            </a:r>
          </a:p>
        </p:txBody>
      </p:sp>
      <p:pic>
        <p:nvPicPr>
          <p:cNvPr id="4" name="Resim 3">
            <a:extLst>
              <a:ext uri="{FF2B5EF4-FFF2-40B4-BE49-F238E27FC236}">
                <a16:creationId xmlns="" xmlns:a16="http://schemas.microsoft.com/office/drawing/2014/main" id="{F5337833-EC84-42EB-9AD0-9C14D64DC36C}"/>
              </a:ext>
            </a:extLst>
          </p:cNvPr>
          <p:cNvPicPr>
            <a:picLocks noChangeAspect="1"/>
          </p:cNvPicPr>
          <p:nvPr/>
        </p:nvPicPr>
        <p:blipFill>
          <a:blip r:embed="rId4" cstate="print"/>
          <a:stretch>
            <a:fillRect/>
          </a:stretch>
        </p:blipFill>
        <p:spPr>
          <a:xfrm>
            <a:off x="5148064" y="404664"/>
            <a:ext cx="3333750" cy="2162175"/>
          </a:xfrm>
          <a:prstGeom prst="rect">
            <a:avLst/>
          </a:prstGeom>
        </p:spPr>
      </p:pic>
      <p:sp>
        <p:nvSpPr>
          <p:cNvPr id="5" name="Metin kutusu 4">
            <a:extLst>
              <a:ext uri="{FF2B5EF4-FFF2-40B4-BE49-F238E27FC236}">
                <a16:creationId xmlns="" xmlns:a16="http://schemas.microsoft.com/office/drawing/2014/main" id="{171BAA8E-93AD-4EF6-A95E-EA95E3E39CF3}"/>
              </a:ext>
            </a:extLst>
          </p:cNvPr>
          <p:cNvSpPr txBox="1"/>
          <p:nvPr/>
        </p:nvSpPr>
        <p:spPr>
          <a:xfrm>
            <a:off x="5724128" y="2708920"/>
            <a:ext cx="2838982" cy="369332"/>
          </a:xfrm>
          <a:prstGeom prst="rect">
            <a:avLst/>
          </a:prstGeom>
          <a:noFill/>
        </p:spPr>
        <p:txBody>
          <a:bodyPr wrap="none" rtlCol="0">
            <a:spAutoFit/>
          </a:bodyPr>
          <a:lstStyle/>
          <a:p>
            <a:r>
              <a:rPr lang="tr-TR" dirty="0" err="1" smtClean="0">
                <a:latin typeface="Arial Black" pitchFamily="34" charset="0"/>
              </a:rPr>
              <a:t>Confocal</a:t>
            </a:r>
            <a:r>
              <a:rPr lang="tr-TR" dirty="0" smtClean="0">
                <a:latin typeface="Arial Black" pitchFamily="34" charset="0"/>
              </a:rPr>
              <a:t> </a:t>
            </a:r>
            <a:r>
              <a:rPr lang="tr-TR" dirty="0" err="1" smtClean="0">
                <a:latin typeface="Arial Black" pitchFamily="34" charset="0"/>
              </a:rPr>
              <a:t>Microscope</a:t>
            </a:r>
            <a:endParaRPr lang="tr-TR" dirty="0">
              <a:latin typeface="Arial Black" pitchFamily="34" charset="0"/>
            </a:endParaRPr>
          </a:p>
        </p:txBody>
      </p:sp>
      <p:pic>
        <p:nvPicPr>
          <p:cNvPr id="6" name="Resim 5">
            <a:extLst>
              <a:ext uri="{FF2B5EF4-FFF2-40B4-BE49-F238E27FC236}">
                <a16:creationId xmlns="" xmlns:a16="http://schemas.microsoft.com/office/drawing/2014/main" id="{A16E8A37-6A4E-4E30-848F-A763A7944419}"/>
              </a:ext>
            </a:extLst>
          </p:cNvPr>
          <p:cNvPicPr>
            <a:picLocks noChangeAspect="1"/>
          </p:cNvPicPr>
          <p:nvPr/>
        </p:nvPicPr>
        <p:blipFill>
          <a:blip r:embed="rId5" cstate="print"/>
          <a:stretch>
            <a:fillRect/>
          </a:stretch>
        </p:blipFill>
        <p:spPr>
          <a:xfrm>
            <a:off x="6300192" y="3220333"/>
            <a:ext cx="2409056" cy="2409056"/>
          </a:xfrm>
          <a:prstGeom prst="rect">
            <a:avLst/>
          </a:prstGeom>
        </p:spPr>
      </p:pic>
      <p:sp>
        <p:nvSpPr>
          <p:cNvPr id="7" name="Metin kutusu 6">
            <a:extLst>
              <a:ext uri="{FF2B5EF4-FFF2-40B4-BE49-F238E27FC236}">
                <a16:creationId xmlns="" xmlns:a16="http://schemas.microsoft.com/office/drawing/2014/main" id="{5D807FF6-2B6B-4C27-9889-B315A3B2F9E4}"/>
              </a:ext>
            </a:extLst>
          </p:cNvPr>
          <p:cNvSpPr txBox="1"/>
          <p:nvPr/>
        </p:nvSpPr>
        <p:spPr>
          <a:xfrm>
            <a:off x="7240568" y="5771470"/>
            <a:ext cx="954107" cy="369332"/>
          </a:xfrm>
          <a:prstGeom prst="rect">
            <a:avLst/>
          </a:prstGeom>
          <a:noFill/>
        </p:spPr>
        <p:txBody>
          <a:bodyPr wrap="none" rtlCol="0">
            <a:spAutoFit/>
          </a:bodyPr>
          <a:lstStyle/>
          <a:p>
            <a:r>
              <a:rPr lang="tr-TR" dirty="0" smtClean="0">
                <a:latin typeface="Arial Black" pitchFamily="34" charset="0"/>
              </a:rPr>
              <a:t>SNOM</a:t>
            </a:r>
            <a:endParaRPr lang="tr-TR" dirty="0">
              <a:latin typeface="Arial Black" pitchFamily="34" charset="0"/>
            </a:endParaRPr>
          </a:p>
        </p:txBody>
      </p:sp>
      <p:pic>
        <p:nvPicPr>
          <p:cNvPr id="8" name="Resim 7">
            <a:extLst>
              <a:ext uri="{FF2B5EF4-FFF2-40B4-BE49-F238E27FC236}">
                <a16:creationId xmlns="" xmlns:a16="http://schemas.microsoft.com/office/drawing/2014/main" id="{04941AD9-3E3C-4BDC-AB67-610F7A7C1C4B}"/>
              </a:ext>
            </a:extLst>
          </p:cNvPr>
          <p:cNvPicPr>
            <a:picLocks noChangeAspect="1"/>
          </p:cNvPicPr>
          <p:nvPr/>
        </p:nvPicPr>
        <p:blipFill>
          <a:blip r:embed="rId6" cstate="print"/>
          <a:stretch>
            <a:fillRect/>
          </a:stretch>
        </p:blipFill>
        <p:spPr>
          <a:xfrm>
            <a:off x="1348757" y="4069786"/>
            <a:ext cx="3179622" cy="2287676"/>
          </a:xfrm>
          <a:prstGeom prst="rect">
            <a:avLst/>
          </a:prstGeom>
        </p:spPr>
      </p:pic>
      <p:sp>
        <p:nvSpPr>
          <p:cNvPr id="9" name="Metin kutusu 8">
            <a:extLst>
              <a:ext uri="{FF2B5EF4-FFF2-40B4-BE49-F238E27FC236}">
                <a16:creationId xmlns="" xmlns:a16="http://schemas.microsoft.com/office/drawing/2014/main" id="{D295C5E4-DFB5-425E-AD76-6393328E04B5}"/>
              </a:ext>
            </a:extLst>
          </p:cNvPr>
          <p:cNvSpPr txBox="1"/>
          <p:nvPr/>
        </p:nvSpPr>
        <p:spPr>
          <a:xfrm>
            <a:off x="2765277" y="6394058"/>
            <a:ext cx="736099" cy="369332"/>
          </a:xfrm>
          <a:prstGeom prst="rect">
            <a:avLst/>
          </a:prstGeom>
          <a:noFill/>
        </p:spPr>
        <p:txBody>
          <a:bodyPr wrap="none" rtlCol="0">
            <a:spAutoFit/>
          </a:bodyPr>
          <a:lstStyle/>
          <a:p>
            <a:r>
              <a:rPr lang="tr-TR" dirty="0">
                <a:latin typeface="Arial Black" pitchFamily="34" charset="0"/>
              </a:rPr>
              <a:t>SEM</a:t>
            </a:r>
          </a:p>
        </p:txBody>
      </p:sp>
    </p:spTree>
    <p:extLst>
      <p:ext uri="{BB962C8B-B14F-4D97-AF65-F5344CB8AC3E}">
        <p14:creationId xmlns:p14="http://schemas.microsoft.com/office/powerpoint/2010/main" val="3368592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0E9386C-31D7-47F4-A37C-FA40EF2F4F0C}"/>
              </a:ext>
            </a:extLst>
          </p:cNvPr>
          <p:cNvSpPr>
            <a:spLocks noGrp="1"/>
          </p:cNvSpPr>
          <p:nvPr>
            <p:ph idx="1"/>
          </p:nvPr>
        </p:nvSpPr>
        <p:spPr>
          <a:xfrm>
            <a:off x="611560" y="260648"/>
            <a:ext cx="8352927" cy="5362542"/>
          </a:xfrm>
        </p:spPr>
        <p:txBody>
          <a:bodyPr>
            <a:noAutofit/>
          </a:bodyPr>
          <a:lstStyle/>
          <a:p>
            <a:pPr marL="914400" lvl="1" indent="-457200">
              <a:buFont typeface="+mj-lt"/>
              <a:buAutoNum type="arabicPeriod" startAt="4"/>
            </a:pPr>
            <a:r>
              <a:rPr lang="en-US" sz="2400" b="1" dirty="0" smtClean="0">
                <a:effectLst>
                  <a:outerShdw blurRad="38100" dist="38100" dir="2700000" algn="tl">
                    <a:srgbClr val="000000">
                      <a:alpha val="43137"/>
                    </a:srgbClr>
                  </a:outerShdw>
                </a:effectLst>
                <a:latin typeface="Arial" pitchFamily="34" charset="0"/>
                <a:cs typeface="Arial" pitchFamily="34" charset="0"/>
              </a:rPr>
              <a:t>Analytical electron microscopy (AEM); analytical (mostly spectroscopic) instruments can be combined with electron microscopes for additional elemental composition analysis, commonly known as AEM.</a:t>
            </a:r>
            <a:endParaRPr lang="tr-TR" sz="2400" b="1" dirty="0" smtClean="0">
              <a:effectLst>
                <a:outerShdw blurRad="38100" dist="38100" dir="2700000" algn="tl">
                  <a:srgbClr val="000000">
                    <a:alpha val="43137"/>
                  </a:srgbClr>
                </a:outerShdw>
              </a:effectLst>
              <a:latin typeface="Arial" pitchFamily="34" charset="0"/>
              <a:cs typeface="Arial" pitchFamily="34" charset="0"/>
            </a:endParaRPr>
          </a:p>
          <a:p>
            <a:pPr marL="914400" lvl="1" indent="-457200">
              <a:buFont typeface="+mj-lt"/>
              <a:buAutoNum type="arabicPeriod" startAt="4"/>
            </a:pPr>
            <a:r>
              <a:rPr lang="en-US" sz="2400" b="1" dirty="0" smtClean="0">
                <a:latin typeface="Arial" pitchFamily="34" charset="0"/>
                <a:cs typeface="Arial" pitchFamily="34" charset="0"/>
              </a:rPr>
              <a:t>For example, energy-dispersive X-ray spectroscopy (EDS); used for elemental analyses.</a:t>
            </a:r>
            <a:endParaRPr lang="tr-TR" sz="2400" b="1" dirty="0" smtClean="0">
              <a:latin typeface="Arial" pitchFamily="34" charset="0"/>
              <a:cs typeface="Arial" pitchFamily="34" charset="0"/>
            </a:endParaRPr>
          </a:p>
          <a:p>
            <a:pPr marL="914400" lvl="1" indent="-457200">
              <a:buFont typeface="+mj-lt"/>
              <a:buAutoNum type="arabicPeriod" startAt="4"/>
            </a:pPr>
            <a:r>
              <a:rPr lang="en-US" sz="2400" b="1" dirty="0" smtClean="0">
                <a:latin typeface="Arial" pitchFamily="34" charset="0"/>
                <a:cs typeface="Arial" pitchFamily="34" charset="0"/>
              </a:rPr>
              <a:t>When combined with TEM, these give additional information about the basic composition of the sample.</a:t>
            </a:r>
            <a:endParaRPr lang="tr-TR" sz="2400" b="1" dirty="0" smtClean="0">
              <a:latin typeface="Arial" pitchFamily="34" charset="0"/>
              <a:cs typeface="Arial" pitchFamily="34" charset="0"/>
            </a:endParaRPr>
          </a:p>
          <a:p>
            <a:pPr marL="914400" lvl="1" indent="-457200">
              <a:buFont typeface="+mj-lt"/>
              <a:buAutoNum type="arabicPeriod" startAt="4"/>
            </a:pPr>
            <a:r>
              <a:rPr lang="en-US" sz="2400" b="1" dirty="0" smtClean="0">
                <a:effectLst>
                  <a:outerShdw blurRad="38100" dist="38100" dir="2700000" algn="tl">
                    <a:srgbClr val="000000">
                      <a:alpha val="43137"/>
                    </a:srgbClr>
                  </a:outerShdw>
                </a:effectLst>
                <a:latin typeface="Arial" pitchFamily="34" charset="0"/>
                <a:cs typeface="Arial" pitchFamily="34" charset="0"/>
              </a:rPr>
              <a:t>Selected field electron diffraction (SAED); Provides information about the crystal properties of NPs.</a:t>
            </a:r>
            <a:endParaRPr lang="tr-TR" sz="2400" b="1" dirty="0" smtClean="0">
              <a:effectLst>
                <a:outerShdw blurRad="38100" dist="38100" dir="2700000" algn="tl">
                  <a:srgbClr val="000000">
                    <a:alpha val="43137"/>
                  </a:srgbClr>
                </a:outerShdw>
              </a:effectLst>
              <a:latin typeface="Arial" pitchFamily="34" charset="0"/>
              <a:cs typeface="Arial" pitchFamily="34" charset="0"/>
            </a:endParaRPr>
          </a:p>
          <a:p>
            <a:pPr marL="914400" lvl="1" indent="-457200">
              <a:buFont typeface="+mj-lt"/>
              <a:buAutoNum type="arabicPeriod" startAt="4"/>
            </a:pPr>
            <a:r>
              <a:rPr lang="en-US" sz="2400" b="1" u="sng" dirty="0" smtClean="0">
                <a:latin typeface="Arial" pitchFamily="34" charset="0"/>
                <a:cs typeface="Arial" pitchFamily="34" charset="0"/>
              </a:rPr>
              <a:t>The most important disadvantage of these techniques is; samples can be analyzed once as they disrupt the structure of the samples used.</a:t>
            </a:r>
            <a:endParaRPr lang="tr-TR" sz="2400" b="1" u="sng" dirty="0">
              <a:latin typeface="Arial" pitchFamily="34" charset="0"/>
              <a:cs typeface="Arial" pitchFamily="34" charset="0"/>
            </a:endParaRPr>
          </a:p>
        </p:txBody>
      </p:sp>
    </p:spTree>
    <p:extLst>
      <p:ext uri="{BB962C8B-B14F-4D97-AF65-F5344CB8AC3E}">
        <p14:creationId xmlns:p14="http://schemas.microsoft.com/office/powerpoint/2010/main" val="248292948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28FEBA6-3725-4FE7-BEF6-B9CD0B3BE2C1}"/>
              </a:ext>
            </a:extLst>
          </p:cNvPr>
          <p:cNvSpPr>
            <a:spLocks noGrp="1"/>
          </p:cNvSpPr>
          <p:nvPr>
            <p:ph idx="1"/>
          </p:nvPr>
        </p:nvSpPr>
        <p:spPr>
          <a:xfrm>
            <a:off x="2483768" y="764704"/>
            <a:ext cx="6408712" cy="5506558"/>
          </a:xfrm>
        </p:spPr>
        <p:txBody>
          <a:bodyPr>
            <a:noAutofit/>
          </a:bodyPr>
          <a:lstStyle/>
          <a:p>
            <a:pPr>
              <a:buFont typeface="+mj-lt"/>
              <a:buAutoNum type="arabicPeriod" startAt="6"/>
            </a:pPr>
            <a:r>
              <a:rPr lang="tr-TR" sz="2400" b="1" dirty="0" err="1" smtClean="0">
                <a:effectLst>
                  <a:outerShdw blurRad="38100" dist="38100" dir="2700000" algn="tl">
                    <a:srgbClr val="000000">
                      <a:alpha val="43137"/>
                    </a:srgbClr>
                  </a:outerShdw>
                </a:effectLst>
                <a:latin typeface="Arial" pitchFamily="34" charset="0"/>
                <a:cs typeface="Arial" pitchFamily="34" charset="0"/>
              </a:rPr>
              <a:t>Atomic</a:t>
            </a:r>
            <a:r>
              <a:rPr lang="tr-TR" sz="2400" b="1" dirty="0" smtClean="0">
                <a:effectLst>
                  <a:outerShdw blurRad="38100" dist="38100" dir="2700000" algn="tl">
                    <a:srgbClr val="000000">
                      <a:alpha val="43137"/>
                    </a:srgbClr>
                  </a:outerShdw>
                </a:effectLst>
                <a:latin typeface="Arial" pitchFamily="34" charset="0"/>
                <a:cs typeface="Arial" pitchFamily="34" charset="0"/>
              </a:rPr>
              <a:t> </a:t>
            </a:r>
            <a:r>
              <a:rPr lang="tr-TR" sz="2400" b="1" dirty="0" err="1" smtClean="0">
                <a:effectLst>
                  <a:outerShdw blurRad="38100" dist="38100" dir="2700000" algn="tl">
                    <a:srgbClr val="000000">
                      <a:alpha val="43137"/>
                    </a:srgbClr>
                  </a:outerShdw>
                </a:effectLst>
                <a:latin typeface="Arial" pitchFamily="34" charset="0"/>
                <a:cs typeface="Arial" pitchFamily="34" charset="0"/>
              </a:rPr>
              <a:t>force</a:t>
            </a:r>
            <a:r>
              <a:rPr lang="tr-TR" sz="2400" b="1" dirty="0" smtClean="0">
                <a:effectLst>
                  <a:outerShdw blurRad="38100" dist="38100" dir="2700000" algn="tl">
                    <a:srgbClr val="000000">
                      <a:alpha val="43137"/>
                    </a:srgbClr>
                  </a:outerShdw>
                </a:effectLst>
                <a:latin typeface="Arial" pitchFamily="34" charset="0"/>
                <a:cs typeface="Arial" pitchFamily="34" charset="0"/>
              </a:rPr>
              <a:t> </a:t>
            </a:r>
            <a:r>
              <a:rPr lang="tr-TR" sz="2400" b="1" dirty="0" err="1" smtClean="0">
                <a:effectLst>
                  <a:outerShdw blurRad="38100" dist="38100" dir="2700000" algn="tl">
                    <a:srgbClr val="000000">
                      <a:alpha val="43137"/>
                    </a:srgbClr>
                  </a:outerShdw>
                </a:effectLst>
                <a:latin typeface="Arial" pitchFamily="34" charset="0"/>
                <a:cs typeface="Arial" pitchFamily="34" charset="0"/>
              </a:rPr>
              <a:t>microscopy</a:t>
            </a:r>
            <a:r>
              <a:rPr lang="tr-TR" sz="2400" b="1" dirty="0" smtClean="0">
                <a:effectLst>
                  <a:outerShdw blurRad="38100" dist="38100" dir="2700000" algn="tl">
                    <a:srgbClr val="000000">
                      <a:alpha val="43137"/>
                    </a:srgbClr>
                  </a:outerShdw>
                </a:effectLst>
                <a:latin typeface="Arial" pitchFamily="34" charset="0"/>
                <a:cs typeface="Arial" pitchFamily="34" charset="0"/>
              </a:rPr>
              <a:t> (AFM);</a:t>
            </a:r>
          </a:p>
          <a:p>
            <a:pPr>
              <a:buFont typeface="+mj-lt"/>
              <a:buAutoNum type="arabicPeriod" startAt="6"/>
            </a:pPr>
            <a:r>
              <a:rPr lang="en-US" sz="2400" b="1" dirty="0" smtClean="0">
                <a:latin typeface="Arial" pitchFamily="34" charset="0"/>
                <a:cs typeface="Arial" pitchFamily="34" charset="0"/>
              </a:rPr>
              <a:t>Using atomic force microscopy (AFM), it is possible to image NPs in a completely liquid state.</a:t>
            </a:r>
            <a:endParaRPr lang="tr-TR" sz="2400" b="1" dirty="0" smtClean="0">
              <a:latin typeface="Arial" pitchFamily="34" charset="0"/>
              <a:cs typeface="Arial" pitchFamily="34" charset="0"/>
            </a:endParaRPr>
          </a:p>
          <a:p>
            <a:pPr>
              <a:buFont typeface="+mj-lt"/>
              <a:buAutoNum type="arabicPeriod" startAt="6"/>
            </a:pPr>
            <a:r>
              <a:rPr lang="en-US" sz="2400" b="1" dirty="0" smtClean="0">
                <a:latin typeface="Arial" pitchFamily="34" charset="0"/>
                <a:cs typeface="Arial" pitchFamily="34" charset="0"/>
              </a:rPr>
              <a:t>AFM belongs to the family of scanning probe microscopes (SPM). Therefore, accurate dimensional measurements should only be made on the basis of the height of the particles, and lateral dimensions should be used with extreme caution.</a:t>
            </a:r>
            <a:endParaRPr lang="tr-TR" sz="2400" b="1" dirty="0">
              <a:latin typeface="Arial" pitchFamily="34" charset="0"/>
              <a:cs typeface="Arial" pitchFamily="34" charset="0"/>
            </a:endParaRPr>
          </a:p>
        </p:txBody>
      </p:sp>
      <p:pic>
        <p:nvPicPr>
          <p:cNvPr id="4" name="Resim 3">
            <a:extLst>
              <a:ext uri="{FF2B5EF4-FFF2-40B4-BE49-F238E27FC236}">
                <a16:creationId xmlns="" xmlns:a16="http://schemas.microsoft.com/office/drawing/2014/main" id="{D065CB8E-921F-4E38-A649-C85C3825B603}"/>
              </a:ext>
            </a:extLst>
          </p:cNvPr>
          <p:cNvPicPr>
            <a:picLocks noChangeAspect="1"/>
          </p:cNvPicPr>
          <p:nvPr/>
        </p:nvPicPr>
        <p:blipFill>
          <a:blip r:embed="rId3" cstate="print"/>
          <a:stretch>
            <a:fillRect/>
          </a:stretch>
        </p:blipFill>
        <p:spPr>
          <a:xfrm>
            <a:off x="0" y="2564903"/>
            <a:ext cx="2483768" cy="3775707"/>
          </a:xfrm>
          <a:prstGeom prst="rect">
            <a:avLst/>
          </a:prstGeom>
        </p:spPr>
      </p:pic>
    </p:spTree>
    <p:extLst>
      <p:ext uri="{BB962C8B-B14F-4D97-AF65-F5344CB8AC3E}">
        <p14:creationId xmlns:p14="http://schemas.microsoft.com/office/powerpoint/2010/main" val="14933078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000C301-C8C8-49BD-AE1E-D683B5CEC2E5}"/>
              </a:ext>
            </a:extLst>
          </p:cNvPr>
          <p:cNvSpPr>
            <a:spLocks noGrp="1"/>
          </p:cNvSpPr>
          <p:nvPr>
            <p:ph type="title"/>
          </p:nvPr>
        </p:nvSpPr>
        <p:spPr>
          <a:xfrm>
            <a:off x="1945201" y="624110"/>
            <a:ext cx="6589199" cy="860674"/>
          </a:xfrm>
        </p:spPr>
        <p:txBody>
          <a:bodyPr>
            <a:normAutofit fontScale="90000"/>
          </a:bodyPr>
          <a:lstStyle/>
          <a:p>
            <a:r>
              <a:rPr lang="tr-TR" b="1" dirty="0" smtClean="0"/>
              <a:t>CHROMATOGRAPHIC METHODS</a:t>
            </a:r>
            <a:endParaRPr lang="tr-TR" b="1" dirty="0"/>
          </a:p>
        </p:txBody>
      </p:sp>
      <p:sp>
        <p:nvSpPr>
          <p:cNvPr id="3" name="İçerik Yer Tutucusu 2">
            <a:extLst>
              <a:ext uri="{FF2B5EF4-FFF2-40B4-BE49-F238E27FC236}">
                <a16:creationId xmlns="" xmlns:a16="http://schemas.microsoft.com/office/drawing/2014/main" id="{38BBA13E-0E71-4B89-B083-6E70DE5B5E16}"/>
              </a:ext>
            </a:extLst>
          </p:cNvPr>
          <p:cNvSpPr>
            <a:spLocks noGrp="1"/>
          </p:cNvSpPr>
          <p:nvPr>
            <p:ph idx="1"/>
          </p:nvPr>
        </p:nvSpPr>
        <p:spPr>
          <a:xfrm>
            <a:off x="899593" y="1484784"/>
            <a:ext cx="7634808" cy="4426438"/>
          </a:xfrm>
        </p:spPr>
        <p:txBody>
          <a:bodyPr>
            <a:normAutofit/>
          </a:bodyPr>
          <a:lstStyle/>
          <a:p>
            <a:pPr algn="just"/>
            <a:r>
              <a:rPr lang="en-US" sz="2000" dirty="0" smtClean="0">
                <a:latin typeface="Arial" pitchFamily="34" charset="0"/>
                <a:cs typeface="Arial" pitchFamily="34" charset="0"/>
              </a:rPr>
              <a:t>Chromatography-based or related techniques may be used to separate NPs in samples. These techniques are fast, precise and non-destructive, so that samples can be used for later analysis.</a:t>
            </a:r>
            <a:endParaRPr lang="tr-TR" sz="2000" dirty="0" smtClean="0">
              <a:latin typeface="Arial" pitchFamily="34" charset="0"/>
              <a:cs typeface="Arial" pitchFamily="34" charset="0"/>
            </a:endParaRPr>
          </a:p>
          <a:p>
            <a:pPr algn="just"/>
            <a:r>
              <a:rPr lang="en-US" sz="2000" dirty="0" smtClean="0">
                <a:latin typeface="Arial" pitchFamily="34" charset="0"/>
                <a:cs typeface="Arial" pitchFamily="34" charset="0"/>
              </a:rPr>
              <a:t>Some chromatographic devices use solvents, and also samples often cannot be operated in their original environment, which can cause a change in the number and sample solvent interaction.</a:t>
            </a:r>
            <a:endParaRPr lang="tr-TR" sz="2000" dirty="0" smtClean="0">
              <a:latin typeface="Arial" pitchFamily="34" charset="0"/>
              <a:cs typeface="Arial" pitchFamily="34" charset="0"/>
            </a:endParaRPr>
          </a:p>
          <a:p>
            <a:pPr algn="just"/>
            <a:r>
              <a:rPr lang="en-US" sz="2000" dirty="0" smtClean="0">
                <a:latin typeface="Arial" pitchFamily="34" charset="0"/>
                <a:cs typeface="Arial" pitchFamily="34" charset="0"/>
              </a:rPr>
              <a:t>With the addition of traditional analytical instruments (e.g. ICP-MS</a:t>
            </a:r>
            <a:r>
              <a:rPr lang="en-US" sz="2000" smtClean="0">
                <a:latin typeface="Arial" pitchFamily="34" charset="0"/>
                <a:cs typeface="Arial" pitchFamily="34" charset="0"/>
              </a:rPr>
              <a:t>, </a:t>
            </a:r>
            <a:r>
              <a:rPr lang="tr-TR" sz="2000" smtClean="0">
                <a:latin typeface="Arial" pitchFamily="34" charset="0"/>
                <a:cs typeface="Arial" pitchFamily="34" charset="0"/>
              </a:rPr>
              <a:t>UV</a:t>
            </a:r>
            <a:r>
              <a:rPr lang="en-US" sz="2000" smtClean="0">
                <a:latin typeface="Arial" pitchFamily="34" charset="0"/>
                <a:cs typeface="Arial" pitchFamily="34" charset="0"/>
              </a:rPr>
              <a:t>, </a:t>
            </a:r>
            <a:r>
              <a:rPr lang="en-US" sz="2000" dirty="0" smtClean="0">
                <a:latin typeface="Arial" pitchFamily="34" charset="0"/>
                <a:cs typeface="Arial" pitchFamily="34" charset="0"/>
              </a:rPr>
              <a:t>etc.) as detectors to sizing techniques, NPs can be characterized or elementally analyzed, as well as digitizing different NPs found in food, water, and soil.</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438761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F4C9EB8-F530-4CE5-BD28-07AD08AEFE0C}"/>
              </a:ext>
            </a:extLst>
          </p:cNvPr>
          <p:cNvSpPr>
            <a:spLocks noGrp="1"/>
          </p:cNvSpPr>
          <p:nvPr>
            <p:ph idx="1"/>
          </p:nvPr>
        </p:nvSpPr>
        <p:spPr>
          <a:xfrm>
            <a:off x="1331640" y="764704"/>
            <a:ext cx="7632848" cy="5544616"/>
          </a:xfrm>
        </p:spPr>
        <p:txBody>
          <a:bodyPr>
            <a:noAutofit/>
          </a:bodyPr>
          <a:lstStyle/>
          <a:p>
            <a:pPr>
              <a:buFont typeface="+mj-lt"/>
              <a:buAutoNum type="arabicPeriod"/>
            </a:pPr>
            <a:r>
              <a:rPr lang="tr-TR" sz="2000" b="1" dirty="0" smtClean="0">
                <a:latin typeface="Arial" pitchFamily="34" charset="0"/>
                <a:cs typeface="Arial" pitchFamily="34" charset="0"/>
              </a:rPr>
              <a:t>Size </a:t>
            </a:r>
            <a:r>
              <a:rPr lang="tr-TR" sz="2000" b="1" dirty="0" err="1" smtClean="0">
                <a:latin typeface="Arial" pitchFamily="34" charset="0"/>
                <a:cs typeface="Arial" pitchFamily="34" charset="0"/>
              </a:rPr>
              <a:t>exclusion</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chromatography</a:t>
            </a:r>
            <a:r>
              <a:rPr lang="tr-TR" sz="2000" b="1" dirty="0" smtClean="0">
                <a:latin typeface="Arial" pitchFamily="34" charset="0"/>
                <a:cs typeface="Arial" pitchFamily="34" charset="0"/>
              </a:rPr>
              <a:t> (SEC);</a:t>
            </a:r>
          </a:p>
          <a:p>
            <a:pPr lvl="1"/>
            <a:r>
              <a:rPr lang="en-US" sz="2000" dirty="0" smtClean="0">
                <a:latin typeface="Arial" pitchFamily="34" charset="0"/>
                <a:cs typeface="Arial" pitchFamily="34" charset="0"/>
              </a:rPr>
              <a:t>This is the most commonly applied chromatographic method and is used in conjunction with detection techniques such as </a:t>
            </a:r>
            <a:r>
              <a:rPr lang="en-US" sz="2000" dirty="0" err="1" smtClean="0">
                <a:latin typeface="Arial" pitchFamily="34" charset="0"/>
                <a:cs typeface="Arial" pitchFamily="34" charset="0"/>
              </a:rPr>
              <a:t>voltametric</a:t>
            </a:r>
            <a:r>
              <a:rPr lang="tr-TR" sz="2000" dirty="0" smtClean="0">
                <a:latin typeface="Arial" pitchFamily="34" charset="0"/>
                <a:cs typeface="Arial" pitchFamily="34" charset="0"/>
              </a:rPr>
              <a:t>.</a:t>
            </a:r>
          </a:p>
          <a:p>
            <a:pPr>
              <a:buFont typeface="+mj-lt"/>
              <a:buAutoNum type="arabicPeriod"/>
            </a:pPr>
            <a:r>
              <a:rPr lang="tr-TR" sz="2000" b="1" dirty="0" err="1" smtClean="0">
                <a:latin typeface="Arial" pitchFamily="34" charset="0"/>
                <a:cs typeface="Arial" pitchFamily="34" charset="0"/>
              </a:rPr>
              <a:t>Field</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flow</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fractionation</a:t>
            </a:r>
            <a:r>
              <a:rPr lang="tr-TR" sz="2000" b="1" dirty="0" smtClean="0">
                <a:latin typeface="Arial" pitchFamily="34" charset="0"/>
                <a:cs typeface="Arial" pitchFamily="34" charset="0"/>
              </a:rPr>
              <a:t> (FFF);</a:t>
            </a:r>
          </a:p>
          <a:p>
            <a:pPr lvl="1"/>
            <a:r>
              <a:rPr lang="en-US" sz="2000" dirty="0" smtClean="0">
                <a:latin typeface="Arial" pitchFamily="34" charset="0"/>
                <a:cs typeface="Arial" pitchFamily="34" charset="0"/>
              </a:rPr>
              <a:t>It is a highly promising technique for the size separation of NPs in complex natural samples. Separates NPs without constant phase, which is based only on hydrodynamic forces</a:t>
            </a:r>
            <a:r>
              <a:rPr lang="tr-TR" sz="2000" dirty="0" smtClean="0">
                <a:latin typeface="Arial" pitchFamily="34" charset="0"/>
                <a:cs typeface="Arial" pitchFamily="34" charset="0"/>
              </a:rPr>
              <a:t>.</a:t>
            </a:r>
          </a:p>
          <a:p>
            <a:pPr>
              <a:buFont typeface="+mj-lt"/>
              <a:buAutoNum type="arabicPeriod"/>
            </a:pPr>
            <a:r>
              <a:rPr lang="tr-TR" sz="2000" b="1" dirty="0" err="1" smtClean="0">
                <a:latin typeface="Arial" pitchFamily="34" charset="0"/>
                <a:cs typeface="Arial" pitchFamily="34" charset="0"/>
              </a:rPr>
              <a:t>Hydrodynamic</a:t>
            </a:r>
            <a:r>
              <a:rPr lang="tr-TR" sz="2000" b="1" dirty="0" smtClean="0">
                <a:latin typeface="Arial" pitchFamily="34" charset="0"/>
                <a:cs typeface="Arial" pitchFamily="34" charset="0"/>
              </a:rPr>
              <a:t> </a:t>
            </a:r>
            <a:r>
              <a:rPr lang="tr-TR" sz="2000" b="1" dirty="0" err="1" smtClean="0">
                <a:latin typeface="Arial" pitchFamily="34" charset="0"/>
                <a:cs typeface="Arial" pitchFamily="34" charset="0"/>
              </a:rPr>
              <a:t>chromatography</a:t>
            </a:r>
            <a:r>
              <a:rPr lang="tr-TR" sz="2000" b="1" dirty="0" smtClean="0">
                <a:latin typeface="Arial" pitchFamily="34" charset="0"/>
                <a:cs typeface="Arial" pitchFamily="34" charset="0"/>
              </a:rPr>
              <a:t> (HDC);</a:t>
            </a:r>
          </a:p>
          <a:p>
            <a:pPr lvl="1"/>
            <a:r>
              <a:rPr lang="en-US" sz="2000" dirty="0" smtClean="0">
                <a:latin typeface="Arial" pitchFamily="34" charset="0"/>
                <a:cs typeface="Arial" pitchFamily="34" charset="0"/>
              </a:rPr>
              <a:t>It enables the sizing of various NPs with a wide particle size separation range in different environments. However, HDC is particularly useful in helping to better understand aggregate formation.</a:t>
            </a:r>
            <a:endParaRPr lang="tr-TR" sz="2000" dirty="0">
              <a:latin typeface="Arial" pitchFamily="34" charset="0"/>
              <a:cs typeface="Arial" pitchFamily="34" charset="0"/>
            </a:endParaRPr>
          </a:p>
          <a:p>
            <a:pPr>
              <a:buFont typeface="+mj-lt"/>
              <a:buAutoNum type="arabicPeriod"/>
            </a:pPr>
            <a:r>
              <a:rPr lang="tr-TR" sz="2000" b="1" dirty="0" smtClean="0">
                <a:latin typeface="Arial" pitchFamily="34" charset="0"/>
                <a:cs typeface="Arial" pitchFamily="34" charset="0"/>
              </a:rPr>
              <a:t>Capillary </a:t>
            </a:r>
            <a:r>
              <a:rPr lang="tr-TR" sz="2000" b="1" dirty="0" err="1" smtClean="0">
                <a:latin typeface="Arial" pitchFamily="34" charset="0"/>
                <a:cs typeface="Arial" pitchFamily="34" charset="0"/>
              </a:rPr>
              <a:t>electrophoresis</a:t>
            </a:r>
            <a:r>
              <a:rPr lang="tr-TR" sz="2000" b="1" dirty="0" smtClean="0">
                <a:latin typeface="Arial" pitchFamily="34" charset="0"/>
                <a:cs typeface="Arial" pitchFamily="34" charset="0"/>
              </a:rPr>
              <a:t> (CE</a:t>
            </a:r>
            <a:r>
              <a:rPr lang="tr-TR" sz="2000" b="1" dirty="0">
                <a:latin typeface="Arial" pitchFamily="34" charset="0"/>
                <a:cs typeface="Arial" pitchFamily="34" charset="0"/>
              </a:rPr>
              <a:t>);</a:t>
            </a:r>
          </a:p>
          <a:p>
            <a:pPr lvl="1"/>
            <a:r>
              <a:rPr lang="en-US" sz="2000" dirty="0" smtClean="0">
                <a:latin typeface="Arial" pitchFamily="34" charset="0"/>
                <a:cs typeface="Arial" pitchFamily="34" charset="0"/>
              </a:rPr>
              <a:t>These methods are highly sensitive and allow samples to be used for further analysis</a:t>
            </a:r>
            <a:r>
              <a:rPr lang="tr-TR" sz="2000" dirty="0" smtClean="0">
                <a:latin typeface="Arial" pitchFamily="34" charset="0"/>
                <a:cs typeface="Arial" pitchFamily="34" charset="0"/>
              </a:rPr>
              <a:t>.</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631448407"/>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3.xml><?xml version="1.0" encoding="utf-8"?>
<a:themeOverride xmlns:a="http://schemas.openxmlformats.org/drawingml/2006/main">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4.xml><?xml version="1.0" encoding="utf-8"?>
<a:themeOverride xmlns:a="http://schemas.openxmlformats.org/drawingml/2006/main">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5.xml><?xml version="1.0" encoding="utf-8"?>
<a:themeOverride xmlns:a="http://schemas.openxmlformats.org/drawingml/2006/main">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2578</TotalTime>
  <Words>1299</Words>
  <Application>Microsoft Office PowerPoint</Application>
  <PresentationFormat>Ekran Gösterisi (4:3)</PresentationFormat>
  <Paragraphs>95</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Arial Black</vt:lpstr>
      <vt:lpstr>Century Gothic</vt:lpstr>
      <vt:lpstr>Wingdings 3</vt:lpstr>
      <vt:lpstr>Duman</vt:lpstr>
      <vt:lpstr>CHARACTERIZATION METHODS OF NANOPARTICLES</vt:lpstr>
      <vt:lpstr>PowerPoint Sunusu</vt:lpstr>
      <vt:lpstr>Microscopic Techniques</vt:lpstr>
      <vt:lpstr>PowerPoint Sunusu</vt:lpstr>
      <vt:lpstr>PowerPoint Sunusu</vt:lpstr>
      <vt:lpstr>PowerPoint Sunusu</vt:lpstr>
      <vt:lpstr>PowerPoint Sunusu</vt:lpstr>
      <vt:lpstr>CHROMATOGRAPHIC METHODS</vt:lpstr>
      <vt:lpstr>PowerPoint Sunusu</vt:lpstr>
      <vt:lpstr>PowerPoint Sunusu</vt:lpstr>
      <vt:lpstr>Spectroscopic Methods</vt:lpstr>
      <vt:lpstr>PowerPoint Sunusu</vt:lpstr>
      <vt:lpstr>PowerPoint Sunusu</vt:lpstr>
      <vt:lpstr>PowerPoint Sunusu</vt:lpstr>
      <vt:lpstr>PowerPoint Sunusu</vt:lpstr>
      <vt:lpstr>Centrifugation and Filtration Techniques</vt:lpstr>
      <vt:lpstr>Other Techniques</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Nanopartiküllerin Karakterizasyon Yöntemleri</dc:title>
  <dc:creator>Burak Özdemir</dc:creator>
  <cp:lastModifiedBy>İbrahim</cp:lastModifiedBy>
  <cp:revision>36</cp:revision>
  <dcterms:created xsi:type="dcterms:W3CDTF">2018-10-30T12:00:26Z</dcterms:created>
  <dcterms:modified xsi:type="dcterms:W3CDTF">2022-11-07T09:05:17Z</dcterms:modified>
</cp:coreProperties>
</file>