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2" r:id="rId3"/>
    <p:sldId id="264" r:id="rId4"/>
    <p:sldId id="265" r:id="rId5"/>
    <p:sldId id="267" r:id="rId6"/>
    <p:sldId id="268" r:id="rId7"/>
    <p:sldId id="277" r:id="rId8"/>
    <p:sldId id="270" r:id="rId9"/>
    <p:sldId id="271" r:id="rId10"/>
    <p:sldId id="272" r:id="rId11"/>
    <p:sldId id="274" r:id="rId12"/>
    <p:sldId id="278" r:id="rId13"/>
    <p:sldId id="283" r:id="rId14"/>
    <p:sldId id="284" r:id="rId15"/>
    <p:sldId id="285" r:id="rId16"/>
    <p:sldId id="286"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9871" autoAdjust="0"/>
  </p:normalViewPr>
  <p:slideViewPr>
    <p:cSldViewPr snapToGrid="0">
      <p:cViewPr varScale="1">
        <p:scale>
          <a:sx n="89" d="100"/>
          <a:sy n="89" d="100"/>
        </p:scale>
        <p:origin x="10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96B58EB0-065F-4266-AD82-D7C6A061E1B8}"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453930F-FC38-4B9D-95D2-143113CFB750}" type="slidenum">
              <a:rPr lang="tr-TR" smtClean="0"/>
              <a:pPr/>
              <a:t>‹#›</a:t>
            </a:fld>
            <a:endParaRPr lang="tr-TR"/>
          </a:p>
        </p:txBody>
      </p:sp>
    </p:spTree>
    <p:extLst>
      <p:ext uri="{BB962C8B-B14F-4D97-AF65-F5344CB8AC3E}">
        <p14:creationId xmlns:p14="http://schemas.microsoft.com/office/powerpoint/2010/main" val="3501114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96B58EB0-065F-4266-AD82-D7C6A061E1B8}"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453930F-FC38-4B9D-95D2-143113CFB750}" type="slidenum">
              <a:rPr lang="tr-TR" smtClean="0"/>
              <a:pPr/>
              <a:t>‹#›</a:t>
            </a:fld>
            <a:endParaRPr lang="tr-TR"/>
          </a:p>
        </p:txBody>
      </p:sp>
    </p:spTree>
    <p:extLst>
      <p:ext uri="{BB962C8B-B14F-4D97-AF65-F5344CB8AC3E}">
        <p14:creationId xmlns:p14="http://schemas.microsoft.com/office/powerpoint/2010/main" val="1429861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96B58EB0-065F-4266-AD82-D7C6A061E1B8}"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453930F-FC38-4B9D-95D2-143113CFB750}" type="slidenum">
              <a:rPr lang="tr-TR" smtClean="0"/>
              <a:pPr/>
              <a:t>‹#›</a:t>
            </a:fld>
            <a:endParaRPr lang="tr-T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5638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96B58EB0-065F-4266-AD82-D7C6A061E1B8}"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453930F-FC38-4B9D-95D2-143113CFB750}" type="slidenum">
              <a:rPr lang="tr-TR" smtClean="0"/>
              <a:pPr/>
              <a:t>‹#›</a:t>
            </a:fld>
            <a:endParaRPr lang="tr-TR"/>
          </a:p>
        </p:txBody>
      </p:sp>
    </p:spTree>
    <p:extLst>
      <p:ext uri="{BB962C8B-B14F-4D97-AF65-F5344CB8AC3E}">
        <p14:creationId xmlns:p14="http://schemas.microsoft.com/office/powerpoint/2010/main" val="3963529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96B58EB0-065F-4266-AD82-D7C6A061E1B8}"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453930F-FC38-4B9D-95D2-143113CFB750}" type="slidenum">
              <a:rPr lang="tr-TR" smtClean="0"/>
              <a:pPr/>
              <a:t>‹#›</a:t>
            </a:fld>
            <a:endParaRPr lang="tr-T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24904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96B58EB0-065F-4266-AD82-D7C6A061E1B8}"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453930F-FC38-4B9D-95D2-143113CFB750}" type="slidenum">
              <a:rPr lang="tr-TR" smtClean="0"/>
              <a:pPr/>
              <a:t>‹#›</a:t>
            </a:fld>
            <a:endParaRPr lang="tr-TR"/>
          </a:p>
        </p:txBody>
      </p:sp>
    </p:spTree>
    <p:extLst>
      <p:ext uri="{BB962C8B-B14F-4D97-AF65-F5344CB8AC3E}">
        <p14:creationId xmlns:p14="http://schemas.microsoft.com/office/powerpoint/2010/main" val="972399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6B58EB0-065F-4266-AD82-D7C6A061E1B8}"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453930F-FC38-4B9D-95D2-143113CFB750}" type="slidenum">
              <a:rPr lang="tr-TR" smtClean="0"/>
              <a:pPr/>
              <a:t>‹#›</a:t>
            </a:fld>
            <a:endParaRPr lang="tr-TR"/>
          </a:p>
        </p:txBody>
      </p:sp>
    </p:spTree>
    <p:extLst>
      <p:ext uri="{BB962C8B-B14F-4D97-AF65-F5344CB8AC3E}">
        <p14:creationId xmlns:p14="http://schemas.microsoft.com/office/powerpoint/2010/main" val="2794946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6B58EB0-065F-4266-AD82-D7C6A061E1B8}"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453930F-FC38-4B9D-95D2-143113CFB750}" type="slidenum">
              <a:rPr lang="tr-TR" smtClean="0"/>
              <a:pPr/>
              <a:t>‹#›</a:t>
            </a:fld>
            <a:endParaRPr lang="tr-TR"/>
          </a:p>
        </p:txBody>
      </p:sp>
    </p:spTree>
    <p:extLst>
      <p:ext uri="{BB962C8B-B14F-4D97-AF65-F5344CB8AC3E}">
        <p14:creationId xmlns:p14="http://schemas.microsoft.com/office/powerpoint/2010/main" val="662690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6B58EB0-065F-4266-AD82-D7C6A061E1B8}"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453930F-FC38-4B9D-95D2-143113CFB750}" type="slidenum">
              <a:rPr lang="tr-TR" smtClean="0"/>
              <a:pPr/>
              <a:t>‹#›</a:t>
            </a:fld>
            <a:endParaRPr lang="tr-TR"/>
          </a:p>
        </p:txBody>
      </p:sp>
    </p:spTree>
    <p:extLst>
      <p:ext uri="{BB962C8B-B14F-4D97-AF65-F5344CB8AC3E}">
        <p14:creationId xmlns:p14="http://schemas.microsoft.com/office/powerpoint/2010/main" val="3299236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96B58EB0-065F-4266-AD82-D7C6A061E1B8}"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453930F-FC38-4B9D-95D2-143113CFB750}" type="slidenum">
              <a:rPr lang="tr-TR" smtClean="0"/>
              <a:pPr/>
              <a:t>‹#›</a:t>
            </a:fld>
            <a:endParaRPr lang="tr-TR"/>
          </a:p>
        </p:txBody>
      </p:sp>
    </p:spTree>
    <p:extLst>
      <p:ext uri="{BB962C8B-B14F-4D97-AF65-F5344CB8AC3E}">
        <p14:creationId xmlns:p14="http://schemas.microsoft.com/office/powerpoint/2010/main" val="319294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96B58EB0-065F-4266-AD82-D7C6A061E1B8}" type="datetimeFigureOut">
              <a:rPr lang="tr-TR" smtClean="0"/>
              <a:pPr/>
              <a:t>7.11.2022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453930F-FC38-4B9D-95D2-143113CFB750}" type="slidenum">
              <a:rPr lang="tr-TR" smtClean="0"/>
              <a:pPr/>
              <a:t>‹#›</a:t>
            </a:fld>
            <a:endParaRPr lang="tr-TR"/>
          </a:p>
        </p:txBody>
      </p:sp>
    </p:spTree>
    <p:extLst>
      <p:ext uri="{BB962C8B-B14F-4D97-AF65-F5344CB8AC3E}">
        <p14:creationId xmlns:p14="http://schemas.microsoft.com/office/powerpoint/2010/main" val="2245098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96B58EB0-065F-4266-AD82-D7C6A061E1B8}" type="datetimeFigureOut">
              <a:rPr lang="tr-TR" smtClean="0"/>
              <a:pPr/>
              <a:t>7.11.2022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D453930F-FC38-4B9D-95D2-143113CFB750}" type="slidenum">
              <a:rPr lang="tr-TR" smtClean="0"/>
              <a:pPr/>
              <a:t>‹#›</a:t>
            </a:fld>
            <a:endParaRPr lang="tr-TR"/>
          </a:p>
        </p:txBody>
      </p:sp>
    </p:spTree>
    <p:extLst>
      <p:ext uri="{BB962C8B-B14F-4D97-AF65-F5344CB8AC3E}">
        <p14:creationId xmlns:p14="http://schemas.microsoft.com/office/powerpoint/2010/main" val="1493740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96B58EB0-065F-4266-AD82-D7C6A061E1B8}" type="datetimeFigureOut">
              <a:rPr lang="tr-TR" smtClean="0"/>
              <a:pPr/>
              <a:t>7.11.2022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453930F-FC38-4B9D-95D2-143113CFB750}" type="slidenum">
              <a:rPr lang="tr-TR" smtClean="0"/>
              <a:pPr/>
              <a:t>‹#›</a:t>
            </a:fld>
            <a:endParaRPr lang="tr-TR"/>
          </a:p>
        </p:txBody>
      </p:sp>
    </p:spTree>
    <p:extLst>
      <p:ext uri="{BB962C8B-B14F-4D97-AF65-F5344CB8AC3E}">
        <p14:creationId xmlns:p14="http://schemas.microsoft.com/office/powerpoint/2010/main" val="4089404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B58EB0-065F-4266-AD82-D7C6A061E1B8}" type="datetimeFigureOut">
              <a:rPr lang="tr-TR" smtClean="0"/>
              <a:pPr/>
              <a:t>7.11.2022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D453930F-FC38-4B9D-95D2-143113CFB750}" type="slidenum">
              <a:rPr lang="tr-TR" smtClean="0"/>
              <a:pPr/>
              <a:t>‹#›</a:t>
            </a:fld>
            <a:endParaRPr lang="tr-TR"/>
          </a:p>
        </p:txBody>
      </p:sp>
    </p:spTree>
    <p:extLst>
      <p:ext uri="{BB962C8B-B14F-4D97-AF65-F5344CB8AC3E}">
        <p14:creationId xmlns:p14="http://schemas.microsoft.com/office/powerpoint/2010/main" val="2318272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a:t>Asıl başlık stilini düzenlemek için tıklayın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6B58EB0-065F-4266-AD82-D7C6A061E1B8}" type="datetimeFigureOut">
              <a:rPr lang="tr-TR" smtClean="0"/>
              <a:pPr/>
              <a:t>7.11.2022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453930F-FC38-4B9D-95D2-143113CFB750}" type="slidenum">
              <a:rPr lang="tr-TR" smtClean="0"/>
              <a:pPr/>
              <a:t>‹#›</a:t>
            </a:fld>
            <a:endParaRPr lang="tr-TR"/>
          </a:p>
        </p:txBody>
      </p:sp>
    </p:spTree>
    <p:extLst>
      <p:ext uri="{BB962C8B-B14F-4D97-AF65-F5344CB8AC3E}">
        <p14:creationId xmlns:p14="http://schemas.microsoft.com/office/powerpoint/2010/main" val="4134189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96B58EB0-065F-4266-AD82-D7C6A061E1B8}" type="datetimeFigureOut">
              <a:rPr lang="tr-TR" smtClean="0"/>
              <a:pPr/>
              <a:t>7.11.2022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453930F-FC38-4B9D-95D2-143113CFB750}" type="slidenum">
              <a:rPr lang="tr-TR" smtClean="0"/>
              <a:pPr/>
              <a:t>‹#›</a:t>
            </a:fld>
            <a:endParaRPr lang="tr-TR"/>
          </a:p>
        </p:txBody>
      </p:sp>
    </p:spTree>
    <p:extLst>
      <p:ext uri="{BB962C8B-B14F-4D97-AF65-F5344CB8AC3E}">
        <p14:creationId xmlns:p14="http://schemas.microsoft.com/office/powerpoint/2010/main" val="2864271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6B58EB0-065F-4266-AD82-D7C6A061E1B8}" type="datetimeFigureOut">
              <a:rPr lang="tr-TR" smtClean="0"/>
              <a:pPr/>
              <a:t>7.11.2022</a:t>
            </a:fld>
            <a:endParaRPr lang="tr-T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453930F-FC38-4B9D-95D2-143113CFB750}" type="slidenum">
              <a:rPr lang="tr-TR" smtClean="0"/>
              <a:pPr/>
              <a:t>‹#›</a:t>
            </a:fld>
            <a:endParaRPr lang="tr-TR"/>
          </a:p>
        </p:txBody>
      </p:sp>
    </p:spTree>
    <p:extLst>
      <p:ext uri="{BB962C8B-B14F-4D97-AF65-F5344CB8AC3E}">
        <p14:creationId xmlns:p14="http://schemas.microsoft.com/office/powerpoint/2010/main" val="1987755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4603F724-C4D3-4AA2-A119-B49B5CB0839A}"/>
              </a:ext>
            </a:extLst>
          </p:cNvPr>
          <p:cNvSpPr>
            <a:spLocks noGrp="1"/>
          </p:cNvSpPr>
          <p:nvPr>
            <p:ph type="ctrTitle"/>
          </p:nvPr>
        </p:nvSpPr>
        <p:spPr>
          <a:xfrm>
            <a:off x="988828" y="425302"/>
            <a:ext cx="8931349" cy="2582345"/>
          </a:xfrm>
        </p:spPr>
        <p:txBody>
          <a:bodyPr/>
          <a:lstStyle/>
          <a:p>
            <a:pPr algn="ctr"/>
            <a:r>
              <a:rPr lang="en-US" b="1" dirty="0" smtClean="0">
                <a:solidFill>
                  <a:schemeClr val="tx1"/>
                </a:solidFill>
              </a:rPr>
              <a:t>INTERACTION OF NANOSTRUCTURES WITH CELLS AND TISSUES</a:t>
            </a:r>
            <a:endParaRPr lang="tr-TR" b="1" dirty="0">
              <a:solidFill>
                <a:schemeClr val="tx1"/>
              </a:solidFill>
            </a:endParaRPr>
          </a:p>
        </p:txBody>
      </p:sp>
      <p:sp>
        <p:nvSpPr>
          <p:cNvPr id="3" name="Alt Başlık 2">
            <a:extLst>
              <a:ext uri="{FF2B5EF4-FFF2-40B4-BE49-F238E27FC236}">
                <a16:creationId xmlns="" xmlns:a16="http://schemas.microsoft.com/office/drawing/2014/main" id="{7FF4EE80-542F-4453-B0D9-6FB282FB950D}"/>
              </a:ext>
            </a:extLst>
          </p:cNvPr>
          <p:cNvSpPr>
            <a:spLocks noGrp="1"/>
          </p:cNvSpPr>
          <p:nvPr>
            <p:ph type="subTitle" idx="1"/>
          </p:nvPr>
        </p:nvSpPr>
        <p:spPr>
          <a:xfrm>
            <a:off x="1762249" y="3923242"/>
            <a:ext cx="7766936" cy="1096899"/>
          </a:xfrm>
        </p:spPr>
        <p:txBody>
          <a:bodyPr>
            <a:normAutofit/>
          </a:bodyPr>
          <a:lstStyle/>
          <a:p>
            <a:pPr algn="ctr"/>
            <a:r>
              <a:rPr lang="tr-TR" sz="2800" b="1" dirty="0">
                <a:solidFill>
                  <a:schemeClr val="tx1"/>
                </a:solidFill>
              </a:rPr>
              <a:t>Prof.Dr. İbrahim IŞILDAK</a:t>
            </a:r>
            <a:br>
              <a:rPr lang="tr-TR" sz="2800" b="1" dirty="0">
                <a:solidFill>
                  <a:schemeClr val="tx1"/>
                </a:solidFill>
              </a:rPr>
            </a:br>
            <a:r>
              <a:rPr lang="tr-TR" sz="2000" b="1">
                <a:solidFill>
                  <a:schemeClr val="tx1"/>
                </a:solidFill>
              </a:rPr>
              <a:t>LESSON </a:t>
            </a:r>
            <a:r>
              <a:rPr lang="tr-TR" sz="2000" b="1" smtClean="0">
                <a:solidFill>
                  <a:schemeClr val="tx1"/>
                </a:solidFill>
              </a:rPr>
              <a:t>5</a:t>
            </a:r>
            <a:endParaRPr lang="tr-TR" sz="2800" b="1" dirty="0">
              <a:solidFill>
                <a:schemeClr val="tx1"/>
              </a:solidFill>
            </a:endParaRPr>
          </a:p>
        </p:txBody>
      </p:sp>
    </p:spTree>
    <p:extLst>
      <p:ext uri="{BB962C8B-B14F-4D97-AF65-F5344CB8AC3E}">
        <p14:creationId xmlns:p14="http://schemas.microsoft.com/office/powerpoint/2010/main" val="26760840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0"/>
            <a:ext cx="8596668" cy="1123950"/>
          </a:xfrm>
        </p:spPr>
        <p:txBody>
          <a:bodyPr vert="horz" lIns="91440" tIns="45720" rIns="91440" bIns="45720" rtlCol="0" anchor="t">
            <a:normAutofit/>
          </a:bodyPr>
          <a:lstStyle/>
          <a:p>
            <a:pPr algn="ctr"/>
            <a:r>
              <a:rPr lang="en-US" sz="3200" b="1" dirty="0" smtClean="0">
                <a:solidFill>
                  <a:schemeClr val="accent2">
                    <a:lumMod val="50000"/>
                  </a:schemeClr>
                </a:solidFill>
                <a:effectLst>
                  <a:outerShdw blurRad="38100" dist="38100" dir="2700000" algn="tl">
                    <a:srgbClr val="000000">
                      <a:alpha val="43137"/>
                    </a:srgbClr>
                  </a:outerShdw>
                </a:effectLst>
              </a:rPr>
              <a:t>FACTORS AFFECTING THE INTERACTION OF NANOSTRUCTURES WITH CELLS</a:t>
            </a:r>
            <a:endParaRPr lang="tr-TR" sz="3200"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2048" y="1762238"/>
            <a:ext cx="11188603" cy="5105399"/>
          </a:xfrm>
        </p:spPr>
        <p:txBody>
          <a:bodyPr>
            <a:normAutofit/>
          </a:bodyPr>
          <a:lstStyle/>
          <a:p>
            <a:pPr>
              <a:lnSpc>
                <a:spcPct val="150000"/>
              </a:lnSpc>
              <a:buClrTx/>
            </a:pPr>
            <a:r>
              <a:rPr lang="en-US" sz="2000" b="1" dirty="0" smtClean="0"/>
              <a:t>In a study with near-infrared (NIR) fluorescent nanoparticles with systematically varying sizes, surface modifications and core composition; nanoparticles with hydrodynamic diameters of less than 34 nm and non-cationic surface charge were found to </a:t>
            </a:r>
            <a:r>
              <a:rPr lang="en-US" sz="2000" b="1" dirty="0" err="1" smtClean="0"/>
              <a:t>translock</a:t>
            </a:r>
            <a:r>
              <a:rPr lang="en-US" sz="2000" b="1" dirty="0" smtClean="0"/>
              <a:t> rapidly from the lungs to regional lymph nodes following inoculation in rats</a:t>
            </a:r>
            <a:r>
              <a:rPr lang="tr-TR" sz="2000" b="1" dirty="0" smtClean="0"/>
              <a:t>.</a:t>
            </a:r>
            <a:endParaRPr lang="tr-TR" sz="2000" b="1" dirty="0"/>
          </a:p>
          <a:p>
            <a:pPr>
              <a:lnSpc>
                <a:spcPct val="150000"/>
              </a:lnSpc>
              <a:buClrTx/>
            </a:pPr>
            <a:r>
              <a:rPr lang="en-US" sz="2000" b="1" dirty="0" smtClean="0"/>
              <a:t>Nanoparticles with a hydrodynamic diameter of less than 6 nm have been found to reach the lymph nodes and bloodstream from the lungs, ultimately being cleared from the body by the kidneys</a:t>
            </a:r>
            <a:r>
              <a:rPr lang="tr-TR" sz="2000" b="1" dirty="0" smtClean="0"/>
              <a:t>.</a:t>
            </a:r>
            <a:endParaRPr lang="tr-TR" sz="2000" b="1" dirty="0"/>
          </a:p>
          <a:p>
            <a:pPr>
              <a:buClrTx/>
            </a:pPr>
            <a:endParaRPr lang="tr-TR" sz="2000" b="1" dirty="0"/>
          </a:p>
        </p:txBody>
      </p:sp>
    </p:spTree>
    <p:extLst>
      <p:ext uri="{BB962C8B-B14F-4D97-AF65-F5344CB8AC3E}">
        <p14:creationId xmlns:p14="http://schemas.microsoft.com/office/powerpoint/2010/main" val="24388067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059" y="462626"/>
            <a:ext cx="10221038" cy="933450"/>
          </a:xfrm>
        </p:spPr>
        <p:txBody>
          <a:bodyPr>
            <a:normAutofit fontScale="90000"/>
          </a:bodyPr>
          <a:lstStyle/>
          <a:p>
            <a:pPr algn="ctr"/>
            <a:r>
              <a:rPr lang="en-US" b="1" dirty="0" smtClean="0">
                <a:solidFill>
                  <a:schemeClr val="accent2">
                    <a:lumMod val="50000"/>
                  </a:schemeClr>
                </a:solidFill>
                <a:effectLst>
                  <a:outerShdw blurRad="38100" dist="38100" dir="2700000" algn="tl">
                    <a:srgbClr val="000000">
                      <a:alpha val="43137"/>
                    </a:srgbClr>
                  </a:outerShdw>
                </a:effectLst>
              </a:rPr>
              <a:t>FACTORS AFFECTING THE INTERACTION OF NANOSTRUCTURES WITH CELLS</a:t>
            </a:r>
            <a:endParaRPr lang="tr-TR"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77334" y="1781105"/>
            <a:ext cx="8615522" cy="5162550"/>
          </a:xfrm>
        </p:spPr>
        <p:txBody>
          <a:bodyPr>
            <a:noAutofit/>
          </a:bodyPr>
          <a:lstStyle/>
          <a:p>
            <a:pPr>
              <a:buClrTx/>
            </a:pPr>
            <a:r>
              <a:rPr lang="en-US" sz="2800" b="1" dirty="0" smtClean="0"/>
              <a:t>The behavior of the nanoparticle depends on the interaction of protein adsorption due to surface coatings in body fluids</a:t>
            </a:r>
            <a:r>
              <a:rPr lang="tr-TR" sz="2800" b="1" dirty="0" smtClean="0"/>
              <a:t>.</a:t>
            </a:r>
          </a:p>
          <a:p>
            <a:endParaRPr lang="tr-TR" sz="2800" b="1" dirty="0" smtClean="0"/>
          </a:p>
          <a:p>
            <a:pPr>
              <a:buClr>
                <a:schemeClr val="tx1"/>
              </a:buClr>
            </a:pPr>
            <a:r>
              <a:rPr lang="en-US" sz="2800" b="1" dirty="0" smtClean="0"/>
              <a:t>The shape of nanoparticles is one of the important parameters that play a role in their interaction with the cell</a:t>
            </a:r>
            <a:r>
              <a:rPr lang="tr-TR" sz="2800" b="1" dirty="0" smtClean="0"/>
              <a:t>.</a:t>
            </a:r>
            <a:endParaRPr lang="tr-TR" sz="2800" b="1" dirty="0"/>
          </a:p>
          <a:p>
            <a:endParaRPr lang="tr-TR" sz="24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5898" y="4132744"/>
            <a:ext cx="3016102" cy="2459443"/>
          </a:xfrm>
          <a:prstGeom prst="rect">
            <a:avLst/>
          </a:prstGeom>
        </p:spPr>
      </p:pic>
    </p:spTree>
    <p:extLst>
      <p:ext uri="{BB962C8B-B14F-4D97-AF65-F5344CB8AC3E}">
        <p14:creationId xmlns:p14="http://schemas.microsoft.com/office/powerpoint/2010/main" val="4824439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07" y="247426"/>
            <a:ext cx="8596668" cy="1320800"/>
          </a:xfrm>
        </p:spPr>
        <p:txBody>
          <a:bodyPr/>
          <a:lstStyle/>
          <a:p>
            <a:pPr algn="ctr"/>
            <a:r>
              <a:rPr lang="en-US" b="1" dirty="0" smtClean="0">
                <a:solidFill>
                  <a:schemeClr val="accent2">
                    <a:lumMod val="50000"/>
                  </a:schemeClr>
                </a:solidFill>
                <a:effectLst>
                  <a:outerShdw blurRad="38100" dist="38100" dir="2700000" algn="tl">
                    <a:srgbClr val="000000">
                      <a:alpha val="43137"/>
                    </a:srgbClr>
                  </a:outerShdw>
                </a:effectLst>
              </a:rPr>
              <a:t>FACTORS AFFECTING THE INTERACTION OF NANOSTRUCTURES WITH CELLS</a:t>
            </a:r>
            <a:endParaRPr lang="tr-TR"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1638" y="1748118"/>
            <a:ext cx="11940362" cy="5486399"/>
          </a:xfrm>
        </p:spPr>
        <p:txBody>
          <a:bodyPr>
            <a:noAutofit/>
          </a:bodyPr>
          <a:lstStyle/>
          <a:p>
            <a:pPr>
              <a:lnSpc>
                <a:spcPct val="150000"/>
              </a:lnSpc>
              <a:buClrTx/>
            </a:pPr>
            <a:r>
              <a:rPr lang="en-US" sz="2400" b="1" dirty="0" smtClean="0"/>
              <a:t>Li et al. have shown that multi-walled carbon nanotubes determine pulmonary toxicity when the functionalization is strongly cationic</a:t>
            </a:r>
            <a:r>
              <a:rPr lang="tr-TR" sz="2400" b="1" dirty="0" smtClean="0"/>
              <a:t>.</a:t>
            </a:r>
          </a:p>
          <a:p>
            <a:pPr>
              <a:lnSpc>
                <a:spcPct val="150000"/>
              </a:lnSpc>
              <a:buClrTx/>
            </a:pPr>
            <a:r>
              <a:rPr lang="en-US" sz="2400" b="1" dirty="0" smtClean="0"/>
              <a:t>Carbon nanotubes modified with </a:t>
            </a:r>
            <a:r>
              <a:rPr lang="en-US" sz="2400" b="1" dirty="0" err="1" smtClean="0"/>
              <a:t>polyethyl</a:t>
            </a:r>
            <a:r>
              <a:rPr lang="en-US" sz="2400" b="1" dirty="0" smtClean="0"/>
              <a:t> (PEI) to perform cationic functionalization markedly induced lung fibrosis, while anionic functionalization (carboxylation) has been shown to reduce fibrous size in mice</a:t>
            </a:r>
            <a:r>
              <a:rPr lang="tr-TR" sz="2400" b="1" dirty="0" smtClean="0"/>
              <a:t>. </a:t>
            </a:r>
            <a:endParaRPr lang="tr-TR" sz="2400" b="1" dirty="0"/>
          </a:p>
        </p:txBody>
      </p:sp>
    </p:spTree>
    <p:extLst>
      <p:ext uri="{BB962C8B-B14F-4D97-AF65-F5344CB8AC3E}">
        <p14:creationId xmlns:p14="http://schemas.microsoft.com/office/powerpoint/2010/main" val="24525700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497" y="0"/>
            <a:ext cx="8596668" cy="1320800"/>
          </a:xfrm>
        </p:spPr>
        <p:txBody>
          <a:bodyPr/>
          <a:lstStyle/>
          <a:p>
            <a:pPr algn="ctr"/>
            <a:r>
              <a:rPr lang="en-US" b="1" dirty="0" smtClean="0">
                <a:solidFill>
                  <a:schemeClr val="accent2">
                    <a:lumMod val="50000"/>
                  </a:schemeClr>
                </a:solidFill>
                <a:effectLst>
                  <a:outerShdw blurRad="38100" dist="38100" dir="2700000" algn="tl">
                    <a:srgbClr val="000000">
                      <a:alpha val="43137"/>
                    </a:srgbClr>
                  </a:outerShdw>
                </a:effectLst>
              </a:rPr>
              <a:t>BENEFITS OF NANOSCALE FOR MATERIAL-CELL INTERACTION</a:t>
            </a:r>
            <a:endParaRPr lang="tr-TR"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41398" y="1398769"/>
            <a:ext cx="11390619" cy="4110962"/>
          </a:xfrm>
        </p:spPr>
        <p:txBody>
          <a:bodyPr>
            <a:noAutofit/>
          </a:bodyPr>
          <a:lstStyle/>
          <a:p>
            <a:pPr>
              <a:lnSpc>
                <a:spcPct val="150000"/>
              </a:lnSpc>
              <a:buClrTx/>
            </a:pPr>
            <a:r>
              <a:rPr lang="en-US" sz="2400" b="1" dirty="0" smtClean="0"/>
              <a:t>The benefits of nanomaterials are based on other physical properties, such as the quantum effect and increased surface area</a:t>
            </a:r>
            <a:r>
              <a:rPr lang="tr-TR" sz="2400" b="1" dirty="0" smtClean="0"/>
              <a:t>.</a:t>
            </a:r>
          </a:p>
          <a:p>
            <a:pPr>
              <a:lnSpc>
                <a:spcPct val="150000"/>
              </a:lnSpc>
              <a:buClrTx/>
            </a:pPr>
            <a:r>
              <a:rPr lang="en-US" sz="2400" b="1" dirty="0" smtClean="0"/>
              <a:t>The properties of the material are dimension-dependent on this scale, and this dimension gives the material a quantum effect</a:t>
            </a:r>
            <a:r>
              <a:rPr lang="tr-TR" sz="2400" b="1" dirty="0" smtClean="0"/>
              <a:t>.</a:t>
            </a:r>
          </a:p>
          <a:p>
            <a:pPr>
              <a:lnSpc>
                <a:spcPct val="150000"/>
              </a:lnSpc>
              <a:buClrTx/>
            </a:pPr>
            <a:r>
              <a:rPr lang="en-US" sz="2400" b="1" dirty="0" smtClean="0"/>
              <a:t>When the particle size is on the nanoscale, the properties of the material, such as melting point, </a:t>
            </a:r>
            <a:r>
              <a:rPr lang="en-US" sz="2400" b="1" dirty="0" err="1" smtClean="0"/>
              <a:t>fluorensant</a:t>
            </a:r>
            <a:r>
              <a:rPr lang="en-US" sz="2400" b="1" dirty="0" smtClean="0"/>
              <a:t> property, magnetic permeability, chemical reactivity, and electrical conductivity, vary depending on the function of the particle size</a:t>
            </a:r>
            <a:r>
              <a:rPr lang="tr-TR" sz="2400" b="1" dirty="0" smtClean="0"/>
              <a:t>.</a:t>
            </a:r>
            <a:endParaRPr lang="tr-TR" sz="2400" b="1" dirty="0"/>
          </a:p>
        </p:txBody>
      </p:sp>
    </p:spTree>
    <p:extLst>
      <p:ext uri="{BB962C8B-B14F-4D97-AF65-F5344CB8AC3E}">
        <p14:creationId xmlns:p14="http://schemas.microsoft.com/office/powerpoint/2010/main" val="1174444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292" y="0"/>
            <a:ext cx="8596668" cy="1320800"/>
          </a:xfrm>
        </p:spPr>
        <p:txBody>
          <a:bodyPr/>
          <a:lstStyle/>
          <a:p>
            <a:pPr algn="ctr"/>
            <a:r>
              <a:rPr lang="en-US" b="1" dirty="0" smtClean="0">
                <a:solidFill>
                  <a:schemeClr val="accent2">
                    <a:lumMod val="50000"/>
                  </a:schemeClr>
                </a:solidFill>
                <a:effectLst>
                  <a:outerShdw blurRad="38100" dist="38100" dir="2700000" algn="tl">
                    <a:srgbClr val="000000">
                      <a:alpha val="43137"/>
                    </a:srgbClr>
                  </a:outerShdw>
                </a:effectLst>
              </a:rPr>
              <a:t>BENEFITS OF NANOSCALE FOR MATERIAL-CELL INTERACTION</a:t>
            </a:r>
            <a:endParaRPr lang="tr-TR"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320606"/>
            <a:ext cx="12057320" cy="3880773"/>
          </a:xfrm>
        </p:spPr>
        <p:txBody>
          <a:bodyPr>
            <a:noAutofit/>
          </a:bodyPr>
          <a:lstStyle/>
          <a:p>
            <a:pPr>
              <a:lnSpc>
                <a:spcPct val="150000"/>
              </a:lnSpc>
            </a:pPr>
            <a:r>
              <a:rPr lang="en-US" sz="2400" b="1" dirty="0" smtClean="0"/>
              <a:t>Gold is an element that exhibits unique properties on the nanoscale. Contrary to what is thought to be gold in the nanoscale, it is not yellow, but red or purple</a:t>
            </a:r>
            <a:r>
              <a:rPr lang="tr-TR" sz="2400" b="1" dirty="0" smtClean="0"/>
              <a:t>.</a:t>
            </a:r>
          </a:p>
          <a:p>
            <a:pPr>
              <a:lnSpc>
                <a:spcPct val="150000"/>
              </a:lnSpc>
            </a:pPr>
            <a:r>
              <a:rPr lang="en-US" sz="2400" b="1" dirty="0" smtClean="0"/>
              <a:t>In the nanoscale, the electrons of gold are constrained</a:t>
            </a:r>
            <a:r>
              <a:rPr lang="tr-TR" sz="2400" b="1" dirty="0" smtClean="0"/>
              <a:t>.</a:t>
            </a:r>
          </a:p>
          <a:p>
            <a:pPr>
              <a:lnSpc>
                <a:spcPct val="150000"/>
              </a:lnSpc>
            </a:pPr>
            <a:r>
              <a:rPr lang="en-US" sz="2400" b="1" dirty="0" smtClean="0"/>
              <a:t>Because of this limitation, gold nanoparticles react differently to light when compared to gold particles on larger scales</a:t>
            </a:r>
            <a:r>
              <a:rPr lang="tr-TR" sz="2400" b="1" dirty="0" smtClean="0"/>
              <a:t>.</a:t>
            </a:r>
          </a:p>
          <a:p>
            <a:pPr>
              <a:lnSpc>
                <a:spcPct val="150000"/>
              </a:lnSpc>
            </a:pPr>
            <a:r>
              <a:rPr lang="en-US" sz="2400" b="1" dirty="0" smtClean="0"/>
              <a:t>Gold nanoparticles; Thanks to their size and optical properties, they accumulate selectively in tumors, thus providing both precise imaging of the tumor and targeted laser destruction of the tumor without damaging healthy cells</a:t>
            </a:r>
            <a:r>
              <a:rPr lang="tr-TR" sz="2400" b="1" dirty="0" smtClean="0"/>
              <a:t>.</a:t>
            </a:r>
            <a:endParaRPr lang="tr-TR" sz="2400" b="1" dirty="0"/>
          </a:p>
        </p:txBody>
      </p:sp>
    </p:spTree>
    <p:extLst>
      <p:ext uri="{BB962C8B-B14F-4D97-AF65-F5344CB8AC3E}">
        <p14:creationId xmlns:p14="http://schemas.microsoft.com/office/powerpoint/2010/main" val="5299399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823" y="3534"/>
            <a:ext cx="8596668" cy="1320800"/>
          </a:xfrm>
        </p:spPr>
        <p:txBody>
          <a:bodyPr/>
          <a:lstStyle/>
          <a:p>
            <a:pPr algn="ctr"/>
            <a:r>
              <a:rPr lang="en-US" b="1" dirty="0" smtClean="0">
                <a:solidFill>
                  <a:schemeClr val="accent2">
                    <a:lumMod val="50000"/>
                  </a:schemeClr>
                </a:solidFill>
                <a:effectLst>
                  <a:outerShdw blurRad="38100" dist="38100" dir="2700000" algn="tl">
                    <a:srgbClr val="000000">
                      <a:alpha val="43137"/>
                    </a:srgbClr>
                  </a:outerShdw>
                </a:effectLst>
              </a:rPr>
              <a:t>BENEFITS OF NANOSCALE FOR MATERIAL-CELL INTERACTION</a:t>
            </a:r>
            <a:endParaRPr lang="tr-TR"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80624" y="1324334"/>
            <a:ext cx="11270512" cy="3880773"/>
          </a:xfrm>
        </p:spPr>
        <p:txBody>
          <a:bodyPr>
            <a:noAutofit/>
          </a:bodyPr>
          <a:lstStyle/>
          <a:p>
            <a:pPr>
              <a:lnSpc>
                <a:spcPct val="150000"/>
              </a:lnSpc>
            </a:pPr>
            <a:r>
              <a:rPr lang="en-US" sz="2400" b="1" dirty="0" smtClean="0"/>
              <a:t>Most of the internal mechanisms of cells occur naturally at the nanoscale.</a:t>
            </a:r>
            <a:r>
              <a:rPr lang="tr-TR" sz="2400" b="1" dirty="0" smtClean="0"/>
              <a:t>.</a:t>
            </a:r>
          </a:p>
          <a:p>
            <a:pPr>
              <a:lnSpc>
                <a:spcPct val="150000"/>
              </a:lnSpc>
            </a:pPr>
            <a:r>
              <a:rPr lang="en-US" sz="2400" b="1" dirty="0" smtClean="0"/>
              <a:t>For example, </a:t>
            </a:r>
            <a:r>
              <a:rPr lang="en-US" sz="2400" b="1" dirty="0" err="1" smtClean="0"/>
              <a:t>hemogobin</a:t>
            </a:r>
            <a:r>
              <a:rPr lang="en-US" sz="2400" b="1" dirty="0" smtClean="0"/>
              <a:t>, a protein responsible for carrying oxygen in the bloodstream, is 5.5 nm in size</a:t>
            </a:r>
            <a:r>
              <a:rPr lang="tr-TR" sz="2400" b="1" dirty="0" smtClean="0"/>
              <a:t>.</a:t>
            </a:r>
          </a:p>
          <a:p>
            <a:pPr>
              <a:lnSpc>
                <a:spcPct val="150000"/>
              </a:lnSpc>
            </a:pPr>
            <a:r>
              <a:rPr lang="en-US" sz="2400" b="1" dirty="0" smtClean="0"/>
              <a:t>The DNA strand, which is also one of the building blocks of living things, is only 2 nm in size</a:t>
            </a:r>
            <a:r>
              <a:rPr lang="tr-TR" sz="2400" b="1" dirty="0" smtClean="0"/>
              <a:t>.</a:t>
            </a:r>
          </a:p>
          <a:p>
            <a:pPr>
              <a:lnSpc>
                <a:spcPct val="150000"/>
              </a:lnSpc>
            </a:pPr>
            <a:r>
              <a:rPr lang="en-US" sz="2400" b="1" dirty="0" smtClean="0"/>
              <a:t>Given the effects of </a:t>
            </a:r>
            <a:r>
              <a:rPr lang="en-US" sz="2400" b="1" dirty="0" err="1" smtClean="0"/>
              <a:t>nanosizes</a:t>
            </a:r>
            <a:r>
              <a:rPr lang="en-US" sz="2400" b="1" dirty="0" smtClean="0"/>
              <a:t> on biology, scientists have conducted nanoscale research while developing more unique, special, specific, and more precise and personalized treatment methods compared to traditional therapeutics</a:t>
            </a:r>
            <a:r>
              <a:rPr lang="tr-TR" sz="2400" b="1" dirty="0" smtClean="0"/>
              <a:t>.</a:t>
            </a:r>
            <a:endParaRPr lang="tr-TR" sz="2400" b="1" dirty="0"/>
          </a:p>
        </p:txBody>
      </p:sp>
    </p:spTree>
    <p:extLst>
      <p:ext uri="{BB962C8B-B14F-4D97-AF65-F5344CB8AC3E}">
        <p14:creationId xmlns:p14="http://schemas.microsoft.com/office/powerpoint/2010/main" val="3960694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455" y="163032"/>
            <a:ext cx="8596668" cy="1320800"/>
          </a:xfrm>
        </p:spPr>
        <p:txBody>
          <a:bodyPr/>
          <a:lstStyle/>
          <a:p>
            <a:pPr algn="ctr"/>
            <a:r>
              <a:rPr lang="en-US" b="1" dirty="0" smtClean="0">
                <a:solidFill>
                  <a:schemeClr val="accent2">
                    <a:lumMod val="50000"/>
                  </a:schemeClr>
                </a:solidFill>
                <a:effectLst>
                  <a:outerShdw blurRad="38100" dist="38100" dir="2700000" algn="tl">
                    <a:srgbClr val="000000">
                      <a:alpha val="43137"/>
                    </a:srgbClr>
                  </a:outerShdw>
                </a:effectLst>
              </a:rPr>
              <a:t>BENEFITS OF NANOSCALE FOR MATERIAL-CELL INTERACTION</a:t>
            </a:r>
            <a:endParaRPr lang="tr-TR"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824832"/>
            <a:ext cx="11748977" cy="4525961"/>
          </a:xfrm>
        </p:spPr>
        <p:txBody>
          <a:bodyPr>
            <a:noAutofit/>
          </a:bodyPr>
          <a:lstStyle/>
          <a:p>
            <a:pPr indent="19050">
              <a:lnSpc>
                <a:spcPct val="150000"/>
              </a:lnSpc>
              <a:buNone/>
            </a:pPr>
            <a:r>
              <a:rPr lang="en-US" sz="2400" b="1" dirty="0" smtClean="0"/>
              <a:t>In line with nanomaterials and cell interactions</a:t>
            </a:r>
            <a:r>
              <a:rPr lang="tr-TR" sz="2400" b="1" dirty="0" smtClean="0"/>
              <a:t>, </a:t>
            </a:r>
            <a:r>
              <a:rPr lang="tr-TR" sz="2400" b="1" dirty="0" err="1" smtClean="0"/>
              <a:t>nanoscale</a:t>
            </a:r>
            <a:r>
              <a:rPr lang="tr-TR" sz="2400" b="1" dirty="0" smtClean="0"/>
              <a:t> of </a:t>
            </a:r>
            <a:r>
              <a:rPr lang="tr-TR" sz="2400" b="1" dirty="0" err="1" smtClean="0"/>
              <a:t>the</a:t>
            </a:r>
            <a:r>
              <a:rPr lang="tr-TR" sz="2400" b="1" dirty="0" smtClean="0"/>
              <a:t> </a:t>
            </a:r>
            <a:r>
              <a:rPr lang="tr-TR" sz="2400" b="1" dirty="0" err="1" smtClean="0"/>
              <a:t>substance</a:t>
            </a:r>
            <a:r>
              <a:rPr lang="tr-TR" sz="2400" b="1" dirty="0" smtClean="0"/>
              <a:t> </a:t>
            </a:r>
            <a:r>
              <a:rPr lang="tr-TR" sz="2400" b="1" dirty="0" err="1" smtClean="0"/>
              <a:t>reduces</a:t>
            </a:r>
            <a:r>
              <a:rPr lang="tr-TR" sz="2400" b="1" dirty="0" smtClean="0"/>
              <a:t> </a:t>
            </a:r>
            <a:r>
              <a:rPr lang="tr-TR" sz="2400" b="1" dirty="0" err="1" smtClean="0"/>
              <a:t>non-specific</a:t>
            </a:r>
            <a:r>
              <a:rPr lang="tr-TR" sz="2400" b="1" dirty="0" smtClean="0"/>
              <a:t> protein </a:t>
            </a:r>
            <a:r>
              <a:rPr lang="tr-TR" sz="2400" b="1" dirty="0" err="1" smtClean="0"/>
              <a:t>interactions</a:t>
            </a:r>
            <a:r>
              <a:rPr lang="tr-TR" sz="2400" b="1" dirty="0" smtClean="0"/>
              <a:t>, </a:t>
            </a:r>
          </a:p>
          <a:p>
            <a:pPr marL="808038" indent="-446088">
              <a:lnSpc>
                <a:spcPct val="150000"/>
              </a:lnSpc>
              <a:buClrTx/>
              <a:buFont typeface="Wingdings" pitchFamily="2" charset="2"/>
              <a:buChar char="Ø"/>
              <a:tabLst>
                <a:tab pos="808038" algn="l"/>
              </a:tabLst>
            </a:pPr>
            <a:r>
              <a:rPr lang="tr-TR" sz="2400" b="1" dirty="0" err="1" smtClean="0"/>
              <a:t>limits</a:t>
            </a:r>
            <a:r>
              <a:rPr lang="tr-TR" sz="2400" b="1" dirty="0" smtClean="0"/>
              <a:t> </a:t>
            </a:r>
            <a:r>
              <a:rPr lang="tr-TR" sz="2400" b="1" dirty="0" err="1" smtClean="0"/>
              <a:t>immunogenicity</a:t>
            </a:r>
            <a:r>
              <a:rPr lang="tr-TR" sz="2400" b="1" dirty="0" smtClean="0"/>
              <a:t>, </a:t>
            </a:r>
          </a:p>
          <a:p>
            <a:pPr marL="808038" indent="-446088">
              <a:lnSpc>
                <a:spcPct val="150000"/>
              </a:lnSpc>
              <a:buClrTx/>
              <a:buFont typeface="Wingdings" pitchFamily="2" charset="2"/>
              <a:buChar char="Ø"/>
              <a:tabLst>
                <a:tab pos="808038" algn="l"/>
              </a:tabLst>
            </a:pPr>
            <a:r>
              <a:rPr lang="en-US" sz="2400" b="1" dirty="0" smtClean="0"/>
              <a:t>enables the use of personalized </a:t>
            </a:r>
            <a:r>
              <a:rPr lang="en-US" sz="2400" b="1" dirty="0" err="1" smtClean="0"/>
              <a:t>nano</a:t>
            </a:r>
            <a:r>
              <a:rPr lang="en-US" sz="2400" b="1" dirty="0" smtClean="0"/>
              <a:t> drugs</a:t>
            </a:r>
            <a:r>
              <a:rPr lang="tr-TR" sz="2400" b="1" dirty="0" smtClean="0"/>
              <a:t>, </a:t>
            </a:r>
          </a:p>
          <a:p>
            <a:pPr marL="808038" indent="-446088">
              <a:lnSpc>
                <a:spcPct val="150000"/>
              </a:lnSpc>
              <a:buClrTx/>
              <a:buFont typeface="Wingdings" pitchFamily="2" charset="2"/>
              <a:buChar char="Ø"/>
              <a:tabLst>
                <a:tab pos="808038" algn="l"/>
              </a:tabLst>
            </a:pPr>
            <a:r>
              <a:rPr lang="en-US" sz="2400" b="1" dirty="0" smtClean="0"/>
              <a:t>Creates common target zones in ligand-mediated interactions</a:t>
            </a:r>
            <a:r>
              <a:rPr lang="tr-TR" sz="2400" b="1" dirty="0" smtClean="0"/>
              <a:t>, </a:t>
            </a:r>
          </a:p>
          <a:p>
            <a:pPr marL="808038" indent="-446088">
              <a:lnSpc>
                <a:spcPct val="150000"/>
              </a:lnSpc>
              <a:buClrTx/>
              <a:buFont typeface="Wingdings" pitchFamily="2" charset="2"/>
              <a:buChar char="Ø"/>
              <a:tabLst>
                <a:tab pos="808038" algn="l"/>
              </a:tabLst>
            </a:pPr>
            <a:r>
              <a:rPr lang="tr-TR" sz="2400" b="1" dirty="0" err="1" smtClean="0"/>
              <a:t>cancer</a:t>
            </a:r>
            <a:r>
              <a:rPr lang="tr-TR" sz="2400" b="1" dirty="0" smtClean="0"/>
              <a:t> </a:t>
            </a:r>
            <a:r>
              <a:rPr lang="tr-TR" sz="2400" b="1" dirty="0" err="1" smtClean="0"/>
              <a:t>creates</a:t>
            </a:r>
            <a:r>
              <a:rPr lang="tr-TR" sz="2400" b="1" dirty="0" smtClean="0"/>
              <a:t> </a:t>
            </a:r>
            <a:r>
              <a:rPr lang="tr-TR" sz="2400" b="1" dirty="0" err="1" smtClean="0"/>
              <a:t>specific</a:t>
            </a:r>
            <a:r>
              <a:rPr lang="tr-TR" sz="2400" b="1" dirty="0" smtClean="0"/>
              <a:t> </a:t>
            </a:r>
            <a:r>
              <a:rPr lang="tr-TR" sz="2400" b="1" dirty="0" err="1" smtClean="0"/>
              <a:t>targets</a:t>
            </a:r>
            <a:r>
              <a:rPr lang="tr-TR" sz="2400" b="1" dirty="0" smtClean="0"/>
              <a:t>, </a:t>
            </a:r>
          </a:p>
          <a:p>
            <a:pPr marL="808038" indent="-446088">
              <a:lnSpc>
                <a:spcPct val="150000"/>
              </a:lnSpc>
              <a:buClrTx/>
              <a:buFont typeface="Wingdings" pitchFamily="2" charset="2"/>
              <a:buChar char="Ø"/>
              <a:tabLst>
                <a:tab pos="808038" algn="l"/>
              </a:tabLst>
            </a:pPr>
            <a:r>
              <a:rPr lang="tr-TR" sz="2400" b="1" dirty="0" err="1" smtClean="0"/>
              <a:t>allows</a:t>
            </a:r>
            <a:r>
              <a:rPr lang="tr-TR" sz="2400" b="1" dirty="0" smtClean="0"/>
              <a:t> </a:t>
            </a:r>
            <a:r>
              <a:rPr lang="tr-TR" sz="2400" b="1" dirty="0" err="1" smtClean="0"/>
              <a:t>ligand-mediated</a:t>
            </a:r>
            <a:r>
              <a:rPr lang="tr-TR" sz="2400" b="1" dirty="0" smtClean="0"/>
              <a:t> in </a:t>
            </a:r>
            <a:r>
              <a:rPr lang="tr-TR" sz="2400" b="1" dirty="0" err="1" smtClean="0"/>
              <a:t>vitro</a:t>
            </a:r>
            <a:r>
              <a:rPr lang="tr-TR" sz="2400" b="1" dirty="0" smtClean="0"/>
              <a:t> </a:t>
            </a:r>
            <a:r>
              <a:rPr lang="tr-TR" sz="2400" b="1" dirty="0" err="1" smtClean="0"/>
              <a:t>diagnosis</a:t>
            </a:r>
            <a:r>
              <a:rPr lang="tr-TR" sz="2400" b="1" dirty="0" smtClean="0"/>
              <a:t>.</a:t>
            </a:r>
            <a:endParaRPr lang="tr-TR" sz="2400" b="1" dirty="0"/>
          </a:p>
          <a:p>
            <a:endParaRPr lang="tr-TR" sz="2400" b="1" dirty="0"/>
          </a:p>
        </p:txBody>
      </p:sp>
    </p:spTree>
    <p:extLst>
      <p:ext uri="{BB962C8B-B14F-4D97-AF65-F5344CB8AC3E}">
        <p14:creationId xmlns:p14="http://schemas.microsoft.com/office/powerpoint/2010/main" val="37233822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61" y="268941"/>
            <a:ext cx="9731939" cy="884349"/>
          </a:xfrm>
        </p:spPr>
        <p:txBody>
          <a:bodyPr>
            <a:noAutofit/>
          </a:bodyPr>
          <a:lstStyle/>
          <a:p>
            <a:r>
              <a:rPr lang="tr-TR" b="1" dirty="0" smtClean="0">
                <a:solidFill>
                  <a:schemeClr val="accent2">
                    <a:lumMod val="50000"/>
                  </a:schemeClr>
                </a:solidFill>
                <a:effectLst>
                  <a:outerShdw blurRad="38100" dist="38100" dir="2700000" algn="tl">
                    <a:srgbClr val="000000">
                      <a:alpha val="43137"/>
                    </a:srgbClr>
                  </a:outerShdw>
                </a:effectLst>
              </a:rPr>
              <a:t>NANOTECHNOLOGY </a:t>
            </a:r>
            <a:r>
              <a:rPr lang="tr-TR" b="1" dirty="0" err="1" smtClean="0">
                <a:solidFill>
                  <a:schemeClr val="accent2">
                    <a:lumMod val="50000"/>
                  </a:schemeClr>
                </a:solidFill>
                <a:effectLst>
                  <a:outerShdw blurRad="38100" dist="38100" dir="2700000" algn="tl">
                    <a:srgbClr val="000000">
                      <a:alpha val="43137"/>
                    </a:srgbClr>
                  </a:outerShdw>
                </a:effectLst>
              </a:rPr>
              <a:t>and</a:t>
            </a:r>
            <a:r>
              <a:rPr lang="tr-TR" b="1" dirty="0" smtClean="0">
                <a:solidFill>
                  <a:schemeClr val="accent2">
                    <a:lumMod val="50000"/>
                  </a:schemeClr>
                </a:solidFill>
                <a:effectLst>
                  <a:outerShdw blurRad="38100" dist="38100" dir="2700000" algn="tl">
                    <a:srgbClr val="000000">
                      <a:alpha val="43137"/>
                    </a:srgbClr>
                  </a:outerShdw>
                </a:effectLst>
              </a:rPr>
              <a:t> TISSUE ENGINEERING</a:t>
            </a:r>
            <a:endParaRPr lang="tr-TR"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633069"/>
            <a:ext cx="11153553" cy="5316279"/>
          </a:xfrm>
        </p:spPr>
        <p:txBody>
          <a:bodyPr>
            <a:noAutofit/>
          </a:bodyPr>
          <a:lstStyle/>
          <a:p>
            <a:pPr marL="800100" indent="-457200" algn="just">
              <a:lnSpc>
                <a:spcPct val="150000"/>
              </a:lnSpc>
              <a:buClrTx/>
              <a:buFont typeface="Wingdings" panose="05000000000000000000" pitchFamily="2" charset="2"/>
              <a:buChar char="Ø"/>
            </a:pPr>
            <a:r>
              <a:rPr lang="en-US" sz="2800" b="1" dirty="0" smtClean="0">
                <a:solidFill>
                  <a:schemeClr val="tx1"/>
                </a:solidFill>
              </a:rPr>
              <a:t>Nanotechnology has found a wide field in tissue engineering as well as in many other areas.</a:t>
            </a:r>
            <a:r>
              <a:rPr lang="tr-TR" sz="2800" b="1" dirty="0" smtClean="0">
                <a:solidFill>
                  <a:schemeClr val="tx1"/>
                </a:solidFill>
              </a:rPr>
              <a:t> </a:t>
            </a:r>
            <a:r>
              <a:rPr lang="en-GB" sz="2800" b="1" dirty="0" smtClean="0">
                <a:solidFill>
                  <a:schemeClr val="tx1"/>
                </a:solidFill>
              </a:rPr>
              <a:t>First, the cells are multiplied in the laboratory,</a:t>
            </a:r>
            <a:r>
              <a:rPr lang="tr-TR" sz="2800" b="1" dirty="0" smtClean="0">
                <a:solidFill>
                  <a:schemeClr val="tx1"/>
                </a:solidFill>
              </a:rPr>
              <a:t> </a:t>
            </a:r>
          </a:p>
          <a:p>
            <a:pPr marL="800100" indent="-457200" algn="just">
              <a:lnSpc>
                <a:spcPct val="150000"/>
              </a:lnSpc>
              <a:buClrTx/>
              <a:buFont typeface="Wingdings" panose="05000000000000000000" pitchFamily="2" charset="2"/>
              <a:buChar char="Ø"/>
            </a:pPr>
            <a:r>
              <a:rPr lang="en-US" sz="2800" b="1" dirty="0" smtClean="0">
                <a:solidFill>
                  <a:schemeClr val="tx1"/>
                </a:solidFill>
              </a:rPr>
              <a:t>then an ideal tissue scaffolding with the function capable of forming the texture is selected, and</a:t>
            </a:r>
            <a:endParaRPr lang="tr-TR" sz="2800" b="1" dirty="0" smtClean="0">
              <a:solidFill>
                <a:schemeClr val="tx1"/>
              </a:solidFill>
            </a:endParaRPr>
          </a:p>
          <a:p>
            <a:pPr indent="19050" algn="just">
              <a:lnSpc>
                <a:spcPct val="150000"/>
              </a:lnSpc>
              <a:buClrTx/>
              <a:buFont typeface="Wingdings" pitchFamily="2" charset="2"/>
              <a:buChar char="Ø"/>
            </a:pPr>
            <a:r>
              <a:rPr lang="tr-TR" sz="2800" b="1" dirty="0" smtClean="0">
                <a:solidFill>
                  <a:schemeClr val="tx1"/>
                </a:solidFill>
              </a:rPr>
              <a:t> </a:t>
            </a:r>
            <a:r>
              <a:rPr lang="en-US" sz="2800" b="1" dirty="0" smtClean="0">
                <a:solidFill>
                  <a:schemeClr val="tx1"/>
                </a:solidFill>
              </a:rPr>
              <a:t>a hybrid system is created within the principles of tissue engineering</a:t>
            </a:r>
            <a:r>
              <a:rPr lang="tr-TR" sz="2800" b="1" dirty="0" smtClean="0">
                <a:solidFill>
                  <a:schemeClr val="tx1"/>
                </a:solidFill>
              </a:rPr>
              <a:t>.</a:t>
            </a:r>
            <a:endParaRPr lang="tr-TR" sz="2800" b="1" dirty="0">
              <a:solidFill>
                <a:schemeClr val="tx1"/>
              </a:solidFill>
            </a:endParaRPr>
          </a:p>
          <a:p>
            <a:pPr algn="just">
              <a:buClrTx/>
            </a:pPr>
            <a:endParaRPr lang="tr-TR" sz="3200" b="1" dirty="0">
              <a:solidFill>
                <a:schemeClr val="tx1"/>
              </a:solidFill>
            </a:endParaRPr>
          </a:p>
        </p:txBody>
      </p:sp>
    </p:spTree>
    <p:extLst>
      <p:ext uri="{BB962C8B-B14F-4D97-AF65-F5344CB8AC3E}">
        <p14:creationId xmlns:p14="http://schemas.microsoft.com/office/powerpoint/2010/main" val="5739067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360" y="170521"/>
            <a:ext cx="9678777" cy="871470"/>
          </a:xfrm>
        </p:spPr>
        <p:txBody>
          <a:bodyPr>
            <a:noAutofit/>
          </a:bodyPr>
          <a:lstStyle/>
          <a:p>
            <a:r>
              <a:rPr lang="tr-TR" b="1" dirty="0" smtClean="0">
                <a:solidFill>
                  <a:schemeClr val="accent2">
                    <a:lumMod val="50000"/>
                  </a:schemeClr>
                </a:solidFill>
                <a:effectLst>
                  <a:outerShdw blurRad="38100" dist="38100" dir="2700000" algn="tl">
                    <a:srgbClr val="000000">
                      <a:alpha val="43137"/>
                    </a:srgbClr>
                  </a:outerShdw>
                </a:effectLst>
              </a:rPr>
              <a:t>NANOTECHNOLOGY </a:t>
            </a:r>
            <a:r>
              <a:rPr lang="tr-TR" b="1" dirty="0" err="1" smtClean="0">
                <a:solidFill>
                  <a:schemeClr val="accent2">
                    <a:lumMod val="50000"/>
                  </a:schemeClr>
                </a:solidFill>
                <a:effectLst>
                  <a:outerShdw blurRad="38100" dist="38100" dir="2700000" algn="tl">
                    <a:srgbClr val="000000">
                      <a:alpha val="43137"/>
                    </a:srgbClr>
                  </a:outerShdw>
                </a:effectLst>
              </a:rPr>
              <a:t>and</a:t>
            </a:r>
            <a:r>
              <a:rPr lang="tr-TR" b="1" dirty="0" smtClean="0">
                <a:solidFill>
                  <a:schemeClr val="accent2">
                    <a:lumMod val="50000"/>
                  </a:schemeClr>
                </a:solidFill>
                <a:effectLst>
                  <a:outerShdw blurRad="38100" dist="38100" dir="2700000" algn="tl">
                    <a:srgbClr val="000000">
                      <a:alpha val="43137"/>
                    </a:srgbClr>
                  </a:outerShdw>
                </a:effectLst>
              </a:rPr>
              <a:t> TISSUE ENGINEERING</a:t>
            </a:r>
            <a:endParaRPr lang="tr-TR"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435" y="1499191"/>
            <a:ext cx="11674548" cy="5358809"/>
          </a:xfrm>
        </p:spPr>
        <p:txBody>
          <a:bodyPr>
            <a:noAutofit/>
          </a:bodyPr>
          <a:lstStyle/>
          <a:p>
            <a:pPr>
              <a:lnSpc>
                <a:spcPct val="160000"/>
              </a:lnSpc>
            </a:pPr>
            <a:r>
              <a:rPr lang="en-US" sz="2400" b="1" dirty="0" smtClean="0"/>
              <a:t>The tissue scaffolding is biodegradable and serves as a temporary host used by the tissue to be applied to the body until it adapts to the body</a:t>
            </a:r>
            <a:r>
              <a:rPr lang="tr-TR" sz="2400" b="1" dirty="0" smtClean="0"/>
              <a:t>.</a:t>
            </a:r>
          </a:p>
          <a:p>
            <a:pPr>
              <a:lnSpc>
                <a:spcPct val="160000"/>
              </a:lnSpc>
            </a:pPr>
            <a:r>
              <a:rPr lang="en-US" sz="2400" b="1" dirty="0" smtClean="0"/>
              <a:t>Nanotechnology has an important role in the development of structures with genetic, topographic and functional properties required from the material while preparing tissue scaffolding</a:t>
            </a:r>
            <a:r>
              <a:rPr lang="tr-TR" sz="2400" b="1" dirty="0" smtClean="0"/>
              <a:t>.</a:t>
            </a:r>
          </a:p>
          <a:p>
            <a:pPr>
              <a:lnSpc>
                <a:spcPct val="160000"/>
              </a:lnSpc>
            </a:pPr>
            <a:r>
              <a:rPr lang="en-US" sz="2400" b="1" dirty="0" smtClean="0"/>
              <a:t>Biocompatible implants with nanofabrication techniques, release of biological agents that will provide tissue formation and cell purification are also among the studies of nanotechnology in tissue engineering</a:t>
            </a:r>
            <a:r>
              <a:rPr lang="tr-TR" sz="2400" b="1" dirty="0" smtClean="0"/>
              <a:t>.</a:t>
            </a:r>
            <a:endParaRPr lang="tr-TR" sz="2400" b="1" dirty="0"/>
          </a:p>
        </p:txBody>
      </p:sp>
    </p:spTree>
    <p:extLst>
      <p:ext uri="{BB962C8B-B14F-4D97-AF65-F5344CB8AC3E}">
        <p14:creationId xmlns:p14="http://schemas.microsoft.com/office/powerpoint/2010/main" val="37437513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433150" cy="755561"/>
          </a:xfrm>
        </p:spPr>
        <p:txBody>
          <a:bodyPr>
            <a:noAutofit/>
          </a:bodyPr>
          <a:lstStyle/>
          <a:p>
            <a:pPr algn="ctr"/>
            <a:r>
              <a:rPr lang="en-US" b="1" dirty="0" smtClean="0">
                <a:solidFill>
                  <a:schemeClr val="accent2">
                    <a:lumMod val="50000"/>
                  </a:schemeClr>
                </a:solidFill>
                <a:effectLst>
                  <a:outerShdw blurRad="38100" dist="38100" dir="2700000" algn="tl">
                    <a:srgbClr val="000000">
                      <a:alpha val="43137"/>
                    </a:srgbClr>
                  </a:outerShdw>
                </a:effectLst>
              </a:rPr>
              <a:t>THE RELATIONSHIP BETWEEN NANOSTRUCTURES AND IMMUNE SYSTEM</a:t>
            </a:r>
            <a:endParaRPr lang="tr-TR"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1408" y="1158885"/>
            <a:ext cx="11348838" cy="4652335"/>
          </a:xfrm>
        </p:spPr>
        <p:txBody>
          <a:bodyPr>
            <a:noAutofit/>
          </a:bodyPr>
          <a:lstStyle/>
          <a:p>
            <a:pPr>
              <a:lnSpc>
                <a:spcPct val="150000"/>
              </a:lnSpc>
            </a:pPr>
            <a:r>
              <a:rPr lang="en-US" sz="2400" b="1" dirty="0" smtClean="0"/>
              <a:t>Immune system; is our basic protection system that protects us from ANTIGENS that try to enter our body such as particles, pathogens, </a:t>
            </a:r>
            <a:r>
              <a:rPr lang="en-US" sz="2400" b="1" dirty="0" err="1" smtClean="0"/>
              <a:t>etc</a:t>
            </a:r>
            <a:r>
              <a:rPr lang="tr-TR" sz="2400" b="1" dirty="0" smtClean="0"/>
              <a:t>.</a:t>
            </a:r>
          </a:p>
          <a:p>
            <a:pPr>
              <a:lnSpc>
                <a:spcPct val="150000"/>
              </a:lnSpc>
            </a:pPr>
            <a:r>
              <a:rPr lang="tr-TR" sz="2400" b="1" dirty="0" smtClean="0"/>
              <a:t> </a:t>
            </a:r>
            <a:r>
              <a:rPr lang="en-US" sz="2400" b="1" dirty="0" smtClean="0"/>
              <a:t>When examining the potential toxicities of the nanomaterials produced, the complexity of the immune system, which has a variety of specialized cells, should also be taken into account</a:t>
            </a:r>
            <a:r>
              <a:rPr lang="tr-TR" sz="2400" b="1" dirty="0" smtClean="0"/>
              <a:t>.</a:t>
            </a:r>
          </a:p>
          <a:p>
            <a:pPr>
              <a:lnSpc>
                <a:spcPct val="150000"/>
              </a:lnSpc>
            </a:pPr>
            <a:r>
              <a:rPr lang="en-US" sz="2400" b="1" dirty="0" smtClean="0"/>
              <a:t>Consideration must be taken into account not only the material-related properties of the pure material, but also the content-dependent identity of the nanomaterial in the living system, which is acquired over time, resulting from the adsorption of biomolecules to the surface of the living system</a:t>
            </a:r>
            <a:r>
              <a:rPr lang="tr-TR" sz="2400" b="1" dirty="0" smtClean="0"/>
              <a:t>.</a:t>
            </a:r>
            <a:endParaRPr lang="tr-TR" sz="2400" b="1" dirty="0"/>
          </a:p>
        </p:txBody>
      </p:sp>
    </p:spTree>
    <p:extLst>
      <p:ext uri="{BB962C8B-B14F-4D97-AF65-F5344CB8AC3E}">
        <p14:creationId xmlns:p14="http://schemas.microsoft.com/office/powerpoint/2010/main" val="3551124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906" y="375684"/>
            <a:ext cx="8596668" cy="961623"/>
          </a:xfrm>
        </p:spPr>
        <p:txBody>
          <a:bodyPr/>
          <a:lstStyle/>
          <a:p>
            <a:r>
              <a:rPr lang="tr-TR" b="1" dirty="0" smtClean="0">
                <a:solidFill>
                  <a:schemeClr val="accent2">
                    <a:lumMod val="50000"/>
                  </a:schemeClr>
                </a:solidFill>
                <a:effectLst>
                  <a:outerShdw blurRad="38100" dist="38100" dir="2700000" algn="tl">
                    <a:srgbClr val="000000">
                      <a:alpha val="43137"/>
                    </a:srgbClr>
                  </a:outerShdw>
                </a:effectLst>
              </a:rPr>
              <a:t>NANOSTRUCTURES AND TOXIC EFFECTS</a:t>
            </a:r>
            <a:endParaRPr lang="tr-TR"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40242" y="1018313"/>
            <a:ext cx="9165265" cy="5125791"/>
          </a:xfrm>
        </p:spPr>
        <p:txBody>
          <a:bodyPr>
            <a:noAutofit/>
          </a:bodyPr>
          <a:lstStyle/>
          <a:p>
            <a:pPr>
              <a:lnSpc>
                <a:spcPct val="160000"/>
              </a:lnSpc>
            </a:pPr>
            <a:r>
              <a:rPr lang="en-US" sz="2400" b="1" dirty="0" smtClean="0"/>
              <a:t>Bringing the material to </a:t>
            </a:r>
            <a:r>
              <a:rPr lang="en-US" sz="2400" b="1" dirty="0" err="1" smtClean="0"/>
              <a:t>nano</a:t>
            </a:r>
            <a:r>
              <a:rPr lang="en-US" sz="2400" b="1" dirty="0" smtClean="0"/>
              <a:t> dimensions gives this material many desired and useful properties as well as undesirable toxic situations</a:t>
            </a:r>
            <a:r>
              <a:rPr lang="tr-TR" sz="2400" b="1" dirty="0" smtClean="0"/>
              <a:t>.</a:t>
            </a:r>
          </a:p>
          <a:p>
            <a:pPr>
              <a:lnSpc>
                <a:spcPct val="160000"/>
              </a:lnSpc>
            </a:pPr>
            <a:r>
              <a:rPr lang="en-US" sz="2400" b="1" dirty="0" smtClean="0"/>
              <a:t>The physicochemical properties of nanomaterials that cause their toxicity are still a problem</a:t>
            </a:r>
            <a:r>
              <a:rPr lang="tr-TR" sz="2400" b="1" dirty="0" smtClean="0"/>
              <a:t>.</a:t>
            </a:r>
          </a:p>
          <a:p>
            <a:pPr>
              <a:lnSpc>
                <a:spcPct val="160000"/>
              </a:lnSpc>
            </a:pPr>
            <a:r>
              <a:rPr lang="en-US" sz="2400" b="1" dirty="0" smtClean="0"/>
              <a:t>Establishing the relationship between material properties and toxicity enables the prediction of the possible hazards of nanomaterials, making it possible to design nanomaterials that retain their useful properties</a:t>
            </a:r>
            <a:r>
              <a:rPr lang="tr-TR" sz="2400" b="1" dirty="0" smtClean="0"/>
              <a:t>.</a:t>
            </a:r>
            <a:endParaRPr lang="tr-TR" sz="24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3127" y="5031497"/>
            <a:ext cx="2688873" cy="1826503"/>
          </a:xfrm>
          <a:prstGeom prst="rect">
            <a:avLst/>
          </a:prstGeom>
        </p:spPr>
      </p:pic>
    </p:spTree>
    <p:extLst>
      <p:ext uri="{BB962C8B-B14F-4D97-AF65-F5344CB8AC3E}">
        <p14:creationId xmlns:p14="http://schemas.microsoft.com/office/powerpoint/2010/main" val="17108196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897228"/>
          </a:xfrm>
        </p:spPr>
        <p:txBody>
          <a:bodyPr/>
          <a:lstStyle/>
          <a:p>
            <a:pPr algn="ctr"/>
            <a:r>
              <a:rPr lang="tr-TR" b="1" dirty="0" smtClean="0">
                <a:solidFill>
                  <a:schemeClr val="accent2">
                    <a:lumMod val="50000"/>
                  </a:schemeClr>
                </a:solidFill>
                <a:effectLst>
                  <a:outerShdw blurRad="38100" dist="38100" dir="2700000" algn="tl">
                    <a:srgbClr val="000000">
                      <a:alpha val="43137"/>
                    </a:srgbClr>
                  </a:outerShdw>
                </a:effectLst>
              </a:rPr>
              <a:t>NANOSTRUCTURES AND TOXIC EFFECTS</a:t>
            </a:r>
            <a:endParaRPr lang="tr-TR"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897228"/>
            <a:ext cx="7921256" cy="5022760"/>
          </a:xfrm>
        </p:spPr>
        <p:txBody>
          <a:bodyPr>
            <a:noAutofit/>
          </a:bodyPr>
          <a:lstStyle/>
          <a:p>
            <a:pPr>
              <a:lnSpc>
                <a:spcPct val="150000"/>
              </a:lnSpc>
              <a:buClrTx/>
              <a:buFont typeface="Wingdings" pitchFamily="2" charset="2"/>
              <a:buChar char="Ø"/>
            </a:pPr>
            <a:r>
              <a:rPr lang="en-US" sz="2400" b="1" dirty="0" smtClean="0"/>
              <a:t>Possible future hazards of nanomaterials; should be tested with in vivo, in vitro and in silico methods</a:t>
            </a:r>
            <a:r>
              <a:rPr lang="tr-TR" sz="2400" b="1" dirty="0" smtClean="0"/>
              <a:t>.</a:t>
            </a:r>
          </a:p>
          <a:p>
            <a:pPr>
              <a:lnSpc>
                <a:spcPct val="150000"/>
              </a:lnSpc>
              <a:buClrTx/>
              <a:buFont typeface="Wingdings" pitchFamily="2" charset="2"/>
              <a:buChar char="Ø"/>
            </a:pPr>
            <a:r>
              <a:rPr lang="en-US" sz="2400" b="1" dirty="0" smtClean="0"/>
              <a:t>At the same time, the optimum doses to be used must be determined by various test methods before they are made available</a:t>
            </a:r>
            <a:r>
              <a:rPr lang="tr-TR" sz="2400" b="1" dirty="0" smtClean="0"/>
              <a:t>.</a:t>
            </a:r>
            <a:endParaRPr lang="tr-TR" sz="2400" b="1" dirty="0"/>
          </a:p>
          <a:p>
            <a:pPr>
              <a:lnSpc>
                <a:spcPct val="150000"/>
              </a:lnSpc>
              <a:buClrTx/>
              <a:buFont typeface="Wingdings" pitchFamily="2" charset="2"/>
              <a:buChar char="Ø"/>
            </a:pPr>
            <a:r>
              <a:rPr lang="en-US" sz="2400" b="1" dirty="0" smtClean="0"/>
              <a:t>While tests such as XTT, MTT, </a:t>
            </a:r>
            <a:r>
              <a:rPr lang="en-US" sz="2400" b="1" dirty="0" err="1" smtClean="0"/>
              <a:t>AlamarBlue</a:t>
            </a:r>
            <a:r>
              <a:rPr lang="en-US" sz="2400" b="1" dirty="0" smtClean="0"/>
              <a:t>, LDH and Neutral Red are used to determine the cytotoxicity of nanoparticles; Various tests such as Ames, Comet Assay and in vitro Micronucleus (MN) Assay are used to determine their genotoxicity</a:t>
            </a:r>
            <a:r>
              <a:rPr lang="tr-TR" sz="2400" b="1" dirty="0" smtClean="0"/>
              <a:t>. </a:t>
            </a:r>
            <a:endParaRPr lang="tr-TR" sz="2400" b="1" dirty="0"/>
          </a:p>
          <a:p>
            <a:pPr>
              <a:buClrTx/>
              <a:buFont typeface="Wingdings" pitchFamily="2" charset="2"/>
              <a:buChar char="Ø"/>
            </a:pPr>
            <a:endParaRPr lang="tr-TR" sz="24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0671" y="1391813"/>
            <a:ext cx="4324350" cy="2381250"/>
          </a:xfrm>
          <a:prstGeom prst="rect">
            <a:avLst/>
          </a:prstGeom>
        </p:spPr>
      </p:pic>
    </p:spTree>
    <p:extLst>
      <p:ext uri="{BB962C8B-B14F-4D97-AF65-F5344CB8AC3E}">
        <p14:creationId xmlns:p14="http://schemas.microsoft.com/office/powerpoint/2010/main" val="1307091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02" y="193212"/>
            <a:ext cx="8596668" cy="838200"/>
          </a:xfrm>
        </p:spPr>
        <p:txBody>
          <a:bodyPr>
            <a:normAutofit fontScale="90000"/>
          </a:bodyPr>
          <a:lstStyle/>
          <a:p>
            <a:pPr algn="ctr"/>
            <a:r>
              <a:rPr lang="en-US" b="1" dirty="0" smtClean="0">
                <a:solidFill>
                  <a:schemeClr val="accent2">
                    <a:lumMod val="50000"/>
                  </a:schemeClr>
                </a:solidFill>
                <a:effectLst>
                  <a:outerShdw blurRad="38100" dist="38100" dir="2700000" algn="tl">
                    <a:srgbClr val="000000">
                      <a:alpha val="43137"/>
                    </a:srgbClr>
                  </a:outerShdw>
                </a:effectLst>
              </a:rPr>
              <a:t>FACTORS AFFECTING THE INTERACTION OF NANOSTRUCTURES WITH CELLS</a:t>
            </a:r>
            <a:endParaRPr lang="tr-TR"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382233"/>
            <a:ext cx="7070651" cy="2904904"/>
          </a:xfrm>
        </p:spPr>
        <p:txBody>
          <a:bodyPr>
            <a:noAutofit/>
          </a:bodyPr>
          <a:lstStyle/>
          <a:p>
            <a:pPr>
              <a:lnSpc>
                <a:spcPct val="150000"/>
              </a:lnSpc>
            </a:pPr>
            <a:r>
              <a:rPr lang="en-US" b="1" dirty="0" smtClean="0"/>
              <a:t>Surface charge is one of the parameters that affect the interaction between cells and nanoparticles</a:t>
            </a:r>
            <a:r>
              <a:rPr lang="tr-TR" b="1" dirty="0" smtClean="0"/>
              <a:t>.</a:t>
            </a:r>
          </a:p>
          <a:p>
            <a:pPr>
              <a:lnSpc>
                <a:spcPct val="150000"/>
              </a:lnSpc>
            </a:pPr>
            <a:r>
              <a:rPr lang="en-US" b="1" dirty="0" smtClean="0"/>
              <a:t>The cell membrane is notoriously negatively charged, the high toxicity of positively charged nanoparticles is often associated with their increased cellular uptake</a:t>
            </a:r>
            <a:r>
              <a:rPr lang="tr-TR" b="1" dirty="0" smtClean="0"/>
              <a:t>.</a:t>
            </a:r>
          </a:p>
        </p:txBody>
      </p:sp>
      <p:pic>
        <p:nvPicPr>
          <p:cNvPr id="4" name="Resim 8"/>
          <p:cNvPicPr/>
          <p:nvPr/>
        </p:nvPicPr>
        <p:blipFill>
          <a:blip r:embed="rId2" cstate="print">
            <a:extLst>
              <a:ext uri="{28A0092B-C50C-407E-A947-70E740481C1C}">
                <a14:useLocalDpi xmlns:a14="http://schemas.microsoft.com/office/drawing/2010/main" val="0"/>
              </a:ext>
            </a:extLst>
          </a:blip>
          <a:stretch>
            <a:fillRect/>
          </a:stretch>
        </p:blipFill>
        <p:spPr>
          <a:xfrm>
            <a:off x="730496" y="4533406"/>
            <a:ext cx="7247466" cy="2076450"/>
          </a:xfrm>
          <a:prstGeom prst="rect">
            <a:avLst/>
          </a:prstGeom>
        </p:spPr>
      </p:pic>
      <p:sp>
        <p:nvSpPr>
          <p:cNvPr id="5" name="TextBox 4"/>
          <p:cNvSpPr txBox="1"/>
          <p:nvPr/>
        </p:nvSpPr>
        <p:spPr>
          <a:xfrm>
            <a:off x="7032746" y="1373374"/>
            <a:ext cx="5013941" cy="2031325"/>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b="1" dirty="0" smtClean="0">
                <a:solidFill>
                  <a:schemeClr val="tx2"/>
                </a:solidFill>
              </a:rPr>
              <a:t>It is thought that the bio-corona </a:t>
            </a:r>
            <a:r>
              <a:rPr lang="en-US" b="1" dirty="0" err="1" smtClean="0">
                <a:solidFill>
                  <a:schemeClr val="tx2"/>
                </a:solidFill>
              </a:rPr>
              <a:t>adsroptions</a:t>
            </a:r>
            <a:r>
              <a:rPr lang="en-US" b="1" dirty="0" smtClean="0">
                <a:solidFill>
                  <a:schemeClr val="tx2"/>
                </a:solidFill>
              </a:rPr>
              <a:t> of proteins can effectively equalize the surface charges of different nanoparticles</a:t>
            </a:r>
            <a:r>
              <a:rPr lang="tr-TR" b="1" dirty="0" smtClean="0">
                <a:solidFill>
                  <a:schemeClr val="tx2"/>
                </a:solidFill>
              </a:rPr>
              <a:t>.</a:t>
            </a:r>
            <a:endParaRPr lang="tr-TR" b="1" dirty="0">
              <a:solidFill>
                <a:schemeClr val="tx2"/>
              </a:solidFill>
            </a:endParaRPr>
          </a:p>
          <a:p>
            <a:endParaRPr lang="tr-TR" b="1" dirty="0"/>
          </a:p>
        </p:txBody>
      </p:sp>
    </p:spTree>
    <p:extLst>
      <p:ext uri="{BB962C8B-B14F-4D97-AF65-F5344CB8AC3E}">
        <p14:creationId xmlns:p14="http://schemas.microsoft.com/office/powerpoint/2010/main" val="34246290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786" y="0"/>
            <a:ext cx="8596668" cy="1051775"/>
          </a:xfrm>
        </p:spPr>
        <p:txBody>
          <a:bodyPr>
            <a:normAutofit fontScale="90000"/>
          </a:bodyPr>
          <a:lstStyle/>
          <a:p>
            <a:pPr algn="ctr"/>
            <a:r>
              <a:rPr lang="en-US" b="1" dirty="0" smtClean="0">
                <a:solidFill>
                  <a:schemeClr val="accent2">
                    <a:lumMod val="50000"/>
                  </a:schemeClr>
                </a:solidFill>
                <a:effectLst>
                  <a:outerShdw blurRad="38100" dist="38100" dir="2700000" algn="tl">
                    <a:srgbClr val="000000">
                      <a:alpha val="43137"/>
                    </a:srgbClr>
                  </a:outerShdw>
                </a:effectLst>
              </a:rPr>
              <a:t>INTERACTION OF NANOSTRUCTURES WITH BIOLOGICAL SYSTEMS</a:t>
            </a:r>
            <a:endParaRPr lang="tr-TR"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33917" y="1159024"/>
            <a:ext cx="11100391" cy="4697411"/>
          </a:xfrm>
        </p:spPr>
        <p:txBody>
          <a:bodyPr>
            <a:noAutofit/>
          </a:bodyPr>
          <a:lstStyle/>
          <a:p>
            <a:pPr>
              <a:lnSpc>
                <a:spcPct val="150000"/>
              </a:lnSpc>
            </a:pPr>
            <a:r>
              <a:rPr lang="en-US" sz="2400" b="1" dirty="0" smtClean="0"/>
              <a:t>Nanoparticles that come into contact with biological fluids are thought to be rapidly coated by biomolecules that form interfaces with biological systems and form structures called "corona"</a:t>
            </a:r>
            <a:r>
              <a:rPr lang="tr-TR" sz="2400" b="1" dirty="0" smtClean="0"/>
              <a:t>.</a:t>
            </a:r>
            <a:endParaRPr lang="tr-TR" sz="2400" b="1" dirty="0"/>
          </a:p>
          <a:p>
            <a:pPr>
              <a:lnSpc>
                <a:spcPct val="150000"/>
              </a:lnSpc>
            </a:pPr>
            <a:r>
              <a:rPr lang="en-US" sz="2400" b="1" dirty="0" smtClean="0"/>
              <a:t>The nanomaterials produced and the interaction between cells and tissue; the physicochemical properties of the material and the content resulting from the bio-corona can be determined based on dependent properties</a:t>
            </a:r>
            <a:r>
              <a:rPr lang="tr-TR" sz="2400" b="1" dirty="0" smtClean="0"/>
              <a:t>.</a:t>
            </a:r>
            <a:endParaRPr lang="tr-TR" sz="2400" b="1" dirty="0"/>
          </a:p>
          <a:p>
            <a:endParaRPr lang="tr-TR" sz="2400" b="1" dirty="0"/>
          </a:p>
        </p:txBody>
      </p:sp>
    </p:spTree>
    <p:extLst>
      <p:ext uri="{BB962C8B-B14F-4D97-AF65-F5344CB8AC3E}">
        <p14:creationId xmlns:p14="http://schemas.microsoft.com/office/powerpoint/2010/main" val="17228159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10" y="70215"/>
            <a:ext cx="9731940" cy="781050"/>
          </a:xfrm>
        </p:spPr>
        <p:txBody>
          <a:bodyPr>
            <a:normAutofit fontScale="90000"/>
          </a:bodyPr>
          <a:lstStyle/>
          <a:p>
            <a:pPr algn="ctr"/>
            <a:r>
              <a:rPr lang="en-US" b="1" dirty="0" smtClean="0">
                <a:solidFill>
                  <a:schemeClr val="accent2">
                    <a:lumMod val="50000"/>
                  </a:schemeClr>
                </a:solidFill>
                <a:effectLst>
                  <a:outerShdw blurRad="38100" dist="38100" dir="2700000" algn="tl">
                    <a:srgbClr val="000000">
                      <a:alpha val="43137"/>
                    </a:srgbClr>
                  </a:outerShdw>
                </a:effectLst>
              </a:rPr>
              <a:t>FACTORS AFFECTING THE INTERACTION OF NANOSTRUCTURES WITH CELLS</a:t>
            </a:r>
            <a:endParaRPr lang="tr-TR"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264310"/>
            <a:ext cx="11355572" cy="5086350"/>
          </a:xfrm>
        </p:spPr>
        <p:txBody>
          <a:bodyPr>
            <a:normAutofit/>
          </a:bodyPr>
          <a:lstStyle/>
          <a:p>
            <a:pPr>
              <a:lnSpc>
                <a:spcPct val="150000"/>
              </a:lnSpc>
              <a:buClrTx/>
            </a:pPr>
            <a:r>
              <a:rPr lang="en-US" sz="2000" b="1" dirty="0" smtClean="0"/>
              <a:t>Nanomaterials take different names according to their unique shape and size, such as nanoparticles, nanotubes, </a:t>
            </a:r>
            <a:r>
              <a:rPr lang="en-US" sz="2000" b="1" dirty="0" err="1" smtClean="0"/>
              <a:t>nanofilms</a:t>
            </a:r>
            <a:r>
              <a:rPr lang="en-US" sz="2000" b="1" dirty="0" smtClean="0"/>
              <a:t>, </a:t>
            </a:r>
            <a:r>
              <a:rPr lang="en-US" sz="2000" b="1" dirty="0" err="1" smtClean="0"/>
              <a:t>nanoshells</a:t>
            </a:r>
            <a:r>
              <a:rPr lang="en-US" sz="2000" b="1" dirty="0" smtClean="0"/>
              <a:t>, </a:t>
            </a:r>
            <a:r>
              <a:rPr lang="en-US" sz="2000" b="1" dirty="0" err="1" smtClean="0"/>
              <a:t>etc</a:t>
            </a:r>
            <a:r>
              <a:rPr lang="tr-TR" sz="2000" b="1" dirty="0" smtClean="0"/>
              <a:t>. </a:t>
            </a:r>
          </a:p>
          <a:p>
            <a:pPr>
              <a:lnSpc>
                <a:spcPct val="150000"/>
              </a:lnSpc>
              <a:buClrTx/>
            </a:pPr>
            <a:r>
              <a:rPr lang="en-US" sz="2000" b="1" dirty="0" smtClean="0"/>
              <a:t>The properties inherent in the nanomaterial, such as size, shape, surface charge and colloidal stability, are very important</a:t>
            </a:r>
            <a:r>
              <a:rPr lang="tr-TR" sz="2000" b="1" dirty="0" smtClean="0"/>
              <a:t>.</a:t>
            </a:r>
          </a:p>
          <a:p>
            <a:pPr>
              <a:lnSpc>
                <a:spcPct val="150000"/>
              </a:lnSpc>
              <a:buClrTx/>
            </a:pPr>
            <a:r>
              <a:rPr lang="en-US" sz="2000" b="1" dirty="0" smtClean="0"/>
              <a:t>Together, these properties form the identity of the material</a:t>
            </a:r>
            <a:r>
              <a:rPr lang="tr-TR" sz="2000" b="1" dirty="0" smtClean="0"/>
              <a:t>.</a:t>
            </a:r>
          </a:p>
          <a:p>
            <a:pPr>
              <a:lnSpc>
                <a:spcPct val="150000"/>
              </a:lnSpc>
              <a:buClrTx/>
            </a:pPr>
            <a:r>
              <a:rPr lang="en-US" sz="2400" b="1" dirty="0" smtClean="0">
                <a:solidFill>
                  <a:schemeClr val="accent4">
                    <a:lumMod val="75000"/>
                  </a:schemeClr>
                </a:solidFill>
                <a:effectLst>
                  <a:outerShdw blurRad="38100" dist="38100" dir="2700000" algn="tl">
                    <a:srgbClr val="000000">
                      <a:alpha val="43137"/>
                    </a:srgbClr>
                  </a:outerShdw>
                </a:effectLst>
              </a:rPr>
              <a:t>For example, size; it is of great importance in cellular uptake and during the passage of particles through biological barriers</a:t>
            </a:r>
            <a:r>
              <a:rPr lang="tr-TR" sz="2400" b="1" dirty="0" smtClean="0">
                <a:solidFill>
                  <a:schemeClr val="accent4">
                    <a:lumMod val="75000"/>
                  </a:schemeClr>
                </a:solidFill>
                <a:effectLst>
                  <a:outerShdw blurRad="38100" dist="38100" dir="2700000" algn="tl">
                    <a:srgbClr val="000000">
                      <a:alpha val="43137"/>
                    </a:srgbClr>
                  </a:outerShdw>
                </a:effectLst>
              </a:rPr>
              <a:t>.</a:t>
            </a:r>
          </a:p>
        </p:txBody>
      </p:sp>
      <p:pic>
        <p:nvPicPr>
          <p:cNvPr id="7"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3763" y="4455041"/>
            <a:ext cx="3275791" cy="2381693"/>
          </a:xfrm>
          <a:prstGeom prst="rect">
            <a:avLst/>
          </a:prstGeom>
        </p:spPr>
      </p:pic>
    </p:spTree>
    <p:extLst>
      <p:ext uri="{BB962C8B-B14F-4D97-AF65-F5344CB8AC3E}">
        <p14:creationId xmlns:p14="http://schemas.microsoft.com/office/powerpoint/2010/main" val="3796577688"/>
      </p:ext>
    </p:extLst>
  </p:cSld>
  <p:clrMapOvr>
    <a:masterClrMapping/>
  </p:clrMapOvr>
  <p:timing>
    <p:tnLst>
      <p:par>
        <p:cTn id="1" dur="indefinite" restart="never" nodeType="tmRoot"/>
      </p:par>
    </p:tnLst>
  </p:timing>
</p:sld>
</file>

<file path=ppt/theme/theme1.xml><?xml version="1.0" encoding="utf-8"?>
<a:theme xmlns:a="http://schemas.openxmlformats.org/drawingml/2006/main" name="Yüzeyler">
  <a:themeElements>
    <a:clrScheme name="Yüzeyler">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Yüzeyler">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Yüzeyler">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893</TotalTime>
  <Words>1215</Words>
  <Application>Microsoft Office PowerPoint</Application>
  <PresentationFormat>Geniş ekran</PresentationFormat>
  <Paragraphs>65</Paragraphs>
  <Slides>16</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16</vt:i4>
      </vt:variant>
    </vt:vector>
  </HeadingPairs>
  <TitlesOfParts>
    <vt:vector size="21" baseType="lpstr">
      <vt:lpstr>Arial</vt:lpstr>
      <vt:lpstr>Trebuchet MS</vt:lpstr>
      <vt:lpstr>Wingdings</vt:lpstr>
      <vt:lpstr>Wingdings 3</vt:lpstr>
      <vt:lpstr>Yüzeyler</vt:lpstr>
      <vt:lpstr>INTERACTION OF NANOSTRUCTURES WITH CELLS AND TISSUES</vt:lpstr>
      <vt:lpstr>NANOTECHNOLOGY and TISSUE ENGINEERING</vt:lpstr>
      <vt:lpstr>NANOTECHNOLOGY and TISSUE ENGINEERING</vt:lpstr>
      <vt:lpstr>THE RELATIONSHIP BETWEEN NANOSTRUCTURES AND IMMUNE SYSTEM</vt:lpstr>
      <vt:lpstr>NANOSTRUCTURES AND TOXIC EFFECTS</vt:lpstr>
      <vt:lpstr>NANOSTRUCTURES AND TOXIC EFFECTS</vt:lpstr>
      <vt:lpstr>FACTORS AFFECTING THE INTERACTION OF NANOSTRUCTURES WITH CELLS</vt:lpstr>
      <vt:lpstr>INTERACTION OF NANOSTRUCTURES WITH BIOLOGICAL SYSTEMS</vt:lpstr>
      <vt:lpstr>FACTORS AFFECTING THE INTERACTION OF NANOSTRUCTURES WITH CELLS</vt:lpstr>
      <vt:lpstr>FACTORS AFFECTING THE INTERACTION OF NANOSTRUCTURES WITH CELLS</vt:lpstr>
      <vt:lpstr>FACTORS AFFECTING THE INTERACTION OF NANOSTRUCTURES WITH CELLS</vt:lpstr>
      <vt:lpstr>FACTORS AFFECTING THE INTERACTION OF NANOSTRUCTURES WITH CELLS</vt:lpstr>
      <vt:lpstr>BENEFITS OF NANOSCALE FOR MATERIAL-CELL INTERACTION</vt:lpstr>
      <vt:lpstr>BENEFITS OF NANOSCALE FOR MATERIAL-CELL INTERACTION</vt:lpstr>
      <vt:lpstr>BENEFITS OF NANOSCALE FOR MATERIAL-CELL INTERACTION</vt:lpstr>
      <vt:lpstr>BENEFITS OF NANOSCALE FOR MATERIAL-CELL INTERACTION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NANOYAPILARIN HÜCRE VE DOKULAR İLE ETKİLEŞİMİ</dc:title>
  <dc:creator>YASEMİN BUDAMA KILINÇ</dc:creator>
  <cp:lastModifiedBy>İbrahim</cp:lastModifiedBy>
  <cp:revision>40</cp:revision>
  <dcterms:created xsi:type="dcterms:W3CDTF">2018-10-30T20:26:38Z</dcterms:created>
  <dcterms:modified xsi:type="dcterms:W3CDTF">2022-11-07T09:12:49Z</dcterms:modified>
</cp:coreProperties>
</file>