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6" r:id="rId2"/>
    <p:sldId id="258" r:id="rId3"/>
    <p:sldId id="261" r:id="rId4"/>
    <p:sldId id="262" r:id="rId5"/>
    <p:sldId id="264" r:id="rId6"/>
    <p:sldId id="265" r:id="rId7"/>
    <p:sldId id="281" r:id="rId8"/>
    <p:sldId id="266" r:id="rId9"/>
    <p:sldId id="267" r:id="rId10"/>
    <p:sldId id="268" r:id="rId11"/>
    <p:sldId id="269" r:id="rId12"/>
    <p:sldId id="270" r:id="rId13"/>
    <p:sldId id="274" r:id="rId14"/>
    <p:sldId id="273" r:id="rId15"/>
    <p:sldId id="275" r:id="rId16"/>
    <p:sldId id="272" r:id="rId17"/>
    <p:sldId id="276" r:id="rId18"/>
    <p:sldId id="277" r:id="rId19"/>
    <p:sldId id="278" r:id="rId20"/>
    <p:sldId id="279" r:id="rId21"/>
    <p:sldId id="280"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2" d="100"/>
          <a:sy n="92" d="100"/>
        </p:scale>
        <p:origin x="498" y="1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tr-TR" smtClean="0"/>
              <a:t>Asıl başlık stili için tıklatın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D9BF7237-A6F0-4FB6-92B9-C6C66FC025EF}"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812F639-3369-4499-99AF-D3C93729F20C}" type="slidenum">
              <a:rPr lang="tr-TR" smtClean="0"/>
              <a:pPr/>
              <a:t>‹#›</a:t>
            </a:fld>
            <a:endParaRPr lang="tr-T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5571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3" name="Date Placeholder 2"/>
          <p:cNvSpPr>
            <a:spLocks noGrp="1"/>
          </p:cNvSpPr>
          <p:nvPr>
            <p:ph type="dt" sz="half" idx="10"/>
          </p:nvPr>
        </p:nvSpPr>
        <p:spPr/>
        <p:txBody>
          <a:bodyPr/>
          <a:lstStyle/>
          <a:p>
            <a:fld id="{D9BF7237-A6F0-4FB6-92B9-C6C66FC025EF}" type="datetimeFigureOut">
              <a:rPr lang="tr-TR" smtClean="0"/>
              <a:pPr/>
              <a:t>7.11.2022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7812F639-3369-4499-99AF-D3C93729F20C}" type="slidenum">
              <a:rPr lang="tr-TR" smtClean="0"/>
              <a:pPr/>
              <a:t>‹#›</a:t>
            </a:fld>
            <a:endParaRPr lang="tr-TR"/>
          </a:p>
        </p:txBody>
      </p:sp>
    </p:spTree>
    <p:extLst>
      <p:ext uri="{BB962C8B-B14F-4D97-AF65-F5344CB8AC3E}">
        <p14:creationId xmlns:p14="http://schemas.microsoft.com/office/powerpoint/2010/main" val="3305395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D9BF7237-A6F0-4FB6-92B9-C6C66FC025EF}"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812F639-3369-4499-99AF-D3C93729F20C}" type="slidenum">
              <a:rPr lang="tr-TR" smtClean="0"/>
              <a:pPr/>
              <a:t>‹#›</a:t>
            </a:fld>
            <a:endParaRPr lang="tr-TR"/>
          </a:p>
        </p:txBody>
      </p:sp>
    </p:spTree>
    <p:extLst>
      <p:ext uri="{BB962C8B-B14F-4D97-AF65-F5344CB8AC3E}">
        <p14:creationId xmlns:p14="http://schemas.microsoft.com/office/powerpoint/2010/main" val="1243630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D9BF7237-A6F0-4FB6-92B9-C6C66FC025EF}"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812F639-3369-4499-99AF-D3C93729F20C}" type="slidenum">
              <a:rPr lang="tr-TR" smtClean="0"/>
              <a:pPr/>
              <a:t>‹#›</a:t>
            </a:fld>
            <a:endParaRPr lang="tr-T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484109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D9BF7237-A6F0-4FB6-92B9-C6C66FC025EF}"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812F639-3369-4499-99AF-D3C93729F20C}" type="slidenum">
              <a:rPr lang="tr-TR" smtClean="0"/>
              <a:pPr/>
              <a:t>‹#›</a:t>
            </a:fld>
            <a:endParaRPr lang="tr-TR"/>
          </a:p>
        </p:txBody>
      </p:sp>
    </p:spTree>
    <p:extLst>
      <p:ext uri="{BB962C8B-B14F-4D97-AF65-F5344CB8AC3E}">
        <p14:creationId xmlns:p14="http://schemas.microsoft.com/office/powerpoint/2010/main" val="4121972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smtClean="0"/>
              <a:t>Asıl metin stillerini düzenlemek için tıklatın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D9BF7237-A6F0-4FB6-92B9-C6C66FC025EF}"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812F639-3369-4499-99AF-D3C93729F20C}" type="slidenum">
              <a:rPr lang="tr-TR" smtClean="0"/>
              <a:pPr/>
              <a:t>‹#›</a:t>
            </a:fld>
            <a:endParaRPr lang="tr-T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595533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tr-TR" smtClean="0"/>
              <a:t>Asıl başlık stili için tıklatın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smtClean="0"/>
              <a:t>Asıl metin stillerini düzenlemek için tıklatın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D9BF7237-A6F0-4FB6-92B9-C6C66FC025EF}"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812F639-3369-4499-99AF-D3C93729F20C}" type="slidenum">
              <a:rPr lang="tr-TR" smtClean="0"/>
              <a:pPr/>
              <a:t>‹#›</a:t>
            </a:fld>
            <a:endParaRPr lang="tr-TR"/>
          </a:p>
        </p:txBody>
      </p:sp>
    </p:spTree>
    <p:extLst>
      <p:ext uri="{BB962C8B-B14F-4D97-AF65-F5344CB8AC3E}">
        <p14:creationId xmlns:p14="http://schemas.microsoft.com/office/powerpoint/2010/main" val="1334361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9BF7237-A6F0-4FB6-92B9-C6C66FC025EF}"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812F639-3369-4499-99AF-D3C93729F20C}" type="slidenum">
              <a:rPr lang="tr-TR" smtClean="0"/>
              <a:pPr/>
              <a:t>‹#›</a:t>
            </a:fld>
            <a:endParaRPr lang="tr-TR"/>
          </a:p>
        </p:txBody>
      </p:sp>
    </p:spTree>
    <p:extLst>
      <p:ext uri="{BB962C8B-B14F-4D97-AF65-F5344CB8AC3E}">
        <p14:creationId xmlns:p14="http://schemas.microsoft.com/office/powerpoint/2010/main" val="3767162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9BF7237-A6F0-4FB6-92B9-C6C66FC025EF}"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812F639-3369-4499-99AF-D3C93729F20C}" type="slidenum">
              <a:rPr lang="tr-TR" smtClean="0"/>
              <a:pPr/>
              <a:t>‹#›</a:t>
            </a:fld>
            <a:endParaRPr lang="tr-TR"/>
          </a:p>
        </p:txBody>
      </p:sp>
    </p:spTree>
    <p:extLst>
      <p:ext uri="{BB962C8B-B14F-4D97-AF65-F5344CB8AC3E}">
        <p14:creationId xmlns:p14="http://schemas.microsoft.com/office/powerpoint/2010/main" val="4260152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nchor="ct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9BF7237-A6F0-4FB6-92B9-C6C66FC025EF}"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812F639-3369-4499-99AF-D3C93729F20C}" type="slidenum">
              <a:rPr lang="tr-TR" smtClean="0"/>
              <a:pPr/>
              <a:t>‹#›</a:t>
            </a:fld>
            <a:endParaRPr lang="tr-TR"/>
          </a:p>
        </p:txBody>
      </p:sp>
    </p:spTree>
    <p:extLst>
      <p:ext uri="{BB962C8B-B14F-4D97-AF65-F5344CB8AC3E}">
        <p14:creationId xmlns:p14="http://schemas.microsoft.com/office/powerpoint/2010/main" val="1635837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D9BF7237-A6F0-4FB6-92B9-C6C66FC025EF}"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812F639-3369-4499-99AF-D3C93729F20C}" type="slidenum">
              <a:rPr lang="tr-TR" smtClean="0"/>
              <a:pPr/>
              <a:t>‹#›</a:t>
            </a:fld>
            <a:endParaRPr lang="tr-TR"/>
          </a:p>
        </p:txBody>
      </p:sp>
    </p:spTree>
    <p:extLst>
      <p:ext uri="{BB962C8B-B14F-4D97-AF65-F5344CB8AC3E}">
        <p14:creationId xmlns:p14="http://schemas.microsoft.com/office/powerpoint/2010/main" val="2867318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D9BF7237-A6F0-4FB6-92B9-C6C66FC025EF}" type="datetimeFigureOut">
              <a:rPr lang="tr-TR" smtClean="0"/>
              <a:pPr/>
              <a:t>7.11.2022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812F639-3369-4499-99AF-D3C93729F20C}" type="slidenum">
              <a:rPr lang="tr-TR" smtClean="0"/>
              <a:pPr/>
              <a:t>‹#›</a:t>
            </a:fld>
            <a:endParaRPr lang="tr-TR"/>
          </a:p>
        </p:txBody>
      </p:sp>
    </p:spTree>
    <p:extLst>
      <p:ext uri="{BB962C8B-B14F-4D97-AF65-F5344CB8AC3E}">
        <p14:creationId xmlns:p14="http://schemas.microsoft.com/office/powerpoint/2010/main" val="1206749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D9BF7237-A6F0-4FB6-92B9-C6C66FC025EF}" type="datetimeFigureOut">
              <a:rPr lang="tr-TR" smtClean="0"/>
              <a:pPr/>
              <a:t>7.11.2022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7812F639-3369-4499-99AF-D3C93729F20C}" type="slidenum">
              <a:rPr lang="tr-TR" smtClean="0"/>
              <a:pPr/>
              <a:t>‹#›</a:t>
            </a:fld>
            <a:endParaRPr lang="tr-TR"/>
          </a:p>
        </p:txBody>
      </p:sp>
    </p:spTree>
    <p:extLst>
      <p:ext uri="{BB962C8B-B14F-4D97-AF65-F5344CB8AC3E}">
        <p14:creationId xmlns:p14="http://schemas.microsoft.com/office/powerpoint/2010/main" val="4172227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D9BF7237-A6F0-4FB6-92B9-C6C66FC025EF}" type="datetimeFigureOut">
              <a:rPr lang="tr-TR" smtClean="0"/>
              <a:pPr/>
              <a:t>7.11.2022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7812F639-3369-4499-99AF-D3C93729F20C}" type="slidenum">
              <a:rPr lang="tr-TR" smtClean="0"/>
              <a:pPr/>
              <a:t>‹#›</a:t>
            </a:fld>
            <a:endParaRPr lang="tr-TR"/>
          </a:p>
        </p:txBody>
      </p:sp>
    </p:spTree>
    <p:extLst>
      <p:ext uri="{BB962C8B-B14F-4D97-AF65-F5344CB8AC3E}">
        <p14:creationId xmlns:p14="http://schemas.microsoft.com/office/powerpoint/2010/main" val="3862909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BF7237-A6F0-4FB6-92B9-C6C66FC025EF}" type="datetimeFigureOut">
              <a:rPr lang="tr-TR" smtClean="0"/>
              <a:pPr/>
              <a:t>7.11.2022</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7812F639-3369-4499-99AF-D3C93729F20C}" type="slidenum">
              <a:rPr lang="tr-TR" smtClean="0"/>
              <a:pPr/>
              <a:t>‹#›</a:t>
            </a:fld>
            <a:endParaRPr lang="tr-TR"/>
          </a:p>
        </p:txBody>
      </p:sp>
    </p:spTree>
    <p:extLst>
      <p:ext uri="{BB962C8B-B14F-4D97-AF65-F5344CB8AC3E}">
        <p14:creationId xmlns:p14="http://schemas.microsoft.com/office/powerpoint/2010/main" val="1709214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tr-TR" smtClean="0"/>
              <a:t>Asıl başlık stili için tıklatın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D9BF7237-A6F0-4FB6-92B9-C6C66FC025EF}" type="datetimeFigureOut">
              <a:rPr lang="tr-TR" smtClean="0"/>
              <a:pPr/>
              <a:t>7.11.2022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812F639-3369-4499-99AF-D3C93729F20C}" type="slidenum">
              <a:rPr lang="tr-TR" smtClean="0"/>
              <a:pPr/>
              <a:t>‹#›</a:t>
            </a:fld>
            <a:endParaRPr lang="tr-TR"/>
          </a:p>
        </p:txBody>
      </p:sp>
    </p:spTree>
    <p:extLst>
      <p:ext uri="{BB962C8B-B14F-4D97-AF65-F5344CB8AC3E}">
        <p14:creationId xmlns:p14="http://schemas.microsoft.com/office/powerpoint/2010/main" val="4010277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tr-TR" smtClean="0"/>
              <a:t>Asıl başlık stili için tıklatın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D9BF7237-A6F0-4FB6-92B9-C6C66FC025EF}" type="datetimeFigureOut">
              <a:rPr lang="tr-TR" smtClean="0"/>
              <a:pPr/>
              <a:t>7.11.2022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812F639-3369-4499-99AF-D3C93729F20C}" type="slidenum">
              <a:rPr lang="tr-TR" smtClean="0"/>
              <a:pPr/>
              <a:t>‹#›</a:t>
            </a:fld>
            <a:endParaRPr lang="tr-TR"/>
          </a:p>
        </p:txBody>
      </p:sp>
    </p:spTree>
    <p:extLst>
      <p:ext uri="{BB962C8B-B14F-4D97-AF65-F5344CB8AC3E}">
        <p14:creationId xmlns:p14="http://schemas.microsoft.com/office/powerpoint/2010/main" val="1321284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9BF7237-A6F0-4FB6-92B9-C6C66FC025EF}" type="datetimeFigureOut">
              <a:rPr lang="tr-TR" smtClean="0"/>
              <a:pPr/>
              <a:t>7.11.2022</a:t>
            </a:fld>
            <a:endParaRPr lang="tr-T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tr-T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7812F639-3369-4499-99AF-D3C93729F20C}" type="slidenum">
              <a:rPr lang="tr-TR" smtClean="0"/>
              <a:pPr/>
              <a:t>‹#›</a:t>
            </a:fld>
            <a:endParaRPr lang="tr-TR"/>
          </a:p>
        </p:txBody>
      </p:sp>
    </p:spTree>
    <p:extLst>
      <p:ext uri="{BB962C8B-B14F-4D97-AF65-F5344CB8AC3E}">
        <p14:creationId xmlns:p14="http://schemas.microsoft.com/office/powerpoint/2010/main" val="3733753816"/>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D3216F62-647C-4F37-B2B8-FEE5B9F58335}"/>
              </a:ext>
            </a:extLst>
          </p:cNvPr>
          <p:cNvSpPr>
            <a:spLocks noGrp="1"/>
          </p:cNvSpPr>
          <p:nvPr>
            <p:ph type="ctrTitle"/>
          </p:nvPr>
        </p:nvSpPr>
        <p:spPr>
          <a:xfrm>
            <a:off x="687069" y="3051362"/>
            <a:ext cx="10993549" cy="1475013"/>
          </a:xfrm>
        </p:spPr>
        <p:txBody>
          <a:bodyPr>
            <a:normAutofit/>
          </a:bodyPr>
          <a:lstStyle/>
          <a:p>
            <a:pPr algn="ctr"/>
            <a:r>
              <a:rPr lang="tr-TR" sz="4000" b="1" dirty="0" smtClean="0">
                <a:solidFill>
                  <a:schemeClr val="bg1"/>
                </a:solidFill>
              </a:rPr>
              <a:t>BIOCOMPATIBILITY OF NANOMATERIALS</a:t>
            </a:r>
            <a:r>
              <a:rPr lang="tr-TR" b="1" dirty="0" smtClean="0">
                <a:solidFill>
                  <a:schemeClr val="bg1"/>
                </a:solidFill>
              </a:rPr>
              <a:t/>
            </a:r>
            <a:br>
              <a:rPr lang="tr-TR" b="1" dirty="0" smtClean="0">
                <a:solidFill>
                  <a:schemeClr val="bg1"/>
                </a:solidFill>
              </a:rPr>
            </a:br>
            <a:endParaRPr lang="tr-TR" b="1" dirty="0">
              <a:solidFill>
                <a:schemeClr val="bg1"/>
              </a:solidFill>
            </a:endParaRPr>
          </a:p>
        </p:txBody>
      </p:sp>
      <p:sp>
        <p:nvSpPr>
          <p:cNvPr id="3" name="Alt Başlık 2">
            <a:extLst>
              <a:ext uri="{FF2B5EF4-FFF2-40B4-BE49-F238E27FC236}">
                <a16:creationId xmlns="" xmlns:a16="http://schemas.microsoft.com/office/drawing/2014/main" id="{A515F42D-CA3A-4585-8047-6F1851918C06}"/>
              </a:ext>
            </a:extLst>
          </p:cNvPr>
          <p:cNvSpPr>
            <a:spLocks noGrp="1"/>
          </p:cNvSpPr>
          <p:nvPr>
            <p:ph type="subTitle" idx="1"/>
          </p:nvPr>
        </p:nvSpPr>
        <p:spPr>
          <a:xfrm>
            <a:off x="552318" y="4670754"/>
            <a:ext cx="10993546" cy="590321"/>
          </a:xfrm>
        </p:spPr>
        <p:txBody>
          <a:bodyPr>
            <a:noAutofit/>
          </a:bodyPr>
          <a:lstStyle/>
          <a:p>
            <a:pPr algn="ctr"/>
            <a:r>
              <a:rPr lang="tr-TR" sz="3200" b="1" dirty="0">
                <a:solidFill>
                  <a:schemeClr val="bg1"/>
                </a:solidFill>
              </a:rPr>
              <a:t>Prof.Dr. İbrahim IŞILDAK</a:t>
            </a:r>
            <a:br>
              <a:rPr lang="tr-TR" sz="3200" b="1" dirty="0">
                <a:solidFill>
                  <a:schemeClr val="bg1"/>
                </a:solidFill>
              </a:rPr>
            </a:br>
            <a:r>
              <a:rPr lang="tr-TR" sz="2400" b="1">
                <a:solidFill>
                  <a:schemeClr val="bg1"/>
                </a:solidFill>
              </a:rPr>
              <a:t>LESSON </a:t>
            </a:r>
            <a:r>
              <a:rPr lang="tr-TR" sz="2400" b="1" smtClean="0">
                <a:solidFill>
                  <a:schemeClr val="bg1"/>
                </a:solidFill>
              </a:rPr>
              <a:t>6</a:t>
            </a:r>
            <a:endParaRPr lang="tr-TR" sz="3200" b="1" dirty="0" smtClean="0">
              <a:solidFill>
                <a:schemeClr val="bg1"/>
              </a:solidFill>
            </a:endParaRPr>
          </a:p>
        </p:txBody>
      </p:sp>
    </p:spTree>
    <p:extLst>
      <p:ext uri="{BB962C8B-B14F-4D97-AF65-F5344CB8AC3E}">
        <p14:creationId xmlns:p14="http://schemas.microsoft.com/office/powerpoint/2010/main" val="3750941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954989BD-291F-4786-9659-3C94C6DB1A88}"/>
              </a:ext>
            </a:extLst>
          </p:cNvPr>
          <p:cNvSpPr>
            <a:spLocks noGrp="1"/>
          </p:cNvSpPr>
          <p:nvPr>
            <p:ph type="title"/>
          </p:nvPr>
        </p:nvSpPr>
        <p:spPr>
          <a:xfrm>
            <a:off x="565878" y="729607"/>
            <a:ext cx="8534400" cy="1507067"/>
          </a:xfrm>
        </p:spPr>
        <p:txBody>
          <a:bodyPr>
            <a:normAutofit fontScale="90000"/>
          </a:bodyPr>
          <a:lstStyle/>
          <a:p>
            <a:r>
              <a:rPr lang="en-GB" b="1" dirty="0" smtClean="0"/>
              <a:t>PARAMETERS AFFECTING THE BIOCOMPATIBILITY OF NANOSTRUCTURES</a:t>
            </a:r>
            <a:endParaRPr lang="tr-TR" b="1" dirty="0"/>
          </a:p>
        </p:txBody>
      </p:sp>
      <p:sp>
        <p:nvSpPr>
          <p:cNvPr id="3" name="İçerik Yer Tutucusu 2">
            <a:extLst>
              <a:ext uri="{FF2B5EF4-FFF2-40B4-BE49-F238E27FC236}">
                <a16:creationId xmlns="" xmlns:a16="http://schemas.microsoft.com/office/drawing/2014/main" id="{1194AD8E-A77A-492D-98E9-AA7DD70538B3}"/>
              </a:ext>
            </a:extLst>
          </p:cNvPr>
          <p:cNvSpPr>
            <a:spLocks noGrp="1"/>
          </p:cNvSpPr>
          <p:nvPr>
            <p:ph idx="1"/>
          </p:nvPr>
        </p:nvSpPr>
        <p:spPr>
          <a:xfrm>
            <a:off x="182879" y="2180496"/>
            <a:ext cx="6439301" cy="3678303"/>
          </a:xfrm>
        </p:spPr>
        <p:txBody>
          <a:bodyPr>
            <a:normAutofit/>
          </a:bodyPr>
          <a:lstStyle/>
          <a:p>
            <a:pPr algn="just"/>
            <a:r>
              <a:rPr lang="en-US" sz="2800" b="1" dirty="0" smtClean="0"/>
              <a:t>Compared to rod-shaped nanoparticles with spherical gold nanoparticles, rod-shaped gold nanoparticles have been shown to enter the cell less frequently</a:t>
            </a:r>
            <a:r>
              <a:rPr lang="tr-TR" sz="2800" b="1" dirty="0" smtClean="0"/>
              <a:t>.</a:t>
            </a:r>
            <a:endParaRPr lang="tr-TR" sz="2800" b="1" dirty="0"/>
          </a:p>
          <a:p>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7194" y="2476646"/>
            <a:ext cx="5514806" cy="2929765"/>
          </a:xfrm>
          <a:prstGeom prst="rect">
            <a:avLst/>
          </a:prstGeom>
        </p:spPr>
      </p:pic>
    </p:spTree>
    <p:extLst>
      <p:ext uri="{BB962C8B-B14F-4D97-AF65-F5344CB8AC3E}">
        <p14:creationId xmlns:p14="http://schemas.microsoft.com/office/powerpoint/2010/main" val="2012918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6BE0A575-B686-4EB2-8027-AACD9601BB38}"/>
              </a:ext>
            </a:extLst>
          </p:cNvPr>
          <p:cNvSpPr>
            <a:spLocks noGrp="1"/>
          </p:cNvSpPr>
          <p:nvPr>
            <p:ph type="title"/>
          </p:nvPr>
        </p:nvSpPr>
        <p:spPr>
          <a:xfrm>
            <a:off x="346582" y="442457"/>
            <a:ext cx="8534400" cy="1507067"/>
          </a:xfrm>
        </p:spPr>
        <p:txBody>
          <a:bodyPr>
            <a:normAutofit fontScale="90000"/>
          </a:bodyPr>
          <a:lstStyle/>
          <a:p>
            <a:r>
              <a:rPr lang="en-GB" b="1" dirty="0" smtClean="0"/>
              <a:t>PARAMETERS AFFECTING THE BIOCOMPATIBILITY OF NANOSTRUCTURES</a:t>
            </a:r>
            <a:endParaRPr lang="tr-TR" b="1" dirty="0"/>
          </a:p>
        </p:txBody>
      </p:sp>
      <p:sp>
        <p:nvSpPr>
          <p:cNvPr id="3" name="İçerik Yer Tutucusu 2">
            <a:extLst>
              <a:ext uri="{FF2B5EF4-FFF2-40B4-BE49-F238E27FC236}">
                <a16:creationId xmlns="" xmlns:a16="http://schemas.microsoft.com/office/drawing/2014/main" id="{2DBAE09C-88CC-469D-8449-48C258380037}"/>
              </a:ext>
            </a:extLst>
          </p:cNvPr>
          <p:cNvSpPr>
            <a:spLocks noGrp="1"/>
          </p:cNvSpPr>
          <p:nvPr>
            <p:ph idx="1"/>
          </p:nvPr>
        </p:nvSpPr>
        <p:spPr>
          <a:xfrm>
            <a:off x="0" y="2290896"/>
            <a:ext cx="8681994" cy="4313069"/>
          </a:xfrm>
        </p:spPr>
        <p:txBody>
          <a:bodyPr>
            <a:noAutofit/>
          </a:bodyPr>
          <a:lstStyle/>
          <a:p>
            <a:pPr algn="just"/>
            <a:r>
              <a:rPr lang="en-US" sz="2400" b="1" dirty="0" smtClean="0"/>
              <a:t>Protein adsorption to the surfaces of nanoparticles is one of the parameters that significantly affects the biological effects and biocompatibility of nanoparticles</a:t>
            </a:r>
            <a:r>
              <a:rPr lang="tr-TR" sz="2400" b="1" dirty="0" smtClean="0"/>
              <a:t>.</a:t>
            </a:r>
            <a:endParaRPr lang="tr-TR" sz="2400" b="1" dirty="0"/>
          </a:p>
          <a:p>
            <a:pPr algn="just"/>
            <a:r>
              <a:rPr lang="en-US" sz="2400" b="1" dirty="0" smtClean="0"/>
              <a:t>When nanoparticles come into contact with biological fluids such as blood; they are quickly covered by proteins and other molecules</a:t>
            </a:r>
            <a:r>
              <a:rPr lang="tr-TR" sz="2400" b="1" dirty="0" smtClean="0"/>
              <a:t>.</a:t>
            </a:r>
            <a:endParaRPr lang="tr-TR" sz="2400" b="1" dirty="0"/>
          </a:p>
          <a:p>
            <a:r>
              <a:rPr lang="en-US" sz="2400" b="1" dirty="0" smtClean="0"/>
              <a:t>For example, when nanoparticles are mixed with plasma, a protein corona is formed within 30 seconds</a:t>
            </a:r>
            <a:r>
              <a:rPr lang="tr-TR" sz="2400" b="1" dirty="0" smtClean="0"/>
              <a:t>.</a:t>
            </a:r>
            <a:endParaRPr lang="tr-TR" sz="2400" b="1" dirty="0"/>
          </a:p>
          <a:p>
            <a:r>
              <a:rPr lang="tr-TR" sz="2400" b="1" u="sng" dirty="0" err="1" smtClean="0">
                <a:solidFill>
                  <a:schemeClr val="bg1"/>
                </a:solidFill>
              </a:rPr>
              <a:t>Covid</a:t>
            </a:r>
            <a:r>
              <a:rPr lang="tr-TR" sz="2400" b="1" dirty="0" smtClean="0"/>
              <a:t> </a:t>
            </a:r>
            <a:r>
              <a:rPr lang="en-US" sz="2400" b="1" dirty="0" smtClean="0"/>
              <a:t>protein composition may not change markedly over time</a:t>
            </a:r>
            <a:r>
              <a:rPr lang="tr-TR" sz="2400" b="1" dirty="0" smtClean="0"/>
              <a:t>.</a:t>
            </a:r>
            <a:endParaRPr lang="tr-TR" sz="2400" b="1" dirty="0"/>
          </a:p>
          <a:p>
            <a:endParaRPr lang="tr-TR" sz="2400" b="1"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80982" y="2151620"/>
            <a:ext cx="3107245" cy="2401129"/>
          </a:xfrm>
          <a:prstGeom prst="rect">
            <a:avLst/>
          </a:prstGeom>
        </p:spPr>
      </p:pic>
    </p:spTree>
    <p:extLst>
      <p:ext uri="{BB962C8B-B14F-4D97-AF65-F5344CB8AC3E}">
        <p14:creationId xmlns:p14="http://schemas.microsoft.com/office/powerpoint/2010/main" val="37512332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684A7BEF-BA16-4825-AB1E-F61A7D4E6A77}"/>
              </a:ext>
            </a:extLst>
          </p:cNvPr>
          <p:cNvSpPr>
            <a:spLocks noGrp="1"/>
          </p:cNvSpPr>
          <p:nvPr>
            <p:ph type="title"/>
          </p:nvPr>
        </p:nvSpPr>
        <p:spPr>
          <a:xfrm>
            <a:off x="533606" y="311972"/>
            <a:ext cx="8534400" cy="1507067"/>
          </a:xfrm>
        </p:spPr>
        <p:txBody>
          <a:bodyPr>
            <a:normAutofit/>
          </a:bodyPr>
          <a:lstStyle/>
          <a:p>
            <a:r>
              <a:rPr lang="tr-TR" sz="4000" b="1" dirty="0" smtClean="0"/>
              <a:t>NANOTOXICOLOGY</a:t>
            </a:r>
            <a:endParaRPr lang="tr-TR" sz="4000" b="1" dirty="0"/>
          </a:p>
        </p:txBody>
      </p:sp>
      <p:sp>
        <p:nvSpPr>
          <p:cNvPr id="3" name="İçerik Yer Tutucusu 2">
            <a:extLst>
              <a:ext uri="{FF2B5EF4-FFF2-40B4-BE49-F238E27FC236}">
                <a16:creationId xmlns="" xmlns:a16="http://schemas.microsoft.com/office/drawing/2014/main" id="{7CCB6484-A691-455C-93FD-3DFE588ABAF8}"/>
              </a:ext>
            </a:extLst>
          </p:cNvPr>
          <p:cNvSpPr>
            <a:spLocks noGrp="1"/>
          </p:cNvSpPr>
          <p:nvPr>
            <p:ph idx="1"/>
          </p:nvPr>
        </p:nvSpPr>
        <p:spPr>
          <a:xfrm>
            <a:off x="0" y="2686105"/>
            <a:ext cx="11610808" cy="3678303"/>
          </a:xfrm>
        </p:spPr>
        <p:txBody>
          <a:bodyPr>
            <a:noAutofit/>
          </a:bodyPr>
          <a:lstStyle/>
          <a:p>
            <a:r>
              <a:rPr lang="en-US" sz="3600" b="1" dirty="0" smtClean="0"/>
              <a:t>Investigation of the toxicity of nanomaterials in vitro and in vivo is of great importance to determine their biocompatibility</a:t>
            </a:r>
            <a:r>
              <a:rPr lang="tr-TR" sz="3600" b="1" dirty="0" smtClean="0"/>
              <a:t>.</a:t>
            </a:r>
            <a:endParaRPr lang="tr-TR" sz="3600" b="1" dirty="0"/>
          </a:p>
          <a:p>
            <a:endParaRPr lang="tr-TR" sz="3600" b="1" dirty="0"/>
          </a:p>
          <a:p>
            <a:r>
              <a:rPr lang="en-US" sz="3600" b="1" dirty="0" smtClean="0"/>
              <a:t>When determining the toxicity of nanoparticles, in vivo, in vitro and even in silico methods can be used</a:t>
            </a:r>
            <a:r>
              <a:rPr lang="tr-TR" sz="3600" b="1" dirty="0" smtClean="0"/>
              <a:t>.</a:t>
            </a:r>
            <a:endParaRPr lang="tr-TR" sz="3600" b="1" dirty="0"/>
          </a:p>
          <a:p>
            <a:endParaRPr lang="tr-TR" sz="3600" b="1" dirty="0"/>
          </a:p>
        </p:txBody>
      </p:sp>
    </p:spTree>
    <p:extLst>
      <p:ext uri="{BB962C8B-B14F-4D97-AF65-F5344CB8AC3E}">
        <p14:creationId xmlns:p14="http://schemas.microsoft.com/office/powerpoint/2010/main" val="30846302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F13832AC-1AB1-467A-97FE-D8ACA7222F34}"/>
              </a:ext>
            </a:extLst>
          </p:cNvPr>
          <p:cNvSpPr>
            <a:spLocks noGrp="1"/>
          </p:cNvSpPr>
          <p:nvPr>
            <p:ph type="title"/>
          </p:nvPr>
        </p:nvSpPr>
        <p:spPr>
          <a:xfrm>
            <a:off x="290457" y="107576"/>
            <a:ext cx="8534400" cy="1507067"/>
          </a:xfrm>
        </p:spPr>
        <p:txBody>
          <a:bodyPr/>
          <a:lstStyle/>
          <a:p>
            <a:r>
              <a:rPr lang="tr-TR" sz="3600" b="1" dirty="0" smtClean="0"/>
              <a:t>NANOTOXICOLOGY</a:t>
            </a:r>
            <a:endParaRPr lang="tr-TR" sz="3600" b="1" dirty="0"/>
          </a:p>
        </p:txBody>
      </p:sp>
      <p:sp>
        <p:nvSpPr>
          <p:cNvPr id="3" name="İçerik Yer Tutucusu 2">
            <a:extLst>
              <a:ext uri="{FF2B5EF4-FFF2-40B4-BE49-F238E27FC236}">
                <a16:creationId xmlns="" xmlns:a16="http://schemas.microsoft.com/office/drawing/2014/main" id="{54FF1040-DDEB-4060-B239-3D362A21829D}"/>
              </a:ext>
            </a:extLst>
          </p:cNvPr>
          <p:cNvSpPr>
            <a:spLocks noGrp="1"/>
          </p:cNvSpPr>
          <p:nvPr>
            <p:ph idx="1"/>
          </p:nvPr>
        </p:nvSpPr>
        <p:spPr>
          <a:xfrm>
            <a:off x="193638" y="1753226"/>
            <a:ext cx="8037096" cy="4720006"/>
          </a:xfrm>
        </p:spPr>
        <p:txBody>
          <a:bodyPr>
            <a:noAutofit/>
          </a:bodyPr>
          <a:lstStyle/>
          <a:p>
            <a:pPr marL="0" indent="0">
              <a:buNone/>
            </a:pPr>
            <a:r>
              <a:rPr lang="en-US" sz="2400" b="1" i="1" dirty="0" smtClean="0"/>
              <a:t>In vivo methods; especially mammals such as mice, rabbits and rats, which can reproduce quickly and have a similar biological structure to humans, are used</a:t>
            </a:r>
            <a:r>
              <a:rPr lang="tr-TR" sz="2400" b="1" dirty="0" smtClean="0"/>
              <a:t>.</a:t>
            </a:r>
            <a:endParaRPr lang="tr-TR" sz="2400" b="1" dirty="0"/>
          </a:p>
          <a:p>
            <a:pPr marL="0" indent="0">
              <a:buNone/>
            </a:pPr>
            <a:r>
              <a:rPr lang="en-US" sz="2400" b="1" i="1" dirty="0" smtClean="0"/>
              <a:t>If we divide in vitro methods into two as cytotoxicity and genotoxicity determination</a:t>
            </a:r>
            <a:r>
              <a:rPr lang="tr-TR" sz="2400" b="1" dirty="0" smtClean="0"/>
              <a:t>;</a:t>
            </a:r>
            <a:endParaRPr lang="tr-TR" sz="2400" b="1" dirty="0"/>
          </a:p>
          <a:p>
            <a:pPr algn="just"/>
            <a:r>
              <a:rPr lang="en-US" sz="2400" b="1" dirty="0" smtClean="0"/>
              <a:t>MTT, XTT, </a:t>
            </a:r>
            <a:r>
              <a:rPr lang="en-US" sz="2400" b="1" dirty="0" err="1" smtClean="0"/>
              <a:t>AlamarBlue</a:t>
            </a:r>
            <a:r>
              <a:rPr lang="en-US" sz="2400" b="1" dirty="0" smtClean="0"/>
              <a:t>, LDH and neutral rejection methods are among the methods used to determine the cytotoxicity of nanoparticles</a:t>
            </a:r>
            <a:r>
              <a:rPr lang="tr-TR" sz="2400" b="1" dirty="0" smtClean="0"/>
              <a:t>.</a:t>
            </a:r>
            <a:endParaRPr lang="tr-TR" sz="2400" b="1" dirty="0"/>
          </a:p>
          <a:p>
            <a:pPr algn="just"/>
            <a:r>
              <a:rPr lang="en-US" sz="2400" b="1" dirty="0" smtClean="0"/>
              <a:t>In addition, the genotoxicity of nanoparticles can be determined by methods such as Ames test, Comet test and Micronucleus test</a:t>
            </a:r>
            <a:r>
              <a:rPr lang="tr-TR" sz="2400" b="1" dirty="0" smtClean="0"/>
              <a:t>.</a:t>
            </a:r>
            <a:endParaRPr lang="tr-TR" sz="2400" b="1" dirty="0"/>
          </a:p>
          <a:p>
            <a:endParaRPr lang="tr-TR" sz="2400" b="1"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8769" y="1753226"/>
            <a:ext cx="4001307" cy="2173881"/>
          </a:xfrm>
          <a:prstGeom prst="rect">
            <a:avLst/>
          </a:prstGeom>
        </p:spPr>
      </p:pic>
    </p:spTree>
    <p:extLst>
      <p:ext uri="{BB962C8B-B14F-4D97-AF65-F5344CB8AC3E}">
        <p14:creationId xmlns:p14="http://schemas.microsoft.com/office/powerpoint/2010/main" val="41148052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81C87F9B-C536-4999-B22D-054A60739DE5}"/>
              </a:ext>
            </a:extLst>
          </p:cNvPr>
          <p:cNvSpPr>
            <a:spLocks noGrp="1"/>
          </p:cNvSpPr>
          <p:nvPr>
            <p:ph type="title"/>
          </p:nvPr>
        </p:nvSpPr>
        <p:spPr>
          <a:xfrm>
            <a:off x="538161" y="0"/>
            <a:ext cx="11029616" cy="1013800"/>
          </a:xfrm>
        </p:spPr>
        <p:txBody>
          <a:bodyPr>
            <a:normAutofit/>
          </a:bodyPr>
          <a:lstStyle/>
          <a:p>
            <a:r>
              <a:rPr lang="tr-TR" sz="3600" b="1" dirty="0" smtClean="0"/>
              <a:t>NANOTOXICOLOGY</a:t>
            </a:r>
            <a:endParaRPr lang="tr-TR" sz="3600" b="1" dirty="0"/>
          </a:p>
        </p:txBody>
      </p:sp>
      <p:sp>
        <p:nvSpPr>
          <p:cNvPr id="3" name="İçerik Yer Tutucusu 2">
            <a:extLst>
              <a:ext uri="{FF2B5EF4-FFF2-40B4-BE49-F238E27FC236}">
                <a16:creationId xmlns="" xmlns:a16="http://schemas.microsoft.com/office/drawing/2014/main" id="{08550F99-6812-4CC5-ADDE-7209A018E878}"/>
              </a:ext>
            </a:extLst>
          </p:cNvPr>
          <p:cNvSpPr>
            <a:spLocks noGrp="1"/>
          </p:cNvSpPr>
          <p:nvPr>
            <p:ph idx="1"/>
          </p:nvPr>
        </p:nvSpPr>
        <p:spPr>
          <a:xfrm>
            <a:off x="172117" y="2145025"/>
            <a:ext cx="7892721" cy="3975348"/>
          </a:xfrm>
        </p:spPr>
        <p:txBody>
          <a:bodyPr>
            <a:noAutofit/>
          </a:bodyPr>
          <a:lstStyle/>
          <a:p>
            <a:pPr algn="just"/>
            <a:r>
              <a:rPr lang="en-US" sz="2800" b="1" dirty="0" smtClean="0"/>
              <a:t>The MTT method, perhaps the most commonly used method, is based on the mitochondrial activity shown by living cells</a:t>
            </a:r>
            <a:r>
              <a:rPr lang="tr-TR" sz="2800" b="1" dirty="0" smtClean="0"/>
              <a:t>.</a:t>
            </a:r>
            <a:endParaRPr lang="tr-TR" sz="2800" b="1" dirty="0"/>
          </a:p>
          <a:p>
            <a:pPr algn="just"/>
            <a:endParaRPr lang="tr-TR" sz="1600" b="1" dirty="0"/>
          </a:p>
          <a:p>
            <a:pPr algn="just"/>
            <a:r>
              <a:rPr lang="en-US" sz="2800" b="1" dirty="0" smtClean="0"/>
              <a:t>Thanks to the mitochondrial activity in living cells, tetrazolium salts are transformed into formazan crystals and thus the increase or decrease in the number of living cells is determined by means of the plate reader with the concentration of formazan reflected in the optical density</a:t>
            </a:r>
            <a:r>
              <a:rPr lang="tr-TR" sz="2800" b="1" dirty="0" smtClean="0"/>
              <a:t>.</a:t>
            </a:r>
            <a:endParaRPr lang="tr-TR" sz="2800" b="1" dirty="0"/>
          </a:p>
          <a:p>
            <a:pPr algn="just"/>
            <a:endParaRPr lang="tr-TR" sz="2800" b="1"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7361" y="2284874"/>
            <a:ext cx="3629036" cy="1998368"/>
          </a:xfrm>
          <a:prstGeom prst="rect">
            <a:avLst/>
          </a:prstGeom>
        </p:spPr>
      </p:pic>
    </p:spTree>
    <p:extLst>
      <p:ext uri="{BB962C8B-B14F-4D97-AF65-F5344CB8AC3E}">
        <p14:creationId xmlns:p14="http://schemas.microsoft.com/office/powerpoint/2010/main" val="13655861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2BEAD846-FE19-4D48-91B7-D892E662364E}"/>
              </a:ext>
            </a:extLst>
          </p:cNvPr>
          <p:cNvSpPr>
            <a:spLocks noGrp="1"/>
          </p:cNvSpPr>
          <p:nvPr>
            <p:ph type="title"/>
          </p:nvPr>
        </p:nvSpPr>
        <p:spPr>
          <a:xfrm>
            <a:off x="581191" y="576773"/>
            <a:ext cx="11029616" cy="1603723"/>
          </a:xfrm>
        </p:spPr>
        <p:txBody>
          <a:bodyPr>
            <a:normAutofit/>
          </a:bodyPr>
          <a:lstStyle/>
          <a:p>
            <a:r>
              <a:rPr lang="en-US" sz="2700" b="1" dirty="0" smtClean="0"/>
              <a:t>Character</a:t>
            </a:r>
            <a:r>
              <a:rPr lang="tr-TR" sz="2700" b="1" dirty="0" smtClean="0"/>
              <a:t>I</a:t>
            </a:r>
            <a:r>
              <a:rPr lang="en-US" sz="2700" b="1" dirty="0" err="1" smtClean="0"/>
              <a:t>zat</a:t>
            </a:r>
            <a:r>
              <a:rPr lang="tr-TR" sz="2700" b="1" dirty="0" smtClean="0"/>
              <a:t>I</a:t>
            </a:r>
            <a:r>
              <a:rPr lang="en-US" sz="2700" b="1" dirty="0" smtClean="0"/>
              <a:t>on Methods Used to </a:t>
            </a:r>
            <a:r>
              <a:rPr lang="en-US" sz="2700" b="1" dirty="0" err="1" smtClean="0"/>
              <a:t>Determ</a:t>
            </a:r>
            <a:r>
              <a:rPr lang="tr-TR" sz="2700" b="1" dirty="0" smtClean="0"/>
              <a:t>I</a:t>
            </a:r>
            <a:r>
              <a:rPr lang="en-US" sz="2700" b="1" dirty="0" smtClean="0"/>
              <a:t>ne the B</a:t>
            </a:r>
            <a:r>
              <a:rPr lang="tr-TR" sz="2700" b="1" dirty="0" smtClean="0"/>
              <a:t>I</a:t>
            </a:r>
            <a:r>
              <a:rPr lang="en-US" sz="2700" b="1" dirty="0" err="1" smtClean="0"/>
              <a:t>ocompat</a:t>
            </a:r>
            <a:r>
              <a:rPr lang="tr-TR" sz="2700" b="1" dirty="0" smtClean="0"/>
              <a:t>I</a:t>
            </a:r>
            <a:r>
              <a:rPr lang="en-US" sz="2700" b="1" dirty="0" smtClean="0"/>
              <a:t>b</a:t>
            </a:r>
            <a:r>
              <a:rPr lang="tr-TR" sz="2700" b="1" dirty="0" smtClean="0"/>
              <a:t>I</a:t>
            </a:r>
            <a:r>
              <a:rPr lang="en-US" sz="2700" b="1" dirty="0" smtClean="0"/>
              <a:t>l</a:t>
            </a:r>
            <a:r>
              <a:rPr lang="tr-TR" sz="2700" b="1" dirty="0" smtClean="0"/>
              <a:t>I</a:t>
            </a:r>
            <a:r>
              <a:rPr lang="en-US" sz="2700" b="1" dirty="0" smtClean="0"/>
              <a:t>ty of Nanostructures</a:t>
            </a:r>
            <a:r>
              <a:rPr lang="tr-TR" dirty="0"/>
              <a:t/>
            </a:r>
            <a:br>
              <a:rPr lang="tr-TR" dirty="0"/>
            </a:br>
            <a:endParaRPr lang="tr-TR" dirty="0"/>
          </a:p>
        </p:txBody>
      </p:sp>
      <p:sp>
        <p:nvSpPr>
          <p:cNvPr id="3" name="İçerik Yer Tutucusu 2">
            <a:extLst>
              <a:ext uri="{FF2B5EF4-FFF2-40B4-BE49-F238E27FC236}">
                <a16:creationId xmlns="" xmlns:a16="http://schemas.microsoft.com/office/drawing/2014/main" id="{2AE834F1-C615-4ECE-A38A-5D3309B25D4F}"/>
              </a:ext>
            </a:extLst>
          </p:cNvPr>
          <p:cNvSpPr>
            <a:spLocks noGrp="1"/>
          </p:cNvSpPr>
          <p:nvPr>
            <p:ph idx="1"/>
          </p:nvPr>
        </p:nvSpPr>
        <p:spPr>
          <a:xfrm>
            <a:off x="192505" y="1959114"/>
            <a:ext cx="6910939" cy="4898886"/>
          </a:xfrm>
        </p:spPr>
        <p:txBody>
          <a:bodyPr>
            <a:normAutofit lnSpcReduction="10000"/>
          </a:bodyPr>
          <a:lstStyle/>
          <a:p>
            <a:pPr marL="0" lvl="0" indent="0" algn="ctr">
              <a:buNone/>
            </a:pPr>
            <a:r>
              <a:rPr lang="tr-TR" sz="2800" b="1" u="sng" dirty="0" smtClean="0"/>
              <a:t>MICROSCOPIC TECHNIQUES</a:t>
            </a:r>
          </a:p>
          <a:p>
            <a:pPr marL="0" lvl="0" indent="0" algn="ctr">
              <a:buNone/>
            </a:pPr>
            <a:r>
              <a:rPr lang="en-US" sz="2600" b="1" dirty="0" smtClean="0"/>
              <a:t>As a result of the treatment of nanoparticles bound with appropriate fluorescent dyes to the cells propagated in vitro environment, the ingestion of the nanoparticles into the cell and the lethal effects they can have on the cells can be demonstrated by means of fluorescence microscope</a:t>
            </a:r>
            <a:r>
              <a:rPr lang="tr-TR" sz="2600" b="1" dirty="0" smtClean="0"/>
              <a:t>.</a:t>
            </a:r>
            <a:endParaRPr lang="tr-TR" sz="2600" b="1" dirty="0"/>
          </a:p>
          <a:p>
            <a:pPr algn="just"/>
            <a:endParaRPr lang="tr-TR" sz="1500" b="1" dirty="0"/>
          </a:p>
          <a:p>
            <a:pPr algn="just"/>
            <a:r>
              <a:rPr lang="en-US" sz="2600" b="1" dirty="0" smtClean="0"/>
              <a:t>A confocal microscope is also used to detect fluorescent samples</a:t>
            </a:r>
            <a:r>
              <a:rPr lang="tr-TR" sz="2600" b="1" dirty="0" smtClean="0"/>
              <a:t>.</a:t>
            </a:r>
            <a:endParaRPr lang="tr-TR" sz="2600" b="1" dirty="0"/>
          </a:p>
          <a:p>
            <a:endParaRPr lang="tr-TR" b="1"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7687" y="1838697"/>
            <a:ext cx="4719934" cy="3946087"/>
          </a:xfrm>
          <a:prstGeom prst="rect">
            <a:avLst/>
          </a:prstGeom>
        </p:spPr>
      </p:pic>
    </p:spTree>
    <p:extLst>
      <p:ext uri="{BB962C8B-B14F-4D97-AF65-F5344CB8AC3E}">
        <p14:creationId xmlns:p14="http://schemas.microsoft.com/office/powerpoint/2010/main" val="5360950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458AB446-025A-46AB-AEF0-3086F4908446}"/>
              </a:ext>
            </a:extLst>
          </p:cNvPr>
          <p:cNvSpPr>
            <a:spLocks noGrp="1"/>
          </p:cNvSpPr>
          <p:nvPr>
            <p:ph type="title"/>
          </p:nvPr>
        </p:nvSpPr>
        <p:spPr>
          <a:xfrm>
            <a:off x="417095" y="656313"/>
            <a:ext cx="8534400" cy="1507067"/>
          </a:xfrm>
        </p:spPr>
        <p:txBody>
          <a:bodyPr>
            <a:normAutofit fontScale="90000"/>
          </a:bodyPr>
          <a:lstStyle/>
          <a:p>
            <a:r>
              <a:rPr lang="en-GB" b="1" dirty="0" smtClean="0"/>
              <a:t>Character</a:t>
            </a:r>
            <a:r>
              <a:rPr lang="tr-TR" b="1" dirty="0" smtClean="0"/>
              <a:t>I</a:t>
            </a:r>
            <a:r>
              <a:rPr lang="en-GB" b="1" dirty="0" err="1" smtClean="0"/>
              <a:t>zat</a:t>
            </a:r>
            <a:r>
              <a:rPr lang="tr-TR" b="1" dirty="0" smtClean="0"/>
              <a:t>I</a:t>
            </a:r>
            <a:r>
              <a:rPr lang="en-GB" b="1" dirty="0" smtClean="0"/>
              <a:t>on Methods Used to </a:t>
            </a:r>
            <a:r>
              <a:rPr lang="en-GB" b="1" dirty="0" err="1" smtClean="0"/>
              <a:t>Determ</a:t>
            </a:r>
            <a:r>
              <a:rPr lang="tr-TR" b="1" dirty="0" smtClean="0"/>
              <a:t>I</a:t>
            </a:r>
            <a:r>
              <a:rPr lang="en-GB" b="1" dirty="0" smtClean="0"/>
              <a:t>ne the B</a:t>
            </a:r>
            <a:r>
              <a:rPr lang="tr-TR" b="1" dirty="0" smtClean="0"/>
              <a:t>I</a:t>
            </a:r>
            <a:r>
              <a:rPr lang="en-GB" b="1" dirty="0" err="1" smtClean="0"/>
              <a:t>ocompat</a:t>
            </a:r>
            <a:r>
              <a:rPr lang="tr-TR" b="1" dirty="0" smtClean="0"/>
              <a:t>I</a:t>
            </a:r>
            <a:r>
              <a:rPr lang="en-GB" b="1" dirty="0" smtClean="0"/>
              <a:t>b</a:t>
            </a:r>
            <a:r>
              <a:rPr lang="tr-TR" b="1" dirty="0" smtClean="0"/>
              <a:t>I</a:t>
            </a:r>
            <a:r>
              <a:rPr lang="en-GB" b="1" dirty="0" smtClean="0"/>
              <a:t>l</a:t>
            </a:r>
            <a:r>
              <a:rPr lang="tr-TR" b="1" dirty="0" smtClean="0"/>
              <a:t>I</a:t>
            </a:r>
            <a:r>
              <a:rPr lang="en-GB" b="1" dirty="0" smtClean="0"/>
              <a:t>ty </a:t>
            </a:r>
            <a:r>
              <a:rPr lang="en-GB" b="1" dirty="0" smtClean="0"/>
              <a:t>of Nanostructures</a:t>
            </a:r>
            <a:endParaRPr lang="tr-TR" b="1" dirty="0"/>
          </a:p>
        </p:txBody>
      </p:sp>
      <p:sp>
        <p:nvSpPr>
          <p:cNvPr id="3" name="İçerik Yer Tutucusu 2">
            <a:extLst>
              <a:ext uri="{FF2B5EF4-FFF2-40B4-BE49-F238E27FC236}">
                <a16:creationId xmlns="" xmlns:a16="http://schemas.microsoft.com/office/drawing/2014/main" id="{4C1A68C6-0D24-4D5C-A567-82F446362FBF}"/>
              </a:ext>
            </a:extLst>
          </p:cNvPr>
          <p:cNvSpPr>
            <a:spLocks noGrp="1"/>
          </p:cNvSpPr>
          <p:nvPr>
            <p:ph idx="1"/>
          </p:nvPr>
        </p:nvSpPr>
        <p:spPr>
          <a:xfrm>
            <a:off x="0" y="2730461"/>
            <a:ext cx="8951495" cy="4127539"/>
          </a:xfrm>
        </p:spPr>
        <p:txBody>
          <a:bodyPr>
            <a:noAutofit/>
          </a:bodyPr>
          <a:lstStyle/>
          <a:p>
            <a:r>
              <a:rPr lang="en-US" sz="2800" b="1" dirty="0" smtClean="0"/>
              <a:t>The most popular techniques used to visualize nanoparticles are; electron microscopes and scanning probe microscopes</a:t>
            </a:r>
            <a:r>
              <a:rPr lang="tr-TR" sz="2800" b="1" dirty="0" smtClean="0"/>
              <a:t>. </a:t>
            </a:r>
            <a:endParaRPr lang="tr-TR" sz="2800" b="1" dirty="0"/>
          </a:p>
          <a:p>
            <a:endParaRPr lang="tr-TR" sz="1200" b="1" dirty="0"/>
          </a:p>
          <a:p>
            <a:r>
              <a:rPr lang="en-US" sz="2800" b="1" dirty="0" smtClean="0"/>
              <a:t>Using AFM, SEM and TEM, nanoparticles are not only visualized, but their properties such as aggregation, dispersion, absorption, size, structure and shape state are observed, which will affect their biocompatibility.</a:t>
            </a:r>
            <a:r>
              <a:rPr lang="tr-TR" sz="2800" b="1" dirty="0" smtClean="0"/>
              <a:t>.</a:t>
            </a:r>
            <a:endParaRPr lang="tr-TR" sz="2800" b="1" dirty="0"/>
          </a:p>
          <a:p>
            <a:endParaRPr lang="tr-TR" sz="2800" b="1"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5360" y="2163380"/>
            <a:ext cx="3467835" cy="2884750"/>
          </a:xfrm>
          <a:prstGeom prst="rect">
            <a:avLst/>
          </a:prstGeom>
        </p:spPr>
      </p:pic>
    </p:spTree>
    <p:extLst>
      <p:ext uri="{BB962C8B-B14F-4D97-AF65-F5344CB8AC3E}">
        <p14:creationId xmlns:p14="http://schemas.microsoft.com/office/powerpoint/2010/main" val="13770080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56225E3B-DA7A-4360-A858-6ACA3B9D7E22}"/>
              </a:ext>
            </a:extLst>
          </p:cNvPr>
          <p:cNvSpPr>
            <a:spLocks noGrp="1"/>
          </p:cNvSpPr>
          <p:nvPr>
            <p:ph type="title"/>
          </p:nvPr>
        </p:nvSpPr>
        <p:spPr>
          <a:xfrm>
            <a:off x="456920" y="141242"/>
            <a:ext cx="8534400" cy="1507067"/>
          </a:xfrm>
        </p:spPr>
        <p:txBody>
          <a:bodyPr>
            <a:normAutofit fontScale="90000"/>
          </a:bodyPr>
          <a:lstStyle/>
          <a:p>
            <a:r>
              <a:rPr lang="en-GB" b="1" dirty="0" smtClean="0"/>
              <a:t>Character</a:t>
            </a:r>
            <a:r>
              <a:rPr lang="tr-TR" b="1" dirty="0" smtClean="0"/>
              <a:t>I</a:t>
            </a:r>
            <a:r>
              <a:rPr lang="en-GB" b="1" dirty="0" err="1" smtClean="0"/>
              <a:t>zat</a:t>
            </a:r>
            <a:r>
              <a:rPr lang="tr-TR" b="1" dirty="0" smtClean="0"/>
              <a:t>I</a:t>
            </a:r>
            <a:r>
              <a:rPr lang="en-GB" b="1" dirty="0" smtClean="0"/>
              <a:t>on Methods Used to </a:t>
            </a:r>
            <a:r>
              <a:rPr lang="en-GB" b="1" dirty="0" err="1" smtClean="0"/>
              <a:t>Determ</a:t>
            </a:r>
            <a:r>
              <a:rPr lang="tr-TR" b="1" dirty="0" smtClean="0"/>
              <a:t>I</a:t>
            </a:r>
            <a:r>
              <a:rPr lang="en-GB" b="1" dirty="0" smtClean="0"/>
              <a:t>ne the B</a:t>
            </a:r>
            <a:r>
              <a:rPr lang="tr-TR" b="1" dirty="0" smtClean="0"/>
              <a:t>I</a:t>
            </a:r>
            <a:r>
              <a:rPr lang="en-GB" b="1" dirty="0" err="1" smtClean="0"/>
              <a:t>ocompat</a:t>
            </a:r>
            <a:r>
              <a:rPr lang="tr-TR" b="1" dirty="0" smtClean="0"/>
              <a:t>I</a:t>
            </a:r>
            <a:r>
              <a:rPr lang="en-GB" b="1" dirty="0" smtClean="0"/>
              <a:t>b</a:t>
            </a:r>
            <a:r>
              <a:rPr lang="tr-TR" b="1" dirty="0" smtClean="0"/>
              <a:t>I</a:t>
            </a:r>
            <a:r>
              <a:rPr lang="en-GB" b="1" dirty="0" smtClean="0"/>
              <a:t>l</a:t>
            </a:r>
            <a:r>
              <a:rPr lang="tr-TR" b="1" dirty="0" smtClean="0"/>
              <a:t>I</a:t>
            </a:r>
            <a:r>
              <a:rPr lang="en-GB" b="1" dirty="0" smtClean="0"/>
              <a:t>ty of Nanostructures</a:t>
            </a:r>
            <a:endParaRPr lang="tr-TR" dirty="0"/>
          </a:p>
        </p:txBody>
      </p:sp>
      <p:sp>
        <p:nvSpPr>
          <p:cNvPr id="3" name="İçerik Yer Tutucusu 2">
            <a:extLst>
              <a:ext uri="{FF2B5EF4-FFF2-40B4-BE49-F238E27FC236}">
                <a16:creationId xmlns="" xmlns:a16="http://schemas.microsoft.com/office/drawing/2014/main" id="{DBFF95DC-9F10-441E-9D81-206A9B26032E}"/>
              </a:ext>
            </a:extLst>
          </p:cNvPr>
          <p:cNvSpPr>
            <a:spLocks noGrp="1"/>
          </p:cNvSpPr>
          <p:nvPr>
            <p:ph idx="1"/>
          </p:nvPr>
        </p:nvSpPr>
        <p:spPr>
          <a:xfrm>
            <a:off x="0" y="1888907"/>
            <a:ext cx="8142978" cy="4557188"/>
          </a:xfrm>
        </p:spPr>
        <p:txBody>
          <a:bodyPr>
            <a:normAutofit fontScale="77500" lnSpcReduction="20000"/>
          </a:bodyPr>
          <a:lstStyle/>
          <a:p>
            <a:pPr marL="0" indent="0" algn="ctr">
              <a:buNone/>
            </a:pPr>
            <a:r>
              <a:rPr lang="tr-TR" sz="4000" b="1" u="sng" dirty="0" smtClean="0"/>
              <a:t>SPECTROSOSCOPIC METHODS</a:t>
            </a:r>
          </a:p>
          <a:p>
            <a:pPr marL="0" indent="0" algn="ctr">
              <a:buNone/>
            </a:pPr>
            <a:r>
              <a:rPr lang="en-US" sz="3400" b="1" dirty="0" smtClean="0"/>
              <a:t>These methods are used to extract the emission profiles of nanoparticles</a:t>
            </a:r>
            <a:r>
              <a:rPr lang="tr-TR" sz="3400" b="1" dirty="0" smtClean="0"/>
              <a:t>.</a:t>
            </a:r>
          </a:p>
          <a:p>
            <a:endParaRPr lang="tr-TR" sz="2100" b="1" dirty="0"/>
          </a:p>
          <a:p>
            <a:r>
              <a:rPr lang="en-US" sz="3400" b="1" dirty="0" smtClean="0"/>
              <a:t>How long the drug/active ingredient in the particle is released in what quantities is of great importance in order to optimize the active dose amount and avoid possible toxic effects</a:t>
            </a:r>
            <a:r>
              <a:rPr lang="tr-TR" sz="3400" b="1" dirty="0" smtClean="0"/>
              <a:t>.</a:t>
            </a:r>
            <a:endParaRPr lang="tr-TR" sz="3400" b="1" dirty="0"/>
          </a:p>
          <a:p>
            <a:endParaRPr lang="tr-TR" sz="2000" b="1" dirty="0"/>
          </a:p>
          <a:p>
            <a:r>
              <a:rPr lang="en-US" sz="3400" b="1" dirty="0" smtClean="0"/>
              <a:t>Minimizing possible toxic effects will increase the chances of biocompatibility</a:t>
            </a:r>
            <a:r>
              <a:rPr lang="tr-TR" sz="3400" b="1" dirty="0" smtClean="0"/>
              <a:t>.</a:t>
            </a:r>
            <a:endParaRPr lang="tr-TR" sz="3400" b="1" dirty="0"/>
          </a:p>
          <a:p>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2978" y="2003332"/>
            <a:ext cx="4049022" cy="3144574"/>
          </a:xfrm>
          <a:prstGeom prst="rect">
            <a:avLst/>
          </a:prstGeom>
        </p:spPr>
      </p:pic>
    </p:spTree>
    <p:extLst>
      <p:ext uri="{BB962C8B-B14F-4D97-AF65-F5344CB8AC3E}">
        <p14:creationId xmlns:p14="http://schemas.microsoft.com/office/powerpoint/2010/main" val="20760906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3CC63A80-9154-4734-A336-B336A5F1B9A8}"/>
              </a:ext>
            </a:extLst>
          </p:cNvPr>
          <p:cNvSpPr>
            <a:spLocks noGrp="1"/>
          </p:cNvSpPr>
          <p:nvPr>
            <p:ph idx="1"/>
          </p:nvPr>
        </p:nvSpPr>
        <p:spPr>
          <a:xfrm>
            <a:off x="0" y="1933070"/>
            <a:ext cx="6897636" cy="4345432"/>
          </a:xfrm>
        </p:spPr>
        <p:txBody>
          <a:bodyPr>
            <a:normAutofit/>
          </a:bodyPr>
          <a:lstStyle/>
          <a:p>
            <a:pPr marL="0" indent="0" algn="ctr">
              <a:buNone/>
            </a:pPr>
            <a:r>
              <a:rPr lang="tr-TR" sz="2800" b="1" u="sng" dirty="0" smtClean="0"/>
              <a:t>ZetaSizer</a:t>
            </a:r>
          </a:p>
          <a:p>
            <a:pPr marL="0" indent="0" algn="ctr">
              <a:buNone/>
            </a:pPr>
            <a:r>
              <a:rPr lang="en-US" sz="2800" b="1" dirty="0" smtClean="0"/>
              <a:t>Thanks to devices such as the </a:t>
            </a:r>
            <a:r>
              <a:rPr lang="en-US" sz="2800" b="1" dirty="0" err="1" smtClean="0"/>
              <a:t>zetasizer</a:t>
            </a:r>
            <a:r>
              <a:rPr lang="en-US" sz="2800" b="1" dirty="0" smtClean="0"/>
              <a:t>, which can measure both the ELS and DLS properties of nanoparticles, particle size and zeta potential can be determined, which have a high impact on the biocompatibility of the nanoparticle</a:t>
            </a:r>
            <a:r>
              <a:rPr lang="tr-TR" sz="2800" b="1" dirty="0" smtClean="0"/>
              <a:t>.</a:t>
            </a:r>
            <a:endParaRPr lang="tr-TR" sz="2800" b="1" dirty="0"/>
          </a:p>
          <a:p>
            <a:endParaRPr lang="tr-TR" b="1"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0519" y="1799921"/>
            <a:ext cx="4901481" cy="4838796"/>
          </a:xfrm>
          <a:prstGeom prst="rect">
            <a:avLst/>
          </a:prstGeom>
        </p:spPr>
      </p:pic>
      <p:sp>
        <p:nvSpPr>
          <p:cNvPr id="7" name="Unvan 1">
            <a:extLst>
              <a:ext uri="{FF2B5EF4-FFF2-40B4-BE49-F238E27FC236}">
                <a16:creationId xmlns="" xmlns:a16="http://schemas.microsoft.com/office/drawing/2014/main" id="{56225E3B-DA7A-4360-A858-6ACA3B9D7E22}"/>
              </a:ext>
            </a:extLst>
          </p:cNvPr>
          <p:cNvSpPr txBox="1">
            <a:spLocks/>
          </p:cNvSpPr>
          <p:nvPr/>
        </p:nvSpPr>
        <p:spPr>
          <a:xfrm>
            <a:off x="456920" y="292854"/>
            <a:ext cx="8534400" cy="1507067"/>
          </a:xfrm>
          <a:prstGeom prst="rect">
            <a:avLst/>
          </a:prstGeom>
          <a:effectLst/>
        </p:spPr>
        <p:txBody>
          <a:bodyPr vert="horz" lIns="91440" tIns="45720" rIns="91440" bIns="45720" rtlCol="0" anchor="ctr">
            <a:normAutofit fontScale="90000"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dirty="0" smtClean="0"/>
              <a:t>Character</a:t>
            </a:r>
            <a:r>
              <a:rPr lang="tr-TR" b="1" dirty="0" smtClean="0"/>
              <a:t>I</a:t>
            </a:r>
            <a:r>
              <a:rPr lang="en-GB" b="1" dirty="0" err="1" smtClean="0"/>
              <a:t>zat</a:t>
            </a:r>
            <a:r>
              <a:rPr lang="tr-TR" b="1" dirty="0" smtClean="0"/>
              <a:t>I</a:t>
            </a:r>
            <a:r>
              <a:rPr lang="en-GB" b="1" dirty="0" smtClean="0"/>
              <a:t>on Methods Used to </a:t>
            </a:r>
            <a:r>
              <a:rPr lang="en-GB" b="1" dirty="0" err="1" smtClean="0"/>
              <a:t>Determ</a:t>
            </a:r>
            <a:r>
              <a:rPr lang="tr-TR" b="1" dirty="0" smtClean="0"/>
              <a:t>I</a:t>
            </a:r>
            <a:r>
              <a:rPr lang="en-GB" b="1" dirty="0" smtClean="0"/>
              <a:t>ne the B</a:t>
            </a:r>
            <a:r>
              <a:rPr lang="tr-TR" b="1" dirty="0" smtClean="0"/>
              <a:t>I</a:t>
            </a:r>
            <a:r>
              <a:rPr lang="en-GB" b="1" dirty="0" err="1" smtClean="0"/>
              <a:t>ocompat</a:t>
            </a:r>
            <a:r>
              <a:rPr lang="tr-TR" b="1" dirty="0" smtClean="0"/>
              <a:t>I</a:t>
            </a:r>
            <a:r>
              <a:rPr lang="en-GB" b="1" dirty="0" smtClean="0"/>
              <a:t>b</a:t>
            </a:r>
            <a:r>
              <a:rPr lang="tr-TR" b="1" dirty="0" smtClean="0"/>
              <a:t>I</a:t>
            </a:r>
            <a:r>
              <a:rPr lang="en-GB" b="1" dirty="0" smtClean="0"/>
              <a:t>l</a:t>
            </a:r>
            <a:r>
              <a:rPr lang="tr-TR" b="1" dirty="0" smtClean="0"/>
              <a:t>I</a:t>
            </a:r>
            <a:r>
              <a:rPr lang="en-GB" b="1" dirty="0" smtClean="0"/>
              <a:t>ty of Nanostructures</a:t>
            </a:r>
            <a:endParaRPr lang="tr-TR" dirty="0"/>
          </a:p>
        </p:txBody>
      </p:sp>
    </p:spTree>
    <p:extLst>
      <p:ext uri="{BB962C8B-B14F-4D97-AF65-F5344CB8AC3E}">
        <p14:creationId xmlns:p14="http://schemas.microsoft.com/office/powerpoint/2010/main" val="37463712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B3A1AF96-DA9F-4136-AF68-2B56C419908C}"/>
              </a:ext>
            </a:extLst>
          </p:cNvPr>
          <p:cNvSpPr>
            <a:spLocks noGrp="1"/>
          </p:cNvSpPr>
          <p:nvPr>
            <p:ph type="title"/>
          </p:nvPr>
        </p:nvSpPr>
        <p:spPr>
          <a:xfrm>
            <a:off x="279977" y="365760"/>
            <a:ext cx="10983279" cy="1291056"/>
          </a:xfrm>
        </p:spPr>
        <p:txBody>
          <a:bodyPr>
            <a:normAutofit fontScale="90000"/>
          </a:bodyPr>
          <a:lstStyle/>
          <a:p>
            <a:r>
              <a:rPr lang="en-US" sz="3100" b="1" dirty="0" err="1" smtClean="0"/>
              <a:t>Analyt</a:t>
            </a:r>
            <a:r>
              <a:rPr lang="tr-TR" sz="3100" b="1" dirty="0" smtClean="0"/>
              <a:t>I</a:t>
            </a:r>
            <a:r>
              <a:rPr lang="en-US" sz="3100" b="1" dirty="0" err="1" smtClean="0"/>
              <a:t>cal</a:t>
            </a:r>
            <a:r>
              <a:rPr lang="en-US" sz="3100" b="1" dirty="0" smtClean="0"/>
              <a:t> Methods Used </a:t>
            </a:r>
            <a:r>
              <a:rPr lang="tr-TR" sz="3100" b="1" dirty="0" smtClean="0"/>
              <a:t>I</a:t>
            </a:r>
            <a:r>
              <a:rPr lang="en-US" sz="3100" b="1" dirty="0" smtClean="0"/>
              <a:t>n Potent</a:t>
            </a:r>
            <a:r>
              <a:rPr lang="tr-TR" sz="3100" b="1" dirty="0" smtClean="0"/>
              <a:t>I</a:t>
            </a:r>
            <a:r>
              <a:rPr lang="en-US" sz="3100" b="1" dirty="0" smtClean="0"/>
              <a:t>al Measurements Accord</a:t>
            </a:r>
            <a:r>
              <a:rPr lang="tr-TR" sz="3100" b="1" dirty="0" smtClean="0"/>
              <a:t>I</a:t>
            </a:r>
            <a:r>
              <a:rPr lang="en-US" sz="3100" b="1" dirty="0" smtClean="0"/>
              <a:t>ng to the </a:t>
            </a:r>
            <a:r>
              <a:rPr lang="en-US" sz="3100" b="1" dirty="0" err="1" smtClean="0"/>
              <a:t>Propert</a:t>
            </a:r>
            <a:r>
              <a:rPr lang="tr-TR" sz="3100" b="1" dirty="0" smtClean="0"/>
              <a:t>I</a:t>
            </a:r>
            <a:r>
              <a:rPr lang="en-US" sz="3100" b="1" dirty="0" err="1" smtClean="0"/>
              <a:t>es</a:t>
            </a:r>
            <a:r>
              <a:rPr lang="en-US" sz="3100" b="1" dirty="0" smtClean="0"/>
              <a:t> of Nanostructures</a:t>
            </a:r>
            <a:r>
              <a:rPr lang="tr-TR" dirty="0"/>
              <a:t/>
            </a:r>
            <a:br>
              <a:rPr lang="tr-TR" dirty="0"/>
            </a:br>
            <a:endParaRPr lang="tr-TR" dirty="0"/>
          </a:p>
        </p:txBody>
      </p:sp>
      <p:sp>
        <p:nvSpPr>
          <p:cNvPr id="3" name="İçerik Yer Tutucusu 2">
            <a:extLst>
              <a:ext uri="{FF2B5EF4-FFF2-40B4-BE49-F238E27FC236}">
                <a16:creationId xmlns="" xmlns:a16="http://schemas.microsoft.com/office/drawing/2014/main" id="{C19703CC-4E92-4F7C-91AA-7122BE62495B}"/>
              </a:ext>
            </a:extLst>
          </p:cNvPr>
          <p:cNvSpPr>
            <a:spLocks noGrp="1"/>
          </p:cNvSpPr>
          <p:nvPr>
            <p:ph idx="1"/>
          </p:nvPr>
        </p:nvSpPr>
        <p:spPr>
          <a:xfrm>
            <a:off x="0" y="1928951"/>
            <a:ext cx="9326881" cy="4537938"/>
          </a:xfrm>
        </p:spPr>
        <p:txBody>
          <a:bodyPr>
            <a:noAutofit/>
          </a:bodyPr>
          <a:lstStyle/>
          <a:p>
            <a:r>
              <a:rPr lang="tr-TR" sz="2400" b="1" i="1" u="sng" dirty="0" err="1" smtClean="0">
                <a:effectLst>
                  <a:outerShdw blurRad="38100" dist="38100" dir="2700000" algn="tl">
                    <a:srgbClr val="000000">
                      <a:alpha val="43137"/>
                    </a:srgbClr>
                  </a:outerShdw>
                </a:effectLst>
              </a:rPr>
              <a:t>Aggregation</a:t>
            </a:r>
            <a:r>
              <a:rPr lang="tr-TR" sz="2400" b="1" u="sng" dirty="0" smtClean="0">
                <a:effectLst>
                  <a:outerShdw blurRad="38100" dist="38100" dir="2700000" algn="tl">
                    <a:srgbClr val="000000">
                      <a:alpha val="43137"/>
                    </a:srgbClr>
                  </a:outerShdw>
                </a:effectLst>
              </a:rPr>
              <a:t>: </a:t>
            </a:r>
            <a:r>
              <a:rPr lang="tr-TR" sz="2400" b="1" dirty="0" err="1" smtClean="0"/>
              <a:t>Microscopic</a:t>
            </a:r>
            <a:r>
              <a:rPr lang="tr-TR" sz="2400" b="1" dirty="0" smtClean="0"/>
              <a:t> </a:t>
            </a:r>
            <a:r>
              <a:rPr lang="tr-TR" sz="2400" b="1" dirty="0" err="1" smtClean="0"/>
              <a:t>technique</a:t>
            </a:r>
            <a:r>
              <a:rPr lang="tr-TR" sz="2400" b="1" dirty="0" smtClean="0"/>
              <a:t>; STEM, TEM, SEM, AFM, STM, </a:t>
            </a:r>
            <a:r>
              <a:rPr lang="tr-TR" sz="2400" b="1" dirty="0" err="1" smtClean="0"/>
              <a:t>centrifuge</a:t>
            </a:r>
            <a:r>
              <a:rPr lang="tr-TR" sz="2400" b="1" dirty="0" smtClean="0"/>
              <a:t> </a:t>
            </a:r>
            <a:r>
              <a:rPr lang="tr-TR" sz="2400" b="1" dirty="0" err="1" smtClean="0"/>
              <a:t>and</a:t>
            </a:r>
            <a:r>
              <a:rPr lang="tr-TR" sz="2400" b="1" dirty="0" smtClean="0"/>
              <a:t> </a:t>
            </a:r>
            <a:r>
              <a:rPr lang="tr-TR" sz="2400" b="1" dirty="0" err="1" smtClean="0"/>
              <a:t>filtration</a:t>
            </a:r>
            <a:r>
              <a:rPr lang="tr-TR" sz="2400" b="1" dirty="0" smtClean="0"/>
              <a:t> </a:t>
            </a:r>
            <a:r>
              <a:rPr lang="tr-TR" sz="2400" b="1" dirty="0" err="1" smtClean="0"/>
              <a:t>techniques</a:t>
            </a:r>
            <a:r>
              <a:rPr lang="tr-TR" sz="2400" b="1" dirty="0" smtClean="0"/>
              <a:t>; ANUC, </a:t>
            </a:r>
            <a:r>
              <a:rPr lang="tr-TR" sz="2400" b="1" dirty="0" err="1" smtClean="0"/>
              <a:t>spectroscopic</a:t>
            </a:r>
            <a:r>
              <a:rPr lang="tr-TR" sz="2400" b="1" dirty="0" smtClean="0"/>
              <a:t> </a:t>
            </a:r>
            <a:r>
              <a:rPr lang="tr-TR" sz="2400" b="1" dirty="0" err="1" smtClean="0"/>
              <a:t>methods</a:t>
            </a:r>
            <a:r>
              <a:rPr lang="tr-TR" sz="2400" b="1" dirty="0" smtClean="0"/>
              <a:t>; XRD, SANS, </a:t>
            </a:r>
            <a:r>
              <a:rPr lang="tr-TR" sz="2400" b="1" dirty="0" err="1" smtClean="0"/>
              <a:t>other</a:t>
            </a:r>
            <a:r>
              <a:rPr lang="tr-TR" sz="2400" b="1" dirty="0" smtClean="0"/>
              <a:t> </a:t>
            </a:r>
            <a:r>
              <a:rPr lang="tr-TR" sz="2400" b="1" dirty="0" err="1" smtClean="0"/>
              <a:t>techniques</a:t>
            </a:r>
            <a:r>
              <a:rPr lang="tr-TR" sz="2400" b="1" dirty="0" smtClean="0"/>
              <a:t>; </a:t>
            </a:r>
            <a:r>
              <a:rPr lang="tr-TR" sz="2400" b="1" dirty="0" err="1" smtClean="0"/>
              <a:t>zeta</a:t>
            </a:r>
            <a:r>
              <a:rPr lang="tr-TR" sz="2400" b="1" dirty="0" smtClean="0"/>
              <a:t> </a:t>
            </a:r>
            <a:r>
              <a:rPr lang="tr-TR" sz="2400" b="1" dirty="0" err="1" smtClean="0"/>
              <a:t>potential</a:t>
            </a:r>
            <a:r>
              <a:rPr lang="tr-TR" sz="2400" b="1" dirty="0" smtClean="0"/>
              <a:t>.</a:t>
            </a:r>
            <a:endParaRPr lang="tr-TR" sz="2400" b="1" dirty="0"/>
          </a:p>
          <a:p>
            <a:endParaRPr lang="tr-TR" sz="1000" dirty="0"/>
          </a:p>
          <a:p>
            <a:r>
              <a:rPr lang="tr-TR" sz="2400" b="1" i="1" u="sng" dirty="0" err="1" smtClean="0">
                <a:effectLst>
                  <a:outerShdw blurRad="38100" dist="38100" dir="2700000" algn="tl">
                    <a:srgbClr val="000000">
                      <a:alpha val="43137"/>
                    </a:srgbClr>
                  </a:outerShdw>
                </a:effectLst>
              </a:rPr>
              <a:t>Mass</a:t>
            </a:r>
            <a:r>
              <a:rPr lang="tr-TR" sz="2400" b="1" i="1" u="sng" dirty="0" smtClean="0">
                <a:effectLst>
                  <a:outerShdw blurRad="38100" dist="38100" dir="2700000" algn="tl">
                    <a:srgbClr val="000000">
                      <a:alpha val="43137"/>
                    </a:srgbClr>
                  </a:outerShdw>
                </a:effectLst>
              </a:rPr>
              <a:t> </a:t>
            </a:r>
            <a:r>
              <a:rPr lang="tr-TR" sz="2400" b="1" i="1" u="sng" dirty="0" err="1" smtClean="0">
                <a:effectLst>
                  <a:outerShdw blurRad="38100" dist="38100" dir="2700000" algn="tl">
                    <a:srgbClr val="000000">
                      <a:alpha val="43137"/>
                    </a:srgbClr>
                  </a:outerShdw>
                </a:effectLst>
              </a:rPr>
              <a:t>concentration</a:t>
            </a:r>
            <a:r>
              <a:rPr lang="tr-TR" sz="2400" b="1" i="1" u="sng" dirty="0" smtClean="0">
                <a:effectLst>
                  <a:outerShdw blurRad="38100" dist="38100" dir="2700000" algn="tl">
                    <a:srgbClr val="000000">
                      <a:alpha val="43137"/>
                    </a:srgbClr>
                  </a:outerShdw>
                </a:effectLst>
              </a:rPr>
              <a:t> </a:t>
            </a:r>
            <a:r>
              <a:rPr lang="tr-TR" sz="2400" b="1" i="1" u="sng" dirty="0" err="1" smtClean="0">
                <a:effectLst>
                  <a:outerShdw blurRad="38100" dist="38100" dir="2700000" algn="tl">
                    <a:srgbClr val="000000">
                      <a:alpha val="43137"/>
                    </a:srgbClr>
                  </a:outerShdw>
                </a:effectLst>
              </a:rPr>
              <a:t>measurement</a:t>
            </a:r>
            <a:r>
              <a:rPr lang="tr-TR" sz="2400" u="sng" dirty="0" smtClean="0">
                <a:effectLst>
                  <a:outerShdw blurRad="38100" dist="38100" dir="2700000" algn="tl">
                    <a:srgbClr val="000000">
                      <a:alpha val="43137"/>
                    </a:srgbClr>
                  </a:outerShdw>
                </a:effectLst>
              </a:rPr>
              <a:t>: </a:t>
            </a:r>
            <a:r>
              <a:rPr lang="en-US" sz="2400" dirty="0" smtClean="0"/>
              <a:t>Microscopic technique; AEM, CFM, other technical; </a:t>
            </a:r>
            <a:r>
              <a:rPr lang="en-US" sz="2400" dirty="0" err="1" smtClean="0"/>
              <a:t>gravimetry</a:t>
            </a:r>
            <a:r>
              <a:rPr lang="en-US" sz="2400" dirty="0" smtClean="0"/>
              <a:t>, thermal analysis</a:t>
            </a:r>
            <a:r>
              <a:rPr lang="tr-TR" sz="2400" dirty="0" smtClean="0"/>
              <a:t>.</a:t>
            </a:r>
            <a:endParaRPr lang="tr-TR" sz="2400" dirty="0"/>
          </a:p>
          <a:p>
            <a:endParaRPr lang="tr-TR" sz="1000" dirty="0"/>
          </a:p>
          <a:p>
            <a:r>
              <a:rPr lang="tr-TR" sz="2400" b="1" i="1" u="sng" dirty="0" err="1" smtClean="0">
                <a:effectLst>
                  <a:outerShdw blurRad="38100" dist="38100" dir="2700000" algn="tl">
                    <a:srgbClr val="000000">
                      <a:alpha val="43137"/>
                    </a:srgbClr>
                  </a:outerShdw>
                </a:effectLst>
              </a:rPr>
              <a:t>Chemical</a:t>
            </a:r>
            <a:r>
              <a:rPr lang="tr-TR" sz="2400" b="1" i="1" u="sng" dirty="0" smtClean="0">
                <a:effectLst>
                  <a:outerShdw blurRad="38100" dist="38100" dir="2700000" algn="tl">
                    <a:srgbClr val="000000">
                      <a:alpha val="43137"/>
                    </a:srgbClr>
                  </a:outerShdw>
                </a:effectLst>
              </a:rPr>
              <a:t> </a:t>
            </a:r>
            <a:r>
              <a:rPr lang="tr-TR" sz="2400" b="1" i="1" u="sng" dirty="0" err="1" smtClean="0">
                <a:effectLst>
                  <a:outerShdw blurRad="38100" dist="38100" dir="2700000" algn="tl">
                    <a:srgbClr val="000000">
                      <a:alpha val="43137"/>
                    </a:srgbClr>
                  </a:outerShdw>
                </a:effectLst>
              </a:rPr>
              <a:t>composition</a:t>
            </a:r>
            <a:r>
              <a:rPr lang="tr-TR" sz="2400" b="1" i="1" u="sng" dirty="0" smtClean="0">
                <a:effectLst>
                  <a:outerShdw blurRad="38100" dist="38100" dir="2700000" algn="tl">
                    <a:srgbClr val="000000">
                      <a:alpha val="43137"/>
                    </a:srgbClr>
                  </a:outerShdw>
                </a:effectLst>
              </a:rPr>
              <a:t>: </a:t>
            </a:r>
            <a:r>
              <a:rPr lang="tr-TR" sz="2400" dirty="0" err="1" smtClean="0"/>
              <a:t>Microscopic</a:t>
            </a:r>
            <a:r>
              <a:rPr lang="tr-TR" sz="2400" dirty="0" smtClean="0"/>
              <a:t> </a:t>
            </a:r>
            <a:r>
              <a:rPr lang="tr-TR" sz="2400" dirty="0" err="1" smtClean="0"/>
              <a:t>technique</a:t>
            </a:r>
            <a:r>
              <a:rPr lang="tr-TR" sz="2400" dirty="0" smtClean="0"/>
              <a:t>; AEM, CFM, </a:t>
            </a:r>
            <a:r>
              <a:rPr lang="tr-TR" sz="2400" dirty="0" err="1" smtClean="0"/>
              <a:t>spectroscopic</a:t>
            </a:r>
            <a:r>
              <a:rPr lang="tr-TR" sz="2400" dirty="0" smtClean="0"/>
              <a:t> </a:t>
            </a:r>
            <a:r>
              <a:rPr lang="tr-TR" sz="2400" dirty="0" err="1" smtClean="0"/>
              <a:t>methods</a:t>
            </a:r>
            <a:r>
              <a:rPr lang="tr-TR" sz="2400" dirty="0" smtClean="0"/>
              <a:t>; NMR, XPS, </a:t>
            </a:r>
            <a:r>
              <a:rPr lang="tr-TR" sz="2400" dirty="0" err="1" smtClean="0"/>
              <a:t>Auger</a:t>
            </a:r>
            <a:r>
              <a:rPr lang="tr-TR" sz="2400" dirty="0" smtClean="0"/>
              <a:t>, AES, AAS, MS, XRD, EBSD.</a:t>
            </a:r>
            <a:endParaRPr lang="tr-TR" sz="2400" dirty="0"/>
          </a:p>
          <a:p>
            <a:endParaRPr lang="tr-TR" sz="1000" dirty="0"/>
          </a:p>
          <a:p>
            <a:r>
              <a:rPr lang="tr-TR" sz="2400" b="1" i="1" u="sng" dirty="0" err="1" smtClean="0">
                <a:effectLst>
                  <a:outerShdw blurRad="38100" dist="38100" dir="2700000" algn="tl">
                    <a:srgbClr val="000000">
                      <a:alpha val="43137"/>
                    </a:srgbClr>
                  </a:outerShdw>
                </a:effectLst>
              </a:rPr>
              <a:t>Particle</a:t>
            </a:r>
            <a:r>
              <a:rPr lang="tr-TR" sz="2400" b="1" i="1" u="sng" dirty="0" smtClean="0">
                <a:effectLst>
                  <a:outerShdw blurRad="38100" dist="38100" dir="2700000" algn="tl">
                    <a:srgbClr val="000000">
                      <a:alpha val="43137"/>
                    </a:srgbClr>
                  </a:outerShdw>
                </a:effectLst>
              </a:rPr>
              <a:t> </a:t>
            </a:r>
            <a:r>
              <a:rPr lang="tr-TR" sz="2400" b="1" i="1" u="sng" dirty="0" err="1" smtClean="0">
                <a:effectLst>
                  <a:outerShdw blurRad="38100" dist="38100" dir="2700000" algn="tl">
                    <a:srgbClr val="000000">
                      <a:alpha val="43137"/>
                    </a:srgbClr>
                  </a:outerShdw>
                </a:effectLst>
              </a:rPr>
              <a:t>count</a:t>
            </a:r>
            <a:r>
              <a:rPr lang="tr-TR" sz="2400" b="1" i="1" u="sng" dirty="0" smtClean="0">
                <a:effectLst>
                  <a:outerShdw blurRad="38100" dist="38100" dir="2700000" algn="tl">
                    <a:srgbClr val="000000">
                      <a:alpha val="43137"/>
                    </a:srgbClr>
                  </a:outerShdw>
                </a:effectLst>
              </a:rPr>
              <a:t> </a:t>
            </a:r>
            <a:r>
              <a:rPr lang="tr-TR" sz="2400" b="1" i="1" u="sng" dirty="0" err="1" smtClean="0">
                <a:effectLst>
                  <a:outerShdw blurRad="38100" dist="38100" dir="2700000" algn="tl">
                    <a:srgbClr val="000000">
                      <a:alpha val="43137"/>
                    </a:srgbClr>
                  </a:outerShdw>
                </a:effectLst>
              </a:rPr>
              <a:t>concentrations</a:t>
            </a:r>
            <a:r>
              <a:rPr lang="tr-TR" sz="2400" b="1" i="1" u="sng" dirty="0" smtClean="0">
                <a:effectLst>
                  <a:outerShdw blurRad="38100" dist="38100" dir="2700000" algn="tl">
                    <a:srgbClr val="000000">
                      <a:alpha val="43137"/>
                    </a:srgbClr>
                  </a:outerShdw>
                </a:effectLst>
              </a:rPr>
              <a:t>: </a:t>
            </a:r>
            <a:r>
              <a:rPr lang="tr-TR" sz="2400" dirty="0" err="1" smtClean="0"/>
              <a:t>Other</a:t>
            </a:r>
            <a:r>
              <a:rPr lang="tr-TR" sz="2400" dirty="0" smtClean="0"/>
              <a:t> </a:t>
            </a:r>
            <a:r>
              <a:rPr lang="tr-TR" sz="2400" dirty="0" err="1" smtClean="0"/>
              <a:t>technique</a:t>
            </a:r>
            <a:r>
              <a:rPr lang="tr-TR" sz="2400" dirty="0" smtClean="0"/>
              <a:t>; </a:t>
            </a:r>
            <a:r>
              <a:rPr lang="tr-TR" sz="2400" dirty="0" err="1" smtClean="0"/>
              <a:t>particle</a:t>
            </a:r>
            <a:r>
              <a:rPr lang="tr-TR" sz="2400" dirty="0" smtClean="0"/>
              <a:t> </a:t>
            </a:r>
            <a:r>
              <a:rPr lang="tr-TR" sz="2400" dirty="0" err="1" smtClean="0"/>
              <a:t>counter</a:t>
            </a:r>
            <a:endParaRPr lang="tr-TR" sz="2000"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5261" y="1831376"/>
            <a:ext cx="2966737" cy="2191984"/>
          </a:xfrm>
          <a:prstGeom prst="rect">
            <a:avLst/>
          </a:prstGeom>
        </p:spPr>
      </p:pic>
    </p:spTree>
    <p:extLst>
      <p:ext uri="{BB962C8B-B14F-4D97-AF65-F5344CB8AC3E}">
        <p14:creationId xmlns:p14="http://schemas.microsoft.com/office/powerpoint/2010/main" val="11410323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37D4E137-A4CD-496D-BA68-1569F5569B81}"/>
              </a:ext>
            </a:extLst>
          </p:cNvPr>
          <p:cNvSpPr>
            <a:spLocks noGrp="1"/>
          </p:cNvSpPr>
          <p:nvPr>
            <p:ph type="title"/>
          </p:nvPr>
        </p:nvSpPr>
        <p:spPr>
          <a:xfrm>
            <a:off x="278966" y="251175"/>
            <a:ext cx="6391997" cy="1443181"/>
          </a:xfrm>
        </p:spPr>
        <p:txBody>
          <a:bodyPr/>
          <a:lstStyle/>
          <a:p>
            <a:pPr marL="0" indent="0"/>
            <a:r>
              <a:rPr lang="tr-TR" b="1" dirty="0" err="1" smtClean="0"/>
              <a:t>What</a:t>
            </a:r>
            <a:r>
              <a:rPr lang="tr-TR" b="1" dirty="0" smtClean="0"/>
              <a:t> Is </a:t>
            </a:r>
            <a:r>
              <a:rPr lang="tr-TR" b="1" dirty="0" err="1" smtClean="0"/>
              <a:t>bIocompatIbIlIty</a:t>
            </a:r>
            <a:r>
              <a:rPr lang="tr-TR" b="1" dirty="0" smtClean="0"/>
              <a:t>?</a:t>
            </a:r>
            <a:endParaRPr lang="tr-TR" dirty="0"/>
          </a:p>
        </p:txBody>
      </p:sp>
      <p:sp>
        <p:nvSpPr>
          <p:cNvPr id="3" name="İçerik Yer Tutucusu 2">
            <a:extLst>
              <a:ext uri="{FF2B5EF4-FFF2-40B4-BE49-F238E27FC236}">
                <a16:creationId xmlns="" xmlns:a16="http://schemas.microsoft.com/office/drawing/2014/main" id="{260E0654-ACA4-4A57-9561-479084F3F188}"/>
              </a:ext>
            </a:extLst>
          </p:cNvPr>
          <p:cNvSpPr>
            <a:spLocks noGrp="1"/>
          </p:cNvSpPr>
          <p:nvPr>
            <p:ph idx="1"/>
          </p:nvPr>
        </p:nvSpPr>
        <p:spPr>
          <a:xfrm>
            <a:off x="0" y="3231055"/>
            <a:ext cx="8220302" cy="1386919"/>
          </a:xfrm>
        </p:spPr>
        <p:txBody>
          <a:bodyPr>
            <a:noAutofit/>
          </a:bodyPr>
          <a:lstStyle/>
          <a:p>
            <a:pPr>
              <a:buFont typeface="Wingdings" pitchFamily="2" charset="2"/>
              <a:buChar char="v"/>
            </a:pPr>
            <a:r>
              <a:rPr lang="en-US" sz="2400" b="1" dirty="0" smtClean="0"/>
              <a:t>In order to design effective and safe drugs at </a:t>
            </a:r>
            <a:r>
              <a:rPr lang="en-US" sz="2400" b="1" dirty="0" err="1" smtClean="0"/>
              <a:t>nano</a:t>
            </a:r>
            <a:r>
              <a:rPr lang="en-US" sz="2400" b="1" dirty="0" smtClean="0"/>
              <a:t> sizes, it is necessary to have knowledge about the safety and effects of nanoparticles in vivo and in vitro environments</a:t>
            </a:r>
            <a:r>
              <a:rPr lang="tr-TR" sz="2400" b="1" dirty="0" smtClean="0"/>
              <a:t>.</a:t>
            </a:r>
            <a:endParaRPr lang="tr-TR" sz="2400" b="1" dirty="0"/>
          </a:p>
          <a:p>
            <a:pPr>
              <a:buFont typeface="Wingdings" pitchFamily="2" charset="2"/>
              <a:buChar char="v"/>
            </a:pPr>
            <a:r>
              <a:rPr lang="en-US" sz="2400" b="1" dirty="0" smtClean="0"/>
              <a:t>Many properties such as the composition of the material, the size of the particle, the surface area, the surface chemistry, the surface charge and the agglomeration state affect the biocompatibility of the nanomaterials</a:t>
            </a:r>
            <a:r>
              <a:rPr lang="tr-TR" sz="2400" b="1" dirty="0" smtClean="0"/>
              <a:t>.</a:t>
            </a:r>
            <a:endParaRPr lang="tr-TR" sz="2400" b="1" dirty="0"/>
          </a:p>
          <a:p>
            <a:pPr>
              <a:buFont typeface="Wingdings" pitchFamily="2" charset="2"/>
              <a:buChar char="v"/>
            </a:pPr>
            <a:r>
              <a:rPr lang="en-US" sz="2400" b="1" dirty="0" smtClean="0"/>
              <a:t>The biocompatibility of the nanomaterial determines the responses of the living system to the nanomaterial</a:t>
            </a:r>
            <a:r>
              <a:rPr lang="tr-TR" sz="2400" b="1" dirty="0" smtClean="0"/>
              <a:t>.</a:t>
            </a:r>
            <a:endParaRPr lang="tr-TR" sz="2400" b="1"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6393" y="2016993"/>
            <a:ext cx="3891347" cy="2781413"/>
          </a:xfrm>
          <a:prstGeom prst="rect">
            <a:avLst/>
          </a:prstGeom>
        </p:spPr>
      </p:pic>
    </p:spTree>
    <p:extLst>
      <p:ext uri="{BB962C8B-B14F-4D97-AF65-F5344CB8AC3E}">
        <p14:creationId xmlns:p14="http://schemas.microsoft.com/office/powerpoint/2010/main" val="31514673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A5AA36D0-5522-44F9-86FB-48D659B02218}"/>
              </a:ext>
            </a:extLst>
          </p:cNvPr>
          <p:cNvSpPr>
            <a:spLocks noGrp="1"/>
          </p:cNvSpPr>
          <p:nvPr>
            <p:ph type="title"/>
          </p:nvPr>
        </p:nvSpPr>
        <p:spPr>
          <a:xfrm>
            <a:off x="167844" y="-86963"/>
            <a:ext cx="11847224" cy="1507067"/>
          </a:xfrm>
        </p:spPr>
        <p:txBody>
          <a:bodyPr>
            <a:normAutofit fontScale="90000"/>
          </a:bodyPr>
          <a:lstStyle/>
          <a:p>
            <a:r>
              <a:rPr lang="en-GB" b="1" dirty="0" err="1" smtClean="0"/>
              <a:t>Analyt</a:t>
            </a:r>
            <a:r>
              <a:rPr lang="tr-TR" b="1" dirty="0" smtClean="0"/>
              <a:t>I</a:t>
            </a:r>
            <a:r>
              <a:rPr lang="en-GB" b="1" dirty="0" err="1" smtClean="0"/>
              <a:t>cal</a:t>
            </a:r>
            <a:r>
              <a:rPr lang="en-GB" b="1" dirty="0" smtClean="0"/>
              <a:t> Methods Used </a:t>
            </a:r>
            <a:r>
              <a:rPr lang="tr-TR" b="1" dirty="0" smtClean="0"/>
              <a:t>I</a:t>
            </a:r>
            <a:r>
              <a:rPr lang="en-GB" b="1" dirty="0" smtClean="0"/>
              <a:t>n Potent</a:t>
            </a:r>
            <a:r>
              <a:rPr lang="tr-TR" b="1" dirty="0" smtClean="0"/>
              <a:t>I</a:t>
            </a:r>
            <a:r>
              <a:rPr lang="en-GB" b="1" dirty="0" smtClean="0"/>
              <a:t>al Measurements Accord</a:t>
            </a:r>
            <a:r>
              <a:rPr lang="tr-TR" b="1" dirty="0" smtClean="0"/>
              <a:t>I</a:t>
            </a:r>
            <a:r>
              <a:rPr lang="en-GB" b="1" dirty="0" smtClean="0"/>
              <a:t>ng to the </a:t>
            </a:r>
            <a:r>
              <a:rPr lang="en-GB" b="1" dirty="0" err="1" smtClean="0"/>
              <a:t>Propert</a:t>
            </a:r>
            <a:r>
              <a:rPr lang="tr-TR" b="1" dirty="0" smtClean="0"/>
              <a:t>I</a:t>
            </a:r>
            <a:r>
              <a:rPr lang="en-GB" b="1" dirty="0" err="1" smtClean="0"/>
              <a:t>es</a:t>
            </a:r>
            <a:r>
              <a:rPr lang="en-GB" b="1" dirty="0" smtClean="0"/>
              <a:t> of Nanostructures</a:t>
            </a:r>
            <a:endParaRPr lang="tr-TR" dirty="0"/>
          </a:p>
        </p:txBody>
      </p:sp>
      <p:sp>
        <p:nvSpPr>
          <p:cNvPr id="3" name="İçerik Yer Tutucusu 2">
            <a:extLst>
              <a:ext uri="{FF2B5EF4-FFF2-40B4-BE49-F238E27FC236}">
                <a16:creationId xmlns="" xmlns:a16="http://schemas.microsoft.com/office/drawing/2014/main" id="{4890E116-2BFE-424A-879F-1B2EF245D156}"/>
              </a:ext>
            </a:extLst>
          </p:cNvPr>
          <p:cNvSpPr>
            <a:spLocks noGrp="1"/>
          </p:cNvSpPr>
          <p:nvPr>
            <p:ph idx="1"/>
          </p:nvPr>
        </p:nvSpPr>
        <p:spPr>
          <a:xfrm>
            <a:off x="0" y="2031117"/>
            <a:ext cx="8354728" cy="4677504"/>
          </a:xfrm>
        </p:spPr>
        <p:txBody>
          <a:bodyPr>
            <a:noAutofit/>
          </a:bodyPr>
          <a:lstStyle/>
          <a:p>
            <a:r>
              <a:rPr lang="tr-TR" sz="2800" b="1" i="1" u="sng" dirty="0" err="1" smtClean="0"/>
              <a:t>Shape</a:t>
            </a:r>
            <a:r>
              <a:rPr lang="tr-TR" sz="2800" b="1" u="sng" dirty="0" smtClean="0"/>
              <a:t>: </a:t>
            </a:r>
            <a:r>
              <a:rPr lang="en-US" sz="2800" dirty="0" smtClean="0"/>
              <a:t>Microscopic technique; STEM, TEM, SEM, AFM, STM. Centrifugation and filtration techniques; </a:t>
            </a:r>
            <a:r>
              <a:rPr lang="en-US" sz="2800" dirty="0" err="1" smtClean="0"/>
              <a:t>Uc</a:t>
            </a:r>
            <a:endParaRPr lang="tr-TR" sz="1000" dirty="0"/>
          </a:p>
          <a:p>
            <a:r>
              <a:rPr lang="tr-TR" sz="2800" b="1" i="1" u="sng" dirty="0" err="1" smtClean="0"/>
              <a:t>Dimension</a:t>
            </a:r>
            <a:r>
              <a:rPr lang="tr-TR" sz="2800" b="1" u="sng" dirty="0" smtClean="0"/>
              <a:t>: </a:t>
            </a:r>
            <a:r>
              <a:rPr lang="pt-BR" sz="2800" dirty="0" smtClean="0"/>
              <a:t>Microscopic technique; STEM, TEM, SEM, AFM, STM</a:t>
            </a:r>
            <a:r>
              <a:rPr lang="tr-TR" sz="2800" dirty="0" smtClean="0"/>
              <a:t>.</a:t>
            </a:r>
            <a:endParaRPr lang="tr-TR" sz="2800" dirty="0"/>
          </a:p>
          <a:p>
            <a:endParaRPr lang="tr-TR" sz="1000" dirty="0"/>
          </a:p>
          <a:p>
            <a:r>
              <a:rPr lang="tr-TR" sz="2800" b="1" i="1" u="sng" dirty="0" smtClean="0"/>
              <a:t>Size </a:t>
            </a:r>
            <a:r>
              <a:rPr lang="tr-TR" sz="2800" b="1" i="1" u="sng" dirty="0" err="1" smtClean="0"/>
              <a:t>distribution</a:t>
            </a:r>
            <a:r>
              <a:rPr lang="tr-TR" sz="2800" b="1" i="1" u="sng" dirty="0" smtClean="0"/>
              <a:t>: </a:t>
            </a:r>
            <a:r>
              <a:rPr lang="tr-TR" sz="2800" dirty="0" err="1" smtClean="0"/>
              <a:t>Microscopic</a:t>
            </a:r>
            <a:r>
              <a:rPr lang="tr-TR" sz="2800" dirty="0" smtClean="0"/>
              <a:t> </a:t>
            </a:r>
            <a:r>
              <a:rPr lang="tr-TR" sz="2800" dirty="0" err="1" smtClean="0"/>
              <a:t>technique</a:t>
            </a:r>
            <a:r>
              <a:rPr lang="tr-TR" sz="2800" dirty="0" smtClean="0"/>
              <a:t>; STEM, TEM, SEM, AFM. </a:t>
            </a:r>
            <a:r>
              <a:rPr lang="tr-TR" sz="2800" dirty="0" err="1" smtClean="0"/>
              <a:t>Chromatographic</a:t>
            </a:r>
            <a:r>
              <a:rPr lang="tr-TR" sz="2800" dirty="0" smtClean="0"/>
              <a:t> </a:t>
            </a:r>
            <a:r>
              <a:rPr lang="tr-TR" sz="2800" dirty="0" err="1" smtClean="0"/>
              <a:t>techniques</a:t>
            </a:r>
            <a:r>
              <a:rPr lang="tr-TR" sz="2800" dirty="0" smtClean="0"/>
              <a:t>; SEC </a:t>
            </a:r>
            <a:r>
              <a:rPr lang="tr-TR" sz="2800" dirty="0" err="1" smtClean="0"/>
              <a:t>Centrifuge</a:t>
            </a:r>
            <a:r>
              <a:rPr lang="tr-TR" sz="2800" dirty="0" smtClean="0"/>
              <a:t> </a:t>
            </a:r>
            <a:r>
              <a:rPr lang="tr-TR" sz="2800" dirty="0" err="1" smtClean="0"/>
              <a:t>and</a:t>
            </a:r>
            <a:r>
              <a:rPr lang="tr-TR" sz="2800" dirty="0" smtClean="0"/>
              <a:t> </a:t>
            </a:r>
            <a:r>
              <a:rPr lang="tr-TR" sz="2800" dirty="0" err="1" smtClean="0"/>
              <a:t>filtration</a:t>
            </a:r>
            <a:r>
              <a:rPr lang="tr-TR" sz="2800" dirty="0" smtClean="0"/>
              <a:t> </a:t>
            </a:r>
            <a:r>
              <a:rPr lang="tr-TR" sz="2800" dirty="0" err="1" smtClean="0"/>
              <a:t>techniques</a:t>
            </a:r>
            <a:r>
              <a:rPr lang="tr-TR" sz="2800" dirty="0" smtClean="0"/>
              <a:t>; </a:t>
            </a:r>
            <a:r>
              <a:rPr lang="tr-TR" sz="2800" dirty="0" err="1" smtClean="0"/>
              <a:t>Uc</a:t>
            </a:r>
            <a:r>
              <a:rPr lang="tr-TR" sz="2800" dirty="0" smtClean="0"/>
              <a:t>.</a:t>
            </a:r>
          </a:p>
          <a:p>
            <a:r>
              <a:rPr lang="tr-TR" sz="2800" dirty="0" smtClean="0"/>
              <a:t> </a:t>
            </a:r>
            <a:r>
              <a:rPr lang="tr-TR" sz="2800" dirty="0" err="1" smtClean="0"/>
              <a:t>Spectroscopic</a:t>
            </a:r>
            <a:r>
              <a:rPr lang="tr-TR" sz="2800" dirty="0" smtClean="0"/>
              <a:t> </a:t>
            </a:r>
            <a:r>
              <a:rPr lang="tr-TR" sz="2800" dirty="0" err="1" smtClean="0"/>
              <a:t>methods</a:t>
            </a:r>
            <a:r>
              <a:rPr lang="tr-TR" sz="2800" dirty="0" smtClean="0"/>
              <a:t>; </a:t>
            </a:r>
            <a:r>
              <a:rPr lang="tr-TR" sz="2800" i="1" dirty="0" err="1" smtClean="0"/>
              <a:t>Techniques</a:t>
            </a:r>
            <a:r>
              <a:rPr lang="tr-TR" sz="2800" i="1" dirty="0" smtClean="0"/>
              <a:t> </a:t>
            </a:r>
            <a:r>
              <a:rPr lang="tr-TR" sz="2800" i="1" dirty="0" err="1" smtClean="0"/>
              <a:t>such</a:t>
            </a:r>
            <a:r>
              <a:rPr lang="tr-TR" sz="2800" i="1" dirty="0" smtClean="0"/>
              <a:t> as SAXS.</a:t>
            </a:r>
            <a:endParaRPr lang="tr-TR" sz="2800" dirty="0"/>
          </a:p>
          <a:p>
            <a:endParaRPr lang="tr-TR" sz="2800"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1423" y="2172717"/>
            <a:ext cx="3533645" cy="2197152"/>
          </a:xfrm>
          <a:prstGeom prst="rect">
            <a:avLst/>
          </a:prstGeom>
        </p:spPr>
      </p:pic>
    </p:spTree>
    <p:extLst>
      <p:ext uri="{BB962C8B-B14F-4D97-AF65-F5344CB8AC3E}">
        <p14:creationId xmlns:p14="http://schemas.microsoft.com/office/powerpoint/2010/main" val="28634729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495FEF8E-40DC-46B0-B72B-ADCBC9E2C28B}"/>
              </a:ext>
            </a:extLst>
          </p:cNvPr>
          <p:cNvSpPr>
            <a:spLocks noGrp="1"/>
          </p:cNvSpPr>
          <p:nvPr>
            <p:ph idx="1"/>
          </p:nvPr>
        </p:nvSpPr>
        <p:spPr>
          <a:xfrm>
            <a:off x="178630" y="1969711"/>
            <a:ext cx="11257881" cy="4485347"/>
          </a:xfrm>
        </p:spPr>
        <p:txBody>
          <a:bodyPr>
            <a:noAutofit/>
          </a:bodyPr>
          <a:lstStyle/>
          <a:p>
            <a:r>
              <a:rPr lang="tr-TR" sz="2800" b="1" i="1" u="sng" dirty="0" err="1" smtClean="0"/>
              <a:t>Thaw</a:t>
            </a:r>
            <a:r>
              <a:rPr lang="tr-TR" sz="2800" b="1" i="1" u="sng" dirty="0" smtClean="0"/>
              <a:t>: </a:t>
            </a:r>
            <a:r>
              <a:rPr lang="en-US" sz="2800" dirty="0" smtClean="0"/>
              <a:t>Other techniques; Diffusive gradients in thin films such as </a:t>
            </a:r>
            <a:r>
              <a:rPr lang="en-US" sz="2800" dirty="0" err="1" smtClean="0"/>
              <a:t>voltometry</a:t>
            </a:r>
            <a:r>
              <a:rPr lang="en-US" sz="2800" dirty="0" smtClean="0"/>
              <a:t>, titration</a:t>
            </a:r>
            <a:endParaRPr lang="tr-TR" sz="900" dirty="0"/>
          </a:p>
          <a:p>
            <a:r>
              <a:rPr lang="tr-TR" sz="2800" b="1" i="1" u="sng" dirty="0" err="1" smtClean="0"/>
              <a:t>Speciation</a:t>
            </a:r>
            <a:r>
              <a:rPr lang="tr-TR" sz="2800" b="1" i="1" u="sng" dirty="0" smtClean="0"/>
              <a:t> </a:t>
            </a:r>
            <a:r>
              <a:rPr lang="tr-TR" sz="2800" b="1" i="1" u="sng" dirty="0" err="1" smtClean="0"/>
              <a:t>structure</a:t>
            </a:r>
            <a:r>
              <a:rPr lang="tr-TR" sz="2800" b="1" u="sng" dirty="0" smtClean="0"/>
              <a:t>: </a:t>
            </a:r>
            <a:r>
              <a:rPr lang="en-US" sz="2800" dirty="0" smtClean="0"/>
              <a:t>Microscopic technique; STEM, TEM, SEM, AFM, STM, other techniques; BET Surface area (porosity)</a:t>
            </a:r>
            <a:endParaRPr lang="tr-TR" sz="900" dirty="0"/>
          </a:p>
          <a:p>
            <a:r>
              <a:rPr lang="tr-TR" sz="2800" b="1" i="1" u="sng" dirty="0" err="1" smtClean="0"/>
              <a:t>Surface</a:t>
            </a:r>
            <a:r>
              <a:rPr lang="tr-TR" sz="2800" b="1" i="1" u="sng" dirty="0" smtClean="0"/>
              <a:t> </a:t>
            </a:r>
            <a:r>
              <a:rPr lang="tr-TR" sz="2800" b="1" i="1" u="sng" dirty="0" err="1" smtClean="0"/>
              <a:t>load</a:t>
            </a:r>
            <a:r>
              <a:rPr lang="tr-TR" sz="2800" b="1" i="1" u="sng" dirty="0" smtClean="0"/>
              <a:t>: </a:t>
            </a:r>
            <a:r>
              <a:rPr lang="fr-FR" sz="2800" dirty="0" err="1" smtClean="0"/>
              <a:t>Chromatographic</a:t>
            </a:r>
            <a:r>
              <a:rPr lang="fr-FR" sz="2800" dirty="0" smtClean="0"/>
              <a:t> techniques; CE, </a:t>
            </a:r>
            <a:r>
              <a:rPr lang="fr-FR" sz="2800" dirty="0" err="1" smtClean="0"/>
              <a:t>other</a:t>
            </a:r>
            <a:r>
              <a:rPr lang="fr-FR" sz="2800" dirty="0" smtClean="0"/>
              <a:t> techniques; Zeta </a:t>
            </a:r>
            <a:r>
              <a:rPr lang="fr-FR" sz="2800" dirty="0" err="1" smtClean="0"/>
              <a:t>potential</a:t>
            </a:r>
            <a:endParaRPr lang="tr-TR" sz="900" dirty="0"/>
          </a:p>
          <a:p>
            <a:r>
              <a:rPr lang="tr-TR" sz="2800" b="1" i="1" u="sng" dirty="0" err="1" smtClean="0"/>
              <a:t>Surface</a:t>
            </a:r>
            <a:r>
              <a:rPr lang="tr-TR" sz="2800" b="1" i="1" u="sng" dirty="0" smtClean="0"/>
              <a:t> </a:t>
            </a:r>
            <a:r>
              <a:rPr lang="tr-TR" sz="2800" b="1" i="1" u="sng" dirty="0" err="1" smtClean="0"/>
              <a:t>chemistry</a:t>
            </a:r>
            <a:r>
              <a:rPr lang="tr-TR" sz="2800" b="1" i="1" u="sng" dirty="0" smtClean="0"/>
              <a:t>: </a:t>
            </a:r>
            <a:r>
              <a:rPr lang="tr-TR" sz="2800" dirty="0" err="1" smtClean="0"/>
              <a:t>Microscopic</a:t>
            </a:r>
            <a:r>
              <a:rPr lang="tr-TR" sz="2800" dirty="0" smtClean="0"/>
              <a:t> </a:t>
            </a:r>
            <a:r>
              <a:rPr lang="tr-TR" sz="2800" dirty="0" err="1" smtClean="0"/>
              <a:t>technique</a:t>
            </a:r>
            <a:r>
              <a:rPr lang="tr-TR" sz="2800" dirty="0" smtClean="0"/>
              <a:t>; AEM, CFM, </a:t>
            </a:r>
            <a:r>
              <a:rPr lang="tr-TR" sz="2800" dirty="0" err="1" smtClean="0"/>
              <a:t>spectroscopic</a:t>
            </a:r>
            <a:r>
              <a:rPr lang="tr-TR" sz="2800" dirty="0" smtClean="0"/>
              <a:t> </a:t>
            </a:r>
            <a:r>
              <a:rPr lang="tr-TR" sz="2800" dirty="0" err="1" smtClean="0"/>
              <a:t>methods</a:t>
            </a:r>
            <a:r>
              <a:rPr lang="tr-TR" sz="2800" dirty="0" smtClean="0"/>
              <a:t>; XPS, </a:t>
            </a:r>
            <a:r>
              <a:rPr lang="tr-TR" sz="2800" dirty="0" err="1" smtClean="0"/>
              <a:t>Auger</a:t>
            </a:r>
            <a:r>
              <a:rPr lang="tr-TR" sz="2800" dirty="0" smtClean="0"/>
              <a:t> </a:t>
            </a:r>
            <a:r>
              <a:rPr lang="tr-TR" sz="2800" dirty="0" err="1" smtClean="0"/>
              <a:t>etc</a:t>
            </a:r>
            <a:r>
              <a:rPr lang="tr-TR" sz="2800" dirty="0" smtClean="0"/>
              <a:t>.</a:t>
            </a:r>
            <a:endParaRPr lang="tr-TR" sz="2800" dirty="0"/>
          </a:p>
          <a:p>
            <a:endParaRPr lang="tr-TR" sz="2800" dirty="0"/>
          </a:p>
        </p:txBody>
      </p:sp>
      <p:sp>
        <p:nvSpPr>
          <p:cNvPr id="4" name="Unvan 1">
            <a:extLst>
              <a:ext uri="{FF2B5EF4-FFF2-40B4-BE49-F238E27FC236}">
                <a16:creationId xmlns="" xmlns:a16="http://schemas.microsoft.com/office/drawing/2014/main" id="{B3A1AF96-DA9F-4136-AF68-2B56C419908C}"/>
              </a:ext>
            </a:extLst>
          </p:cNvPr>
          <p:cNvSpPr txBox="1">
            <a:spLocks/>
          </p:cNvSpPr>
          <p:nvPr/>
        </p:nvSpPr>
        <p:spPr>
          <a:xfrm>
            <a:off x="453232" y="559398"/>
            <a:ext cx="10983279" cy="1291056"/>
          </a:xfrm>
          <a:prstGeom prst="rect">
            <a:avLst/>
          </a:prstGeom>
          <a:effectLst/>
        </p:spPr>
        <p:txBody>
          <a:bodyPr vert="horz" lIns="91440" tIns="45720" rIns="91440" bIns="45720" rtlCol="0" anchor="ctr">
            <a:normAutofit fontScale="90000" lnSpcReduction="2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100" b="1" dirty="0" err="1" smtClean="0"/>
              <a:t>Analyt</a:t>
            </a:r>
            <a:r>
              <a:rPr lang="tr-TR" sz="3100" b="1" dirty="0" smtClean="0"/>
              <a:t>I</a:t>
            </a:r>
            <a:r>
              <a:rPr lang="en-US" sz="3100" b="1" dirty="0" err="1" smtClean="0"/>
              <a:t>cal</a:t>
            </a:r>
            <a:r>
              <a:rPr lang="en-US" sz="3100" b="1" dirty="0" smtClean="0"/>
              <a:t> Methods Used </a:t>
            </a:r>
            <a:r>
              <a:rPr lang="tr-TR" sz="3100" b="1" dirty="0" smtClean="0"/>
              <a:t>I</a:t>
            </a:r>
            <a:r>
              <a:rPr lang="en-US" sz="3100" b="1" dirty="0" smtClean="0"/>
              <a:t>n Potent</a:t>
            </a:r>
            <a:r>
              <a:rPr lang="tr-TR" sz="3100" b="1" dirty="0" smtClean="0"/>
              <a:t>I</a:t>
            </a:r>
            <a:r>
              <a:rPr lang="en-US" sz="3100" b="1" dirty="0" smtClean="0"/>
              <a:t>al Measurements Accord</a:t>
            </a:r>
            <a:r>
              <a:rPr lang="tr-TR" sz="3100" b="1" dirty="0" smtClean="0"/>
              <a:t>I</a:t>
            </a:r>
            <a:r>
              <a:rPr lang="en-US" sz="3100" b="1" dirty="0" smtClean="0"/>
              <a:t>ng to the </a:t>
            </a:r>
            <a:r>
              <a:rPr lang="en-US" sz="3100" b="1" dirty="0" err="1" smtClean="0"/>
              <a:t>Propert</a:t>
            </a:r>
            <a:r>
              <a:rPr lang="tr-TR" sz="3100" b="1" dirty="0" smtClean="0"/>
              <a:t>I</a:t>
            </a:r>
            <a:r>
              <a:rPr lang="en-US" sz="3100" b="1" dirty="0" err="1" smtClean="0"/>
              <a:t>es</a:t>
            </a:r>
            <a:r>
              <a:rPr lang="en-US" sz="3100" b="1" dirty="0" smtClean="0"/>
              <a:t> of Nanostructures</a:t>
            </a:r>
            <a:r>
              <a:rPr lang="tr-TR" dirty="0" smtClean="0"/>
              <a:t/>
            </a:r>
            <a:br>
              <a:rPr lang="tr-TR" dirty="0" smtClean="0"/>
            </a:br>
            <a:endParaRPr lang="tr-TR" dirty="0"/>
          </a:p>
        </p:txBody>
      </p:sp>
    </p:spTree>
    <p:extLst>
      <p:ext uri="{BB962C8B-B14F-4D97-AF65-F5344CB8AC3E}">
        <p14:creationId xmlns:p14="http://schemas.microsoft.com/office/powerpoint/2010/main" val="1157153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7C07E8D2-9AB5-4C30-B3BD-C3572FFE523C}"/>
              </a:ext>
            </a:extLst>
          </p:cNvPr>
          <p:cNvSpPr>
            <a:spLocks noGrp="1"/>
          </p:cNvSpPr>
          <p:nvPr>
            <p:ph type="title"/>
          </p:nvPr>
        </p:nvSpPr>
        <p:spPr>
          <a:xfrm>
            <a:off x="471561" y="591240"/>
            <a:ext cx="8534400" cy="1507067"/>
          </a:xfrm>
        </p:spPr>
        <p:txBody>
          <a:bodyPr/>
          <a:lstStyle/>
          <a:p>
            <a:r>
              <a:rPr lang="tr-TR" b="1" dirty="0" err="1" smtClean="0"/>
              <a:t>BIocompatIbIlIty</a:t>
            </a:r>
            <a:r>
              <a:rPr lang="tr-TR" b="1" dirty="0" smtClean="0"/>
              <a:t> of </a:t>
            </a:r>
            <a:r>
              <a:rPr lang="tr-TR" b="1" dirty="0" err="1" smtClean="0"/>
              <a:t>nanomaterIals</a:t>
            </a:r>
            <a:endParaRPr lang="tr-TR" b="1" dirty="0"/>
          </a:p>
        </p:txBody>
      </p:sp>
      <p:sp>
        <p:nvSpPr>
          <p:cNvPr id="3" name="İçerik Yer Tutucusu 2">
            <a:extLst>
              <a:ext uri="{FF2B5EF4-FFF2-40B4-BE49-F238E27FC236}">
                <a16:creationId xmlns="" xmlns:a16="http://schemas.microsoft.com/office/drawing/2014/main" id="{4EB3E73D-6C3C-4F2F-A955-B8A77BFC6B04}"/>
              </a:ext>
            </a:extLst>
          </p:cNvPr>
          <p:cNvSpPr>
            <a:spLocks noGrp="1"/>
          </p:cNvSpPr>
          <p:nvPr>
            <p:ph idx="1"/>
          </p:nvPr>
        </p:nvSpPr>
        <p:spPr>
          <a:xfrm>
            <a:off x="36692" y="2591411"/>
            <a:ext cx="7103444" cy="3975348"/>
          </a:xfrm>
        </p:spPr>
        <p:txBody>
          <a:bodyPr>
            <a:noAutofit/>
          </a:bodyPr>
          <a:lstStyle/>
          <a:p>
            <a:pPr>
              <a:buFont typeface="Wingdings" pitchFamily="2" charset="2"/>
              <a:buChar char="v"/>
            </a:pPr>
            <a:r>
              <a:rPr lang="en-US" sz="2200" b="1" dirty="0" smtClean="0"/>
              <a:t>Compared to larger particles made of the same material, nanoparticles have a larger surface area, so they can have some desirable advanced properties such as electrical conductivity, tensile strength, and chemical reactivity</a:t>
            </a:r>
            <a:r>
              <a:rPr lang="tr-TR" sz="2200" b="1" dirty="0" smtClean="0"/>
              <a:t>.</a:t>
            </a:r>
          </a:p>
          <a:p>
            <a:pPr>
              <a:buFont typeface="Wingdings" pitchFamily="2" charset="2"/>
              <a:buChar char="v"/>
            </a:pPr>
            <a:endParaRPr lang="tr-TR" sz="1100" b="1" dirty="0"/>
          </a:p>
          <a:p>
            <a:pPr>
              <a:buFont typeface="Wingdings" pitchFamily="2" charset="2"/>
              <a:buChar char="v"/>
            </a:pPr>
            <a:r>
              <a:rPr lang="en-US" sz="2200" b="1" dirty="0" smtClean="0"/>
              <a:t>Unlike </a:t>
            </a:r>
            <a:r>
              <a:rPr lang="en-US" sz="2200" b="1" dirty="0" err="1" smtClean="0"/>
              <a:t>microparticles</a:t>
            </a:r>
            <a:r>
              <a:rPr lang="en-US" sz="2200" b="1" dirty="0" smtClean="0"/>
              <a:t>, nanoparticles are small enough to be absorbed by biological barriers, so they can penetrate almost any barrier in the body, including cells and intracellular organelles</a:t>
            </a:r>
            <a:r>
              <a:rPr lang="tr-TR" sz="2200" b="1" u="sng" dirty="0" smtClean="0"/>
              <a:t>.</a:t>
            </a:r>
          </a:p>
          <a:p>
            <a:pPr>
              <a:buFont typeface="Wingdings" pitchFamily="2" charset="2"/>
              <a:buChar char="v"/>
            </a:pPr>
            <a:endParaRPr lang="tr-TR" sz="2000" b="1"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0136" y="2098307"/>
            <a:ext cx="5051863" cy="3262964"/>
          </a:xfrm>
          <a:prstGeom prst="rect">
            <a:avLst/>
          </a:prstGeom>
        </p:spPr>
      </p:pic>
    </p:spTree>
    <p:extLst>
      <p:ext uri="{BB962C8B-B14F-4D97-AF65-F5344CB8AC3E}">
        <p14:creationId xmlns:p14="http://schemas.microsoft.com/office/powerpoint/2010/main" val="30084389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75E824F0-53A4-4F60-990D-D049D5AB9FAF}"/>
              </a:ext>
            </a:extLst>
          </p:cNvPr>
          <p:cNvSpPr>
            <a:spLocks noGrp="1"/>
          </p:cNvSpPr>
          <p:nvPr>
            <p:ph type="title"/>
          </p:nvPr>
        </p:nvSpPr>
        <p:spPr>
          <a:xfrm>
            <a:off x="308449" y="248819"/>
            <a:ext cx="8534400" cy="1507067"/>
          </a:xfrm>
        </p:spPr>
        <p:txBody>
          <a:bodyPr/>
          <a:lstStyle/>
          <a:p>
            <a:r>
              <a:rPr lang="tr-TR" b="1" dirty="0" err="1" smtClean="0"/>
              <a:t>BIocompatIbIlIty</a:t>
            </a:r>
            <a:r>
              <a:rPr lang="tr-TR" b="1" dirty="0" smtClean="0"/>
              <a:t> of </a:t>
            </a:r>
            <a:r>
              <a:rPr lang="tr-TR" b="1" dirty="0" err="1" smtClean="0"/>
              <a:t>nanomaterIals</a:t>
            </a:r>
            <a:endParaRPr lang="tr-TR" b="1" dirty="0"/>
          </a:p>
        </p:txBody>
      </p:sp>
      <p:sp>
        <p:nvSpPr>
          <p:cNvPr id="3" name="İçerik Yer Tutucusu 2">
            <a:extLst>
              <a:ext uri="{FF2B5EF4-FFF2-40B4-BE49-F238E27FC236}">
                <a16:creationId xmlns="" xmlns:a16="http://schemas.microsoft.com/office/drawing/2014/main" id="{7748AC41-6D03-48B4-84F2-DA750B49F77A}"/>
              </a:ext>
            </a:extLst>
          </p:cNvPr>
          <p:cNvSpPr>
            <a:spLocks noGrp="1"/>
          </p:cNvSpPr>
          <p:nvPr>
            <p:ph idx="1"/>
          </p:nvPr>
        </p:nvSpPr>
        <p:spPr>
          <a:xfrm>
            <a:off x="-13745" y="2635437"/>
            <a:ext cx="9009246" cy="3474736"/>
          </a:xfrm>
        </p:spPr>
        <p:txBody>
          <a:bodyPr>
            <a:noAutofit/>
          </a:bodyPr>
          <a:lstStyle/>
          <a:p>
            <a:pPr>
              <a:buFont typeface="Wingdings" pitchFamily="2" charset="2"/>
              <a:buChar char="Ø"/>
            </a:pPr>
            <a:r>
              <a:rPr lang="en-US" sz="2200" b="1" dirty="0" smtClean="0"/>
              <a:t>Biodegradable lipid nanoparticles and biopolymer-based nanoparticles are used as drug delivery systems. However, applications of non-biodegradable nanoparticles are still being developed</a:t>
            </a:r>
            <a:r>
              <a:rPr lang="tr-TR" sz="2200" b="1" dirty="0" smtClean="0"/>
              <a:t>.</a:t>
            </a:r>
          </a:p>
          <a:p>
            <a:pPr>
              <a:buFont typeface="Wingdings" pitchFamily="2" charset="2"/>
              <a:buChar char="Ø"/>
            </a:pPr>
            <a:endParaRPr lang="tr-TR" sz="900" b="1" dirty="0" smtClean="0"/>
          </a:p>
          <a:p>
            <a:pPr>
              <a:buFont typeface="Wingdings" pitchFamily="2" charset="2"/>
              <a:buChar char="Ø"/>
            </a:pPr>
            <a:r>
              <a:rPr lang="en-US" sz="2200" b="1" dirty="0" smtClean="0"/>
              <a:t>The toxicity of the nanomaterial is not only related to the effect that the material creates. While</a:t>
            </a:r>
            <a:r>
              <a:rPr lang="tr-TR" sz="2200" b="1" dirty="0" smtClean="0"/>
              <a:t> </a:t>
            </a:r>
            <a:r>
              <a:rPr lang="en-US" sz="2200" b="1" u="sng" dirty="0" smtClean="0">
                <a:solidFill>
                  <a:schemeClr val="accent1">
                    <a:lumMod val="50000"/>
                    <a:lumOff val="50000"/>
                  </a:schemeClr>
                </a:solidFill>
              </a:rPr>
              <a:t>It is also related to its concentration and the duration of the nanomaterial remaining in the tissue.</a:t>
            </a:r>
            <a:r>
              <a:rPr lang="tr-TR" sz="2200" b="1" dirty="0" smtClean="0"/>
              <a:t>.</a:t>
            </a:r>
          </a:p>
          <a:p>
            <a:pPr>
              <a:buFont typeface="Wingdings" pitchFamily="2" charset="2"/>
              <a:buChar char="Ø"/>
            </a:pPr>
            <a:endParaRPr lang="tr-TR" sz="900" b="1" dirty="0" smtClean="0"/>
          </a:p>
          <a:p>
            <a:pPr>
              <a:buFont typeface="Wingdings" pitchFamily="2" charset="2"/>
              <a:buChar char="Ø"/>
            </a:pPr>
            <a:r>
              <a:rPr lang="en-US" sz="2200" b="1" u="sng" dirty="0" smtClean="0"/>
              <a:t>Therefore, in addition to analyzing toxicity, absorption, metabolism and release profiles need to be examined</a:t>
            </a:r>
            <a:r>
              <a:rPr lang="tr-TR" sz="2200" b="1" u="sng" dirty="0" smtClean="0"/>
              <a:t>.</a:t>
            </a:r>
          </a:p>
          <a:p>
            <a:pPr>
              <a:buFont typeface="Wingdings" pitchFamily="2" charset="2"/>
              <a:buChar char="Ø"/>
            </a:pPr>
            <a:endParaRPr lang="tr-TR" sz="2200" b="1" dirty="0"/>
          </a:p>
          <a:p>
            <a:endParaRPr lang="tr-TR" sz="22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501" y="1714148"/>
            <a:ext cx="3053064" cy="4070752"/>
          </a:xfrm>
          <a:prstGeom prst="rect">
            <a:avLst/>
          </a:prstGeom>
        </p:spPr>
      </p:pic>
    </p:spTree>
    <p:extLst>
      <p:ext uri="{BB962C8B-B14F-4D97-AF65-F5344CB8AC3E}">
        <p14:creationId xmlns:p14="http://schemas.microsoft.com/office/powerpoint/2010/main" val="13920401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0252DBC4-21D6-43CC-891E-81CE26F353D7}"/>
              </a:ext>
            </a:extLst>
          </p:cNvPr>
          <p:cNvSpPr>
            <a:spLocks noGrp="1"/>
          </p:cNvSpPr>
          <p:nvPr>
            <p:ph type="title"/>
          </p:nvPr>
        </p:nvSpPr>
        <p:spPr>
          <a:xfrm>
            <a:off x="388686" y="615528"/>
            <a:ext cx="11029616" cy="1013800"/>
          </a:xfrm>
        </p:spPr>
        <p:txBody>
          <a:bodyPr>
            <a:normAutofit/>
          </a:bodyPr>
          <a:lstStyle/>
          <a:p>
            <a:pPr algn="ctr"/>
            <a:r>
              <a:rPr lang="tr-TR" sz="3600" b="1" dirty="0" err="1" smtClean="0"/>
              <a:t>BIocompatIbIlIty</a:t>
            </a:r>
            <a:r>
              <a:rPr lang="tr-TR" sz="3600" b="1" dirty="0" smtClean="0"/>
              <a:t> </a:t>
            </a:r>
            <a:r>
              <a:rPr lang="tr-TR" sz="3600" b="1" dirty="0" err="1" smtClean="0"/>
              <a:t>defInItIon</a:t>
            </a:r>
            <a:endParaRPr lang="tr-TR" sz="3600" b="1" dirty="0"/>
          </a:p>
        </p:txBody>
      </p:sp>
      <p:sp>
        <p:nvSpPr>
          <p:cNvPr id="3" name="İçerik Yer Tutucusu 2">
            <a:extLst>
              <a:ext uri="{FF2B5EF4-FFF2-40B4-BE49-F238E27FC236}">
                <a16:creationId xmlns="" xmlns:a16="http://schemas.microsoft.com/office/drawing/2014/main" id="{532A994D-CEDC-4972-A108-30EDF4252C79}"/>
              </a:ext>
            </a:extLst>
          </p:cNvPr>
          <p:cNvSpPr>
            <a:spLocks noGrp="1"/>
          </p:cNvSpPr>
          <p:nvPr>
            <p:ph idx="1"/>
          </p:nvPr>
        </p:nvSpPr>
        <p:spPr>
          <a:xfrm>
            <a:off x="624224" y="1847009"/>
            <a:ext cx="11055750" cy="3975348"/>
          </a:xfrm>
        </p:spPr>
        <p:txBody>
          <a:bodyPr>
            <a:normAutofit/>
          </a:bodyPr>
          <a:lstStyle/>
          <a:p>
            <a:pPr algn="just"/>
            <a:r>
              <a:rPr lang="tr-TR" sz="2800" b="1" dirty="0" smtClean="0">
                <a:solidFill>
                  <a:schemeClr val="accent1">
                    <a:lumMod val="50000"/>
                    <a:lumOff val="50000"/>
                  </a:schemeClr>
                </a:solidFill>
              </a:rPr>
              <a:t>Biocompatibility</a:t>
            </a:r>
            <a:r>
              <a:rPr lang="tr-TR" sz="2800" b="1" dirty="0" smtClean="0"/>
              <a:t>; </a:t>
            </a:r>
            <a:r>
              <a:rPr lang="en-US" sz="2800" b="1" dirty="0" smtClean="0"/>
              <a:t>as a result of the application of nanomaterial to the human or animal body, it is the ability to be accepted and not to cause negative tissue or cellular responses such as immune response, toxicity, </a:t>
            </a:r>
            <a:r>
              <a:rPr lang="en-US" sz="2800" b="1" dirty="0" err="1" smtClean="0"/>
              <a:t>carcinogenity</a:t>
            </a:r>
            <a:r>
              <a:rPr lang="en-US" sz="2800" b="1" dirty="0" smtClean="0"/>
              <a:t> by the surrounding tissues and the whole organism</a:t>
            </a:r>
            <a:r>
              <a:rPr lang="tr-TR" sz="2800" b="1" dirty="0" smtClean="0"/>
              <a:t>. </a:t>
            </a:r>
            <a:endParaRPr lang="tr-TR" sz="2800" b="1" dirty="0"/>
          </a:p>
          <a:p>
            <a:pPr algn="just">
              <a:buNone/>
            </a:pPr>
            <a:endParaRPr lang="tr-TR" dirty="0"/>
          </a:p>
        </p:txBody>
      </p:sp>
    </p:spTree>
    <p:extLst>
      <p:ext uri="{BB962C8B-B14F-4D97-AF65-F5344CB8AC3E}">
        <p14:creationId xmlns:p14="http://schemas.microsoft.com/office/powerpoint/2010/main" val="39621233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EED7E752-3B1C-474C-A11C-6D8B01D1E9D9}"/>
              </a:ext>
            </a:extLst>
          </p:cNvPr>
          <p:cNvSpPr>
            <a:spLocks noGrp="1"/>
          </p:cNvSpPr>
          <p:nvPr>
            <p:ph type="title"/>
          </p:nvPr>
        </p:nvSpPr>
        <p:spPr>
          <a:xfrm>
            <a:off x="404513" y="0"/>
            <a:ext cx="8534400" cy="1507067"/>
          </a:xfrm>
        </p:spPr>
        <p:txBody>
          <a:bodyPr>
            <a:normAutofit fontScale="90000"/>
          </a:bodyPr>
          <a:lstStyle/>
          <a:p>
            <a:r>
              <a:rPr lang="en-GB" b="1" dirty="0" smtClean="0"/>
              <a:t>PARAMETERS AFFECTING THE BIOCOMPATIBILITY OF NANOSTRUCTURES</a:t>
            </a:r>
            <a:endParaRPr lang="tr-TR" b="1" dirty="0"/>
          </a:p>
        </p:txBody>
      </p:sp>
      <p:sp>
        <p:nvSpPr>
          <p:cNvPr id="3" name="İçerik Yer Tutucusu 2">
            <a:extLst>
              <a:ext uri="{FF2B5EF4-FFF2-40B4-BE49-F238E27FC236}">
                <a16:creationId xmlns="" xmlns:a16="http://schemas.microsoft.com/office/drawing/2014/main" id="{B726427A-3E54-45AE-8B59-44FBACCEC154}"/>
              </a:ext>
            </a:extLst>
          </p:cNvPr>
          <p:cNvSpPr>
            <a:spLocks noGrp="1"/>
          </p:cNvSpPr>
          <p:nvPr>
            <p:ph idx="1"/>
          </p:nvPr>
        </p:nvSpPr>
        <p:spPr>
          <a:xfrm>
            <a:off x="169292" y="1836251"/>
            <a:ext cx="11020926" cy="4578113"/>
          </a:xfrm>
        </p:spPr>
        <p:txBody>
          <a:bodyPr>
            <a:noAutofit/>
          </a:bodyPr>
          <a:lstStyle/>
          <a:p>
            <a:pPr algn="just"/>
            <a:r>
              <a:rPr lang="tr-TR" sz="2400" b="1" u="sng" dirty="0" smtClean="0">
                <a:solidFill>
                  <a:schemeClr val="accent1">
                    <a:lumMod val="50000"/>
                    <a:lumOff val="50000"/>
                  </a:schemeClr>
                </a:solidFill>
              </a:rPr>
              <a:t>High </a:t>
            </a:r>
            <a:r>
              <a:rPr lang="tr-TR" sz="2400" b="1" u="sng" dirty="0" err="1" smtClean="0">
                <a:solidFill>
                  <a:schemeClr val="accent1">
                    <a:lumMod val="50000"/>
                    <a:lumOff val="50000"/>
                  </a:schemeClr>
                </a:solidFill>
              </a:rPr>
              <a:t>level</a:t>
            </a:r>
            <a:r>
              <a:rPr lang="tr-TR" sz="2400" b="1" u="sng" dirty="0" smtClean="0">
                <a:solidFill>
                  <a:schemeClr val="accent1">
                    <a:lumMod val="50000"/>
                    <a:lumOff val="50000"/>
                  </a:schemeClr>
                </a:solidFill>
              </a:rPr>
              <a:t> of </a:t>
            </a:r>
            <a:r>
              <a:rPr lang="tr-TR" sz="2400" b="1" u="sng" dirty="0" err="1" smtClean="0">
                <a:solidFill>
                  <a:schemeClr val="accent1">
                    <a:lumMod val="50000"/>
                    <a:lumOff val="50000"/>
                  </a:schemeClr>
                </a:solidFill>
              </a:rPr>
              <a:t>biocompatibility</a:t>
            </a:r>
            <a:r>
              <a:rPr lang="tr-TR" sz="2400" b="1" dirty="0" smtClean="0"/>
              <a:t>; </a:t>
            </a:r>
            <a:r>
              <a:rPr lang="en-US" sz="2400" b="1" dirty="0" smtClean="0"/>
              <a:t>as long as the material does not generate an unacceptable toxic, immunogenic, </a:t>
            </a:r>
            <a:r>
              <a:rPr lang="en-US" sz="2400" b="1" dirty="0" err="1" smtClean="0"/>
              <a:t>thrombogenic</a:t>
            </a:r>
            <a:r>
              <a:rPr lang="en-US" sz="2400" b="1" dirty="0" smtClean="0"/>
              <a:t>, or carcinogenic response when it comes into contact with the body</a:t>
            </a:r>
            <a:r>
              <a:rPr lang="tr-TR" sz="2400" b="1" dirty="0" smtClean="0"/>
              <a:t>.</a:t>
            </a:r>
            <a:endParaRPr lang="tr-TR" sz="2400" b="1" dirty="0"/>
          </a:p>
          <a:p>
            <a:pPr algn="just"/>
            <a:r>
              <a:rPr lang="en-US" sz="2400" b="1" dirty="0" smtClean="0"/>
              <a:t>The severity of these answers is; it is determined based on how the nanomaterial used interacts with various biological substances such as immune system cells, proteins and lipids</a:t>
            </a:r>
            <a:r>
              <a:rPr lang="tr-TR" sz="2400" b="1" dirty="0" smtClean="0"/>
              <a:t>. </a:t>
            </a:r>
            <a:endParaRPr lang="tr-TR" sz="2400" b="1" dirty="0"/>
          </a:p>
          <a:p>
            <a:pPr algn="just"/>
            <a:r>
              <a:rPr lang="en-US" sz="2400" b="1" u="sng" dirty="0" smtClean="0">
                <a:solidFill>
                  <a:schemeClr val="accent1">
                    <a:lumMod val="50000"/>
                    <a:lumOff val="50000"/>
                  </a:schemeClr>
                </a:solidFill>
              </a:rPr>
              <a:t>Structure, size, surface area, surface chemistry, surface charge, agglomeration status and sample purity also affect the biocompatibility of the material.</a:t>
            </a:r>
            <a:r>
              <a:rPr lang="tr-TR" sz="2400" b="1" u="sng" dirty="0" smtClean="0">
                <a:solidFill>
                  <a:schemeClr val="accent1">
                    <a:lumMod val="50000"/>
                    <a:lumOff val="50000"/>
                  </a:schemeClr>
                </a:solidFill>
              </a:rPr>
              <a:t>.</a:t>
            </a:r>
            <a:endParaRPr lang="tr-TR" sz="2400" b="1" u="sng" dirty="0">
              <a:solidFill>
                <a:schemeClr val="accent1">
                  <a:lumMod val="50000"/>
                  <a:lumOff val="50000"/>
                </a:schemeClr>
              </a:solidFill>
            </a:endParaRPr>
          </a:p>
          <a:p>
            <a:pPr algn="just"/>
            <a:r>
              <a:rPr lang="en-US" sz="2400" b="1" dirty="0" smtClean="0"/>
              <a:t>To clarify the biocompatibility of nanomaterials; First, we need to understand their physical properties and the interaction between biological structures</a:t>
            </a:r>
            <a:r>
              <a:rPr lang="tr-TR" sz="2400" b="1" dirty="0" smtClean="0"/>
              <a:t>.</a:t>
            </a:r>
            <a:endParaRPr lang="tr-TR" sz="2400" b="1" dirty="0"/>
          </a:p>
          <a:p>
            <a:endParaRPr lang="tr-TR" sz="2400" b="1" dirty="0"/>
          </a:p>
        </p:txBody>
      </p:sp>
    </p:spTree>
    <p:extLst>
      <p:ext uri="{BB962C8B-B14F-4D97-AF65-F5344CB8AC3E}">
        <p14:creationId xmlns:p14="http://schemas.microsoft.com/office/powerpoint/2010/main" val="32029822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382" y="250257"/>
            <a:ext cx="11951368" cy="619151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5D66F742-64ED-4A06-A53A-F7B044417536}"/>
              </a:ext>
            </a:extLst>
          </p:cNvPr>
          <p:cNvSpPr>
            <a:spLocks noGrp="1"/>
          </p:cNvSpPr>
          <p:nvPr>
            <p:ph type="title"/>
          </p:nvPr>
        </p:nvSpPr>
        <p:spPr>
          <a:xfrm>
            <a:off x="427947" y="707153"/>
            <a:ext cx="8534400" cy="1507067"/>
          </a:xfrm>
        </p:spPr>
        <p:txBody>
          <a:bodyPr>
            <a:normAutofit fontScale="90000"/>
          </a:bodyPr>
          <a:lstStyle/>
          <a:p>
            <a:r>
              <a:rPr lang="en-GB" b="1" dirty="0" smtClean="0"/>
              <a:t>PARAMETERS AFFECTING THE BIOCOMPATIBILITY OF NANOSTRUCTURES</a:t>
            </a:r>
            <a:endParaRPr lang="tr-TR" b="1" dirty="0"/>
          </a:p>
        </p:txBody>
      </p:sp>
      <p:sp>
        <p:nvSpPr>
          <p:cNvPr id="3" name="İçerik Yer Tutucusu 2">
            <a:extLst>
              <a:ext uri="{FF2B5EF4-FFF2-40B4-BE49-F238E27FC236}">
                <a16:creationId xmlns="" xmlns:a16="http://schemas.microsoft.com/office/drawing/2014/main" id="{077A3AB6-2522-44AC-9E76-E39427365191}"/>
              </a:ext>
            </a:extLst>
          </p:cNvPr>
          <p:cNvSpPr>
            <a:spLocks noGrp="1"/>
          </p:cNvSpPr>
          <p:nvPr>
            <p:ph idx="1"/>
          </p:nvPr>
        </p:nvSpPr>
        <p:spPr>
          <a:xfrm>
            <a:off x="150041" y="2498040"/>
            <a:ext cx="9090212" cy="4145978"/>
          </a:xfrm>
        </p:spPr>
        <p:txBody>
          <a:bodyPr>
            <a:noAutofit/>
          </a:bodyPr>
          <a:lstStyle/>
          <a:p>
            <a:r>
              <a:rPr lang="en-US" sz="2400" b="1" dirty="0" smtClean="0"/>
              <a:t>Particle size and surface charge are key parameters in cellular uptake of nanoparticles</a:t>
            </a:r>
            <a:r>
              <a:rPr lang="tr-TR" sz="2400" b="1" dirty="0" smtClean="0"/>
              <a:t>.</a:t>
            </a:r>
            <a:endParaRPr lang="tr-TR" sz="2400" b="1" dirty="0"/>
          </a:p>
          <a:p>
            <a:endParaRPr lang="tr-TR" sz="900" b="1" dirty="0"/>
          </a:p>
          <a:p>
            <a:r>
              <a:rPr lang="en-US" sz="2400" b="1" dirty="0" smtClean="0"/>
              <a:t>For example, </a:t>
            </a:r>
            <a:r>
              <a:rPr lang="en-US" sz="2400" b="1" dirty="0" err="1" smtClean="0"/>
              <a:t>Qiu</a:t>
            </a:r>
            <a:r>
              <a:rPr lang="en-US" sz="2400" b="1" dirty="0" smtClean="0"/>
              <a:t> et al.; in gold </a:t>
            </a:r>
            <a:r>
              <a:rPr lang="en-US" sz="2400" b="1" dirty="0" err="1" smtClean="0"/>
              <a:t>nanorods</a:t>
            </a:r>
            <a:r>
              <a:rPr lang="en-US" sz="2400" b="1" dirty="0" smtClean="0"/>
              <a:t> with similar surface load</a:t>
            </a:r>
            <a:r>
              <a:rPr lang="tr-TR" sz="2400" b="1" dirty="0" smtClean="0"/>
              <a:t> </a:t>
            </a:r>
            <a:r>
              <a:rPr lang="en-US" sz="2400" b="1" u="sng" dirty="0" smtClean="0">
                <a:solidFill>
                  <a:schemeClr val="accent1">
                    <a:lumMod val="50000"/>
                    <a:lumOff val="50000"/>
                  </a:schemeClr>
                </a:solidFill>
              </a:rPr>
              <a:t>they showed that </a:t>
            </a:r>
            <a:r>
              <a:rPr lang="en-US" sz="2400" b="1" u="sng" dirty="0" err="1" smtClean="0">
                <a:solidFill>
                  <a:schemeClr val="accent1">
                    <a:lumMod val="50000"/>
                    <a:lumOff val="50000"/>
                  </a:schemeClr>
                </a:solidFill>
              </a:rPr>
              <a:t>nanorods</a:t>
            </a:r>
            <a:r>
              <a:rPr lang="en-US" sz="2400" b="1" u="sng" dirty="0" smtClean="0">
                <a:solidFill>
                  <a:schemeClr val="accent1">
                    <a:lumMod val="50000"/>
                    <a:lumOff val="50000"/>
                  </a:schemeClr>
                </a:solidFill>
              </a:rPr>
              <a:t> with shorter dimensions were taken into the cell to a greater extent compared to longer ones</a:t>
            </a:r>
            <a:r>
              <a:rPr lang="tr-TR" sz="2400" b="1" u="sng" dirty="0" smtClean="0">
                <a:solidFill>
                  <a:schemeClr val="accent1">
                    <a:lumMod val="50000"/>
                    <a:lumOff val="50000"/>
                  </a:schemeClr>
                </a:solidFill>
              </a:rPr>
              <a:t>.</a:t>
            </a:r>
            <a:endParaRPr lang="tr-TR" sz="2400" b="1" u="sng" dirty="0">
              <a:solidFill>
                <a:schemeClr val="accent1">
                  <a:lumMod val="50000"/>
                  <a:lumOff val="50000"/>
                </a:schemeClr>
              </a:solidFill>
            </a:endParaRPr>
          </a:p>
          <a:p>
            <a:endParaRPr lang="tr-TR" sz="900" b="1" dirty="0"/>
          </a:p>
          <a:p>
            <a:pPr algn="just"/>
            <a:r>
              <a:rPr lang="en-US" sz="2400" b="1" dirty="0" smtClean="0"/>
              <a:t>This situation; found that the lengths of gold </a:t>
            </a:r>
            <a:r>
              <a:rPr lang="en-US" sz="2400" b="1" dirty="0" err="1" smtClean="0"/>
              <a:t>nanorods</a:t>
            </a:r>
            <a:r>
              <a:rPr lang="en-US" sz="2400" b="1" dirty="0" smtClean="0"/>
              <a:t> also affect their cellular uptake</a:t>
            </a:r>
            <a:r>
              <a:rPr lang="tr-TR" sz="2400" b="1" dirty="0" smtClean="0"/>
              <a:t>.</a:t>
            </a:r>
            <a:endParaRPr lang="tr-TR" sz="2400" b="1" dirty="0"/>
          </a:p>
          <a:p>
            <a:endParaRPr lang="tr-TR" sz="2400" b="1"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0253" y="1930400"/>
            <a:ext cx="2951746" cy="2842437"/>
          </a:xfrm>
          <a:prstGeom prst="rect">
            <a:avLst/>
          </a:prstGeom>
        </p:spPr>
      </p:pic>
    </p:spTree>
    <p:extLst>
      <p:ext uri="{BB962C8B-B14F-4D97-AF65-F5344CB8AC3E}">
        <p14:creationId xmlns:p14="http://schemas.microsoft.com/office/powerpoint/2010/main" val="40391682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1CC25502-3829-45C5-B7C8-18CB204A4ADC}"/>
              </a:ext>
            </a:extLst>
          </p:cNvPr>
          <p:cNvSpPr>
            <a:spLocks noGrp="1"/>
          </p:cNvSpPr>
          <p:nvPr>
            <p:ph type="title"/>
          </p:nvPr>
        </p:nvSpPr>
        <p:spPr>
          <a:xfrm>
            <a:off x="172122" y="150607"/>
            <a:ext cx="8534400" cy="1507067"/>
          </a:xfrm>
        </p:spPr>
        <p:txBody>
          <a:bodyPr>
            <a:normAutofit fontScale="90000"/>
          </a:bodyPr>
          <a:lstStyle/>
          <a:p>
            <a:r>
              <a:rPr lang="en-GB" b="1" dirty="0" smtClean="0"/>
              <a:t>PARAMETERS AFFECTING THE BIOCOMPATIBILITY OF NANOSTRUCTURES</a:t>
            </a:r>
            <a:endParaRPr lang="tr-TR" b="1" dirty="0"/>
          </a:p>
        </p:txBody>
      </p:sp>
      <p:sp>
        <p:nvSpPr>
          <p:cNvPr id="3" name="İçerik Yer Tutucusu 2">
            <a:extLst>
              <a:ext uri="{FF2B5EF4-FFF2-40B4-BE49-F238E27FC236}">
                <a16:creationId xmlns="" xmlns:a16="http://schemas.microsoft.com/office/drawing/2014/main" id="{0E257041-15AC-4BF8-B502-A0B8685A175D}"/>
              </a:ext>
            </a:extLst>
          </p:cNvPr>
          <p:cNvSpPr>
            <a:spLocks noGrp="1"/>
          </p:cNvSpPr>
          <p:nvPr>
            <p:ph idx="1"/>
          </p:nvPr>
        </p:nvSpPr>
        <p:spPr>
          <a:xfrm>
            <a:off x="-179483" y="2236551"/>
            <a:ext cx="7473168" cy="3678303"/>
          </a:xfrm>
        </p:spPr>
        <p:txBody>
          <a:bodyPr>
            <a:noAutofit/>
          </a:bodyPr>
          <a:lstStyle/>
          <a:p>
            <a:r>
              <a:rPr lang="en-US" sz="2400" b="1" dirty="0" smtClean="0"/>
              <a:t>In the literature, the effects of nanoparticles depending on their size have also been shown</a:t>
            </a:r>
            <a:r>
              <a:rPr lang="tr-TR" sz="2400" b="1" dirty="0" smtClean="0"/>
              <a:t>.</a:t>
            </a:r>
            <a:endParaRPr lang="tr-TR" sz="2400" b="1" dirty="0"/>
          </a:p>
          <a:p>
            <a:r>
              <a:rPr lang="en-US" sz="2400" b="1" dirty="0" smtClean="0"/>
              <a:t>For example; Jiang and colleagues identified the effects of antibody-coated gold and silver nanoparticles linked to the </a:t>
            </a:r>
            <a:r>
              <a:rPr lang="en-US" sz="2400" b="1" dirty="0" err="1" smtClean="0"/>
              <a:t>proteinkinase</a:t>
            </a:r>
            <a:r>
              <a:rPr lang="en-US" sz="2400" b="1" dirty="0" smtClean="0"/>
              <a:t> family in a signaling process such as cell death</a:t>
            </a:r>
            <a:r>
              <a:rPr lang="tr-TR" sz="2400" b="1" dirty="0" smtClean="0"/>
              <a:t>.</a:t>
            </a:r>
            <a:endParaRPr lang="tr-TR" sz="2400" b="1" dirty="0"/>
          </a:p>
          <a:p>
            <a:pPr algn="just"/>
            <a:r>
              <a:rPr lang="en-US" sz="2400" b="1" dirty="0" smtClean="0"/>
              <a:t>While the nanoparticles with diameters in the range of 2 to 100 nm all showed the basic cellular signaling process, those with diameters of 40 or 50 nm showed the greatest effect</a:t>
            </a:r>
            <a:r>
              <a:rPr lang="tr-TR" sz="2400" b="1" dirty="0" smtClean="0"/>
              <a:t>.</a:t>
            </a:r>
            <a:endParaRPr lang="tr-TR" sz="2400" b="1" dirty="0"/>
          </a:p>
          <a:p>
            <a:endParaRPr lang="tr-TR" sz="2400" b="1"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9500" y="2036117"/>
            <a:ext cx="4762500" cy="3567953"/>
          </a:xfrm>
          <a:prstGeom prst="rect">
            <a:avLst/>
          </a:prstGeom>
        </p:spPr>
      </p:pic>
    </p:spTree>
    <p:extLst>
      <p:ext uri="{BB962C8B-B14F-4D97-AF65-F5344CB8AC3E}">
        <p14:creationId xmlns:p14="http://schemas.microsoft.com/office/powerpoint/2010/main" val="1635340191"/>
      </p:ext>
    </p:extLst>
  </p:cSld>
  <p:clrMapOvr>
    <a:masterClrMapping/>
  </p:clrMapOvr>
  <p:timing>
    <p:tnLst>
      <p:par>
        <p:cTn id="1" dur="indefinite" restart="never" nodeType="tmRoot"/>
      </p:par>
    </p:tnLst>
  </p:timing>
</p:sld>
</file>

<file path=ppt/theme/theme1.xml><?xml version="1.0" encoding="utf-8"?>
<a:theme xmlns:a="http://schemas.openxmlformats.org/drawingml/2006/main" name="Dilim">
  <a:themeElements>
    <a:clrScheme name="Dilim">
      <a:dk1>
        <a:sysClr val="windowText" lastClr="000000"/>
      </a:dk1>
      <a:lt1>
        <a:sysClr val="window" lastClr="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Dilim">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82EB108-EDE6-4B8E-957B-D4A69BF580EA}"/>
    </a:ext>
  </a:extLst>
</a:theme>
</file>

<file path=docProps/app.xml><?xml version="1.0" encoding="utf-8"?>
<Properties xmlns="http://schemas.openxmlformats.org/officeDocument/2006/extended-properties" xmlns:vt="http://schemas.openxmlformats.org/officeDocument/2006/docPropsVTypes">
  <Template>Slice</Template>
  <TotalTime>836</TotalTime>
  <Words>1495</Words>
  <Application>Microsoft Office PowerPoint</Application>
  <PresentationFormat>Geniş ekran</PresentationFormat>
  <Paragraphs>91</Paragraphs>
  <Slides>21</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21</vt:i4>
      </vt:variant>
    </vt:vector>
  </HeadingPairs>
  <TitlesOfParts>
    <vt:vector size="25" baseType="lpstr">
      <vt:lpstr>Century Gothic</vt:lpstr>
      <vt:lpstr>Wingdings</vt:lpstr>
      <vt:lpstr>Wingdings 3</vt:lpstr>
      <vt:lpstr>Dilim</vt:lpstr>
      <vt:lpstr>BIOCOMPATIBILITY OF NANOMATERIALS </vt:lpstr>
      <vt:lpstr>What Is bIocompatIbIlIty?</vt:lpstr>
      <vt:lpstr>BIocompatIbIlIty of nanomaterIals</vt:lpstr>
      <vt:lpstr>BIocompatIbIlIty of nanomaterIals</vt:lpstr>
      <vt:lpstr>BIocompatIbIlIty defInItIon</vt:lpstr>
      <vt:lpstr>PARAMETERS AFFECTING THE BIOCOMPATIBILITY OF NANOSTRUCTURES</vt:lpstr>
      <vt:lpstr>PowerPoint Sunusu</vt:lpstr>
      <vt:lpstr>PARAMETERS AFFECTING THE BIOCOMPATIBILITY OF NANOSTRUCTURES</vt:lpstr>
      <vt:lpstr>PARAMETERS AFFECTING THE BIOCOMPATIBILITY OF NANOSTRUCTURES</vt:lpstr>
      <vt:lpstr>PARAMETERS AFFECTING THE BIOCOMPATIBILITY OF NANOSTRUCTURES</vt:lpstr>
      <vt:lpstr>PARAMETERS AFFECTING THE BIOCOMPATIBILITY OF NANOSTRUCTURES</vt:lpstr>
      <vt:lpstr>NANOTOXICOLOGY</vt:lpstr>
      <vt:lpstr>NANOTOXICOLOGY</vt:lpstr>
      <vt:lpstr>NANOTOXICOLOGY</vt:lpstr>
      <vt:lpstr>CharacterIzatIon Methods Used to DetermIne the BIocompatIbIlIty of Nanostructures </vt:lpstr>
      <vt:lpstr>CharacterIzatIon Methods Used to DetermIne the BIocompatIbIlIty of Nanostructures</vt:lpstr>
      <vt:lpstr>CharacterIzatIon Methods Used to DetermIne the BIocompatIbIlIty of Nanostructures</vt:lpstr>
      <vt:lpstr>PowerPoint Sunusu</vt:lpstr>
      <vt:lpstr>AnalytIcal Methods Used In PotentIal Measurements AccordIng to the PropertIes of Nanostructures </vt:lpstr>
      <vt:lpstr>AnalytIcal Methods Used In PotentIal Measurements AccordIng to the PropertIes of Nanostructures</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NANOMALZEMELERİN BİYOUYUMLULUĞU</dc:title>
  <dc:creator>YASEMİN BUDAMA KILINC – pH.d.</dc:creator>
  <cp:lastModifiedBy>İbrahim</cp:lastModifiedBy>
  <cp:revision>54</cp:revision>
  <dcterms:created xsi:type="dcterms:W3CDTF">2018-11-12T19:56:50Z</dcterms:created>
  <dcterms:modified xsi:type="dcterms:W3CDTF">2022-11-07T09:15:24Z</dcterms:modified>
</cp:coreProperties>
</file>