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50"/>
  </p:notesMasterIdLst>
  <p:sldIdLst>
    <p:sldId id="726" r:id="rId2"/>
    <p:sldId id="727" r:id="rId3"/>
    <p:sldId id="258" r:id="rId4"/>
    <p:sldId id="728" r:id="rId5"/>
    <p:sldId id="729" r:id="rId6"/>
    <p:sldId id="730" r:id="rId7"/>
    <p:sldId id="262" r:id="rId8"/>
    <p:sldId id="510" r:id="rId9"/>
    <p:sldId id="757" r:id="rId10"/>
    <p:sldId id="758" r:id="rId11"/>
    <p:sldId id="759" r:id="rId12"/>
    <p:sldId id="760" r:id="rId13"/>
    <p:sldId id="764" r:id="rId14"/>
    <p:sldId id="263" r:id="rId15"/>
    <p:sldId id="731" r:id="rId16"/>
    <p:sldId id="733" r:id="rId17"/>
    <p:sldId id="301" r:id="rId18"/>
    <p:sldId id="734" r:id="rId19"/>
    <p:sldId id="735" r:id="rId20"/>
    <p:sldId id="736" r:id="rId21"/>
    <p:sldId id="737" r:id="rId22"/>
    <p:sldId id="518" r:id="rId23"/>
    <p:sldId id="766" r:id="rId24"/>
    <p:sldId id="738" r:id="rId25"/>
    <p:sldId id="271" r:id="rId26"/>
    <p:sldId id="739" r:id="rId27"/>
    <p:sldId id="740" r:id="rId28"/>
    <p:sldId id="741" r:id="rId29"/>
    <p:sldId id="279" r:id="rId30"/>
    <p:sldId id="743" r:id="rId31"/>
    <p:sldId id="281" r:id="rId32"/>
    <p:sldId id="744" r:id="rId33"/>
    <p:sldId id="745" r:id="rId34"/>
    <p:sldId id="746" r:id="rId35"/>
    <p:sldId id="747" r:id="rId36"/>
    <p:sldId id="748" r:id="rId37"/>
    <p:sldId id="288" r:id="rId38"/>
    <p:sldId id="767" r:id="rId39"/>
    <p:sldId id="749" r:id="rId40"/>
    <p:sldId id="305" r:id="rId41"/>
    <p:sldId id="306" r:id="rId42"/>
    <p:sldId id="307" r:id="rId43"/>
    <p:sldId id="308" r:id="rId44"/>
    <p:sldId id="750" r:id="rId45"/>
    <p:sldId id="309" r:id="rId46"/>
    <p:sldId id="751" r:id="rId47"/>
    <p:sldId id="752" r:id="rId48"/>
    <p:sldId id="753"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85CDC3-4B2A-453C-A6B0-E55D07E71B88}" type="datetimeFigureOut">
              <a:rPr lang="tr-TR" smtClean="0"/>
              <a:t>1.9.2020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EA78F8-A109-4FD2-8A17-BFC826DE36D2}" type="slidenum">
              <a:rPr lang="tr-TR" smtClean="0"/>
              <a:t>‹#›</a:t>
            </a:fld>
            <a:endParaRPr lang="tr-TR"/>
          </a:p>
        </p:txBody>
      </p:sp>
    </p:spTree>
    <p:extLst>
      <p:ext uri="{BB962C8B-B14F-4D97-AF65-F5344CB8AC3E}">
        <p14:creationId xmlns:p14="http://schemas.microsoft.com/office/powerpoint/2010/main" val="446806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09BD8B8-D550-45E7-9B2F-3AE3B8CF4AE5}" type="datetimeFigureOut">
              <a:rPr lang="tr-TR" smtClean="0"/>
              <a:t>1.9.2020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C17F341-CACB-4FB0-9193-804A364079C9}" type="slidenum">
              <a:rPr lang="tr-TR" smtClean="0"/>
              <a:t>‹#›</a:t>
            </a:fld>
            <a:endParaRPr lang="tr-TR"/>
          </a:p>
        </p:txBody>
      </p:sp>
    </p:spTree>
    <p:extLst>
      <p:ext uri="{BB962C8B-B14F-4D97-AF65-F5344CB8AC3E}">
        <p14:creationId xmlns:p14="http://schemas.microsoft.com/office/powerpoint/2010/main" val="9781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09BD8B8-D550-45E7-9B2F-3AE3B8CF4AE5}" type="datetimeFigureOut">
              <a:rPr lang="tr-TR" smtClean="0"/>
              <a:t>1.9.2020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17F341-CACB-4FB0-9193-804A364079C9}" type="slidenum">
              <a:rPr lang="tr-TR" smtClean="0"/>
              <a:t>‹#›</a:t>
            </a:fld>
            <a:endParaRPr lang="tr-TR"/>
          </a:p>
        </p:txBody>
      </p:sp>
    </p:spTree>
    <p:extLst>
      <p:ext uri="{BB962C8B-B14F-4D97-AF65-F5344CB8AC3E}">
        <p14:creationId xmlns:p14="http://schemas.microsoft.com/office/powerpoint/2010/main" val="3345581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09BD8B8-D550-45E7-9B2F-3AE3B8CF4AE5}" type="datetimeFigureOut">
              <a:rPr lang="tr-TR" smtClean="0"/>
              <a:t>1.9.2020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17F341-CACB-4FB0-9193-804A364079C9}"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01910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909BD8B8-D550-45E7-9B2F-3AE3B8CF4AE5}" type="datetimeFigureOut">
              <a:rPr lang="tr-TR" smtClean="0"/>
              <a:t>1.9.2020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17F341-CACB-4FB0-9193-804A364079C9}" type="slidenum">
              <a:rPr lang="tr-TR" smtClean="0"/>
              <a:t>‹#›</a:t>
            </a:fld>
            <a:endParaRPr lang="tr-TR"/>
          </a:p>
        </p:txBody>
      </p:sp>
    </p:spTree>
    <p:extLst>
      <p:ext uri="{BB962C8B-B14F-4D97-AF65-F5344CB8AC3E}">
        <p14:creationId xmlns:p14="http://schemas.microsoft.com/office/powerpoint/2010/main" val="616439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909BD8B8-D550-45E7-9B2F-3AE3B8CF4AE5}" type="datetimeFigureOut">
              <a:rPr lang="tr-TR" smtClean="0"/>
              <a:t>1.9.2020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17F341-CACB-4FB0-9193-804A364079C9}"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720317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909BD8B8-D550-45E7-9B2F-3AE3B8CF4AE5}" type="datetimeFigureOut">
              <a:rPr lang="tr-TR" smtClean="0"/>
              <a:t>1.9.2020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17F341-CACB-4FB0-9193-804A364079C9}" type="slidenum">
              <a:rPr lang="tr-TR" smtClean="0"/>
              <a:t>‹#›</a:t>
            </a:fld>
            <a:endParaRPr lang="tr-TR"/>
          </a:p>
        </p:txBody>
      </p:sp>
    </p:spTree>
    <p:extLst>
      <p:ext uri="{BB962C8B-B14F-4D97-AF65-F5344CB8AC3E}">
        <p14:creationId xmlns:p14="http://schemas.microsoft.com/office/powerpoint/2010/main" val="2849997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09BD8B8-D550-45E7-9B2F-3AE3B8CF4AE5}" type="datetimeFigureOut">
              <a:rPr lang="tr-TR" smtClean="0"/>
              <a:t>1.9.2020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17F341-CACB-4FB0-9193-804A364079C9}" type="slidenum">
              <a:rPr lang="tr-TR" smtClean="0"/>
              <a:t>‹#›</a:t>
            </a:fld>
            <a:endParaRPr lang="tr-TR"/>
          </a:p>
        </p:txBody>
      </p:sp>
    </p:spTree>
    <p:extLst>
      <p:ext uri="{BB962C8B-B14F-4D97-AF65-F5344CB8AC3E}">
        <p14:creationId xmlns:p14="http://schemas.microsoft.com/office/powerpoint/2010/main" val="2740142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09BD8B8-D550-45E7-9B2F-3AE3B8CF4AE5}" type="datetimeFigureOut">
              <a:rPr lang="tr-TR" smtClean="0"/>
              <a:t>1.9.2020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17F341-CACB-4FB0-9193-804A364079C9}" type="slidenum">
              <a:rPr lang="tr-TR" smtClean="0"/>
              <a:t>‹#›</a:t>
            </a:fld>
            <a:endParaRPr lang="tr-TR"/>
          </a:p>
        </p:txBody>
      </p:sp>
    </p:spTree>
    <p:extLst>
      <p:ext uri="{BB962C8B-B14F-4D97-AF65-F5344CB8AC3E}">
        <p14:creationId xmlns:p14="http://schemas.microsoft.com/office/powerpoint/2010/main" val="12930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cSld name="Başlık, Küçük Resim ve Metin">
    <p:spTree>
      <p:nvGrpSpPr>
        <p:cNvPr id="1" name=""/>
        <p:cNvGrpSpPr/>
        <p:nvPr/>
      </p:nvGrpSpPr>
      <p:grpSpPr>
        <a:xfrm>
          <a:off x="0" y="0"/>
          <a:ext cx="0" cy="0"/>
          <a:chOff x="0" y="0"/>
          <a:chExt cx="0" cy="0"/>
        </a:xfrm>
      </p:grpSpPr>
      <p:sp>
        <p:nvSpPr>
          <p:cNvPr id="2" name="Başlık 1"/>
          <p:cNvSpPr>
            <a:spLocks noGrp="1"/>
          </p:cNvSpPr>
          <p:nvPr>
            <p:ph type="title"/>
          </p:nvPr>
        </p:nvSpPr>
        <p:spPr>
          <a:xfrm>
            <a:off x="1534585" y="617538"/>
            <a:ext cx="10390716" cy="1143000"/>
          </a:xfrm>
        </p:spPr>
        <p:txBody>
          <a:bodyPr/>
          <a:lstStyle/>
          <a:p>
            <a:r>
              <a:rPr lang="tr-TR"/>
              <a:t>Asıl başlık stili için tıklatın</a:t>
            </a:r>
          </a:p>
        </p:txBody>
      </p:sp>
      <p:sp>
        <p:nvSpPr>
          <p:cNvPr id="3" name="Küçük Resim Yer Tutucusu 2"/>
          <p:cNvSpPr>
            <a:spLocks noGrp="1"/>
          </p:cNvSpPr>
          <p:nvPr>
            <p:ph type="clipArt" sz="half" idx="1"/>
          </p:nvPr>
        </p:nvSpPr>
        <p:spPr>
          <a:xfrm>
            <a:off x="1576917" y="2017713"/>
            <a:ext cx="5080000" cy="4114800"/>
          </a:xfrm>
        </p:spPr>
        <p:txBody>
          <a:bodyPr rtlCol="0">
            <a:normAutofit/>
          </a:bodyPr>
          <a:lstStyle/>
          <a:p>
            <a:pPr lvl="0"/>
            <a:endParaRPr lang="tr-TR" noProof="0"/>
          </a:p>
        </p:txBody>
      </p:sp>
      <p:sp>
        <p:nvSpPr>
          <p:cNvPr id="4" name="Metin Yer Tutucusu 3"/>
          <p:cNvSpPr>
            <a:spLocks noGrp="1"/>
          </p:cNvSpPr>
          <p:nvPr>
            <p:ph type="body" sz="half" idx="2"/>
          </p:nvPr>
        </p:nvSpPr>
        <p:spPr>
          <a:xfrm>
            <a:off x="6860117" y="2017713"/>
            <a:ext cx="50800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Footer Placeholder 4">
            <a:extLst>
              <a:ext uri="{FF2B5EF4-FFF2-40B4-BE49-F238E27FC236}">
                <a16:creationId xmlns:a16="http://schemas.microsoft.com/office/drawing/2014/main" id="{E0C79C06-E760-4BDE-8A87-8A6B5A0C03B4}"/>
              </a:ext>
            </a:extLst>
          </p:cNvPr>
          <p:cNvSpPr>
            <a:spLocks noGrp="1"/>
          </p:cNvSpPr>
          <p:nvPr>
            <p:ph type="ftr" sz="quarter" idx="10"/>
          </p:nvPr>
        </p:nvSpPr>
        <p:spPr/>
        <p:txBody>
          <a:bodyPr/>
          <a:lstStyle>
            <a:lvl1pPr>
              <a:defRPr/>
            </a:lvl1pPr>
          </a:lstStyle>
          <a:p>
            <a:pPr>
              <a:defRPr/>
            </a:pPr>
            <a:endParaRPr lang="en-US"/>
          </a:p>
        </p:txBody>
      </p:sp>
      <p:sp>
        <p:nvSpPr>
          <p:cNvPr id="6" name="Date Placeholder 3">
            <a:extLst>
              <a:ext uri="{FF2B5EF4-FFF2-40B4-BE49-F238E27FC236}">
                <a16:creationId xmlns:a16="http://schemas.microsoft.com/office/drawing/2014/main" id="{AC8D8F58-7217-4765-8D62-A53E7DA9B85F}"/>
              </a:ext>
            </a:extLst>
          </p:cNvPr>
          <p:cNvSpPr>
            <a:spLocks noGrp="1"/>
          </p:cNvSpPr>
          <p:nvPr>
            <p:ph type="dt" sz="half"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4F4BE63-F4F8-491A-A7DA-9337599DDC6F}"/>
              </a:ext>
            </a:extLst>
          </p:cNvPr>
          <p:cNvSpPr>
            <a:spLocks noGrp="1"/>
          </p:cNvSpPr>
          <p:nvPr>
            <p:ph type="sldNum" sz="quarter" idx="12"/>
          </p:nvPr>
        </p:nvSpPr>
        <p:spPr/>
        <p:txBody>
          <a:bodyPr/>
          <a:lstStyle>
            <a:lvl1pPr>
              <a:defRPr/>
            </a:lvl1pPr>
          </a:lstStyle>
          <a:p>
            <a:pPr>
              <a:defRPr/>
            </a:pPr>
            <a:r>
              <a:rPr lang="en-US" altLang="tr-TR"/>
              <a:t>13-</a:t>
            </a:r>
            <a:fld id="{325504E2-ACB0-403F-86A5-4537444A3CDF}" type="slidenum">
              <a:rPr lang="en-US" altLang="tr-TR" smtClean="0"/>
              <a:pPr>
                <a:defRPr/>
              </a:pPr>
              <a:t>‹#›</a:t>
            </a:fld>
            <a:endParaRPr lang="en-US" altLang="tr-TR"/>
          </a:p>
        </p:txBody>
      </p:sp>
    </p:spTree>
    <p:extLst>
      <p:ext uri="{BB962C8B-B14F-4D97-AF65-F5344CB8AC3E}">
        <p14:creationId xmlns:p14="http://schemas.microsoft.com/office/powerpoint/2010/main" val="3194471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09BD8B8-D550-45E7-9B2F-3AE3B8CF4AE5}" type="datetimeFigureOut">
              <a:rPr lang="tr-TR" smtClean="0"/>
              <a:t>1.9.2020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17F341-CACB-4FB0-9193-804A364079C9}" type="slidenum">
              <a:rPr lang="tr-TR" smtClean="0"/>
              <a:t>‹#›</a:t>
            </a:fld>
            <a:endParaRPr lang="tr-TR"/>
          </a:p>
        </p:txBody>
      </p:sp>
    </p:spTree>
    <p:extLst>
      <p:ext uri="{BB962C8B-B14F-4D97-AF65-F5344CB8AC3E}">
        <p14:creationId xmlns:p14="http://schemas.microsoft.com/office/powerpoint/2010/main" val="66072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09BD8B8-D550-45E7-9B2F-3AE3B8CF4AE5}" type="datetimeFigureOut">
              <a:rPr lang="tr-TR" smtClean="0"/>
              <a:t>1.9.2020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17F341-CACB-4FB0-9193-804A364079C9}" type="slidenum">
              <a:rPr lang="tr-TR" smtClean="0"/>
              <a:t>‹#›</a:t>
            </a:fld>
            <a:endParaRPr lang="tr-TR"/>
          </a:p>
        </p:txBody>
      </p:sp>
    </p:spTree>
    <p:extLst>
      <p:ext uri="{BB962C8B-B14F-4D97-AF65-F5344CB8AC3E}">
        <p14:creationId xmlns:p14="http://schemas.microsoft.com/office/powerpoint/2010/main" val="922241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09BD8B8-D550-45E7-9B2F-3AE3B8CF4AE5}" type="datetimeFigureOut">
              <a:rPr lang="tr-TR" smtClean="0"/>
              <a:t>1.9.2020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C17F341-CACB-4FB0-9193-804A364079C9}" type="slidenum">
              <a:rPr lang="tr-TR" smtClean="0"/>
              <a:t>‹#›</a:t>
            </a:fld>
            <a:endParaRPr lang="tr-TR"/>
          </a:p>
        </p:txBody>
      </p:sp>
    </p:spTree>
    <p:extLst>
      <p:ext uri="{BB962C8B-B14F-4D97-AF65-F5344CB8AC3E}">
        <p14:creationId xmlns:p14="http://schemas.microsoft.com/office/powerpoint/2010/main" val="2863769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09BD8B8-D550-45E7-9B2F-3AE3B8CF4AE5}" type="datetimeFigureOut">
              <a:rPr lang="tr-TR" smtClean="0"/>
              <a:t>1.9.2020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C17F341-CACB-4FB0-9193-804A364079C9}" type="slidenum">
              <a:rPr lang="tr-TR" smtClean="0"/>
              <a:t>‹#›</a:t>
            </a:fld>
            <a:endParaRPr lang="tr-TR"/>
          </a:p>
        </p:txBody>
      </p:sp>
    </p:spTree>
    <p:extLst>
      <p:ext uri="{BB962C8B-B14F-4D97-AF65-F5344CB8AC3E}">
        <p14:creationId xmlns:p14="http://schemas.microsoft.com/office/powerpoint/2010/main" val="2336923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09BD8B8-D550-45E7-9B2F-3AE3B8CF4AE5}" type="datetimeFigureOut">
              <a:rPr lang="tr-TR" smtClean="0"/>
              <a:t>1.9.2020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C17F341-CACB-4FB0-9193-804A364079C9}" type="slidenum">
              <a:rPr lang="tr-TR" smtClean="0"/>
              <a:t>‹#›</a:t>
            </a:fld>
            <a:endParaRPr lang="tr-TR"/>
          </a:p>
        </p:txBody>
      </p:sp>
    </p:spTree>
    <p:extLst>
      <p:ext uri="{BB962C8B-B14F-4D97-AF65-F5344CB8AC3E}">
        <p14:creationId xmlns:p14="http://schemas.microsoft.com/office/powerpoint/2010/main" val="4148419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9BD8B8-D550-45E7-9B2F-3AE3B8CF4AE5}" type="datetimeFigureOut">
              <a:rPr lang="tr-TR" smtClean="0"/>
              <a:t>1.9.2020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C17F341-CACB-4FB0-9193-804A364079C9}" type="slidenum">
              <a:rPr lang="tr-TR" smtClean="0"/>
              <a:t>‹#›</a:t>
            </a:fld>
            <a:endParaRPr lang="tr-TR"/>
          </a:p>
        </p:txBody>
      </p:sp>
    </p:spTree>
    <p:extLst>
      <p:ext uri="{BB962C8B-B14F-4D97-AF65-F5344CB8AC3E}">
        <p14:creationId xmlns:p14="http://schemas.microsoft.com/office/powerpoint/2010/main" val="1051275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09BD8B8-D550-45E7-9B2F-3AE3B8CF4AE5}" type="datetimeFigureOut">
              <a:rPr lang="tr-TR" smtClean="0"/>
              <a:t>1.9.2020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C17F341-CACB-4FB0-9193-804A364079C9}" type="slidenum">
              <a:rPr lang="tr-TR" smtClean="0"/>
              <a:t>‹#›</a:t>
            </a:fld>
            <a:endParaRPr lang="tr-TR"/>
          </a:p>
        </p:txBody>
      </p:sp>
    </p:spTree>
    <p:extLst>
      <p:ext uri="{BB962C8B-B14F-4D97-AF65-F5344CB8AC3E}">
        <p14:creationId xmlns:p14="http://schemas.microsoft.com/office/powerpoint/2010/main" val="927519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09BD8B8-D550-45E7-9B2F-3AE3B8CF4AE5}" type="datetimeFigureOut">
              <a:rPr lang="tr-TR" smtClean="0"/>
              <a:t>1.9.2020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17F341-CACB-4FB0-9193-804A364079C9}" type="slidenum">
              <a:rPr lang="tr-TR" smtClean="0"/>
              <a:t>‹#›</a:t>
            </a:fld>
            <a:endParaRPr lang="tr-TR"/>
          </a:p>
        </p:txBody>
      </p:sp>
    </p:spTree>
    <p:extLst>
      <p:ext uri="{BB962C8B-B14F-4D97-AF65-F5344CB8AC3E}">
        <p14:creationId xmlns:p14="http://schemas.microsoft.com/office/powerpoint/2010/main" val="37865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09BD8B8-D550-45E7-9B2F-3AE3B8CF4AE5}" type="datetimeFigureOut">
              <a:rPr lang="tr-TR" smtClean="0"/>
              <a:t>1.9.2020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C17F341-CACB-4FB0-9193-804A364079C9}" type="slidenum">
              <a:rPr lang="tr-TR" smtClean="0"/>
              <a:t>‹#›</a:t>
            </a:fld>
            <a:endParaRPr lang="tr-TR"/>
          </a:p>
        </p:txBody>
      </p:sp>
    </p:spTree>
    <p:extLst>
      <p:ext uri="{BB962C8B-B14F-4D97-AF65-F5344CB8AC3E}">
        <p14:creationId xmlns:p14="http://schemas.microsoft.com/office/powerpoint/2010/main" val="55434820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4C71F09C-3FEA-4F61-816C-8E93B834B18C}"/>
              </a:ext>
            </a:extLst>
          </p:cNvPr>
          <p:cNvSpPr>
            <a:spLocks noGrp="1" noChangeArrowheads="1"/>
          </p:cNvSpPr>
          <p:nvPr>
            <p:ph type="ctrTitle"/>
          </p:nvPr>
        </p:nvSpPr>
        <p:spPr>
          <a:xfrm>
            <a:off x="1791580" y="329383"/>
            <a:ext cx="8929687" cy="2374900"/>
          </a:xfrm>
        </p:spPr>
        <p:txBody>
          <a:bodyPr/>
          <a:lstStyle/>
          <a:p>
            <a:pPr algn="ctr" eaLnBrk="1" hangingPunct="1">
              <a:defRPr/>
            </a:pPr>
            <a:r>
              <a:rPr lang="tr-TR" b="1" dirty="0">
                <a:effectLst>
                  <a:outerShdw blurRad="38100" dist="38100" dir="2700000" algn="tl">
                    <a:srgbClr val="C0C0C0"/>
                  </a:outerShdw>
                </a:effectLst>
              </a:rPr>
              <a:t>PROJE YÖNETİMİ</a:t>
            </a:r>
          </a:p>
        </p:txBody>
      </p:sp>
      <p:pic>
        <p:nvPicPr>
          <p:cNvPr id="5123" name="Picture 4" descr="PE01561_">
            <a:extLst>
              <a:ext uri="{FF2B5EF4-FFF2-40B4-BE49-F238E27FC236}">
                <a16:creationId xmlns:a16="http://schemas.microsoft.com/office/drawing/2014/main" id="{C179B02F-F7F9-4BE0-BC46-0D3C76A372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9535" y="3001392"/>
            <a:ext cx="4887913"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01F423D-85C9-47DC-B4E2-43B4460FFA1A}"/>
              </a:ext>
            </a:extLst>
          </p:cNvPr>
          <p:cNvSpPr>
            <a:spLocks noGrp="1" noChangeArrowheads="1"/>
          </p:cNvSpPr>
          <p:nvPr>
            <p:ph type="title"/>
          </p:nvPr>
        </p:nvSpPr>
        <p:spPr/>
        <p:txBody>
          <a:bodyPr>
            <a:normAutofit/>
          </a:bodyPr>
          <a:lstStyle/>
          <a:p>
            <a:pPr eaLnBrk="1" hangingPunct="1"/>
            <a:r>
              <a:rPr lang="tr-TR" altLang="tr-TR" b="1">
                <a:solidFill>
                  <a:schemeClr val="tx1"/>
                </a:solidFill>
              </a:rPr>
              <a:t>Proje Yönetiminde Karşılaşılan Zorluklar</a:t>
            </a:r>
            <a:endParaRPr lang="en-US" altLang="tr-TR" b="1">
              <a:solidFill>
                <a:schemeClr val="tx1"/>
              </a:solidFill>
            </a:endParaRPr>
          </a:p>
        </p:txBody>
      </p:sp>
      <p:sp>
        <p:nvSpPr>
          <p:cNvPr id="6147" name="Rectangle 3">
            <a:extLst>
              <a:ext uri="{FF2B5EF4-FFF2-40B4-BE49-F238E27FC236}">
                <a16:creationId xmlns:a16="http://schemas.microsoft.com/office/drawing/2014/main" id="{823C07FD-E19F-42AD-BF79-A878C8FC04A7}"/>
              </a:ext>
            </a:extLst>
          </p:cNvPr>
          <p:cNvSpPr>
            <a:spLocks noGrp="1" noChangeArrowheads="1"/>
          </p:cNvSpPr>
          <p:nvPr>
            <p:ph idx="1"/>
          </p:nvPr>
        </p:nvSpPr>
        <p:spPr>
          <a:xfrm>
            <a:off x="1981200" y="1600200"/>
            <a:ext cx="8229600" cy="3429000"/>
          </a:xfrm>
        </p:spPr>
        <p:txBody>
          <a:bodyPr/>
          <a:lstStyle/>
          <a:p>
            <a:pPr marL="0" indent="0">
              <a:spcAft>
                <a:spcPct val="25000"/>
              </a:spcAft>
              <a:buNone/>
            </a:pPr>
            <a:endParaRPr lang="tr-TR" altLang="tr-TR" sz="2000"/>
          </a:p>
          <a:p>
            <a:pPr marL="0" indent="0">
              <a:spcAft>
                <a:spcPct val="25000"/>
              </a:spcAft>
            </a:pPr>
            <a:r>
              <a:rPr lang="tr-TR" altLang="tr-TR">
                <a:solidFill>
                  <a:schemeClr val="tx1"/>
                </a:solidFill>
              </a:rPr>
              <a:t>Büyük ve karmaşık projeler</a:t>
            </a:r>
            <a:endParaRPr lang="en-GB" altLang="tr-TR">
              <a:solidFill>
                <a:schemeClr val="tx1"/>
              </a:solidFill>
            </a:endParaRPr>
          </a:p>
          <a:p>
            <a:pPr marL="0" indent="0">
              <a:spcAft>
                <a:spcPct val="25000"/>
              </a:spcAft>
            </a:pPr>
            <a:r>
              <a:rPr lang="tr-TR" altLang="tr-TR">
                <a:solidFill>
                  <a:schemeClr val="tx1"/>
                </a:solidFill>
              </a:rPr>
              <a:t>Sıkı bir zamanlama</a:t>
            </a:r>
          </a:p>
          <a:p>
            <a:pPr marL="0" indent="0">
              <a:spcAft>
                <a:spcPct val="25000"/>
              </a:spcAft>
            </a:pPr>
            <a:r>
              <a:rPr lang="tr-TR" altLang="tr-TR">
                <a:solidFill>
                  <a:schemeClr val="tx1"/>
                </a:solidFill>
              </a:rPr>
              <a:t>Düşük bütçe</a:t>
            </a:r>
            <a:endParaRPr lang="en-GB" altLang="tr-TR">
              <a:solidFill>
                <a:schemeClr val="tx1"/>
              </a:solidFill>
            </a:endParaRPr>
          </a:p>
          <a:p>
            <a:pPr marL="0" indent="0">
              <a:spcAft>
                <a:spcPct val="25000"/>
              </a:spcAft>
            </a:pPr>
            <a:r>
              <a:rPr lang="tr-TR" altLang="tr-TR">
                <a:solidFill>
                  <a:schemeClr val="tx1"/>
                </a:solidFill>
              </a:rPr>
              <a:t>Farklı takımlar</a:t>
            </a:r>
            <a:endParaRPr lang="en-GB" altLang="tr-TR">
              <a:solidFill>
                <a:schemeClr val="tx1"/>
              </a:solidFill>
            </a:endParaRPr>
          </a:p>
          <a:p>
            <a:pPr marL="0" indent="0">
              <a:spcAft>
                <a:spcPct val="25000"/>
              </a:spcAft>
            </a:pPr>
            <a:r>
              <a:rPr lang="tr-TR" altLang="tr-TR">
                <a:solidFill>
                  <a:schemeClr val="tx1"/>
                </a:solidFill>
              </a:rPr>
              <a:t>Ortaklıklar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Effect transition="in" filter="fade">
                                      <p:cBhvr>
                                        <p:cTn id="13" dur="1000"/>
                                        <p:tgtEl>
                                          <p:spTgt spid="6147">
                                            <p:txEl>
                                              <p:pRg st="1" end="1"/>
                                            </p:txEl>
                                          </p:spTgt>
                                        </p:tgtEl>
                                      </p:cBhvr>
                                    </p:animEffect>
                                    <p:anim calcmode="lin" valueType="num">
                                      <p:cBhvr>
                                        <p:cTn id="14"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nodeType="clickEffect">
                                  <p:stCondLst>
                                    <p:cond delay="0"/>
                                  </p:stCondLst>
                                  <p:childTnLst>
                                    <p:set>
                                      <p:cBhvr>
                                        <p:cTn id="19" dur="1" fill="hold">
                                          <p:stCondLst>
                                            <p:cond delay="0"/>
                                          </p:stCondLst>
                                        </p:cTn>
                                        <p:tgtEl>
                                          <p:spTgt spid="6147">
                                            <p:txEl>
                                              <p:pRg st="2" end="2"/>
                                            </p:txEl>
                                          </p:spTgt>
                                        </p:tgtEl>
                                        <p:attrNameLst>
                                          <p:attrName>style.visibility</p:attrName>
                                        </p:attrNameLst>
                                      </p:cBhvr>
                                      <p:to>
                                        <p:strVal val="visible"/>
                                      </p:to>
                                    </p:set>
                                    <p:animEffect transition="in" filter="fade">
                                      <p:cBhvr>
                                        <p:cTn id="20" dur="1000"/>
                                        <p:tgtEl>
                                          <p:spTgt spid="6147">
                                            <p:txEl>
                                              <p:pRg st="2" end="2"/>
                                            </p:txEl>
                                          </p:spTgt>
                                        </p:tgtEl>
                                      </p:cBhvr>
                                    </p:animEffect>
                                    <p:anim calcmode="lin" valueType="num">
                                      <p:cBhvr>
                                        <p:cTn id="21"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61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entr" presetSubtype="0" fill="hold" nodeType="clickEffect">
                                  <p:stCondLst>
                                    <p:cond delay="0"/>
                                  </p:stCondLst>
                                  <p:childTnLst>
                                    <p:set>
                                      <p:cBhvr>
                                        <p:cTn id="26" dur="1" fill="hold">
                                          <p:stCondLst>
                                            <p:cond delay="0"/>
                                          </p:stCondLst>
                                        </p:cTn>
                                        <p:tgtEl>
                                          <p:spTgt spid="6147">
                                            <p:txEl>
                                              <p:pRg st="3" end="3"/>
                                            </p:txEl>
                                          </p:spTgt>
                                        </p:tgtEl>
                                        <p:attrNameLst>
                                          <p:attrName>style.visibility</p:attrName>
                                        </p:attrNameLst>
                                      </p:cBhvr>
                                      <p:to>
                                        <p:strVal val="visible"/>
                                      </p:to>
                                    </p:set>
                                    <p:animEffect transition="in" filter="fade">
                                      <p:cBhvr>
                                        <p:cTn id="27" dur="1000"/>
                                        <p:tgtEl>
                                          <p:spTgt spid="6147">
                                            <p:txEl>
                                              <p:pRg st="3" end="3"/>
                                            </p:txEl>
                                          </p:spTgt>
                                        </p:tgtEl>
                                      </p:cBhvr>
                                    </p:animEffect>
                                    <p:anim calcmode="lin" valueType="num">
                                      <p:cBhvr>
                                        <p:cTn id="28" dur="1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614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nodeType="clickEffect">
                                  <p:stCondLst>
                                    <p:cond delay="0"/>
                                  </p:stCondLst>
                                  <p:childTnLst>
                                    <p:set>
                                      <p:cBhvr>
                                        <p:cTn id="33" dur="1" fill="hold">
                                          <p:stCondLst>
                                            <p:cond delay="0"/>
                                          </p:stCondLst>
                                        </p:cTn>
                                        <p:tgtEl>
                                          <p:spTgt spid="6147">
                                            <p:txEl>
                                              <p:pRg st="4" end="4"/>
                                            </p:txEl>
                                          </p:spTgt>
                                        </p:tgtEl>
                                        <p:attrNameLst>
                                          <p:attrName>style.visibility</p:attrName>
                                        </p:attrNameLst>
                                      </p:cBhvr>
                                      <p:to>
                                        <p:strVal val="visible"/>
                                      </p:to>
                                    </p:set>
                                    <p:animEffect transition="in" filter="fade">
                                      <p:cBhvr>
                                        <p:cTn id="34" dur="1000"/>
                                        <p:tgtEl>
                                          <p:spTgt spid="6147">
                                            <p:txEl>
                                              <p:pRg st="4" end="4"/>
                                            </p:txEl>
                                          </p:spTgt>
                                        </p:tgtEl>
                                      </p:cBhvr>
                                    </p:animEffect>
                                    <p:anim calcmode="lin" valueType="num">
                                      <p:cBhvr>
                                        <p:cTn id="35" dur="10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614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nodeType="clickEffect">
                                  <p:stCondLst>
                                    <p:cond delay="0"/>
                                  </p:stCondLst>
                                  <p:childTnLst>
                                    <p:set>
                                      <p:cBhvr>
                                        <p:cTn id="40" dur="1" fill="hold">
                                          <p:stCondLst>
                                            <p:cond delay="0"/>
                                          </p:stCondLst>
                                        </p:cTn>
                                        <p:tgtEl>
                                          <p:spTgt spid="6147">
                                            <p:txEl>
                                              <p:pRg st="5" end="5"/>
                                            </p:txEl>
                                          </p:spTgt>
                                        </p:tgtEl>
                                        <p:attrNameLst>
                                          <p:attrName>style.visibility</p:attrName>
                                        </p:attrNameLst>
                                      </p:cBhvr>
                                      <p:to>
                                        <p:strVal val="visible"/>
                                      </p:to>
                                    </p:set>
                                    <p:animEffect transition="in" filter="fade">
                                      <p:cBhvr>
                                        <p:cTn id="41" dur="1000"/>
                                        <p:tgtEl>
                                          <p:spTgt spid="6147">
                                            <p:txEl>
                                              <p:pRg st="5" end="5"/>
                                            </p:txEl>
                                          </p:spTgt>
                                        </p:tgtEl>
                                      </p:cBhvr>
                                    </p:animEffect>
                                    <p:anim calcmode="lin" valueType="num">
                                      <p:cBhvr>
                                        <p:cTn id="42" dur="1000" fill="hold"/>
                                        <p:tgtEl>
                                          <p:spTgt spid="6147">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614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05292AD-FBF6-431E-AF33-8C367F98DA4D}"/>
              </a:ext>
            </a:extLst>
          </p:cNvPr>
          <p:cNvSpPr>
            <a:spLocks noGrp="1" noChangeArrowheads="1"/>
          </p:cNvSpPr>
          <p:nvPr>
            <p:ph type="title"/>
          </p:nvPr>
        </p:nvSpPr>
        <p:spPr>
          <a:xfrm>
            <a:off x="1981200" y="457200"/>
            <a:ext cx="8229600" cy="1143000"/>
          </a:xfrm>
        </p:spPr>
        <p:txBody>
          <a:bodyPr/>
          <a:lstStyle/>
          <a:p>
            <a:pPr eaLnBrk="1" hangingPunct="1"/>
            <a:r>
              <a:rPr lang="tr-TR" altLang="tr-TR" sz="2800" b="1"/>
              <a:t>Proje Yönetiminin Sıkça Kullanıldığı Sektörler</a:t>
            </a:r>
            <a:endParaRPr lang="en-US" altLang="tr-TR" sz="2800" b="1"/>
          </a:p>
        </p:txBody>
      </p:sp>
      <p:sp>
        <p:nvSpPr>
          <p:cNvPr id="7171" name="Rectangle 3">
            <a:extLst>
              <a:ext uri="{FF2B5EF4-FFF2-40B4-BE49-F238E27FC236}">
                <a16:creationId xmlns:a16="http://schemas.microsoft.com/office/drawing/2014/main" id="{32FA133A-06F2-4D9F-934B-14EB26C7794B}"/>
              </a:ext>
            </a:extLst>
          </p:cNvPr>
          <p:cNvSpPr>
            <a:spLocks noGrp="1" noChangeArrowheads="1"/>
          </p:cNvSpPr>
          <p:nvPr>
            <p:ph idx="1"/>
          </p:nvPr>
        </p:nvSpPr>
        <p:spPr>
          <a:xfrm>
            <a:off x="1981200" y="1524001"/>
            <a:ext cx="8229600" cy="4525963"/>
          </a:xfrm>
        </p:spPr>
        <p:txBody>
          <a:bodyPr>
            <a:normAutofit/>
          </a:bodyPr>
          <a:lstStyle/>
          <a:p>
            <a:pPr marL="0" indent="0">
              <a:lnSpc>
                <a:spcPct val="80000"/>
              </a:lnSpc>
              <a:spcAft>
                <a:spcPct val="25000"/>
              </a:spcAft>
              <a:buNone/>
              <a:defRPr/>
            </a:pPr>
            <a:endParaRPr lang="tr-TR" sz="2000" dirty="0"/>
          </a:p>
          <a:p>
            <a:pPr eaLnBrk="1" hangingPunct="1">
              <a:lnSpc>
                <a:spcPct val="80000"/>
              </a:lnSpc>
              <a:spcAft>
                <a:spcPct val="25000"/>
              </a:spcAft>
              <a:defRPr/>
            </a:pPr>
            <a:r>
              <a:rPr lang="tr-TR" sz="2400" dirty="0"/>
              <a:t>Proje Yönetim Çözümünü Kullanan Geleneksel Sektörler</a:t>
            </a:r>
            <a:endParaRPr lang="en-GB" sz="2400" dirty="0"/>
          </a:p>
          <a:p>
            <a:pPr lvl="1" eaLnBrk="1" hangingPunct="1">
              <a:lnSpc>
                <a:spcPct val="80000"/>
              </a:lnSpc>
              <a:spcAft>
                <a:spcPct val="25000"/>
              </a:spcAft>
              <a:defRPr/>
            </a:pPr>
            <a:r>
              <a:rPr lang="tr-TR" dirty="0">
                <a:solidFill>
                  <a:schemeClr val="tx1"/>
                </a:solidFill>
              </a:rPr>
              <a:t>İnşaat</a:t>
            </a:r>
            <a:endParaRPr lang="en-GB" dirty="0">
              <a:solidFill>
                <a:schemeClr val="tx1"/>
              </a:solidFill>
            </a:endParaRPr>
          </a:p>
          <a:p>
            <a:pPr lvl="1" eaLnBrk="1" hangingPunct="1">
              <a:lnSpc>
                <a:spcPct val="80000"/>
              </a:lnSpc>
              <a:spcAft>
                <a:spcPct val="25000"/>
              </a:spcAft>
              <a:defRPr/>
            </a:pPr>
            <a:r>
              <a:rPr lang="tr-TR" dirty="0">
                <a:solidFill>
                  <a:schemeClr val="tx1"/>
                </a:solidFill>
              </a:rPr>
              <a:t>Havacılık ve Savunma</a:t>
            </a:r>
          </a:p>
          <a:p>
            <a:pPr lvl="1" eaLnBrk="1" hangingPunct="1">
              <a:lnSpc>
                <a:spcPct val="80000"/>
              </a:lnSpc>
              <a:spcAft>
                <a:spcPct val="25000"/>
              </a:spcAft>
              <a:defRPr/>
            </a:pPr>
            <a:r>
              <a:rPr lang="tr-TR" dirty="0">
                <a:solidFill>
                  <a:schemeClr val="tx1"/>
                </a:solidFill>
              </a:rPr>
              <a:t>Ar-Ge</a:t>
            </a:r>
          </a:p>
          <a:p>
            <a:pPr lvl="1" eaLnBrk="1" hangingPunct="1">
              <a:lnSpc>
                <a:spcPct val="80000"/>
              </a:lnSpc>
              <a:spcAft>
                <a:spcPct val="25000"/>
              </a:spcAft>
              <a:buFontTx/>
              <a:buNone/>
              <a:defRPr/>
            </a:pPr>
            <a:endParaRPr lang="en-GB" dirty="0">
              <a:solidFill>
                <a:schemeClr val="tx1"/>
              </a:solidFill>
            </a:endParaRPr>
          </a:p>
          <a:p>
            <a:pPr eaLnBrk="1" hangingPunct="1">
              <a:lnSpc>
                <a:spcPct val="80000"/>
              </a:lnSpc>
              <a:spcAft>
                <a:spcPct val="25000"/>
              </a:spcAft>
              <a:defRPr/>
            </a:pPr>
            <a:r>
              <a:rPr lang="tr-TR" sz="2400" dirty="0"/>
              <a:t>Proje Yönetimi Kullanan Yeni Sektörler</a:t>
            </a:r>
            <a:endParaRPr lang="en-GB" sz="2400" dirty="0"/>
          </a:p>
          <a:p>
            <a:pPr lvl="1" eaLnBrk="1" hangingPunct="1">
              <a:lnSpc>
                <a:spcPct val="80000"/>
              </a:lnSpc>
              <a:spcAft>
                <a:spcPct val="25000"/>
              </a:spcAft>
              <a:defRPr/>
            </a:pPr>
            <a:r>
              <a:rPr lang="en-GB" dirty="0">
                <a:solidFill>
                  <a:schemeClr val="tx1"/>
                </a:solidFill>
              </a:rPr>
              <a:t>IT</a:t>
            </a:r>
            <a:r>
              <a:rPr lang="tr-TR" dirty="0">
                <a:solidFill>
                  <a:schemeClr val="tx1"/>
                </a:solidFill>
              </a:rPr>
              <a:t> </a:t>
            </a:r>
            <a:r>
              <a:rPr lang="en-US" dirty="0">
                <a:solidFill>
                  <a:schemeClr val="tx1"/>
                </a:solidFill>
              </a:rPr>
              <a:t>(</a:t>
            </a:r>
            <a:r>
              <a:rPr lang="tr-TR" dirty="0">
                <a:solidFill>
                  <a:schemeClr val="tx1"/>
                </a:solidFill>
              </a:rPr>
              <a:t>Bilgi Teknolojileri</a:t>
            </a:r>
            <a:r>
              <a:rPr lang="en-US" dirty="0">
                <a:solidFill>
                  <a:schemeClr val="tx1"/>
                </a:solidFill>
              </a:rPr>
              <a:t>)</a:t>
            </a:r>
            <a:endParaRPr lang="en-GB" dirty="0">
              <a:solidFill>
                <a:schemeClr val="tx1"/>
              </a:solidFill>
            </a:endParaRPr>
          </a:p>
          <a:p>
            <a:pPr lvl="1" eaLnBrk="1" hangingPunct="1">
              <a:lnSpc>
                <a:spcPct val="80000"/>
              </a:lnSpc>
              <a:spcAft>
                <a:spcPct val="25000"/>
              </a:spcAft>
              <a:defRPr/>
            </a:pPr>
            <a:r>
              <a:rPr lang="en-GB" dirty="0">
                <a:solidFill>
                  <a:schemeClr val="tx1"/>
                </a:solidFill>
              </a:rPr>
              <a:t>Tele</a:t>
            </a:r>
            <a:r>
              <a:rPr lang="tr-TR" dirty="0">
                <a:solidFill>
                  <a:schemeClr val="tx1"/>
                </a:solidFill>
              </a:rPr>
              <a:t>komunikasyon</a:t>
            </a:r>
            <a:endParaRPr lang="en-GB" dirty="0">
              <a:solidFill>
                <a:schemeClr val="tx1"/>
              </a:solidFill>
            </a:endParaRPr>
          </a:p>
          <a:p>
            <a:pPr lvl="1" eaLnBrk="1" hangingPunct="1">
              <a:lnSpc>
                <a:spcPct val="80000"/>
              </a:lnSpc>
              <a:spcAft>
                <a:spcPct val="25000"/>
              </a:spcAft>
              <a:defRPr/>
            </a:pPr>
            <a:r>
              <a:rPr lang="en-GB" dirty="0" err="1">
                <a:solidFill>
                  <a:schemeClr val="tx1"/>
                </a:solidFill>
              </a:rPr>
              <a:t>Finan</a:t>
            </a:r>
            <a:r>
              <a:rPr lang="tr-TR" dirty="0">
                <a:solidFill>
                  <a:schemeClr val="tx1"/>
                </a:solidFill>
              </a:rPr>
              <a:t>sal</a:t>
            </a:r>
            <a:r>
              <a:rPr lang="en-GB" dirty="0">
                <a:solidFill>
                  <a:schemeClr val="tx1"/>
                </a:solidFill>
              </a:rPr>
              <a:t> </a:t>
            </a:r>
            <a:r>
              <a:rPr lang="en-GB" dirty="0" err="1">
                <a:solidFill>
                  <a:schemeClr val="tx1"/>
                </a:solidFill>
              </a:rPr>
              <a:t>Servi</a:t>
            </a:r>
            <a:r>
              <a:rPr lang="tr-TR" dirty="0">
                <a:solidFill>
                  <a:schemeClr val="tx1"/>
                </a:solidFill>
              </a:rPr>
              <a:t>sler</a:t>
            </a:r>
            <a:endParaRPr lang="en-GB" dirty="0">
              <a:solidFill>
                <a:schemeClr val="tx1"/>
              </a:solidFill>
            </a:endParaRPr>
          </a:p>
          <a:p>
            <a:pPr eaLnBrk="1" hangingPunct="1">
              <a:lnSpc>
                <a:spcPct val="80000"/>
              </a:lnSpc>
              <a:defRPr/>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1000"/>
                                        <p:tgtEl>
                                          <p:spTgt spid="7170"/>
                                        </p:tgtEl>
                                      </p:cBhvr>
                                    </p:animEffect>
                                    <p:anim calcmode="lin" valueType="num">
                                      <p:cBhvr>
                                        <p:cTn id="8" dur="1000" fill="hold"/>
                                        <p:tgtEl>
                                          <p:spTgt spid="7170"/>
                                        </p:tgtEl>
                                        <p:attrNameLst>
                                          <p:attrName>ppt_x</p:attrName>
                                        </p:attrNameLst>
                                      </p:cBhvr>
                                      <p:tavLst>
                                        <p:tav tm="0">
                                          <p:val>
                                            <p:strVal val="#ppt_x"/>
                                          </p:val>
                                        </p:tav>
                                        <p:tav tm="100000">
                                          <p:val>
                                            <p:strVal val="#ppt_x"/>
                                          </p:val>
                                        </p:tav>
                                      </p:tavLst>
                                    </p:anim>
                                    <p:anim calcmode="lin" valueType="num">
                                      <p:cBhvr>
                                        <p:cTn id="9" dur="1000" fill="hold"/>
                                        <p:tgtEl>
                                          <p:spTgt spid="717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Effect transition="in" filter="fade">
                                      <p:cBhvr>
                                        <p:cTn id="19" dur="1000"/>
                                        <p:tgtEl>
                                          <p:spTgt spid="7171">
                                            <p:txEl>
                                              <p:pRg st="2" end="2"/>
                                            </p:txEl>
                                          </p:spTgt>
                                        </p:tgtEl>
                                      </p:cBhvr>
                                    </p:animEffect>
                                    <p:anim calcmode="lin" valueType="num">
                                      <p:cBhvr>
                                        <p:cTn id="20"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171">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7171">
                                            <p:txEl>
                                              <p:pRg st="3" end="3"/>
                                            </p:txEl>
                                          </p:spTgt>
                                        </p:tgtEl>
                                        <p:attrNameLst>
                                          <p:attrName>style.visibility</p:attrName>
                                        </p:attrNameLst>
                                      </p:cBhvr>
                                      <p:to>
                                        <p:strVal val="visible"/>
                                      </p:to>
                                    </p:set>
                                    <p:animEffect transition="in" filter="fade">
                                      <p:cBhvr>
                                        <p:cTn id="24" dur="1000"/>
                                        <p:tgtEl>
                                          <p:spTgt spid="7171">
                                            <p:txEl>
                                              <p:pRg st="3" end="3"/>
                                            </p:txEl>
                                          </p:spTgt>
                                        </p:tgtEl>
                                      </p:cBhvr>
                                    </p:animEffect>
                                    <p:anim calcmode="lin" valueType="num">
                                      <p:cBhvr>
                                        <p:cTn id="25"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171">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171">
                                            <p:txEl>
                                              <p:pRg st="4" end="4"/>
                                            </p:txEl>
                                          </p:spTgt>
                                        </p:tgtEl>
                                        <p:attrNameLst>
                                          <p:attrName>style.visibility</p:attrName>
                                        </p:attrNameLst>
                                      </p:cBhvr>
                                      <p:to>
                                        <p:strVal val="visible"/>
                                      </p:to>
                                    </p:set>
                                    <p:animEffect transition="in" filter="fade">
                                      <p:cBhvr>
                                        <p:cTn id="29" dur="1000"/>
                                        <p:tgtEl>
                                          <p:spTgt spid="7171">
                                            <p:txEl>
                                              <p:pRg st="4" end="4"/>
                                            </p:txEl>
                                          </p:spTgt>
                                        </p:tgtEl>
                                      </p:cBhvr>
                                    </p:animEffect>
                                    <p:anim calcmode="lin" valueType="num">
                                      <p:cBhvr>
                                        <p:cTn id="30"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nodeType="clickEffect">
                                  <p:stCondLst>
                                    <p:cond delay="0"/>
                                  </p:stCondLst>
                                  <p:childTnLst>
                                    <p:set>
                                      <p:cBhvr>
                                        <p:cTn id="35" dur="1" fill="hold">
                                          <p:stCondLst>
                                            <p:cond delay="0"/>
                                          </p:stCondLst>
                                        </p:cTn>
                                        <p:tgtEl>
                                          <p:spTgt spid="7171">
                                            <p:txEl>
                                              <p:pRg st="6" end="6"/>
                                            </p:txEl>
                                          </p:spTgt>
                                        </p:tgtEl>
                                        <p:attrNameLst>
                                          <p:attrName>style.visibility</p:attrName>
                                        </p:attrNameLst>
                                      </p:cBhvr>
                                      <p:to>
                                        <p:strVal val="visible"/>
                                      </p:to>
                                    </p:set>
                                    <p:animEffect transition="in" filter="fade">
                                      <p:cBhvr>
                                        <p:cTn id="36" dur="1000"/>
                                        <p:tgtEl>
                                          <p:spTgt spid="7171">
                                            <p:txEl>
                                              <p:pRg st="6" end="6"/>
                                            </p:txEl>
                                          </p:spTgt>
                                        </p:tgtEl>
                                      </p:cBhvr>
                                    </p:animEffect>
                                    <p:anim calcmode="lin" valueType="num">
                                      <p:cBhvr>
                                        <p:cTn id="37"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7171">
                                            <p:txEl>
                                              <p:pRg st="6" end="6"/>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7171">
                                            <p:txEl>
                                              <p:pRg st="7" end="7"/>
                                            </p:txEl>
                                          </p:spTgt>
                                        </p:tgtEl>
                                        <p:attrNameLst>
                                          <p:attrName>style.visibility</p:attrName>
                                        </p:attrNameLst>
                                      </p:cBhvr>
                                      <p:to>
                                        <p:strVal val="visible"/>
                                      </p:to>
                                    </p:set>
                                    <p:animEffect transition="in" filter="fade">
                                      <p:cBhvr>
                                        <p:cTn id="41" dur="1000"/>
                                        <p:tgtEl>
                                          <p:spTgt spid="7171">
                                            <p:txEl>
                                              <p:pRg st="7" end="7"/>
                                            </p:txEl>
                                          </p:spTgt>
                                        </p:tgtEl>
                                      </p:cBhvr>
                                    </p:animEffect>
                                    <p:anim calcmode="lin" valueType="num">
                                      <p:cBhvr>
                                        <p:cTn id="42"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7171">
                                            <p:txEl>
                                              <p:pRg st="7" end="7"/>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7171">
                                            <p:txEl>
                                              <p:pRg st="8" end="8"/>
                                            </p:txEl>
                                          </p:spTgt>
                                        </p:tgtEl>
                                        <p:attrNameLst>
                                          <p:attrName>style.visibility</p:attrName>
                                        </p:attrNameLst>
                                      </p:cBhvr>
                                      <p:to>
                                        <p:strVal val="visible"/>
                                      </p:to>
                                    </p:set>
                                    <p:animEffect transition="in" filter="fade">
                                      <p:cBhvr>
                                        <p:cTn id="46" dur="1000"/>
                                        <p:tgtEl>
                                          <p:spTgt spid="7171">
                                            <p:txEl>
                                              <p:pRg st="8" end="8"/>
                                            </p:txEl>
                                          </p:spTgt>
                                        </p:tgtEl>
                                      </p:cBhvr>
                                    </p:animEffect>
                                    <p:anim calcmode="lin" valueType="num">
                                      <p:cBhvr>
                                        <p:cTn id="47" dur="1000" fill="hold"/>
                                        <p:tgtEl>
                                          <p:spTgt spid="7171">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7171">
                                            <p:txEl>
                                              <p:pRg st="8" end="8"/>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7171">
                                            <p:txEl>
                                              <p:pRg st="9" end="9"/>
                                            </p:txEl>
                                          </p:spTgt>
                                        </p:tgtEl>
                                        <p:attrNameLst>
                                          <p:attrName>style.visibility</p:attrName>
                                        </p:attrNameLst>
                                      </p:cBhvr>
                                      <p:to>
                                        <p:strVal val="visible"/>
                                      </p:to>
                                    </p:set>
                                    <p:animEffect transition="in" filter="fade">
                                      <p:cBhvr>
                                        <p:cTn id="51" dur="1000"/>
                                        <p:tgtEl>
                                          <p:spTgt spid="7171">
                                            <p:txEl>
                                              <p:pRg st="9" end="9"/>
                                            </p:txEl>
                                          </p:spTgt>
                                        </p:tgtEl>
                                      </p:cBhvr>
                                    </p:animEffect>
                                    <p:anim calcmode="lin" valueType="num">
                                      <p:cBhvr>
                                        <p:cTn id="52" dur="1000" fill="hold"/>
                                        <p:tgtEl>
                                          <p:spTgt spid="7171">
                                            <p:txEl>
                                              <p:pRg st="9" end="9"/>
                                            </p:txEl>
                                          </p:spTgt>
                                        </p:tgtEl>
                                        <p:attrNameLst>
                                          <p:attrName>ppt_x</p:attrName>
                                        </p:attrNameLst>
                                      </p:cBhvr>
                                      <p:tavLst>
                                        <p:tav tm="0">
                                          <p:val>
                                            <p:strVal val="#ppt_x"/>
                                          </p:val>
                                        </p:tav>
                                        <p:tav tm="100000">
                                          <p:val>
                                            <p:strVal val="#ppt_x"/>
                                          </p:val>
                                        </p:tav>
                                      </p:tavLst>
                                    </p:anim>
                                    <p:anim calcmode="lin" valueType="num">
                                      <p:cBhvr>
                                        <p:cTn id="53" dur="1000" fill="hold"/>
                                        <p:tgtEl>
                                          <p:spTgt spid="7171">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4BB4616-8379-40FC-8014-CE14A25A2786}"/>
              </a:ext>
            </a:extLst>
          </p:cNvPr>
          <p:cNvSpPr>
            <a:spLocks noGrp="1" noRot="1" noChangeArrowheads="1"/>
          </p:cNvSpPr>
          <p:nvPr>
            <p:ph type="title"/>
          </p:nvPr>
        </p:nvSpPr>
        <p:spPr/>
        <p:txBody>
          <a:bodyPr>
            <a:normAutofit/>
          </a:bodyPr>
          <a:lstStyle/>
          <a:p>
            <a:pPr eaLnBrk="1" hangingPunct="1"/>
            <a:r>
              <a:rPr lang="tr-TR" altLang="tr-TR" b="1">
                <a:solidFill>
                  <a:schemeClr val="tx1"/>
                </a:solidFill>
              </a:rPr>
              <a:t>Proje Yönetiminin Sunduğu Çözümler</a:t>
            </a:r>
            <a:endParaRPr lang="en-US" altLang="tr-TR" b="1">
              <a:solidFill>
                <a:schemeClr val="tx1"/>
              </a:solidFill>
            </a:endParaRPr>
          </a:p>
        </p:txBody>
      </p:sp>
      <p:sp>
        <p:nvSpPr>
          <p:cNvPr id="8195" name="Rectangle 3">
            <a:extLst>
              <a:ext uri="{FF2B5EF4-FFF2-40B4-BE49-F238E27FC236}">
                <a16:creationId xmlns:a16="http://schemas.microsoft.com/office/drawing/2014/main" id="{08BBDB63-A0F5-464D-BBCD-34A2F598A2BC}"/>
              </a:ext>
            </a:extLst>
          </p:cNvPr>
          <p:cNvSpPr>
            <a:spLocks noGrp="1" noRot="1" noChangeArrowheads="1"/>
          </p:cNvSpPr>
          <p:nvPr>
            <p:ph idx="1"/>
          </p:nvPr>
        </p:nvSpPr>
        <p:spPr>
          <a:xfrm>
            <a:off x="1981200" y="1600200"/>
            <a:ext cx="8229600" cy="4267200"/>
          </a:xfrm>
        </p:spPr>
        <p:txBody>
          <a:bodyPr>
            <a:normAutofit fontScale="92500" lnSpcReduction="10000"/>
          </a:bodyPr>
          <a:lstStyle/>
          <a:p>
            <a:pPr lvl="1" eaLnBrk="1" hangingPunct="1">
              <a:lnSpc>
                <a:spcPct val="80000"/>
              </a:lnSpc>
              <a:spcAft>
                <a:spcPct val="25000"/>
              </a:spcAft>
              <a:buFont typeface="Wingdings" panose="05000000000000000000" pitchFamily="2" charset="2"/>
              <a:buNone/>
            </a:pPr>
            <a:endParaRPr lang="tr-TR" altLang="tr-TR" sz="1800"/>
          </a:p>
          <a:p>
            <a:pPr lvl="1" eaLnBrk="1" hangingPunct="1">
              <a:lnSpc>
                <a:spcPct val="80000"/>
              </a:lnSpc>
              <a:spcAft>
                <a:spcPct val="25000"/>
              </a:spcAft>
            </a:pPr>
            <a:r>
              <a:rPr lang="tr-TR" altLang="tr-TR" sz="2600"/>
              <a:t>Planlama</a:t>
            </a:r>
            <a:endParaRPr lang="en-GB" altLang="tr-TR" sz="2600"/>
          </a:p>
          <a:p>
            <a:pPr lvl="1" eaLnBrk="1" hangingPunct="1">
              <a:lnSpc>
                <a:spcPct val="80000"/>
              </a:lnSpc>
              <a:spcAft>
                <a:spcPct val="25000"/>
              </a:spcAft>
            </a:pPr>
            <a:r>
              <a:rPr lang="tr-TR" altLang="tr-TR" sz="2600"/>
              <a:t>Kaynak Yönetimi</a:t>
            </a:r>
            <a:endParaRPr lang="en-GB" altLang="tr-TR" sz="2600"/>
          </a:p>
          <a:p>
            <a:pPr lvl="1" eaLnBrk="1" hangingPunct="1">
              <a:lnSpc>
                <a:spcPct val="80000"/>
              </a:lnSpc>
              <a:spcAft>
                <a:spcPct val="25000"/>
              </a:spcAft>
            </a:pPr>
            <a:r>
              <a:rPr lang="tr-TR" altLang="tr-TR" sz="2600"/>
              <a:t>Maliyet</a:t>
            </a:r>
            <a:endParaRPr lang="en-GB" altLang="tr-TR" sz="2600"/>
          </a:p>
          <a:p>
            <a:pPr lvl="1" eaLnBrk="1" hangingPunct="1">
              <a:lnSpc>
                <a:spcPct val="80000"/>
              </a:lnSpc>
              <a:spcAft>
                <a:spcPct val="25000"/>
              </a:spcAft>
            </a:pPr>
            <a:r>
              <a:rPr lang="tr-TR" altLang="tr-TR" sz="2600"/>
              <a:t>Kalite</a:t>
            </a:r>
            <a:endParaRPr lang="en-GB" altLang="tr-TR" sz="2600"/>
          </a:p>
          <a:p>
            <a:pPr lvl="1" eaLnBrk="1" hangingPunct="1">
              <a:lnSpc>
                <a:spcPct val="80000"/>
              </a:lnSpc>
              <a:spcAft>
                <a:spcPct val="25000"/>
              </a:spcAft>
            </a:pPr>
            <a:r>
              <a:rPr lang="tr-TR" altLang="tr-TR" sz="2600"/>
              <a:t>İzleme</a:t>
            </a:r>
          </a:p>
          <a:p>
            <a:pPr lvl="1" eaLnBrk="1" hangingPunct="1">
              <a:lnSpc>
                <a:spcPct val="80000"/>
              </a:lnSpc>
              <a:spcAft>
                <a:spcPct val="25000"/>
              </a:spcAft>
            </a:pPr>
            <a:r>
              <a:rPr lang="tr-TR" altLang="tr-TR" sz="2600"/>
              <a:t>İletişim</a:t>
            </a:r>
          </a:p>
          <a:p>
            <a:pPr lvl="1" eaLnBrk="1" hangingPunct="1">
              <a:lnSpc>
                <a:spcPct val="80000"/>
              </a:lnSpc>
              <a:spcAft>
                <a:spcPct val="25000"/>
              </a:spcAft>
            </a:pPr>
            <a:r>
              <a:rPr lang="tr-TR" altLang="tr-TR" sz="2600"/>
              <a:t>Ar-Ge</a:t>
            </a:r>
          </a:p>
          <a:p>
            <a:pPr lvl="1" eaLnBrk="1" hangingPunct="1">
              <a:lnSpc>
                <a:spcPct val="80000"/>
              </a:lnSpc>
              <a:spcAft>
                <a:spcPct val="25000"/>
              </a:spcAft>
            </a:pPr>
            <a:r>
              <a:rPr lang="tr-TR" altLang="tr-TR" sz="2600"/>
              <a:t>Yatırım</a:t>
            </a:r>
          </a:p>
          <a:p>
            <a:pPr eaLnBrk="1" hangingPunct="1">
              <a:lnSpc>
                <a:spcPct val="80000"/>
              </a:lnSpc>
            </a:pPr>
            <a:endParaRPr lang="en-US" altLang="tr-TR" sz="2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1000"/>
                                        <p:tgtEl>
                                          <p:spTgt spid="8194"/>
                                        </p:tgtEl>
                                      </p:cBhvr>
                                    </p:animEffect>
                                    <p:anim calcmode="lin" valueType="num">
                                      <p:cBhvr>
                                        <p:cTn id="8" dur="1000" fill="hold"/>
                                        <p:tgtEl>
                                          <p:spTgt spid="8194"/>
                                        </p:tgtEl>
                                        <p:attrNameLst>
                                          <p:attrName>ppt_x</p:attrName>
                                        </p:attrNameLst>
                                      </p:cBhvr>
                                      <p:tavLst>
                                        <p:tav tm="0">
                                          <p:val>
                                            <p:strVal val="#ppt_x"/>
                                          </p:val>
                                        </p:tav>
                                        <p:tav tm="100000">
                                          <p:val>
                                            <p:strVal val="#ppt_x"/>
                                          </p:val>
                                        </p:tav>
                                      </p:tavLst>
                                    </p:anim>
                                    <p:anim calcmode="lin" valueType="num">
                                      <p:cBhvr>
                                        <p:cTn id="9" dur="1000" fill="hold"/>
                                        <p:tgtEl>
                                          <p:spTgt spid="819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Effect transition="in" filter="fade">
                                      <p:cBhvr>
                                        <p:cTn id="21" dur="1000"/>
                                        <p:tgtEl>
                                          <p:spTgt spid="8195">
                                            <p:txEl>
                                              <p:pRg st="2" end="2"/>
                                            </p:txEl>
                                          </p:spTgt>
                                        </p:tgtEl>
                                      </p:cBhvr>
                                    </p:animEffect>
                                    <p:anim calcmode="lin" valueType="num">
                                      <p:cBhvr>
                                        <p:cTn id="22"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Effect transition="in" filter="fade">
                                      <p:cBhvr>
                                        <p:cTn id="28" dur="1000"/>
                                        <p:tgtEl>
                                          <p:spTgt spid="8195">
                                            <p:txEl>
                                              <p:pRg st="3" end="3"/>
                                            </p:txEl>
                                          </p:spTgt>
                                        </p:tgtEl>
                                      </p:cBhvr>
                                    </p:animEffect>
                                    <p:anim calcmode="lin" valueType="num">
                                      <p:cBhvr>
                                        <p:cTn id="29"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4" end="4"/>
                                            </p:txEl>
                                          </p:spTgt>
                                        </p:tgtEl>
                                        <p:attrNameLst>
                                          <p:attrName>style.visibility</p:attrName>
                                        </p:attrNameLst>
                                      </p:cBhvr>
                                      <p:to>
                                        <p:strVal val="visible"/>
                                      </p:to>
                                    </p:set>
                                    <p:animEffect transition="in" filter="fade">
                                      <p:cBhvr>
                                        <p:cTn id="35" dur="1000"/>
                                        <p:tgtEl>
                                          <p:spTgt spid="8195">
                                            <p:txEl>
                                              <p:pRg st="4" end="4"/>
                                            </p:txEl>
                                          </p:spTgt>
                                        </p:tgtEl>
                                      </p:cBhvr>
                                    </p:animEffect>
                                    <p:anim calcmode="lin" valueType="num">
                                      <p:cBhvr>
                                        <p:cTn id="36"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8195">
                                            <p:txEl>
                                              <p:pRg st="5" end="5"/>
                                            </p:txEl>
                                          </p:spTgt>
                                        </p:tgtEl>
                                        <p:attrNameLst>
                                          <p:attrName>style.visibility</p:attrName>
                                        </p:attrNameLst>
                                      </p:cBhvr>
                                      <p:to>
                                        <p:strVal val="visible"/>
                                      </p:to>
                                    </p:set>
                                    <p:animEffect transition="in" filter="fade">
                                      <p:cBhvr>
                                        <p:cTn id="42" dur="1000"/>
                                        <p:tgtEl>
                                          <p:spTgt spid="8195">
                                            <p:txEl>
                                              <p:pRg st="5" end="5"/>
                                            </p:txEl>
                                          </p:spTgt>
                                        </p:tgtEl>
                                      </p:cBhvr>
                                    </p:animEffect>
                                    <p:anim calcmode="lin" valueType="num">
                                      <p:cBhvr>
                                        <p:cTn id="43"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8195">
                                            <p:txEl>
                                              <p:pRg st="6" end="6"/>
                                            </p:txEl>
                                          </p:spTgt>
                                        </p:tgtEl>
                                        <p:attrNameLst>
                                          <p:attrName>style.visibility</p:attrName>
                                        </p:attrNameLst>
                                      </p:cBhvr>
                                      <p:to>
                                        <p:strVal val="visible"/>
                                      </p:to>
                                    </p:set>
                                    <p:animEffect transition="in" filter="fade">
                                      <p:cBhvr>
                                        <p:cTn id="49" dur="1000"/>
                                        <p:tgtEl>
                                          <p:spTgt spid="8195">
                                            <p:txEl>
                                              <p:pRg st="6" end="6"/>
                                            </p:txEl>
                                          </p:spTgt>
                                        </p:tgtEl>
                                      </p:cBhvr>
                                    </p:animEffect>
                                    <p:anim calcmode="lin" valueType="num">
                                      <p:cBhvr>
                                        <p:cTn id="50"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8195">
                                            <p:txEl>
                                              <p:pRg st="7" end="7"/>
                                            </p:txEl>
                                          </p:spTgt>
                                        </p:tgtEl>
                                        <p:attrNameLst>
                                          <p:attrName>style.visibility</p:attrName>
                                        </p:attrNameLst>
                                      </p:cBhvr>
                                      <p:to>
                                        <p:strVal val="visible"/>
                                      </p:to>
                                    </p:set>
                                    <p:animEffect transition="in" filter="fade">
                                      <p:cBhvr>
                                        <p:cTn id="56" dur="1000"/>
                                        <p:tgtEl>
                                          <p:spTgt spid="8195">
                                            <p:txEl>
                                              <p:pRg st="7" end="7"/>
                                            </p:txEl>
                                          </p:spTgt>
                                        </p:tgtEl>
                                      </p:cBhvr>
                                    </p:animEffect>
                                    <p:anim calcmode="lin" valueType="num">
                                      <p:cBhvr>
                                        <p:cTn id="57"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8195">
                                            <p:txEl>
                                              <p:pRg st="8" end="8"/>
                                            </p:txEl>
                                          </p:spTgt>
                                        </p:tgtEl>
                                        <p:attrNameLst>
                                          <p:attrName>style.visibility</p:attrName>
                                        </p:attrNameLst>
                                      </p:cBhvr>
                                      <p:to>
                                        <p:strVal val="visible"/>
                                      </p:to>
                                    </p:set>
                                    <p:animEffect transition="in" filter="fade">
                                      <p:cBhvr>
                                        <p:cTn id="63" dur="1000"/>
                                        <p:tgtEl>
                                          <p:spTgt spid="8195">
                                            <p:txEl>
                                              <p:pRg st="8" end="8"/>
                                            </p:txEl>
                                          </p:spTgt>
                                        </p:tgtEl>
                                      </p:cBhvr>
                                    </p:animEffect>
                                    <p:anim calcmode="lin" valueType="num">
                                      <p:cBhvr>
                                        <p:cTn id="64"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41C06EE3-C6D7-411B-A946-E4094B13CE9F}"/>
              </a:ext>
            </a:extLst>
          </p:cNvPr>
          <p:cNvSpPr>
            <a:spLocks noGrp="1" noChangeArrowheads="1"/>
          </p:cNvSpPr>
          <p:nvPr>
            <p:ph type="title"/>
          </p:nvPr>
        </p:nvSpPr>
        <p:spPr/>
        <p:txBody>
          <a:bodyPr/>
          <a:lstStyle/>
          <a:p>
            <a:pPr eaLnBrk="1" hangingPunct="1"/>
            <a:r>
              <a:rPr lang="tr-TR" altLang="tr-TR" b="1" dirty="0">
                <a:solidFill>
                  <a:schemeClr val="tx1"/>
                </a:solidFill>
              </a:rPr>
              <a:t>Proje Yaşam Döngüsü</a:t>
            </a:r>
            <a:endParaRPr lang="en-US" altLang="tr-TR" b="1" dirty="0">
              <a:solidFill>
                <a:schemeClr val="tx1"/>
              </a:solidFill>
            </a:endParaRPr>
          </a:p>
        </p:txBody>
      </p:sp>
      <p:sp>
        <p:nvSpPr>
          <p:cNvPr id="18435" name="Rectangle 3">
            <a:extLst>
              <a:ext uri="{FF2B5EF4-FFF2-40B4-BE49-F238E27FC236}">
                <a16:creationId xmlns:a16="http://schemas.microsoft.com/office/drawing/2014/main" id="{31771218-A9B1-4E53-8C2B-4CB28FE173DB}"/>
              </a:ext>
            </a:extLst>
          </p:cNvPr>
          <p:cNvSpPr>
            <a:spLocks noGrp="1" noChangeArrowheads="1"/>
          </p:cNvSpPr>
          <p:nvPr>
            <p:ph idx="1"/>
          </p:nvPr>
        </p:nvSpPr>
        <p:spPr/>
        <p:txBody>
          <a:bodyPr>
            <a:normAutofit fontScale="77500" lnSpcReduction="20000"/>
          </a:bodyPr>
          <a:lstStyle/>
          <a:p>
            <a:pPr eaLnBrk="1" hangingPunct="1"/>
            <a:endParaRPr lang="tr-TR" altLang="tr-TR" sz="2000" dirty="0"/>
          </a:p>
          <a:p>
            <a:pPr eaLnBrk="1" hangingPunct="1"/>
            <a:endParaRPr lang="tr-TR" altLang="tr-TR" sz="2000" dirty="0"/>
          </a:p>
          <a:p>
            <a:pPr eaLnBrk="1" hangingPunct="1"/>
            <a:endParaRPr lang="tr-TR" altLang="tr-TR" sz="2000" dirty="0"/>
          </a:p>
          <a:p>
            <a:pPr eaLnBrk="1" hangingPunct="1"/>
            <a:endParaRPr lang="tr-TR" altLang="tr-TR" sz="2000" dirty="0"/>
          </a:p>
          <a:p>
            <a:pPr eaLnBrk="1" hangingPunct="1"/>
            <a:endParaRPr lang="tr-TR" altLang="tr-TR" sz="2000" b="1" dirty="0"/>
          </a:p>
          <a:p>
            <a:pPr eaLnBrk="1" hangingPunct="1"/>
            <a:endParaRPr lang="tr-TR" altLang="tr-TR" sz="2000" b="1" dirty="0"/>
          </a:p>
          <a:p>
            <a:pPr eaLnBrk="1" hangingPunct="1">
              <a:buFont typeface="Wingdings" panose="05000000000000000000" pitchFamily="2" charset="2"/>
              <a:buNone/>
            </a:pPr>
            <a:endParaRPr lang="tr-TR" altLang="tr-TR" sz="2000" b="1" dirty="0"/>
          </a:p>
          <a:p>
            <a:pPr eaLnBrk="1" hangingPunct="1"/>
            <a:r>
              <a:rPr lang="tr-TR" altLang="tr-TR" sz="2400" b="1" dirty="0"/>
              <a:t>İş Geliştirme</a:t>
            </a:r>
            <a:endParaRPr lang="en-AU" altLang="tr-TR" sz="2400" b="1" dirty="0"/>
          </a:p>
          <a:p>
            <a:pPr eaLnBrk="1" hangingPunct="1"/>
            <a:r>
              <a:rPr lang="tr-TR" altLang="tr-TR" sz="2400" b="1" dirty="0"/>
              <a:t>Başlatma-Planlama</a:t>
            </a:r>
            <a:endParaRPr lang="en-AU" altLang="tr-TR" sz="2400" b="1" dirty="0"/>
          </a:p>
          <a:p>
            <a:pPr eaLnBrk="1" hangingPunct="1"/>
            <a:r>
              <a:rPr lang="tr-TR" altLang="tr-TR" sz="2400" b="1" dirty="0"/>
              <a:t>Uygulama-İzleme-Kontrol</a:t>
            </a:r>
            <a:endParaRPr lang="en-AU" altLang="tr-TR" sz="2400" b="1" dirty="0"/>
          </a:p>
          <a:p>
            <a:pPr eaLnBrk="1" hangingPunct="1"/>
            <a:r>
              <a:rPr lang="tr-TR" altLang="tr-TR" sz="2400" b="1" dirty="0"/>
              <a:t>Kapanış</a:t>
            </a:r>
            <a:endParaRPr lang="en-AU" altLang="tr-TR" sz="2400" b="1" dirty="0"/>
          </a:p>
          <a:p>
            <a:pPr eaLnBrk="1" hangingPunct="1"/>
            <a:endParaRPr lang="en-US" altLang="tr-TR" sz="2000" b="1" dirty="0"/>
          </a:p>
        </p:txBody>
      </p:sp>
      <p:pic>
        <p:nvPicPr>
          <p:cNvPr id="29700" name="Picture 7">
            <a:extLst>
              <a:ext uri="{FF2B5EF4-FFF2-40B4-BE49-F238E27FC236}">
                <a16:creationId xmlns:a16="http://schemas.microsoft.com/office/drawing/2014/main" id="{009929B8-F8AF-4F0C-A849-DC52A421C9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295400"/>
            <a:ext cx="74676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1000"/>
                                        <p:tgtEl>
                                          <p:spTgt spid="18434"/>
                                        </p:tgtEl>
                                      </p:cBhvr>
                                    </p:animEffect>
                                    <p:anim calcmode="lin" valueType="num">
                                      <p:cBhvr>
                                        <p:cTn id="8" dur="1000" fill="hold"/>
                                        <p:tgtEl>
                                          <p:spTgt spid="18434"/>
                                        </p:tgtEl>
                                        <p:attrNameLst>
                                          <p:attrName>ppt_x</p:attrName>
                                        </p:attrNameLst>
                                      </p:cBhvr>
                                      <p:tavLst>
                                        <p:tav tm="0">
                                          <p:val>
                                            <p:strVal val="#ppt_x"/>
                                          </p:val>
                                        </p:tav>
                                        <p:tav tm="100000">
                                          <p:val>
                                            <p:strVal val="#ppt_x"/>
                                          </p:val>
                                        </p:tav>
                                      </p:tavLst>
                                    </p:anim>
                                    <p:anim calcmode="lin" valueType="num">
                                      <p:cBhvr>
                                        <p:cTn id="9" dur="1000" fill="hold"/>
                                        <p:tgtEl>
                                          <p:spTgt spid="1843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8435">
                                            <p:txEl>
                                              <p:pRg st="7" end="7"/>
                                            </p:txEl>
                                          </p:spTgt>
                                        </p:tgtEl>
                                        <p:attrNameLst>
                                          <p:attrName>style.visibility</p:attrName>
                                        </p:attrNameLst>
                                      </p:cBhvr>
                                      <p:to>
                                        <p:strVal val="visible"/>
                                      </p:to>
                                    </p:set>
                                    <p:animEffect transition="in" filter="fade">
                                      <p:cBhvr>
                                        <p:cTn id="14" dur="1000"/>
                                        <p:tgtEl>
                                          <p:spTgt spid="18435">
                                            <p:txEl>
                                              <p:pRg st="7" end="7"/>
                                            </p:txEl>
                                          </p:spTgt>
                                        </p:tgtEl>
                                      </p:cBhvr>
                                    </p:animEffect>
                                    <p:anim calcmode="lin" valueType="num">
                                      <p:cBhvr>
                                        <p:cTn id="15" dur="1000" fill="hold"/>
                                        <p:tgtEl>
                                          <p:spTgt spid="18435">
                                            <p:txEl>
                                              <p:pRg st="7" end="7"/>
                                            </p:txEl>
                                          </p:spTgt>
                                        </p:tgtEl>
                                        <p:attrNameLst>
                                          <p:attrName>ppt_x</p:attrName>
                                        </p:attrNameLst>
                                      </p:cBhvr>
                                      <p:tavLst>
                                        <p:tav tm="0">
                                          <p:val>
                                            <p:strVal val="#ppt_x"/>
                                          </p:val>
                                        </p:tav>
                                        <p:tav tm="100000">
                                          <p:val>
                                            <p:strVal val="#ppt_x"/>
                                          </p:val>
                                        </p:tav>
                                      </p:tavLst>
                                    </p:anim>
                                    <p:anim calcmode="lin" valueType="num">
                                      <p:cBhvr>
                                        <p:cTn id="16" dur="1000" fill="hold"/>
                                        <p:tgtEl>
                                          <p:spTgt spid="18435">
                                            <p:txEl>
                                              <p:pRg st="7" end="7"/>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8435">
                                            <p:txEl>
                                              <p:pRg st="8" end="8"/>
                                            </p:txEl>
                                          </p:spTgt>
                                        </p:tgtEl>
                                        <p:attrNameLst>
                                          <p:attrName>style.visibility</p:attrName>
                                        </p:attrNameLst>
                                      </p:cBhvr>
                                      <p:to>
                                        <p:strVal val="visible"/>
                                      </p:to>
                                    </p:set>
                                    <p:animEffect transition="in" filter="fade">
                                      <p:cBhvr>
                                        <p:cTn id="19" dur="1000"/>
                                        <p:tgtEl>
                                          <p:spTgt spid="18435">
                                            <p:txEl>
                                              <p:pRg st="8" end="8"/>
                                            </p:txEl>
                                          </p:spTgt>
                                        </p:tgtEl>
                                      </p:cBhvr>
                                    </p:animEffect>
                                    <p:anim calcmode="lin" valueType="num">
                                      <p:cBhvr>
                                        <p:cTn id="20" dur="1000" fill="hold"/>
                                        <p:tgtEl>
                                          <p:spTgt spid="18435">
                                            <p:txEl>
                                              <p:pRg st="8" end="8"/>
                                            </p:txEl>
                                          </p:spTgt>
                                        </p:tgtEl>
                                        <p:attrNameLst>
                                          <p:attrName>ppt_x</p:attrName>
                                        </p:attrNameLst>
                                      </p:cBhvr>
                                      <p:tavLst>
                                        <p:tav tm="0">
                                          <p:val>
                                            <p:strVal val="#ppt_x"/>
                                          </p:val>
                                        </p:tav>
                                        <p:tav tm="100000">
                                          <p:val>
                                            <p:strVal val="#ppt_x"/>
                                          </p:val>
                                        </p:tav>
                                      </p:tavLst>
                                    </p:anim>
                                    <p:anim calcmode="lin" valueType="num">
                                      <p:cBhvr>
                                        <p:cTn id="21" dur="1000" fill="hold"/>
                                        <p:tgtEl>
                                          <p:spTgt spid="18435">
                                            <p:txEl>
                                              <p:pRg st="8" end="8"/>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8435">
                                            <p:txEl>
                                              <p:pRg st="9" end="9"/>
                                            </p:txEl>
                                          </p:spTgt>
                                        </p:tgtEl>
                                        <p:attrNameLst>
                                          <p:attrName>style.visibility</p:attrName>
                                        </p:attrNameLst>
                                      </p:cBhvr>
                                      <p:to>
                                        <p:strVal val="visible"/>
                                      </p:to>
                                    </p:set>
                                    <p:animEffect transition="in" filter="fade">
                                      <p:cBhvr>
                                        <p:cTn id="24" dur="1000"/>
                                        <p:tgtEl>
                                          <p:spTgt spid="18435">
                                            <p:txEl>
                                              <p:pRg st="9" end="9"/>
                                            </p:txEl>
                                          </p:spTgt>
                                        </p:tgtEl>
                                      </p:cBhvr>
                                    </p:animEffect>
                                    <p:anim calcmode="lin" valueType="num">
                                      <p:cBhvr>
                                        <p:cTn id="25" dur="1000" fill="hold"/>
                                        <p:tgtEl>
                                          <p:spTgt spid="18435">
                                            <p:txEl>
                                              <p:pRg st="9" end="9"/>
                                            </p:txEl>
                                          </p:spTgt>
                                        </p:tgtEl>
                                        <p:attrNameLst>
                                          <p:attrName>ppt_x</p:attrName>
                                        </p:attrNameLst>
                                      </p:cBhvr>
                                      <p:tavLst>
                                        <p:tav tm="0">
                                          <p:val>
                                            <p:strVal val="#ppt_x"/>
                                          </p:val>
                                        </p:tav>
                                        <p:tav tm="100000">
                                          <p:val>
                                            <p:strVal val="#ppt_x"/>
                                          </p:val>
                                        </p:tav>
                                      </p:tavLst>
                                    </p:anim>
                                    <p:anim calcmode="lin" valueType="num">
                                      <p:cBhvr>
                                        <p:cTn id="26" dur="1000" fill="hold"/>
                                        <p:tgtEl>
                                          <p:spTgt spid="18435">
                                            <p:txEl>
                                              <p:pRg st="9" end="9"/>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8435">
                                            <p:txEl>
                                              <p:pRg st="10" end="10"/>
                                            </p:txEl>
                                          </p:spTgt>
                                        </p:tgtEl>
                                        <p:attrNameLst>
                                          <p:attrName>style.visibility</p:attrName>
                                        </p:attrNameLst>
                                      </p:cBhvr>
                                      <p:to>
                                        <p:strVal val="visible"/>
                                      </p:to>
                                    </p:set>
                                    <p:animEffect transition="in" filter="fade">
                                      <p:cBhvr>
                                        <p:cTn id="29" dur="1000"/>
                                        <p:tgtEl>
                                          <p:spTgt spid="18435">
                                            <p:txEl>
                                              <p:pRg st="10" end="10"/>
                                            </p:txEl>
                                          </p:spTgt>
                                        </p:tgtEl>
                                      </p:cBhvr>
                                    </p:animEffect>
                                    <p:anim calcmode="lin" valueType="num">
                                      <p:cBhvr>
                                        <p:cTn id="30" dur="1000" fill="hold"/>
                                        <p:tgtEl>
                                          <p:spTgt spid="18435">
                                            <p:txEl>
                                              <p:pRg st="10" end="10"/>
                                            </p:txEl>
                                          </p:spTgt>
                                        </p:tgtEl>
                                        <p:attrNameLst>
                                          <p:attrName>ppt_x</p:attrName>
                                        </p:attrNameLst>
                                      </p:cBhvr>
                                      <p:tavLst>
                                        <p:tav tm="0">
                                          <p:val>
                                            <p:strVal val="#ppt_x"/>
                                          </p:val>
                                        </p:tav>
                                        <p:tav tm="100000">
                                          <p:val>
                                            <p:strVal val="#ppt_x"/>
                                          </p:val>
                                        </p:tav>
                                      </p:tavLst>
                                    </p:anim>
                                    <p:anim calcmode="lin" valueType="num">
                                      <p:cBhvr>
                                        <p:cTn id="31" dur="1000" fill="hold"/>
                                        <p:tgtEl>
                                          <p:spTgt spid="1843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1BE082E-D873-4E5A-9A94-8A12C1C75EF2}"/>
              </a:ext>
            </a:extLst>
          </p:cNvPr>
          <p:cNvSpPr>
            <a:spLocks noGrp="1" noChangeArrowheads="1"/>
          </p:cNvSpPr>
          <p:nvPr>
            <p:ph type="title"/>
          </p:nvPr>
        </p:nvSpPr>
        <p:spPr>
          <a:xfrm>
            <a:off x="1981200" y="930275"/>
            <a:ext cx="8686800" cy="1143000"/>
          </a:xfrm>
        </p:spPr>
        <p:txBody>
          <a:bodyPr/>
          <a:lstStyle/>
          <a:p>
            <a:pPr algn="ctr" eaLnBrk="1" hangingPunct="1">
              <a:defRPr/>
            </a:pPr>
            <a:r>
              <a:rPr lang="en-AU" sz="2400" b="1">
                <a:effectLst>
                  <a:outerShdw blurRad="38100" dist="38100" dir="2700000" algn="tl">
                    <a:srgbClr val="C0C0C0"/>
                  </a:outerShdw>
                </a:effectLst>
              </a:rPr>
              <a:t>PROJE YÖNETİCİSİNİN ROL VE SORUMLULUKLARI</a:t>
            </a:r>
          </a:p>
        </p:txBody>
      </p:sp>
      <p:sp>
        <p:nvSpPr>
          <p:cNvPr id="12291" name="Rectangle 3">
            <a:extLst>
              <a:ext uri="{FF2B5EF4-FFF2-40B4-BE49-F238E27FC236}">
                <a16:creationId xmlns:a16="http://schemas.microsoft.com/office/drawing/2014/main" id="{3472EB48-0D37-406D-A128-445F9B4F7DA0}"/>
              </a:ext>
            </a:extLst>
          </p:cNvPr>
          <p:cNvSpPr>
            <a:spLocks noGrp="1" noChangeArrowheads="1"/>
          </p:cNvSpPr>
          <p:nvPr>
            <p:ph idx="1"/>
          </p:nvPr>
        </p:nvSpPr>
        <p:spPr>
          <a:xfrm>
            <a:off x="838200" y="2057400"/>
            <a:ext cx="9829800" cy="4457700"/>
          </a:xfrm>
        </p:spPr>
        <p:txBody>
          <a:bodyPr/>
          <a:lstStyle/>
          <a:p>
            <a:pPr lvl="2" algn="just" eaLnBrk="1" hangingPunct="1">
              <a:buClr>
                <a:srgbClr val="FF0000"/>
              </a:buClr>
              <a:buFont typeface="Wingdings 2" panose="05020102010507070707" pitchFamily="18" charset="2"/>
              <a:buChar char="E"/>
            </a:pPr>
            <a:r>
              <a:rPr lang="tr-TR" altLang="tr-TR" b="1">
                <a:latin typeface="Arial" panose="020B0604020202020204" pitchFamily="34" charset="0"/>
              </a:rPr>
              <a:t>Müşteri ve  proje arasındaki iletişimi sağlamak,</a:t>
            </a:r>
          </a:p>
          <a:p>
            <a:pPr lvl="2" algn="just" eaLnBrk="1" hangingPunct="1">
              <a:buClr>
                <a:srgbClr val="FF0000"/>
              </a:buClr>
              <a:buFont typeface="Wingdings 2" panose="05020102010507070707" pitchFamily="18" charset="2"/>
              <a:buChar char="E"/>
            </a:pPr>
            <a:r>
              <a:rPr lang="tr-TR" altLang="tr-TR" b="1">
                <a:latin typeface="Arial" panose="020B0604020202020204" pitchFamily="34" charset="0"/>
              </a:rPr>
              <a:t>Projeye başlamadan önce sözleşme ve iş isteğini gözden geçirmek ve istekler konusunda müşteri ile fikir birliğine varmak, </a:t>
            </a:r>
          </a:p>
          <a:p>
            <a:pPr lvl="2" algn="just" eaLnBrk="1" hangingPunct="1">
              <a:buClr>
                <a:srgbClr val="FF0000"/>
              </a:buClr>
              <a:buFont typeface="Wingdings 2" panose="05020102010507070707" pitchFamily="18" charset="2"/>
              <a:buChar char="E"/>
            </a:pPr>
            <a:r>
              <a:rPr lang="tr-TR" altLang="tr-TR" b="1">
                <a:latin typeface="Arial" panose="020B0604020202020204" pitchFamily="34" charset="0"/>
              </a:rPr>
              <a:t>Proje ile ilgilenecek geçici organizasyonu oluşturmak, organizasyonda görev alacakların görev, yetki ve sorumluluklarını belirlemek,</a:t>
            </a:r>
          </a:p>
          <a:p>
            <a:pPr lvl="2" algn="just" eaLnBrk="1" hangingPunct="1">
              <a:buClr>
                <a:srgbClr val="FF0000"/>
              </a:buClr>
              <a:buFont typeface="Wingdings 2" panose="05020102010507070707" pitchFamily="18" charset="2"/>
              <a:buChar char="E"/>
            </a:pPr>
            <a:r>
              <a:rPr lang="tr-TR" altLang="tr-TR" b="1">
                <a:latin typeface="Arial" panose="020B0604020202020204" pitchFamily="34" charset="0"/>
              </a:rPr>
              <a:t>Proje gereksinimleri ve faaliyet planlarını belirlemek,</a:t>
            </a:r>
          </a:p>
          <a:p>
            <a:pPr lvl="2" algn="just" eaLnBrk="1" hangingPunct="1">
              <a:buClr>
                <a:srgbClr val="FF0000"/>
              </a:buClr>
              <a:buFont typeface="Wingdings 2" panose="05020102010507070707" pitchFamily="18" charset="2"/>
              <a:buChar char="E"/>
            </a:pPr>
            <a:r>
              <a:rPr lang="tr-TR" altLang="tr-TR" b="1">
                <a:latin typeface="Arial" panose="020B0604020202020204" pitchFamily="34" charset="0"/>
              </a:rPr>
              <a:t>Projede çalışacak elemanların ve kullanılacak malzemelerin temini için gerekli koordinasyonu sağlamak ve yönetimden söz almak,</a:t>
            </a:r>
          </a:p>
          <a:p>
            <a:pPr algn="just" eaLnBrk="1" hangingPunct="1"/>
            <a:endParaRPr lang="tr-TR" altLang="tr-TR" sz="2400"/>
          </a:p>
          <a:p>
            <a:pPr eaLnBrk="1" hangingPunct="1"/>
            <a:endParaRPr lang="en-AU" altLang="tr-TR"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C8C8E351-DDF7-4212-B39B-D6F7272EE20D}"/>
              </a:ext>
            </a:extLst>
          </p:cNvPr>
          <p:cNvSpPr>
            <a:spLocks noGrp="1" noChangeArrowheads="1"/>
          </p:cNvSpPr>
          <p:nvPr>
            <p:ph type="title"/>
          </p:nvPr>
        </p:nvSpPr>
        <p:spPr>
          <a:xfrm>
            <a:off x="1770064" y="930275"/>
            <a:ext cx="8364537" cy="1143000"/>
          </a:xfrm>
        </p:spPr>
        <p:txBody>
          <a:bodyPr/>
          <a:lstStyle/>
          <a:p>
            <a:pPr algn="ctr" eaLnBrk="1" hangingPunct="1">
              <a:defRPr/>
            </a:pPr>
            <a:r>
              <a:rPr lang="en-AU" sz="2400" b="1" dirty="0">
                <a:effectLst>
                  <a:outerShdw blurRad="38100" dist="38100" dir="2700000" algn="tl">
                    <a:srgbClr val="C0C0C0"/>
                  </a:outerShdw>
                </a:effectLst>
              </a:rPr>
              <a:t>PROJE YÖNETİCİSİNİN ROL VE SORUMLULUKLARI</a:t>
            </a:r>
            <a:endParaRPr lang="tr-TR" sz="2400" b="1" dirty="0">
              <a:effectLst>
                <a:outerShdw blurRad="38100" dist="38100" dir="2700000" algn="tl">
                  <a:srgbClr val="C0C0C0"/>
                </a:outerShdw>
              </a:effectLst>
            </a:endParaRPr>
          </a:p>
        </p:txBody>
      </p:sp>
      <p:sp>
        <p:nvSpPr>
          <p:cNvPr id="13315" name="Rectangle 3">
            <a:extLst>
              <a:ext uri="{FF2B5EF4-FFF2-40B4-BE49-F238E27FC236}">
                <a16:creationId xmlns:a16="http://schemas.microsoft.com/office/drawing/2014/main" id="{2FADDC3F-86CA-4F27-85D0-2A4E23D5DFA8}"/>
              </a:ext>
            </a:extLst>
          </p:cNvPr>
          <p:cNvSpPr>
            <a:spLocks noGrp="1" noChangeArrowheads="1"/>
          </p:cNvSpPr>
          <p:nvPr>
            <p:ph idx="1"/>
          </p:nvPr>
        </p:nvSpPr>
        <p:spPr>
          <a:xfrm>
            <a:off x="1524000" y="1905000"/>
            <a:ext cx="8915400" cy="4114800"/>
          </a:xfrm>
        </p:spPr>
        <p:txBody>
          <a:bodyPr>
            <a:normAutofit/>
          </a:bodyPr>
          <a:lstStyle/>
          <a:p>
            <a:pPr lvl="1" algn="just" eaLnBrk="1" hangingPunct="1">
              <a:lnSpc>
                <a:spcPct val="90000"/>
              </a:lnSpc>
              <a:buClr>
                <a:srgbClr val="FF0000"/>
              </a:buClr>
              <a:buFont typeface="Wingdings 2" panose="05020102010507070707" pitchFamily="18" charset="2"/>
              <a:buChar char="E"/>
            </a:pPr>
            <a:r>
              <a:rPr lang="tr-TR" altLang="tr-TR" b="1">
                <a:latin typeface="Arial" panose="020B0604020202020204" pitchFamily="34" charset="0"/>
              </a:rPr>
              <a:t>Teknik ve idari faaliyetleri yönlendirmek ve entegrasyonunu</a:t>
            </a:r>
            <a:r>
              <a:rPr lang="tr-TR" altLang="tr-TR" sz="2000" b="1">
                <a:latin typeface="Arial" panose="020B0604020202020204" pitchFamily="34" charset="0"/>
              </a:rPr>
              <a:t> </a:t>
            </a:r>
            <a:r>
              <a:rPr lang="tr-TR" altLang="tr-TR" b="1">
                <a:latin typeface="Arial" panose="020B0604020202020204" pitchFamily="34" charset="0"/>
              </a:rPr>
              <a:t>sağlamak,</a:t>
            </a:r>
          </a:p>
          <a:p>
            <a:pPr lvl="1" algn="just" eaLnBrk="1" hangingPunct="1">
              <a:lnSpc>
                <a:spcPct val="90000"/>
              </a:lnSpc>
              <a:buClr>
                <a:srgbClr val="FF0000"/>
              </a:buClr>
              <a:buFont typeface="Wingdings 2" panose="05020102010507070707" pitchFamily="18" charset="2"/>
              <a:buChar char="E"/>
            </a:pPr>
            <a:r>
              <a:rPr lang="tr-TR" altLang="tr-TR" b="1">
                <a:latin typeface="Arial" panose="020B0604020202020204" pitchFamily="34" charset="0"/>
              </a:rPr>
              <a:t>Projenin gelişimini ve sonuçlarını sürekli olarak izlemek ve değerlendirmek,</a:t>
            </a:r>
          </a:p>
          <a:p>
            <a:pPr lvl="1" algn="just" eaLnBrk="1" hangingPunct="1">
              <a:lnSpc>
                <a:spcPct val="90000"/>
              </a:lnSpc>
              <a:buClr>
                <a:srgbClr val="FF0000"/>
              </a:buClr>
              <a:buFont typeface="Wingdings 2" panose="05020102010507070707" pitchFamily="18" charset="2"/>
              <a:buChar char="E"/>
            </a:pPr>
            <a:r>
              <a:rPr lang="tr-TR" altLang="tr-TR" b="1">
                <a:latin typeface="Arial" panose="020B0604020202020204" pitchFamily="34" charset="0"/>
              </a:rPr>
              <a:t>Müşteriye ve üst yönetime projenin gelişimi ve karşılaşılan problemler hakkında bilgi vermek,</a:t>
            </a:r>
          </a:p>
          <a:p>
            <a:pPr lvl="1" algn="just" eaLnBrk="1" hangingPunct="1">
              <a:lnSpc>
                <a:spcPct val="90000"/>
              </a:lnSpc>
              <a:buClr>
                <a:srgbClr val="FF0000"/>
              </a:buClr>
              <a:buFont typeface="Wingdings 2" panose="05020102010507070707" pitchFamily="18" charset="2"/>
              <a:buChar char="E"/>
            </a:pPr>
            <a:r>
              <a:rPr lang="tr-TR" altLang="tr-TR" b="1">
                <a:latin typeface="Arial" panose="020B0604020202020204" pitchFamily="34" charset="0"/>
              </a:rPr>
              <a:t>Proje faaliyetlerinin sözleşmeye ve planlara uygunluğunu gözlemlemek,</a:t>
            </a:r>
          </a:p>
          <a:p>
            <a:pPr lvl="1" algn="just" eaLnBrk="1" hangingPunct="1">
              <a:lnSpc>
                <a:spcPct val="90000"/>
              </a:lnSpc>
              <a:buClr>
                <a:srgbClr val="FF0000"/>
              </a:buClr>
              <a:buFont typeface="Wingdings 2" panose="05020102010507070707" pitchFamily="18" charset="2"/>
              <a:buChar char="E"/>
            </a:pPr>
            <a:r>
              <a:rPr lang="tr-TR" altLang="tr-TR" b="1">
                <a:latin typeface="Arial" panose="020B0604020202020204" pitchFamily="34" charset="0"/>
              </a:rPr>
              <a:t>Müşterilerin sorunlarına verilen cevapların yeterliliğini, doğruluğunu ve zamanında olduğunu garanti etmek,</a:t>
            </a:r>
          </a:p>
          <a:p>
            <a:pPr lvl="1" algn="just" eaLnBrk="1" hangingPunct="1">
              <a:lnSpc>
                <a:spcPct val="90000"/>
              </a:lnSpc>
              <a:buClr>
                <a:srgbClr val="FF0000"/>
              </a:buClr>
              <a:buFont typeface="Wingdings 2" panose="05020102010507070707" pitchFamily="18" charset="2"/>
              <a:buChar char="E"/>
            </a:pPr>
            <a:r>
              <a:rPr lang="tr-TR" altLang="tr-TR" b="1">
                <a:latin typeface="Arial" panose="020B0604020202020204" pitchFamily="34" charset="0"/>
              </a:rPr>
              <a:t>İşgücü, zaman ve malzeme ile ilgili değişiklikleri üst yönetime ve etkilenen diğer departmanlara zamanında rapor etmek,</a:t>
            </a:r>
            <a:endParaRPr lang="tr-TR" altLang="tr-TR" b="1">
              <a:latin typeface="Times New Roman" panose="02020603050405020304" pitchFamily="18" charset="0"/>
            </a:endParaRPr>
          </a:p>
          <a:p>
            <a:pPr algn="just" eaLnBrk="1" hangingPunct="1">
              <a:lnSpc>
                <a:spcPct val="90000"/>
              </a:lnSpc>
            </a:pPr>
            <a:endParaRPr lang="tr-TR" altLang="tr-TR" sz="2400"/>
          </a:p>
          <a:p>
            <a:pPr algn="just" eaLnBrk="1" hangingPunct="1">
              <a:lnSpc>
                <a:spcPct val="90000"/>
              </a:lnSpc>
            </a:pPr>
            <a:endParaRPr lang="tr-TR" alt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B627EE7-9C3A-4F1E-92D6-8913F4AE9372}"/>
              </a:ext>
            </a:extLst>
          </p:cNvPr>
          <p:cNvSpPr>
            <a:spLocks noGrp="1" noChangeArrowheads="1"/>
          </p:cNvSpPr>
          <p:nvPr>
            <p:ph type="title"/>
          </p:nvPr>
        </p:nvSpPr>
        <p:spPr>
          <a:xfrm>
            <a:off x="2578100" y="692696"/>
            <a:ext cx="7035800" cy="1143000"/>
          </a:xfrm>
        </p:spPr>
        <p:txBody>
          <a:bodyPr/>
          <a:lstStyle/>
          <a:p>
            <a:pPr algn="ctr" eaLnBrk="1" hangingPunct="1">
              <a:defRPr/>
            </a:pPr>
            <a:r>
              <a:rPr lang="en-AU" sz="2800" b="1" dirty="0">
                <a:effectLst>
                  <a:outerShdw blurRad="38100" dist="38100" dir="2700000" algn="tl">
                    <a:srgbClr val="C0C0C0"/>
                  </a:outerShdw>
                </a:effectLst>
              </a:rPr>
              <a:t>PROJE YÖNETİCİSİNİN ÖZELLİKLERİ</a:t>
            </a:r>
          </a:p>
        </p:txBody>
      </p:sp>
      <p:sp>
        <p:nvSpPr>
          <p:cNvPr id="15363" name="Rectangle 3">
            <a:extLst>
              <a:ext uri="{FF2B5EF4-FFF2-40B4-BE49-F238E27FC236}">
                <a16:creationId xmlns:a16="http://schemas.microsoft.com/office/drawing/2014/main" id="{859AE3DF-BFCA-43C5-A7FE-0DD9151C48DC}"/>
              </a:ext>
            </a:extLst>
          </p:cNvPr>
          <p:cNvSpPr>
            <a:spLocks noGrp="1" noChangeArrowheads="1"/>
          </p:cNvSpPr>
          <p:nvPr>
            <p:ph idx="1"/>
          </p:nvPr>
        </p:nvSpPr>
        <p:spPr>
          <a:xfrm>
            <a:off x="1752600" y="1885950"/>
            <a:ext cx="8534400" cy="4171950"/>
          </a:xfrm>
        </p:spPr>
        <p:txBody>
          <a:bodyPr/>
          <a:lstStyle/>
          <a:p>
            <a:pPr algn="just" eaLnBrk="1" hangingPunct="1">
              <a:lnSpc>
                <a:spcPct val="90000"/>
              </a:lnSpc>
              <a:buClr>
                <a:srgbClr val="FF0000"/>
              </a:buClr>
              <a:buFont typeface="Wingdings 2" panose="05020102010507070707" pitchFamily="18" charset="2"/>
              <a:buChar char="E"/>
            </a:pPr>
            <a:r>
              <a:rPr lang="tr-TR" altLang="tr-TR" b="1">
                <a:latin typeface="Arial" panose="020B0604020202020204" pitchFamily="34" charset="0"/>
              </a:rPr>
              <a:t>Hedefleri ve bu hedeflere ulaşabilmek için gerekli planları iyi belirleyebilmek,</a:t>
            </a:r>
          </a:p>
          <a:p>
            <a:pPr algn="just" eaLnBrk="1" hangingPunct="1">
              <a:lnSpc>
                <a:spcPct val="90000"/>
              </a:lnSpc>
              <a:buClr>
                <a:srgbClr val="FF0000"/>
              </a:buClr>
              <a:buFont typeface="Wingdings 2" panose="05020102010507070707" pitchFamily="18" charset="2"/>
              <a:buChar char="E"/>
            </a:pPr>
            <a:r>
              <a:rPr lang="tr-TR" altLang="tr-TR" b="1">
                <a:latin typeface="Arial" panose="020B0604020202020204" pitchFamily="34" charset="0"/>
              </a:rPr>
              <a:t>Kişileri, fikirleri ve kaynakları etkin bir biçimde koordine edebilmek,</a:t>
            </a:r>
          </a:p>
          <a:p>
            <a:pPr algn="just" eaLnBrk="1" hangingPunct="1">
              <a:lnSpc>
                <a:spcPct val="90000"/>
              </a:lnSpc>
              <a:buClr>
                <a:srgbClr val="FF0000"/>
              </a:buClr>
              <a:buFont typeface="Wingdings 2" panose="05020102010507070707" pitchFamily="18" charset="2"/>
              <a:buChar char="E"/>
            </a:pPr>
            <a:r>
              <a:rPr lang="tr-TR" altLang="tr-TR" b="1">
                <a:latin typeface="Arial" panose="020B0604020202020204" pitchFamily="34" charset="0"/>
              </a:rPr>
              <a:t>Projenin kapsamını ve firmanın başarısındaki önemini kavrayabilmek ve bunu tüm proje grubu elemanlarına aktarabilmek,</a:t>
            </a:r>
          </a:p>
          <a:p>
            <a:pPr algn="just" eaLnBrk="1" hangingPunct="1">
              <a:lnSpc>
                <a:spcPct val="90000"/>
              </a:lnSpc>
              <a:buClr>
                <a:srgbClr val="FF0000"/>
              </a:buClr>
              <a:buFont typeface="Wingdings 2" panose="05020102010507070707" pitchFamily="18" charset="2"/>
              <a:buChar char="E"/>
            </a:pPr>
            <a:r>
              <a:rPr lang="tr-TR" altLang="tr-TR" b="1">
                <a:latin typeface="Arial" panose="020B0604020202020204" pitchFamily="34" charset="0"/>
              </a:rPr>
              <a:t>Grup içi anlaşmazlıkları ve kişisel  çekişmeleri ortadan kaldırabilmek,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790B1A21-6C77-47ED-9F43-31231B039521}"/>
              </a:ext>
            </a:extLst>
          </p:cNvPr>
          <p:cNvSpPr>
            <a:spLocks noGrp="1" noChangeArrowheads="1"/>
          </p:cNvSpPr>
          <p:nvPr>
            <p:ph type="title"/>
          </p:nvPr>
        </p:nvSpPr>
        <p:spPr/>
        <p:txBody>
          <a:bodyPr/>
          <a:lstStyle/>
          <a:p>
            <a:pPr algn="ctr" eaLnBrk="1" hangingPunct="1">
              <a:defRPr/>
            </a:pPr>
            <a:r>
              <a:rPr lang="en-AU" sz="2800" b="1">
                <a:effectLst>
                  <a:outerShdw blurRad="38100" dist="38100" dir="2700000" algn="tl">
                    <a:srgbClr val="C0C0C0"/>
                  </a:outerShdw>
                </a:effectLst>
              </a:rPr>
              <a:t>PROJE YÖNETİCİSİNİN ÖZELLİKLERİ</a:t>
            </a:r>
            <a:endParaRPr lang="tr-TR" sz="2800" b="1">
              <a:effectLst>
                <a:outerShdw blurRad="38100" dist="38100" dir="2700000" algn="tl">
                  <a:srgbClr val="C0C0C0"/>
                </a:outerShdw>
              </a:effectLst>
            </a:endParaRPr>
          </a:p>
        </p:txBody>
      </p:sp>
      <p:sp>
        <p:nvSpPr>
          <p:cNvPr id="16387" name="Rectangle 3">
            <a:extLst>
              <a:ext uri="{FF2B5EF4-FFF2-40B4-BE49-F238E27FC236}">
                <a16:creationId xmlns:a16="http://schemas.microsoft.com/office/drawing/2014/main" id="{4DFBEEF8-DAF9-403E-9DCE-F0192DCEBCA3}"/>
              </a:ext>
            </a:extLst>
          </p:cNvPr>
          <p:cNvSpPr>
            <a:spLocks noGrp="1" noChangeArrowheads="1"/>
          </p:cNvSpPr>
          <p:nvPr>
            <p:ph idx="1"/>
          </p:nvPr>
        </p:nvSpPr>
        <p:spPr/>
        <p:txBody>
          <a:bodyPr/>
          <a:lstStyle/>
          <a:p>
            <a:pPr algn="just" eaLnBrk="1" hangingPunct="1">
              <a:buClr>
                <a:srgbClr val="FF0000"/>
              </a:buClr>
              <a:buFont typeface="Wingdings 2" panose="05020102010507070707" pitchFamily="18" charset="2"/>
              <a:buChar char="E"/>
            </a:pPr>
            <a:r>
              <a:rPr lang="tr-TR" altLang="tr-TR" sz="2400" b="1" dirty="0">
                <a:latin typeface="Arial" panose="020B0604020202020204" pitchFamily="34" charset="0"/>
              </a:rPr>
              <a:t>Tüm ekibi projenin başarılı bir biçimde sonuçlandırabilmesi için motive edebilmek,</a:t>
            </a:r>
          </a:p>
          <a:p>
            <a:pPr algn="just" eaLnBrk="1" hangingPunct="1">
              <a:buClr>
                <a:srgbClr val="FF0000"/>
              </a:buClr>
              <a:buFont typeface="Wingdings 2" panose="05020102010507070707" pitchFamily="18" charset="2"/>
              <a:buChar char="E"/>
            </a:pPr>
            <a:r>
              <a:rPr lang="tr-TR" altLang="tr-TR" sz="2400" b="1" dirty="0">
                <a:latin typeface="Arial" panose="020B0604020202020204" pitchFamily="34" charset="0"/>
              </a:rPr>
              <a:t>Yetki ve sorumlulukları uygun bir biçimde dağıtabilmek,</a:t>
            </a:r>
          </a:p>
          <a:p>
            <a:pPr algn="just" eaLnBrk="1" hangingPunct="1">
              <a:buClr>
                <a:srgbClr val="FF0000"/>
              </a:buClr>
              <a:buFont typeface="Wingdings 2" panose="05020102010507070707" pitchFamily="18" charset="2"/>
              <a:buChar char="E"/>
            </a:pPr>
            <a:r>
              <a:rPr lang="tr-TR" altLang="tr-TR" sz="2400" b="1" dirty="0">
                <a:latin typeface="Arial" panose="020B0604020202020204" pitchFamily="34" charset="0"/>
              </a:rPr>
              <a:t>Sürekli olarak müşteriyi odak kabul etmek müşteri tatmini için uğraşmak,</a:t>
            </a:r>
          </a:p>
          <a:p>
            <a:pPr algn="just" eaLnBrk="1" hangingPunct="1">
              <a:buClr>
                <a:srgbClr val="FF0000"/>
              </a:buClr>
              <a:buFont typeface="Wingdings 2" panose="05020102010507070707" pitchFamily="18" charset="2"/>
              <a:buChar char="E"/>
            </a:pPr>
            <a:r>
              <a:rPr lang="tr-TR" altLang="tr-TR" sz="2400" b="1" dirty="0">
                <a:latin typeface="Arial" panose="020B0604020202020204" pitchFamily="34" charset="0"/>
              </a:rPr>
              <a:t>Projenin planlar çerçevesinde gelişimini izlemek gerektiği takdirde düzeltici faaliyetlerde bulunmak.</a:t>
            </a:r>
            <a:endParaRPr lang="tr-TR" altLang="tr-TR" sz="2400" b="1" dirty="0">
              <a:latin typeface="Times New Roman" panose="02020603050405020304" pitchFamily="18" charset="0"/>
            </a:endParaRPr>
          </a:p>
          <a:p>
            <a:pPr eaLnBrk="1" hangingPunct="1"/>
            <a:endParaRPr lang="en-AU" altLang="tr-TR" sz="1800" dirty="0"/>
          </a:p>
          <a:p>
            <a:pPr eaLnBrk="1" hangingPunct="1">
              <a:buFontTx/>
              <a:buNone/>
            </a:pPr>
            <a:endParaRPr lang="tr-TR" alt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77D260E-B864-4A7A-97C4-E49E585B3BCE}"/>
              </a:ext>
            </a:extLst>
          </p:cNvPr>
          <p:cNvSpPr>
            <a:spLocks noGrp="1" noChangeArrowheads="1"/>
          </p:cNvSpPr>
          <p:nvPr>
            <p:ph type="title"/>
          </p:nvPr>
        </p:nvSpPr>
        <p:spPr/>
        <p:txBody>
          <a:bodyPr/>
          <a:lstStyle/>
          <a:p>
            <a:pPr algn="ctr" eaLnBrk="1" hangingPunct="1">
              <a:defRPr/>
            </a:pPr>
            <a:r>
              <a:rPr lang="en-AU" sz="3600" b="1">
                <a:effectLst>
                  <a:outerShdw blurRad="38100" dist="38100" dir="2700000" algn="tl">
                    <a:srgbClr val="C0C0C0"/>
                  </a:outerShdw>
                </a:effectLst>
              </a:rPr>
              <a:t>PROJE PLANLAMA</a:t>
            </a:r>
            <a:endParaRPr lang="en-AU" b="1" i="0">
              <a:effectLst>
                <a:outerShdw blurRad="38100" dist="38100" dir="2700000" algn="tl">
                  <a:srgbClr val="C0C0C0"/>
                </a:outerShdw>
              </a:effectLst>
            </a:endParaRPr>
          </a:p>
        </p:txBody>
      </p:sp>
      <p:sp>
        <p:nvSpPr>
          <p:cNvPr id="17411" name="Rectangle 3">
            <a:extLst>
              <a:ext uri="{FF2B5EF4-FFF2-40B4-BE49-F238E27FC236}">
                <a16:creationId xmlns:a16="http://schemas.microsoft.com/office/drawing/2014/main" id="{D38A85AF-9D44-4433-9FEC-948CEC7000D9}"/>
              </a:ext>
            </a:extLst>
          </p:cNvPr>
          <p:cNvSpPr>
            <a:spLocks noGrp="1" noChangeArrowheads="1"/>
          </p:cNvSpPr>
          <p:nvPr>
            <p:ph idx="1"/>
          </p:nvPr>
        </p:nvSpPr>
        <p:spPr>
          <a:xfrm>
            <a:off x="1219200" y="1885950"/>
            <a:ext cx="8940800" cy="4171950"/>
          </a:xfrm>
        </p:spPr>
        <p:txBody>
          <a:bodyPr/>
          <a:lstStyle/>
          <a:p>
            <a:pPr lvl="2" eaLnBrk="1" hangingPunct="1">
              <a:buClr>
                <a:srgbClr val="FF0000"/>
              </a:buClr>
              <a:buFont typeface="Wingdings 3" panose="05040102010807070707" pitchFamily="18" charset="2"/>
              <a:buChar char=""/>
            </a:pPr>
            <a:r>
              <a:rPr lang="tr-TR" altLang="tr-TR" b="1">
                <a:latin typeface="Arial" panose="020B0604020202020204" pitchFamily="34" charset="0"/>
              </a:rPr>
              <a:t>Proje müşterisinin tanımlanması</a:t>
            </a:r>
          </a:p>
          <a:p>
            <a:pPr lvl="2" eaLnBrk="1" hangingPunct="1">
              <a:buClr>
                <a:srgbClr val="FF0000"/>
              </a:buClr>
              <a:buFont typeface="Wingdings 3" panose="05040102010807070707" pitchFamily="18" charset="2"/>
              <a:buChar char=""/>
            </a:pPr>
            <a:r>
              <a:rPr lang="tr-TR" altLang="tr-TR" b="1">
                <a:latin typeface="Arial" panose="020B0604020202020204" pitchFamily="34" charset="0"/>
              </a:rPr>
              <a:t>Nihai ürün ya da hizmetin belirlenmesi,</a:t>
            </a:r>
          </a:p>
          <a:p>
            <a:pPr lvl="2" eaLnBrk="1" hangingPunct="1">
              <a:buClr>
                <a:srgbClr val="FF0000"/>
              </a:buClr>
              <a:buFont typeface="Wingdings 3" panose="05040102010807070707" pitchFamily="18" charset="2"/>
              <a:buChar char=""/>
            </a:pPr>
            <a:r>
              <a:rPr lang="tr-TR" altLang="tr-TR" b="1">
                <a:latin typeface="Arial" panose="020B0604020202020204" pitchFamily="34" charset="0"/>
              </a:rPr>
              <a:t>Proje amaçlarının saptanması,</a:t>
            </a:r>
          </a:p>
          <a:p>
            <a:pPr lvl="2" eaLnBrk="1" hangingPunct="1">
              <a:buClr>
                <a:srgbClr val="FF0000"/>
              </a:buClr>
              <a:buFont typeface="Wingdings 3" panose="05040102010807070707" pitchFamily="18" charset="2"/>
              <a:buChar char=""/>
            </a:pPr>
            <a:r>
              <a:rPr lang="tr-TR" altLang="tr-TR" b="1">
                <a:latin typeface="Arial" panose="020B0604020202020204" pitchFamily="34" charset="0"/>
              </a:rPr>
              <a:t>Gerekli toplam kaynaklar ve zamanın tahminlenmesi,</a:t>
            </a:r>
          </a:p>
          <a:p>
            <a:pPr lvl="2" eaLnBrk="1" hangingPunct="1">
              <a:buClr>
                <a:srgbClr val="FF0000"/>
              </a:buClr>
              <a:buFont typeface="Wingdings 3" panose="05040102010807070707" pitchFamily="18" charset="2"/>
              <a:buChar char=""/>
            </a:pPr>
            <a:r>
              <a:rPr lang="tr-TR" altLang="tr-TR" b="1">
                <a:latin typeface="Arial" panose="020B0604020202020204" pitchFamily="34" charset="0"/>
              </a:rPr>
              <a:t>Proje örgütünün yapısına karar verilmesi,</a:t>
            </a:r>
          </a:p>
          <a:p>
            <a:pPr lvl="2" eaLnBrk="1" hangingPunct="1">
              <a:buClr>
                <a:srgbClr val="FF0000"/>
              </a:buClr>
              <a:buFont typeface="Wingdings 3" panose="05040102010807070707" pitchFamily="18" charset="2"/>
              <a:buChar char=""/>
            </a:pPr>
            <a:r>
              <a:rPr lang="tr-TR" altLang="tr-TR" b="1">
                <a:latin typeface="Arial" panose="020B0604020202020204" pitchFamily="34" charset="0"/>
              </a:rPr>
              <a:t>Anahtar personel (proje yöneticisi vb.) atamalarını yapılması,</a:t>
            </a:r>
          </a:p>
          <a:p>
            <a:pPr lvl="2" eaLnBrk="1" hangingPunct="1">
              <a:buClr>
                <a:srgbClr val="FF0000"/>
              </a:buClr>
              <a:buFont typeface="Wingdings 3" panose="05040102010807070707" pitchFamily="18" charset="2"/>
              <a:buChar char=""/>
            </a:pPr>
            <a:r>
              <a:rPr lang="tr-TR" altLang="tr-TR" b="1">
                <a:latin typeface="Arial" panose="020B0604020202020204" pitchFamily="34" charset="0"/>
              </a:rPr>
              <a:t>Gerekli ana görevlerin tanımlanması,</a:t>
            </a:r>
          </a:p>
          <a:p>
            <a:pPr lvl="2" eaLnBrk="1" hangingPunct="1">
              <a:buClr>
                <a:srgbClr val="FF0000"/>
              </a:buClr>
              <a:buFont typeface="Wingdings 3" panose="05040102010807070707" pitchFamily="18" charset="2"/>
              <a:buChar char=""/>
            </a:pPr>
            <a:r>
              <a:rPr lang="tr-TR" altLang="tr-TR" b="1">
                <a:latin typeface="Arial" panose="020B0604020202020204" pitchFamily="34" charset="0"/>
              </a:rPr>
              <a:t>Bütçenin hazırlanması</a:t>
            </a:r>
            <a:r>
              <a:rPr lang="tr-TR" altLang="tr-TR">
                <a:latin typeface="Times New Roman" panose="02020603050405020304" pitchFamily="18" charset="0"/>
              </a:rPr>
              <a:t>.</a:t>
            </a:r>
          </a:p>
          <a:p>
            <a:pPr eaLnBrk="1" hangingPunct="1"/>
            <a:endParaRPr lang="en-AU" alt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665B1888-D668-4180-89FE-B737DEFF7D8C}"/>
              </a:ext>
            </a:extLst>
          </p:cNvPr>
          <p:cNvSpPr>
            <a:spLocks noGrp="1" noChangeArrowheads="1"/>
          </p:cNvSpPr>
          <p:nvPr>
            <p:ph type="title"/>
          </p:nvPr>
        </p:nvSpPr>
        <p:spPr/>
        <p:txBody>
          <a:bodyPr/>
          <a:lstStyle/>
          <a:p>
            <a:pPr algn="ctr" eaLnBrk="1" hangingPunct="1">
              <a:defRPr/>
            </a:pPr>
            <a:r>
              <a:rPr lang="en-AU" sz="4000" b="1">
                <a:effectLst>
                  <a:outerShdw blurRad="38100" dist="38100" dir="2700000" algn="tl">
                    <a:srgbClr val="C0C0C0"/>
                  </a:outerShdw>
                </a:effectLst>
              </a:rPr>
              <a:t>PROJE KONTROL</a:t>
            </a:r>
            <a:endParaRPr lang="en-AU" b="1" i="0"/>
          </a:p>
        </p:txBody>
      </p:sp>
      <p:sp>
        <p:nvSpPr>
          <p:cNvPr id="18435" name="Rectangle 3">
            <a:extLst>
              <a:ext uri="{FF2B5EF4-FFF2-40B4-BE49-F238E27FC236}">
                <a16:creationId xmlns:a16="http://schemas.microsoft.com/office/drawing/2014/main" id="{F3070ACF-AD95-4220-A67E-B2A2A7F3387D}"/>
              </a:ext>
            </a:extLst>
          </p:cNvPr>
          <p:cNvSpPr>
            <a:spLocks noGrp="1" noChangeArrowheads="1"/>
          </p:cNvSpPr>
          <p:nvPr>
            <p:ph idx="1"/>
          </p:nvPr>
        </p:nvSpPr>
        <p:spPr>
          <a:xfrm>
            <a:off x="1219200" y="1885950"/>
            <a:ext cx="8940800" cy="4171950"/>
          </a:xfrm>
        </p:spPr>
        <p:txBody>
          <a:bodyPr/>
          <a:lstStyle/>
          <a:p>
            <a:pPr lvl="2" eaLnBrk="1" hangingPunct="1">
              <a:buClr>
                <a:srgbClr val="FF0000"/>
              </a:buClr>
              <a:buFont typeface="Wingdings 3" panose="05040102010807070707" pitchFamily="18" charset="2"/>
              <a:buChar char=""/>
            </a:pPr>
            <a:r>
              <a:rPr lang="tr-TR" altLang="tr-TR" b="1">
                <a:latin typeface="Arial" panose="020B0604020202020204" pitchFamily="34" charset="0"/>
              </a:rPr>
              <a:t>Gerçek zaman, maliyet ve performansı izle,</a:t>
            </a:r>
          </a:p>
          <a:p>
            <a:pPr lvl="2" eaLnBrk="1" hangingPunct="1">
              <a:buClr>
                <a:srgbClr val="FF0000"/>
              </a:buClr>
              <a:buFont typeface="Wingdings 3" panose="05040102010807070707" pitchFamily="18" charset="2"/>
              <a:buChar char=""/>
            </a:pPr>
            <a:r>
              <a:rPr lang="tr-TR" altLang="tr-TR" b="1">
                <a:latin typeface="Arial" panose="020B0604020202020204" pitchFamily="34" charset="0"/>
              </a:rPr>
              <a:t>Gerçekleşen rakamlarla plan rakamlarını karşılaştır,</a:t>
            </a:r>
          </a:p>
          <a:p>
            <a:pPr lvl="2" eaLnBrk="1" hangingPunct="1">
              <a:buClr>
                <a:srgbClr val="FF0000"/>
              </a:buClr>
              <a:buFont typeface="Wingdings 3" panose="05040102010807070707" pitchFamily="18" charset="2"/>
              <a:buChar char=""/>
            </a:pPr>
            <a:r>
              <a:rPr lang="tr-TR" altLang="tr-TR" b="1">
                <a:latin typeface="Arial" panose="020B0604020202020204" pitchFamily="34" charset="0"/>
              </a:rPr>
              <a:t>Düzeltici işlemin gerekli olup olmadığına karar ver,</a:t>
            </a:r>
          </a:p>
          <a:p>
            <a:pPr lvl="2" eaLnBrk="1" hangingPunct="1">
              <a:buClr>
                <a:srgbClr val="FF0000"/>
              </a:buClr>
              <a:buFont typeface="Wingdings 3" panose="05040102010807070707" pitchFamily="18" charset="2"/>
              <a:buChar char=""/>
            </a:pPr>
            <a:r>
              <a:rPr lang="tr-TR" altLang="tr-TR" b="1">
                <a:latin typeface="Arial" panose="020B0604020202020204" pitchFamily="34" charset="0"/>
              </a:rPr>
              <a:t>Düzeltici eylem seçeneklerini değerlendir,</a:t>
            </a:r>
          </a:p>
          <a:p>
            <a:pPr lvl="2" eaLnBrk="1" hangingPunct="1">
              <a:buClr>
                <a:srgbClr val="FF0000"/>
              </a:buClr>
              <a:buFont typeface="Wingdings 3" panose="05040102010807070707" pitchFamily="18" charset="2"/>
              <a:buChar char=""/>
            </a:pPr>
            <a:r>
              <a:rPr lang="tr-TR" altLang="tr-TR" b="1">
                <a:latin typeface="Arial" panose="020B0604020202020204" pitchFamily="34" charset="0"/>
              </a:rPr>
              <a:t>Uygun düzeltici eylemi seç.</a:t>
            </a:r>
            <a:endParaRPr lang="tr-TR" altLang="tr-TR" b="1"/>
          </a:p>
          <a:p>
            <a:pPr eaLnBrk="1" hangingPunct="1"/>
            <a:endParaRPr lang="en-AU" alt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768872C-2215-4EC5-918F-F509FDFE3880}"/>
              </a:ext>
            </a:extLst>
          </p:cNvPr>
          <p:cNvSpPr>
            <a:spLocks noGrp="1" noChangeArrowheads="1"/>
          </p:cNvSpPr>
          <p:nvPr>
            <p:ph type="title"/>
          </p:nvPr>
        </p:nvSpPr>
        <p:spPr>
          <a:xfrm>
            <a:off x="1992313" y="1052513"/>
            <a:ext cx="7772400" cy="1143000"/>
          </a:xfrm>
        </p:spPr>
        <p:txBody>
          <a:bodyPr/>
          <a:lstStyle/>
          <a:p>
            <a:pPr algn="ctr" eaLnBrk="1" hangingPunct="1">
              <a:defRPr/>
            </a:pPr>
            <a:r>
              <a:rPr lang="en-AU" sz="4000" b="1" dirty="0">
                <a:effectLst>
                  <a:outerShdw blurRad="38100" dist="38100" dir="2700000" algn="tl">
                    <a:srgbClr val="C0C0C0"/>
                  </a:outerShdw>
                </a:effectLst>
              </a:rPr>
              <a:t>PROJE VE PROJE YÖNETİMİ</a:t>
            </a:r>
            <a:endParaRPr lang="en-AU" b="1" i="0" dirty="0">
              <a:effectLst>
                <a:outerShdw blurRad="38100" dist="38100" dir="2700000" algn="tl">
                  <a:srgbClr val="C0C0C0"/>
                </a:outerShdw>
              </a:effectLst>
            </a:endParaRPr>
          </a:p>
        </p:txBody>
      </p:sp>
      <p:sp>
        <p:nvSpPr>
          <p:cNvPr id="6147" name="Rectangle 3">
            <a:extLst>
              <a:ext uri="{FF2B5EF4-FFF2-40B4-BE49-F238E27FC236}">
                <a16:creationId xmlns:a16="http://schemas.microsoft.com/office/drawing/2014/main" id="{41306A0F-F389-4084-90E4-D86F0A7088B8}"/>
              </a:ext>
            </a:extLst>
          </p:cNvPr>
          <p:cNvSpPr>
            <a:spLocks noGrp="1" noChangeArrowheads="1"/>
          </p:cNvSpPr>
          <p:nvPr>
            <p:ph idx="1"/>
          </p:nvPr>
        </p:nvSpPr>
        <p:spPr>
          <a:xfrm>
            <a:off x="1770063" y="2147888"/>
            <a:ext cx="8502650" cy="4114800"/>
          </a:xfrm>
        </p:spPr>
        <p:txBody>
          <a:bodyPr/>
          <a:lstStyle/>
          <a:p>
            <a:pPr algn="just" eaLnBrk="1" hangingPunct="1"/>
            <a:r>
              <a:rPr lang="tr-TR" altLang="tr-TR" b="1">
                <a:solidFill>
                  <a:srgbClr val="FF0000"/>
                </a:solidFill>
                <a:latin typeface="Arial" panose="020B0604020202020204" pitchFamily="34" charset="0"/>
              </a:rPr>
              <a:t>Proje:</a:t>
            </a:r>
            <a:r>
              <a:rPr lang="tr-TR" altLang="tr-TR" b="1">
                <a:latin typeface="Arial" panose="020B0604020202020204" pitchFamily="34" charset="0"/>
              </a:rPr>
              <a:t> Önceden belirlenmiş sonuçlara ulaşabilmek için  organize edilmiş faaliyetler zinciridir.</a:t>
            </a:r>
          </a:p>
          <a:p>
            <a:pPr algn="just" eaLnBrk="1" hangingPunct="1"/>
            <a:r>
              <a:rPr lang="tr-TR" altLang="tr-TR" b="1">
                <a:solidFill>
                  <a:srgbClr val="FF0000"/>
                </a:solidFill>
                <a:latin typeface="Arial" panose="020B0604020202020204" pitchFamily="34" charset="0"/>
              </a:rPr>
              <a:t>Proje yönetimi:</a:t>
            </a:r>
            <a:r>
              <a:rPr lang="tr-TR" altLang="tr-TR" b="1">
                <a:latin typeface="Arial" panose="020B0604020202020204" pitchFamily="34" charset="0"/>
              </a:rPr>
              <a:t> Kısıtlı zaman, maliyet ve teknik durumları dikkate alarak, projenin en etkin bir biçimde gerçekleşebilmesi için </a:t>
            </a:r>
            <a:r>
              <a:rPr lang="tr-TR" altLang="tr-TR" b="1" i="1">
                <a:latin typeface="Arial" panose="020B0604020202020204" pitchFamily="34" charset="0"/>
              </a:rPr>
              <a:t>insan</a:t>
            </a:r>
            <a:r>
              <a:rPr lang="tr-TR" altLang="tr-TR" b="1">
                <a:latin typeface="Arial" panose="020B0604020202020204" pitchFamily="34" charset="0"/>
              </a:rPr>
              <a:t>, </a:t>
            </a:r>
            <a:r>
              <a:rPr lang="tr-TR" altLang="tr-TR" b="1" i="1">
                <a:latin typeface="Arial" panose="020B0604020202020204" pitchFamily="34" charset="0"/>
              </a:rPr>
              <a:t>araç-gereç</a:t>
            </a:r>
            <a:r>
              <a:rPr lang="tr-TR" altLang="tr-TR" b="1">
                <a:latin typeface="Arial" panose="020B0604020202020204" pitchFamily="34" charset="0"/>
              </a:rPr>
              <a:t>, </a:t>
            </a:r>
            <a:r>
              <a:rPr lang="tr-TR" altLang="tr-TR" b="1" i="1">
                <a:latin typeface="Arial" panose="020B0604020202020204" pitchFamily="34" charset="0"/>
              </a:rPr>
              <a:t>materyal </a:t>
            </a:r>
            <a:r>
              <a:rPr lang="tr-TR" altLang="tr-TR" b="1">
                <a:latin typeface="Arial" panose="020B0604020202020204" pitchFamily="34" charset="0"/>
              </a:rPr>
              <a:t>gibi kaynakların planlanması, yönetilmesi ve kontrol edilmesi işlevidir.</a:t>
            </a:r>
            <a:endParaRPr lang="en-AU" altLang="tr-TR" sz="3600" b="1">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77A5722-4A46-48B8-95E7-40D2E9D2BDAB}"/>
              </a:ext>
            </a:extLst>
          </p:cNvPr>
          <p:cNvSpPr>
            <a:spLocks noGrp="1" noChangeArrowheads="1"/>
          </p:cNvSpPr>
          <p:nvPr>
            <p:ph type="title"/>
          </p:nvPr>
        </p:nvSpPr>
        <p:spPr>
          <a:xfrm>
            <a:off x="2057400" y="685800"/>
            <a:ext cx="7772400" cy="1143000"/>
          </a:xfrm>
        </p:spPr>
        <p:txBody>
          <a:bodyPr/>
          <a:lstStyle/>
          <a:p>
            <a:pPr algn="ctr" eaLnBrk="1" hangingPunct="1">
              <a:defRPr/>
            </a:pPr>
            <a:r>
              <a:rPr lang="en-AU" sz="4000" b="1">
                <a:effectLst>
                  <a:outerShdw blurRad="38100" dist="38100" dir="2700000" algn="tl">
                    <a:srgbClr val="C0C0C0"/>
                  </a:outerShdw>
                </a:effectLst>
              </a:rPr>
              <a:t>PROJE PROGRAMLAMA</a:t>
            </a:r>
            <a:endParaRPr lang="en-AU" b="1" i="0">
              <a:effectLst>
                <a:outerShdw blurRad="38100" dist="38100" dir="2700000" algn="tl">
                  <a:srgbClr val="C0C0C0"/>
                </a:outerShdw>
              </a:effectLst>
            </a:endParaRPr>
          </a:p>
        </p:txBody>
      </p:sp>
      <p:sp>
        <p:nvSpPr>
          <p:cNvPr id="19459" name="Rectangle 3">
            <a:extLst>
              <a:ext uri="{FF2B5EF4-FFF2-40B4-BE49-F238E27FC236}">
                <a16:creationId xmlns:a16="http://schemas.microsoft.com/office/drawing/2014/main" id="{8F600684-9816-4930-9B9A-DE53A4E04858}"/>
              </a:ext>
            </a:extLst>
          </p:cNvPr>
          <p:cNvSpPr>
            <a:spLocks noGrp="1" noChangeArrowheads="1"/>
          </p:cNvSpPr>
          <p:nvPr>
            <p:ph idx="1"/>
          </p:nvPr>
        </p:nvSpPr>
        <p:spPr>
          <a:xfrm>
            <a:off x="1828800" y="1885950"/>
            <a:ext cx="8839200" cy="4171950"/>
          </a:xfrm>
        </p:spPr>
        <p:txBody>
          <a:bodyPr/>
          <a:lstStyle/>
          <a:p>
            <a:pPr lvl="2" eaLnBrk="1" hangingPunct="1">
              <a:buClr>
                <a:srgbClr val="FF0000"/>
              </a:buClr>
              <a:buFont typeface="Wingdings 3" panose="05040102010807070707" pitchFamily="18" charset="2"/>
              <a:buChar char=""/>
            </a:pPr>
            <a:r>
              <a:rPr lang="tr-TR" altLang="tr-TR" b="1">
                <a:latin typeface="Arial" panose="020B0604020202020204" pitchFamily="34" charset="0"/>
              </a:rPr>
              <a:t>Ayrıntılı iş analizleri yapısını geliştir,</a:t>
            </a:r>
          </a:p>
          <a:p>
            <a:pPr lvl="2" eaLnBrk="1" hangingPunct="1">
              <a:buClr>
                <a:srgbClr val="FF0000"/>
              </a:buClr>
              <a:buFont typeface="Wingdings 3" panose="05040102010807070707" pitchFamily="18" charset="2"/>
              <a:buChar char=""/>
            </a:pPr>
            <a:r>
              <a:rPr lang="tr-TR" altLang="tr-TR" b="1">
                <a:latin typeface="Arial" panose="020B0604020202020204" pitchFamily="34" charset="0"/>
              </a:rPr>
              <a:t>Her işlem için gerekli sürenin tahminlenmesi,</a:t>
            </a:r>
          </a:p>
          <a:p>
            <a:pPr lvl="2" eaLnBrk="1" hangingPunct="1">
              <a:buClr>
                <a:srgbClr val="FF0000"/>
              </a:buClr>
              <a:buFont typeface="Wingdings 3" panose="05040102010807070707" pitchFamily="18" charset="2"/>
              <a:buChar char=""/>
            </a:pPr>
            <a:r>
              <a:rPr lang="tr-TR" altLang="tr-TR" b="1">
                <a:latin typeface="Arial" panose="020B0604020202020204" pitchFamily="34" charset="0"/>
              </a:rPr>
              <a:t>Görevleri yapılış düzenine göre sırala,</a:t>
            </a:r>
          </a:p>
          <a:p>
            <a:pPr lvl="2" eaLnBrk="1" hangingPunct="1">
              <a:buClr>
                <a:srgbClr val="FF0000"/>
              </a:buClr>
              <a:buFont typeface="Wingdings 3" panose="05040102010807070707" pitchFamily="18" charset="2"/>
              <a:buChar char=""/>
            </a:pPr>
            <a:r>
              <a:rPr lang="tr-TR" altLang="tr-TR" b="1">
                <a:latin typeface="Arial" panose="020B0604020202020204" pitchFamily="34" charset="0"/>
              </a:rPr>
              <a:t>Her görev  için başlangıç/bitiş zamanı belirle,</a:t>
            </a:r>
          </a:p>
          <a:p>
            <a:pPr lvl="2" eaLnBrk="1" hangingPunct="1">
              <a:buClr>
                <a:srgbClr val="FF0000"/>
              </a:buClr>
              <a:buFont typeface="Wingdings 3" panose="05040102010807070707" pitchFamily="18" charset="2"/>
              <a:buChar char=""/>
            </a:pPr>
            <a:r>
              <a:rPr lang="tr-TR" altLang="tr-TR" b="1">
                <a:latin typeface="Arial" panose="020B0604020202020204" pitchFamily="34" charset="0"/>
              </a:rPr>
              <a:t>Her görev için ayrıntılı bütçe geliştir,</a:t>
            </a:r>
          </a:p>
          <a:p>
            <a:pPr lvl="2" eaLnBrk="1" hangingPunct="1">
              <a:buClr>
                <a:srgbClr val="FF0000"/>
              </a:buClr>
              <a:buFont typeface="Wingdings 3" panose="05040102010807070707" pitchFamily="18" charset="2"/>
              <a:buChar char=""/>
            </a:pPr>
            <a:r>
              <a:rPr lang="tr-TR" altLang="tr-TR" b="1">
                <a:latin typeface="Arial" panose="020B0604020202020204" pitchFamily="34" charset="0"/>
              </a:rPr>
              <a:t>Görevlere uygun kişileri ata.</a:t>
            </a:r>
          </a:p>
          <a:p>
            <a:pPr eaLnBrk="1" hangingPunct="1">
              <a:buClr>
                <a:srgbClr val="FF0000"/>
              </a:buClr>
              <a:buFont typeface="Wingdings 3" panose="05040102010807070707" pitchFamily="18" charset="2"/>
              <a:buChar char=""/>
            </a:pPr>
            <a:endParaRPr lang="en-AU" altLang="tr-TR" b="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08205ED5-0940-4E45-8C43-0065A04A65E7}"/>
              </a:ext>
            </a:extLst>
          </p:cNvPr>
          <p:cNvSpPr>
            <a:spLocks noChangeArrowheads="1"/>
          </p:cNvSpPr>
          <p:nvPr/>
        </p:nvSpPr>
        <p:spPr bwMode="auto">
          <a:xfrm>
            <a:off x="2438400" y="914400"/>
            <a:ext cx="77216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eaLnBrk="0" hangingPunct="0">
              <a:defRPr sz="2400">
                <a:solidFill>
                  <a:schemeClr val="tx1"/>
                </a:solidFill>
                <a:latin typeface="Times New Roman" panose="02020603050405020304" pitchFamily="18" charset="0"/>
              </a:defRPr>
            </a:lvl3pPr>
            <a:lvl4pPr eaLnBrk="0" hangingPunct="0">
              <a:defRPr sz="2400">
                <a:solidFill>
                  <a:schemeClr val="tx1"/>
                </a:solidFill>
                <a:latin typeface="Times New Roman" panose="02020603050405020304" pitchFamily="18" charset="0"/>
              </a:defRPr>
            </a:lvl4pPr>
            <a:lvl5pPr eaLnBrk="0" hangingPunct="0">
              <a:defRPr sz="2400">
                <a:solidFill>
                  <a:schemeClr val="tx1"/>
                </a:solidFill>
                <a:latin typeface="Times New Roman" panose="02020603050405020304" pitchFamily="18" charset="0"/>
              </a:defRPr>
            </a:lvl5pPr>
            <a:lvl6pPr marL="457200" eaLnBrk="0" fontAlgn="base" hangingPunct="0">
              <a:spcBef>
                <a:spcPct val="0"/>
              </a:spcBef>
              <a:spcAft>
                <a:spcPct val="0"/>
              </a:spcAft>
              <a:defRPr sz="2400">
                <a:solidFill>
                  <a:schemeClr val="tx1"/>
                </a:solidFill>
                <a:latin typeface="Times New Roman" panose="02020603050405020304" pitchFamily="18" charset="0"/>
              </a:defRPr>
            </a:lvl6pPr>
            <a:lvl7pPr marL="914400" eaLnBrk="0" fontAlgn="base" hangingPunct="0">
              <a:spcBef>
                <a:spcPct val="0"/>
              </a:spcBef>
              <a:spcAft>
                <a:spcPct val="0"/>
              </a:spcAft>
              <a:defRPr sz="2400">
                <a:solidFill>
                  <a:schemeClr val="tx1"/>
                </a:solidFill>
                <a:latin typeface="Times New Roman" panose="02020603050405020304" pitchFamily="18" charset="0"/>
              </a:defRPr>
            </a:lvl7pPr>
            <a:lvl8pPr marL="1371600" eaLnBrk="0" fontAlgn="base" hangingPunct="0">
              <a:spcBef>
                <a:spcPct val="0"/>
              </a:spcBef>
              <a:spcAft>
                <a:spcPct val="0"/>
              </a:spcAft>
              <a:defRPr sz="2400">
                <a:solidFill>
                  <a:schemeClr val="tx1"/>
                </a:solidFill>
                <a:latin typeface="Times New Roman" panose="02020603050405020304" pitchFamily="18" charset="0"/>
              </a:defRPr>
            </a:lvl8pPr>
            <a:lvl9pPr marL="18288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AU" sz="3600" b="1">
                <a:solidFill>
                  <a:schemeClr val="tx2"/>
                </a:solidFill>
                <a:effectLst>
                  <a:outerShdw blurRad="38100" dist="38100" dir="2700000" algn="tl">
                    <a:srgbClr val="C0C0C0"/>
                  </a:outerShdw>
                </a:effectLst>
              </a:rPr>
              <a:t>PROJE ORGANİZASYONUNUN OLUŞTURULMASI</a:t>
            </a:r>
            <a:endParaRPr lang="en-AU" sz="4400" b="1">
              <a:solidFill>
                <a:schemeClr val="tx2"/>
              </a:solidFill>
              <a:effectLst>
                <a:outerShdw blurRad="38100" dist="38100" dir="2700000" algn="tl">
                  <a:srgbClr val="C0C0C0"/>
                </a:outerShdw>
              </a:effectLst>
            </a:endParaRPr>
          </a:p>
        </p:txBody>
      </p:sp>
      <p:sp>
        <p:nvSpPr>
          <p:cNvPr id="20483" name="Rectangle 3">
            <a:extLst>
              <a:ext uri="{FF2B5EF4-FFF2-40B4-BE49-F238E27FC236}">
                <a16:creationId xmlns:a16="http://schemas.microsoft.com/office/drawing/2014/main" id="{32AFE48E-599C-4B35-BCB1-E111FE5C39DB}"/>
              </a:ext>
            </a:extLst>
          </p:cNvPr>
          <p:cNvSpPr>
            <a:spLocks noChangeArrowheads="1"/>
          </p:cNvSpPr>
          <p:nvPr/>
        </p:nvSpPr>
        <p:spPr bwMode="auto">
          <a:xfrm>
            <a:off x="2514600" y="2209800"/>
            <a:ext cx="7543800" cy="3448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Blip>
                <a:blip r:embed="rId2"/>
              </a:buBlip>
              <a:defRPr sz="3200">
                <a:solidFill>
                  <a:schemeClr val="tx1"/>
                </a:solidFill>
                <a:latin typeface="Tahoma" panose="020B0604030504040204" pitchFamily="34" charset="0"/>
              </a:defRPr>
            </a:lvl1pPr>
            <a:lvl2pPr marL="742950" indent="-285750">
              <a:spcBef>
                <a:spcPct val="20000"/>
              </a:spcBef>
              <a:buSzPct val="75000"/>
              <a:buBlip>
                <a:blip r:embed="rId3"/>
              </a:buBlip>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r>
              <a:rPr lang="tr-TR" altLang="tr-TR" sz="2400" b="1">
                <a:latin typeface="Arial" panose="020B0604020202020204" pitchFamily="34" charset="0"/>
              </a:rPr>
              <a:t>Proje ekiplerinin oluşturulması, farklı bilgi ve tecrübeye sahip kişilerin, proje amaçlarına ulaşabilmek amacıyla bir araya getirilebilmesi işlemidir.</a:t>
            </a:r>
          </a:p>
          <a:p>
            <a:pPr eaLnBrk="1" hangingPunct="1"/>
            <a:r>
              <a:rPr lang="tr-TR" altLang="tr-TR" sz="2400" b="1" i="1">
                <a:solidFill>
                  <a:srgbClr val="FF0000"/>
                </a:solidFill>
                <a:latin typeface="Arial" panose="020B0604020202020204" pitchFamily="34" charset="0"/>
              </a:rPr>
              <a:t>Nasıl bir örgütsel yapıya gidilmeli?</a:t>
            </a:r>
          </a:p>
          <a:p>
            <a:pPr eaLnBrk="1" hangingPunct="1">
              <a:buClr>
                <a:srgbClr val="FF0000"/>
              </a:buClr>
              <a:buFont typeface="Wingdings 2" panose="05020102010507070707" pitchFamily="18" charset="2"/>
              <a:buChar char="E"/>
            </a:pPr>
            <a:r>
              <a:rPr lang="tr-TR" altLang="tr-TR" sz="2400" b="1">
                <a:latin typeface="Arial" panose="020B0604020202020204" pitchFamily="34" charset="0"/>
              </a:rPr>
              <a:t>Bağımsız proje ekibi</a:t>
            </a:r>
          </a:p>
          <a:p>
            <a:pPr eaLnBrk="1" hangingPunct="1">
              <a:buClr>
                <a:srgbClr val="FF0000"/>
              </a:buClr>
              <a:buFont typeface="Wingdings 2" panose="05020102010507070707" pitchFamily="18" charset="2"/>
              <a:buChar char="E"/>
            </a:pPr>
            <a:r>
              <a:rPr lang="tr-TR" altLang="tr-TR" sz="2400" b="1">
                <a:latin typeface="Arial" panose="020B0604020202020204" pitchFamily="34" charset="0"/>
              </a:rPr>
              <a:t>Birbirine bağlı  proje ekibi</a:t>
            </a:r>
          </a:p>
          <a:p>
            <a:pPr eaLnBrk="1" hangingPunct="1">
              <a:buClr>
                <a:srgbClr val="FF0000"/>
              </a:buClr>
              <a:buFont typeface="Wingdings 2" panose="05020102010507070707" pitchFamily="18" charset="2"/>
              <a:buChar char="E"/>
            </a:pPr>
            <a:r>
              <a:rPr lang="tr-TR" altLang="tr-TR" sz="2400" b="1">
                <a:latin typeface="Arial" panose="020B0604020202020204" pitchFamily="34" charset="0"/>
              </a:rPr>
              <a:t>Matris modeli proje ekibi</a:t>
            </a:r>
            <a:endParaRPr lang="en-AU" altLang="tr-TR" sz="2400" b="1">
              <a:latin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67B5FE53-2E5A-4F90-8538-E42BEAEA38A9}"/>
              </a:ext>
            </a:extLst>
          </p:cNvPr>
          <p:cNvSpPr>
            <a:spLocks noGrp="1" noChangeArrowheads="1"/>
          </p:cNvSpPr>
          <p:nvPr>
            <p:ph type="title"/>
          </p:nvPr>
        </p:nvSpPr>
        <p:spPr/>
        <p:txBody>
          <a:bodyPr/>
          <a:lstStyle/>
          <a:p>
            <a:pPr eaLnBrk="1" hangingPunct="1"/>
            <a:r>
              <a:rPr lang="en-US" altLang="tr-TR" b="1">
                <a:solidFill>
                  <a:schemeClr val="tx1"/>
                </a:solidFill>
              </a:rPr>
              <a:t>Proje Organizasyonunun</a:t>
            </a:r>
            <a:r>
              <a:rPr lang="tr-TR" altLang="tr-TR" b="1">
                <a:solidFill>
                  <a:schemeClr val="tx1"/>
                </a:solidFill>
              </a:rPr>
              <a:t> </a:t>
            </a:r>
            <a:r>
              <a:rPr lang="en-US" altLang="tr-TR" b="1">
                <a:solidFill>
                  <a:schemeClr val="tx1"/>
                </a:solidFill>
              </a:rPr>
              <a:t>Avantajlar</a:t>
            </a:r>
            <a:r>
              <a:rPr lang="tr-TR" altLang="tr-TR" b="1">
                <a:solidFill>
                  <a:schemeClr val="tx1"/>
                </a:solidFill>
              </a:rPr>
              <a:t>ı</a:t>
            </a:r>
            <a:endParaRPr lang="en-US" altLang="tr-TR" b="1">
              <a:solidFill>
                <a:schemeClr val="tx1"/>
              </a:solidFill>
            </a:endParaRPr>
          </a:p>
        </p:txBody>
      </p:sp>
      <p:sp>
        <p:nvSpPr>
          <p:cNvPr id="47107" name="Rectangle 3">
            <a:extLst>
              <a:ext uri="{FF2B5EF4-FFF2-40B4-BE49-F238E27FC236}">
                <a16:creationId xmlns:a16="http://schemas.microsoft.com/office/drawing/2014/main" id="{DCABE9F8-6283-4FD7-84BF-B147E746DEA2}"/>
              </a:ext>
            </a:extLst>
          </p:cNvPr>
          <p:cNvSpPr>
            <a:spLocks noGrp="1" noChangeArrowheads="1"/>
          </p:cNvSpPr>
          <p:nvPr>
            <p:ph idx="1"/>
          </p:nvPr>
        </p:nvSpPr>
        <p:spPr>
          <a:xfrm>
            <a:off x="1981200" y="1447800"/>
            <a:ext cx="8229600" cy="4343400"/>
          </a:xfrm>
        </p:spPr>
        <p:txBody>
          <a:bodyPr>
            <a:normAutofit lnSpcReduction="10000"/>
          </a:bodyPr>
          <a:lstStyle/>
          <a:p>
            <a:pPr marL="0" indent="0">
              <a:lnSpc>
                <a:spcPct val="110000"/>
              </a:lnSpc>
              <a:buNone/>
            </a:pPr>
            <a:endParaRPr lang="tr-TR" altLang="tr-TR" sz="2000"/>
          </a:p>
          <a:p>
            <a:pPr marL="0" indent="0" algn="just">
              <a:lnSpc>
                <a:spcPct val="110000"/>
              </a:lnSpc>
            </a:pPr>
            <a:r>
              <a:rPr lang="tr-TR" altLang="tr-TR" sz="2600"/>
              <a:t>Proje yöneticisinin proje üzerinde tam otoritesi mevcuttur.</a:t>
            </a:r>
            <a:endParaRPr lang="en-US" altLang="tr-TR" sz="2600"/>
          </a:p>
          <a:p>
            <a:pPr marL="0" indent="0" algn="just">
              <a:lnSpc>
                <a:spcPct val="110000"/>
              </a:lnSpc>
            </a:pPr>
            <a:r>
              <a:rPr lang="tr-TR" altLang="tr-TR" sz="2600"/>
              <a:t>Proje fonksiyonel bölünmeden ayrıldığı için, iletişim hattı kısalmıştır.</a:t>
            </a:r>
          </a:p>
          <a:p>
            <a:pPr marL="0" indent="0" algn="just">
              <a:lnSpc>
                <a:spcPct val="110000"/>
              </a:lnSpc>
            </a:pPr>
            <a:r>
              <a:rPr lang="tr-TR" altLang="tr-TR" sz="2600"/>
              <a:t>Proje takımı birbirine sıkı bir şekilde bağlı ayrı bir birim oluşturur.</a:t>
            </a:r>
            <a:endParaRPr lang="en-US" altLang="tr-TR" sz="2600"/>
          </a:p>
          <a:p>
            <a:pPr marL="0" indent="0" algn="just">
              <a:lnSpc>
                <a:spcPct val="110000"/>
              </a:lnSpc>
            </a:pPr>
            <a:r>
              <a:rPr lang="tr-TR" altLang="tr-TR" sz="2600"/>
              <a:t>Komuta birliği sağlanır.</a:t>
            </a:r>
            <a:endParaRPr lang="en-US" altLang="tr-TR" sz="2600"/>
          </a:p>
          <a:p>
            <a:pPr marL="0" indent="0" algn="just">
              <a:lnSpc>
                <a:spcPct val="110000"/>
              </a:lnSpc>
            </a:pPr>
            <a:r>
              <a:rPr lang="tr-TR" altLang="tr-TR" sz="2600"/>
              <a:t>Yapısal olarak daha basit ve esnektirler.</a:t>
            </a:r>
            <a:endParaRPr lang="en-US" altLang="tr-TR" sz="2600"/>
          </a:p>
        </p:txBody>
      </p:sp>
    </p:spTree>
    <p:extLst>
      <p:ext uri="{BB962C8B-B14F-4D97-AF65-F5344CB8AC3E}">
        <p14:creationId xmlns:p14="http://schemas.microsoft.com/office/powerpoint/2010/main" val="37141027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fade">
                                      <p:cBhvr>
                                        <p:cTn id="7" dur="1000"/>
                                        <p:tgtEl>
                                          <p:spTgt spid="47106"/>
                                        </p:tgtEl>
                                      </p:cBhvr>
                                    </p:animEffect>
                                    <p:anim calcmode="lin" valueType="num">
                                      <p:cBhvr>
                                        <p:cTn id="8" dur="1000" fill="hold"/>
                                        <p:tgtEl>
                                          <p:spTgt spid="47106"/>
                                        </p:tgtEl>
                                        <p:attrNameLst>
                                          <p:attrName>ppt_x</p:attrName>
                                        </p:attrNameLst>
                                      </p:cBhvr>
                                      <p:tavLst>
                                        <p:tav tm="0">
                                          <p:val>
                                            <p:strVal val="#ppt_x"/>
                                          </p:val>
                                        </p:tav>
                                        <p:tav tm="100000">
                                          <p:val>
                                            <p:strVal val="#ppt_x"/>
                                          </p:val>
                                        </p:tav>
                                      </p:tavLst>
                                    </p:anim>
                                    <p:anim calcmode="lin" valueType="num">
                                      <p:cBhvr>
                                        <p:cTn id="9" dur="1000" fill="hold"/>
                                        <p:tgtEl>
                                          <p:spTgt spid="4710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7107">
                                            <p:txEl>
                                              <p:pRg st="1" end="1"/>
                                            </p:txEl>
                                          </p:spTgt>
                                        </p:tgtEl>
                                        <p:attrNameLst>
                                          <p:attrName>style.visibility</p:attrName>
                                        </p:attrNameLst>
                                      </p:cBhvr>
                                      <p:to>
                                        <p:strVal val="visible"/>
                                      </p:to>
                                    </p:set>
                                    <p:animEffect transition="in" filter="fade">
                                      <p:cBhvr>
                                        <p:cTn id="14" dur="1000"/>
                                        <p:tgtEl>
                                          <p:spTgt spid="47107">
                                            <p:txEl>
                                              <p:pRg st="1" end="1"/>
                                            </p:txEl>
                                          </p:spTgt>
                                        </p:tgtEl>
                                      </p:cBhvr>
                                    </p:animEffect>
                                    <p:anim calcmode="lin" valueType="num">
                                      <p:cBhvr>
                                        <p:cTn id="15" dur="10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71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7107">
                                            <p:txEl>
                                              <p:pRg st="2" end="2"/>
                                            </p:txEl>
                                          </p:spTgt>
                                        </p:tgtEl>
                                        <p:attrNameLst>
                                          <p:attrName>style.visibility</p:attrName>
                                        </p:attrNameLst>
                                      </p:cBhvr>
                                      <p:to>
                                        <p:strVal val="visible"/>
                                      </p:to>
                                    </p:set>
                                    <p:animEffect transition="in" filter="fade">
                                      <p:cBhvr>
                                        <p:cTn id="21" dur="1000"/>
                                        <p:tgtEl>
                                          <p:spTgt spid="47107">
                                            <p:txEl>
                                              <p:pRg st="2" end="2"/>
                                            </p:txEl>
                                          </p:spTgt>
                                        </p:tgtEl>
                                      </p:cBhvr>
                                    </p:animEffect>
                                    <p:anim calcmode="lin" valueType="num">
                                      <p:cBhvr>
                                        <p:cTn id="22" dur="10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710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47107">
                                            <p:txEl>
                                              <p:pRg st="3" end="3"/>
                                            </p:txEl>
                                          </p:spTgt>
                                        </p:tgtEl>
                                        <p:attrNameLst>
                                          <p:attrName>style.visibility</p:attrName>
                                        </p:attrNameLst>
                                      </p:cBhvr>
                                      <p:to>
                                        <p:strVal val="visible"/>
                                      </p:to>
                                    </p:set>
                                    <p:animEffect transition="in" filter="fade">
                                      <p:cBhvr>
                                        <p:cTn id="28" dur="1000"/>
                                        <p:tgtEl>
                                          <p:spTgt spid="47107">
                                            <p:txEl>
                                              <p:pRg st="3" end="3"/>
                                            </p:txEl>
                                          </p:spTgt>
                                        </p:tgtEl>
                                      </p:cBhvr>
                                    </p:animEffect>
                                    <p:anim calcmode="lin" valueType="num">
                                      <p:cBhvr>
                                        <p:cTn id="29" dur="1000" fill="hold"/>
                                        <p:tgtEl>
                                          <p:spTgt spid="4710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710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47107">
                                            <p:txEl>
                                              <p:pRg st="4" end="4"/>
                                            </p:txEl>
                                          </p:spTgt>
                                        </p:tgtEl>
                                        <p:attrNameLst>
                                          <p:attrName>style.visibility</p:attrName>
                                        </p:attrNameLst>
                                      </p:cBhvr>
                                      <p:to>
                                        <p:strVal val="visible"/>
                                      </p:to>
                                    </p:set>
                                    <p:animEffect transition="in" filter="fade">
                                      <p:cBhvr>
                                        <p:cTn id="35" dur="1000"/>
                                        <p:tgtEl>
                                          <p:spTgt spid="47107">
                                            <p:txEl>
                                              <p:pRg st="4" end="4"/>
                                            </p:txEl>
                                          </p:spTgt>
                                        </p:tgtEl>
                                      </p:cBhvr>
                                    </p:animEffect>
                                    <p:anim calcmode="lin" valueType="num">
                                      <p:cBhvr>
                                        <p:cTn id="36" dur="1000" fill="hold"/>
                                        <p:tgtEl>
                                          <p:spTgt spid="4710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710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47107">
                                            <p:txEl>
                                              <p:pRg st="5" end="5"/>
                                            </p:txEl>
                                          </p:spTgt>
                                        </p:tgtEl>
                                        <p:attrNameLst>
                                          <p:attrName>style.visibility</p:attrName>
                                        </p:attrNameLst>
                                      </p:cBhvr>
                                      <p:to>
                                        <p:strVal val="visible"/>
                                      </p:to>
                                    </p:set>
                                    <p:animEffect transition="in" filter="fade">
                                      <p:cBhvr>
                                        <p:cTn id="42" dur="1000"/>
                                        <p:tgtEl>
                                          <p:spTgt spid="47107">
                                            <p:txEl>
                                              <p:pRg st="5" end="5"/>
                                            </p:txEl>
                                          </p:spTgt>
                                        </p:tgtEl>
                                      </p:cBhvr>
                                    </p:animEffect>
                                    <p:anim calcmode="lin" valueType="num">
                                      <p:cBhvr>
                                        <p:cTn id="43" dur="1000" fill="hold"/>
                                        <p:tgtEl>
                                          <p:spTgt spid="4710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710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732C59FF-0484-4572-AD33-926CAB1E5ABC}"/>
              </a:ext>
            </a:extLst>
          </p:cNvPr>
          <p:cNvSpPr>
            <a:spLocks noGrp="1" noChangeArrowheads="1"/>
          </p:cNvSpPr>
          <p:nvPr>
            <p:ph type="title"/>
          </p:nvPr>
        </p:nvSpPr>
        <p:spPr/>
        <p:txBody>
          <a:bodyPr>
            <a:normAutofit/>
          </a:bodyPr>
          <a:lstStyle/>
          <a:p>
            <a:pPr eaLnBrk="1" hangingPunct="1"/>
            <a:r>
              <a:rPr lang="tr-TR" altLang="tr-TR" b="1">
                <a:solidFill>
                  <a:schemeClr val="tx1"/>
                </a:solidFill>
              </a:rPr>
              <a:t>Proje Organizasyonunun Dezavantajları</a:t>
            </a:r>
            <a:endParaRPr lang="en-US" altLang="tr-TR" b="1">
              <a:solidFill>
                <a:schemeClr val="tx1"/>
              </a:solidFill>
            </a:endParaRPr>
          </a:p>
        </p:txBody>
      </p:sp>
      <p:sp>
        <p:nvSpPr>
          <p:cNvPr id="48131" name="Rectangle 3">
            <a:extLst>
              <a:ext uri="{FF2B5EF4-FFF2-40B4-BE49-F238E27FC236}">
                <a16:creationId xmlns:a16="http://schemas.microsoft.com/office/drawing/2014/main" id="{30FA351F-C1A6-41DE-8AC1-F7E0C9BBECA8}"/>
              </a:ext>
            </a:extLst>
          </p:cNvPr>
          <p:cNvSpPr>
            <a:spLocks noGrp="1" noChangeArrowheads="1"/>
          </p:cNvSpPr>
          <p:nvPr>
            <p:ph idx="1"/>
          </p:nvPr>
        </p:nvSpPr>
        <p:spPr>
          <a:xfrm>
            <a:off x="2057400" y="1295400"/>
            <a:ext cx="8229600" cy="4419600"/>
          </a:xfrm>
        </p:spPr>
        <p:txBody>
          <a:bodyPr>
            <a:normAutofit fontScale="92500" lnSpcReduction="10000"/>
          </a:bodyPr>
          <a:lstStyle/>
          <a:p>
            <a:pPr marL="0" indent="0" algn="just">
              <a:lnSpc>
                <a:spcPct val="110000"/>
              </a:lnSpc>
              <a:buNone/>
            </a:pPr>
            <a:endParaRPr lang="tr-TR" altLang="tr-TR" sz="1800"/>
          </a:p>
          <a:p>
            <a:pPr marL="0" indent="0" algn="just">
              <a:lnSpc>
                <a:spcPct val="110000"/>
              </a:lnSpc>
            </a:pPr>
            <a:r>
              <a:rPr lang="tr-TR" altLang="tr-TR" sz="2600"/>
              <a:t>Birçok proje aynı anda çalıştığında, değişik alanlarda kaynak ve emek tekrarına gereksinim doğar.</a:t>
            </a:r>
          </a:p>
          <a:p>
            <a:pPr marL="0" indent="0" algn="just">
              <a:lnSpc>
                <a:spcPct val="110000"/>
              </a:lnSpc>
            </a:pPr>
            <a:r>
              <a:rPr lang="tr-TR" altLang="tr-TR" sz="2600"/>
              <a:t>Fonksiyonel birimlerinden ayrılmış personel konularında geri kalabilirler.</a:t>
            </a:r>
            <a:endParaRPr lang="en-US" altLang="tr-TR" sz="2600"/>
          </a:p>
          <a:p>
            <a:pPr marL="0" indent="0" algn="just">
              <a:lnSpc>
                <a:spcPct val="120000"/>
              </a:lnSpc>
            </a:pPr>
            <a:r>
              <a:rPr lang="tr-TR" altLang="tr-TR" sz="2600"/>
              <a:t>Proje personeli ile ana firma personeli arasında çekişmeler doğabilir.</a:t>
            </a:r>
            <a:endParaRPr lang="en-US" altLang="tr-TR" sz="2600"/>
          </a:p>
          <a:p>
            <a:pPr marL="0" indent="0" algn="just">
              <a:lnSpc>
                <a:spcPct val="120000"/>
              </a:lnSpc>
            </a:pPr>
            <a:r>
              <a:rPr lang="tr-TR" altLang="tr-TR" sz="2600"/>
              <a:t>Proje personeli arasında projeden sonra ne olacak endişesi baş gösterebilir.</a:t>
            </a:r>
            <a:endParaRPr lang="en-US" altLang="tr-TR" sz="2600"/>
          </a:p>
          <a:p>
            <a:pPr marL="0" indent="0"/>
            <a:endParaRPr lang="en-US" altLang="tr-TR" sz="2600"/>
          </a:p>
        </p:txBody>
      </p:sp>
    </p:spTree>
    <p:extLst>
      <p:ext uri="{BB962C8B-B14F-4D97-AF65-F5344CB8AC3E}">
        <p14:creationId xmlns:p14="http://schemas.microsoft.com/office/powerpoint/2010/main" val="2459811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fade">
                                      <p:cBhvr>
                                        <p:cTn id="7" dur="1000"/>
                                        <p:tgtEl>
                                          <p:spTgt spid="48130"/>
                                        </p:tgtEl>
                                      </p:cBhvr>
                                    </p:animEffect>
                                    <p:anim calcmode="lin" valueType="num">
                                      <p:cBhvr>
                                        <p:cTn id="8" dur="1000" fill="hold"/>
                                        <p:tgtEl>
                                          <p:spTgt spid="48130"/>
                                        </p:tgtEl>
                                        <p:attrNameLst>
                                          <p:attrName>ppt_x</p:attrName>
                                        </p:attrNameLst>
                                      </p:cBhvr>
                                      <p:tavLst>
                                        <p:tav tm="0">
                                          <p:val>
                                            <p:strVal val="#ppt_x"/>
                                          </p:val>
                                        </p:tav>
                                        <p:tav tm="100000">
                                          <p:val>
                                            <p:strVal val="#ppt_x"/>
                                          </p:val>
                                        </p:tav>
                                      </p:tavLst>
                                    </p:anim>
                                    <p:anim calcmode="lin" valueType="num">
                                      <p:cBhvr>
                                        <p:cTn id="9" dur="1000" fill="hold"/>
                                        <p:tgtEl>
                                          <p:spTgt spid="4813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8131">
                                            <p:txEl>
                                              <p:pRg st="1" end="1"/>
                                            </p:txEl>
                                          </p:spTgt>
                                        </p:tgtEl>
                                        <p:attrNameLst>
                                          <p:attrName>style.visibility</p:attrName>
                                        </p:attrNameLst>
                                      </p:cBhvr>
                                      <p:to>
                                        <p:strVal val="visible"/>
                                      </p:to>
                                    </p:set>
                                    <p:animEffect transition="in" filter="fade">
                                      <p:cBhvr>
                                        <p:cTn id="14" dur="1000"/>
                                        <p:tgtEl>
                                          <p:spTgt spid="48131">
                                            <p:txEl>
                                              <p:pRg st="1" end="1"/>
                                            </p:txEl>
                                          </p:spTgt>
                                        </p:tgtEl>
                                      </p:cBhvr>
                                    </p:animEffect>
                                    <p:anim calcmode="lin" valueType="num">
                                      <p:cBhvr>
                                        <p:cTn id="15" dur="1000" fill="hold"/>
                                        <p:tgtEl>
                                          <p:spTgt spid="481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81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8131">
                                            <p:txEl>
                                              <p:pRg st="2" end="2"/>
                                            </p:txEl>
                                          </p:spTgt>
                                        </p:tgtEl>
                                        <p:attrNameLst>
                                          <p:attrName>style.visibility</p:attrName>
                                        </p:attrNameLst>
                                      </p:cBhvr>
                                      <p:to>
                                        <p:strVal val="visible"/>
                                      </p:to>
                                    </p:set>
                                    <p:animEffect transition="in" filter="fade">
                                      <p:cBhvr>
                                        <p:cTn id="21" dur="1000"/>
                                        <p:tgtEl>
                                          <p:spTgt spid="48131">
                                            <p:txEl>
                                              <p:pRg st="2" end="2"/>
                                            </p:txEl>
                                          </p:spTgt>
                                        </p:tgtEl>
                                      </p:cBhvr>
                                    </p:animEffect>
                                    <p:anim calcmode="lin" valueType="num">
                                      <p:cBhvr>
                                        <p:cTn id="22" dur="1000" fill="hold"/>
                                        <p:tgtEl>
                                          <p:spTgt spid="4813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81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48131">
                                            <p:txEl>
                                              <p:pRg st="3" end="3"/>
                                            </p:txEl>
                                          </p:spTgt>
                                        </p:tgtEl>
                                        <p:attrNameLst>
                                          <p:attrName>style.visibility</p:attrName>
                                        </p:attrNameLst>
                                      </p:cBhvr>
                                      <p:to>
                                        <p:strVal val="visible"/>
                                      </p:to>
                                    </p:set>
                                    <p:animEffect transition="in" filter="fade">
                                      <p:cBhvr>
                                        <p:cTn id="28" dur="1000"/>
                                        <p:tgtEl>
                                          <p:spTgt spid="48131">
                                            <p:txEl>
                                              <p:pRg st="3" end="3"/>
                                            </p:txEl>
                                          </p:spTgt>
                                        </p:tgtEl>
                                      </p:cBhvr>
                                    </p:animEffect>
                                    <p:anim calcmode="lin" valueType="num">
                                      <p:cBhvr>
                                        <p:cTn id="29" dur="1000" fill="hold"/>
                                        <p:tgtEl>
                                          <p:spTgt spid="4813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81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48131">
                                            <p:txEl>
                                              <p:pRg st="4" end="4"/>
                                            </p:txEl>
                                          </p:spTgt>
                                        </p:tgtEl>
                                        <p:attrNameLst>
                                          <p:attrName>style.visibility</p:attrName>
                                        </p:attrNameLst>
                                      </p:cBhvr>
                                      <p:to>
                                        <p:strVal val="visible"/>
                                      </p:to>
                                    </p:set>
                                    <p:animEffect transition="in" filter="fade">
                                      <p:cBhvr>
                                        <p:cTn id="35" dur="1000"/>
                                        <p:tgtEl>
                                          <p:spTgt spid="48131">
                                            <p:txEl>
                                              <p:pRg st="4" end="4"/>
                                            </p:txEl>
                                          </p:spTgt>
                                        </p:tgtEl>
                                      </p:cBhvr>
                                    </p:animEffect>
                                    <p:anim calcmode="lin" valueType="num">
                                      <p:cBhvr>
                                        <p:cTn id="36" dur="1000" fill="hold"/>
                                        <p:tgtEl>
                                          <p:spTgt spid="4813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813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7262D4C3-2225-44B3-B771-D2778E6432D0}"/>
              </a:ext>
            </a:extLst>
          </p:cNvPr>
          <p:cNvSpPr>
            <a:spLocks noChangeArrowheads="1"/>
          </p:cNvSpPr>
          <p:nvPr/>
        </p:nvSpPr>
        <p:spPr bwMode="auto">
          <a:xfrm>
            <a:off x="1905000" y="5334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eaLnBrk="0" hangingPunct="0">
              <a:defRPr sz="2400">
                <a:solidFill>
                  <a:schemeClr val="tx1"/>
                </a:solidFill>
                <a:latin typeface="Times New Roman" panose="02020603050405020304" pitchFamily="18" charset="0"/>
              </a:defRPr>
            </a:lvl3pPr>
            <a:lvl4pPr eaLnBrk="0" hangingPunct="0">
              <a:defRPr sz="2400">
                <a:solidFill>
                  <a:schemeClr val="tx1"/>
                </a:solidFill>
                <a:latin typeface="Times New Roman" panose="02020603050405020304" pitchFamily="18" charset="0"/>
              </a:defRPr>
            </a:lvl4pPr>
            <a:lvl5pPr eaLnBrk="0" hangingPunct="0">
              <a:defRPr sz="2400">
                <a:solidFill>
                  <a:schemeClr val="tx1"/>
                </a:solidFill>
                <a:latin typeface="Times New Roman" panose="02020603050405020304" pitchFamily="18" charset="0"/>
              </a:defRPr>
            </a:lvl5pPr>
            <a:lvl6pPr marL="457200" eaLnBrk="0" fontAlgn="base" hangingPunct="0">
              <a:spcBef>
                <a:spcPct val="0"/>
              </a:spcBef>
              <a:spcAft>
                <a:spcPct val="0"/>
              </a:spcAft>
              <a:defRPr sz="2400">
                <a:solidFill>
                  <a:schemeClr val="tx1"/>
                </a:solidFill>
                <a:latin typeface="Times New Roman" panose="02020603050405020304" pitchFamily="18" charset="0"/>
              </a:defRPr>
            </a:lvl6pPr>
            <a:lvl7pPr marL="914400" eaLnBrk="0" fontAlgn="base" hangingPunct="0">
              <a:spcBef>
                <a:spcPct val="0"/>
              </a:spcBef>
              <a:spcAft>
                <a:spcPct val="0"/>
              </a:spcAft>
              <a:defRPr sz="2400">
                <a:solidFill>
                  <a:schemeClr val="tx1"/>
                </a:solidFill>
                <a:latin typeface="Times New Roman" panose="02020603050405020304" pitchFamily="18" charset="0"/>
              </a:defRPr>
            </a:lvl7pPr>
            <a:lvl8pPr marL="1371600" eaLnBrk="0" fontAlgn="base" hangingPunct="0">
              <a:spcBef>
                <a:spcPct val="0"/>
              </a:spcBef>
              <a:spcAft>
                <a:spcPct val="0"/>
              </a:spcAft>
              <a:defRPr sz="2400">
                <a:solidFill>
                  <a:schemeClr val="tx1"/>
                </a:solidFill>
                <a:latin typeface="Times New Roman" panose="02020603050405020304" pitchFamily="18" charset="0"/>
              </a:defRPr>
            </a:lvl8pPr>
            <a:lvl9pPr marL="18288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AU" sz="2800" b="1">
                <a:solidFill>
                  <a:schemeClr val="tx2"/>
                </a:solidFill>
                <a:effectLst>
                  <a:outerShdw blurRad="38100" dist="38100" dir="2700000" algn="tl">
                    <a:srgbClr val="C0C0C0"/>
                  </a:outerShdw>
                </a:effectLst>
              </a:rPr>
              <a:t>BAĞIMSIZ PROJE EKİBİNİN YARARLARI</a:t>
            </a:r>
          </a:p>
        </p:txBody>
      </p:sp>
      <p:sp>
        <p:nvSpPr>
          <p:cNvPr id="21507" name="Rectangle 3">
            <a:extLst>
              <a:ext uri="{FF2B5EF4-FFF2-40B4-BE49-F238E27FC236}">
                <a16:creationId xmlns:a16="http://schemas.microsoft.com/office/drawing/2014/main" id="{8C011D97-100F-4C25-BB50-ADE86BE94490}"/>
              </a:ext>
            </a:extLst>
          </p:cNvPr>
          <p:cNvSpPr>
            <a:spLocks noChangeArrowheads="1"/>
          </p:cNvSpPr>
          <p:nvPr/>
        </p:nvSpPr>
        <p:spPr bwMode="auto">
          <a:xfrm>
            <a:off x="1703389" y="1885950"/>
            <a:ext cx="8713787"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Blip>
                <a:blip r:embed="rId2"/>
              </a:buBlip>
              <a:defRPr sz="3200">
                <a:solidFill>
                  <a:schemeClr val="tx1"/>
                </a:solidFill>
                <a:latin typeface="Tahoma" panose="020B0604030504040204" pitchFamily="34" charset="0"/>
              </a:defRPr>
            </a:lvl1pPr>
            <a:lvl2pPr marL="742950" indent="-285750">
              <a:spcBef>
                <a:spcPct val="20000"/>
              </a:spcBef>
              <a:buSzPct val="75000"/>
              <a:buBlip>
                <a:blip r:embed="rId3"/>
              </a:buBlip>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just" eaLnBrk="1" hangingPunct="1">
              <a:buClr>
                <a:srgbClr val="FF0000"/>
              </a:buClr>
              <a:buFont typeface="Wingdings" panose="05000000000000000000" pitchFamily="2" charset="2"/>
              <a:buChar char="C"/>
            </a:pPr>
            <a:r>
              <a:rPr lang="en-AU" altLang="tr-TR">
                <a:latin typeface="Arial" panose="020B0604020202020204" pitchFamily="34" charset="0"/>
              </a:rPr>
              <a:t>Proje yöneticisi proje çalışmalarında tam yetki sahibidir.</a:t>
            </a:r>
          </a:p>
          <a:p>
            <a:pPr algn="just" eaLnBrk="1" hangingPunct="1">
              <a:buClr>
                <a:srgbClr val="FF0000"/>
              </a:buClr>
              <a:buFont typeface="Wingdings" panose="05000000000000000000" pitchFamily="2" charset="2"/>
              <a:buChar char="C"/>
            </a:pPr>
            <a:r>
              <a:rPr lang="en-AU" altLang="tr-TR">
                <a:latin typeface="Arial" panose="020B0604020202020204" pitchFamily="34" charset="0"/>
              </a:rPr>
              <a:t>Ekip üyeleri tek kişiye (yöneticiye) karşı sorumludur.</a:t>
            </a:r>
          </a:p>
          <a:p>
            <a:pPr algn="just" eaLnBrk="1" hangingPunct="1">
              <a:buClr>
                <a:srgbClr val="FF0000"/>
              </a:buClr>
              <a:buFont typeface="Wingdings" panose="05000000000000000000" pitchFamily="2" charset="2"/>
              <a:buChar char="C"/>
            </a:pPr>
            <a:r>
              <a:rPr lang="en-AU" altLang="tr-TR">
                <a:latin typeface="Arial" panose="020B0604020202020204" pitchFamily="34" charset="0"/>
              </a:rPr>
              <a:t>Kısa iletişim kanalları çabuk karar verilmesini sağlar.</a:t>
            </a:r>
          </a:p>
          <a:p>
            <a:pPr algn="just" eaLnBrk="1" hangingPunct="1">
              <a:buClr>
                <a:srgbClr val="FF0000"/>
              </a:buClr>
              <a:buFont typeface="Wingdings" panose="05000000000000000000" pitchFamily="2" charset="2"/>
              <a:buChar char="C"/>
            </a:pPr>
            <a:r>
              <a:rPr lang="en-AU" altLang="tr-TR">
                <a:latin typeface="Arial" panose="020B0604020202020204" pitchFamily="34" charset="0"/>
              </a:rPr>
              <a:t>Ekibin motivasyonu, projeye bağlılığı ve işten gurur duyma oldukça yüksektir.</a:t>
            </a:r>
            <a:endParaRPr lang="en-AU" alt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FB28A095-1CE4-48B0-92A5-43682F7D94C1}"/>
              </a:ext>
            </a:extLst>
          </p:cNvPr>
          <p:cNvSpPr>
            <a:spLocks noChangeArrowheads="1"/>
          </p:cNvSpPr>
          <p:nvPr/>
        </p:nvSpPr>
        <p:spPr bwMode="auto">
          <a:xfrm>
            <a:off x="1992313" y="549275"/>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eaLnBrk="0" hangingPunct="0">
              <a:defRPr sz="2400">
                <a:solidFill>
                  <a:schemeClr val="tx1"/>
                </a:solidFill>
                <a:latin typeface="Times New Roman" panose="02020603050405020304" pitchFamily="18" charset="0"/>
              </a:defRPr>
            </a:lvl3pPr>
            <a:lvl4pPr eaLnBrk="0" hangingPunct="0">
              <a:defRPr sz="2400">
                <a:solidFill>
                  <a:schemeClr val="tx1"/>
                </a:solidFill>
                <a:latin typeface="Times New Roman" panose="02020603050405020304" pitchFamily="18" charset="0"/>
              </a:defRPr>
            </a:lvl4pPr>
            <a:lvl5pPr eaLnBrk="0" hangingPunct="0">
              <a:defRPr sz="2400">
                <a:solidFill>
                  <a:schemeClr val="tx1"/>
                </a:solidFill>
                <a:latin typeface="Times New Roman" panose="02020603050405020304" pitchFamily="18" charset="0"/>
              </a:defRPr>
            </a:lvl5pPr>
            <a:lvl6pPr marL="457200" eaLnBrk="0" fontAlgn="base" hangingPunct="0">
              <a:spcBef>
                <a:spcPct val="0"/>
              </a:spcBef>
              <a:spcAft>
                <a:spcPct val="0"/>
              </a:spcAft>
              <a:defRPr sz="2400">
                <a:solidFill>
                  <a:schemeClr val="tx1"/>
                </a:solidFill>
                <a:latin typeface="Times New Roman" panose="02020603050405020304" pitchFamily="18" charset="0"/>
              </a:defRPr>
            </a:lvl6pPr>
            <a:lvl7pPr marL="914400" eaLnBrk="0" fontAlgn="base" hangingPunct="0">
              <a:spcBef>
                <a:spcPct val="0"/>
              </a:spcBef>
              <a:spcAft>
                <a:spcPct val="0"/>
              </a:spcAft>
              <a:defRPr sz="2400">
                <a:solidFill>
                  <a:schemeClr val="tx1"/>
                </a:solidFill>
                <a:latin typeface="Times New Roman" panose="02020603050405020304" pitchFamily="18" charset="0"/>
              </a:defRPr>
            </a:lvl7pPr>
            <a:lvl8pPr marL="1371600" eaLnBrk="0" fontAlgn="base" hangingPunct="0">
              <a:spcBef>
                <a:spcPct val="0"/>
              </a:spcBef>
              <a:spcAft>
                <a:spcPct val="0"/>
              </a:spcAft>
              <a:defRPr sz="2400">
                <a:solidFill>
                  <a:schemeClr val="tx1"/>
                </a:solidFill>
                <a:latin typeface="Times New Roman" panose="02020603050405020304" pitchFamily="18" charset="0"/>
              </a:defRPr>
            </a:lvl8pPr>
            <a:lvl9pPr marL="18288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en-AU" sz="2800" b="1" dirty="0">
                <a:solidFill>
                  <a:schemeClr val="tx2"/>
                </a:solidFill>
                <a:effectLst>
                  <a:outerShdw blurRad="38100" dist="38100" dir="2700000" algn="tl">
                    <a:srgbClr val="C0C0C0"/>
                  </a:outerShdw>
                </a:effectLst>
              </a:rPr>
              <a:t>BAĞIMSIZ PROJE EKİBİNİN SAKINCALARI</a:t>
            </a:r>
          </a:p>
        </p:txBody>
      </p:sp>
      <p:sp>
        <p:nvSpPr>
          <p:cNvPr id="22531" name="Rectangle 3">
            <a:extLst>
              <a:ext uri="{FF2B5EF4-FFF2-40B4-BE49-F238E27FC236}">
                <a16:creationId xmlns:a16="http://schemas.microsoft.com/office/drawing/2014/main" id="{E34C4C7C-9B4E-4E4A-86D9-633DFF03955A}"/>
              </a:ext>
            </a:extLst>
          </p:cNvPr>
          <p:cNvSpPr>
            <a:spLocks noChangeArrowheads="1"/>
          </p:cNvSpPr>
          <p:nvPr/>
        </p:nvSpPr>
        <p:spPr bwMode="auto">
          <a:xfrm>
            <a:off x="1703389" y="1844675"/>
            <a:ext cx="8713787"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Blip>
                <a:blip r:embed="rId2"/>
              </a:buBlip>
              <a:defRPr sz="3200">
                <a:solidFill>
                  <a:schemeClr val="tx1"/>
                </a:solidFill>
                <a:latin typeface="Tahoma" panose="020B0604030504040204" pitchFamily="34" charset="0"/>
              </a:defRPr>
            </a:lvl1pPr>
            <a:lvl2pPr marL="742950" indent="-285750">
              <a:spcBef>
                <a:spcPct val="20000"/>
              </a:spcBef>
              <a:buSzPct val="75000"/>
              <a:buBlip>
                <a:blip r:embed="rId3"/>
              </a:buBlip>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buClr>
                <a:srgbClr val="FF0000"/>
              </a:buClr>
              <a:buFont typeface="Wingdings" panose="05000000000000000000" pitchFamily="2" charset="2"/>
              <a:buChar char="D"/>
            </a:pPr>
            <a:r>
              <a:rPr lang="en-AU" altLang="tr-TR" sz="2800" dirty="0" err="1">
                <a:latin typeface="Arial" panose="020B0604020202020204" pitchFamily="34" charset="0"/>
              </a:rPr>
              <a:t>Proje</a:t>
            </a:r>
            <a:r>
              <a:rPr lang="en-AU" altLang="tr-TR" sz="2800" dirty="0">
                <a:latin typeface="Arial" panose="020B0604020202020204" pitchFamily="34" charset="0"/>
              </a:rPr>
              <a:t> </a:t>
            </a:r>
            <a:r>
              <a:rPr lang="en-AU" altLang="tr-TR" sz="2800" dirty="0" err="1">
                <a:latin typeface="Arial" panose="020B0604020202020204" pitchFamily="34" charset="0"/>
              </a:rPr>
              <a:t>araç</a:t>
            </a:r>
            <a:r>
              <a:rPr lang="en-AU" altLang="tr-TR" sz="2800" dirty="0">
                <a:latin typeface="Arial" panose="020B0604020202020204" pitchFamily="34" charset="0"/>
              </a:rPr>
              <a:t> </a:t>
            </a:r>
            <a:r>
              <a:rPr lang="en-AU" altLang="tr-TR" sz="2800" dirty="0" err="1">
                <a:latin typeface="Arial" panose="020B0604020202020204" pitchFamily="34" charset="0"/>
              </a:rPr>
              <a:t>ve</a:t>
            </a:r>
            <a:r>
              <a:rPr lang="en-AU" altLang="tr-TR" sz="2800" dirty="0">
                <a:latin typeface="Arial" panose="020B0604020202020204" pitchFamily="34" charset="0"/>
              </a:rPr>
              <a:t> </a:t>
            </a:r>
            <a:r>
              <a:rPr lang="en-AU" altLang="tr-TR" sz="2800" dirty="0" err="1">
                <a:latin typeface="Arial" panose="020B0604020202020204" pitchFamily="34" charset="0"/>
              </a:rPr>
              <a:t>gereçleri</a:t>
            </a:r>
            <a:r>
              <a:rPr lang="en-AU" altLang="tr-TR" sz="2800" dirty="0">
                <a:latin typeface="Arial" panose="020B0604020202020204" pitchFamily="34" charset="0"/>
              </a:rPr>
              <a:t> </a:t>
            </a:r>
            <a:r>
              <a:rPr lang="en-AU" altLang="tr-TR" sz="2800" dirty="0" err="1">
                <a:latin typeface="Arial" panose="020B0604020202020204" pitchFamily="34" charset="0"/>
              </a:rPr>
              <a:t>ortak</a:t>
            </a:r>
            <a:r>
              <a:rPr lang="en-AU" altLang="tr-TR" sz="2800" dirty="0">
                <a:latin typeface="Arial" panose="020B0604020202020204" pitchFamily="34" charset="0"/>
              </a:rPr>
              <a:t> </a:t>
            </a:r>
            <a:r>
              <a:rPr lang="en-AU" altLang="tr-TR" sz="2800" dirty="0" err="1">
                <a:latin typeface="Arial" panose="020B0604020202020204" pitchFamily="34" charset="0"/>
              </a:rPr>
              <a:t>kullanılmadığı</a:t>
            </a:r>
            <a:r>
              <a:rPr lang="en-AU" altLang="tr-TR" sz="2800" dirty="0">
                <a:latin typeface="Arial" panose="020B0604020202020204" pitchFamily="34" charset="0"/>
              </a:rPr>
              <a:t> </a:t>
            </a:r>
            <a:r>
              <a:rPr lang="en-AU" altLang="tr-TR" sz="2800" dirty="0" err="1">
                <a:latin typeface="Arial" panose="020B0604020202020204" pitchFamily="34" charset="0"/>
              </a:rPr>
              <a:t>için</a:t>
            </a:r>
            <a:r>
              <a:rPr lang="en-AU" altLang="tr-TR" sz="2800" dirty="0">
                <a:latin typeface="Arial" panose="020B0604020202020204" pitchFamily="34" charset="0"/>
              </a:rPr>
              <a:t> </a:t>
            </a:r>
            <a:r>
              <a:rPr lang="en-AU" altLang="tr-TR" sz="2800" dirty="0" err="1">
                <a:latin typeface="Arial" panose="020B0604020202020204" pitchFamily="34" charset="0"/>
              </a:rPr>
              <a:t>kaynak</a:t>
            </a:r>
            <a:r>
              <a:rPr lang="en-AU" altLang="tr-TR" sz="2800" dirty="0">
                <a:latin typeface="Arial" panose="020B0604020202020204" pitchFamily="34" charset="0"/>
              </a:rPr>
              <a:t> </a:t>
            </a:r>
            <a:r>
              <a:rPr lang="en-AU" altLang="tr-TR" sz="2800" dirty="0" err="1">
                <a:latin typeface="Arial" panose="020B0604020202020204" pitchFamily="34" charset="0"/>
              </a:rPr>
              <a:t>israfı</a:t>
            </a:r>
            <a:r>
              <a:rPr lang="en-AU" altLang="tr-TR" sz="2800" dirty="0">
                <a:latin typeface="Arial" panose="020B0604020202020204" pitchFamily="34" charset="0"/>
              </a:rPr>
              <a:t> </a:t>
            </a:r>
            <a:r>
              <a:rPr lang="en-AU" altLang="tr-TR" sz="2800" dirty="0" err="1">
                <a:latin typeface="Arial" panose="020B0604020202020204" pitchFamily="34" charset="0"/>
              </a:rPr>
              <a:t>vardır</a:t>
            </a:r>
            <a:r>
              <a:rPr lang="en-AU" altLang="tr-TR" sz="2800" dirty="0">
                <a:latin typeface="Arial" panose="020B0604020202020204" pitchFamily="34" charset="0"/>
              </a:rPr>
              <a:t>.</a:t>
            </a:r>
          </a:p>
          <a:p>
            <a:pPr algn="just" eaLnBrk="1" hangingPunct="1">
              <a:buClr>
                <a:srgbClr val="FF0000"/>
              </a:buClr>
              <a:buFont typeface="Wingdings" panose="05000000000000000000" pitchFamily="2" charset="2"/>
              <a:buChar char="D"/>
            </a:pPr>
            <a:r>
              <a:rPr lang="en-AU" altLang="tr-TR" sz="2800" dirty="0" err="1">
                <a:latin typeface="Arial" panose="020B0604020202020204" pitchFamily="34" charset="0"/>
              </a:rPr>
              <a:t>Ekip</a:t>
            </a:r>
            <a:r>
              <a:rPr lang="en-AU" altLang="tr-TR" sz="2800" dirty="0">
                <a:latin typeface="Arial" panose="020B0604020202020204" pitchFamily="34" charset="0"/>
              </a:rPr>
              <a:t> </a:t>
            </a:r>
            <a:r>
              <a:rPr lang="en-AU" altLang="tr-TR" sz="2800" dirty="0" err="1">
                <a:latin typeface="Arial" panose="020B0604020202020204" pitchFamily="34" charset="0"/>
              </a:rPr>
              <a:t>üyelerinin</a:t>
            </a:r>
            <a:r>
              <a:rPr lang="en-AU" altLang="tr-TR" sz="2800" dirty="0">
                <a:latin typeface="Arial" panose="020B0604020202020204" pitchFamily="34" charset="0"/>
              </a:rPr>
              <a:t> </a:t>
            </a:r>
            <a:r>
              <a:rPr lang="en-AU" altLang="tr-TR" sz="2800" dirty="0" err="1">
                <a:latin typeface="Arial" panose="020B0604020202020204" pitchFamily="34" charset="0"/>
              </a:rPr>
              <a:t>genel</a:t>
            </a:r>
            <a:r>
              <a:rPr lang="en-AU" altLang="tr-TR" sz="2800" dirty="0">
                <a:latin typeface="Arial" panose="020B0604020202020204" pitchFamily="34" charset="0"/>
              </a:rPr>
              <a:t> </a:t>
            </a:r>
            <a:r>
              <a:rPr lang="en-AU" altLang="tr-TR" sz="2800" dirty="0" err="1">
                <a:latin typeface="Arial" panose="020B0604020202020204" pitchFamily="34" charset="0"/>
              </a:rPr>
              <a:t>merkezden</a:t>
            </a:r>
            <a:r>
              <a:rPr lang="en-AU" altLang="tr-TR" sz="2800" dirty="0">
                <a:latin typeface="Arial" panose="020B0604020202020204" pitchFamily="34" charset="0"/>
              </a:rPr>
              <a:t> hem </a:t>
            </a:r>
            <a:r>
              <a:rPr lang="en-AU" altLang="tr-TR" sz="2800" dirty="0" err="1">
                <a:latin typeface="Arial" panose="020B0604020202020204" pitchFamily="34" charset="0"/>
              </a:rPr>
              <a:t>fiziksel</a:t>
            </a:r>
            <a:r>
              <a:rPr lang="en-AU" altLang="tr-TR" sz="2800" dirty="0">
                <a:latin typeface="Arial" panose="020B0604020202020204" pitchFamily="34" charset="0"/>
              </a:rPr>
              <a:t> hem de </a:t>
            </a:r>
            <a:r>
              <a:rPr lang="en-AU" altLang="tr-TR" sz="2800" dirty="0" err="1">
                <a:latin typeface="Arial" panose="020B0604020202020204" pitchFamily="34" charset="0"/>
              </a:rPr>
              <a:t>psikolojik</a:t>
            </a:r>
            <a:r>
              <a:rPr lang="en-AU" altLang="tr-TR" sz="2800" dirty="0">
                <a:latin typeface="Arial" panose="020B0604020202020204" pitchFamily="34" charset="0"/>
              </a:rPr>
              <a:t> </a:t>
            </a:r>
            <a:r>
              <a:rPr lang="en-AU" altLang="tr-TR" sz="2800" dirty="0" err="1">
                <a:latin typeface="Arial" panose="020B0604020202020204" pitchFamily="34" charset="0"/>
              </a:rPr>
              <a:t>olarak</a:t>
            </a:r>
            <a:r>
              <a:rPr lang="en-AU" altLang="tr-TR" sz="2800" dirty="0">
                <a:latin typeface="Arial" panose="020B0604020202020204" pitchFamily="34" charset="0"/>
              </a:rPr>
              <a:t> </a:t>
            </a:r>
            <a:r>
              <a:rPr lang="en-AU" altLang="tr-TR" sz="2800" dirty="0" err="1">
                <a:latin typeface="Arial" panose="020B0604020202020204" pitchFamily="34" charset="0"/>
              </a:rPr>
              <a:t>uzak</a:t>
            </a:r>
            <a:r>
              <a:rPr lang="en-AU" altLang="tr-TR" sz="2800" dirty="0">
                <a:latin typeface="Arial" panose="020B0604020202020204" pitchFamily="34" charset="0"/>
              </a:rPr>
              <a:t> </a:t>
            </a:r>
            <a:r>
              <a:rPr lang="en-AU" altLang="tr-TR" sz="2800" dirty="0" err="1">
                <a:latin typeface="Arial" panose="020B0604020202020204" pitchFamily="34" charset="0"/>
              </a:rPr>
              <a:t>olmaları</a:t>
            </a:r>
            <a:r>
              <a:rPr lang="en-AU" altLang="tr-TR" sz="2800" dirty="0">
                <a:latin typeface="Arial" panose="020B0604020202020204" pitchFamily="34" charset="0"/>
              </a:rPr>
              <a:t> </a:t>
            </a:r>
            <a:r>
              <a:rPr lang="en-AU" altLang="tr-TR" sz="2800" dirty="0" err="1">
                <a:latin typeface="Arial" panose="020B0604020202020204" pitchFamily="34" charset="0"/>
              </a:rPr>
              <a:t>durumunda</a:t>
            </a:r>
            <a:r>
              <a:rPr lang="en-AU" altLang="tr-TR" sz="2800" dirty="0">
                <a:latin typeface="Arial" panose="020B0604020202020204" pitchFamily="34" charset="0"/>
              </a:rPr>
              <a:t> </a:t>
            </a:r>
            <a:r>
              <a:rPr lang="en-AU" altLang="tr-TR" sz="2800" dirty="0" err="1">
                <a:latin typeface="Arial" panose="020B0604020202020204" pitchFamily="34" charset="0"/>
              </a:rPr>
              <a:t>örgütün</a:t>
            </a:r>
            <a:r>
              <a:rPr lang="en-AU" altLang="tr-TR" sz="2800" dirty="0">
                <a:latin typeface="Arial" panose="020B0604020202020204" pitchFamily="34" charset="0"/>
              </a:rPr>
              <a:t> </a:t>
            </a:r>
            <a:r>
              <a:rPr lang="en-AU" altLang="tr-TR" sz="2800" dirty="0" err="1">
                <a:latin typeface="Arial" panose="020B0604020202020204" pitchFamily="34" charset="0"/>
              </a:rPr>
              <a:t>amaç</a:t>
            </a:r>
            <a:r>
              <a:rPr lang="en-AU" altLang="tr-TR" sz="2800" dirty="0">
                <a:latin typeface="Arial" panose="020B0604020202020204" pitchFamily="34" charset="0"/>
              </a:rPr>
              <a:t> </a:t>
            </a:r>
            <a:r>
              <a:rPr lang="en-AU" altLang="tr-TR" sz="2800" dirty="0" err="1">
                <a:latin typeface="Arial" panose="020B0604020202020204" pitchFamily="34" charset="0"/>
              </a:rPr>
              <a:t>ve</a:t>
            </a:r>
            <a:r>
              <a:rPr lang="en-AU" altLang="tr-TR" sz="2800" dirty="0">
                <a:latin typeface="Arial" panose="020B0604020202020204" pitchFamily="34" charset="0"/>
              </a:rPr>
              <a:t> </a:t>
            </a:r>
            <a:r>
              <a:rPr lang="en-AU" altLang="tr-TR" sz="2800" dirty="0" err="1">
                <a:latin typeface="Arial" panose="020B0604020202020204" pitchFamily="34" charset="0"/>
              </a:rPr>
              <a:t>politikalarının</a:t>
            </a:r>
            <a:r>
              <a:rPr lang="en-AU" altLang="tr-TR" sz="2800" dirty="0">
                <a:latin typeface="Arial" panose="020B0604020202020204" pitchFamily="34" charset="0"/>
              </a:rPr>
              <a:t>  </a:t>
            </a:r>
            <a:r>
              <a:rPr lang="en-AU" altLang="tr-TR" sz="2800" dirty="0" err="1">
                <a:latin typeface="Arial" panose="020B0604020202020204" pitchFamily="34" charset="0"/>
              </a:rPr>
              <a:t>gözardı</a:t>
            </a:r>
            <a:r>
              <a:rPr lang="en-AU" altLang="tr-TR" sz="2800" dirty="0">
                <a:latin typeface="Arial" panose="020B0604020202020204" pitchFamily="34" charset="0"/>
              </a:rPr>
              <a:t> </a:t>
            </a:r>
            <a:r>
              <a:rPr lang="en-AU" altLang="tr-TR" sz="2800" dirty="0" err="1">
                <a:latin typeface="Arial" panose="020B0604020202020204" pitchFamily="34" charset="0"/>
              </a:rPr>
              <a:t>edilmesi</a:t>
            </a:r>
            <a:r>
              <a:rPr lang="en-AU" altLang="tr-TR" sz="2800" dirty="0">
                <a:latin typeface="Arial" panose="020B0604020202020204" pitchFamily="34" charset="0"/>
              </a:rPr>
              <a:t> </a:t>
            </a:r>
            <a:r>
              <a:rPr lang="en-AU" altLang="tr-TR" sz="2800" dirty="0" err="1">
                <a:latin typeface="Arial" panose="020B0604020202020204" pitchFamily="34" charset="0"/>
              </a:rPr>
              <a:t>olasılığı</a:t>
            </a:r>
            <a:r>
              <a:rPr lang="en-AU" altLang="tr-TR" sz="2800" dirty="0">
                <a:latin typeface="Arial" panose="020B0604020202020204" pitchFamily="34" charset="0"/>
              </a:rPr>
              <a:t> </a:t>
            </a:r>
            <a:r>
              <a:rPr lang="en-AU" altLang="tr-TR" sz="2800" dirty="0" err="1">
                <a:latin typeface="Arial" panose="020B0604020202020204" pitchFamily="34" charset="0"/>
              </a:rPr>
              <a:t>vardır</a:t>
            </a:r>
            <a:r>
              <a:rPr lang="en-AU" altLang="tr-TR" sz="2800" dirty="0">
                <a:latin typeface="Arial" panose="020B0604020202020204" pitchFamily="34" charset="0"/>
              </a:rPr>
              <a:t>.</a:t>
            </a:r>
          </a:p>
          <a:p>
            <a:pPr algn="just" eaLnBrk="1" hangingPunct="1">
              <a:buClr>
                <a:srgbClr val="FF0000"/>
              </a:buClr>
              <a:buFont typeface="Wingdings" panose="05000000000000000000" pitchFamily="2" charset="2"/>
              <a:buChar char="D"/>
            </a:pPr>
            <a:r>
              <a:rPr lang="en-AU" altLang="tr-TR" sz="2800" dirty="0" err="1">
                <a:latin typeface="Arial" panose="020B0604020202020204" pitchFamily="34" charset="0"/>
              </a:rPr>
              <a:t>Ekip</a:t>
            </a:r>
            <a:r>
              <a:rPr lang="en-AU" altLang="tr-TR" sz="2800" dirty="0">
                <a:latin typeface="Arial" panose="020B0604020202020204" pitchFamily="34" charset="0"/>
              </a:rPr>
              <a:t> </a:t>
            </a:r>
            <a:r>
              <a:rPr lang="en-AU" altLang="tr-TR" sz="2800" dirty="0" err="1">
                <a:latin typeface="Arial" panose="020B0604020202020204" pitchFamily="34" charset="0"/>
              </a:rPr>
              <a:t>üyeleri</a:t>
            </a:r>
            <a:r>
              <a:rPr lang="en-AU" altLang="tr-TR" sz="2800" dirty="0">
                <a:latin typeface="Arial" panose="020B0604020202020204" pitchFamily="34" charset="0"/>
              </a:rPr>
              <a:t> </a:t>
            </a:r>
            <a:r>
              <a:rPr lang="en-AU" altLang="tr-TR" sz="2800" dirty="0" err="1">
                <a:latin typeface="Arial" panose="020B0604020202020204" pitchFamily="34" charset="0"/>
              </a:rPr>
              <a:t>kendi</a:t>
            </a:r>
            <a:r>
              <a:rPr lang="en-AU" altLang="tr-TR" sz="2800" dirty="0">
                <a:latin typeface="Arial" panose="020B0604020202020204" pitchFamily="34" charset="0"/>
              </a:rPr>
              <a:t> </a:t>
            </a:r>
            <a:r>
              <a:rPr lang="en-AU" altLang="tr-TR" sz="2800" dirty="0" err="1">
                <a:latin typeface="Arial" panose="020B0604020202020204" pitchFamily="34" charset="0"/>
              </a:rPr>
              <a:t>birimlerinden</a:t>
            </a:r>
            <a:r>
              <a:rPr lang="en-AU" altLang="tr-TR" sz="2800" dirty="0">
                <a:latin typeface="Arial" panose="020B0604020202020204" pitchFamily="34" charset="0"/>
              </a:rPr>
              <a:t> </a:t>
            </a:r>
            <a:r>
              <a:rPr lang="en-AU" altLang="tr-TR" sz="2800" dirty="0" err="1">
                <a:latin typeface="Arial" panose="020B0604020202020204" pitchFamily="34" charset="0"/>
              </a:rPr>
              <a:t>ayrı</a:t>
            </a:r>
            <a:r>
              <a:rPr lang="en-AU" altLang="tr-TR" sz="2800" dirty="0">
                <a:latin typeface="Arial" panose="020B0604020202020204" pitchFamily="34" charset="0"/>
              </a:rPr>
              <a:t> </a:t>
            </a:r>
            <a:r>
              <a:rPr lang="en-AU" altLang="tr-TR" sz="2800" dirty="0" err="1">
                <a:latin typeface="Arial" panose="020B0604020202020204" pitchFamily="34" charset="0"/>
              </a:rPr>
              <a:t>düşecekleri</a:t>
            </a:r>
            <a:r>
              <a:rPr lang="en-AU" altLang="tr-TR" sz="2800" dirty="0">
                <a:latin typeface="Arial" panose="020B0604020202020204" pitchFamily="34" charset="0"/>
              </a:rPr>
              <a:t> </a:t>
            </a:r>
            <a:r>
              <a:rPr lang="en-AU" altLang="tr-TR" sz="2800" dirty="0" err="1">
                <a:latin typeface="Arial" panose="020B0604020202020204" pitchFamily="34" charset="0"/>
              </a:rPr>
              <a:t>için</a:t>
            </a:r>
            <a:r>
              <a:rPr lang="en-AU" altLang="tr-TR" sz="2800" dirty="0">
                <a:latin typeface="Arial" panose="020B0604020202020204" pitchFamily="34" charset="0"/>
              </a:rPr>
              <a:t> “</a:t>
            </a:r>
            <a:r>
              <a:rPr lang="en-AU" altLang="tr-TR" sz="2800" dirty="0" err="1">
                <a:latin typeface="Arial" panose="020B0604020202020204" pitchFamily="34" charset="0"/>
              </a:rPr>
              <a:t>projeden</a:t>
            </a:r>
            <a:r>
              <a:rPr lang="en-AU" altLang="tr-TR" sz="2800" dirty="0">
                <a:latin typeface="Arial" panose="020B0604020202020204" pitchFamily="34" charset="0"/>
              </a:rPr>
              <a:t> </a:t>
            </a:r>
            <a:r>
              <a:rPr lang="en-AU" altLang="tr-TR" sz="2800" dirty="0" err="1">
                <a:latin typeface="Arial" panose="020B0604020202020204" pitchFamily="34" charset="0"/>
              </a:rPr>
              <a:t>sonra</a:t>
            </a:r>
            <a:r>
              <a:rPr lang="en-AU" altLang="tr-TR" sz="2800" dirty="0">
                <a:latin typeface="Arial" panose="020B0604020202020204" pitchFamily="34" charset="0"/>
              </a:rPr>
              <a:t> ne </a:t>
            </a:r>
            <a:r>
              <a:rPr lang="en-AU" altLang="tr-TR" sz="2800" dirty="0" err="1">
                <a:latin typeface="Arial" panose="020B0604020202020204" pitchFamily="34" charset="0"/>
              </a:rPr>
              <a:t>olacağız</a:t>
            </a:r>
            <a:r>
              <a:rPr lang="en-AU" altLang="tr-TR" sz="2800" dirty="0">
                <a:latin typeface="Arial" panose="020B0604020202020204" pitchFamily="34" charset="0"/>
              </a:rPr>
              <a:t>” </a:t>
            </a:r>
            <a:r>
              <a:rPr lang="en-AU" altLang="tr-TR" sz="2800" dirty="0" err="1">
                <a:latin typeface="Arial" panose="020B0604020202020204" pitchFamily="34" charset="0"/>
              </a:rPr>
              <a:t>duygusuna</a:t>
            </a:r>
            <a:r>
              <a:rPr lang="en-AU" altLang="tr-TR" sz="2800" dirty="0">
                <a:latin typeface="Arial" panose="020B0604020202020204" pitchFamily="34" charset="0"/>
              </a:rPr>
              <a:t> </a:t>
            </a:r>
            <a:r>
              <a:rPr lang="en-AU" altLang="tr-TR" sz="2800" dirty="0" err="1">
                <a:latin typeface="Arial" panose="020B0604020202020204" pitchFamily="34" charset="0"/>
              </a:rPr>
              <a:t>kapılabilirler</a:t>
            </a:r>
            <a:r>
              <a:rPr lang="en-AU" altLang="tr-TR"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DCDD715F-D3BB-4F24-BC21-46561F9F258D}"/>
              </a:ext>
            </a:extLst>
          </p:cNvPr>
          <p:cNvSpPr>
            <a:spLocks noChangeArrowheads="1"/>
          </p:cNvSpPr>
          <p:nvPr/>
        </p:nvSpPr>
        <p:spPr bwMode="auto">
          <a:xfrm>
            <a:off x="1992313" y="333375"/>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eaLnBrk="0" hangingPunct="0">
              <a:defRPr sz="2400">
                <a:solidFill>
                  <a:schemeClr val="tx1"/>
                </a:solidFill>
                <a:latin typeface="Times New Roman" panose="02020603050405020304" pitchFamily="18" charset="0"/>
              </a:defRPr>
            </a:lvl3pPr>
            <a:lvl4pPr eaLnBrk="0" hangingPunct="0">
              <a:defRPr sz="2400">
                <a:solidFill>
                  <a:schemeClr val="tx1"/>
                </a:solidFill>
                <a:latin typeface="Times New Roman" panose="02020603050405020304" pitchFamily="18" charset="0"/>
              </a:defRPr>
            </a:lvl4pPr>
            <a:lvl5pPr eaLnBrk="0" hangingPunct="0">
              <a:defRPr sz="2400">
                <a:solidFill>
                  <a:schemeClr val="tx1"/>
                </a:solidFill>
                <a:latin typeface="Times New Roman" panose="02020603050405020304" pitchFamily="18" charset="0"/>
              </a:defRPr>
            </a:lvl5pPr>
            <a:lvl6pPr marL="457200" eaLnBrk="0" fontAlgn="base" hangingPunct="0">
              <a:spcBef>
                <a:spcPct val="0"/>
              </a:spcBef>
              <a:spcAft>
                <a:spcPct val="0"/>
              </a:spcAft>
              <a:defRPr sz="2400">
                <a:solidFill>
                  <a:schemeClr val="tx1"/>
                </a:solidFill>
                <a:latin typeface="Times New Roman" panose="02020603050405020304" pitchFamily="18" charset="0"/>
              </a:defRPr>
            </a:lvl6pPr>
            <a:lvl7pPr marL="914400" eaLnBrk="0" fontAlgn="base" hangingPunct="0">
              <a:spcBef>
                <a:spcPct val="0"/>
              </a:spcBef>
              <a:spcAft>
                <a:spcPct val="0"/>
              </a:spcAft>
              <a:defRPr sz="2400">
                <a:solidFill>
                  <a:schemeClr val="tx1"/>
                </a:solidFill>
                <a:latin typeface="Times New Roman" panose="02020603050405020304" pitchFamily="18" charset="0"/>
              </a:defRPr>
            </a:lvl7pPr>
            <a:lvl8pPr marL="1371600" eaLnBrk="0" fontAlgn="base" hangingPunct="0">
              <a:spcBef>
                <a:spcPct val="0"/>
              </a:spcBef>
              <a:spcAft>
                <a:spcPct val="0"/>
              </a:spcAft>
              <a:defRPr sz="2400">
                <a:solidFill>
                  <a:schemeClr val="tx1"/>
                </a:solidFill>
                <a:latin typeface="Times New Roman" panose="02020603050405020304" pitchFamily="18" charset="0"/>
              </a:defRPr>
            </a:lvl8pPr>
            <a:lvl9pPr marL="18288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tr-TR" sz="2800" b="1" dirty="0">
                <a:solidFill>
                  <a:schemeClr val="tx2"/>
                </a:solidFill>
                <a:effectLst>
                  <a:outerShdw blurRad="38100" dist="38100" dir="2700000" algn="tl">
                    <a:srgbClr val="C0C0C0"/>
                  </a:outerShdw>
                </a:effectLst>
              </a:rPr>
              <a:t>BİRBİRİNE BAĞLI PROJE EKİBİ</a:t>
            </a:r>
          </a:p>
        </p:txBody>
      </p:sp>
      <p:graphicFrame>
        <p:nvGraphicFramePr>
          <p:cNvPr id="23555" name="Object 3">
            <a:extLst>
              <a:ext uri="{FF2B5EF4-FFF2-40B4-BE49-F238E27FC236}">
                <a16:creationId xmlns:a16="http://schemas.microsoft.com/office/drawing/2014/main" id="{04713A5F-646C-4DC0-B983-C5139C92A114}"/>
              </a:ext>
            </a:extLst>
          </p:cNvPr>
          <p:cNvGraphicFramePr>
            <a:graphicFrameLocks noChangeAspect="1"/>
          </p:cNvGraphicFramePr>
          <p:nvPr/>
        </p:nvGraphicFramePr>
        <p:xfrm>
          <a:off x="2209800" y="1700213"/>
          <a:ext cx="7493000" cy="3384550"/>
        </p:xfrm>
        <a:graphic>
          <a:graphicData uri="http://schemas.openxmlformats.org/presentationml/2006/ole">
            <mc:AlternateContent xmlns:mc="http://schemas.openxmlformats.org/markup-compatibility/2006">
              <mc:Choice xmlns:v="urn:schemas-microsoft-com:vml" Requires="v">
                <p:oleObj spid="_x0000_s2060" name="MS Org Chart" r:id="rId3" imgW="6534000" imgH="1625400" progId="OrgPlusWOPX.4">
                  <p:embed followColorScheme="full"/>
                </p:oleObj>
              </mc:Choice>
              <mc:Fallback>
                <p:oleObj name="MS Org Chart" r:id="rId3" imgW="6534000" imgH="1625400" progId="OrgPlusWOPX.4">
                  <p:embed followColorScheme="full"/>
                  <p:pic>
                    <p:nvPicPr>
                      <p:cNvPr id="23555" name="Object 3">
                        <a:extLst>
                          <a:ext uri="{FF2B5EF4-FFF2-40B4-BE49-F238E27FC236}">
                            <a16:creationId xmlns:a16="http://schemas.microsoft.com/office/drawing/2014/main" id="{04713A5F-646C-4DC0-B983-C5139C92A114}"/>
                          </a:ext>
                        </a:extLst>
                      </p:cNvPr>
                      <p:cNvPicPr>
                        <a:picLocks noChangeAspect="1" noChangeArrowheads="1"/>
                      </p:cNvPicPr>
                      <p:nvPr/>
                    </p:nvPicPr>
                    <p:blipFill>
                      <a:blip r:embed="rId4"/>
                      <a:srcRect/>
                      <a:stretch>
                        <a:fillRect/>
                      </a:stretch>
                    </p:blipFill>
                    <p:spPr bwMode="auto">
                      <a:xfrm>
                        <a:off x="2209800" y="1700213"/>
                        <a:ext cx="7493000"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52BDE706-36A5-4E0F-9D90-076BD06C084D}"/>
              </a:ext>
            </a:extLst>
          </p:cNvPr>
          <p:cNvSpPr>
            <a:spLocks noChangeArrowheads="1"/>
          </p:cNvSpPr>
          <p:nvPr/>
        </p:nvSpPr>
        <p:spPr bwMode="auto">
          <a:xfrm>
            <a:off x="2438400" y="762000"/>
            <a:ext cx="7264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spcBef>
                <a:spcPct val="20000"/>
              </a:spcBef>
              <a:buBlip>
                <a:blip r:embed="rId2"/>
              </a:buBlip>
              <a:defRPr sz="3200">
                <a:solidFill>
                  <a:schemeClr val="tx1"/>
                </a:solidFill>
                <a:latin typeface="Tahoma" panose="020B0604030504040204" pitchFamily="34" charset="0"/>
              </a:defRPr>
            </a:lvl1pPr>
            <a:lvl2pPr marL="742950" indent="-285750">
              <a:spcBef>
                <a:spcPct val="20000"/>
              </a:spcBef>
              <a:buSzPct val="75000"/>
              <a:buBlip>
                <a:blip r:embed="rId3"/>
              </a:buBlip>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0"/>
              </a:spcBef>
              <a:buFontTx/>
              <a:buNone/>
            </a:pPr>
            <a:r>
              <a:rPr lang="tr-TR" altLang="tr-TR">
                <a:solidFill>
                  <a:schemeClr val="tx2"/>
                </a:solidFill>
                <a:latin typeface="Arial" panose="020B0604020202020204" pitchFamily="34" charset="0"/>
              </a:rPr>
              <a:t>BİRBİRİNE BAĞLI PROJE EKİBİNİN YARARLARI</a:t>
            </a:r>
            <a:endParaRPr lang="tr-TR" altLang="tr-TR">
              <a:solidFill>
                <a:schemeClr val="tx2"/>
              </a:solidFill>
              <a:latin typeface="Times New Roman" panose="02020603050405020304" pitchFamily="18" charset="0"/>
            </a:endParaRPr>
          </a:p>
        </p:txBody>
      </p:sp>
      <p:sp>
        <p:nvSpPr>
          <p:cNvPr id="24579" name="Rectangle 3">
            <a:extLst>
              <a:ext uri="{FF2B5EF4-FFF2-40B4-BE49-F238E27FC236}">
                <a16:creationId xmlns:a16="http://schemas.microsoft.com/office/drawing/2014/main" id="{D6540CB9-FA0B-4F71-8BA7-A9BFD5058C14}"/>
              </a:ext>
            </a:extLst>
          </p:cNvPr>
          <p:cNvSpPr>
            <a:spLocks noChangeArrowheads="1"/>
          </p:cNvSpPr>
          <p:nvPr/>
        </p:nvSpPr>
        <p:spPr bwMode="auto">
          <a:xfrm>
            <a:off x="1981200" y="1885950"/>
            <a:ext cx="8178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Blip>
                <a:blip r:embed="rId2"/>
              </a:buBlip>
              <a:defRPr sz="3200">
                <a:solidFill>
                  <a:schemeClr val="tx1"/>
                </a:solidFill>
                <a:latin typeface="Tahoma" panose="020B0604030504040204" pitchFamily="34" charset="0"/>
              </a:defRPr>
            </a:lvl1pPr>
            <a:lvl2pPr marL="742950" indent="-285750">
              <a:spcBef>
                <a:spcPct val="20000"/>
              </a:spcBef>
              <a:buSzPct val="75000"/>
              <a:buBlip>
                <a:blip r:embed="rId3"/>
              </a:buBlip>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just" eaLnBrk="1" hangingPunct="1"/>
            <a:r>
              <a:rPr lang="tr-TR" altLang="tr-TR" sz="2800"/>
              <a:t>Ekip üyeleri birden fazla projede görev alabilirler</a:t>
            </a:r>
          </a:p>
          <a:p>
            <a:pPr algn="just" eaLnBrk="1" hangingPunct="1"/>
            <a:r>
              <a:rPr lang="tr-TR" altLang="tr-TR" sz="2800"/>
              <a:t>Proje üyeleri daha sonra birim veya kuruluştan ayrılsalar bile  proje çalışmasının kazandırdığı teknik bilgi ve beceri birimde kalır.</a:t>
            </a:r>
          </a:p>
          <a:p>
            <a:pPr algn="just" eaLnBrk="1" hangingPunct="1"/>
            <a:r>
              <a:rPr lang="tr-TR" altLang="tr-TR" sz="2800"/>
              <a:t>Proje biriminde ekip üyeleri kendi birimlerindeki görevlerini sürdürmeye devam eder.</a:t>
            </a:r>
          </a:p>
          <a:p>
            <a:pPr algn="just" eaLnBrk="1" hangingPunct="1"/>
            <a:r>
              <a:rPr lang="tr-TR" altLang="tr-TR" sz="2800"/>
              <a:t>Proje üyeleri teknik sorunlara etkin çözümler getirebilirler.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DAF707DF-0802-45A4-B728-11994FD0C5A0}"/>
              </a:ext>
            </a:extLst>
          </p:cNvPr>
          <p:cNvSpPr>
            <a:spLocks noChangeArrowheads="1"/>
          </p:cNvSpPr>
          <p:nvPr/>
        </p:nvSpPr>
        <p:spPr bwMode="auto">
          <a:xfrm>
            <a:off x="2362200" y="1219201"/>
            <a:ext cx="7340600" cy="912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eaLnBrk="0" hangingPunct="0">
              <a:defRPr sz="2400">
                <a:solidFill>
                  <a:schemeClr val="tx1"/>
                </a:solidFill>
                <a:latin typeface="Times New Roman" panose="02020603050405020304" pitchFamily="18" charset="0"/>
              </a:defRPr>
            </a:lvl3pPr>
            <a:lvl4pPr eaLnBrk="0" hangingPunct="0">
              <a:defRPr sz="2400">
                <a:solidFill>
                  <a:schemeClr val="tx1"/>
                </a:solidFill>
                <a:latin typeface="Times New Roman" panose="02020603050405020304" pitchFamily="18" charset="0"/>
              </a:defRPr>
            </a:lvl4pPr>
            <a:lvl5pPr eaLnBrk="0" hangingPunct="0">
              <a:defRPr sz="2400">
                <a:solidFill>
                  <a:schemeClr val="tx1"/>
                </a:solidFill>
                <a:latin typeface="Times New Roman" panose="02020603050405020304" pitchFamily="18" charset="0"/>
              </a:defRPr>
            </a:lvl5pPr>
            <a:lvl6pPr marL="457200" eaLnBrk="0" fontAlgn="base" hangingPunct="0">
              <a:spcBef>
                <a:spcPct val="0"/>
              </a:spcBef>
              <a:spcAft>
                <a:spcPct val="0"/>
              </a:spcAft>
              <a:defRPr sz="2400">
                <a:solidFill>
                  <a:schemeClr val="tx1"/>
                </a:solidFill>
                <a:latin typeface="Times New Roman" panose="02020603050405020304" pitchFamily="18" charset="0"/>
              </a:defRPr>
            </a:lvl6pPr>
            <a:lvl7pPr marL="914400" eaLnBrk="0" fontAlgn="base" hangingPunct="0">
              <a:spcBef>
                <a:spcPct val="0"/>
              </a:spcBef>
              <a:spcAft>
                <a:spcPct val="0"/>
              </a:spcAft>
              <a:defRPr sz="2400">
                <a:solidFill>
                  <a:schemeClr val="tx1"/>
                </a:solidFill>
                <a:latin typeface="Times New Roman" panose="02020603050405020304" pitchFamily="18" charset="0"/>
              </a:defRPr>
            </a:lvl7pPr>
            <a:lvl8pPr marL="1371600" eaLnBrk="0" fontAlgn="base" hangingPunct="0">
              <a:spcBef>
                <a:spcPct val="0"/>
              </a:spcBef>
              <a:spcAft>
                <a:spcPct val="0"/>
              </a:spcAft>
              <a:defRPr sz="2400">
                <a:solidFill>
                  <a:schemeClr val="tx1"/>
                </a:solidFill>
                <a:latin typeface="Times New Roman" panose="02020603050405020304" pitchFamily="18" charset="0"/>
              </a:defRPr>
            </a:lvl8pPr>
            <a:lvl9pPr marL="18288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tr-TR" sz="3200" b="1">
                <a:solidFill>
                  <a:schemeClr val="tx2"/>
                </a:solidFill>
                <a:effectLst>
                  <a:outerShdw blurRad="38100" dist="38100" dir="2700000" algn="tl">
                    <a:srgbClr val="C0C0C0"/>
                  </a:outerShdw>
                </a:effectLst>
                <a:latin typeface="Arial" panose="020B0604020202020204" pitchFamily="34" charset="0"/>
              </a:rPr>
              <a:t>BİRBİRİNE BAĞLI PROJE EKİBİNİN SAKINCALARI</a:t>
            </a:r>
          </a:p>
        </p:txBody>
      </p:sp>
      <p:sp>
        <p:nvSpPr>
          <p:cNvPr id="37891" name="Rectangle 3">
            <a:extLst>
              <a:ext uri="{FF2B5EF4-FFF2-40B4-BE49-F238E27FC236}">
                <a16:creationId xmlns:a16="http://schemas.microsoft.com/office/drawing/2014/main" id="{F674D739-B156-49F0-9DBC-8EEF42CE6255}"/>
              </a:ext>
            </a:extLst>
          </p:cNvPr>
          <p:cNvSpPr>
            <a:spLocks noChangeArrowheads="1"/>
          </p:cNvSpPr>
          <p:nvPr/>
        </p:nvSpPr>
        <p:spPr bwMode="auto">
          <a:xfrm>
            <a:off x="1774825" y="2565400"/>
            <a:ext cx="8612188" cy="333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20000"/>
              </a:spcBef>
              <a:buFontTx/>
              <a:buBlip>
                <a:blip r:embed="rId2"/>
              </a:buBlip>
              <a:defRPr/>
            </a:pPr>
            <a:r>
              <a:rPr lang="tr-TR" sz="3200" dirty="0">
                <a:latin typeface="Tahoma" panose="020B0604030504040204" pitchFamily="34" charset="0"/>
              </a:rPr>
              <a:t>Ekip üyelerinde motivasyon eksikliği olabilir</a:t>
            </a:r>
          </a:p>
          <a:p>
            <a:pPr marL="0" indent="0" algn="just" eaLnBrk="1" hangingPunct="1">
              <a:spcBef>
                <a:spcPct val="20000"/>
              </a:spcBef>
              <a:defRPr/>
            </a:pPr>
            <a:endParaRPr lang="tr-TR" sz="3200" dirty="0">
              <a:latin typeface="Tahoma" panose="020B0604030504040204" pitchFamily="34" charset="0"/>
            </a:endParaRPr>
          </a:p>
          <a:p>
            <a:pPr algn="just" eaLnBrk="1" hangingPunct="1">
              <a:spcBef>
                <a:spcPct val="20000"/>
              </a:spcBef>
              <a:buFontTx/>
              <a:buBlip>
                <a:blip r:embed="rId2"/>
              </a:buBlip>
              <a:defRPr/>
            </a:pPr>
            <a:r>
              <a:rPr lang="tr-TR" sz="3200" dirty="0">
                <a:latin typeface="Tahoma" panose="020B0604030504040204" pitchFamily="34" charset="0"/>
              </a:rPr>
              <a:t>Projenin birimi doğrudan ilgilendirmeyen bazı öğelerine gereken önem verilmeyebilir</a:t>
            </a:r>
          </a:p>
          <a:p>
            <a:pPr algn="just" eaLnBrk="1" hangingPunct="1">
              <a:spcBef>
                <a:spcPct val="20000"/>
              </a:spcBef>
              <a:buFontTx/>
              <a:buBlip>
                <a:blip r:embed="rId2"/>
              </a:buBlip>
              <a:defRPr/>
            </a:pPr>
            <a:endParaRPr lang="tr-TR" sz="3200" dirty="0">
              <a:latin typeface="Tahoma" panose="020B060403050404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5295F0E8-AD1C-41E8-B83E-C3578E85123E}"/>
              </a:ext>
            </a:extLst>
          </p:cNvPr>
          <p:cNvSpPr>
            <a:spLocks noChangeArrowheads="1"/>
          </p:cNvSpPr>
          <p:nvPr/>
        </p:nvSpPr>
        <p:spPr bwMode="auto">
          <a:xfrm>
            <a:off x="1981200" y="7620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eaLnBrk="0" hangingPunct="0">
              <a:defRPr sz="2400">
                <a:solidFill>
                  <a:schemeClr val="tx1"/>
                </a:solidFill>
                <a:latin typeface="Times New Roman" panose="02020603050405020304" pitchFamily="18" charset="0"/>
              </a:defRPr>
            </a:lvl3pPr>
            <a:lvl4pPr eaLnBrk="0" hangingPunct="0">
              <a:defRPr sz="2400">
                <a:solidFill>
                  <a:schemeClr val="tx1"/>
                </a:solidFill>
                <a:latin typeface="Times New Roman" panose="02020603050405020304" pitchFamily="18" charset="0"/>
              </a:defRPr>
            </a:lvl4pPr>
            <a:lvl5pPr eaLnBrk="0" hangingPunct="0">
              <a:defRPr sz="2400">
                <a:solidFill>
                  <a:schemeClr val="tx1"/>
                </a:solidFill>
                <a:latin typeface="Times New Roman" panose="02020603050405020304" pitchFamily="18" charset="0"/>
              </a:defRPr>
            </a:lvl5pPr>
            <a:lvl6pPr marL="457200" eaLnBrk="0" fontAlgn="base" hangingPunct="0">
              <a:spcBef>
                <a:spcPct val="0"/>
              </a:spcBef>
              <a:spcAft>
                <a:spcPct val="0"/>
              </a:spcAft>
              <a:defRPr sz="2400">
                <a:solidFill>
                  <a:schemeClr val="tx1"/>
                </a:solidFill>
                <a:latin typeface="Times New Roman" panose="02020603050405020304" pitchFamily="18" charset="0"/>
              </a:defRPr>
            </a:lvl6pPr>
            <a:lvl7pPr marL="914400" eaLnBrk="0" fontAlgn="base" hangingPunct="0">
              <a:spcBef>
                <a:spcPct val="0"/>
              </a:spcBef>
              <a:spcAft>
                <a:spcPct val="0"/>
              </a:spcAft>
              <a:defRPr sz="2400">
                <a:solidFill>
                  <a:schemeClr val="tx1"/>
                </a:solidFill>
                <a:latin typeface="Times New Roman" panose="02020603050405020304" pitchFamily="18" charset="0"/>
              </a:defRPr>
            </a:lvl7pPr>
            <a:lvl8pPr marL="1371600" eaLnBrk="0" fontAlgn="base" hangingPunct="0">
              <a:spcBef>
                <a:spcPct val="0"/>
              </a:spcBef>
              <a:spcAft>
                <a:spcPct val="0"/>
              </a:spcAft>
              <a:defRPr sz="2400">
                <a:solidFill>
                  <a:schemeClr val="tx1"/>
                </a:solidFill>
                <a:latin typeface="Times New Roman" panose="02020603050405020304" pitchFamily="18" charset="0"/>
              </a:defRPr>
            </a:lvl8pPr>
            <a:lvl9pPr marL="18288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tr-TR" sz="2800" b="1">
                <a:solidFill>
                  <a:schemeClr val="tx2"/>
                </a:solidFill>
                <a:effectLst>
                  <a:outerShdw blurRad="38100" dist="38100" dir="2700000" algn="tl">
                    <a:srgbClr val="C0C0C0"/>
                  </a:outerShdw>
                </a:effectLst>
                <a:latin typeface="Arial" panose="020B0604020202020204" pitchFamily="34" charset="0"/>
              </a:rPr>
              <a:t>PROJE ELEMANLARININ SEÇİMİNDE DİKKATE ALINACAK  FAKTÖRLER</a:t>
            </a:r>
            <a:endParaRPr lang="tr-TR" sz="2800" b="1">
              <a:solidFill>
                <a:schemeClr val="tx2"/>
              </a:solidFill>
              <a:effectLst>
                <a:outerShdw blurRad="38100" dist="38100" dir="2700000" algn="tl">
                  <a:srgbClr val="C0C0C0"/>
                </a:outerShdw>
              </a:effectLst>
            </a:endParaRPr>
          </a:p>
        </p:txBody>
      </p:sp>
      <p:sp>
        <p:nvSpPr>
          <p:cNvPr id="29699" name="Rectangle 3">
            <a:extLst>
              <a:ext uri="{FF2B5EF4-FFF2-40B4-BE49-F238E27FC236}">
                <a16:creationId xmlns:a16="http://schemas.microsoft.com/office/drawing/2014/main" id="{456947BA-0972-44AC-BFB1-EF99C8651390}"/>
              </a:ext>
            </a:extLst>
          </p:cNvPr>
          <p:cNvSpPr>
            <a:spLocks noChangeArrowheads="1"/>
          </p:cNvSpPr>
          <p:nvPr/>
        </p:nvSpPr>
        <p:spPr bwMode="auto">
          <a:xfrm>
            <a:off x="2032000" y="2266950"/>
            <a:ext cx="8178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Blip>
                <a:blip r:embed="rId2"/>
              </a:buBlip>
              <a:defRPr sz="3200">
                <a:solidFill>
                  <a:schemeClr val="tx1"/>
                </a:solidFill>
                <a:latin typeface="Tahoma" panose="020B0604030504040204" pitchFamily="34" charset="0"/>
              </a:defRPr>
            </a:lvl1pPr>
            <a:lvl2pPr marL="742950" indent="-285750">
              <a:spcBef>
                <a:spcPct val="20000"/>
              </a:spcBef>
              <a:buSzPct val="75000"/>
              <a:buBlip>
                <a:blip r:embed="rId3"/>
              </a:buBlip>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r>
              <a:rPr lang="tr-TR" altLang="tr-TR" sz="2400"/>
              <a:t>Proje hangi grup ve departmanları etkiliyor?</a:t>
            </a:r>
          </a:p>
          <a:p>
            <a:pPr eaLnBrk="1" hangingPunct="1"/>
            <a:r>
              <a:rPr lang="tr-TR" altLang="tr-TR" sz="2400"/>
              <a:t>Proje hakkında en bilgili ve tecrübeli elemanlar kimler?</a:t>
            </a:r>
          </a:p>
          <a:p>
            <a:pPr eaLnBrk="1" hangingPunct="1"/>
            <a:r>
              <a:rPr lang="tr-TR" altLang="tr-TR" sz="2400"/>
              <a:t>Farklı elemanların proje ekibine katılımları ne gibi getiriler /götürüler sağlayabilir?</a:t>
            </a:r>
          </a:p>
          <a:p>
            <a:pPr eaLnBrk="1" hangingPunct="1"/>
            <a:r>
              <a:rPr lang="tr-TR" altLang="tr-TR" sz="2400"/>
              <a:t>Hangi elemanlar güvenilirdir?</a:t>
            </a:r>
          </a:p>
          <a:p>
            <a:pPr eaLnBrk="1" hangingPunct="1"/>
            <a:r>
              <a:rPr lang="tr-TR" altLang="tr-TR" sz="2400"/>
              <a:t>Proje ekibine katılımın kişilere getirileri/götürüleri nelerdir?</a:t>
            </a:r>
          </a:p>
          <a:p>
            <a:pPr algn="just" eaLnBrk="1" hangingPunct="1"/>
            <a:r>
              <a:rPr lang="tr-TR" altLang="tr-TR" sz="2400"/>
              <a:t>Farklı elemanlar proje ekip yapısında etkin bir biçimde faaliyet gösterebilir mi?</a:t>
            </a:r>
            <a:endParaRPr lang="tr-TR" alt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47617E2-8F83-4C27-99EC-766EC06FBC7B}"/>
              </a:ext>
            </a:extLst>
          </p:cNvPr>
          <p:cNvSpPr>
            <a:spLocks noGrp="1" noChangeArrowheads="1"/>
          </p:cNvSpPr>
          <p:nvPr>
            <p:ph type="title"/>
          </p:nvPr>
        </p:nvSpPr>
        <p:spPr>
          <a:xfrm>
            <a:off x="2209800" y="1004888"/>
            <a:ext cx="7772400" cy="1143000"/>
          </a:xfrm>
        </p:spPr>
        <p:txBody>
          <a:bodyPr/>
          <a:lstStyle/>
          <a:p>
            <a:pPr algn="ctr" eaLnBrk="1" hangingPunct="1">
              <a:defRPr/>
            </a:pPr>
            <a:r>
              <a:rPr lang="en-AU" b="1" i="0" dirty="0">
                <a:effectLst>
                  <a:outerShdw blurRad="38100" dist="38100" dir="2700000" algn="tl">
                    <a:srgbClr val="C0C0C0"/>
                  </a:outerShdw>
                </a:effectLst>
              </a:rPr>
              <a:t>BAŞARILI BİR PROJE</a:t>
            </a:r>
          </a:p>
        </p:txBody>
      </p:sp>
      <p:sp>
        <p:nvSpPr>
          <p:cNvPr id="7171" name="Rectangle 3">
            <a:extLst>
              <a:ext uri="{FF2B5EF4-FFF2-40B4-BE49-F238E27FC236}">
                <a16:creationId xmlns:a16="http://schemas.microsoft.com/office/drawing/2014/main" id="{ACA5DF4F-9DC5-44AF-B6D4-281A03203646}"/>
              </a:ext>
            </a:extLst>
          </p:cNvPr>
          <p:cNvSpPr>
            <a:spLocks noGrp="1" noChangeArrowheads="1"/>
          </p:cNvSpPr>
          <p:nvPr>
            <p:ph idx="1"/>
          </p:nvPr>
        </p:nvSpPr>
        <p:spPr>
          <a:xfrm>
            <a:off x="1631951" y="2147888"/>
            <a:ext cx="8856663" cy="4114800"/>
          </a:xfrm>
        </p:spPr>
        <p:txBody>
          <a:bodyPr>
            <a:normAutofit/>
          </a:bodyPr>
          <a:lstStyle/>
          <a:p>
            <a:pPr algn="just" eaLnBrk="1" hangingPunct="1"/>
            <a:r>
              <a:rPr lang="en-AU" altLang="tr-TR" sz="2000" b="1" dirty="0" err="1">
                <a:latin typeface="Arial" panose="020B0604020202020204" pitchFamily="34" charset="0"/>
              </a:rPr>
              <a:t>Başarılı</a:t>
            </a:r>
            <a:r>
              <a:rPr lang="en-AU" altLang="tr-TR" sz="2000" b="1" dirty="0">
                <a:latin typeface="Arial" panose="020B0604020202020204" pitchFamily="34" charset="0"/>
              </a:rPr>
              <a:t> </a:t>
            </a:r>
            <a:r>
              <a:rPr lang="en-AU" altLang="tr-TR" sz="2000" b="1" dirty="0" err="1">
                <a:latin typeface="Arial" panose="020B0604020202020204" pitchFamily="34" charset="0"/>
              </a:rPr>
              <a:t>olarak</a:t>
            </a:r>
            <a:r>
              <a:rPr lang="en-AU" altLang="tr-TR" sz="2000" b="1" dirty="0">
                <a:latin typeface="Arial" panose="020B0604020202020204" pitchFamily="34" charset="0"/>
              </a:rPr>
              <a:t> </a:t>
            </a:r>
            <a:r>
              <a:rPr lang="en-AU" altLang="tr-TR" sz="2000" b="1" dirty="0" err="1">
                <a:latin typeface="Arial" panose="020B0604020202020204" pitchFamily="34" charset="0"/>
              </a:rPr>
              <a:t>yönetilen</a:t>
            </a:r>
            <a:r>
              <a:rPr lang="en-AU" altLang="tr-TR" sz="2000" b="1" dirty="0">
                <a:latin typeface="Arial" panose="020B0604020202020204" pitchFamily="34" charset="0"/>
              </a:rPr>
              <a:t> </a:t>
            </a:r>
            <a:r>
              <a:rPr lang="en-AU" altLang="tr-TR" sz="2000" b="1" dirty="0" err="1">
                <a:latin typeface="Arial" panose="020B0604020202020204" pitchFamily="34" charset="0"/>
              </a:rPr>
              <a:t>bir</a:t>
            </a:r>
            <a:r>
              <a:rPr lang="en-AU" altLang="tr-TR" sz="2000" b="1" dirty="0">
                <a:latin typeface="Arial" panose="020B0604020202020204" pitchFamily="34" charset="0"/>
              </a:rPr>
              <a:t> </a:t>
            </a:r>
            <a:r>
              <a:rPr lang="en-AU" altLang="tr-TR" sz="2000" b="1" dirty="0" err="1">
                <a:latin typeface="Arial" panose="020B0604020202020204" pitchFamily="34" charset="0"/>
              </a:rPr>
              <a:t>proje</a:t>
            </a:r>
            <a:r>
              <a:rPr lang="en-AU" altLang="tr-TR" sz="2000" b="1" dirty="0">
                <a:latin typeface="Arial" panose="020B0604020202020204" pitchFamily="34" charset="0"/>
              </a:rPr>
              <a:t>, </a:t>
            </a:r>
            <a:r>
              <a:rPr lang="en-AU" altLang="tr-TR" sz="2000" b="1" dirty="0" err="1">
                <a:latin typeface="Arial" panose="020B0604020202020204" pitchFamily="34" charset="0"/>
              </a:rPr>
              <a:t>müşterinin</a:t>
            </a:r>
            <a:r>
              <a:rPr lang="en-AU" altLang="tr-TR" sz="2000" b="1" dirty="0">
                <a:latin typeface="Arial" panose="020B0604020202020204" pitchFamily="34" charset="0"/>
              </a:rPr>
              <a:t> </a:t>
            </a:r>
            <a:r>
              <a:rPr lang="en-AU" altLang="tr-TR" sz="2000" b="1" dirty="0" err="1">
                <a:latin typeface="Arial" panose="020B0604020202020204" pitchFamily="34" charset="0"/>
              </a:rPr>
              <a:t>istediği</a:t>
            </a:r>
            <a:r>
              <a:rPr lang="en-AU" altLang="tr-TR" sz="2000" b="1" dirty="0">
                <a:latin typeface="Arial" panose="020B0604020202020204" pitchFamily="34" charset="0"/>
              </a:rPr>
              <a:t> </a:t>
            </a:r>
            <a:r>
              <a:rPr lang="en-AU" altLang="tr-TR" sz="2000" b="1" dirty="0" err="1">
                <a:latin typeface="Arial" panose="020B0604020202020204" pitchFamily="34" charset="0"/>
              </a:rPr>
              <a:t>zamanda</a:t>
            </a:r>
            <a:r>
              <a:rPr lang="tr-TR" altLang="tr-TR" sz="2000" b="1" dirty="0">
                <a:latin typeface="Arial" panose="020B0604020202020204" pitchFamily="34" charset="0"/>
              </a:rPr>
              <a:t> </a:t>
            </a:r>
            <a:r>
              <a:rPr lang="en-AU" altLang="tr-TR" sz="2000" b="1" dirty="0">
                <a:latin typeface="Arial" panose="020B0604020202020204" pitchFamily="34" charset="0"/>
              </a:rPr>
              <a:t>(</a:t>
            </a:r>
            <a:r>
              <a:rPr lang="en-AU" altLang="tr-TR" sz="2000" b="1" dirty="0" err="1">
                <a:latin typeface="Arial" panose="020B0604020202020204" pitchFamily="34" charset="0"/>
              </a:rPr>
              <a:t>veya</a:t>
            </a:r>
            <a:r>
              <a:rPr lang="en-AU" altLang="tr-TR" sz="2000" b="1" dirty="0">
                <a:latin typeface="Arial" panose="020B0604020202020204" pitchFamily="34" charset="0"/>
              </a:rPr>
              <a:t> </a:t>
            </a:r>
            <a:r>
              <a:rPr lang="en-AU" altLang="tr-TR" sz="2000" b="1" dirty="0" err="1">
                <a:latin typeface="Arial" panose="020B0604020202020204" pitchFamily="34" charset="0"/>
              </a:rPr>
              <a:t>daha</a:t>
            </a:r>
            <a:r>
              <a:rPr lang="en-AU" altLang="tr-TR" sz="2000" b="1" dirty="0">
                <a:latin typeface="Arial" panose="020B0604020202020204" pitchFamily="34" charset="0"/>
              </a:rPr>
              <a:t> </a:t>
            </a:r>
            <a:r>
              <a:rPr lang="en-AU" altLang="tr-TR" sz="2000" b="1" dirty="0" err="1">
                <a:latin typeface="Arial" panose="020B0604020202020204" pitchFamily="34" charset="0"/>
              </a:rPr>
              <a:t>önce</a:t>
            </a:r>
            <a:r>
              <a:rPr lang="en-AU" altLang="tr-TR" sz="2000" b="1" dirty="0">
                <a:latin typeface="Arial" panose="020B0604020202020204" pitchFamily="34" charset="0"/>
              </a:rPr>
              <a:t>) </a:t>
            </a:r>
            <a:r>
              <a:rPr lang="en-AU" altLang="tr-TR" sz="2000" b="1" dirty="0" err="1">
                <a:latin typeface="Arial" panose="020B0604020202020204" pitchFamily="34" charset="0"/>
              </a:rPr>
              <a:t>teslim</a:t>
            </a:r>
            <a:r>
              <a:rPr lang="en-AU" altLang="tr-TR" sz="2000" b="1" dirty="0">
                <a:latin typeface="Arial" panose="020B0604020202020204" pitchFamily="34" charset="0"/>
              </a:rPr>
              <a:t> </a:t>
            </a:r>
            <a:r>
              <a:rPr lang="en-AU" altLang="tr-TR" sz="2000" b="1" dirty="0" err="1">
                <a:latin typeface="Arial" panose="020B0604020202020204" pitchFamily="34" charset="0"/>
              </a:rPr>
              <a:t>edilen</a:t>
            </a:r>
            <a:r>
              <a:rPr lang="en-AU" altLang="tr-TR" sz="2000" b="1" dirty="0">
                <a:latin typeface="Arial" panose="020B0604020202020204" pitchFamily="34" charset="0"/>
              </a:rPr>
              <a:t>, </a:t>
            </a:r>
            <a:r>
              <a:rPr lang="en-AU" altLang="tr-TR" sz="2000" b="1" dirty="0" err="1">
                <a:latin typeface="Arial" panose="020B0604020202020204" pitchFamily="34" charset="0"/>
              </a:rPr>
              <a:t>taahhüt</a:t>
            </a:r>
            <a:r>
              <a:rPr lang="en-AU" altLang="tr-TR" sz="2000" b="1" dirty="0">
                <a:latin typeface="Arial" panose="020B0604020202020204" pitchFamily="34" charset="0"/>
              </a:rPr>
              <a:t> </a:t>
            </a:r>
            <a:r>
              <a:rPr lang="en-AU" altLang="tr-TR" sz="2000" b="1" dirty="0" err="1">
                <a:latin typeface="Arial" panose="020B0604020202020204" pitchFamily="34" charset="0"/>
              </a:rPr>
              <a:t>edilen</a:t>
            </a:r>
            <a:r>
              <a:rPr lang="en-AU" altLang="tr-TR" sz="2000" b="1" dirty="0">
                <a:latin typeface="Arial" panose="020B0604020202020204" pitchFamily="34" charset="0"/>
              </a:rPr>
              <a:t> </a:t>
            </a:r>
            <a:r>
              <a:rPr lang="en-AU" altLang="tr-TR" sz="2000" b="1" dirty="0" err="1">
                <a:latin typeface="Arial" panose="020B0604020202020204" pitchFamily="34" charset="0"/>
              </a:rPr>
              <a:t>fonksiyonları</a:t>
            </a:r>
            <a:r>
              <a:rPr lang="en-AU" altLang="tr-TR" sz="2000" b="1" dirty="0">
                <a:latin typeface="Arial" panose="020B0604020202020204" pitchFamily="34" charset="0"/>
              </a:rPr>
              <a:t> </a:t>
            </a:r>
            <a:r>
              <a:rPr lang="en-AU" altLang="tr-TR" sz="2000" b="1" dirty="0" err="1">
                <a:latin typeface="Arial" panose="020B0604020202020204" pitchFamily="34" charset="0"/>
              </a:rPr>
              <a:t>yerine</a:t>
            </a:r>
            <a:r>
              <a:rPr lang="en-AU" altLang="tr-TR" sz="2000" b="1" dirty="0">
                <a:latin typeface="Arial" panose="020B0604020202020204" pitchFamily="34" charset="0"/>
              </a:rPr>
              <a:t> </a:t>
            </a:r>
            <a:r>
              <a:rPr lang="en-AU" altLang="tr-TR" sz="2000" b="1" dirty="0" err="1">
                <a:latin typeface="Arial" panose="020B0604020202020204" pitchFamily="34" charset="0"/>
              </a:rPr>
              <a:t>getiren</a:t>
            </a:r>
            <a:r>
              <a:rPr lang="en-AU" altLang="tr-TR" sz="2000" b="1" dirty="0">
                <a:latin typeface="Arial" panose="020B0604020202020204" pitchFamily="34" charset="0"/>
              </a:rPr>
              <a:t> </a:t>
            </a:r>
            <a:r>
              <a:rPr lang="en-AU" altLang="tr-TR" sz="2000" b="1" dirty="0" err="1">
                <a:latin typeface="Arial" panose="020B0604020202020204" pitchFamily="34" charset="0"/>
              </a:rPr>
              <a:t>ve</a:t>
            </a:r>
            <a:r>
              <a:rPr lang="en-AU" altLang="tr-TR" sz="2000" b="1" dirty="0">
                <a:latin typeface="Arial" panose="020B0604020202020204" pitchFamily="34" charset="0"/>
              </a:rPr>
              <a:t> </a:t>
            </a:r>
            <a:r>
              <a:rPr lang="en-AU" altLang="tr-TR" sz="2000" b="1" dirty="0" err="1">
                <a:latin typeface="Arial" panose="020B0604020202020204" pitchFamily="34" charset="0"/>
              </a:rPr>
              <a:t>planlanan</a:t>
            </a:r>
            <a:r>
              <a:rPr lang="en-AU" altLang="tr-TR" sz="2000" b="1" dirty="0">
                <a:latin typeface="Arial" panose="020B0604020202020204" pitchFamily="34" charset="0"/>
              </a:rPr>
              <a:t> </a:t>
            </a:r>
            <a:r>
              <a:rPr lang="en-AU" altLang="tr-TR" sz="2000" b="1" dirty="0" err="1">
                <a:latin typeface="Arial" panose="020B0604020202020204" pitchFamily="34" charset="0"/>
              </a:rPr>
              <a:t>bütçe</a:t>
            </a:r>
            <a:r>
              <a:rPr lang="en-AU" altLang="tr-TR" sz="2000" b="1" dirty="0">
                <a:latin typeface="Arial" panose="020B0604020202020204" pitchFamily="34" charset="0"/>
              </a:rPr>
              <a:t> </a:t>
            </a:r>
            <a:r>
              <a:rPr lang="en-AU" altLang="tr-TR" sz="2000" b="1" dirty="0" err="1">
                <a:latin typeface="Arial" panose="020B0604020202020204" pitchFamily="34" charset="0"/>
              </a:rPr>
              <a:t>dahilinde</a:t>
            </a:r>
            <a:r>
              <a:rPr lang="en-AU" altLang="tr-TR" sz="2000" b="1" dirty="0">
                <a:latin typeface="Arial" panose="020B0604020202020204" pitchFamily="34" charset="0"/>
              </a:rPr>
              <a:t> (</a:t>
            </a:r>
            <a:r>
              <a:rPr lang="en-AU" altLang="tr-TR" sz="2000" b="1" dirty="0" err="1">
                <a:latin typeface="Arial" panose="020B0604020202020204" pitchFamily="34" charset="0"/>
              </a:rPr>
              <a:t>veya</a:t>
            </a:r>
            <a:r>
              <a:rPr lang="en-AU" altLang="tr-TR" sz="2000" b="1" dirty="0">
                <a:latin typeface="Arial" panose="020B0604020202020204" pitchFamily="34" charset="0"/>
              </a:rPr>
              <a:t> </a:t>
            </a:r>
            <a:r>
              <a:rPr lang="en-AU" altLang="tr-TR" sz="2000" b="1" dirty="0" err="1">
                <a:latin typeface="Arial" panose="020B0604020202020204" pitchFamily="34" charset="0"/>
              </a:rPr>
              <a:t>daha</a:t>
            </a:r>
            <a:r>
              <a:rPr lang="en-AU" altLang="tr-TR" sz="2000" b="1" dirty="0">
                <a:latin typeface="Arial" panose="020B0604020202020204" pitchFamily="34" charset="0"/>
              </a:rPr>
              <a:t> </a:t>
            </a:r>
            <a:r>
              <a:rPr lang="en-AU" altLang="tr-TR" sz="2000" b="1" dirty="0" err="1">
                <a:latin typeface="Arial" panose="020B0604020202020204" pitchFamily="34" charset="0"/>
              </a:rPr>
              <a:t>az</a:t>
            </a:r>
            <a:r>
              <a:rPr lang="en-AU" altLang="tr-TR" sz="2000" b="1" dirty="0">
                <a:latin typeface="Arial" panose="020B0604020202020204" pitchFamily="34" charset="0"/>
              </a:rPr>
              <a:t> </a:t>
            </a:r>
            <a:r>
              <a:rPr lang="en-AU" altLang="tr-TR" sz="2000" b="1" dirty="0" err="1">
                <a:latin typeface="Arial" panose="020B0604020202020204" pitchFamily="34" charset="0"/>
              </a:rPr>
              <a:t>harcamayla</a:t>
            </a:r>
            <a:r>
              <a:rPr lang="en-AU" altLang="tr-TR" sz="2000" b="1" dirty="0">
                <a:latin typeface="Arial" panose="020B0604020202020204" pitchFamily="34" charset="0"/>
              </a:rPr>
              <a:t>) </a:t>
            </a:r>
            <a:r>
              <a:rPr lang="en-AU" altLang="tr-TR" sz="2000" b="1" dirty="0" err="1">
                <a:latin typeface="Arial" panose="020B0604020202020204" pitchFamily="34" charset="0"/>
              </a:rPr>
              <a:t>gerçekleşen</a:t>
            </a:r>
            <a:r>
              <a:rPr lang="en-AU" altLang="tr-TR" sz="2000" b="1" dirty="0">
                <a:latin typeface="Arial" panose="020B0604020202020204" pitchFamily="34" charset="0"/>
              </a:rPr>
              <a:t> </a:t>
            </a:r>
            <a:r>
              <a:rPr lang="en-AU" altLang="tr-TR" sz="2000" b="1" dirty="0" err="1">
                <a:latin typeface="Arial" panose="020B0604020202020204" pitchFamily="34" charset="0"/>
              </a:rPr>
              <a:t>projedir</a:t>
            </a:r>
            <a:r>
              <a:rPr lang="en-AU" altLang="tr-TR" sz="2000" b="1" dirty="0">
                <a:latin typeface="Arial" panose="020B0604020202020204" pitchFamily="34" charset="0"/>
              </a:rPr>
              <a:t>.</a:t>
            </a:r>
            <a:endParaRPr lang="en-AU" altLang="tr-TR"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DEF6642B-5C48-4E77-91C5-942450CA962B}"/>
              </a:ext>
            </a:extLst>
          </p:cNvPr>
          <p:cNvSpPr>
            <a:spLocks noChangeArrowheads="1"/>
          </p:cNvSpPr>
          <p:nvPr/>
        </p:nvSpPr>
        <p:spPr bwMode="auto">
          <a:xfrm>
            <a:off x="1828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eaLnBrk="0" hangingPunct="0">
              <a:defRPr sz="2400">
                <a:solidFill>
                  <a:schemeClr val="tx1"/>
                </a:solidFill>
                <a:latin typeface="Times New Roman" panose="02020603050405020304" pitchFamily="18" charset="0"/>
              </a:defRPr>
            </a:lvl3pPr>
            <a:lvl4pPr eaLnBrk="0" hangingPunct="0">
              <a:defRPr sz="2400">
                <a:solidFill>
                  <a:schemeClr val="tx1"/>
                </a:solidFill>
                <a:latin typeface="Times New Roman" panose="02020603050405020304" pitchFamily="18" charset="0"/>
              </a:defRPr>
            </a:lvl4pPr>
            <a:lvl5pPr eaLnBrk="0" hangingPunct="0">
              <a:defRPr sz="2400">
                <a:solidFill>
                  <a:schemeClr val="tx1"/>
                </a:solidFill>
                <a:latin typeface="Times New Roman" panose="02020603050405020304" pitchFamily="18" charset="0"/>
              </a:defRPr>
            </a:lvl5pPr>
            <a:lvl6pPr marL="457200" eaLnBrk="0" fontAlgn="base" hangingPunct="0">
              <a:spcBef>
                <a:spcPct val="0"/>
              </a:spcBef>
              <a:spcAft>
                <a:spcPct val="0"/>
              </a:spcAft>
              <a:defRPr sz="2400">
                <a:solidFill>
                  <a:schemeClr val="tx1"/>
                </a:solidFill>
                <a:latin typeface="Times New Roman" panose="02020603050405020304" pitchFamily="18" charset="0"/>
              </a:defRPr>
            </a:lvl6pPr>
            <a:lvl7pPr marL="914400" eaLnBrk="0" fontAlgn="base" hangingPunct="0">
              <a:spcBef>
                <a:spcPct val="0"/>
              </a:spcBef>
              <a:spcAft>
                <a:spcPct val="0"/>
              </a:spcAft>
              <a:defRPr sz="2400">
                <a:solidFill>
                  <a:schemeClr val="tx1"/>
                </a:solidFill>
                <a:latin typeface="Times New Roman" panose="02020603050405020304" pitchFamily="18" charset="0"/>
              </a:defRPr>
            </a:lvl7pPr>
            <a:lvl8pPr marL="1371600" eaLnBrk="0" fontAlgn="base" hangingPunct="0">
              <a:spcBef>
                <a:spcPct val="0"/>
              </a:spcBef>
              <a:spcAft>
                <a:spcPct val="0"/>
              </a:spcAft>
              <a:defRPr sz="2400">
                <a:solidFill>
                  <a:schemeClr val="tx1"/>
                </a:solidFill>
                <a:latin typeface="Times New Roman" panose="02020603050405020304" pitchFamily="18" charset="0"/>
              </a:defRPr>
            </a:lvl8pPr>
            <a:lvl9pPr marL="18288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tr-TR" sz="3200" b="1">
                <a:solidFill>
                  <a:schemeClr val="tx2"/>
                </a:solidFill>
                <a:effectLst>
                  <a:outerShdw blurRad="38100" dist="38100" dir="2700000" algn="tl">
                    <a:srgbClr val="C0C0C0"/>
                  </a:outerShdw>
                </a:effectLst>
                <a:latin typeface="Arial" panose="020B0604020202020204" pitchFamily="34" charset="0"/>
              </a:rPr>
              <a:t>EKİP KURULUŞ AŞAMALARI</a:t>
            </a:r>
            <a:endParaRPr lang="tr-TR" sz="3200">
              <a:solidFill>
                <a:schemeClr val="tx2"/>
              </a:solidFill>
            </a:endParaRPr>
          </a:p>
        </p:txBody>
      </p:sp>
      <p:sp>
        <p:nvSpPr>
          <p:cNvPr id="30723" name="Rectangle 3">
            <a:extLst>
              <a:ext uri="{FF2B5EF4-FFF2-40B4-BE49-F238E27FC236}">
                <a16:creationId xmlns:a16="http://schemas.microsoft.com/office/drawing/2014/main" id="{75B9F0D3-DD51-49D4-833F-809BB1E7E442}"/>
              </a:ext>
            </a:extLst>
          </p:cNvPr>
          <p:cNvSpPr>
            <a:spLocks noChangeArrowheads="1"/>
          </p:cNvSpPr>
          <p:nvPr/>
        </p:nvSpPr>
        <p:spPr bwMode="auto">
          <a:xfrm>
            <a:off x="1879600" y="2266950"/>
            <a:ext cx="8178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Blip>
                <a:blip r:embed="rId3"/>
              </a:buBlip>
              <a:defRPr sz="3200">
                <a:solidFill>
                  <a:schemeClr val="tx1"/>
                </a:solidFill>
                <a:latin typeface="Tahoma" panose="020B0604030504040204" pitchFamily="34" charset="0"/>
              </a:defRPr>
            </a:lvl1pPr>
            <a:lvl2pPr marL="742950" indent="-285750">
              <a:spcBef>
                <a:spcPct val="20000"/>
              </a:spcBef>
              <a:buSzPct val="75000"/>
              <a:buBlip>
                <a:blip r:embed="rId4"/>
              </a:buBlip>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r>
              <a:rPr lang="tr-TR" altLang="tr-TR"/>
              <a:t>Rol ve Sorumlulukların Açıklanması</a:t>
            </a:r>
          </a:p>
          <a:p>
            <a:pPr eaLnBrk="1" hangingPunct="1"/>
            <a:r>
              <a:rPr lang="tr-TR" altLang="tr-TR"/>
              <a:t>Fırtına</a:t>
            </a:r>
          </a:p>
          <a:p>
            <a:pPr eaLnBrk="1" hangingPunct="1"/>
            <a:r>
              <a:rPr lang="tr-TR" altLang="tr-TR"/>
              <a:t>Ortaklık</a:t>
            </a:r>
          </a:p>
          <a:p>
            <a:pPr eaLnBrk="1" hangingPunct="1"/>
            <a:r>
              <a:rPr lang="tr-TR" altLang="tr-TR"/>
              <a:t>Etkinlik ve verim</a:t>
            </a:r>
          </a:p>
        </p:txBody>
      </p:sp>
      <p:graphicFrame>
        <p:nvGraphicFramePr>
          <p:cNvPr id="30724" name="Object 4">
            <a:extLst>
              <a:ext uri="{FF2B5EF4-FFF2-40B4-BE49-F238E27FC236}">
                <a16:creationId xmlns:a16="http://schemas.microsoft.com/office/drawing/2014/main" id="{16246822-DE41-4F62-BB14-7C7BE82E3EAC}"/>
              </a:ext>
            </a:extLst>
          </p:cNvPr>
          <p:cNvGraphicFramePr>
            <a:graphicFrameLocks noChangeAspect="1"/>
          </p:cNvGraphicFramePr>
          <p:nvPr/>
        </p:nvGraphicFramePr>
        <p:xfrm>
          <a:off x="7899400" y="2895600"/>
          <a:ext cx="1905000" cy="3429000"/>
        </p:xfrm>
        <a:graphic>
          <a:graphicData uri="http://schemas.openxmlformats.org/presentationml/2006/ole">
            <mc:AlternateContent xmlns:mc="http://schemas.openxmlformats.org/markup-compatibility/2006">
              <mc:Choice xmlns:v="urn:schemas-microsoft-com:vml" Requires="v">
                <p:oleObj spid="_x0000_s3084" name="Klip" r:id="rId5" imgW="3154363" imgH="4708525" progId="MS_ClipArt_Gallery.2">
                  <p:embed/>
                </p:oleObj>
              </mc:Choice>
              <mc:Fallback>
                <p:oleObj name="Klip" r:id="rId5" imgW="3154363" imgH="4708525" progId="MS_ClipArt_Gallery.2">
                  <p:embed/>
                  <p:pic>
                    <p:nvPicPr>
                      <p:cNvPr id="30724" name="Object 4">
                        <a:extLst>
                          <a:ext uri="{FF2B5EF4-FFF2-40B4-BE49-F238E27FC236}">
                            <a16:creationId xmlns:a16="http://schemas.microsoft.com/office/drawing/2014/main" id="{16246822-DE41-4F62-BB14-7C7BE82E3EA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99400" y="2895600"/>
                        <a:ext cx="1905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AC75987C-3B8B-4A43-B21F-E813E4F90DA1}"/>
              </a:ext>
            </a:extLst>
          </p:cNvPr>
          <p:cNvSpPr>
            <a:spLocks noChangeArrowheads="1"/>
          </p:cNvSpPr>
          <p:nvPr/>
        </p:nvSpPr>
        <p:spPr bwMode="auto">
          <a:xfrm>
            <a:off x="19050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eaLnBrk="0" hangingPunct="0">
              <a:defRPr sz="2400">
                <a:solidFill>
                  <a:schemeClr val="tx1"/>
                </a:solidFill>
                <a:latin typeface="Times New Roman" panose="02020603050405020304" pitchFamily="18" charset="0"/>
              </a:defRPr>
            </a:lvl3pPr>
            <a:lvl4pPr eaLnBrk="0" hangingPunct="0">
              <a:defRPr sz="2400">
                <a:solidFill>
                  <a:schemeClr val="tx1"/>
                </a:solidFill>
                <a:latin typeface="Times New Roman" panose="02020603050405020304" pitchFamily="18" charset="0"/>
              </a:defRPr>
            </a:lvl4pPr>
            <a:lvl5pPr eaLnBrk="0" hangingPunct="0">
              <a:defRPr sz="2400">
                <a:solidFill>
                  <a:schemeClr val="tx1"/>
                </a:solidFill>
                <a:latin typeface="Times New Roman" panose="02020603050405020304" pitchFamily="18" charset="0"/>
              </a:defRPr>
            </a:lvl5pPr>
            <a:lvl6pPr marL="457200" eaLnBrk="0" fontAlgn="base" hangingPunct="0">
              <a:spcBef>
                <a:spcPct val="0"/>
              </a:spcBef>
              <a:spcAft>
                <a:spcPct val="0"/>
              </a:spcAft>
              <a:defRPr sz="2400">
                <a:solidFill>
                  <a:schemeClr val="tx1"/>
                </a:solidFill>
                <a:latin typeface="Times New Roman" panose="02020603050405020304" pitchFamily="18" charset="0"/>
              </a:defRPr>
            </a:lvl6pPr>
            <a:lvl7pPr marL="914400" eaLnBrk="0" fontAlgn="base" hangingPunct="0">
              <a:spcBef>
                <a:spcPct val="0"/>
              </a:spcBef>
              <a:spcAft>
                <a:spcPct val="0"/>
              </a:spcAft>
              <a:defRPr sz="2400">
                <a:solidFill>
                  <a:schemeClr val="tx1"/>
                </a:solidFill>
                <a:latin typeface="Times New Roman" panose="02020603050405020304" pitchFamily="18" charset="0"/>
              </a:defRPr>
            </a:lvl7pPr>
            <a:lvl8pPr marL="1371600" eaLnBrk="0" fontAlgn="base" hangingPunct="0">
              <a:spcBef>
                <a:spcPct val="0"/>
              </a:spcBef>
              <a:spcAft>
                <a:spcPct val="0"/>
              </a:spcAft>
              <a:defRPr sz="2400">
                <a:solidFill>
                  <a:schemeClr val="tx1"/>
                </a:solidFill>
                <a:latin typeface="Times New Roman" panose="02020603050405020304" pitchFamily="18" charset="0"/>
              </a:defRPr>
            </a:lvl8pPr>
            <a:lvl9pPr marL="18288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tr-TR" sz="2800" b="1" i="1">
                <a:solidFill>
                  <a:schemeClr val="tx2"/>
                </a:solidFill>
                <a:effectLst>
                  <a:outerShdw blurRad="38100" dist="38100" dir="2700000" algn="tl">
                    <a:srgbClr val="C0C0C0"/>
                  </a:outerShdw>
                </a:effectLst>
                <a:latin typeface="Arial" panose="020B0604020202020204" pitchFamily="34" charset="0"/>
              </a:rPr>
              <a:t>EKİBİN BAŞARILI OLABİLMESİ İÇİN TEMEL UNSURLAR</a:t>
            </a:r>
            <a:endParaRPr lang="tr-TR" sz="2800" i="1">
              <a:solidFill>
                <a:schemeClr val="tx2"/>
              </a:solidFill>
            </a:endParaRPr>
          </a:p>
        </p:txBody>
      </p:sp>
      <p:sp>
        <p:nvSpPr>
          <p:cNvPr id="31747" name="Rectangle 3">
            <a:extLst>
              <a:ext uri="{FF2B5EF4-FFF2-40B4-BE49-F238E27FC236}">
                <a16:creationId xmlns:a16="http://schemas.microsoft.com/office/drawing/2014/main" id="{728D95C7-6327-4E5B-891E-D47E2FEC4F4B}"/>
              </a:ext>
            </a:extLst>
          </p:cNvPr>
          <p:cNvSpPr>
            <a:spLocks noChangeArrowheads="1"/>
          </p:cNvSpPr>
          <p:nvPr/>
        </p:nvSpPr>
        <p:spPr bwMode="auto">
          <a:xfrm>
            <a:off x="1981200" y="1885950"/>
            <a:ext cx="8178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Blip>
                <a:blip r:embed="rId2"/>
              </a:buBlip>
              <a:defRPr sz="3200">
                <a:solidFill>
                  <a:schemeClr val="tx1"/>
                </a:solidFill>
                <a:latin typeface="Tahoma" panose="020B0604030504040204" pitchFamily="34" charset="0"/>
              </a:defRPr>
            </a:lvl1pPr>
            <a:lvl2pPr marL="742950" indent="-285750">
              <a:spcBef>
                <a:spcPct val="20000"/>
              </a:spcBef>
              <a:buSzPct val="75000"/>
              <a:buBlip>
                <a:blip r:embed="rId3"/>
              </a:buBlip>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r>
              <a:rPr lang="tr-TR" altLang="tr-TR" sz="2400" b="1">
                <a:latin typeface="Arial" panose="020B0604020202020204" pitchFamily="34" charset="0"/>
              </a:rPr>
              <a:t>Ekip Hedeflerinde Açıklık</a:t>
            </a:r>
          </a:p>
          <a:p>
            <a:pPr eaLnBrk="1" hangingPunct="1"/>
            <a:r>
              <a:rPr lang="tr-TR" altLang="tr-TR" sz="2400" b="1">
                <a:latin typeface="Arial" panose="020B0604020202020204" pitchFamily="34" charset="0"/>
              </a:rPr>
              <a:t>Uygulama Planı</a:t>
            </a:r>
          </a:p>
          <a:p>
            <a:pPr eaLnBrk="1" hangingPunct="1"/>
            <a:r>
              <a:rPr lang="tr-TR" altLang="tr-TR" sz="2400" b="1">
                <a:latin typeface="Arial" panose="020B0604020202020204" pitchFamily="34" charset="0"/>
              </a:rPr>
              <a:t>İyi Tanımlanmış Rol Dağılımı</a:t>
            </a:r>
          </a:p>
          <a:p>
            <a:pPr eaLnBrk="1" hangingPunct="1"/>
            <a:r>
              <a:rPr lang="tr-TR" altLang="tr-TR" sz="2400" b="1">
                <a:latin typeface="Arial" panose="020B0604020202020204" pitchFamily="34" charset="0"/>
              </a:rPr>
              <a:t>Açık İletişim</a:t>
            </a:r>
          </a:p>
          <a:p>
            <a:pPr eaLnBrk="1" hangingPunct="1"/>
            <a:r>
              <a:rPr lang="tr-TR" altLang="tr-TR" sz="2400" b="1">
                <a:latin typeface="Arial" panose="020B0604020202020204" pitchFamily="34" charset="0"/>
              </a:rPr>
              <a:t>Ekip Üyelerinin  Fikirlerinden ve Deneyimlerinden Azami Oranda Yararlanma</a:t>
            </a:r>
          </a:p>
          <a:p>
            <a:pPr eaLnBrk="1" hangingPunct="1"/>
            <a:r>
              <a:rPr lang="tr-TR" altLang="tr-TR" sz="2400" b="1">
                <a:latin typeface="Arial" panose="020B0604020202020204" pitchFamily="34" charset="0"/>
              </a:rPr>
              <a:t>İyi tanımlanmış Karar Alma  Mekanizmaları</a:t>
            </a:r>
          </a:p>
          <a:p>
            <a:pPr eaLnBrk="1" hangingPunct="1"/>
            <a:r>
              <a:rPr lang="tr-TR" altLang="tr-TR" sz="2400" b="1">
                <a:latin typeface="Arial" panose="020B0604020202020204" pitchFamily="34" charset="0"/>
              </a:rPr>
              <a:t>Dengeli İş Dağılımı</a:t>
            </a:r>
          </a:p>
          <a:p>
            <a:pPr eaLnBrk="1" hangingPunct="1"/>
            <a:r>
              <a:rPr lang="tr-TR" altLang="tr-TR" sz="2400" b="1">
                <a:latin typeface="Arial" panose="020B0604020202020204" pitchFamily="34" charset="0"/>
              </a:rPr>
              <a:t>Çalışma Disiplininin Yaratılması</a:t>
            </a:r>
          </a:p>
          <a:p>
            <a:pPr eaLnBrk="1" hangingPunct="1"/>
            <a:r>
              <a:rPr lang="tr-TR" altLang="tr-TR" sz="2400" b="1">
                <a:latin typeface="Arial" panose="020B0604020202020204" pitchFamily="34" charset="0"/>
              </a:rPr>
              <a:t>Proje Yönetim Tekniklerinin Kullanılması.</a:t>
            </a:r>
            <a:endParaRPr lang="tr-TR" altLang="tr-TR"/>
          </a:p>
          <a:p>
            <a:pPr eaLnBrk="1" hangingPunct="1"/>
            <a:endParaRPr lang="tr-TR" alt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A7B11B43-575E-4A3D-B686-5610FB2EC40A}"/>
              </a:ext>
            </a:extLst>
          </p:cNvPr>
          <p:cNvSpPr>
            <a:spLocks noChangeArrowheads="1"/>
          </p:cNvSpPr>
          <p:nvPr/>
        </p:nvSpPr>
        <p:spPr bwMode="auto">
          <a:xfrm>
            <a:off x="1930400" y="70485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eaLnBrk="0" hangingPunct="0">
              <a:defRPr sz="2400">
                <a:solidFill>
                  <a:schemeClr val="tx1"/>
                </a:solidFill>
                <a:latin typeface="Times New Roman" panose="02020603050405020304" pitchFamily="18" charset="0"/>
              </a:defRPr>
            </a:lvl3pPr>
            <a:lvl4pPr eaLnBrk="0" hangingPunct="0">
              <a:defRPr sz="2400">
                <a:solidFill>
                  <a:schemeClr val="tx1"/>
                </a:solidFill>
                <a:latin typeface="Times New Roman" panose="02020603050405020304" pitchFamily="18" charset="0"/>
              </a:defRPr>
            </a:lvl4pPr>
            <a:lvl5pPr eaLnBrk="0" hangingPunct="0">
              <a:defRPr sz="2400">
                <a:solidFill>
                  <a:schemeClr val="tx1"/>
                </a:solidFill>
                <a:latin typeface="Times New Roman" panose="02020603050405020304" pitchFamily="18" charset="0"/>
              </a:defRPr>
            </a:lvl5pPr>
            <a:lvl6pPr marL="457200" eaLnBrk="0" fontAlgn="base" hangingPunct="0">
              <a:spcBef>
                <a:spcPct val="0"/>
              </a:spcBef>
              <a:spcAft>
                <a:spcPct val="0"/>
              </a:spcAft>
              <a:defRPr sz="2400">
                <a:solidFill>
                  <a:schemeClr val="tx1"/>
                </a:solidFill>
                <a:latin typeface="Times New Roman" panose="02020603050405020304" pitchFamily="18" charset="0"/>
              </a:defRPr>
            </a:lvl6pPr>
            <a:lvl7pPr marL="914400" eaLnBrk="0" fontAlgn="base" hangingPunct="0">
              <a:spcBef>
                <a:spcPct val="0"/>
              </a:spcBef>
              <a:spcAft>
                <a:spcPct val="0"/>
              </a:spcAft>
              <a:defRPr sz="2400">
                <a:solidFill>
                  <a:schemeClr val="tx1"/>
                </a:solidFill>
                <a:latin typeface="Times New Roman" panose="02020603050405020304" pitchFamily="18" charset="0"/>
              </a:defRPr>
            </a:lvl7pPr>
            <a:lvl8pPr marL="1371600" eaLnBrk="0" fontAlgn="base" hangingPunct="0">
              <a:spcBef>
                <a:spcPct val="0"/>
              </a:spcBef>
              <a:spcAft>
                <a:spcPct val="0"/>
              </a:spcAft>
              <a:defRPr sz="2400">
                <a:solidFill>
                  <a:schemeClr val="tx1"/>
                </a:solidFill>
                <a:latin typeface="Times New Roman" panose="02020603050405020304" pitchFamily="18" charset="0"/>
              </a:defRPr>
            </a:lvl8pPr>
            <a:lvl9pPr marL="18288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tr-TR" sz="3200" b="1" i="1">
                <a:solidFill>
                  <a:schemeClr val="tx2"/>
                </a:solidFill>
                <a:effectLst>
                  <a:outerShdw blurRad="38100" dist="38100" dir="2700000" algn="tl">
                    <a:srgbClr val="C0C0C0"/>
                  </a:outerShdw>
                </a:effectLst>
                <a:latin typeface="Arial" panose="020B0604020202020204" pitchFamily="34" charset="0"/>
              </a:rPr>
              <a:t>EKİP ÜYELERİNİN SORUMLULUKLARI</a:t>
            </a:r>
            <a:endParaRPr lang="tr-TR" sz="3200" i="1">
              <a:solidFill>
                <a:schemeClr val="tx2"/>
              </a:solidFill>
            </a:endParaRPr>
          </a:p>
        </p:txBody>
      </p:sp>
      <p:sp>
        <p:nvSpPr>
          <p:cNvPr id="32771" name="Rectangle 3">
            <a:extLst>
              <a:ext uri="{FF2B5EF4-FFF2-40B4-BE49-F238E27FC236}">
                <a16:creationId xmlns:a16="http://schemas.microsoft.com/office/drawing/2014/main" id="{A7B21170-5997-4629-9CDB-1FB8A01B7FD7}"/>
              </a:ext>
            </a:extLst>
          </p:cNvPr>
          <p:cNvSpPr>
            <a:spLocks noChangeArrowheads="1"/>
          </p:cNvSpPr>
          <p:nvPr/>
        </p:nvSpPr>
        <p:spPr bwMode="auto">
          <a:xfrm>
            <a:off x="1981200" y="2362200"/>
            <a:ext cx="8178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Blip>
                <a:blip r:embed="rId2"/>
              </a:buBlip>
              <a:defRPr sz="3200">
                <a:solidFill>
                  <a:schemeClr val="tx1"/>
                </a:solidFill>
                <a:latin typeface="Tahoma" panose="020B0604030504040204" pitchFamily="34" charset="0"/>
              </a:defRPr>
            </a:lvl1pPr>
            <a:lvl2pPr marL="742950" indent="-285750">
              <a:spcBef>
                <a:spcPct val="20000"/>
              </a:spcBef>
              <a:buSzPct val="75000"/>
              <a:buBlip>
                <a:blip r:embed="rId3"/>
              </a:buBlip>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r>
              <a:rPr lang="tr-TR" altLang="tr-TR" sz="2800"/>
              <a:t>Sorun çözümü veya projeyle ilgili konularda  kendilerine verilen görevleri gerçekleştirmek</a:t>
            </a:r>
          </a:p>
          <a:p>
            <a:pPr eaLnBrk="1" hangingPunct="1"/>
            <a:r>
              <a:rPr lang="tr-TR" altLang="tr-TR" sz="2800"/>
              <a:t>Toplantılara düzenli katılmak</a:t>
            </a:r>
          </a:p>
          <a:p>
            <a:pPr eaLnBrk="1" hangingPunct="1"/>
            <a:r>
              <a:rPr lang="tr-TR" altLang="tr-TR" sz="2800"/>
              <a:t>İş gelişimini izlemek</a:t>
            </a:r>
          </a:p>
          <a:p>
            <a:pPr eaLnBrk="1" hangingPunct="1"/>
            <a:r>
              <a:rPr lang="tr-TR" altLang="tr-TR" sz="2800"/>
              <a:t>Ekibin üstlendiği görev sonuçlarını aktarmak</a:t>
            </a:r>
          </a:p>
          <a:p>
            <a:pPr eaLnBrk="1" hangingPunct="1"/>
            <a:r>
              <a:rPr lang="tr-TR" altLang="tr-TR" sz="2800"/>
              <a:t>Ekip dışındaki çalışanlarla görüş alışverişini sağlamak</a:t>
            </a:r>
          </a:p>
          <a:p>
            <a:pPr eaLnBrk="1" hangingPunct="1"/>
            <a:endParaRPr lang="tr-TR" alt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8F1C1E1-A9DA-4E34-80A4-9D23E4232423}"/>
              </a:ext>
            </a:extLst>
          </p:cNvPr>
          <p:cNvSpPr>
            <a:spLocks noChangeArrowheads="1"/>
          </p:cNvSpPr>
          <p:nvPr/>
        </p:nvSpPr>
        <p:spPr bwMode="auto">
          <a:xfrm>
            <a:off x="1930400" y="533400"/>
            <a:ext cx="7772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spcBef>
                <a:spcPct val="20000"/>
              </a:spcBef>
              <a:buBlip>
                <a:blip r:embed="rId2"/>
              </a:buBlip>
              <a:defRPr sz="3200">
                <a:solidFill>
                  <a:schemeClr val="tx1"/>
                </a:solidFill>
                <a:latin typeface="Tahoma" panose="020B0604030504040204" pitchFamily="34" charset="0"/>
              </a:defRPr>
            </a:lvl1pPr>
            <a:lvl2pPr marL="742950" indent="-285750">
              <a:spcBef>
                <a:spcPct val="20000"/>
              </a:spcBef>
              <a:buSzPct val="75000"/>
              <a:buBlip>
                <a:blip r:embed="rId3"/>
              </a:buBlip>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0"/>
              </a:spcBef>
              <a:buFontTx/>
              <a:buNone/>
            </a:pPr>
            <a:r>
              <a:rPr lang="tr-TR" altLang="tr-TR" sz="2800" b="1" i="1">
                <a:solidFill>
                  <a:schemeClr val="tx2"/>
                </a:solidFill>
                <a:latin typeface="Arial" panose="020B0604020202020204" pitchFamily="34" charset="0"/>
              </a:rPr>
              <a:t>PROJE PLANLARININ HAZIRLANMASI</a:t>
            </a:r>
            <a:endParaRPr lang="tr-TR" altLang="tr-TR" sz="2800" i="1">
              <a:solidFill>
                <a:schemeClr val="tx2"/>
              </a:solidFill>
              <a:latin typeface="Times New Roman" panose="02020603050405020304" pitchFamily="18" charset="0"/>
            </a:endParaRPr>
          </a:p>
        </p:txBody>
      </p:sp>
      <p:sp>
        <p:nvSpPr>
          <p:cNvPr id="33795" name="Rectangle 3">
            <a:extLst>
              <a:ext uri="{FF2B5EF4-FFF2-40B4-BE49-F238E27FC236}">
                <a16:creationId xmlns:a16="http://schemas.microsoft.com/office/drawing/2014/main" id="{0187342D-664D-4501-A1B3-03DC822B620B}"/>
              </a:ext>
            </a:extLst>
          </p:cNvPr>
          <p:cNvSpPr>
            <a:spLocks noChangeArrowheads="1"/>
          </p:cNvSpPr>
          <p:nvPr/>
        </p:nvSpPr>
        <p:spPr bwMode="auto">
          <a:xfrm>
            <a:off x="1981200" y="1981200"/>
            <a:ext cx="8178800" cy="407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Blip>
                <a:blip r:embed="rId2"/>
              </a:buBlip>
              <a:defRPr sz="3200">
                <a:solidFill>
                  <a:schemeClr val="tx1"/>
                </a:solidFill>
                <a:latin typeface="Tahoma" panose="020B0604030504040204" pitchFamily="34" charset="0"/>
              </a:defRPr>
            </a:lvl1pPr>
            <a:lvl2pPr marL="742950" indent="-285750">
              <a:spcBef>
                <a:spcPct val="20000"/>
              </a:spcBef>
              <a:buSzPct val="75000"/>
              <a:buBlip>
                <a:blip r:embed="rId3"/>
              </a:buBlip>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buFontTx/>
              <a:buNone/>
            </a:pPr>
            <a:r>
              <a:rPr lang="tr-TR" altLang="tr-TR"/>
              <a:t>  </a:t>
            </a:r>
            <a:r>
              <a:rPr lang="tr-TR" altLang="tr-TR" sz="2400" b="1">
                <a:solidFill>
                  <a:srgbClr val="CC0000"/>
                </a:solidFill>
              </a:rPr>
              <a:t>“</a:t>
            </a:r>
            <a:r>
              <a:rPr lang="tr-TR" altLang="tr-TR" sz="2000" b="1" i="1">
                <a:solidFill>
                  <a:srgbClr val="CC0000"/>
                </a:solidFill>
                <a:latin typeface="Times New Roman" panose="02020603050405020304" pitchFamily="18" charset="0"/>
              </a:rPr>
              <a:t>Bir projenin başarısı; onu planlarken harcayacağınız çaba, göstereceğiniz özen ve yetenekleriniz oranında gerçekleşecektir. “</a:t>
            </a:r>
            <a:endParaRPr lang="tr-TR" altLang="tr-TR" sz="2000" i="1">
              <a:solidFill>
                <a:srgbClr val="CC0000"/>
              </a:solidFill>
              <a:latin typeface="Times New Roman" panose="02020603050405020304" pitchFamily="18" charset="0"/>
            </a:endParaRPr>
          </a:p>
          <a:p>
            <a:pPr algn="just" eaLnBrk="1" hangingPunct="1">
              <a:buFontTx/>
              <a:buChar char="•"/>
            </a:pPr>
            <a:endParaRPr lang="tr-TR" altLang="tr-TR" sz="2000" i="1">
              <a:solidFill>
                <a:srgbClr val="CC0000"/>
              </a:solidFill>
              <a:latin typeface="Times New Roman" panose="02020603050405020304" pitchFamily="18" charset="0"/>
            </a:endParaRPr>
          </a:p>
          <a:p>
            <a:pPr algn="just" eaLnBrk="1" hangingPunct="1">
              <a:buFontTx/>
              <a:buNone/>
            </a:pPr>
            <a:r>
              <a:rPr lang="tr-TR" altLang="tr-TR" sz="1800">
                <a:latin typeface="Arial" panose="020B0604020202020204" pitchFamily="34" charset="0"/>
              </a:rPr>
              <a:t>Bir projeye başlamadan önce  aşağıdaki soruları cevaplandırmalısınız:</a:t>
            </a:r>
          </a:p>
          <a:p>
            <a:pPr lvl="2" algn="just" eaLnBrk="1" hangingPunct="1">
              <a:buFont typeface="Monotype Sorts" pitchFamily="2" charset="2"/>
              <a:buChar char="u"/>
            </a:pPr>
            <a:r>
              <a:rPr lang="tr-TR" altLang="tr-TR" sz="1800">
                <a:latin typeface="Arial" panose="020B0604020202020204" pitchFamily="34" charset="0"/>
              </a:rPr>
              <a:t>.</a:t>
            </a:r>
            <a:r>
              <a:rPr lang="tr-TR" altLang="tr-TR" sz="1800" b="1" i="1">
                <a:latin typeface="Arial" panose="020B0604020202020204" pitchFamily="34" charset="0"/>
              </a:rPr>
              <a:t>Kesin olarak hangi hedeflere ulaşmam beklenmektedir?</a:t>
            </a:r>
            <a:r>
              <a:rPr lang="tr-TR" altLang="tr-TR" sz="1800">
                <a:latin typeface="Arial" panose="020B0604020202020204" pitchFamily="34" charset="0"/>
              </a:rPr>
              <a:t> Proje ,  görevinizin ne olduğunu bilmeniz için yeterince tanımlanmış mıdır? Hedefleri belirleyerek  sonuçları daha iyi tanımlayabilirsiniz.</a:t>
            </a:r>
          </a:p>
          <a:p>
            <a:pPr lvl="2" algn="just" eaLnBrk="1" hangingPunct="1">
              <a:buFont typeface="Monotype Sorts" pitchFamily="2" charset="2"/>
              <a:buChar char="u"/>
            </a:pPr>
            <a:r>
              <a:rPr lang="tr-TR" altLang="tr-TR" sz="1800">
                <a:latin typeface="Arial" panose="020B0604020202020204" pitchFamily="34" charset="0"/>
              </a:rPr>
              <a:t>.</a:t>
            </a:r>
            <a:r>
              <a:rPr lang="tr-TR" altLang="tr-TR" sz="1800" b="1" i="1">
                <a:latin typeface="Arial" panose="020B0604020202020204" pitchFamily="34" charset="0"/>
              </a:rPr>
              <a:t>Proje kimin için hazırlanmaktadır? </a:t>
            </a:r>
            <a:r>
              <a:rPr lang="tr-TR" altLang="tr-TR" sz="1800">
                <a:latin typeface="Arial" panose="020B0604020202020204" pitchFamily="34" charset="0"/>
              </a:rPr>
              <a:t>Sonuçları tanımlamanın diğer bir yolu da projeyi kimin, hangi amaç için kullanacağını bilmektir.</a:t>
            </a:r>
          </a:p>
          <a:p>
            <a:pPr lvl="2" algn="just" eaLnBrk="1" hangingPunct="1">
              <a:buFont typeface="Monotype Sorts" pitchFamily="2" charset="2"/>
              <a:buChar char="u"/>
            </a:pPr>
            <a:r>
              <a:rPr lang="tr-TR" altLang="tr-TR" sz="1800">
                <a:latin typeface="Arial" panose="020B0604020202020204" pitchFamily="34" charset="0"/>
              </a:rPr>
              <a:t>.</a:t>
            </a:r>
            <a:r>
              <a:rPr lang="tr-TR" altLang="tr-TR" sz="1800" b="1" i="1">
                <a:latin typeface="Arial" panose="020B0604020202020204" pitchFamily="34" charset="0"/>
              </a:rPr>
              <a:t>Ulaşılacak sonuç ile hangi problemler çözülecektir?</a:t>
            </a:r>
            <a:r>
              <a:rPr lang="tr-TR" altLang="tr-TR" sz="1800">
                <a:latin typeface="Arial" panose="020B0604020202020204" pitchFamily="34" charset="0"/>
              </a:rPr>
              <a:t>  Yeni bir yöntem veya bilgiye ulaşılması  projenin sonucu olabilir; fakat sonucu değerli kılabilmek için proje çalışması ile ne tür problemlerin çözüleceğini bilmek gerekmektedir.</a:t>
            </a:r>
            <a:endParaRPr lang="tr-TR" altLang="tr-TR" sz="1800" i="1">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C6C1341E-9C82-4DD1-A4EB-3C92DD2D99CF}"/>
              </a:ext>
            </a:extLst>
          </p:cNvPr>
          <p:cNvSpPr>
            <a:spLocks noChangeArrowheads="1"/>
          </p:cNvSpPr>
          <p:nvPr/>
        </p:nvSpPr>
        <p:spPr bwMode="auto">
          <a:xfrm>
            <a:off x="1930400" y="228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spcBef>
                <a:spcPct val="20000"/>
              </a:spcBef>
              <a:buBlip>
                <a:blip r:embed="rId2"/>
              </a:buBlip>
              <a:defRPr sz="3200">
                <a:solidFill>
                  <a:schemeClr val="tx1"/>
                </a:solidFill>
                <a:latin typeface="Tahoma" panose="020B0604030504040204" pitchFamily="34" charset="0"/>
              </a:defRPr>
            </a:lvl1pPr>
            <a:lvl2pPr marL="742950" indent="-285750">
              <a:spcBef>
                <a:spcPct val="20000"/>
              </a:spcBef>
              <a:buSzPct val="75000"/>
              <a:buBlip>
                <a:blip r:embed="rId3"/>
              </a:buBlip>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0"/>
              </a:spcBef>
              <a:buFontTx/>
              <a:buNone/>
            </a:pPr>
            <a:r>
              <a:rPr lang="tr-TR" altLang="tr-TR" sz="3700" b="1" i="1">
                <a:solidFill>
                  <a:schemeClr val="tx2"/>
                </a:solidFill>
                <a:latin typeface="Arial" panose="020B0604020202020204" pitchFamily="34" charset="0"/>
              </a:rPr>
              <a:t>PROJE TANITIM TOPLANTISI</a:t>
            </a:r>
            <a:endParaRPr lang="tr-TR" altLang="tr-TR" sz="4400" i="1">
              <a:solidFill>
                <a:schemeClr val="tx2"/>
              </a:solidFill>
              <a:latin typeface="Times New Roman" panose="02020603050405020304" pitchFamily="18" charset="0"/>
            </a:endParaRPr>
          </a:p>
        </p:txBody>
      </p:sp>
      <p:sp>
        <p:nvSpPr>
          <p:cNvPr id="34819" name="Rectangle 3">
            <a:extLst>
              <a:ext uri="{FF2B5EF4-FFF2-40B4-BE49-F238E27FC236}">
                <a16:creationId xmlns:a16="http://schemas.microsoft.com/office/drawing/2014/main" id="{E37EE54F-BB23-4E65-9EDB-5F9BB44DABFB}"/>
              </a:ext>
            </a:extLst>
          </p:cNvPr>
          <p:cNvSpPr>
            <a:spLocks noChangeArrowheads="1"/>
          </p:cNvSpPr>
          <p:nvPr/>
        </p:nvSpPr>
        <p:spPr bwMode="auto">
          <a:xfrm>
            <a:off x="1981200" y="1885950"/>
            <a:ext cx="8178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Blip>
                <a:blip r:embed="rId2"/>
              </a:buBlip>
              <a:defRPr sz="3200">
                <a:solidFill>
                  <a:schemeClr val="tx1"/>
                </a:solidFill>
                <a:latin typeface="Tahoma" panose="020B0604030504040204" pitchFamily="34" charset="0"/>
              </a:defRPr>
            </a:lvl1pPr>
            <a:lvl2pPr marL="742950" indent="-285750">
              <a:spcBef>
                <a:spcPct val="20000"/>
              </a:spcBef>
              <a:buSzPct val="75000"/>
              <a:buBlip>
                <a:blip r:embed="rId3"/>
              </a:buBlip>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just" eaLnBrk="1" hangingPunct="1">
              <a:buClr>
                <a:srgbClr val="CC0000"/>
              </a:buClr>
              <a:buFont typeface="Monotype Sorts" pitchFamily="2" charset="2"/>
              <a:buChar char="u"/>
            </a:pPr>
            <a:r>
              <a:rPr lang="tr-TR" altLang="tr-TR" sz="2000" b="1">
                <a:latin typeface="Arial" panose="020B0604020202020204" pitchFamily="34" charset="0"/>
              </a:rPr>
              <a:t>Bir ön tanıtım toplantısı önerisi şu şekilde desteklenmelidir:</a:t>
            </a:r>
          </a:p>
          <a:p>
            <a:pPr lvl="2" algn="just" eaLnBrk="1" hangingPunct="1">
              <a:buClr>
                <a:srgbClr val="CC0000"/>
              </a:buClr>
              <a:buFont typeface="Monotype Sorts" pitchFamily="2" charset="2"/>
              <a:buChar char="u"/>
            </a:pPr>
            <a:r>
              <a:rPr lang="tr-TR" altLang="tr-TR" sz="2000" b="1">
                <a:latin typeface="Arial" panose="020B0604020202020204" pitchFamily="34" charset="0"/>
              </a:rPr>
              <a:t>Yeni bir projenin tanıtımı bu işle ilgili  herkesi ve amacını belirgin hale getirir. Eğer böyle bir toplantı yapılmaz ise her kaynak kişiye  başvurduğunuzda bunu tekrar tekrar açıklamak zorunda kalabilirsiniz.</a:t>
            </a:r>
          </a:p>
          <a:p>
            <a:pPr lvl="2" algn="just" eaLnBrk="1" hangingPunct="1">
              <a:buClr>
                <a:srgbClr val="CC0000"/>
              </a:buClr>
              <a:buFont typeface="Monotype Sorts" pitchFamily="2" charset="2"/>
              <a:buChar char="u"/>
            </a:pPr>
            <a:r>
              <a:rPr lang="tr-TR" altLang="tr-TR" sz="2000" b="1">
                <a:latin typeface="Arial" panose="020B0604020202020204" pitchFamily="34" charset="0"/>
              </a:rPr>
              <a:t>Toplantı başarıyı garantiler çünkü  herkes aynı anda gerekli mesajı alır. Bu proje bir üst düzey yetkili  tarafından gündeme getirildiğinde  projeyi ve ekibi yönetmeniz  kolaylaşır.</a:t>
            </a:r>
          </a:p>
          <a:p>
            <a:pPr lvl="2" algn="just" eaLnBrk="1" hangingPunct="1">
              <a:buClr>
                <a:srgbClr val="CC0000"/>
              </a:buClr>
              <a:buFont typeface="Monotype Sorts" pitchFamily="2" charset="2"/>
              <a:buChar char="u"/>
            </a:pPr>
            <a:r>
              <a:rPr lang="tr-TR" altLang="tr-TR" sz="2000" b="1">
                <a:latin typeface="Arial" panose="020B0604020202020204" pitchFamily="34" charset="0"/>
              </a:rPr>
              <a:t>Üst yönetimin  proje müdürüne verdiği destek, ekibin başarıya ulaşmasına yardımcı olur. Ayrıca gerek ekip elemanı  gerekse kaynak kişi olarak bu proje ile ilgili  diğer kişileri  de karar mekanizmasının içine sokmak çok önemlidir.</a:t>
            </a:r>
          </a:p>
          <a:p>
            <a:pPr eaLnBrk="1" hangingPunct="1">
              <a:buClr>
                <a:srgbClr val="CC0000"/>
              </a:buClr>
              <a:buFont typeface="Monotype Sorts" pitchFamily="2" charset="2"/>
              <a:buChar char="u"/>
            </a:pPr>
            <a:endParaRPr lang="tr-TR" altLang="tr-TR" sz="2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0DED70BC-B847-46F4-A17A-9DFACD747F07}"/>
              </a:ext>
            </a:extLst>
          </p:cNvPr>
          <p:cNvSpPr>
            <a:spLocks noChangeArrowheads="1"/>
          </p:cNvSpPr>
          <p:nvPr/>
        </p:nvSpPr>
        <p:spPr bwMode="auto">
          <a:xfrm>
            <a:off x="1930400" y="228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eaLnBrk="0" hangingPunct="0">
              <a:defRPr sz="2400">
                <a:solidFill>
                  <a:schemeClr val="tx1"/>
                </a:solidFill>
                <a:latin typeface="Times New Roman" panose="02020603050405020304" pitchFamily="18" charset="0"/>
              </a:defRPr>
            </a:lvl3pPr>
            <a:lvl4pPr eaLnBrk="0" hangingPunct="0">
              <a:defRPr sz="2400">
                <a:solidFill>
                  <a:schemeClr val="tx1"/>
                </a:solidFill>
                <a:latin typeface="Times New Roman" panose="02020603050405020304" pitchFamily="18" charset="0"/>
              </a:defRPr>
            </a:lvl4pPr>
            <a:lvl5pPr eaLnBrk="0" hangingPunct="0">
              <a:defRPr sz="2400">
                <a:solidFill>
                  <a:schemeClr val="tx1"/>
                </a:solidFill>
                <a:latin typeface="Times New Roman" panose="02020603050405020304" pitchFamily="18" charset="0"/>
              </a:defRPr>
            </a:lvl5pPr>
            <a:lvl6pPr marL="457200" eaLnBrk="0" fontAlgn="base" hangingPunct="0">
              <a:spcBef>
                <a:spcPct val="0"/>
              </a:spcBef>
              <a:spcAft>
                <a:spcPct val="0"/>
              </a:spcAft>
              <a:defRPr sz="2400">
                <a:solidFill>
                  <a:schemeClr val="tx1"/>
                </a:solidFill>
                <a:latin typeface="Times New Roman" panose="02020603050405020304" pitchFamily="18" charset="0"/>
              </a:defRPr>
            </a:lvl6pPr>
            <a:lvl7pPr marL="914400" eaLnBrk="0" fontAlgn="base" hangingPunct="0">
              <a:spcBef>
                <a:spcPct val="0"/>
              </a:spcBef>
              <a:spcAft>
                <a:spcPct val="0"/>
              </a:spcAft>
              <a:defRPr sz="2400">
                <a:solidFill>
                  <a:schemeClr val="tx1"/>
                </a:solidFill>
                <a:latin typeface="Times New Roman" panose="02020603050405020304" pitchFamily="18" charset="0"/>
              </a:defRPr>
            </a:lvl7pPr>
            <a:lvl8pPr marL="1371600" eaLnBrk="0" fontAlgn="base" hangingPunct="0">
              <a:spcBef>
                <a:spcPct val="0"/>
              </a:spcBef>
              <a:spcAft>
                <a:spcPct val="0"/>
              </a:spcAft>
              <a:defRPr sz="2400">
                <a:solidFill>
                  <a:schemeClr val="tx1"/>
                </a:solidFill>
                <a:latin typeface="Times New Roman" panose="02020603050405020304" pitchFamily="18" charset="0"/>
              </a:defRPr>
            </a:lvl8pPr>
            <a:lvl9pPr marL="18288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AU" sz="3600" b="1">
                <a:solidFill>
                  <a:schemeClr val="tx2"/>
                </a:solidFill>
                <a:effectLst>
                  <a:outerShdw blurRad="38100" dist="38100" dir="2700000" algn="tl">
                    <a:srgbClr val="C0C0C0"/>
                  </a:outerShdw>
                </a:effectLst>
              </a:rPr>
              <a:t>PROJE PLANLAMASI</a:t>
            </a:r>
          </a:p>
        </p:txBody>
      </p:sp>
      <p:sp>
        <p:nvSpPr>
          <p:cNvPr id="35843" name="Rectangle 3">
            <a:extLst>
              <a:ext uri="{FF2B5EF4-FFF2-40B4-BE49-F238E27FC236}">
                <a16:creationId xmlns:a16="http://schemas.microsoft.com/office/drawing/2014/main" id="{2F1F48BA-E68A-4A77-879A-79E05687D109}"/>
              </a:ext>
            </a:extLst>
          </p:cNvPr>
          <p:cNvSpPr>
            <a:spLocks noChangeArrowheads="1"/>
          </p:cNvSpPr>
          <p:nvPr/>
        </p:nvSpPr>
        <p:spPr bwMode="auto">
          <a:xfrm>
            <a:off x="1981200" y="1885950"/>
            <a:ext cx="8178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Blip>
                <a:blip r:embed="rId2"/>
              </a:buBlip>
              <a:defRPr sz="3200">
                <a:solidFill>
                  <a:schemeClr val="tx1"/>
                </a:solidFill>
                <a:latin typeface="Tahoma" panose="020B0604030504040204" pitchFamily="34" charset="0"/>
              </a:defRPr>
            </a:lvl1pPr>
            <a:lvl2pPr marL="742950" indent="-285750">
              <a:spcBef>
                <a:spcPct val="20000"/>
              </a:spcBef>
              <a:buSzPct val="75000"/>
              <a:buBlip>
                <a:blip r:embed="rId3"/>
              </a:buBlip>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buFontTx/>
              <a:buNone/>
            </a:pPr>
            <a:r>
              <a:rPr lang="en-AU" altLang="tr-TR" sz="2400" b="1">
                <a:latin typeface="Arial" panose="020B0604020202020204" pitchFamily="34" charset="0"/>
              </a:rPr>
              <a:t>Proje planı, sözel ve grafiksel olarak bir projenin amaçlarına nasıl ulaşacağını tanımlayan dokümandır.</a:t>
            </a:r>
          </a:p>
          <a:p>
            <a:pPr eaLnBrk="1" hangingPunct="1">
              <a:buFontTx/>
              <a:buNone/>
            </a:pPr>
            <a:r>
              <a:rPr lang="en-AU" altLang="tr-TR" sz="2400" b="1">
                <a:latin typeface="Arial" panose="020B0604020202020204" pitchFamily="34" charset="0"/>
              </a:rPr>
              <a:t> </a:t>
            </a:r>
          </a:p>
          <a:p>
            <a:pPr eaLnBrk="1" hangingPunct="1">
              <a:buFontTx/>
              <a:buNone/>
            </a:pPr>
            <a:r>
              <a:rPr lang="en-AU" altLang="tr-TR" sz="2400" b="1">
                <a:latin typeface="Arial" panose="020B0604020202020204" pitchFamily="34" charset="0"/>
              </a:rPr>
              <a:t>Proje planlamasında temel faktörler:</a:t>
            </a:r>
          </a:p>
          <a:p>
            <a:pPr eaLnBrk="1" hangingPunct="1">
              <a:buFontTx/>
              <a:buChar char="•"/>
            </a:pPr>
            <a:r>
              <a:rPr lang="en-AU" altLang="tr-TR" sz="2400" b="1">
                <a:latin typeface="Arial" panose="020B0604020202020204" pitchFamily="34" charset="0"/>
              </a:rPr>
              <a:t>Proje amacının tanımlanması</a:t>
            </a:r>
          </a:p>
          <a:p>
            <a:pPr eaLnBrk="1" hangingPunct="1">
              <a:buFontTx/>
              <a:buChar char="•"/>
            </a:pPr>
            <a:r>
              <a:rPr lang="en-AU" altLang="tr-TR" sz="2400" b="1">
                <a:latin typeface="Arial" panose="020B0604020202020204" pitchFamily="34" charset="0"/>
              </a:rPr>
              <a:t>Projenin beklenen sonuçlarının açıklanması</a:t>
            </a:r>
          </a:p>
          <a:p>
            <a:pPr eaLnBrk="1" hangingPunct="1">
              <a:buFontTx/>
              <a:buChar char="•"/>
            </a:pPr>
            <a:r>
              <a:rPr lang="en-AU" altLang="tr-TR" sz="2400" b="1">
                <a:latin typeface="Arial" panose="020B0604020202020204" pitchFamily="34" charset="0"/>
              </a:rPr>
              <a:t>Görevlerin tanımlanması</a:t>
            </a:r>
          </a:p>
          <a:p>
            <a:pPr eaLnBrk="1" hangingPunct="1">
              <a:buFontTx/>
              <a:buChar char="•"/>
            </a:pPr>
            <a:r>
              <a:rPr lang="en-AU" altLang="tr-TR" sz="2400" b="1">
                <a:latin typeface="Arial" panose="020B0604020202020204" pitchFamily="34" charset="0"/>
              </a:rPr>
              <a:t>Kilometre taşları ve teslim tarihlerinin saptanması</a:t>
            </a:r>
          </a:p>
          <a:p>
            <a:pPr eaLnBrk="1" hangingPunct="1">
              <a:buFontTx/>
              <a:buChar char="•"/>
            </a:pPr>
            <a:r>
              <a:rPr lang="en-AU" altLang="tr-TR" sz="2400" b="1">
                <a:latin typeface="Arial" panose="020B0604020202020204" pitchFamily="34" charset="0"/>
              </a:rPr>
              <a:t>Öngörüler</a:t>
            </a:r>
            <a:endParaRPr lang="en-AU" altLang="tr-T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08B42201-036E-4C86-977D-6515ABCC9103}"/>
              </a:ext>
            </a:extLst>
          </p:cNvPr>
          <p:cNvSpPr>
            <a:spLocks noChangeArrowheads="1"/>
          </p:cNvSpPr>
          <p:nvPr/>
        </p:nvSpPr>
        <p:spPr bwMode="auto">
          <a:xfrm>
            <a:off x="1847850" y="1989138"/>
            <a:ext cx="8686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Blip>
                <a:blip r:embed="rId2"/>
              </a:buBlip>
              <a:defRPr sz="3200">
                <a:solidFill>
                  <a:schemeClr val="tx1"/>
                </a:solidFill>
                <a:latin typeface="Tahoma" panose="020B0604030504040204" pitchFamily="34" charset="0"/>
              </a:defRPr>
            </a:lvl1pPr>
            <a:lvl2pPr marL="742950" indent="-285750">
              <a:spcBef>
                <a:spcPct val="20000"/>
              </a:spcBef>
              <a:buSzPct val="75000"/>
              <a:buBlip>
                <a:blip r:embed="rId3"/>
              </a:buBlip>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r>
              <a:rPr lang="en-AU" altLang="tr-TR"/>
              <a:t>Ekibin çözmesi gereken problemleri listeleyin</a:t>
            </a:r>
          </a:p>
          <a:p>
            <a:pPr eaLnBrk="1" hangingPunct="1"/>
            <a:r>
              <a:rPr lang="en-AU" altLang="tr-TR"/>
              <a:t>Ekibin elde etmesi gereken çözümleri belirtin</a:t>
            </a:r>
          </a:p>
          <a:p>
            <a:pPr eaLnBrk="1" hangingPunct="1"/>
            <a:r>
              <a:rPr lang="en-AU" altLang="tr-TR"/>
              <a:t>Ekibin ihtiyacı olan bilgiyi açıklayın</a:t>
            </a:r>
          </a:p>
          <a:p>
            <a:pPr eaLnBrk="1" hangingPunct="1"/>
            <a:r>
              <a:rPr lang="en-AU" altLang="tr-TR"/>
              <a:t>Başlangıç görevlerini önerin</a:t>
            </a:r>
          </a:p>
          <a:p>
            <a:pPr eaLnBrk="1" hangingPunct="1"/>
            <a:r>
              <a:rPr lang="en-AU" altLang="tr-TR"/>
              <a:t>Tüm projeyi önceden planlayın</a:t>
            </a:r>
          </a:p>
        </p:txBody>
      </p:sp>
      <p:sp>
        <p:nvSpPr>
          <p:cNvPr id="36867" name="Rectangle 3">
            <a:extLst>
              <a:ext uri="{FF2B5EF4-FFF2-40B4-BE49-F238E27FC236}">
                <a16:creationId xmlns:a16="http://schemas.microsoft.com/office/drawing/2014/main" id="{1450AC1C-F81C-458B-B815-FC39B097D263}"/>
              </a:ext>
            </a:extLst>
          </p:cNvPr>
          <p:cNvSpPr>
            <a:spLocks noChangeArrowheads="1"/>
          </p:cNvSpPr>
          <p:nvPr/>
        </p:nvSpPr>
        <p:spPr bwMode="auto">
          <a:xfrm>
            <a:off x="3048001" y="885825"/>
            <a:ext cx="52181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ahoma" panose="020B0604030504040204" pitchFamily="34" charset="0"/>
              </a:defRPr>
            </a:lvl1pPr>
            <a:lvl2pPr marL="742950" indent="-285750">
              <a:spcBef>
                <a:spcPct val="20000"/>
              </a:spcBef>
              <a:buSzPct val="75000"/>
              <a:buBlip>
                <a:blip r:embed="rId3"/>
              </a:buBlip>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kumimoji="1" lang="en-AU" altLang="tr-TR" sz="2800">
                <a:solidFill>
                  <a:schemeClr val="tx2"/>
                </a:solidFill>
                <a:latin typeface="Arial Black" panose="020B0A04020102020204" pitchFamily="34" charset="0"/>
              </a:rPr>
              <a:t>PROJE HEDEFLERİNİN </a:t>
            </a:r>
            <a:endParaRPr kumimoji="1" lang="tr-TR" altLang="tr-TR" sz="2800">
              <a:solidFill>
                <a:schemeClr val="tx2"/>
              </a:solidFill>
              <a:latin typeface="Arial Black" panose="020B0A04020102020204" pitchFamily="34" charset="0"/>
            </a:endParaRPr>
          </a:p>
          <a:p>
            <a:pPr eaLnBrk="1" hangingPunct="1">
              <a:spcBef>
                <a:spcPct val="0"/>
              </a:spcBef>
              <a:buFontTx/>
              <a:buNone/>
            </a:pPr>
            <a:r>
              <a:rPr kumimoji="1" lang="en-AU" altLang="tr-TR" sz="2800">
                <a:solidFill>
                  <a:schemeClr val="tx2"/>
                </a:solidFill>
                <a:latin typeface="Arial Black" panose="020B0A04020102020204" pitchFamily="34" charset="0"/>
              </a:rPr>
              <a:t>BELİRLENMESİ ADIMLARI</a:t>
            </a:r>
            <a:endParaRPr kumimoji="1" lang="tr-TR" altLang="tr-TR" sz="2800">
              <a:solidFill>
                <a:schemeClr val="tx2"/>
              </a:solidFill>
              <a:latin typeface="Arial Black" panose="020B0A0402010202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ED6DB080-2553-433A-85B7-7DCC0420FF1A}"/>
              </a:ext>
            </a:extLst>
          </p:cNvPr>
          <p:cNvSpPr>
            <a:spLocks noChangeArrowheads="1"/>
          </p:cNvSpPr>
          <p:nvPr/>
        </p:nvSpPr>
        <p:spPr bwMode="auto">
          <a:xfrm>
            <a:off x="2209800" y="6858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eaLnBrk="0" hangingPunct="0">
              <a:defRPr sz="2400">
                <a:solidFill>
                  <a:schemeClr val="tx1"/>
                </a:solidFill>
                <a:latin typeface="Times New Roman" panose="02020603050405020304" pitchFamily="18" charset="0"/>
              </a:defRPr>
            </a:lvl3pPr>
            <a:lvl4pPr eaLnBrk="0" hangingPunct="0">
              <a:defRPr sz="2400">
                <a:solidFill>
                  <a:schemeClr val="tx1"/>
                </a:solidFill>
                <a:latin typeface="Times New Roman" panose="02020603050405020304" pitchFamily="18" charset="0"/>
              </a:defRPr>
            </a:lvl4pPr>
            <a:lvl5pPr eaLnBrk="0" hangingPunct="0">
              <a:defRPr sz="2400">
                <a:solidFill>
                  <a:schemeClr val="tx1"/>
                </a:solidFill>
                <a:latin typeface="Times New Roman" panose="02020603050405020304" pitchFamily="18" charset="0"/>
              </a:defRPr>
            </a:lvl5pPr>
            <a:lvl6pPr marL="457200" eaLnBrk="0" fontAlgn="base" hangingPunct="0">
              <a:spcBef>
                <a:spcPct val="0"/>
              </a:spcBef>
              <a:spcAft>
                <a:spcPct val="0"/>
              </a:spcAft>
              <a:defRPr sz="2400">
                <a:solidFill>
                  <a:schemeClr val="tx1"/>
                </a:solidFill>
                <a:latin typeface="Times New Roman" panose="02020603050405020304" pitchFamily="18" charset="0"/>
              </a:defRPr>
            </a:lvl6pPr>
            <a:lvl7pPr marL="914400" eaLnBrk="0" fontAlgn="base" hangingPunct="0">
              <a:spcBef>
                <a:spcPct val="0"/>
              </a:spcBef>
              <a:spcAft>
                <a:spcPct val="0"/>
              </a:spcAft>
              <a:defRPr sz="2400">
                <a:solidFill>
                  <a:schemeClr val="tx1"/>
                </a:solidFill>
                <a:latin typeface="Times New Roman" panose="02020603050405020304" pitchFamily="18" charset="0"/>
              </a:defRPr>
            </a:lvl7pPr>
            <a:lvl8pPr marL="1371600" eaLnBrk="0" fontAlgn="base" hangingPunct="0">
              <a:spcBef>
                <a:spcPct val="0"/>
              </a:spcBef>
              <a:spcAft>
                <a:spcPct val="0"/>
              </a:spcAft>
              <a:defRPr sz="2400">
                <a:solidFill>
                  <a:schemeClr val="tx1"/>
                </a:solidFill>
                <a:latin typeface="Times New Roman" panose="02020603050405020304" pitchFamily="18" charset="0"/>
              </a:defRPr>
            </a:lvl8pPr>
            <a:lvl9pPr marL="18288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AU" sz="3200" b="1" i="1" dirty="0">
                <a:solidFill>
                  <a:schemeClr val="tx2"/>
                </a:solidFill>
                <a:effectLst>
                  <a:outerShdw blurRad="38100" dist="38100" dir="2700000" algn="tl">
                    <a:srgbClr val="C0C0C0"/>
                  </a:outerShdw>
                </a:effectLst>
                <a:latin typeface="Arial" panose="020B0604020202020204" pitchFamily="34" charset="0"/>
              </a:rPr>
              <a:t>İYİ HAZIRLANMIŞ BİR PROJE PLANININ  FAYDALARI</a:t>
            </a:r>
            <a:endParaRPr lang="en-AU" sz="3200" i="1" dirty="0">
              <a:solidFill>
                <a:schemeClr val="tx2"/>
              </a:solidFill>
            </a:endParaRPr>
          </a:p>
        </p:txBody>
      </p:sp>
      <p:sp>
        <p:nvSpPr>
          <p:cNvPr id="37891" name="Rectangle 3">
            <a:extLst>
              <a:ext uri="{FF2B5EF4-FFF2-40B4-BE49-F238E27FC236}">
                <a16:creationId xmlns:a16="http://schemas.microsoft.com/office/drawing/2014/main" id="{1C591C2C-E6B0-456B-9820-AA1B68E63788}"/>
              </a:ext>
            </a:extLst>
          </p:cNvPr>
          <p:cNvSpPr>
            <a:spLocks noChangeArrowheads="1"/>
          </p:cNvSpPr>
          <p:nvPr/>
        </p:nvSpPr>
        <p:spPr bwMode="auto">
          <a:xfrm>
            <a:off x="1524000" y="1885950"/>
            <a:ext cx="88646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Blip>
                <a:blip r:embed="rId2"/>
              </a:buBlip>
              <a:defRPr sz="3200">
                <a:solidFill>
                  <a:schemeClr val="tx1"/>
                </a:solidFill>
                <a:latin typeface="Tahoma" panose="020B0604030504040204" pitchFamily="34" charset="0"/>
              </a:defRPr>
            </a:lvl1pPr>
            <a:lvl2pPr marL="742950" indent="-285750">
              <a:spcBef>
                <a:spcPct val="20000"/>
              </a:spcBef>
              <a:buSzPct val="75000"/>
              <a:buBlip>
                <a:blip r:embed="rId3"/>
              </a:buBlip>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lvl="2" algn="just" eaLnBrk="1" hangingPunct="1">
              <a:buClr>
                <a:srgbClr val="CC0000"/>
              </a:buClr>
              <a:buFont typeface="Monotype Sorts" pitchFamily="2" charset="2"/>
              <a:buChar char="4"/>
            </a:pPr>
            <a:r>
              <a:rPr lang="tr-TR" altLang="tr-TR" sz="2000" b="1" dirty="0">
                <a:latin typeface="Arial" panose="020B0604020202020204" pitchFamily="34" charset="0"/>
              </a:rPr>
              <a:t>Koordinasyona yardımcı olmak,</a:t>
            </a:r>
          </a:p>
          <a:p>
            <a:pPr lvl="2" algn="just" eaLnBrk="1" hangingPunct="1">
              <a:buClr>
                <a:srgbClr val="CC0000"/>
              </a:buClr>
              <a:buFont typeface="Monotype Sorts" pitchFamily="2" charset="2"/>
              <a:buChar char="4"/>
            </a:pPr>
            <a:r>
              <a:rPr lang="tr-TR" altLang="tr-TR" sz="2000" b="1" dirty="0">
                <a:latin typeface="Arial" panose="020B0604020202020204" pitchFamily="34" charset="0"/>
              </a:rPr>
              <a:t>Proje grubu üyeleri arasında iletişimi kolaylaştırmak,</a:t>
            </a:r>
          </a:p>
          <a:p>
            <a:pPr lvl="2" algn="just" eaLnBrk="1" hangingPunct="1">
              <a:buClr>
                <a:srgbClr val="CC0000"/>
              </a:buClr>
              <a:buFont typeface="Monotype Sorts" pitchFamily="2" charset="2"/>
              <a:buChar char="4"/>
            </a:pPr>
            <a:r>
              <a:rPr lang="tr-TR" altLang="tr-TR" sz="2000" b="1" dirty="0">
                <a:latin typeface="Arial" panose="020B0604020202020204" pitchFamily="34" charset="0"/>
              </a:rPr>
              <a:t>Proje gelişimini izlemeyi kolaylaştırmak,</a:t>
            </a:r>
          </a:p>
          <a:p>
            <a:pPr lvl="2" algn="just" eaLnBrk="1" hangingPunct="1">
              <a:buClr>
                <a:srgbClr val="CC0000"/>
              </a:buClr>
              <a:buFont typeface="Monotype Sorts" pitchFamily="2" charset="2"/>
              <a:buChar char="4"/>
            </a:pPr>
            <a:r>
              <a:rPr lang="tr-TR" altLang="tr-TR" sz="2000" b="1" dirty="0">
                <a:latin typeface="Arial" panose="020B0604020202020204" pitchFamily="34" charset="0"/>
              </a:rPr>
              <a:t>Beklentileri tanımlamak,</a:t>
            </a:r>
          </a:p>
          <a:p>
            <a:pPr lvl="2" algn="just" eaLnBrk="1" hangingPunct="1">
              <a:buClr>
                <a:srgbClr val="CC0000"/>
              </a:buClr>
              <a:buFont typeface="Monotype Sorts" pitchFamily="2" charset="2"/>
              <a:buChar char="4"/>
            </a:pPr>
            <a:r>
              <a:rPr lang="tr-TR" altLang="tr-TR" sz="2000" b="1" dirty="0">
                <a:latin typeface="Arial" panose="020B0604020202020204" pitchFamily="34" charset="0"/>
              </a:rPr>
              <a:t>Yetki ve sorumlulukların paylaşımını kolaylaştırmak,</a:t>
            </a:r>
          </a:p>
          <a:p>
            <a:pPr lvl="2" algn="just" eaLnBrk="1" hangingPunct="1">
              <a:buClr>
                <a:srgbClr val="CC0000"/>
              </a:buClr>
              <a:buFont typeface="Monotype Sorts" pitchFamily="2" charset="2"/>
              <a:buChar char="4"/>
            </a:pPr>
            <a:r>
              <a:rPr lang="tr-TR" altLang="tr-TR" sz="2000" b="1" dirty="0">
                <a:latin typeface="Arial" panose="020B0604020202020204" pitchFamily="34" charset="0"/>
              </a:rPr>
              <a:t>Problem çözümlerine yardımcı olmak,</a:t>
            </a:r>
          </a:p>
          <a:p>
            <a:pPr lvl="2" algn="just" eaLnBrk="1" hangingPunct="1">
              <a:buClr>
                <a:srgbClr val="CC0000"/>
              </a:buClr>
              <a:buFont typeface="Monotype Sorts" pitchFamily="2" charset="2"/>
              <a:buChar char="4"/>
            </a:pPr>
            <a:r>
              <a:rPr lang="tr-TR" altLang="tr-TR" sz="2000" b="1" dirty="0">
                <a:latin typeface="Arial" panose="020B0604020202020204" pitchFamily="34" charset="0"/>
              </a:rPr>
              <a:t>Gereksinim duyulan kaynakları ortaya çıkarmak,</a:t>
            </a:r>
          </a:p>
          <a:p>
            <a:pPr lvl="2" algn="just" eaLnBrk="1" hangingPunct="1">
              <a:buClr>
                <a:srgbClr val="CC0000"/>
              </a:buClr>
              <a:buFont typeface="Monotype Sorts" pitchFamily="2" charset="2"/>
              <a:buChar char="4"/>
            </a:pPr>
            <a:r>
              <a:rPr lang="tr-TR" altLang="tr-TR" sz="2000" b="1" dirty="0">
                <a:latin typeface="Arial" panose="020B0604020202020204" pitchFamily="34" charset="0"/>
              </a:rPr>
              <a:t>Projenin  tamamlanma zamanının önceden görülmesini sağlamak,</a:t>
            </a:r>
          </a:p>
          <a:p>
            <a:pPr lvl="2" algn="just" eaLnBrk="1" hangingPunct="1">
              <a:buClr>
                <a:srgbClr val="CC0000"/>
              </a:buClr>
              <a:buFont typeface="Monotype Sorts" pitchFamily="2" charset="2"/>
              <a:buChar char="4"/>
            </a:pPr>
            <a:r>
              <a:rPr lang="tr-TR" altLang="tr-TR" sz="2000" b="1" dirty="0">
                <a:latin typeface="Arial" panose="020B0604020202020204" pitchFamily="34" charset="0"/>
              </a:rPr>
              <a:t>Hedeflenen sonuçları belirlemek,</a:t>
            </a:r>
          </a:p>
          <a:p>
            <a:pPr lvl="2" algn="just" eaLnBrk="1" hangingPunct="1">
              <a:buClr>
                <a:srgbClr val="CC0000"/>
              </a:buClr>
              <a:buFont typeface="Monotype Sorts" pitchFamily="2" charset="2"/>
              <a:buChar char="4"/>
            </a:pPr>
            <a:r>
              <a:rPr lang="tr-TR" altLang="tr-TR" sz="2000" b="1" dirty="0">
                <a:latin typeface="Arial" panose="020B0604020202020204" pitchFamily="34" charset="0"/>
              </a:rPr>
              <a:t>Gerçekleşen durumlarla karşılaştırma imkanı sağladığından kontrollerin yapılmasını kolaylaştırmak,</a:t>
            </a:r>
          </a:p>
          <a:p>
            <a:pPr eaLnBrk="1" hangingPunct="1">
              <a:buClr>
                <a:srgbClr val="CC0000"/>
              </a:buClr>
              <a:buFont typeface="Monotype Sorts" pitchFamily="2" charset="2"/>
              <a:buChar char="4"/>
            </a:pPr>
            <a:endParaRPr lang="en-AU" altLang="tr-TR" sz="2000" b="1" dirty="0">
              <a:latin typeface="Arial" panose="020B060402020202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B7AFC0EE-0BB7-448A-A7F0-06E7E44C3E49}"/>
              </a:ext>
            </a:extLst>
          </p:cNvPr>
          <p:cNvSpPr>
            <a:spLocks noGrp="1" noChangeArrowheads="1"/>
          </p:cNvSpPr>
          <p:nvPr>
            <p:ph type="title"/>
          </p:nvPr>
        </p:nvSpPr>
        <p:spPr>
          <a:xfrm>
            <a:off x="2433638" y="1107982"/>
            <a:ext cx="7793037" cy="1143000"/>
          </a:xfrm>
        </p:spPr>
        <p:txBody>
          <a:bodyPr>
            <a:normAutofit fontScale="90000"/>
          </a:bodyPr>
          <a:lstStyle/>
          <a:p>
            <a:pPr algn="ctr" eaLnBrk="1" hangingPunct="1"/>
            <a:r>
              <a:rPr lang="en-US" altLang="tr-TR" b="1" dirty="0" err="1"/>
              <a:t>Proje</a:t>
            </a:r>
            <a:r>
              <a:rPr lang="tr-TR" altLang="tr-TR" b="1" dirty="0" err="1"/>
              <a:t>nin</a:t>
            </a:r>
            <a:r>
              <a:rPr lang="tr-TR" altLang="tr-TR" b="1" dirty="0"/>
              <a:t> değerlendirilmesi ve sonlandırılması</a:t>
            </a:r>
            <a:endParaRPr lang="en-US" altLang="tr-TR" b="1" dirty="0"/>
          </a:p>
        </p:txBody>
      </p:sp>
      <p:pic>
        <p:nvPicPr>
          <p:cNvPr id="38915" name="Resim 1">
            <a:extLst>
              <a:ext uri="{FF2B5EF4-FFF2-40B4-BE49-F238E27FC236}">
                <a16:creationId xmlns:a16="http://schemas.microsoft.com/office/drawing/2014/main" id="{CEC5B80D-1F78-45CE-B01A-87FD4D74810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48076" y="2420939"/>
            <a:ext cx="5364163" cy="333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Başlık 1">
            <a:extLst>
              <a:ext uri="{FF2B5EF4-FFF2-40B4-BE49-F238E27FC236}">
                <a16:creationId xmlns:a16="http://schemas.microsoft.com/office/drawing/2014/main" id="{628BCA33-B97F-4159-A8D3-B155A09BE8AE}"/>
              </a:ext>
            </a:extLst>
          </p:cNvPr>
          <p:cNvSpPr>
            <a:spLocks noGrp="1" noChangeArrowheads="1"/>
          </p:cNvSpPr>
          <p:nvPr>
            <p:ph type="title"/>
          </p:nvPr>
        </p:nvSpPr>
        <p:spPr/>
        <p:txBody>
          <a:bodyPr/>
          <a:lstStyle/>
          <a:p>
            <a:pPr eaLnBrk="1" hangingPunct="1"/>
            <a:r>
              <a:rPr lang="tr-TR" altLang="tr-TR"/>
              <a:t>Projenin Hayat Devri</a:t>
            </a:r>
          </a:p>
        </p:txBody>
      </p:sp>
      <p:sp>
        <p:nvSpPr>
          <p:cNvPr id="39939" name="Metin Yer Tutucusu 3">
            <a:extLst>
              <a:ext uri="{FF2B5EF4-FFF2-40B4-BE49-F238E27FC236}">
                <a16:creationId xmlns:a16="http://schemas.microsoft.com/office/drawing/2014/main" id="{EAC684BF-C584-4716-9E35-5713D7B61020}"/>
              </a:ext>
            </a:extLst>
          </p:cNvPr>
          <p:cNvSpPr>
            <a:spLocks noGrp="1" noChangeArrowheads="1"/>
          </p:cNvSpPr>
          <p:nvPr>
            <p:ph type="body" sz="half" idx="2"/>
          </p:nvPr>
        </p:nvSpPr>
        <p:spPr>
          <a:xfrm>
            <a:off x="2208214" y="2349500"/>
            <a:ext cx="7983537" cy="4114800"/>
          </a:xfrm>
        </p:spPr>
        <p:txBody>
          <a:bodyPr/>
          <a:lstStyle/>
          <a:p>
            <a:pPr eaLnBrk="1" hangingPunct="1"/>
            <a:r>
              <a:rPr lang="tr-TR" altLang="tr-TR"/>
              <a:t>Projenin hayat devrinin 4 aşaması:</a:t>
            </a:r>
          </a:p>
          <a:p>
            <a:pPr lvl="1" eaLnBrk="1" hangingPunct="1"/>
            <a:r>
              <a:rPr lang="tr-TR" altLang="tr-TR"/>
              <a:t>Projenin seçilmesi</a:t>
            </a:r>
          </a:p>
          <a:p>
            <a:pPr lvl="1" eaLnBrk="1" hangingPunct="1"/>
            <a:r>
              <a:rPr lang="tr-TR" altLang="tr-TR"/>
              <a:t>Planlama</a:t>
            </a:r>
          </a:p>
          <a:p>
            <a:pPr lvl="1" eaLnBrk="1" hangingPunct="1"/>
            <a:r>
              <a:rPr lang="tr-TR" altLang="tr-TR"/>
              <a:t>Yürütme</a:t>
            </a:r>
          </a:p>
          <a:p>
            <a:pPr lvl="1" eaLnBrk="1" hangingPunct="1"/>
            <a:r>
              <a:rPr lang="tr-TR" altLang="tr-TR"/>
              <a:t>Sonlandırma </a:t>
            </a:r>
          </a:p>
        </p:txBody>
      </p:sp>
      <p:pic>
        <p:nvPicPr>
          <p:cNvPr id="2" name="Resim 1">
            <a:extLst>
              <a:ext uri="{FF2B5EF4-FFF2-40B4-BE49-F238E27FC236}">
                <a16:creationId xmlns:a16="http://schemas.microsoft.com/office/drawing/2014/main" id="{2786481B-64EE-4CFB-8768-6DF75B18C2CF}"/>
              </a:ext>
            </a:extLst>
          </p:cNvPr>
          <p:cNvPicPr>
            <a:picLocks noChangeAspect="1"/>
          </p:cNvPicPr>
          <p:nvPr/>
        </p:nvPicPr>
        <p:blipFill>
          <a:blip r:embed="rId2"/>
          <a:stretch>
            <a:fillRect/>
          </a:stretch>
        </p:blipFill>
        <p:spPr>
          <a:xfrm>
            <a:off x="6384032" y="3140968"/>
            <a:ext cx="3671310" cy="25202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54CAD66B-285D-4784-8798-323957E8ECC8}"/>
              </a:ext>
            </a:extLst>
          </p:cNvPr>
          <p:cNvSpPr>
            <a:spLocks noGrp="1" noChangeArrowheads="1"/>
          </p:cNvSpPr>
          <p:nvPr>
            <p:ph type="title"/>
          </p:nvPr>
        </p:nvSpPr>
        <p:spPr/>
        <p:txBody>
          <a:bodyPr>
            <a:normAutofit/>
          </a:bodyPr>
          <a:lstStyle/>
          <a:p>
            <a:pPr algn="ctr" eaLnBrk="1" hangingPunct="1">
              <a:defRPr/>
            </a:pPr>
            <a:r>
              <a:rPr lang="tr-TR" b="1" i="0" dirty="0">
                <a:effectLst>
                  <a:outerShdw blurRad="38100" dist="38100" dir="2700000" algn="tl">
                    <a:srgbClr val="C0C0C0"/>
                  </a:outerShdw>
                </a:effectLst>
              </a:rPr>
              <a:t>BASİT BİR PROJE İÇİN TEMEL AŞAMALAR</a:t>
            </a:r>
          </a:p>
        </p:txBody>
      </p:sp>
      <p:sp>
        <p:nvSpPr>
          <p:cNvPr id="8195" name="Rectangle 3">
            <a:extLst>
              <a:ext uri="{FF2B5EF4-FFF2-40B4-BE49-F238E27FC236}">
                <a16:creationId xmlns:a16="http://schemas.microsoft.com/office/drawing/2014/main" id="{CE31B593-6790-4277-887D-01F986896225}"/>
              </a:ext>
            </a:extLst>
          </p:cNvPr>
          <p:cNvSpPr>
            <a:spLocks noGrp="1" noChangeArrowheads="1"/>
          </p:cNvSpPr>
          <p:nvPr>
            <p:ph idx="1"/>
          </p:nvPr>
        </p:nvSpPr>
        <p:spPr>
          <a:xfrm>
            <a:off x="1770064" y="2349500"/>
            <a:ext cx="8212137" cy="4114800"/>
          </a:xfrm>
        </p:spPr>
        <p:txBody>
          <a:bodyPr/>
          <a:lstStyle/>
          <a:p>
            <a:pPr eaLnBrk="1" hangingPunct="1"/>
            <a:r>
              <a:rPr lang="tr-TR" altLang="tr-TR"/>
              <a:t>ANALİZ:Ne yapılacağının belirlenmesi,</a:t>
            </a:r>
          </a:p>
          <a:p>
            <a:pPr eaLnBrk="1" hangingPunct="1"/>
            <a:r>
              <a:rPr lang="tr-TR" altLang="tr-TR"/>
              <a:t>TASARIM:Nasıl yapılacağının belirlenmesi,</a:t>
            </a:r>
          </a:p>
          <a:p>
            <a:pPr eaLnBrk="1" hangingPunct="1"/>
            <a:r>
              <a:rPr lang="tr-TR" altLang="tr-TR"/>
              <a:t>PLANLAMA: Ne zaman, kim tarafından kaça yapılacağının belirlenmesi,</a:t>
            </a:r>
          </a:p>
          <a:p>
            <a:pPr eaLnBrk="1" hangingPunct="1"/>
            <a:r>
              <a:rPr lang="tr-TR" altLang="tr-TR"/>
              <a:t>UYGULAMA: Hedefe ulaşmak için planların hayata geçirilmesi.</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Başlık 1">
            <a:extLst>
              <a:ext uri="{FF2B5EF4-FFF2-40B4-BE49-F238E27FC236}">
                <a16:creationId xmlns:a16="http://schemas.microsoft.com/office/drawing/2014/main" id="{D2E12B5A-85DF-4933-A040-927C4DB0E295}"/>
              </a:ext>
            </a:extLst>
          </p:cNvPr>
          <p:cNvSpPr>
            <a:spLocks noGrp="1" noChangeArrowheads="1"/>
          </p:cNvSpPr>
          <p:nvPr>
            <p:ph type="title"/>
          </p:nvPr>
        </p:nvSpPr>
        <p:spPr/>
        <p:txBody>
          <a:bodyPr/>
          <a:lstStyle/>
          <a:p>
            <a:pPr eaLnBrk="1" hangingPunct="1"/>
            <a:r>
              <a:rPr lang="tr-TR" altLang="tr-TR"/>
              <a:t>Projenin sonlanması</a:t>
            </a:r>
          </a:p>
        </p:txBody>
      </p:sp>
      <p:sp>
        <p:nvSpPr>
          <p:cNvPr id="41987" name="İçerik Yer Tutucusu 2">
            <a:extLst>
              <a:ext uri="{FF2B5EF4-FFF2-40B4-BE49-F238E27FC236}">
                <a16:creationId xmlns:a16="http://schemas.microsoft.com/office/drawing/2014/main" id="{7849B329-D5CF-49C6-A201-FD98DC10F4C5}"/>
              </a:ext>
            </a:extLst>
          </p:cNvPr>
          <p:cNvSpPr>
            <a:spLocks noGrp="1" noChangeArrowheads="1"/>
          </p:cNvSpPr>
          <p:nvPr>
            <p:ph idx="1"/>
          </p:nvPr>
        </p:nvSpPr>
        <p:spPr>
          <a:xfrm>
            <a:off x="2426949" y="1663700"/>
            <a:ext cx="8980856" cy="3530600"/>
          </a:xfrm>
        </p:spPr>
        <p:txBody>
          <a:bodyPr>
            <a:normAutofit/>
          </a:bodyPr>
          <a:lstStyle/>
          <a:p>
            <a:pPr algn="just" eaLnBrk="1" hangingPunct="1"/>
            <a:r>
              <a:rPr lang="tr-TR" altLang="tr-TR" sz="2600" dirty="0"/>
              <a:t>Eğer proje üzerinde işler artık durmuşsa veya sonraki ilerlemeyi mümkünsüz yapacak seviyede yavaşlamışsa, bu projenin sonlandığını söylemek mümkündür.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346929B6-1BB9-453C-81C6-2FA89F9FC453}"/>
              </a:ext>
            </a:extLst>
          </p:cNvPr>
          <p:cNvSpPr>
            <a:spLocks noGrp="1" noChangeArrowheads="1"/>
          </p:cNvSpPr>
          <p:nvPr>
            <p:ph type="title"/>
          </p:nvPr>
        </p:nvSpPr>
        <p:spPr/>
        <p:txBody>
          <a:bodyPr/>
          <a:lstStyle/>
          <a:p>
            <a:pPr eaLnBrk="1" hangingPunct="1"/>
            <a:r>
              <a:rPr lang="tr-TR" altLang="tr-TR"/>
              <a:t>Projeler  ne zaman sonlanır? </a:t>
            </a:r>
            <a:endParaRPr lang="en-US" altLang="tr-TR"/>
          </a:p>
        </p:txBody>
      </p:sp>
      <p:sp>
        <p:nvSpPr>
          <p:cNvPr id="43011" name="Rectangle 3">
            <a:extLst>
              <a:ext uri="{FF2B5EF4-FFF2-40B4-BE49-F238E27FC236}">
                <a16:creationId xmlns:a16="http://schemas.microsoft.com/office/drawing/2014/main" id="{C458209B-9958-4E6F-A4A1-5C9A68019E48}"/>
              </a:ext>
            </a:extLst>
          </p:cNvPr>
          <p:cNvSpPr>
            <a:spLocks noGrp="1" noChangeArrowheads="1"/>
          </p:cNvSpPr>
          <p:nvPr>
            <p:ph idx="1"/>
          </p:nvPr>
        </p:nvSpPr>
        <p:spPr>
          <a:xfrm>
            <a:off x="2372049" y="1741118"/>
            <a:ext cx="8559800" cy="4114800"/>
          </a:xfrm>
        </p:spPr>
        <p:txBody>
          <a:bodyPr/>
          <a:lstStyle/>
          <a:p>
            <a:pPr algn="just" eaLnBrk="1" hangingPunct="1"/>
            <a:r>
              <a:rPr lang="tr-TR" altLang="tr-TR" sz="2400" dirty="0"/>
              <a:t>Proje amacına ulaştıktan sonra (başarılı tamamlanma)</a:t>
            </a:r>
            <a:endParaRPr lang="en-US" altLang="tr-TR" sz="2400" dirty="0"/>
          </a:p>
          <a:p>
            <a:pPr algn="just" eaLnBrk="1" hangingPunct="1"/>
            <a:r>
              <a:rPr lang="tr-TR" altLang="tr-TR" sz="2400" dirty="0"/>
              <a:t>Yetkili kurum, projenin şu anki durumunu  ve beklenen sonuçlarını dikkate alarak, projenin tamamlanması için  daha fazla zaman ve bütçe harcamak istemediği zaman(başarısız tamamlanma)</a:t>
            </a:r>
            <a:endParaRPr lang="en-US" altLang="tr-TR" sz="2400" dirty="0"/>
          </a:p>
        </p:txBody>
      </p:sp>
      <p:pic>
        <p:nvPicPr>
          <p:cNvPr id="2" name="Resim 1">
            <a:extLst>
              <a:ext uri="{FF2B5EF4-FFF2-40B4-BE49-F238E27FC236}">
                <a16:creationId xmlns:a16="http://schemas.microsoft.com/office/drawing/2014/main" id="{E932E5F7-EEDA-4E21-898C-DB0D7A7A5A1A}"/>
              </a:ext>
            </a:extLst>
          </p:cNvPr>
          <p:cNvPicPr>
            <a:picLocks noChangeAspect="1"/>
          </p:cNvPicPr>
          <p:nvPr/>
        </p:nvPicPr>
        <p:blipFill>
          <a:blip r:embed="rId2"/>
          <a:stretch>
            <a:fillRect/>
          </a:stretch>
        </p:blipFill>
        <p:spPr>
          <a:xfrm>
            <a:off x="7248128" y="4272048"/>
            <a:ext cx="3024336" cy="22109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8FBDF29-C339-4964-8335-62BD5989AADE}"/>
              </a:ext>
            </a:extLst>
          </p:cNvPr>
          <p:cNvSpPr>
            <a:spLocks noGrp="1" noChangeArrowheads="1"/>
          </p:cNvSpPr>
          <p:nvPr>
            <p:ph type="title"/>
          </p:nvPr>
        </p:nvSpPr>
        <p:spPr/>
        <p:txBody>
          <a:bodyPr>
            <a:normAutofit/>
          </a:bodyPr>
          <a:lstStyle/>
          <a:p>
            <a:pPr eaLnBrk="1" hangingPunct="1"/>
            <a:r>
              <a:rPr lang="tr-TR" altLang="tr-TR" b="1" dirty="0"/>
              <a:t>Projenin sonlanmasının esas nedenleri</a:t>
            </a:r>
            <a:endParaRPr lang="en-US" altLang="tr-TR" b="1" dirty="0"/>
          </a:p>
        </p:txBody>
      </p:sp>
      <p:sp>
        <p:nvSpPr>
          <p:cNvPr id="8195" name="Rectangle 3">
            <a:extLst>
              <a:ext uri="{FF2B5EF4-FFF2-40B4-BE49-F238E27FC236}">
                <a16:creationId xmlns:a16="http://schemas.microsoft.com/office/drawing/2014/main" id="{B0E61AC4-831A-4F7E-9AB6-06D7CCC025F9}"/>
              </a:ext>
            </a:extLst>
          </p:cNvPr>
          <p:cNvSpPr>
            <a:spLocks noGrp="1" noChangeArrowheads="1"/>
          </p:cNvSpPr>
          <p:nvPr>
            <p:ph idx="1"/>
          </p:nvPr>
        </p:nvSpPr>
        <p:spPr>
          <a:xfrm>
            <a:off x="2499173" y="1663700"/>
            <a:ext cx="6343650" cy="3530600"/>
          </a:xfrm>
        </p:spPr>
        <p:txBody>
          <a:bodyPr rtlCol="0">
            <a:normAutofit/>
          </a:bodyPr>
          <a:lstStyle/>
          <a:p>
            <a:pPr>
              <a:buFont typeface="Wingdings 3" charset="2"/>
              <a:buChar char=""/>
              <a:defRPr/>
            </a:pPr>
            <a:r>
              <a:rPr lang="en-US" altLang="tr-TR" dirty="0">
                <a:solidFill>
                  <a:schemeClr val="tx1">
                    <a:lumMod val="75000"/>
                    <a:lumOff val="25000"/>
                  </a:schemeClr>
                </a:solidFill>
              </a:rPr>
              <a:t>1. </a:t>
            </a:r>
            <a:r>
              <a:rPr lang="tr-TR" altLang="tr-TR" dirty="0">
                <a:solidFill>
                  <a:schemeClr val="tx1">
                    <a:lumMod val="75000"/>
                    <a:lumOff val="25000"/>
                  </a:schemeClr>
                </a:solidFill>
              </a:rPr>
              <a:t>Teknik/ticari başarımın düşük olasılığı</a:t>
            </a:r>
            <a:endParaRPr lang="en-US" altLang="tr-TR" dirty="0">
              <a:solidFill>
                <a:schemeClr val="tx1">
                  <a:lumMod val="75000"/>
                  <a:lumOff val="25000"/>
                </a:schemeClr>
              </a:solidFill>
            </a:endParaRPr>
          </a:p>
          <a:p>
            <a:pPr>
              <a:buFont typeface="Wingdings 3" charset="2"/>
              <a:buChar char=""/>
              <a:defRPr/>
            </a:pPr>
            <a:r>
              <a:rPr lang="en-US" altLang="tr-TR" dirty="0">
                <a:solidFill>
                  <a:schemeClr val="tx1">
                    <a:lumMod val="75000"/>
                    <a:lumOff val="25000"/>
                  </a:schemeClr>
                </a:solidFill>
              </a:rPr>
              <a:t>2. </a:t>
            </a:r>
            <a:r>
              <a:rPr lang="tr-TR" altLang="tr-TR" dirty="0">
                <a:solidFill>
                  <a:schemeClr val="tx1">
                    <a:lumMod val="75000"/>
                    <a:lumOff val="25000"/>
                  </a:schemeClr>
                </a:solidFill>
              </a:rPr>
              <a:t>Yatırım getirisinin ve Pazar potansiyelinin düşük yararlılığı</a:t>
            </a:r>
            <a:endParaRPr lang="en-US" altLang="tr-TR" dirty="0">
              <a:solidFill>
                <a:schemeClr val="tx1">
                  <a:lumMod val="75000"/>
                  <a:lumOff val="25000"/>
                </a:schemeClr>
              </a:solidFill>
            </a:endParaRPr>
          </a:p>
          <a:p>
            <a:pPr>
              <a:buFont typeface="Wingdings 3" charset="2"/>
              <a:buChar char=""/>
              <a:defRPr/>
            </a:pPr>
            <a:r>
              <a:rPr lang="en-US" altLang="tr-TR" dirty="0">
                <a:solidFill>
                  <a:schemeClr val="tx1">
                    <a:lumMod val="75000"/>
                    <a:lumOff val="25000"/>
                  </a:schemeClr>
                </a:solidFill>
              </a:rPr>
              <a:t>3. </a:t>
            </a:r>
            <a:r>
              <a:rPr lang="tr-TR" altLang="tr-TR" dirty="0">
                <a:solidFill>
                  <a:schemeClr val="tx1">
                    <a:lumMod val="75000"/>
                    <a:lumOff val="25000"/>
                  </a:schemeClr>
                </a:solidFill>
              </a:rPr>
              <a:t>Maliyet artışı</a:t>
            </a:r>
            <a:endParaRPr lang="en-US" altLang="tr-TR" dirty="0">
              <a:solidFill>
                <a:schemeClr val="tx1">
                  <a:lumMod val="75000"/>
                  <a:lumOff val="25000"/>
                </a:schemeClr>
              </a:solidFill>
            </a:endParaRPr>
          </a:p>
          <a:p>
            <a:pPr>
              <a:buFont typeface="Wingdings 3" charset="2"/>
              <a:buChar char=""/>
              <a:defRPr/>
            </a:pPr>
            <a:r>
              <a:rPr lang="en-US" altLang="tr-TR" dirty="0">
                <a:solidFill>
                  <a:schemeClr val="tx1">
                    <a:lumMod val="75000"/>
                    <a:lumOff val="25000"/>
                  </a:schemeClr>
                </a:solidFill>
              </a:rPr>
              <a:t>4. </a:t>
            </a:r>
            <a:r>
              <a:rPr lang="tr-TR" altLang="tr-TR" dirty="0">
                <a:solidFill>
                  <a:schemeClr val="tx1">
                    <a:lumMod val="75000"/>
                    <a:lumOff val="25000"/>
                  </a:schemeClr>
                </a:solidFill>
              </a:rPr>
              <a:t>Rekabet ortamının /Pazar ihtiyaçlarının değişmesi</a:t>
            </a:r>
            <a:endParaRPr lang="en-US" altLang="tr-TR" dirty="0">
              <a:solidFill>
                <a:schemeClr val="tx1">
                  <a:lumMod val="75000"/>
                  <a:lumOff val="25000"/>
                </a:schemeClr>
              </a:solidFill>
            </a:endParaRPr>
          </a:p>
          <a:p>
            <a:pPr>
              <a:buFont typeface="Wingdings 3" charset="2"/>
              <a:buChar char=""/>
              <a:defRPr/>
            </a:pPr>
            <a:r>
              <a:rPr lang="en-US" altLang="tr-TR" dirty="0">
                <a:solidFill>
                  <a:schemeClr val="tx1">
                    <a:lumMod val="75000"/>
                    <a:lumOff val="25000"/>
                  </a:schemeClr>
                </a:solidFill>
              </a:rPr>
              <a:t>5. </a:t>
            </a:r>
            <a:r>
              <a:rPr lang="tr-TR" altLang="tr-TR" dirty="0">
                <a:solidFill>
                  <a:schemeClr val="tx1">
                    <a:lumMod val="75000"/>
                    <a:lumOff val="25000"/>
                  </a:schemeClr>
                </a:solidFill>
              </a:rPr>
              <a:t>Çözümlenemeyen teknik problemler</a:t>
            </a:r>
            <a:endParaRPr lang="en-US" altLang="tr-TR" dirty="0">
              <a:solidFill>
                <a:schemeClr val="tx1">
                  <a:lumMod val="75000"/>
                  <a:lumOff val="25000"/>
                </a:schemeClr>
              </a:solidFill>
            </a:endParaRPr>
          </a:p>
          <a:p>
            <a:pPr>
              <a:buFont typeface="Wingdings 3" charset="2"/>
              <a:buChar char=""/>
              <a:defRPr/>
            </a:pPr>
            <a:r>
              <a:rPr lang="en-US" altLang="tr-TR" dirty="0">
                <a:solidFill>
                  <a:schemeClr val="tx1">
                    <a:lumMod val="75000"/>
                    <a:lumOff val="25000"/>
                  </a:schemeClr>
                </a:solidFill>
              </a:rPr>
              <a:t>6. </a:t>
            </a:r>
            <a:r>
              <a:rPr lang="tr-TR" altLang="tr-TR" dirty="0">
                <a:solidFill>
                  <a:schemeClr val="tx1">
                    <a:lumMod val="75000"/>
                    <a:lumOff val="25000"/>
                  </a:schemeClr>
                </a:solidFill>
              </a:rPr>
              <a:t>Yüksek öncelikli rekabetçi projeler</a:t>
            </a:r>
            <a:endParaRPr lang="en-US" altLang="tr-TR" dirty="0">
              <a:solidFill>
                <a:schemeClr val="tx1">
                  <a:lumMod val="75000"/>
                  <a:lumOff val="25000"/>
                </a:schemeClr>
              </a:solidFill>
            </a:endParaRPr>
          </a:p>
          <a:p>
            <a:pPr>
              <a:buFont typeface="Wingdings 3" charset="2"/>
              <a:buChar char=""/>
              <a:defRPr/>
            </a:pPr>
            <a:r>
              <a:rPr lang="en-US" altLang="tr-TR" dirty="0">
                <a:solidFill>
                  <a:schemeClr val="tx1">
                    <a:lumMod val="75000"/>
                    <a:lumOff val="25000"/>
                  </a:schemeClr>
                </a:solidFill>
              </a:rPr>
              <a:t>7. </a:t>
            </a:r>
            <a:r>
              <a:rPr lang="tr-TR" altLang="tr-TR" dirty="0">
                <a:solidFill>
                  <a:schemeClr val="tx1">
                    <a:lumMod val="75000"/>
                    <a:lumOff val="25000"/>
                  </a:schemeClr>
                </a:solidFill>
              </a:rPr>
              <a:t>Zamanlamada gecikmeler</a:t>
            </a:r>
            <a:r>
              <a:rPr lang="en-US" altLang="tr-TR" dirty="0">
                <a:solidFill>
                  <a:schemeClr val="tx1">
                    <a:lumMod val="75000"/>
                    <a:lumOff val="25000"/>
                  </a:schemeClr>
                </a:solidFill>
              </a:rPr>
              <a:t>					Source:  Dean, 1968</a:t>
            </a:r>
          </a:p>
        </p:txBody>
      </p:sp>
      <p:pic>
        <p:nvPicPr>
          <p:cNvPr id="3" name="Resim 2">
            <a:extLst>
              <a:ext uri="{FF2B5EF4-FFF2-40B4-BE49-F238E27FC236}">
                <a16:creationId xmlns:a16="http://schemas.microsoft.com/office/drawing/2014/main" id="{9FE967A3-594E-49AB-A288-6629D414B698}"/>
              </a:ext>
            </a:extLst>
          </p:cNvPr>
          <p:cNvPicPr>
            <a:picLocks noChangeAspect="1"/>
          </p:cNvPicPr>
          <p:nvPr/>
        </p:nvPicPr>
        <p:blipFill>
          <a:blip r:embed="rId2"/>
          <a:stretch>
            <a:fillRect/>
          </a:stretch>
        </p:blipFill>
        <p:spPr>
          <a:xfrm>
            <a:off x="8699897" y="2273915"/>
            <a:ext cx="2978199" cy="16321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DA25FD75-0520-4B13-AFDB-057BDFC77304}"/>
              </a:ext>
            </a:extLst>
          </p:cNvPr>
          <p:cNvSpPr>
            <a:spLocks noGrp="1" noChangeArrowheads="1"/>
          </p:cNvSpPr>
          <p:nvPr>
            <p:ph type="title"/>
          </p:nvPr>
        </p:nvSpPr>
        <p:spPr>
          <a:xfrm>
            <a:off x="2220062" y="659621"/>
            <a:ext cx="8911687" cy="1280890"/>
          </a:xfrm>
        </p:spPr>
        <p:txBody>
          <a:bodyPr/>
          <a:lstStyle/>
          <a:p>
            <a:pPr eaLnBrk="1" hangingPunct="1"/>
            <a:r>
              <a:rPr lang="tr-TR" altLang="tr-TR" dirty="0"/>
              <a:t>Proje sonlandırmanın 4 çeşidi</a:t>
            </a:r>
            <a:endParaRPr lang="en-US" altLang="tr-TR" dirty="0"/>
          </a:p>
        </p:txBody>
      </p:sp>
      <p:sp>
        <p:nvSpPr>
          <p:cNvPr id="45059" name="Rectangle 3">
            <a:extLst>
              <a:ext uri="{FF2B5EF4-FFF2-40B4-BE49-F238E27FC236}">
                <a16:creationId xmlns:a16="http://schemas.microsoft.com/office/drawing/2014/main" id="{04489B6F-2FCE-45DB-AB4F-CCCD36DA21F0}"/>
              </a:ext>
            </a:extLst>
          </p:cNvPr>
          <p:cNvSpPr>
            <a:spLocks noGrp="1" noChangeArrowheads="1"/>
          </p:cNvSpPr>
          <p:nvPr>
            <p:ph idx="1"/>
          </p:nvPr>
        </p:nvSpPr>
        <p:spPr>
          <a:xfrm>
            <a:off x="1524001" y="2420939"/>
            <a:ext cx="8816975" cy="4321175"/>
          </a:xfrm>
        </p:spPr>
        <p:txBody>
          <a:bodyPr/>
          <a:lstStyle/>
          <a:p>
            <a:pPr eaLnBrk="1" hangingPunct="1"/>
            <a:r>
              <a:rPr lang="en-US" altLang="tr-TR"/>
              <a:t>1. </a:t>
            </a:r>
            <a:r>
              <a:rPr lang="en-US" altLang="tr-TR">
                <a:solidFill>
                  <a:srgbClr val="FF0000"/>
                </a:solidFill>
              </a:rPr>
              <a:t>“</a:t>
            </a:r>
            <a:r>
              <a:rPr lang="tr-TR" altLang="tr-TR">
                <a:solidFill>
                  <a:srgbClr val="FF0000"/>
                </a:solidFill>
              </a:rPr>
              <a:t>projenin varlığının sona ermesi-(</a:t>
            </a:r>
            <a:r>
              <a:rPr lang="en-US" altLang="tr-TR"/>
              <a:t>Termination by extinction</a:t>
            </a:r>
            <a:r>
              <a:rPr lang="tr-TR" altLang="tr-TR"/>
              <a:t>)</a:t>
            </a:r>
          </a:p>
          <a:p>
            <a:pPr lvl="1" eaLnBrk="1" hangingPunct="1"/>
            <a:r>
              <a:rPr lang="tr-TR" altLang="tr-TR"/>
              <a:t>Proje başarılı olduğundan ve amaçlanan hedefe ulaştığından dolayı sonlanabilir</a:t>
            </a:r>
            <a:endParaRPr lang="en-US" altLang="tr-TR"/>
          </a:p>
          <a:p>
            <a:pPr lvl="1" eaLnBrk="1" hangingPunct="1"/>
            <a:r>
              <a:rPr lang="tr-TR" altLang="tr-TR"/>
              <a:t>Proje başarısız olmasından veya diğer bir proje ile değişmesinden dolayı sonlandırılabilir</a:t>
            </a:r>
            <a:endParaRPr lang="en-US" altLang="tr-T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378726F5-30A0-420C-9737-4A2251B41AEE}"/>
              </a:ext>
            </a:extLst>
          </p:cNvPr>
          <p:cNvSpPr>
            <a:spLocks noGrp="1" noChangeArrowheads="1"/>
          </p:cNvSpPr>
          <p:nvPr>
            <p:ph type="title"/>
          </p:nvPr>
        </p:nvSpPr>
        <p:spPr/>
        <p:txBody>
          <a:bodyPr/>
          <a:lstStyle/>
          <a:p>
            <a:pPr eaLnBrk="1" hangingPunct="1"/>
            <a:r>
              <a:rPr lang="tr-TR" altLang="tr-TR"/>
              <a:t>Proje sonlandırmanın 4 çeşidi</a:t>
            </a:r>
            <a:endParaRPr lang="en-US" altLang="tr-TR"/>
          </a:p>
        </p:txBody>
      </p:sp>
      <p:sp>
        <p:nvSpPr>
          <p:cNvPr id="46083" name="Rectangle 3">
            <a:extLst>
              <a:ext uri="{FF2B5EF4-FFF2-40B4-BE49-F238E27FC236}">
                <a16:creationId xmlns:a16="http://schemas.microsoft.com/office/drawing/2014/main" id="{940C5CB7-E7BC-4DAC-B82D-D85244518217}"/>
              </a:ext>
            </a:extLst>
          </p:cNvPr>
          <p:cNvSpPr>
            <a:spLocks noGrp="1" noChangeArrowheads="1"/>
          </p:cNvSpPr>
          <p:nvPr>
            <p:ph idx="1"/>
          </p:nvPr>
        </p:nvSpPr>
        <p:spPr>
          <a:xfrm>
            <a:off x="2208214" y="2489200"/>
            <a:ext cx="8135937" cy="3530600"/>
          </a:xfrm>
        </p:spPr>
        <p:txBody>
          <a:bodyPr/>
          <a:lstStyle/>
          <a:p>
            <a:pPr eaLnBrk="1" hangingPunct="1"/>
            <a:r>
              <a:rPr lang="en-US" altLang="tr-TR" sz="2400"/>
              <a:t>2. </a:t>
            </a:r>
            <a:r>
              <a:rPr lang="en-US" altLang="tr-TR" sz="2400">
                <a:solidFill>
                  <a:srgbClr val="FF0000"/>
                </a:solidFill>
              </a:rPr>
              <a:t>“</a:t>
            </a:r>
            <a:r>
              <a:rPr lang="tr-TR" altLang="tr-TR" sz="2400">
                <a:solidFill>
                  <a:srgbClr val="FF0000"/>
                </a:solidFill>
              </a:rPr>
              <a:t>Diğer birime aktarılma»</a:t>
            </a:r>
            <a:endParaRPr lang="en-US" altLang="tr-TR" sz="2400">
              <a:solidFill>
                <a:srgbClr val="FF0000"/>
              </a:solidFill>
            </a:endParaRPr>
          </a:p>
          <a:p>
            <a:pPr lvl="1" eaLnBrk="1" hangingPunct="1"/>
            <a:r>
              <a:rPr lang="tr-TR" altLang="tr-TR"/>
              <a:t>Proje ekibi ve teçhizatı yeni birime aktarılır</a:t>
            </a:r>
            <a:endParaRPr lang="en-US" altLang="tr-TR"/>
          </a:p>
          <a:p>
            <a:pPr lvl="2" eaLnBrk="1" hangingPunct="1"/>
            <a:r>
              <a:rPr lang="tr-TR" altLang="tr-TR"/>
              <a:t>İnsanların, materyallerin,</a:t>
            </a:r>
            <a:r>
              <a:rPr lang="en-US" altLang="tr-TR"/>
              <a:t> </a:t>
            </a:r>
            <a:r>
              <a:rPr lang="tr-TR" altLang="tr-TR"/>
              <a:t>tesislerin geçişi</a:t>
            </a:r>
            <a:endParaRPr lang="en-US" altLang="tr-TR"/>
          </a:p>
          <a:p>
            <a:pPr eaLnBrk="1" hangingPunct="1"/>
            <a:r>
              <a:rPr lang="en-US" altLang="tr-TR" sz="2400"/>
              <a:t>3. </a:t>
            </a:r>
            <a:r>
              <a:rPr lang="en-US" altLang="tr-TR" sz="2400">
                <a:solidFill>
                  <a:srgbClr val="FF0000"/>
                </a:solidFill>
              </a:rPr>
              <a:t>“</a:t>
            </a:r>
            <a:r>
              <a:rPr lang="tr-TR" altLang="tr-TR" sz="2400">
                <a:solidFill>
                  <a:srgbClr val="FF0000"/>
                </a:solidFill>
              </a:rPr>
              <a:t>Bütünleşme sonucu sonlandırma</a:t>
            </a:r>
            <a:r>
              <a:rPr lang="en-US" altLang="tr-TR" sz="2400">
                <a:solidFill>
                  <a:srgbClr val="FF0000"/>
                </a:solidFill>
              </a:rPr>
              <a:t>”</a:t>
            </a:r>
          </a:p>
          <a:p>
            <a:pPr lvl="1" eaLnBrk="1" hangingPunct="1"/>
            <a:r>
              <a:rPr lang="en-US" altLang="tr-TR"/>
              <a:t>Proje</a:t>
            </a:r>
            <a:r>
              <a:rPr lang="tr-TR" altLang="tr-TR"/>
              <a:t> değerleri ana kuruluş tarafından dağıtılır veya yutulur</a:t>
            </a:r>
            <a:endParaRPr lang="en-US" altLang="tr-T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7A817A4A-5085-405E-A916-7F992F87BD57}"/>
              </a:ext>
            </a:extLst>
          </p:cNvPr>
          <p:cNvSpPr>
            <a:spLocks noGrp="1" noChangeArrowheads="1"/>
          </p:cNvSpPr>
          <p:nvPr>
            <p:ph type="title"/>
          </p:nvPr>
        </p:nvSpPr>
        <p:spPr/>
        <p:txBody>
          <a:bodyPr/>
          <a:lstStyle/>
          <a:p>
            <a:pPr eaLnBrk="1" hangingPunct="1"/>
            <a:r>
              <a:rPr lang="tr-TR" altLang="tr-TR"/>
              <a:t>Sonlandırmanın 4 çeşidi</a:t>
            </a:r>
            <a:endParaRPr lang="en-US" altLang="tr-TR"/>
          </a:p>
        </p:txBody>
      </p:sp>
      <p:sp>
        <p:nvSpPr>
          <p:cNvPr id="47107" name="Rectangle 3">
            <a:extLst>
              <a:ext uri="{FF2B5EF4-FFF2-40B4-BE49-F238E27FC236}">
                <a16:creationId xmlns:a16="http://schemas.microsoft.com/office/drawing/2014/main" id="{01F27951-ACDB-4F4A-940C-301E486B2983}"/>
              </a:ext>
            </a:extLst>
          </p:cNvPr>
          <p:cNvSpPr>
            <a:spLocks noGrp="1" noChangeArrowheads="1"/>
          </p:cNvSpPr>
          <p:nvPr>
            <p:ph idx="1"/>
          </p:nvPr>
        </p:nvSpPr>
        <p:spPr>
          <a:xfrm>
            <a:off x="1847851" y="2489200"/>
            <a:ext cx="8569325" cy="3530600"/>
          </a:xfrm>
        </p:spPr>
        <p:txBody>
          <a:bodyPr/>
          <a:lstStyle/>
          <a:p>
            <a:pPr eaLnBrk="1" hangingPunct="1"/>
            <a:r>
              <a:rPr lang="en-US" altLang="tr-TR" sz="2400"/>
              <a:t>4. </a:t>
            </a:r>
            <a:r>
              <a:rPr lang="tr-TR" altLang="tr-TR" sz="2400">
                <a:solidFill>
                  <a:srgbClr val="FF0000"/>
                </a:solidFill>
              </a:rPr>
              <a:t>Yetersizlikten dolayı sonlandırma-</a:t>
            </a:r>
            <a:r>
              <a:rPr lang="tr-TR" altLang="tr-TR" sz="2400"/>
              <a:t>(</a:t>
            </a:r>
            <a:r>
              <a:rPr lang="en-US" altLang="tr-TR" sz="2400"/>
              <a:t>Termination by starvation</a:t>
            </a:r>
            <a:r>
              <a:rPr lang="tr-TR" altLang="tr-TR" sz="2400"/>
              <a:t>)</a:t>
            </a:r>
            <a:endParaRPr lang="en-US" altLang="tr-TR" sz="2400"/>
          </a:p>
          <a:p>
            <a:pPr lvl="1" eaLnBrk="1" hangingPunct="1"/>
            <a:r>
              <a:rPr lang="tr-TR" altLang="tr-TR"/>
              <a:t>Projeye «yaşam desteğinin» çekilmesi</a:t>
            </a:r>
            <a:endParaRPr lang="en-US" altLang="tr-TR"/>
          </a:p>
          <a:p>
            <a:pPr lvl="1" eaLnBrk="1" hangingPunct="1"/>
            <a:r>
              <a:rPr lang="tr-TR" altLang="tr-TR"/>
              <a:t>Proje ekibinin veya yetkili kurumun projenin başarısız olabileceğini önceden sezmekle projeden çekilmesi (prestijini kaybetmemek için)</a:t>
            </a:r>
            <a:endParaRPr lang="en-US" altLang="tr-T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2EEDFC0E-40BF-4D61-83AC-BC99232E2AD7}"/>
              </a:ext>
            </a:extLst>
          </p:cNvPr>
          <p:cNvSpPr>
            <a:spLocks noGrp="1" noChangeArrowheads="1"/>
          </p:cNvSpPr>
          <p:nvPr>
            <p:ph type="title"/>
          </p:nvPr>
        </p:nvSpPr>
        <p:spPr/>
        <p:txBody>
          <a:bodyPr/>
          <a:lstStyle/>
          <a:p>
            <a:pPr eaLnBrk="1" hangingPunct="1"/>
            <a:r>
              <a:rPr lang="tr-TR" altLang="tr-TR"/>
              <a:t>Tipik sonlandırma faaliyetleri</a:t>
            </a:r>
            <a:endParaRPr lang="en-US" altLang="tr-TR"/>
          </a:p>
        </p:txBody>
      </p:sp>
      <p:sp>
        <p:nvSpPr>
          <p:cNvPr id="48131" name="Rectangle 3">
            <a:extLst>
              <a:ext uri="{FF2B5EF4-FFF2-40B4-BE49-F238E27FC236}">
                <a16:creationId xmlns:a16="http://schemas.microsoft.com/office/drawing/2014/main" id="{0E395D8A-5914-4985-933F-6D14683B56AC}"/>
              </a:ext>
            </a:extLst>
          </p:cNvPr>
          <p:cNvSpPr>
            <a:spLocks noGrp="1" noChangeArrowheads="1"/>
          </p:cNvSpPr>
          <p:nvPr>
            <p:ph idx="1"/>
          </p:nvPr>
        </p:nvSpPr>
        <p:spPr>
          <a:xfrm>
            <a:off x="1992313" y="2420938"/>
            <a:ext cx="8280400" cy="4114800"/>
          </a:xfrm>
        </p:spPr>
        <p:txBody>
          <a:bodyPr/>
          <a:lstStyle/>
          <a:p>
            <a:pPr eaLnBrk="1" hangingPunct="1">
              <a:lnSpc>
                <a:spcPct val="90000"/>
              </a:lnSpc>
            </a:pPr>
            <a:r>
              <a:rPr lang="tr-TR" altLang="tr-TR" sz="2400"/>
              <a:t>Genel olarak, sonlandırma meseleleri 7 kategoriye bölünür:</a:t>
            </a:r>
          </a:p>
          <a:p>
            <a:pPr eaLnBrk="1" hangingPunct="1">
              <a:lnSpc>
                <a:spcPct val="90000"/>
              </a:lnSpc>
            </a:pPr>
            <a:r>
              <a:rPr lang="tr-TR" altLang="tr-TR" sz="2400"/>
              <a:t>Faaliyet örnekleri</a:t>
            </a:r>
            <a:r>
              <a:rPr lang="en-US" altLang="tr-TR" sz="2400"/>
              <a:t>:</a:t>
            </a:r>
          </a:p>
          <a:p>
            <a:pPr lvl="1" eaLnBrk="1" hangingPunct="1">
              <a:lnSpc>
                <a:spcPct val="90000"/>
              </a:lnSpc>
            </a:pPr>
            <a:r>
              <a:rPr lang="en-US" altLang="tr-TR"/>
              <a:t>1. Personel</a:t>
            </a:r>
          </a:p>
          <a:p>
            <a:pPr lvl="2" eaLnBrk="1" hangingPunct="1">
              <a:lnSpc>
                <a:spcPct val="90000"/>
              </a:lnSpc>
            </a:pPr>
            <a:r>
              <a:rPr lang="tr-TR" altLang="tr-TR"/>
              <a:t>«sonlandırma travması» ile başa çıkmak</a:t>
            </a:r>
            <a:endParaRPr lang="en-US" altLang="tr-TR"/>
          </a:p>
          <a:p>
            <a:pPr lvl="2" eaLnBrk="1" hangingPunct="1">
              <a:lnSpc>
                <a:spcPct val="90000"/>
              </a:lnSpc>
            </a:pPr>
            <a:r>
              <a:rPr lang="tr-TR" altLang="tr-TR"/>
              <a:t>Ekip için «yeni iş» aramak</a:t>
            </a:r>
            <a:endParaRPr lang="en-US" altLang="tr-TR"/>
          </a:p>
          <a:p>
            <a:pPr lvl="1" eaLnBrk="1" hangingPunct="1">
              <a:lnSpc>
                <a:spcPct val="90000"/>
              </a:lnSpc>
            </a:pPr>
            <a:r>
              <a:rPr lang="en-US" altLang="tr-TR"/>
              <a:t>2. </a:t>
            </a:r>
            <a:r>
              <a:rPr lang="tr-TR" altLang="tr-TR"/>
              <a:t>İşlemler</a:t>
            </a:r>
            <a:r>
              <a:rPr lang="en-US" altLang="tr-TR"/>
              <a:t>/Lo</a:t>
            </a:r>
            <a:r>
              <a:rPr lang="tr-TR" altLang="tr-TR"/>
              <a:t>jistik</a:t>
            </a:r>
            <a:r>
              <a:rPr lang="en-US" altLang="tr-TR"/>
              <a:t>/</a:t>
            </a:r>
            <a:r>
              <a:rPr lang="tr-TR" altLang="tr-TR"/>
              <a:t>İmalat</a:t>
            </a:r>
            <a:endParaRPr lang="en-US" altLang="tr-TR"/>
          </a:p>
          <a:p>
            <a:pPr lvl="2" eaLnBrk="1" hangingPunct="1">
              <a:lnSpc>
                <a:spcPct val="90000"/>
              </a:lnSpc>
            </a:pPr>
            <a:r>
              <a:rPr lang="tr-TR" altLang="tr-TR"/>
              <a:t>Eğitim; bakım; yedek parçalar için ayırmalar</a:t>
            </a:r>
            <a:endParaRPr lang="en-US" altLang="tr-T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0620D3E9-7520-4116-BA5F-9FD8F6661865}"/>
              </a:ext>
            </a:extLst>
          </p:cNvPr>
          <p:cNvSpPr>
            <a:spLocks noGrp="1" noChangeArrowheads="1"/>
          </p:cNvSpPr>
          <p:nvPr>
            <p:ph type="title"/>
          </p:nvPr>
        </p:nvSpPr>
        <p:spPr/>
        <p:txBody>
          <a:bodyPr/>
          <a:lstStyle/>
          <a:p>
            <a:pPr eaLnBrk="1" hangingPunct="1"/>
            <a:r>
              <a:rPr lang="tr-TR" altLang="tr-TR"/>
              <a:t>Sonlandırma Faaliyetleri</a:t>
            </a:r>
            <a:endParaRPr lang="en-US" altLang="tr-TR"/>
          </a:p>
        </p:txBody>
      </p:sp>
      <p:sp>
        <p:nvSpPr>
          <p:cNvPr id="49155" name="Rectangle 3">
            <a:extLst>
              <a:ext uri="{FF2B5EF4-FFF2-40B4-BE49-F238E27FC236}">
                <a16:creationId xmlns:a16="http://schemas.microsoft.com/office/drawing/2014/main" id="{66014B4C-40FF-4918-A1C3-ABB6A34EC5B5}"/>
              </a:ext>
            </a:extLst>
          </p:cNvPr>
          <p:cNvSpPr>
            <a:spLocks noGrp="1" noChangeArrowheads="1"/>
          </p:cNvSpPr>
          <p:nvPr>
            <p:ph idx="1"/>
          </p:nvPr>
        </p:nvSpPr>
        <p:spPr>
          <a:xfrm>
            <a:off x="2390776" y="2489200"/>
            <a:ext cx="7593013" cy="3530600"/>
          </a:xfrm>
        </p:spPr>
        <p:txBody>
          <a:bodyPr/>
          <a:lstStyle/>
          <a:p>
            <a:pPr eaLnBrk="1" hangingPunct="1"/>
            <a:r>
              <a:rPr lang="en-US" altLang="tr-TR" sz="2400"/>
              <a:t>3. </a:t>
            </a:r>
            <a:r>
              <a:rPr lang="tr-TR" altLang="tr-TR" sz="2400"/>
              <a:t>Muhasebe ve Maliye</a:t>
            </a:r>
            <a:endParaRPr lang="en-US" altLang="tr-TR" sz="2400"/>
          </a:p>
          <a:p>
            <a:pPr lvl="1" eaLnBrk="1" hangingPunct="1"/>
            <a:r>
              <a:rPr lang="tr-TR" altLang="tr-TR"/>
              <a:t>Hesapların kapatılması ve denetlenmesi</a:t>
            </a:r>
            <a:endParaRPr lang="en-US" altLang="tr-TR"/>
          </a:p>
          <a:p>
            <a:pPr lvl="1" eaLnBrk="1" hangingPunct="1"/>
            <a:r>
              <a:rPr lang="tr-TR" altLang="tr-TR"/>
              <a:t>Kaynakların aktarılması (iade edilmesi)</a:t>
            </a:r>
            <a:endParaRPr lang="en-US" altLang="tr-TR"/>
          </a:p>
          <a:p>
            <a:pPr eaLnBrk="1" hangingPunct="1"/>
            <a:r>
              <a:rPr lang="en-US" altLang="tr-TR" sz="2400"/>
              <a:t>4. </a:t>
            </a:r>
            <a:r>
              <a:rPr lang="tr-TR" altLang="tr-TR" sz="2400"/>
              <a:t>Mühendislik</a:t>
            </a:r>
            <a:endParaRPr lang="en-US" altLang="tr-TR" sz="2400"/>
          </a:p>
          <a:p>
            <a:pPr lvl="1" eaLnBrk="1" hangingPunct="1"/>
            <a:r>
              <a:rPr lang="tr-TR" altLang="tr-TR"/>
              <a:t>Cisimlerin (tasarıların) tamamlanması</a:t>
            </a:r>
            <a:endParaRPr lang="en-US" altLang="tr-TR"/>
          </a:p>
          <a:p>
            <a:pPr lvl="1" eaLnBrk="1" hangingPunct="1"/>
            <a:r>
              <a:rPr lang="tr-TR" altLang="tr-TR"/>
              <a:t>Değişim  prosedürlerinin kesinleştirilmesi</a:t>
            </a:r>
            <a:endParaRPr lang="en-US" altLang="tr-T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FB6D7EF5-D9D3-43EC-9F4D-1FE6EF05AFE1}"/>
              </a:ext>
            </a:extLst>
          </p:cNvPr>
          <p:cNvSpPr>
            <a:spLocks noGrp="1" noChangeArrowheads="1"/>
          </p:cNvSpPr>
          <p:nvPr>
            <p:ph type="title"/>
          </p:nvPr>
        </p:nvSpPr>
        <p:spPr/>
        <p:txBody>
          <a:bodyPr/>
          <a:lstStyle/>
          <a:p>
            <a:pPr eaLnBrk="1" hangingPunct="1"/>
            <a:r>
              <a:rPr lang="tr-TR" altLang="tr-TR"/>
              <a:t>Sonlandırma Faaliyetleri</a:t>
            </a:r>
            <a:endParaRPr lang="en-US" altLang="tr-TR"/>
          </a:p>
        </p:txBody>
      </p:sp>
      <p:sp>
        <p:nvSpPr>
          <p:cNvPr id="50179" name="Rectangle 3">
            <a:extLst>
              <a:ext uri="{FF2B5EF4-FFF2-40B4-BE49-F238E27FC236}">
                <a16:creationId xmlns:a16="http://schemas.microsoft.com/office/drawing/2014/main" id="{91795EB7-05B9-4F04-913B-E23EFFDA61EF}"/>
              </a:ext>
            </a:extLst>
          </p:cNvPr>
          <p:cNvSpPr>
            <a:spLocks noGrp="1" noChangeArrowheads="1"/>
          </p:cNvSpPr>
          <p:nvPr>
            <p:ph idx="1"/>
          </p:nvPr>
        </p:nvSpPr>
        <p:spPr>
          <a:xfrm>
            <a:off x="2390775" y="2489200"/>
            <a:ext cx="7666038" cy="3530600"/>
          </a:xfrm>
        </p:spPr>
        <p:txBody>
          <a:bodyPr/>
          <a:lstStyle/>
          <a:p>
            <a:pPr eaLnBrk="1" hangingPunct="1"/>
            <a:r>
              <a:rPr lang="en-US" altLang="tr-TR" sz="2400" dirty="0"/>
              <a:t>5. </a:t>
            </a:r>
            <a:r>
              <a:rPr lang="tr-TR" altLang="tr-TR" sz="2400" dirty="0"/>
              <a:t>Bilgi sistemleri</a:t>
            </a:r>
            <a:endParaRPr lang="en-US" altLang="tr-TR" sz="2400" dirty="0"/>
          </a:p>
          <a:p>
            <a:pPr lvl="1" eaLnBrk="1" hangingPunct="1"/>
            <a:r>
              <a:rPr lang="tr-TR" altLang="tr-TR" dirty="0"/>
              <a:t>Yapılandırma ve Belgelendirme</a:t>
            </a:r>
            <a:endParaRPr lang="en-US" altLang="tr-TR" dirty="0"/>
          </a:p>
          <a:p>
            <a:pPr lvl="1" eaLnBrk="1" hangingPunct="1"/>
            <a:r>
              <a:rPr lang="tr-TR" altLang="tr-TR" dirty="0"/>
              <a:t>Sistemin bütünleşmesi</a:t>
            </a:r>
            <a:endParaRPr lang="en-US" altLang="tr-TR" dirty="0"/>
          </a:p>
          <a:p>
            <a:pPr eaLnBrk="1" hangingPunct="1"/>
            <a:r>
              <a:rPr lang="en-US" altLang="tr-TR" sz="2400" dirty="0"/>
              <a:t>6. </a:t>
            </a:r>
            <a:r>
              <a:rPr lang="tr-TR" altLang="tr-TR" sz="2400" dirty="0"/>
              <a:t>Pazarlama</a:t>
            </a:r>
            <a:endParaRPr lang="en-US" altLang="tr-TR" sz="2400" dirty="0"/>
          </a:p>
          <a:p>
            <a:pPr lvl="1" eaLnBrk="1" hangingPunct="1"/>
            <a:r>
              <a:rPr lang="tr-TR" altLang="tr-TR" dirty="0"/>
              <a:t>Satış ve tanıtım çabaları</a:t>
            </a:r>
            <a:endParaRPr lang="en-US" altLang="tr-TR" dirty="0"/>
          </a:p>
          <a:p>
            <a:pPr eaLnBrk="1" hangingPunct="1"/>
            <a:r>
              <a:rPr lang="en-US" altLang="tr-TR" sz="2400" dirty="0"/>
              <a:t>7. </a:t>
            </a:r>
            <a:r>
              <a:rPr lang="tr-TR" altLang="tr-TR" sz="2400" dirty="0"/>
              <a:t>İdari</a:t>
            </a:r>
            <a:endParaRPr lang="en-US" altLang="tr-TR" sz="2400" dirty="0"/>
          </a:p>
          <a:p>
            <a:pPr lvl="1" eaLnBrk="1" hangingPunct="1"/>
            <a:r>
              <a:rPr lang="tr-TR" altLang="tr-TR" dirty="0"/>
              <a:t>Tüm kuruluşlar değişimin farkındadır</a:t>
            </a:r>
            <a:endParaRPr lang="en-US" alt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6A79AFF-E250-49A4-B103-944C5F0293DE}"/>
              </a:ext>
            </a:extLst>
          </p:cNvPr>
          <p:cNvSpPr>
            <a:spLocks noGrp="1" noChangeArrowheads="1"/>
          </p:cNvSpPr>
          <p:nvPr>
            <p:ph type="title"/>
          </p:nvPr>
        </p:nvSpPr>
        <p:spPr>
          <a:xfrm>
            <a:off x="2279650" y="908050"/>
            <a:ext cx="7772400" cy="1143000"/>
          </a:xfrm>
        </p:spPr>
        <p:txBody>
          <a:bodyPr/>
          <a:lstStyle/>
          <a:p>
            <a:pPr eaLnBrk="1" hangingPunct="1">
              <a:defRPr/>
            </a:pPr>
            <a:r>
              <a:rPr lang="en-AU" sz="3600" dirty="0"/>
              <a:t>   </a:t>
            </a:r>
            <a:r>
              <a:rPr lang="en-AU" sz="3600" b="1" dirty="0">
                <a:effectLst>
                  <a:outerShdw blurRad="38100" dist="38100" dir="2700000" algn="tl">
                    <a:srgbClr val="C0C0C0"/>
                  </a:outerShdw>
                </a:effectLst>
              </a:rPr>
              <a:t>PROJE YÖNETİMİNİN YARARI</a:t>
            </a:r>
            <a:endParaRPr lang="en-AU" b="1" i="0" dirty="0"/>
          </a:p>
        </p:txBody>
      </p:sp>
      <p:sp>
        <p:nvSpPr>
          <p:cNvPr id="9219" name="Rectangle 3">
            <a:extLst>
              <a:ext uri="{FF2B5EF4-FFF2-40B4-BE49-F238E27FC236}">
                <a16:creationId xmlns:a16="http://schemas.microsoft.com/office/drawing/2014/main" id="{C3D4BBF3-6391-4B97-8158-FE6F1CB9D07E}"/>
              </a:ext>
            </a:extLst>
          </p:cNvPr>
          <p:cNvSpPr>
            <a:spLocks noGrp="1" noChangeArrowheads="1"/>
          </p:cNvSpPr>
          <p:nvPr>
            <p:ph idx="1"/>
          </p:nvPr>
        </p:nvSpPr>
        <p:spPr>
          <a:xfrm>
            <a:off x="1524001" y="1885950"/>
            <a:ext cx="10008092" cy="4171950"/>
          </a:xfrm>
        </p:spPr>
        <p:txBody>
          <a:bodyPr>
            <a:normAutofit/>
          </a:bodyPr>
          <a:lstStyle/>
          <a:p>
            <a:pPr lvl="1" algn="just" eaLnBrk="1" hangingPunct="1">
              <a:lnSpc>
                <a:spcPct val="90000"/>
              </a:lnSpc>
              <a:buClr>
                <a:srgbClr val="FF0000"/>
              </a:buClr>
              <a:buFont typeface="Wingdings 2" panose="05020102010507070707" pitchFamily="18" charset="2"/>
              <a:buChar char="E"/>
            </a:pPr>
            <a:r>
              <a:rPr lang="tr-TR" altLang="tr-TR" sz="1800" dirty="0">
                <a:latin typeface="Arial" panose="020B0604020202020204" pitchFamily="34" charset="0"/>
              </a:rPr>
              <a:t>İnsan araç-gereç, materyal, para ve bilginin etkili kullanımı, </a:t>
            </a:r>
          </a:p>
          <a:p>
            <a:pPr lvl="1" algn="just" eaLnBrk="1" hangingPunct="1">
              <a:lnSpc>
                <a:spcPct val="90000"/>
              </a:lnSpc>
              <a:buClr>
                <a:srgbClr val="FF0000"/>
              </a:buClr>
              <a:buFont typeface="Wingdings 2" panose="05020102010507070707" pitchFamily="18" charset="2"/>
              <a:buChar char="E"/>
            </a:pPr>
            <a:r>
              <a:rPr lang="tr-TR" altLang="tr-TR" sz="1800" dirty="0">
                <a:latin typeface="Arial" panose="020B0604020202020204" pitchFamily="34" charset="0"/>
              </a:rPr>
              <a:t>Uygun maliyette, zamanda ve istenilen düzeydeki performans ve kalitede müşteri tatminini sağlama,</a:t>
            </a:r>
          </a:p>
          <a:p>
            <a:pPr lvl="1" algn="just" eaLnBrk="1" hangingPunct="1">
              <a:lnSpc>
                <a:spcPct val="90000"/>
              </a:lnSpc>
              <a:buClr>
                <a:srgbClr val="FF0000"/>
              </a:buClr>
              <a:buFont typeface="Wingdings 2" panose="05020102010507070707" pitchFamily="18" charset="2"/>
              <a:buChar char="E"/>
            </a:pPr>
            <a:r>
              <a:rPr lang="tr-TR" altLang="tr-TR" sz="1800" dirty="0">
                <a:latin typeface="Arial" panose="020B0604020202020204" pitchFamily="34" charset="0"/>
              </a:rPr>
              <a:t>Şirket hedeflerine zamanında ulaşma,</a:t>
            </a:r>
          </a:p>
          <a:p>
            <a:pPr lvl="1" algn="just" eaLnBrk="1" hangingPunct="1">
              <a:lnSpc>
                <a:spcPct val="90000"/>
              </a:lnSpc>
              <a:buClr>
                <a:srgbClr val="FF0000"/>
              </a:buClr>
              <a:buFont typeface="Wingdings 2" panose="05020102010507070707" pitchFamily="18" charset="2"/>
              <a:buChar char="E"/>
            </a:pPr>
            <a:r>
              <a:rPr lang="tr-TR" altLang="tr-TR" sz="1800" dirty="0">
                <a:latin typeface="Arial" panose="020B0604020202020204" pitchFamily="34" charset="0"/>
              </a:rPr>
              <a:t>Değişen sosyal, ekonomik, politik ve teknik sınırlamalara karşı işletmeyi koruma konusunda yardımcı olur.</a:t>
            </a:r>
          </a:p>
          <a:p>
            <a:pPr algn="just" eaLnBrk="1" hangingPunct="1">
              <a:lnSpc>
                <a:spcPct val="90000"/>
              </a:lnSpc>
            </a:pPr>
            <a:endParaRPr lang="en-AU" altLang="tr-TR" dirty="0">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C3D3679-2C27-4B0A-AE82-E6E6FAE3EEDD}"/>
              </a:ext>
            </a:extLst>
          </p:cNvPr>
          <p:cNvSpPr>
            <a:spLocks noGrp="1" noChangeArrowheads="1"/>
          </p:cNvSpPr>
          <p:nvPr>
            <p:ph type="title"/>
          </p:nvPr>
        </p:nvSpPr>
        <p:spPr/>
        <p:txBody>
          <a:bodyPr/>
          <a:lstStyle/>
          <a:p>
            <a:pPr algn="ctr" eaLnBrk="1" hangingPunct="1">
              <a:defRPr/>
            </a:pPr>
            <a:r>
              <a:rPr lang="en-AU" sz="3200" b="1">
                <a:effectLst>
                  <a:outerShdw blurRad="38100" dist="38100" dir="2700000" algn="tl">
                    <a:srgbClr val="C0C0C0"/>
                  </a:outerShdw>
                </a:effectLst>
              </a:rPr>
              <a:t>PROJE YÖNETİMİNE NE ZAMAN İHTİYAÇ DUYULUR?</a:t>
            </a:r>
            <a:endParaRPr lang="en-AU" b="1" i="0"/>
          </a:p>
        </p:txBody>
      </p:sp>
      <p:sp>
        <p:nvSpPr>
          <p:cNvPr id="10243" name="Rectangle 3">
            <a:extLst>
              <a:ext uri="{FF2B5EF4-FFF2-40B4-BE49-F238E27FC236}">
                <a16:creationId xmlns:a16="http://schemas.microsoft.com/office/drawing/2014/main" id="{E56E2BDD-708A-46CC-922E-EC9826E00049}"/>
              </a:ext>
            </a:extLst>
          </p:cNvPr>
          <p:cNvSpPr>
            <a:spLocks noGrp="1" noChangeArrowheads="1"/>
          </p:cNvSpPr>
          <p:nvPr>
            <p:ph idx="1"/>
          </p:nvPr>
        </p:nvSpPr>
        <p:spPr>
          <a:xfrm>
            <a:off x="1847850" y="2147888"/>
            <a:ext cx="8134350" cy="4114800"/>
          </a:xfrm>
        </p:spPr>
        <p:txBody>
          <a:bodyPr>
            <a:normAutofit/>
          </a:bodyPr>
          <a:lstStyle/>
          <a:p>
            <a:pPr eaLnBrk="1" hangingPunct="1">
              <a:buClr>
                <a:srgbClr val="FF0000"/>
              </a:buClr>
              <a:buFont typeface="Wingdings 2" panose="05020102010507070707" pitchFamily="18" charset="2"/>
              <a:buChar char="E"/>
            </a:pPr>
            <a:r>
              <a:rPr lang="en-AU" altLang="tr-TR" sz="2000" dirty="0" err="1">
                <a:latin typeface="Arial" panose="020B0604020202020204" pitchFamily="34" charset="0"/>
              </a:rPr>
              <a:t>Iş</a:t>
            </a:r>
            <a:r>
              <a:rPr lang="en-AU" altLang="tr-TR" sz="2000" dirty="0">
                <a:latin typeface="Arial" panose="020B0604020202020204" pitchFamily="34" charset="0"/>
              </a:rPr>
              <a:t> </a:t>
            </a:r>
            <a:r>
              <a:rPr lang="en-AU" altLang="tr-TR" sz="2000" dirty="0" err="1">
                <a:latin typeface="Arial" panose="020B0604020202020204" pitchFamily="34" charset="0"/>
              </a:rPr>
              <a:t>büyük</a:t>
            </a:r>
            <a:r>
              <a:rPr lang="en-AU" altLang="tr-TR" sz="2000" dirty="0">
                <a:latin typeface="Arial" panose="020B0604020202020204" pitchFamily="34" charset="0"/>
              </a:rPr>
              <a:t> </a:t>
            </a:r>
            <a:r>
              <a:rPr lang="en-AU" altLang="tr-TR" sz="2000" dirty="0" err="1">
                <a:latin typeface="Arial" panose="020B0604020202020204" pitchFamily="34" charset="0"/>
              </a:rPr>
              <a:t>ve</a:t>
            </a:r>
            <a:r>
              <a:rPr lang="en-AU" altLang="tr-TR" sz="2000" dirty="0">
                <a:latin typeface="Arial" panose="020B0604020202020204" pitchFamily="34" charset="0"/>
              </a:rPr>
              <a:t> </a:t>
            </a:r>
            <a:r>
              <a:rPr lang="en-AU" altLang="tr-TR" sz="2000" dirty="0" err="1">
                <a:latin typeface="Arial" panose="020B0604020202020204" pitchFamily="34" charset="0"/>
              </a:rPr>
              <a:t>karmaşık</a:t>
            </a:r>
            <a:r>
              <a:rPr lang="en-AU" altLang="tr-TR" sz="2000" dirty="0">
                <a:latin typeface="Arial" panose="020B0604020202020204" pitchFamily="34" charset="0"/>
              </a:rPr>
              <a:t> </a:t>
            </a:r>
            <a:r>
              <a:rPr lang="en-AU" altLang="tr-TR" sz="2000" dirty="0" err="1">
                <a:latin typeface="Arial" panose="020B0604020202020204" pitchFamily="34" charset="0"/>
              </a:rPr>
              <a:t>olduğunda</a:t>
            </a:r>
            <a:r>
              <a:rPr lang="en-AU" altLang="tr-TR" sz="2000" dirty="0">
                <a:latin typeface="Arial" panose="020B0604020202020204" pitchFamily="34" charset="0"/>
              </a:rPr>
              <a:t>,</a:t>
            </a:r>
          </a:p>
          <a:p>
            <a:pPr eaLnBrk="1" hangingPunct="1">
              <a:buClr>
                <a:srgbClr val="FF0000"/>
              </a:buClr>
              <a:buFont typeface="Wingdings 2" panose="05020102010507070707" pitchFamily="18" charset="2"/>
              <a:buChar char="E"/>
            </a:pPr>
            <a:r>
              <a:rPr lang="en-AU" altLang="tr-TR" sz="2000" dirty="0" err="1">
                <a:latin typeface="Arial" panose="020B0604020202020204" pitchFamily="34" charset="0"/>
              </a:rPr>
              <a:t>İş</a:t>
            </a:r>
            <a:r>
              <a:rPr lang="en-AU" altLang="tr-TR" sz="2000" dirty="0">
                <a:latin typeface="Arial" panose="020B0604020202020204" pitchFamily="34" charset="0"/>
              </a:rPr>
              <a:t> </a:t>
            </a:r>
            <a:r>
              <a:rPr lang="en-AU" altLang="tr-TR" sz="2000" dirty="0" err="1">
                <a:latin typeface="Arial" panose="020B0604020202020204" pitchFamily="34" charset="0"/>
              </a:rPr>
              <a:t>birden</a:t>
            </a:r>
            <a:r>
              <a:rPr lang="en-AU" altLang="tr-TR" sz="2000" dirty="0">
                <a:latin typeface="Arial" panose="020B0604020202020204" pitchFamily="34" charset="0"/>
              </a:rPr>
              <a:t> </a:t>
            </a:r>
            <a:r>
              <a:rPr lang="en-AU" altLang="tr-TR" sz="2000" dirty="0" err="1">
                <a:latin typeface="Arial" panose="020B0604020202020204" pitchFamily="34" charset="0"/>
              </a:rPr>
              <a:t>fazla</a:t>
            </a:r>
            <a:r>
              <a:rPr lang="en-AU" altLang="tr-TR" sz="2000" dirty="0">
                <a:latin typeface="Arial" panose="020B0604020202020204" pitchFamily="34" charset="0"/>
              </a:rPr>
              <a:t> </a:t>
            </a:r>
            <a:r>
              <a:rPr lang="en-AU" altLang="tr-TR" sz="2000" dirty="0" err="1">
                <a:latin typeface="Arial" panose="020B0604020202020204" pitchFamily="34" charset="0"/>
              </a:rPr>
              <a:t>faaliyetin</a:t>
            </a:r>
            <a:r>
              <a:rPr lang="en-AU" altLang="tr-TR" sz="2000" dirty="0">
                <a:latin typeface="Arial" panose="020B0604020202020204" pitchFamily="34" charset="0"/>
              </a:rPr>
              <a:t> </a:t>
            </a:r>
            <a:r>
              <a:rPr lang="en-AU" altLang="tr-TR" sz="2000" dirty="0" err="1">
                <a:latin typeface="Arial" panose="020B0604020202020204" pitchFamily="34" charset="0"/>
              </a:rPr>
              <a:t>koordinasyonunu</a:t>
            </a:r>
            <a:r>
              <a:rPr lang="en-AU" altLang="tr-TR" sz="2000" dirty="0">
                <a:latin typeface="Arial" panose="020B0604020202020204" pitchFamily="34" charset="0"/>
              </a:rPr>
              <a:t> </a:t>
            </a:r>
            <a:r>
              <a:rPr lang="en-AU" altLang="tr-TR" sz="2000" dirty="0" err="1">
                <a:latin typeface="Arial" panose="020B0604020202020204" pitchFamily="34" charset="0"/>
              </a:rPr>
              <a:t>gerektiriyorsa</a:t>
            </a:r>
            <a:r>
              <a:rPr lang="en-AU" altLang="tr-TR" sz="2000" dirty="0">
                <a:latin typeface="Arial" panose="020B0604020202020204" pitchFamily="34" charset="0"/>
              </a:rPr>
              <a:t>,</a:t>
            </a:r>
          </a:p>
          <a:p>
            <a:pPr eaLnBrk="1" hangingPunct="1">
              <a:buClr>
                <a:srgbClr val="FF0000"/>
              </a:buClr>
              <a:buFont typeface="Wingdings 2" panose="05020102010507070707" pitchFamily="18" charset="2"/>
              <a:buChar char="E"/>
            </a:pPr>
            <a:r>
              <a:rPr lang="en-AU" altLang="tr-TR" sz="2000" dirty="0" err="1">
                <a:latin typeface="Arial" panose="020B0604020202020204" pitchFamily="34" charset="0"/>
              </a:rPr>
              <a:t>Belirli</a:t>
            </a:r>
            <a:r>
              <a:rPr lang="en-AU" altLang="tr-TR" sz="2000" dirty="0">
                <a:latin typeface="Arial" panose="020B0604020202020204" pitchFamily="34" charset="0"/>
              </a:rPr>
              <a:t> zaman </a:t>
            </a:r>
            <a:r>
              <a:rPr lang="en-AU" altLang="tr-TR" sz="2000" dirty="0" err="1">
                <a:latin typeface="Arial" panose="020B0604020202020204" pitchFamily="34" charset="0"/>
              </a:rPr>
              <a:t>ve</a:t>
            </a:r>
            <a:r>
              <a:rPr lang="en-AU" altLang="tr-TR" sz="2000" dirty="0">
                <a:latin typeface="Arial" panose="020B0604020202020204" pitchFamily="34" charset="0"/>
              </a:rPr>
              <a:t> </a:t>
            </a:r>
            <a:r>
              <a:rPr lang="en-AU" altLang="tr-TR" sz="2000" dirty="0" err="1">
                <a:latin typeface="Arial" panose="020B0604020202020204" pitchFamily="34" charset="0"/>
              </a:rPr>
              <a:t>maliyet</a:t>
            </a:r>
            <a:r>
              <a:rPr lang="en-AU" altLang="tr-TR" sz="2000" dirty="0">
                <a:latin typeface="Arial" panose="020B0604020202020204" pitchFamily="34" charset="0"/>
              </a:rPr>
              <a:t> </a:t>
            </a:r>
            <a:r>
              <a:rPr lang="en-AU" altLang="tr-TR" sz="2000" dirty="0" err="1">
                <a:latin typeface="Arial" panose="020B0604020202020204" pitchFamily="34" charset="0"/>
              </a:rPr>
              <a:t>sınırlaması</a:t>
            </a:r>
            <a:r>
              <a:rPr lang="en-AU" altLang="tr-TR" sz="2000" dirty="0">
                <a:latin typeface="Arial" panose="020B0604020202020204" pitchFamily="34" charset="0"/>
              </a:rPr>
              <a:t> </a:t>
            </a:r>
            <a:r>
              <a:rPr lang="en-AU" altLang="tr-TR" sz="2000" dirty="0" err="1">
                <a:latin typeface="Arial" panose="020B0604020202020204" pitchFamily="34" charset="0"/>
              </a:rPr>
              <a:t>söz</a:t>
            </a:r>
            <a:r>
              <a:rPr lang="en-AU" altLang="tr-TR" sz="2000" dirty="0">
                <a:latin typeface="Arial" panose="020B0604020202020204" pitchFamily="34" charset="0"/>
              </a:rPr>
              <a:t> </a:t>
            </a:r>
            <a:r>
              <a:rPr lang="en-AU" altLang="tr-TR" sz="2000" dirty="0" err="1">
                <a:latin typeface="Arial" panose="020B0604020202020204" pitchFamily="34" charset="0"/>
              </a:rPr>
              <a:t>konusu</a:t>
            </a:r>
            <a:r>
              <a:rPr lang="en-AU" altLang="tr-TR" sz="2000" dirty="0">
                <a:latin typeface="Arial" panose="020B0604020202020204" pitchFamily="34" charset="0"/>
              </a:rPr>
              <a:t> </a:t>
            </a:r>
            <a:r>
              <a:rPr lang="en-AU" altLang="tr-TR" sz="2000" dirty="0" err="1">
                <a:latin typeface="Arial" panose="020B0604020202020204" pitchFamily="34" charset="0"/>
              </a:rPr>
              <a:t>olduğunda</a:t>
            </a:r>
            <a:r>
              <a:rPr lang="en-AU" altLang="tr-TR" sz="2000" dirty="0">
                <a:latin typeface="Arial" panose="020B0604020202020204" pitchFamily="34" charset="0"/>
              </a:rPr>
              <a:t>.</a:t>
            </a:r>
            <a:endParaRPr lang="en-AU" altLang="tr-T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6C393DB-07E4-438D-A2F4-557310897C65}"/>
              </a:ext>
            </a:extLst>
          </p:cNvPr>
          <p:cNvSpPr>
            <a:spLocks noGrp="1" noChangeArrowheads="1"/>
          </p:cNvSpPr>
          <p:nvPr>
            <p:ph type="title"/>
          </p:nvPr>
        </p:nvSpPr>
        <p:spPr>
          <a:xfrm>
            <a:off x="2354263" y="930275"/>
            <a:ext cx="7188200" cy="1143000"/>
          </a:xfrm>
        </p:spPr>
        <p:txBody>
          <a:bodyPr/>
          <a:lstStyle/>
          <a:p>
            <a:pPr eaLnBrk="1" hangingPunct="1">
              <a:defRPr/>
            </a:pPr>
            <a:r>
              <a:rPr lang="en-AU" sz="3200" b="1">
                <a:effectLst>
                  <a:outerShdw blurRad="38100" dist="38100" dir="2700000" algn="tl">
                    <a:srgbClr val="C0C0C0"/>
                  </a:outerShdw>
                </a:effectLst>
              </a:rPr>
              <a:t>PROJE YÖNETİMİ HANGİ KOŞULLARDA KULLANILMAZ?</a:t>
            </a:r>
            <a:endParaRPr lang="en-AU" b="1" i="0">
              <a:effectLst>
                <a:outerShdw blurRad="38100" dist="38100" dir="2700000" algn="tl">
                  <a:srgbClr val="C0C0C0"/>
                </a:outerShdw>
              </a:effectLst>
            </a:endParaRPr>
          </a:p>
        </p:txBody>
      </p:sp>
      <p:sp>
        <p:nvSpPr>
          <p:cNvPr id="11267" name="Rectangle 3">
            <a:extLst>
              <a:ext uri="{FF2B5EF4-FFF2-40B4-BE49-F238E27FC236}">
                <a16:creationId xmlns:a16="http://schemas.microsoft.com/office/drawing/2014/main" id="{D1455776-C88D-47C7-8DC6-A0517D57EE1C}"/>
              </a:ext>
            </a:extLst>
          </p:cNvPr>
          <p:cNvSpPr>
            <a:spLocks noGrp="1" noChangeArrowheads="1"/>
          </p:cNvSpPr>
          <p:nvPr>
            <p:ph idx="1"/>
          </p:nvPr>
        </p:nvSpPr>
        <p:spPr>
          <a:xfrm>
            <a:off x="1310934" y="2293398"/>
            <a:ext cx="10514121" cy="4171950"/>
          </a:xfrm>
        </p:spPr>
        <p:txBody>
          <a:bodyPr>
            <a:normAutofit/>
          </a:bodyPr>
          <a:lstStyle/>
          <a:p>
            <a:pPr lvl="2" algn="just" eaLnBrk="1" hangingPunct="1">
              <a:buClr>
                <a:srgbClr val="FF0000"/>
              </a:buClr>
              <a:buFont typeface="Wingdings 2" panose="05020102010507070707" pitchFamily="18" charset="2"/>
              <a:buChar char="E"/>
            </a:pPr>
            <a:r>
              <a:rPr lang="tr-TR" altLang="tr-TR" sz="1800" b="1" dirty="0">
                <a:latin typeface="Arial" panose="020B0604020202020204" pitchFamily="34" charset="0"/>
              </a:rPr>
              <a:t>Ürün ya da hizmetin yüksek  standardizasyona sahip olduğu ve üretim işleminin sürekli aynı olduğu ya da çok az değişiklik gösterdiği durumlarda,</a:t>
            </a:r>
          </a:p>
          <a:p>
            <a:pPr lvl="2" algn="just" eaLnBrk="1" hangingPunct="1">
              <a:buClr>
                <a:srgbClr val="FF0000"/>
              </a:buClr>
              <a:buFont typeface="Wingdings 2" panose="05020102010507070707" pitchFamily="18" charset="2"/>
              <a:buChar char="E"/>
            </a:pPr>
            <a:r>
              <a:rPr lang="tr-TR" altLang="tr-TR" sz="1800" b="1">
                <a:latin typeface="Arial" panose="020B0604020202020204" pitchFamily="34" charset="0"/>
              </a:rPr>
              <a:t>Girişim içerisindeki </a:t>
            </a:r>
            <a:r>
              <a:rPr lang="tr-TR" altLang="tr-TR" sz="1800" b="1" dirty="0">
                <a:latin typeface="Arial" panose="020B0604020202020204" pitchFamily="34" charset="0"/>
              </a:rPr>
              <a:t>stratejik ve önemli işlevsel  kararların standart </a:t>
            </a:r>
            <a:r>
              <a:rPr lang="tr-TR" altLang="tr-TR" sz="1800" b="1" dirty="0" err="1">
                <a:latin typeface="Arial" panose="020B0604020202020204" pitchFamily="34" charset="0"/>
              </a:rPr>
              <a:t>organizasyonel</a:t>
            </a:r>
            <a:r>
              <a:rPr lang="tr-TR" altLang="tr-TR" sz="1800" b="1" dirty="0">
                <a:latin typeface="Arial" panose="020B0604020202020204" pitchFamily="34" charset="0"/>
              </a:rPr>
              <a:t> çatı altında toplandığı durumlarda,</a:t>
            </a:r>
          </a:p>
          <a:p>
            <a:pPr lvl="2" algn="just" eaLnBrk="1" hangingPunct="1">
              <a:buClr>
                <a:srgbClr val="FF0000"/>
              </a:buClr>
              <a:buFont typeface="Wingdings 2" panose="05020102010507070707" pitchFamily="18" charset="2"/>
              <a:buChar char="E"/>
            </a:pPr>
            <a:r>
              <a:rPr lang="tr-TR" altLang="tr-TR" sz="1800" b="1" dirty="0">
                <a:latin typeface="Arial" panose="020B0604020202020204" pitchFamily="34" charset="0"/>
              </a:rPr>
              <a:t> Ürün ya da hizmet teknolojisinin sabit olduğu durumlarda</a:t>
            </a:r>
            <a:r>
              <a:rPr lang="tr-TR" altLang="tr-TR" sz="1800" dirty="0">
                <a:latin typeface="Arial" panose="020B0604020202020204" pitchFamily="34" charset="0"/>
              </a:rPr>
              <a:t>,</a:t>
            </a:r>
            <a:endParaRPr lang="en-AU" altLang="tr-TR" sz="18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6D330E4-6917-439D-AD75-75AF677C10DD}"/>
              </a:ext>
            </a:extLst>
          </p:cNvPr>
          <p:cNvSpPr>
            <a:spLocks noGrp="1" noChangeArrowheads="1"/>
          </p:cNvSpPr>
          <p:nvPr>
            <p:ph type="title"/>
          </p:nvPr>
        </p:nvSpPr>
        <p:spPr/>
        <p:txBody>
          <a:bodyPr/>
          <a:lstStyle/>
          <a:p>
            <a:pPr eaLnBrk="1" hangingPunct="1"/>
            <a:r>
              <a:rPr lang="tr-TR" altLang="tr-TR" b="1">
                <a:solidFill>
                  <a:schemeClr val="tx1"/>
                </a:solidFill>
              </a:rPr>
              <a:t>Proje Yönetiminin Gerekliliği</a:t>
            </a:r>
            <a:endParaRPr lang="en-US" altLang="tr-TR" b="1">
              <a:solidFill>
                <a:schemeClr val="tx1"/>
              </a:solidFill>
            </a:endParaRPr>
          </a:p>
        </p:txBody>
      </p:sp>
      <p:sp>
        <p:nvSpPr>
          <p:cNvPr id="4099" name="Rectangle 3">
            <a:extLst>
              <a:ext uri="{FF2B5EF4-FFF2-40B4-BE49-F238E27FC236}">
                <a16:creationId xmlns:a16="http://schemas.microsoft.com/office/drawing/2014/main" id="{E425A123-A069-453E-BFD4-184EFEB67735}"/>
              </a:ext>
            </a:extLst>
          </p:cNvPr>
          <p:cNvSpPr>
            <a:spLocks noGrp="1" noChangeArrowheads="1"/>
          </p:cNvSpPr>
          <p:nvPr>
            <p:ph idx="1"/>
          </p:nvPr>
        </p:nvSpPr>
        <p:spPr>
          <a:xfrm>
            <a:off x="2362200" y="1447800"/>
            <a:ext cx="8229600" cy="4343400"/>
          </a:xfrm>
        </p:spPr>
        <p:txBody>
          <a:bodyPr>
            <a:normAutofit fontScale="92500" lnSpcReduction="10000"/>
          </a:bodyPr>
          <a:lstStyle/>
          <a:p>
            <a:pPr eaLnBrk="1" hangingPunct="1">
              <a:lnSpc>
                <a:spcPct val="80000"/>
              </a:lnSpc>
              <a:buFontTx/>
              <a:buNone/>
            </a:pPr>
            <a:endParaRPr lang="en-US" altLang="tr-TR" sz="2000"/>
          </a:p>
          <a:p>
            <a:pPr lvl="1" eaLnBrk="1" hangingPunct="1">
              <a:lnSpc>
                <a:spcPct val="80000"/>
              </a:lnSpc>
            </a:pPr>
            <a:r>
              <a:rPr lang="tr-TR" altLang="tr-TR" sz="2800"/>
              <a:t>Daha iyi kontrol</a:t>
            </a:r>
            <a:endParaRPr lang="en-US" altLang="tr-TR" sz="2800"/>
          </a:p>
          <a:p>
            <a:pPr lvl="1" eaLnBrk="1" hangingPunct="1">
              <a:lnSpc>
                <a:spcPct val="80000"/>
              </a:lnSpc>
            </a:pPr>
            <a:r>
              <a:rPr lang="tr-TR" altLang="tr-TR" sz="2800"/>
              <a:t>Daha iyi müşteri ilişkileri</a:t>
            </a:r>
            <a:endParaRPr lang="en-US" altLang="tr-TR" sz="2800"/>
          </a:p>
          <a:p>
            <a:pPr lvl="1" eaLnBrk="1" hangingPunct="1">
              <a:lnSpc>
                <a:spcPct val="80000"/>
              </a:lnSpc>
            </a:pPr>
            <a:r>
              <a:rPr lang="tr-TR" altLang="tr-TR" sz="2800"/>
              <a:t>Daha kısa ürün geliştirme zamanları</a:t>
            </a:r>
            <a:endParaRPr lang="en-US" altLang="tr-TR" sz="2800"/>
          </a:p>
          <a:p>
            <a:pPr lvl="1" eaLnBrk="1" hangingPunct="1">
              <a:lnSpc>
                <a:spcPct val="80000"/>
              </a:lnSpc>
            </a:pPr>
            <a:r>
              <a:rPr lang="tr-TR" altLang="tr-TR" sz="2800"/>
              <a:t>Daha düşük maliyetler</a:t>
            </a:r>
            <a:endParaRPr lang="en-US" altLang="tr-TR" sz="2800"/>
          </a:p>
          <a:p>
            <a:pPr lvl="1" eaLnBrk="1" hangingPunct="1">
              <a:lnSpc>
                <a:spcPct val="80000"/>
              </a:lnSpc>
            </a:pPr>
            <a:r>
              <a:rPr lang="tr-TR" altLang="tr-TR" sz="2800"/>
              <a:t>Daha yüksek kalite ve güvenirlilik</a:t>
            </a:r>
            <a:endParaRPr lang="en-US" altLang="tr-TR" sz="2800"/>
          </a:p>
          <a:p>
            <a:pPr lvl="1" eaLnBrk="1" hangingPunct="1">
              <a:lnSpc>
                <a:spcPct val="80000"/>
              </a:lnSpc>
            </a:pPr>
            <a:r>
              <a:rPr lang="tr-TR" altLang="tr-TR" sz="2800"/>
              <a:t>Daha yüksek karlılık oranları</a:t>
            </a:r>
            <a:endParaRPr lang="en-US" altLang="tr-TR" sz="2800"/>
          </a:p>
          <a:p>
            <a:pPr lvl="1" eaLnBrk="1" hangingPunct="1">
              <a:lnSpc>
                <a:spcPct val="80000"/>
              </a:lnSpc>
            </a:pPr>
            <a:r>
              <a:rPr lang="tr-TR" altLang="tr-TR" sz="2800"/>
              <a:t>Sonuçlara daha keskin odaklanma</a:t>
            </a:r>
            <a:endParaRPr lang="en-US" altLang="tr-TR" sz="2800"/>
          </a:p>
          <a:p>
            <a:pPr lvl="1" eaLnBrk="1" hangingPunct="1">
              <a:lnSpc>
                <a:spcPct val="80000"/>
              </a:lnSpc>
            </a:pPr>
            <a:r>
              <a:rPr lang="tr-TR" altLang="tr-TR" sz="2800"/>
              <a:t>Daha iyi bölümlerarası koordinasyon</a:t>
            </a:r>
            <a:endParaRPr lang="en-US" altLang="tr-TR" sz="2800"/>
          </a:p>
          <a:p>
            <a:pPr lvl="1" eaLnBrk="1" hangingPunct="1">
              <a:lnSpc>
                <a:spcPct val="80000"/>
              </a:lnSpc>
            </a:pPr>
            <a:r>
              <a:rPr lang="tr-TR" altLang="tr-TR" sz="2800"/>
              <a:t>Personelde daha yüksek moral ve motivasyon</a:t>
            </a:r>
            <a:endParaRPr lang="en-US" altLang="tr-TR"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1000"/>
                                        <p:tgtEl>
                                          <p:spTgt spid="4098"/>
                                        </p:tgtEl>
                                      </p:cBhvr>
                                    </p:animEffect>
                                    <p:anim calcmode="lin" valueType="num">
                                      <p:cBhvr>
                                        <p:cTn id="8" dur="1000" fill="hold"/>
                                        <p:tgtEl>
                                          <p:spTgt spid="4098"/>
                                        </p:tgtEl>
                                        <p:attrNameLst>
                                          <p:attrName>ppt_x</p:attrName>
                                        </p:attrNameLst>
                                      </p:cBhvr>
                                      <p:tavLst>
                                        <p:tav tm="0">
                                          <p:val>
                                            <p:strVal val="#ppt_x"/>
                                          </p:val>
                                        </p:tav>
                                        <p:tav tm="100000">
                                          <p:val>
                                            <p:strVal val="#ppt_x"/>
                                          </p:val>
                                        </p:tav>
                                      </p:tavLst>
                                    </p:anim>
                                    <p:anim calcmode="lin" valueType="num">
                                      <p:cBhvr>
                                        <p:cTn id="9"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4099">
                                            <p:txEl>
                                              <p:pRg st="4" end="4"/>
                                            </p:txEl>
                                          </p:spTgt>
                                        </p:tgtEl>
                                        <p:attrNameLst>
                                          <p:attrName>style.visibility</p:attrName>
                                        </p:attrNameLst>
                                      </p:cBhvr>
                                      <p:to>
                                        <p:strVal val="visible"/>
                                      </p:to>
                                    </p:set>
                                    <p:animEffect transition="in" filter="fade">
                                      <p:cBhvr>
                                        <p:cTn id="35" dur="1000"/>
                                        <p:tgtEl>
                                          <p:spTgt spid="4099">
                                            <p:txEl>
                                              <p:pRg st="4" end="4"/>
                                            </p:txEl>
                                          </p:spTgt>
                                        </p:tgtEl>
                                      </p:cBhvr>
                                    </p:animEffect>
                                    <p:anim calcmode="lin" valueType="num">
                                      <p:cBhvr>
                                        <p:cTn id="36"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4099">
                                            <p:txEl>
                                              <p:pRg st="5" end="5"/>
                                            </p:txEl>
                                          </p:spTgt>
                                        </p:tgtEl>
                                        <p:attrNameLst>
                                          <p:attrName>style.visibility</p:attrName>
                                        </p:attrNameLst>
                                      </p:cBhvr>
                                      <p:to>
                                        <p:strVal val="visible"/>
                                      </p:to>
                                    </p:set>
                                    <p:animEffect transition="in" filter="fade">
                                      <p:cBhvr>
                                        <p:cTn id="42" dur="1000"/>
                                        <p:tgtEl>
                                          <p:spTgt spid="4099">
                                            <p:txEl>
                                              <p:pRg st="5" end="5"/>
                                            </p:txEl>
                                          </p:spTgt>
                                        </p:tgtEl>
                                      </p:cBhvr>
                                    </p:animEffect>
                                    <p:anim calcmode="lin" valueType="num">
                                      <p:cBhvr>
                                        <p:cTn id="43"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4099">
                                            <p:txEl>
                                              <p:pRg st="6" end="6"/>
                                            </p:txEl>
                                          </p:spTgt>
                                        </p:tgtEl>
                                        <p:attrNameLst>
                                          <p:attrName>style.visibility</p:attrName>
                                        </p:attrNameLst>
                                      </p:cBhvr>
                                      <p:to>
                                        <p:strVal val="visible"/>
                                      </p:to>
                                    </p:set>
                                    <p:animEffect transition="in" filter="fade">
                                      <p:cBhvr>
                                        <p:cTn id="49" dur="1000"/>
                                        <p:tgtEl>
                                          <p:spTgt spid="4099">
                                            <p:txEl>
                                              <p:pRg st="6" end="6"/>
                                            </p:txEl>
                                          </p:spTgt>
                                        </p:tgtEl>
                                      </p:cBhvr>
                                    </p:animEffect>
                                    <p:anim calcmode="lin" valueType="num">
                                      <p:cBhvr>
                                        <p:cTn id="50"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4099">
                                            <p:txEl>
                                              <p:pRg st="7" end="7"/>
                                            </p:txEl>
                                          </p:spTgt>
                                        </p:tgtEl>
                                        <p:attrNameLst>
                                          <p:attrName>style.visibility</p:attrName>
                                        </p:attrNameLst>
                                      </p:cBhvr>
                                      <p:to>
                                        <p:strVal val="visible"/>
                                      </p:to>
                                    </p:set>
                                    <p:animEffect transition="in" filter="fade">
                                      <p:cBhvr>
                                        <p:cTn id="56" dur="1000"/>
                                        <p:tgtEl>
                                          <p:spTgt spid="4099">
                                            <p:txEl>
                                              <p:pRg st="7" end="7"/>
                                            </p:txEl>
                                          </p:spTgt>
                                        </p:tgtEl>
                                      </p:cBhvr>
                                    </p:animEffect>
                                    <p:anim calcmode="lin" valueType="num">
                                      <p:cBhvr>
                                        <p:cTn id="57"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09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4099">
                                            <p:txEl>
                                              <p:pRg st="8" end="8"/>
                                            </p:txEl>
                                          </p:spTgt>
                                        </p:tgtEl>
                                        <p:attrNameLst>
                                          <p:attrName>style.visibility</p:attrName>
                                        </p:attrNameLst>
                                      </p:cBhvr>
                                      <p:to>
                                        <p:strVal val="visible"/>
                                      </p:to>
                                    </p:set>
                                    <p:animEffect transition="in" filter="fade">
                                      <p:cBhvr>
                                        <p:cTn id="63" dur="1000"/>
                                        <p:tgtEl>
                                          <p:spTgt spid="4099">
                                            <p:txEl>
                                              <p:pRg st="8" end="8"/>
                                            </p:txEl>
                                          </p:spTgt>
                                        </p:tgtEl>
                                      </p:cBhvr>
                                    </p:animEffect>
                                    <p:anim calcmode="lin" valueType="num">
                                      <p:cBhvr>
                                        <p:cTn id="64"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409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2" presetClass="entr" presetSubtype="0" fill="hold" nodeType="clickEffect">
                                  <p:stCondLst>
                                    <p:cond delay="0"/>
                                  </p:stCondLst>
                                  <p:childTnLst>
                                    <p:set>
                                      <p:cBhvr>
                                        <p:cTn id="69" dur="1" fill="hold">
                                          <p:stCondLst>
                                            <p:cond delay="0"/>
                                          </p:stCondLst>
                                        </p:cTn>
                                        <p:tgtEl>
                                          <p:spTgt spid="4099">
                                            <p:txEl>
                                              <p:pRg st="9" end="9"/>
                                            </p:txEl>
                                          </p:spTgt>
                                        </p:tgtEl>
                                        <p:attrNameLst>
                                          <p:attrName>style.visibility</p:attrName>
                                        </p:attrNameLst>
                                      </p:cBhvr>
                                      <p:to>
                                        <p:strVal val="visible"/>
                                      </p:to>
                                    </p:set>
                                    <p:animEffect transition="in" filter="fade">
                                      <p:cBhvr>
                                        <p:cTn id="70" dur="1000"/>
                                        <p:tgtEl>
                                          <p:spTgt spid="4099">
                                            <p:txEl>
                                              <p:pRg st="9" end="9"/>
                                            </p:txEl>
                                          </p:spTgt>
                                        </p:tgtEl>
                                      </p:cBhvr>
                                    </p:animEffect>
                                    <p:anim calcmode="lin" valueType="num">
                                      <p:cBhvr>
                                        <p:cTn id="71"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4099">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B3C4ED3-7E8B-418B-BE19-7963802388E1}"/>
              </a:ext>
            </a:extLst>
          </p:cNvPr>
          <p:cNvSpPr>
            <a:spLocks noGrp="1" noRot="1" noChangeArrowheads="1"/>
          </p:cNvSpPr>
          <p:nvPr>
            <p:ph type="title"/>
          </p:nvPr>
        </p:nvSpPr>
        <p:spPr>
          <a:xfrm>
            <a:off x="1524000" y="274638"/>
            <a:ext cx="9144000" cy="1143000"/>
          </a:xfrm>
        </p:spPr>
        <p:txBody>
          <a:bodyPr/>
          <a:lstStyle/>
          <a:p>
            <a:pPr eaLnBrk="1" hangingPunct="1"/>
            <a:r>
              <a:rPr lang="tr-TR" altLang="tr-TR" b="1">
                <a:solidFill>
                  <a:schemeClr val="tx1"/>
                </a:solidFill>
              </a:rPr>
              <a:t>Proje Yönetiminde Gerekli Adımlar</a:t>
            </a:r>
            <a:endParaRPr lang="en-US" altLang="tr-TR" b="1">
              <a:solidFill>
                <a:schemeClr val="tx1"/>
              </a:solidFill>
            </a:endParaRPr>
          </a:p>
        </p:txBody>
      </p:sp>
      <p:sp>
        <p:nvSpPr>
          <p:cNvPr id="5123" name="Rectangle 3">
            <a:extLst>
              <a:ext uri="{FF2B5EF4-FFF2-40B4-BE49-F238E27FC236}">
                <a16:creationId xmlns:a16="http://schemas.microsoft.com/office/drawing/2014/main" id="{B8A86EBA-7DDF-4052-9C4F-73ECA3911314}"/>
              </a:ext>
            </a:extLst>
          </p:cNvPr>
          <p:cNvSpPr>
            <a:spLocks noGrp="1" noRot="1" noChangeArrowheads="1"/>
          </p:cNvSpPr>
          <p:nvPr>
            <p:ph idx="1"/>
          </p:nvPr>
        </p:nvSpPr>
        <p:spPr>
          <a:xfrm>
            <a:off x="1981200" y="1600200"/>
            <a:ext cx="8229600" cy="3505200"/>
          </a:xfrm>
        </p:spPr>
        <p:txBody>
          <a:bodyPr/>
          <a:lstStyle/>
          <a:p>
            <a:pPr marL="0" indent="0">
              <a:buNone/>
              <a:defRPr/>
            </a:pPr>
            <a:endParaRPr lang="tr-TR" sz="2000" dirty="0"/>
          </a:p>
          <a:p>
            <a:pPr eaLnBrk="1" hangingPunct="1">
              <a:buFontTx/>
              <a:buChar char="•"/>
              <a:defRPr/>
            </a:pPr>
            <a:r>
              <a:rPr lang="tr-TR" dirty="0">
                <a:solidFill>
                  <a:schemeClr val="tx1"/>
                </a:solidFill>
              </a:rPr>
              <a:t>Projenin formel bir tanımı yapılır.</a:t>
            </a:r>
          </a:p>
          <a:p>
            <a:pPr eaLnBrk="1" hangingPunct="1">
              <a:buFontTx/>
              <a:buChar char="•"/>
              <a:defRPr/>
            </a:pPr>
            <a:r>
              <a:rPr lang="tr-TR" dirty="0">
                <a:solidFill>
                  <a:schemeClr val="tx1"/>
                </a:solidFill>
              </a:rPr>
              <a:t>Projenin başlangıç ve bitiş tarihleri belirtilir.</a:t>
            </a:r>
          </a:p>
          <a:p>
            <a:pPr eaLnBrk="1" hangingPunct="1">
              <a:buFontTx/>
              <a:buChar char="•"/>
              <a:defRPr/>
            </a:pPr>
            <a:r>
              <a:rPr lang="tr-TR" dirty="0">
                <a:solidFill>
                  <a:schemeClr val="tx1"/>
                </a:solidFill>
              </a:rPr>
              <a:t>Kısıtlamalar listelenir.</a:t>
            </a:r>
          </a:p>
          <a:p>
            <a:pPr eaLnBrk="1" hangingPunct="1">
              <a:buFontTx/>
              <a:buChar char="•"/>
              <a:defRPr/>
            </a:pPr>
            <a:r>
              <a:rPr lang="tr-TR" dirty="0">
                <a:solidFill>
                  <a:schemeClr val="tx1"/>
                </a:solidFill>
              </a:rPr>
              <a:t>Yapılacak görevler belirlenir. </a:t>
            </a:r>
          </a:p>
          <a:p>
            <a:pPr eaLnBrk="1" hangingPunct="1">
              <a:buFontTx/>
              <a:buChar char="•"/>
              <a:defRPr/>
            </a:pPr>
            <a:r>
              <a:rPr lang="tr-TR" dirty="0">
                <a:solidFill>
                  <a:schemeClr val="tx1"/>
                </a:solidFill>
              </a:rPr>
              <a:t>Her bir görev için süre, diğer görevlerle ilişkisi ve kaynaklar belirlenir. </a:t>
            </a:r>
          </a:p>
          <a:p>
            <a:pPr marL="0" indent="0">
              <a:buNone/>
              <a:defRPr/>
            </a:pP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123">
                                            <p:txEl>
                                              <p:pRg st="1" end="1"/>
                                            </p:txEl>
                                          </p:spTgt>
                                        </p:tgtEl>
                                        <p:attrNameLst>
                                          <p:attrName>style.visibility</p:attrName>
                                        </p:attrNameLst>
                                      </p:cBhvr>
                                      <p:to>
                                        <p:strVal val="visible"/>
                                      </p:to>
                                    </p:set>
                                    <p:animEffect transition="in" filter="fade">
                                      <p:cBhvr>
                                        <p:cTn id="14" dur="1000"/>
                                        <p:tgtEl>
                                          <p:spTgt spid="5123">
                                            <p:txEl>
                                              <p:pRg st="1" end="1"/>
                                            </p:txEl>
                                          </p:spTgt>
                                        </p:tgtEl>
                                      </p:cBhvr>
                                    </p:animEffect>
                                    <p:anim calcmode="lin" valueType="num">
                                      <p:cBhvr>
                                        <p:cTn id="15"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5123">
                                            <p:txEl>
                                              <p:pRg st="2" end="2"/>
                                            </p:txEl>
                                          </p:spTgt>
                                        </p:tgtEl>
                                        <p:attrNameLst>
                                          <p:attrName>style.visibility</p:attrName>
                                        </p:attrNameLst>
                                      </p:cBhvr>
                                      <p:to>
                                        <p:strVal val="visible"/>
                                      </p:to>
                                    </p:set>
                                    <p:animEffect transition="in" filter="fade">
                                      <p:cBhvr>
                                        <p:cTn id="21" dur="1000"/>
                                        <p:tgtEl>
                                          <p:spTgt spid="5123">
                                            <p:txEl>
                                              <p:pRg st="2" end="2"/>
                                            </p:txEl>
                                          </p:spTgt>
                                        </p:tgtEl>
                                      </p:cBhvr>
                                    </p:animEffect>
                                    <p:anim calcmode="lin" valueType="num">
                                      <p:cBhvr>
                                        <p:cTn id="22"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fade">
                                      <p:cBhvr>
                                        <p:cTn id="28" dur="1000"/>
                                        <p:tgtEl>
                                          <p:spTgt spid="5123">
                                            <p:txEl>
                                              <p:pRg st="3" end="3"/>
                                            </p:txEl>
                                          </p:spTgt>
                                        </p:tgtEl>
                                      </p:cBhvr>
                                    </p:animEffect>
                                    <p:anim calcmode="lin" valueType="num">
                                      <p:cBhvr>
                                        <p:cTn id="29"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5123">
                                            <p:txEl>
                                              <p:pRg st="4" end="4"/>
                                            </p:txEl>
                                          </p:spTgt>
                                        </p:tgtEl>
                                        <p:attrNameLst>
                                          <p:attrName>style.visibility</p:attrName>
                                        </p:attrNameLst>
                                      </p:cBhvr>
                                      <p:to>
                                        <p:strVal val="visible"/>
                                      </p:to>
                                    </p:set>
                                    <p:animEffect transition="in" filter="fade">
                                      <p:cBhvr>
                                        <p:cTn id="35" dur="1000"/>
                                        <p:tgtEl>
                                          <p:spTgt spid="5123">
                                            <p:txEl>
                                              <p:pRg st="4" end="4"/>
                                            </p:txEl>
                                          </p:spTgt>
                                        </p:tgtEl>
                                      </p:cBhvr>
                                    </p:animEffect>
                                    <p:anim calcmode="lin" valueType="num">
                                      <p:cBhvr>
                                        <p:cTn id="36"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1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5123">
                                            <p:txEl>
                                              <p:pRg st="5" end="5"/>
                                            </p:txEl>
                                          </p:spTgt>
                                        </p:tgtEl>
                                        <p:attrNameLst>
                                          <p:attrName>style.visibility</p:attrName>
                                        </p:attrNameLst>
                                      </p:cBhvr>
                                      <p:to>
                                        <p:strVal val="visible"/>
                                      </p:to>
                                    </p:set>
                                    <p:animEffect transition="in" filter="fade">
                                      <p:cBhvr>
                                        <p:cTn id="42" dur="1000"/>
                                        <p:tgtEl>
                                          <p:spTgt spid="5123">
                                            <p:txEl>
                                              <p:pRg st="5" end="5"/>
                                            </p:txEl>
                                          </p:spTgt>
                                        </p:tgtEl>
                                      </p:cBhvr>
                                    </p:animEffect>
                                    <p:anim calcmode="lin" valueType="num">
                                      <p:cBhvr>
                                        <p:cTn id="43" dur="1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12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52</TotalTime>
  <Words>1905</Words>
  <Application>Microsoft Office PowerPoint</Application>
  <PresentationFormat>Geniş ekran</PresentationFormat>
  <Paragraphs>289</Paragraphs>
  <Slides>48</Slides>
  <Notes>0</Notes>
  <HiddenSlides>0</HiddenSlides>
  <MMClips>0</MMClips>
  <ScaleCrop>false</ScaleCrop>
  <HeadingPairs>
    <vt:vector size="8" baseType="variant">
      <vt:variant>
        <vt:lpstr>Kullanılan Yazı Tipleri</vt:lpstr>
      </vt:variant>
      <vt:variant>
        <vt:i4>10</vt:i4>
      </vt:variant>
      <vt:variant>
        <vt:lpstr>Tema</vt:lpstr>
      </vt:variant>
      <vt:variant>
        <vt:i4>1</vt:i4>
      </vt:variant>
      <vt:variant>
        <vt:lpstr>Eklenmiş OLE Hizmet Programları</vt:lpstr>
      </vt:variant>
      <vt:variant>
        <vt:i4>2</vt:i4>
      </vt:variant>
      <vt:variant>
        <vt:lpstr>Slayt Başlıkları</vt:lpstr>
      </vt:variant>
      <vt:variant>
        <vt:i4>48</vt:i4>
      </vt:variant>
    </vt:vector>
  </HeadingPairs>
  <TitlesOfParts>
    <vt:vector size="61" baseType="lpstr">
      <vt:lpstr>Arial</vt:lpstr>
      <vt:lpstr>Arial Black</vt:lpstr>
      <vt:lpstr>Calibri</vt:lpstr>
      <vt:lpstr>Century Gothic</vt:lpstr>
      <vt:lpstr>Monotype Sorts</vt:lpstr>
      <vt:lpstr>Tahoma</vt:lpstr>
      <vt:lpstr>Times New Roman</vt:lpstr>
      <vt:lpstr>Wingdings</vt:lpstr>
      <vt:lpstr>Wingdings 2</vt:lpstr>
      <vt:lpstr>Wingdings 3</vt:lpstr>
      <vt:lpstr>Duman</vt:lpstr>
      <vt:lpstr>MS Org Chart</vt:lpstr>
      <vt:lpstr>Klip</vt:lpstr>
      <vt:lpstr>PROJE YÖNETİMİ</vt:lpstr>
      <vt:lpstr>PROJE VE PROJE YÖNETİMİ</vt:lpstr>
      <vt:lpstr>BAŞARILI BİR PROJE</vt:lpstr>
      <vt:lpstr>BASİT BİR PROJE İÇİN TEMEL AŞAMALAR</vt:lpstr>
      <vt:lpstr>   PROJE YÖNETİMİNİN YARARI</vt:lpstr>
      <vt:lpstr>PROJE YÖNETİMİNE NE ZAMAN İHTİYAÇ DUYULUR?</vt:lpstr>
      <vt:lpstr>PROJE YÖNETİMİ HANGİ KOŞULLARDA KULLANILMAZ?</vt:lpstr>
      <vt:lpstr>Proje Yönetiminin Gerekliliği</vt:lpstr>
      <vt:lpstr>Proje Yönetiminde Gerekli Adımlar</vt:lpstr>
      <vt:lpstr>Proje Yönetiminde Karşılaşılan Zorluklar</vt:lpstr>
      <vt:lpstr>Proje Yönetiminin Sıkça Kullanıldığı Sektörler</vt:lpstr>
      <vt:lpstr>Proje Yönetiminin Sunduğu Çözümler</vt:lpstr>
      <vt:lpstr>Proje Yaşam Döngüsü</vt:lpstr>
      <vt:lpstr>PROJE YÖNETİCİSİNİN ROL VE SORUMLULUKLARI</vt:lpstr>
      <vt:lpstr>PROJE YÖNETİCİSİNİN ROL VE SORUMLULUKLARI</vt:lpstr>
      <vt:lpstr>PROJE YÖNETİCİSİNİN ÖZELLİKLERİ</vt:lpstr>
      <vt:lpstr>PROJE YÖNETİCİSİNİN ÖZELLİKLERİ</vt:lpstr>
      <vt:lpstr>PROJE PLANLAMA</vt:lpstr>
      <vt:lpstr>PROJE KONTROL</vt:lpstr>
      <vt:lpstr>PROJE PROGRAMLAMA</vt:lpstr>
      <vt:lpstr>PowerPoint Sunusu</vt:lpstr>
      <vt:lpstr>Proje Organizasyonunun Avantajları</vt:lpstr>
      <vt:lpstr>Proje Organizasyonunun Dezavantajları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Projenin değerlendirilmesi ve sonlandırılması</vt:lpstr>
      <vt:lpstr>Projenin Hayat Devri</vt:lpstr>
      <vt:lpstr>Projenin sonlanması</vt:lpstr>
      <vt:lpstr>Projeler  ne zaman sonlanır? </vt:lpstr>
      <vt:lpstr>Projenin sonlanmasının esas nedenleri</vt:lpstr>
      <vt:lpstr>Proje sonlandırmanın 4 çeşidi</vt:lpstr>
      <vt:lpstr>Proje sonlandırmanın 4 çeşidi</vt:lpstr>
      <vt:lpstr>Sonlandırmanın 4 çeşidi</vt:lpstr>
      <vt:lpstr>Tipik sonlandırma faaliyetleri</vt:lpstr>
      <vt:lpstr>Sonlandırma Faaliyetleri</vt:lpstr>
      <vt:lpstr>Sonlandırma Faaliyetleri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 YÖNETİMİ</dc:title>
  <dc:creator>nilburak</dc:creator>
  <cp:lastModifiedBy>nilburak</cp:lastModifiedBy>
  <cp:revision>8</cp:revision>
  <dcterms:created xsi:type="dcterms:W3CDTF">2019-10-21T07:09:43Z</dcterms:created>
  <dcterms:modified xsi:type="dcterms:W3CDTF">2020-09-01T11:24:23Z</dcterms:modified>
</cp:coreProperties>
</file>