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356" r:id="rId3"/>
    <p:sldId id="358" r:id="rId4"/>
    <p:sldId id="362" r:id="rId5"/>
    <p:sldId id="268" r:id="rId6"/>
    <p:sldId id="347" r:id="rId7"/>
    <p:sldId id="363" r:id="rId8"/>
    <p:sldId id="364" r:id="rId9"/>
    <p:sldId id="365" r:id="rId10"/>
    <p:sldId id="366" r:id="rId11"/>
    <p:sldId id="367" r:id="rId12"/>
    <p:sldId id="360" r:id="rId13"/>
    <p:sldId id="361" r:id="rId14"/>
    <p:sldId id="345" r:id="rId15"/>
    <p:sldId id="346" r:id="rId16"/>
    <p:sldId id="290" r:id="rId17"/>
    <p:sldId id="352" r:id="rId18"/>
    <p:sldId id="353" r:id="rId19"/>
    <p:sldId id="354" r:id="rId20"/>
    <p:sldId id="350" r:id="rId21"/>
    <p:sldId id="351" r:id="rId22"/>
    <p:sldId id="302" r:id="rId23"/>
    <p:sldId id="261" r:id="rId24"/>
    <p:sldId id="273" r:id="rId25"/>
    <p:sldId id="348" r:id="rId26"/>
    <p:sldId id="293" r:id="rId27"/>
    <p:sldId id="310" r:id="rId28"/>
    <p:sldId id="274" r:id="rId29"/>
    <p:sldId id="303" r:id="rId30"/>
    <p:sldId id="306" r:id="rId31"/>
    <p:sldId id="313" r:id="rId32"/>
    <p:sldId id="336" r:id="rId33"/>
    <p:sldId id="337" r:id="rId34"/>
    <p:sldId id="314" r:id="rId35"/>
    <p:sldId id="339" r:id="rId36"/>
    <p:sldId id="316" r:id="rId37"/>
    <p:sldId id="317" r:id="rId38"/>
    <p:sldId id="320" r:id="rId39"/>
    <p:sldId id="34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12/13/2023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12/13/2023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12/13/2023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12/13/2023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smtClean="0"/>
              <a:t>YAKITLAR ve YAKIT TEKNOLOJİLERİ </a:t>
            </a:r>
            <a:endParaRPr lang="en-US" dirty="0"/>
          </a:p>
        </p:txBody>
      </p:sp>
      <p:sp>
        <p:nvSpPr>
          <p:cNvPr id="3" name="Alt Başlık 2"/>
          <p:cNvSpPr>
            <a:spLocks noGrp="1"/>
          </p:cNvSpPr>
          <p:nvPr>
            <p:ph type="subTitle" idx="1"/>
          </p:nvPr>
        </p:nvSpPr>
        <p:spPr/>
        <p:txBody>
          <a:bodyPr/>
          <a:lstStyle/>
          <a:p>
            <a:pPr algn="ctr"/>
            <a:r>
              <a:rPr lang="tr-TR" dirty="0" smtClean="0"/>
              <a:t>2023-2024 Güz Dönemi </a:t>
            </a:r>
          </a:p>
          <a:p>
            <a:pPr algn="ctr"/>
            <a:r>
              <a:rPr lang="tr-TR" dirty="0" smtClean="0"/>
              <a:t>(11. Hafta: 13.12.2023)</a:t>
            </a:r>
            <a:endParaRPr lang="en-US" dirty="0"/>
          </a:p>
        </p:txBody>
      </p:sp>
    </p:spTree>
    <p:extLst>
      <p:ext uri="{BB962C8B-B14F-4D97-AF65-F5344CB8AC3E}">
        <p14:creationId xmlns:p14="http://schemas.microsoft.com/office/powerpoint/2010/main" val="796868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30214"/>
          </a:xfrm>
        </p:spPr>
        <p:txBody>
          <a:bodyPr>
            <a:normAutofit/>
          </a:bodyPr>
          <a:lstStyle/>
          <a:p>
            <a:pPr algn="ctr"/>
            <a:r>
              <a:rPr lang="tr-TR" sz="3200" dirty="0" smtClean="0"/>
              <a:t>Propan ve Bütan</a:t>
            </a:r>
            <a:endParaRPr lang="tr-TR" sz="3200" dirty="0"/>
          </a:p>
        </p:txBody>
      </p:sp>
      <p:sp>
        <p:nvSpPr>
          <p:cNvPr id="3" name="Content Placeholder 2"/>
          <p:cNvSpPr>
            <a:spLocks noGrp="1"/>
          </p:cNvSpPr>
          <p:nvPr>
            <p:ph idx="1"/>
          </p:nvPr>
        </p:nvSpPr>
        <p:spPr>
          <a:xfrm>
            <a:off x="1069848" y="1371600"/>
            <a:ext cx="10058400" cy="4800600"/>
          </a:xfrm>
        </p:spPr>
        <p:txBody>
          <a:bodyPr>
            <a:normAutofit fontScale="92500" lnSpcReduction="20000"/>
          </a:bodyPr>
          <a:lstStyle/>
          <a:p>
            <a:pPr marL="0" indent="0" algn="just">
              <a:lnSpc>
                <a:spcPct val="150000"/>
              </a:lnSpc>
              <a:buNone/>
            </a:pPr>
            <a:r>
              <a:rPr lang="tr-TR" sz="2200" b="1" dirty="0" smtClean="0">
                <a:solidFill>
                  <a:srgbClr val="FF0000"/>
                </a:solidFill>
                <a:latin typeface="Century Gothic" panose="020B0502020202020204" pitchFamily="34" charset="0"/>
              </a:rPr>
              <a:t>Bütan</a:t>
            </a:r>
            <a:r>
              <a:rPr lang="tr-TR" sz="2200" dirty="0">
                <a:latin typeface="Century Gothic" panose="020B0502020202020204" pitchFamily="34" charset="0"/>
              </a:rPr>
              <a:t> ve </a:t>
            </a:r>
            <a:r>
              <a:rPr lang="tr-TR" sz="2200" b="1" dirty="0">
                <a:solidFill>
                  <a:srgbClr val="FF0000"/>
                </a:solidFill>
                <a:latin typeface="Century Gothic" panose="020B0502020202020204" pitchFamily="34" charset="0"/>
              </a:rPr>
              <a:t>propan</a:t>
            </a:r>
            <a:r>
              <a:rPr lang="tr-TR" sz="2200" dirty="0">
                <a:latin typeface="Century Gothic" panose="020B0502020202020204" pitchFamily="34" charset="0"/>
              </a:rPr>
              <a:t> gazlarına ve bunların belirli oranlarındaki karışımlarına </a:t>
            </a:r>
            <a:r>
              <a:rPr lang="tr-TR" sz="2200" b="1" dirty="0" smtClean="0">
                <a:latin typeface="Century Gothic" panose="020B0502020202020204" pitchFamily="34" charset="0"/>
              </a:rPr>
              <a:t>LPG </a:t>
            </a:r>
            <a:r>
              <a:rPr lang="tr-TR" sz="2200" dirty="0" smtClean="0">
                <a:latin typeface="Century Gothic" panose="020B0502020202020204" pitchFamily="34" charset="0"/>
              </a:rPr>
              <a:t>adı verilmiş </a:t>
            </a:r>
            <a:r>
              <a:rPr lang="tr-TR" sz="2200" dirty="0">
                <a:latin typeface="Century Gothic" panose="020B0502020202020204" pitchFamily="34" charset="0"/>
              </a:rPr>
              <a:t>olup Türkiye'deki ev tüplerinde kullanılan LPG %70 </a:t>
            </a:r>
            <a:r>
              <a:rPr lang="tr-TR" sz="2200" b="1" dirty="0">
                <a:solidFill>
                  <a:srgbClr val="FF0000"/>
                </a:solidFill>
                <a:latin typeface="Century Gothic" panose="020B0502020202020204" pitchFamily="34" charset="0"/>
              </a:rPr>
              <a:t>bütan</a:t>
            </a:r>
            <a:r>
              <a:rPr lang="tr-TR" sz="2200" dirty="0">
                <a:latin typeface="Century Gothic" panose="020B0502020202020204" pitchFamily="34" charset="0"/>
              </a:rPr>
              <a:t>, %30 </a:t>
            </a:r>
            <a:r>
              <a:rPr lang="tr-TR" sz="2200" b="1" dirty="0">
                <a:solidFill>
                  <a:srgbClr val="FF0000"/>
                </a:solidFill>
                <a:latin typeface="Century Gothic" panose="020B0502020202020204" pitchFamily="34" charset="0"/>
              </a:rPr>
              <a:t>propan</a:t>
            </a:r>
            <a:r>
              <a:rPr lang="tr-TR" sz="2200" dirty="0">
                <a:latin typeface="Century Gothic" panose="020B0502020202020204" pitchFamily="34" charset="0"/>
              </a:rPr>
              <a:t>dan oluşmaktadır. Yüksek yoğunluğu sebebi ile havadan ağır olan </a:t>
            </a:r>
            <a:r>
              <a:rPr lang="tr-TR" sz="2200" b="1" dirty="0">
                <a:latin typeface="Century Gothic" panose="020B0502020202020204" pitchFamily="34" charset="0"/>
              </a:rPr>
              <a:t>LPG</a:t>
            </a:r>
            <a:r>
              <a:rPr lang="tr-TR" sz="2200" dirty="0">
                <a:latin typeface="Century Gothic" panose="020B0502020202020204" pitchFamily="34" charset="0"/>
              </a:rPr>
              <a:t> hidrokarbon esaslı yanıcı bir gazdır.</a:t>
            </a:r>
            <a:endParaRPr lang="tr-TR" sz="2200" dirty="0" smtClean="0">
              <a:latin typeface="Century Gothic" panose="020B0502020202020204" pitchFamily="34" charset="0"/>
            </a:endParaRPr>
          </a:p>
          <a:p>
            <a:pPr algn="just">
              <a:lnSpc>
                <a:spcPct val="150000"/>
              </a:lnSpc>
            </a:pPr>
            <a:r>
              <a:rPr lang="tr-TR" sz="2200" dirty="0" smtClean="0">
                <a:latin typeface="Century Gothic" panose="020B0502020202020204" pitchFamily="34" charset="0"/>
              </a:rPr>
              <a:t>Havadan  </a:t>
            </a:r>
            <a:r>
              <a:rPr lang="tr-TR" sz="2200" dirty="0">
                <a:latin typeface="Century Gothic" panose="020B0502020202020204" pitchFamily="34" charset="0"/>
              </a:rPr>
              <a:t>ağırdır  ve  basınç  altında  sıvı  halde  </a:t>
            </a:r>
            <a:r>
              <a:rPr lang="tr-TR" sz="2200" dirty="0" smtClean="0">
                <a:latin typeface="Century Gothic" panose="020B0502020202020204" pitchFamily="34" charset="0"/>
              </a:rPr>
              <a:t>depolanır.  </a:t>
            </a:r>
            <a:r>
              <a:rPr lang="tr-TR" sz="2200" b="1" dirty="0" smtClean="0">
                <a:latin typeface="Century Gothic" panose="020B0502020202020204" pitchFamily="34" charset="0"/>
              </a:rPr>
              <a:t>LPG</a:t>
            </a:r>
            <a:r>
              <a:rPr lang="tr-TR" sz="2200" dirty="0" smtClean="0">
                <a:latin typeface="Century Gothic" panose="020B0502020202020204" pitchFamily="34" charset="0"/>
              </a:rPr>
              <a:t> yüksek  </a:t>
            </a:r>
            <a:r>
              <a:rPr lang="tr-TR" sz="2200" dirty="0">
                <a:latin typeface="Century Gothic" panose="020B0502020202020204" pitchFamily="34" charset="0"/>
              </a:rPr>
              <a:t>derecede  yanıcı  bir  maddedir .  Atmosferik  </a:t>
            </a:r>
            <a:r>
              <a:rPr lang="tr-TR" sz="2200" dirty="0" smtClean="0">
                <a:latin typeface="Century Gothic" panose="020B0502020202020204" pitchFamily="34" charset="0"/>
              </a:rPr>
              <a:t>koşullara maruz  </a:t>
            </a:r>
            <a:r>
              <a:rPr lang="tr-TR" sz="2200" dirty="0">
                <a:latin typeface="Century Gothic" panose="020B0502020202020204" pitchFamily="34" charset="0"/>
              </a:rPr>
              <a:t>kaldığında  hızla  parlayıcı  ortam  (</a:t>
            </a:r>
            <a:r>
              <a:rPr lang="tr-TR" sz="2200" dirty="0" smtClean="0">
                <a:latin typeface="Century Gothic" panose="020B0502020202020204" pitchFamily="34" charset="0"/>
              </a:rPr>
              <a:t>hava-hidrokarbon)oluşur </a:t>
            </a:r>
            <a:r>
              <a:rPr lang="tr-TR" sz="2200" dirty="0">
                <a:latin typeface="Century Gothic" panose="020B0502020202020204" pitchFamily="34" charset="0"/>
              </a:rPr>
              <a:t>.</a:t>
            </a:r>
          </a:p>
          <a:p>
            <a:pPr algn="just">
              <a:lnSpc>
                <a:spcPct val="150000"/>
              </a:lnSpc>
            </a:pPr>
            <a:r>
              <a:rPr lang="tr-TR" sz="2200" dirty="0" smtClean="0">
                <a:latin typeface="Century Gothic" panose="020B0502020202020204" pitchFamily="34" charset="0"/>
              </a:rPr>
              <a:t>Deri </a:t>
            </a:r>
            <a:r>
              <a:rPr lang="tr-TR" sz="2200" dirty="0">
                <a:latin typeface="Century Gothic" panose="020B0502020202020204" pitchFamily="34" charset="0"/>
              </a:rPr>
              <a:t>ve göze temas ettiğinde soğuk yanıklar oluşur. Yüksek </a:t>
            </a:r>
            <a:r>
              <a:rPr lang="tr-TR" sz="2200" dirty="0" smtClean="0">
                <a:latin typeface="Century Gothic" panose="020B0502020202020204" pitchFamily="34" charset="0"/>
              </a:rPr>
              <a:t>konsantrasyonda </a:t>
            </a:r>
            <a:r>
              <a:rPr lang="tr-TR" sz="2200" b="1" dirty="0">
                <a:latin typeface="Century Gothic" panose="020B0502020202020204" pitchFamily="34" charset="0"/>
              </a:rPr>
              <a:t>LPG</a:t>
            </a:r>
            <a:r>
              <a:rPr lang="tr-TR" sz="2200" dirty="0">
                <a:latin typeface="Century Gothic" panose="020B0502020202020204" pitchFamily="34" charset="0"/>
              </a:rPr>
              <a:t> buharını solumak baygınlığa ve/veya </a:t>
            </a:r>
            <a:r>
              <a:rPr lang="tr-TR" sz="2200" dirty="0" smtClean="0">
                <a:latin typeface="Century Gothic" panose="020B0502020202020204" pitchFamily="34" charset="0"/>
              </a:rPr>
              <a:t>ölüme </a:t>
            </a:r>
            <a:r>
              <a:rPr lang="tr-TR" sz="2200" dirty="0">
                <a:latin typeface="Century Gothic" panose="020B0502020202020204" pitchFamily="34" charset="0"/>
              </a:rPr>
              <a:t>sebep olabilir</a:t>
            </a:r>
            <a:r>
              <a:rPr lang="tr-TR" sz="2200" dirty="0" smtClean="0">
                <a:latin typeface="Century Gothic" panose="020B0502020202020204" pitchFamily="34" charset="0"/>
              </a:rPr>
              <a:t>.</a:t>
            </a:r>
          </a:p>
          <a:p>
            <a:pPr algn="just"/>
            <a:r>
              <a:rPr lang="tr-TR" sz="2200" dirty="0" smtClean="0">
                <a:latin typeface="Century Gothic" panose="020B0502020202020204" pitchFamily="34" charset="0"/>
              </a:rPr>
              <a:t>  </a:t>
            </a:r>
            <a:r>
              <a:rPr lang="tr-TR" sz="2200" dirty="0">
                <a:latin typeface="Century Gothic" panose="020B0502020202020204" pitchFamily="34" charset="0"/>
              </a:rPr>
              <a:t/>
            </a:r>
            <a:br>
              <a:rPr lang="tr-TR" sz="2200" dirty="0">
                <a:latin typeface="Century Gothic" panose="020B0502020202020204" pitchFamily="34" charset="0"/>
              </a:rPr>
            </a:br>
            <a:endParaRPr lang="tr-TR" sz="2200" dirty="0">
              <a:latin typeface="Century Gothic" panose="020B0502020202020204" pitchFamily="34" charset="0"/>
            </a:endParaRPr>
          </a:p>
        </p:txBody>
      </p:sp>
    </p:spTree>
    <p:extLst>
      <p:ext uri="{BB962C8B-B14F-4D97-AF65-F5344CB8AC3E}">
        <p14:creationId xmlns:p14="http://schemas.microsoft.com/office/powerpoint/2010/main" val="4012130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38774"/>
          </a:xfrm>
        </p:spPr>
        <p:txBody>
          <a:bodyPr>
            <a:normAutofit/>
          </a:bodyPr>
          <a:lstStyle/>
          <a:p>
            <a:pPr algn="ctr"/>
            <a:r>
              <a:rPr lang="tr-TR" sz="3200" dirty="0" smtClean="0"/>
              <a:t>LNG</a:t>
            </a:r>
            <a:endParaRPr lang="tr-TR" sz="3200" dirty="0"/>
          </a:p>
        </p:txBody>
      </p:sp>
      <p:sp>
        <p:nvSpPr>
          <p:cNvPr id="3" name="Content Placeholder 2"/>
          <p:cNvSpPr>
            <a:spLocks noGrp="1"/>
          </p:cNvSpPr>
          <p:nvPr>
            <p:ph idx="1"/>
          </p:nvPr>
        </p:nvSpPr>
        <p:spPr>
          <a:xfrm>
            <a:off x="1069848" y="1188720"/>
            <a:ext cx="10058400" cy="4983480"/>
          </a:xfrm>
        </p:spPr>
        <p:txBody>
          <a:bodyPr/>
          <a:lstStyle/>
          <a:p>
            <a:pPr marL="0" indent="0">
              <a:lnSpc>
                <a:spcPct val="150000"/>
              </a:lnSpc>
              <a:buNone/>
            </a:pPr>
            <a:r>
              <a:rPr lang="tr-TR" dirty="0" smtClean="0"/>
              <a:t>LNG sıvılaştırılmış doğal gazdır. LNG %95 metan gazı içerir ve depolamak için – 162 dereceye soğutulur-sıvılaştırılıp depolanır.</a:t>
            </a:r>
            <a:endParaRPr lang="tr-TR" dirty="0"/>
          </a:p>
        </p:txBody>
      </p:sp>
    </p:spTree>
    <p:extLst>
      <p:ext uri="{BB962C8B-B14F-4D97-AF65-F5344CB8AC3E}">
        <p14:creationId xmlns:p14="http://schemas.microsoft.com/office/powerpoint/2010/main" val="417637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96" y="313510"/>
            <a:ext cx="10058400" cy="640080"/>
          </a:xfrm>
        </p:spPr>
        <p:txBody>
          <a:bodyPr>
            <a:normAutofit fontScale="90000"/>
          </a:bodyPr>
          <a:lstStyle/>
          <a:p>
            <a:pPr algn="ctr"/>
            <a:r>
              <a:rPr lang="tr-TR" sz="3600" dirty="0" smtClean="0"/>
              <a:t/>
            </a:r>
            <a:br>
              <a:rPr lang="tr-TR" sz="3600" dirty="0" smtClean="0"/>
            </a:br>
            <a:r>
              <a:rPr lang="tr-TR" sz="3600" dirty="0" smtClean="0"/>
              <a:t>Doğalgaz’ın </a:t>
            </a:r>
            <a:r>
              <a:rPr lang="tr-TR" sz="3600" dirty="0"/>
              <a:t>Tarihi Nereye </a:t>
            </a:r>
            <a:r>
              <a:rPr lang="tr-TR" sz="3600" dirty="0" smtClean="0"/>
              <a:t>Dayanmaktadır</a:t>
            </a:r>
            <a:r>
              <a:rPr lang="tr-TR" sz="3600" dirty="0"/>
              <a:t/>
            </a:r>
            <a:br>
              <a:rPr lang="tr-TR" sz="3600" dirty="0"/>
            </a:br>
            <a:endParaRPr lang="tr-TR" sz="3600" dirty="0"/>
          </a:p>
        </p:txBody>
      </p:sp>
      <p:sp>
        <p:nvSpPr>
          <p:cNvPr id="3" name="Content Placeholder 2"/>
          <p:cNvSpPr>
            <a:spLocks noGrp="1"/>
          </p:cNvSpPr>
          <p:nvPr>
            <p:ph idx="1"/>
          </p:nvPr>
        </p:nvSpPr>
        <p:spPr>
          <a:xfrm>
            <a:off x="1069848" y="1071154"/>
            <a:ext cx="10058400" cy="5101045"/>
          </a:xfrm>
        </p:spPr>
        <p:txBody>
          <a:bodyPr>
            <a:normAutofit fontScale="92500" lnSpcReduction="10000"/>
          </a:bodyPr>
          <a:lstStyle/>
          <a:p>
            <a:pPr marL="0" indent="0" algn="just">
              <a:lnSpc>
                <a:spcPct val="150000"/>
              </a:lnSpc>
              <a:buNone/>
            </a:pPr>
            <a:r>
              <a:rPr lang="tr-TR" dirty="0"/>
              <a:t>M.Ö.50’de Roma’da Uesta Tapınağı’ndaki aşk tanrıçası heykelinin doğalgazdan elde edilen sürekli alev ile aydınlatıldığı bilinmektedir. M.S.150’de Çin Sichuan’da tuzun çökertilmesi işleminde, yakıt olarak kullanılmak için yeraltı rezervuarlarından sızan doğalgazın bambu borularla taşındığı kayıtlara geçmiştir. Marco Polo gezileri sırasında Bakü’deki Zoroastrian ateş tapınağında yüzyıllardan beri yanmakta olan doğalgaz alevlerini tespit etmişti. Avrupa’da 1659’da İngiltere’de bulunan doğalgaz 1790’da yaygın kullanıma </a:t>
            </a:r>
            <a:r>
              <a:rPr lang="tr-TR" dirty="0" smtClean="0"/>
              <a:t>girmiştir. Doğalgazın </a:t>
            </a:r>
            <a:r>
              <a:rPr lang="tr-TR" dirty="0"/>
              <a:t>ilk olarak modern üretim ve tüketim tekniklerine A.B.D.’de rastlanmaktadır. William Hart 1821 yılında doğalgazı ilk defa şehir aydınlatmasında </a:t>
            </a:r>
            <a:r>
              <a:rPr lang="tr-TR" dirty="0" smtClean="0"/>
              <a:t>kullanmıştır. </a:t>
            </a:r>
            <a:r>
              <a:rPr lang="tr-TR" dirty="0"/>
              <a:t>İlk endüstriyel kullanım 1841 yılında ABD’nin West Virginia eyaletinde yapılan tuz üretimidir. 1855 yılında Robert Wilhem Bunsen’in mavi alev gaz ocağını geliştirmesiyle evsel kullanımı </a:t>
            </a:r>
            <a:r>
              <a:rPr lang="tr-TR" dirty="0" smtClean="0"/>
              <a:t>gerçekleştirilmiştir.</a:t>
            </a:r>
            <a:endParaRPr lang="tr-TR" dirty="0" smtClean="0"/>
          </a:p>
          <a:p>
            <a:pPr marL="0" indent="0">
              <a:lnSpc>
                <a:spcPct val="100000"/>
              </a:lnSpc>
              <a:buNone/>
            </a:pPr>
            <a:endParaRPr lang="tr-TR" dirty="0"/>
          </a:p>
        </p:txBody>
      </p:sp>
    </p:spTree>
    <p:extLst>
      <p:ext uri="{BB962C8B-B14F-4D97-AF65-F5344CB8AC3E}">
        <p14:creationId xmlns:p14="http://schemas.microsoft.com/office/powerpoint/2010/main" val="348819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09897"/>
            <a:ext cx="10058400" cy="5362303"/>
          </a:xfrm>
        </p:spPr>
        <p:txBody>
          <a:bodyPr>
            <a:normAutofit fontScale="92500" lnSpcReduction="20000"/>
          </a:bodyPr>
          <a:lstStyle/>
          <a:p>
            <a:pPr marL="0" indent="0" algn="just">
              <a:lnSpc>
                <a:spcPct val="150000"/>
              </a:lnSpc>
              <a:buNone/>
            </a:pPr>
            <a:r>
              <a:rPr lang="tr-TR" dirty="0" smtClean="0"/>
              <a:t>Sokakların </a:t>
            </a:r>
            <a:r>
              <a:rPr lang="tr-TR" dirty="0"/>
              <a:t>ve evlerin aydınlatılmasında, içten yanmalı motorların çalıştırılmasında büyük ölçüde doğalgazdan </a:t>
            </a:r>
            <a:r>
              <a:rPr lang="tr-TR" dirty="0" smtClean="0"/>
              <a:t>yararlanılmıştır. </a:t>
            </a:r>
            <a:r>
              <a:rPr lang="tr-TR" dirty="0"/>
              <a:t>1920’lerde boru hattı taşımacılığı yöntemlerinin uygulamaya konulmasıyla hızla artan doğalgaz kullanımı, özellikle II.Dünya Savaşı’ndan sonra sürekli olarak </a:t>
            </a:r>
            <a:r>
              <a:rPr lang="tr-TR" dirty="0" smtClean="0"/>
              <a:t>gelişmiştir. </a:t>
            </a:r>
            <a:endParaRPr lang="tr-TR" dirty="0" smtClean="0"/>
          </a:p>
          <a:p>
            <a:pPr marL="0" indent="0" algn="just">
              <a:lnSpc>
                <a:spcPct val="150000"/>
              </a:lnSpc>
              <a:buNone/>
            </a:pPr>
            <a:r>
              <a:rPr lang="tr-TR" dirty="0"/>
              <a:t>Türkiye`de doğal gazın varlığı 1970 yılında Kırklareli Kurumlar bölgesinde tespit edilerek, 1976 yılında Pınarhisar Çimento Fabrikası`nda kullanılmaya </a:t>
            </a:r>
            <a:r>
              <a:rPr lang="tr-TR" dirty="0" smtClean="0"/>
              <a:t>başlanmıştır. </a:t>
            </a:r>
            <a:r>
              <a:rPr lang="tr-TR" dirty="0"/>
              <a:t>1975 yılında Mardin Çamurlu sahasında bulunan doğal gaz, 1982 yılında Mardin Çimento Fabrikası`na </a:t>
            </a:r>
            <a:r>
              <a:rPr lang="tr-TR" dirty="0" smtClean="0"/>
              <a:t>verilmiştir. </a:t>
            </a:r>
          </a:p>
          <a:p>
            <a:pPr marL="0" indent="0" algn="just">
              <a:lnSpc>
                <a:spcPct val="150000"/>
              </a:lnSpc>
              <a:buNone/>
            </a:pPr>
            <a:r>
              <a:rPr lang="tr-TR" dirty="0" smtClean="0"/>
              <a:t>Doğal </a:t>
            </a:r>
            <a:r>
              <a:rPr lang="tr-TR" dirty="0"/>
              <a:t>gazın sanayi ve şehir şebekelerinde kullanımı çalışmalarına, 84/8806 sayılı Bakanlar Kurulu kararıyla 1984 yılında SSCB ile imzalanan doğal gaz sevkiyatı anlaşmasının ardından başlanmıştır.</a:t>
            </a:r>
            <a:r>
              <a:rPr lang="tr-TR" dirty="0" smtClean="0"/>
              <a:t> </a:t>
            </a:r>
            <a:r>
              <a:rPr lang="tr-TR" dirty="0"/>
              <a:t>Doğal gaz şehir içi evsel ve ticari olarak ilk kez 1988`de Ankara` da </a:t>
            </a:r>
            <a:r>
              <a:rPr lang="tr-TR" dirty="0" smtClean="0"/>
              <a:t>kullanılmaya başlanılmıştır. </a:t>
            </a:r>
            <a:r>
              <a:rPr lang="tr-TR" dirty="0"/>
              <a:t>1992 yılında </a:t>
            </a:r>
            <a:r>
              <a:rPr lang="tr-TR" dirty="0" smtClean="0"/>
              <a:t>İstanbul, Bursa, Eskişehir ve </a:t>
            </a:r>
            <a:r>
              <a:rPr lang="tr-TR" dirty="0"/>
              <a:t>İzmit`te doğal gaz pazarı </a:t>
            </a:r>
            <a:r>
              <a:rPr lang="tr-TR" dirty="0" smtClean="0"/>
              <a:t>genişlemiştir.</a:t>
            </a:r>
            <a:endParaRPr lang="tr-TR" dirty="0"/>
          </a:p>
        </p:txBody>
      </p:sp>
    </p:spTree>
    <p:extLst>
      <p:ext uri="{BB962C8B-B14F-4D97-AF65-F5344CB8AC3E}">
        <p14:creationId xmlns:p14="http://schemas.microsoft.com/office/powerpoint/2010/main" val="245003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30214"/>
          </a:xfrm>
        </p:spPr>
        <p:txBody>
          <a:bodyPr>
            <a:normAutofit/>
          </a:bodyPr>
          <a:lstStyle/>
          <a:p>
            <a:pPr algn="ctr"/>
            <a:r>
              <a:rPr lang="tr-TR" sz="3200" dirty="0" smtClean="0"/>
              <a:t>Doğal Gazın Kokulandırılması</a:t>
            </a:r>
            <a:endParaRPr lang="tr-TR" sz="3200" dirty="0"/>
          </a:p>
        </p:txBody>
      </p:sp>
      <p:sp>
        <p:nvSpPr>
          <p:cNvPr id="3" name="Content Placeholder 2"/>
          <p:cNvSpPr>
            <a:spLocks noGrp="1"/>
          </p:cNvSpPr>
          <p:nvPr>
            <p:ph idx="1"/>
          </p:nvPr>
        </p:nvSpPr>
        <p:spPr>
          <a:xfrm>
            <a:off x="1069848" y="1371600"/>
            <a:ext cx="10058400" cy="4800600"/>
          </a:xfrm>
        </p:spPr>
        <p:txBody>
          <a:bodyPr/>
          <a:lstStyle/>
          <a:p>
            <a:pPr marL="0" indent="0" algn="just">
              <a:lnSpc>
                <a:spcPct val="150000"/>
              </a:lnSpc>
              <a:buNone/>
            </a:pPr>
            <a:r>
              <a:rPr lang="tr-TR" dirty="0" smtClean="0"/>
              <a:t>Doğal </a:t>
            </a:r>
            <a:r>
              <a:rPr lang="tr-TR" dirty="0"/>
              <a:t>haliyle kokusuz olan doğal gaza, gaz kullanıcılarının herhangi bir gaz kaçağını kolaylıkla fark edebilmesi için koku verici maddeler eklenebilir. Genellikle şebekeye verilen doğal gaza THT ( Tetra Hidro Teofen) adı verilen çürük sarımsak kokusunu oluşturan madde </a:t>
            </a:r>
            <a:r>
              <a:rPr lang="tr-TR" dirty="0" smtClean="0"/>
              <a:t>katılmaktadır. Ayrıca TBM </a:t>
            </a:r>
            <a:r>
              <a:rPr lang="tr-TR" dirty="0"/>
              <a:t>(tersiyer bütil merkaptan) </a:t>
            </a:r>
            <a:r>
              <a:rPr lang="tr-TR" dirty="0" smtClean="0"/>
              <a:t>da kullanılır.</a:t>
            </a:r>
          </a:p>
          <a:p>
            <a:pPr marL="0" indent="0" algn="just">
              <a:buNone/>
            </a:pPr>
            <a:r>
              <a:rPr lang="tr-TR" dirty="0" smtClean="0"/>
              <a:t> </a:t>
            </a:r>
            <a:r>
              <a:rPr lang="tr-TR" dirty="0"/>
              <a:t/>
            </a:r>
            <a:br>
              <a:rPr lang="tr-TR" dirty="0"/>
            </a:br>
            <a:endParaRPr lang="tr-TR" dirty="0"/>
          </a:p>
        </p:txBody>
      </p:sp>
    </p:spTree>
    <p:extLst>
      <p:ext uri="{BB962C8B-B14F-4D97-AF65-F5344CB8AC3E}">
        <p14:creationId xmlns:p14="http://schemas.microsoft.com/office/powerpoint/2010/main" val="3358817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69402"/>
          </a:xfrm>
        </p:spPr>
        <p:txBody>
          <a:bodyPr>
            <a:normAutofit/>
          </a:bodyPr>
          <a:lstStyle/>
          <a:p>
            <a:pPr algn="ctr"/>
            <a:r>
              <a:rPr lang="tr-TR" sz="3200" dirty="0" smtClean="0"/>
              <a:t>Doğal Gaz Zehirlemez </a:t>
            </a:r>
            <a:endParaRPr lang="tr-TR" sz="3200" dirty="0"/>
          </a:p>
        </p:txBody>
      </p:sp>
      <p:sp>
        <p:nvSpPr>
          <p:cNvPr id="3" name="Content Placeholder 2"/>
          <p:cNvSpPr>
            <a:spLocks noGrp="1"/>
          </p:cNvSpPr>
          <p:nvPr>
            <p:ph idx="1"/>
          </p:nvPr>
        </p:nvSpPr>
        <p:spPr>
          <a:xfrm>
            <a:off x="1069848" y="1358537"/>
            <a:ext cx="10058400" cy="4813663"/>
          </a:xfrm>
        </p:spPr>
        <p:txBody>
          <a:bodyPr/>
          <a:lstStyle/>
          <a:p>
            <a:pPr marL="0" indent="0" algn="just">
              <a:lnSpc>
                <a:spcPct val="150000"/>
              </a:lnSpc>
              <a:buNone/>
            </a:pPr>
            <a:r>
              <a:rPr lang="tr-TR" dirty="0" smtClean="0"/>
              <a:t>Gazların </a:t>
            </a:r>
            <a:r>
              <a:rPr lang="tr-TR" dirty="0"/>
              <a:t>bir çoğu zehirleyici madde içerir ancak doğal gaz karbon monoksit içermediğinden dolayı kanın vücüda oksijen taşımasını engellemez ve dolayısıyla zehirlemez. Doğal gaz havadan hafif bir gaz olduğundan dolayı kapalı alanlarda sızma durumunda yukarıda toplanır. Çok miktarda bulunduğunda ortamda oksijen azalacağından dolayı boğulmaya sebep olabilir. Doğal gaz bulunan ortamın derhal havalandırılması sonucu bu sorun ortadan kalkmaktadır. </a:t>
            </a:r>
          </a:p>
        </p:txBody>
      </p:sp>
    </p:spTree>
    <p:extLst>
      <p:ext uri="{BB962C8B-B14F-4D97-AF65-F5344CB8AC3E}">
        <p14:creationId xmlns:p14="http://schemas.microsoft.com/office/powerpoint/2010/main" val="4110471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521208"/>
          </a:xfrm>
        </p:spPr>
        <p:txBody>
          <a:bodyPr>
            <a:normAutofit/>
          </a:bodyPr>
          <a:lstStyle/>
          <a:p>
            <a:pPr algn="ctr"/>
            <a:r>
              <a:rPr lang="tr-TR" sz="2800" dirty="0"/>
              <a:t>Nerelerde </a:t>
            </a:r>
            <a:r>
              <a:rPr lang="tr-TR" sz="2800" dirty="0" smtClean="0"/>
              <a:t>bulunur</a:t>
            </a:r>
            <a:endParaRPr lang="tr-TR" sz="2800" dirty="0"/>
          </a:p>
        </p:txBody>
      </p:sp>
      <p:sp>
        <p:nvSpPr>
          <p:cNvPr id="3" name="Content Placeholder 2"/>
          <p:cNvSpPr>
            <a:spLocks noGrp="1"/>
          </p:cNvSpPr>
          <p:nvPr>
            <p:ph idx="1"/>
          </p:nvPr>
        </p:nvSpPr>
        <p:spPr>
          <a:xfrm>
            <a:off x="1069848" y="1071154"/>
            <a:ext cx="10058400" cy="5101046"/>
          </a:xfrm>
        </p:spPr>
        <p:txBody>
          <a:bodyPr>
            <a:normAutofit/>
          </a:bodyPr>
          <a:lstStyle/>
          <a:p>
            <a:pPr marL="0" indent="0" algn="just">
              <a:lnSpc>
                <a:spcPct val="150000"/>
              </a:lnSpc>
              <a:buNone/>
            </a:pPr>
            <a:r>
              <a:rPr lang="tr-TR" dirty="0" smtClean="0"/>
              <a:t>Yaklaşık </a:t>
            </a:r>
            <a:r>
              <a:rPr lang="tr-TR" dirty="0"/>
              <a:t>bir tahminle dünya Doğal gaz rezervinin %42'sinin Rusya'da oldugunu söyleyebiliriz. İran, Basra Körfezi, Kuzey Denizi, Norveç İngiltere, Hollanda, ABD, Orta Amerika, Kanada, Nijerya, Endonezya, Kuzey Afrika ve Türki devletlerinde de önemli miktarlarda Doğal gaz rezervleri bulunmaktadir. Turkiye'deki şu an için ortaya çıkartılabilmiş rezervler ise dünya rezervlerinin çok küçük bir kismını oluşturmaktadır.</a:t>
            </a:r>
            <a:endParaRPr lang="tr-TR" b="1" dirty="0" smtClean="0"/>
          </a:p>
        </p:txBody>
      </p:sp>
    </p:spTree>
    <p:extLst>
      <p:ext uri="{BB962C8B-B14F-4D97-AF65-F5344CB8AC3E}">
        <p14:creationId xmlns:p14="http://schemas.microsoft.com/office/powerpoint/2010/main" val="226009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fontScale="90000"/>
          </a:bodyPr>
          <a:lstStyle/>
          <a:p>
            <a:pPr algn="ctr"/>
            <a:r>
              <a:rPr lang="tr-TR" sz="3200" dirty="0" smtClean="0"/>
              <a:t/>
            </a:r>
            <a:br>
              <a:rPr lang="tr-TR" sz="3200" dirty="0" smtClean="0"/>
            </a:br>
            <a:r>
              <a:rPr lang="tr-TR" sz="3100" dirty="0" smtClean="0"/>
              <a:t>Sondaj </a:t>
            </a:r>
            <a:r>
              <a:rPr lang="tr-TR" sz="3100" dirty="0"/>
              <a:t>nedir</a:t>
            </a:r>
            <a:br>
              <a:rPr lang="tr-TR" sz="3100" dirty="0"/>
            </a:br>
            <a:endParaRPr lang="tr-TR" sz="3100" dirty="0"/>
          </a:p>
        </p:txBody>
      </p:sp>
      <p:sp>
        <p:nvSpPr>
          <p:cNvPr id="3" name="Content Placeholder 2"/>
          <p:cNvSpPr>
            <a:spLocks noGrp="1"/>
          </p:cNvSpPr>
          <p:nvPr>
            <p:ph idx="1"/>
          </p:nvPr>
        </p:nvSpPr>
        <p:spPr>
          <a:xfrm>
            <a:off x="1069848" y="1123407"/>
            <a:ext cx="10058400" cy="5048794"/>
          </a:xfrm>
        </p:spPr>
        <p:txBody>
          <a:bodyPr/>
          <a:lstStyle/>
          <a:p>
            <a:pPr marL="0" indent="0" algn="just" fontAlgn="auto">
              <a:lnSpc>
                <a:spcPct val="150000"/>
              </a:lnSpc>
              <a:buNone/>
            </a:pPr>
            <a:r>
              <a:rPr lang="tr-TR" dirty="0" smtClean="0"/>
              <a:t>En </a:t>
            </a:r>
            <a:r>
              <a:rPr lang="tr-TR" dirty="0"/>
              <a:t>basit tanımıyla Sondaj; Dünya yüzeyinde delik açmaya yarayan yöntemlere verilen isimdir. Kayaları parçalamak ya da delikte kesikler açmak gibi prensiplerle yürütülen işlemlerdir</a:t>
            </a:r>
            <a:r>
              <a:rPr lang="tr-TR" dirty="0" smtClean="0"/>
              <a:t>.</a:t>
            </a:r>
            <a:endParaRPr lang="tr-TR" dirty="0"/>
          </a:p>
        </p:txBody>
      </p:sp>
    </p:spTree>
    <p:extLst>
      <p:ext uri="{BB962C8B-B14F-4D97-AF65-F5344CB8AC3E}">
        <p14:creationId xmlns:p14="http://schemas.microsoft.com/office/powerpoint/2010/main" val="1565556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34" y="589136"/>
            <a:ext cx="10058400" cy="743277"/>
          </a:xfrm>
        </p:spPr>
        <p:txBody>
          <a:bodyPr>
            <a:normAutofit fontScale="90000"/>
          </a:bodyPr>
          <a:lstStyle/>
          <a:p>
            <a:pPr algn="ctr"/>
            <a:r>
              <a:rPr lang="tr-TR" sz="3200" dirty="0" smtClean="0"/>
              <a:t/>
            </a:r>
            <a:br>
              <a:rPr lang="tr-TR" sz="3200" dirty="0" smtClean="0"/>
            </a:br>
            <a:r>
              <a:rPr lang="tr-TR" sz="3100" dirty="0" smtClean="0"/>
              <a:t>Doğal </a:t>
            </a:r>
            <a:r>
              <a:rPr lang="tr-TR" sz="3100" dirty="0"/>
              <a:t>gaz rezervi nasıl bulunur</a:t>
            </a:r>
            <a:br>
              <a:rPr lang="tr-TR" sz="3100" dirty="0"/>
            </a:br>
            <a:endParaRPr lang="tr-TR" sz="3100" dirty="0"/>
          </a:p>
        </p:txBody>
      </p:sp>
      <p:sp>
        <p:nvSpPr>
          <p:cNvPr id="3" name="Content Placeholder 2"/>
          <p:cNvSpPr>
            <a:spLocks noGrp="1"/>
          </p:cNvSpPr>
          <p:nvPr>
            <p:ph idx="1"/>
          </p:nvPr>
        </p:nvSpPr>
        <p:spPr>
          <a:xfrm>
            <a:off x="1069848" y="1541417"/>
            <a:ext cx="10058400" cy="4630783"/>
          </a:xfrm>
        </p:spPr>
        <p:txBody>
          <a:bodyPr/>
          <a:lstStyle/>
          <a:p>
            <a:pPr marL="0" indent="0" algn="just">
              <a:lnSpc>
                <a:spcPct val="150000"/>
              </a:lnSpc>
              <a:buNone/>
            </a:pPr>
            <a:r>
              <a:rPr lang="tr-TR" dirty="0" smtClean="0"/>
              <a:t>Her </a:t>
            </a:r>
            <a:r>
              <a:rPr lang="tr-TR" dirty="0"/>
              <a:t>tür enerji sondajı gibi, doğal gaz sondajı da Dünya yüzeyinin derinliklerinde bir doğal gaz birikintisi bulunduğunda başlar. Bu yatakları bulmak için çeşitli yöntemler kullanılır. Bir bölgenin yüzey jeolojisine, sismik enerjiye (enerjinin Dünya'nın içinden yüzeyine nasıl hareket ettiği) ve hatta yer altı kaya oluşumlarının manyetik özelliklerine bakılır. Muhtemel bir doğal gaz deposu tespit edildiğinde, ona ulaşmak için sondaj yapılır.</a:t>
            </a:r>
          </a:p>
        </p:txBody>
      </p:sp>
    </p:spTree>
    <p:extLst>
      <p:ext uri="{BB962C8B-B14F-4D97-AF65-F5344CB8AC3E}">
        <p14:creationId xmlns:p14="http://schemas.microsoft.com/office/powerpoint/2010/main" val="68076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47779"/>
          </a:xfrm>
        </p:spPr>
        <p:txBody>
          <a:bodyPr>
            <a:normAutofit fontScale="90000"/>
          </a:bodyPr>
          <a:lstStyle/>
          <a:p>
            <a:pPr algn="ctr"/>
            <a:r>
              <a:rPr lang="tr-TR" sz="3200" dirty="0" smtClean="0"/>
              <a:t/>
            </a:r>
            <a:br>
              <a:rPr lang="tr-TR" sz="3200" dirty="0" smtClean="0"/>
            </a:br>
            <a:r>
              <a:rPr lang="tr-TR" sz="3100" dirty="0" smtClean="0"/>
              <a:t>Doğal </a:t>
            </a:r>
            <a:r>
              <a:rPr lang="tr-TR" sz="3100" dirty="0"/>
              <a:t>gaz nasıl çıkarılır</a:t>
            </a:r>
            <a:br>
              <a:rPr lang="tr-TR" sz="3100" dirty="0"/>
            </a:br>
            <a:endParaRPr lang="tr-TR" sz="3100" dirty="0"/>
          </a:p>
        </p:txBody>
      </p:sp>
      <p:sp>
        <p:nvSpPr>
          <p:cNvPr id="3" name="Content Placeholder 2"/>
          <p:cNvSpPr>
            <a:spLocks noGrp="1"/>
          </p:cNvSpPr>
          <p:nvPr>
            <p:ph idx="1"/>
          </p:nvPr>
        </p:nvSpPr>
        <p:spPr>
          <a:xfrm>
            <a:off x="1069848" y="1397726"/>
            <a:ext cx="10058400" cy="4774474"/>
          </a:xfrm>
        </p:spPr>
        <p:txBody>
          <a:bodyPr>
            <a:normAutofit fontScale="92500"/>
          </a:bodyPr>
          <a:lstStyle/>
          <a:p>
            <a:pPr marL="0" indent="0" algn="just">
              <a:lnSpc>
                <a:spcPct val="150000"/>
              </a:lnSpc>
              <a:buNone/>
            </a:pPr>
            <a:r>
              <a:rPr lang="tr-TR" dirty="0"/>
              <a:t>Bir doğal gaz kuyusu, su kuyusuna hiç benzemez (yerde bir delik açarsınız ve su onu doldurur). Doğal gaz, yeraltı kayasının içinde bulunma eğilimindedir. Gazı serbest bırakmak için kaya kırılmalıdır. Ve eğer yanlış bir şekilde ortaya çıkarılırsa, etrafını saran yeraltı suyu kaynağını kirletebilir. Bir delik açtıktan sonra mümkün olan en fazla gazı elde etmek için, gazı içeride tutacak malzemelerde deliği doldururlar. Daha sonra, kuyuya elektrik yükleri göndererek etrafındaki kayayı etkilerler. Yükler kapatıldıktan sonra, kuyuya yüksek basınç bir sıvı kırma çözeltisi gönderilir. Bu çözelti, doğal gazı serbest bırakarak kayaları kırar. Gaz, kırma çözeltisinden hafif olduğu için kuyusunun tepesine yükselir. Hacmini küçültmek ve daha kolay taşımak için sıvılaştırılarak taşınır.</a:t>
            </a:r>
          </a:p>
        </p:txBody>
      </p:sp>
    </p:spTree>
    <p:extLst>
      <p:ext uri="{BB962C8B-B14F-4D97-AF65-F5344CB8AC3E}">
        <p14:creationId xmlns:p14="http://schemas.microsoft.com/office/powerpoint/2010/main" val="187349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821654"/>
          </a:xfrm>
        </p:spPr>
        <p:txBody>
          <a:bodyPr>
            <a:normAutofit/>
          </a:bodyPr>
          <a:lstStyle/>
          <a:p>
            <a:pPr algn="ctr"/>
            <a:r>
              <a:rPr lang="tr-TR" sz="3200" dirty="0" smtClean="0"/>
              <a:t>Yakıtlar</a:t>
            </a:r>
            <a:endParaRPr lang="tr-TR" sz="3200" dirty="0"/>
          </a:p>
        </p:txBody>
      </p:sp>
      <p:sp>
        <p:nvSpPr>
          <p:cNvPr id="3" name="Content Placeholder 2"/>
          <p:cNvSpPr>
            <a:spLocks noGrp="1"/>
          </p:cNvSpPr>
          <p:nvPr>
            <p:ph idx="1"/>
          </p:nvPr>
        </p:nvSpPr>
        <p:spPr>
          <a:xfrm>
            <a:off x="1265790" y="1319348"/>
            <a:ext cx="10058400" cy="4905103"/>
          </a:xfrm>
        </p:spPr>
        <p:txBody>
          <a:bodyPr>
            <a:normAutofit fontScale="70000" lnSpcReduction="20000"/>
          </a:bodyPr>
          <a:lstStyle/>
          <a:p>
            <a:pPr algn="just"/>
            <a:r>
              <a:rPr lang="tr-TR" sz="2800" b="1" dirty="0" smtClean="0"/>
              <a:t> </a:t>
            </a:r>
            <a:r>
              <a:rPr lang="tr-TR" sz="2600" b="1" dirty="0"/>
              <a:t>Yakıt: </a:t>
            </a:r>
            <a:r>
              <a:rPr lang="tr-TR" sz="2600" dirty="0"/>
              <a:t>Yakıldığı zaman enerji veren herhangi bir maddeye </a:t>
            </a:r>
            <a:r>
              <a:rPr lang="tr-TR" sz="2600" dirty="0" smtClean="0"/>
              <a:t>yakıt denir.</a:t>
            </a:r>
          </a:p>
          <a:p>
            <a:pPr marL="0" indent="0" algn="ctr">
              <a:buNone/>
            </a:pPr>
            <a:r>
              <a:rPr lang="tr-TR" sz="2600" b="1" dirty="0" smtClean="0"/>
              <a:t>veya</a:t>
            </a:r>
          </a:p>
          <a:p>
            <a:pPr marL="0" indent="0" algn="just">
              <a:lnSpc>
                <a:spcPct val="170000"/>
              </a:lnSpc>
              <a:buNone/>
            </a:pPr>
            <a:r>
              <a:rPr lang="tr-TR" sz="2600" dirty="0"/>
              <a:t>Yakıt, fiziksel ve kimyasal yapısında bir değişim meydana geldiğinde ısı enerjisi açığa çıkaran her türlü maddenin genel </a:t>
            </a:r>
            <a:r>
              <a:rPr lang="tr-TR" sz="2600" dirty="0" smtClean="0"/>
              <a:t>adıdır</a:t>
            </a:r>
            <a:endParaRPr lang="tr-TR" sz="2600" dirty="0"/>
          </a:p>
          <a:p>
            <a:pPr marL="0" indent="0" algn="just">
              <a:buNone/>
            </a:pPr>
            <a:endParaRPr lang="tr-TR" sz="2600" dirty="0" smtClean="0"/>
          </a:p>
          <a:p>
            <a:pPr algn="just">
              <a:buFont typeface="Wingdings" panose="05000000000000000000" pitchFamily="2" charset="2"/>
              <a:buChar char="v"/>
            </a:pPr>
            <a:r>
              <a:rPr lang="tr-TR" sz="2600" b="1" dirty="0" smtClean="0">
                <a:solidFill>
                  <a:schemeClr val="bg2">
                    <a:lumMod val="75000"/>
                  </a:schemeClr>
                </a:solidFill>
              </a:rPr>
              <a:t>Kaynaklarına </a:t>
            </a:r>
            <a:r>
              <a:rPr lang="tr-TR" sz="2600" b="1" dirty="0">
                <a:solidFill>
                  <a:schemeClr val="bg2">
                    <a:lumMod val="75000"/>
                  </a:schemeClr>
                </a:solidFill>
              </a:rPr>
              <a:t>göre;</a:t>
            </a:r>
          </a:p>
          <a:p>
            <a:pPr>
              <a:buFont typeface="Wingdings" panose="05000000000000000000" pitchFamily="2" charset="2"/>
              <a:buChar char="Ø"/>
            </a:pPr>
            <a:r>
              <a:rPr lang="tr-TR" sz="2600" b="1" dirty="0" smtClean="0">
                <a:solidFill>
                  <a:srgbClr val="FF0000"/>
                </a:solidFill>
              </a:rPr>
              <a:t>Doğal </a:t>
            </a:r>
            <a:r>
              <a:rPr lang="tr-TR" sz="2600" b="1" dirty="0">
                <a:solidFill>
                  <a:srgbClr val="FF0000"/>
                </a:solidFill>
              </a:rPr>
              <a:t>yakıtlar</a:t>
            </a:r>
          </a:p>
          <a:p>
            <a:pPr>
              <a:buFont typeface="Wingdings" panose="05000000000000000000" pitchFamily="2" charset="2"/>
              <a:buChar char="Ø"/>
            </a:pPr>
            <a:r>
              <a:rPr lang="tr-TR" sz="2600" b="1" dirty="0" smtClean="0">
                <a:solidFill>
                  <a:srgbClr val="FF0000"/>
                </a:solidFill>
              </a:rPr>
              <a:t>Yapay yakıtlar</a:t>
            </a:r>
          </a:p>
          <a:p>
            <a:pPr>
              <a:buFont typeface="Wingdings" panose="05000000000000000000" pitchFamily="2" charset="2"/>
              <a:buChar char="Ø"/>
            </a:pPr>
            <a:endParaRPr lang="tr-TR" sz="2600" b="1" dirty="0"/>
          </a:p>
          <a:p>
            <a:pPr>
              <a:buFont typeface="Wingdings" panose="05000000000000000000" pitchFamily="2" charset="2"/>
              <a:buChar char="v"/>
            </a:pPr>
            <a:r>
              <a:rPr lang="tr-TR" sz="2600" b="1" dirty="0" smtClean="0">
                <a:solidFill>
                  <a:schemeClr val="bg2">
                    <a:lumMod val="75000"/>
                  </a:schemeClr>
                </a:solidFill>
              </a:rPr>
              <a:t>Faz </a:t>
            </a:r>
            <a:r>
              <a:rPr lang="tr-TR" sz="2600" b="1" dirty="0">
                <a:solidFill>
                  <a:schemeClr val="bg2">
                    <a:lumMod val="75000"/>
                  </a:schemeClr>
                </a:solidFill>
              </a:rPr>
              <a:t>durumlarına göre;</a:t>
            </a:r>
          </a:p>
          <a:p>
            <a:pPr>
              <a:buFont typeface="Wingdings" panose="05000000000000000000" pitchFamily="2" charset="2"/>
              <a:buChar char="Ø"/>
            </a:pPr>
            <a:r>
              <a:rPr lang="tr-TR" sz="2600" b="1" dirty="0" smtClean="0">
                <a:solidFill>
                  <a:srgbClr val="FF0000"/>
                </a:solidFill>
              </a:rPr>
              <a:t>Katı </a:t>
            </a:r>
            <a:endParaRPr lang="tr-TR" sz="2600" b="1" dirty="0">
              <a:solidFill>
                <a:srgbClr val="FF0000"/>
              </a:solidFill>
            </a:endParaRPr>
          </a:p>
          <a:p>
            <a:pPr>
              <a:buFont typeface="Wingdings" panose="05000000000000000000" pitchFamily="2" charset="2"/>
              <a:buChar char="Ø"/>
            </a:pPr>
            <a:r>
              <a:rPr lang="tr-TR" sz="2600" b="1" dirty="0" smtClean="0">
                <a:solidFill>
                  <a:srgbClr val="FF0000"/>
                </a:solidFill>
              </a:rPr>
              <a:t>Sıvı </a:t>
            </a:r>
            <a:endParaRPr lang="tr-TR" sz="2600" b="1" dirty="0">
              <a:solidFill>
                <a:srgbClr val="FF0000"/>
              </a:solidFill>
            </a:endParaRPr>
          </a:p>
          <a:p>
            <a:pPr>
              <a:buFont typeface="Wingdings" panose="05000000000000000000" pitchFamily="2" charset="2"/>
              <a:buChar char="Ø"/>
            </a:pPr>
            <a:r>
              <a:rPr lang="tr-TR" sz="2600" b="1" dirty="0" smtClean="0">
                <a:solidFill>
                  <a:srgbClr val="FF0000"/>
                </a:solidFill>
              </a:rPr>
              <a:t>Gaz </a:t>
            </a:r>
            <a:endParaRPr lang="tr-TR" sz="2600" dirty="0">
              <a:solidFill>
                <a:srgbClr val="FF0000"/>
              </a:solidFill>
            </a:endParaRPr>
          </a:p>
        </p:txBody>
      </p:sp>
    </p:spTree>
    <p:extLst>
      <p:ext uri="{BB962C8B-B14F-4D97-AF65-F5344CB8AC3E}">
        <p14:creationId xmlns:p14="http://schemas.microsoft.com/office/powerpoint/2010/main" val="295894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677962"/>
          </a:xfrm>
        </p:spPr>
        <p:txBody>
          <a:bodyPr>
            <a:normAutofit/>
          </a:bodyPr>
          <a:lstStyle/>
          <a:p>
            <a:pPr algn="ctr"/>
            <a:r>
              <a:rPr lang="tr-TR" sz="2800" dirty="0"/>
              <a:t>Denizden doğal gaz nasıl çıkar</a:t>
            </a:r>
          </a:p>
        </p:txBody>
      </p:sp>
      <p:sp>
        <p:nvSpPr>
          <p:cNvPr id="3" name="Content Placeholder 2"/>
          <p:cNvSpPr>
            <a:spLocks noGrp="1"/>
          </p:cNvSpPr>
          <p:nvPr>
            <p:ph idx="1"/>
          </p:nvPr>
        </p:nvSpPr>
        <p:spPr>
          <a:xfrm>
            <a:off x="1069848" y="1201783"/>
            <a:ext cx="10058400" cy="4970417"/>
          </a:xfrm>
        </p:spPr>
        <p:txBody>
          <a:bodyPr/>
          <a:lstStyle/>
          <a:p>
            <a:pPr marL="0" indent="0" algn="just">
              <a:lnSpc>
                <a:spcPct val="150000"/>
              </a:lnSpc>
              <a:buNone/>
            </a:pPr>
            <a:r>
              <a:rPr lang="tr-TR" dirty="0" smtClean="0"/>
              <a:t>Deniz </a:t>
            </a:r>
            <a:r>
              <a:rPr lang="tr-TR" dirty="0"/>
              <a:t>sondajları, su üzerinde çalışmaya uygun platformlar ile yapılan sondaj operasyonlarıdır. </a:t>
            </a:r>
            <a:r>
              <a:rPr lang="tr-TR" dirty="0" smtClean="0"/>
              <a:t>İlk deniz </a:t>
            </a:r>
            <a:r>
              <a:rPr lang="tr-TR" dirty="0"/>
              <a:t>sondajı, H.L. Williams tarafından 1897 yılında Santa Barbara Kanalı'nda (California/USA</a:t>
            </a:r>
            <a:r>
              <a:rPr lang="tr-TR" dirty="0" smtClean="0"/>
              <a:t>) bir </a:t>
            </a:r>
            <a:r>
              <a:rPr lang="tr-TR" dirty="0"/>
              <a:t>kara sondaj kulesinin tahta ayaklar üzerine yerleştirilerek kazılması olarak bilinmektedir</a:t>
            </a:r>
            <a:r>
              <a:rPr lang="tr-TR" dirty="0" smtClean="0"/>
              <a:t>. Günümüzde </a:t>
            </a:r>
            <a:r>
              <a:rPr lang="tr-TR" dirty="0"/>
              <a:t>ise deniz sondajları jack-up, drillship ve semi-submersible platformlar gibi, farklıdeniz derinlikleri için özel üretilmiş olan, platformlar ile sürdürülmektedir. Deniz sondajları</a:t>
            </a:r>
            <a:r>
              <a:rPr lang="tr-TR" dirty="0" smtClean="0"/>
              <a:t>, kullanılan </a:t>
            </a:r>
            <a:r>
              <a:rPr lang="tr-TR" dirty="0"/>
              <a:t>platform çeşitlerinin su derinliğine bağlı olarak farklılık göstermesi sebebiyle, sığ denizve derin deniz sondajları olmak üzere ikiye </a:t>
            </a:r>
            <a:r>
              <a:rPr lang="tr-TR" dirty="0" smtClean="0"/>
              <a:t>ayrılır.</a:t>
            </a:r>
            <a:endParaRPr lang="tr-TR" dirty="0"/>
          </a:p>
        </p:txBody>
      </p:sp>
    </p:spTree>
    <p:extLst>
      <p:ext uri="{BB962C8B-B14F-4D97-AF65-F5344CB8AC3E}">
        <p14:creationId xmlns:p14="http://schemas.microsoft.com/office/powerpoint/2010/main" val="3569591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927463"/>
            <a:ext cx="10058400" cy="5244737"/>
          </a:xfrm>
        </p:spPr>
        <p:txBody>
          <a:bodyPr>
            <a:normAutofit fontScale="92500" lnSpcReduction="20000"/>
          </a:bodyPr>
          <a:lstStyle/>
          <a:p>
            <a:pPr marL="0" indent="0" algn="just">
              <a:lnSpc>
                <a:spcPct val="150000"/>
              </a:lnSpc>
              <a:buNone/>
            </a:pPr>
            <a:r>
              <a:rPr lang="tr-TR" dirty="0" smtClean="0"/>
              <a:t>Bir </a:t>
            </a:r>
            <a:r>
              <a:rPr lang="tr-TR" dirty="0"/>
              <a:t>lokasyonda kullanılacak sondaj platformu temel olarak deniz derinliği öncelikli olmak üzeredeniz durumu ve rüzgâr şiddeti de göz önünde bulundurularak belirlenir; </a:t>
            </a:r>
            <a:endParaRPr lang="tr-TR" dirty="0" smtClean="0"/>
          </a:p>
          <a:p>
            <a:pPr algn="just">
              <a:lnSpc>
                <a:spcPct val="150000"/>
              </a:lnSpc>
            </a:pPr>
            <a:r>
              <a:rPr lang="tr-TR" dirty="0" smtClean="0"/>
              <a:t>Su </a:t>
            </a:r>
            <a:r>
              <a:rPr lang="tr-TR" dirty="0"/>
              <a:t>derinliği 25 metreye kadar ise: batar </a:t>
            </a:r>
            <a:r>
              <a:rPr lang="tr-TR" dirty="0" smtClean="0"/>
              <a:t>platform,</a:t>
            </a:r>
          </a:p>
          <a:p>
            <a:pPr algn="just">
              <a:lnSpc>
                <a:spcPct val="150000"/>
              </a:lnSpc>
            </a:pPr>
            <a:r>
              <a:rPr lang="tr-TR" dirty="0" smtClean="0"/>
              <a:t>Su </a:t>
            </a:r>
            <a:r>
              <a:rPr lang="tr-TR" dirty="0"/>
              <a:t>derinliği 15 metreden 100 metreye kadar ise: jack-up platform</a:t>
            </a:r>
            <a:r>
              <a:rPr lang="tr-TR" dirty="0" smtClean="0"/>
              <a:t>,</a:t>
            </a:r>
          </a:p>
          <a:p>
            <a:pPr algn="just">
              <a:lnSpc>
                <a:spcPct val="150000"/>
              </a:lnSpc>
            </a:pPr>
            <a:r>
              <a:rPr lang="tr-TR" dirty="0" smtClean="0"/>
              <a:t>Su </a:t>
            </a:r>
            <a:r>
              <a:rPr lang="tr-TR" dirty="0"/>
              <a:t>derinliği 100 metreden 2000 metreye kadar ise: demir atılarak sabitlenmiş yarıbatar platform veya sondaj gemisi</a:t>
            </a:r>
            <a:r>
              <a:rPr lang="tr-TR" dirty="0" smtClean="0"/>
              <a:t>,</a:t>
            </a:r>
          </a:p>
          <a:p>
            <a:pPr algn="just">
              <a:lnSpc>
                <a:spcPct val="150000"/>
              </a:lnSpc>
            </a:pPr>
            <a:r>
              <a:rPr lang="tr-TR" dirty="0" smtClean="0"/>
              <a:t>Su </a:t>
            </a:r>
            <a:r>
              <a:rPr lang="tr-TR" dirty="0"/>
              <a:t>derinliği 500 metreden 3000 metreye kadar ise: aktif konumlama sistemi kullananyarı batar platform veya sondaj gemisi</a:t>
            </a:r>
            <a:r>
              <a:rPr lang="tr-TR" dirty="0" smtClean="0"/>
              <a:t>,</a:t>
            </a:r>
          </a:p>
          <a:p>
            <a:pPr algn="just">
              <a:lnSpc>
                <a:spcPct val="150000"/>
              </a:lnSpc>
            </a:pPr>
            <a:r>
              <a:rPr lang="tr-TR" dirty="0" smtClean="0"/>
              <a:t>Yüksek </a:t>
            </a:r>
            <a:r>
              <a:rPr lang="tr-TR" dirty="0"/>
              <a:t>dalga boylarının gözlendiği bölgeler ise: yarı batar platformlar veya yenijenerasyon sondaj gemileri kullanılır.</a:t>
            </a:r>
          </a:p>
        </p:txBody>
      </p:sp>
    </p:spTree>
    <p:extLst>
      <p:ext uri="{BB962C8B-B14F-4D97-AF65-F5344CB8AC3E}">
        <p14:creationId xmlns:p14="http://schemas.microsoft.com/office/powerpoint/2010/main" val="4207502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82019"/>
          </a:xfrm>
        </p:spPr>
        <p:txBody>
          <a:bodyPr>
            <a:normAutofit fontScale="90000"/>
          </a:bodyPr>
          <a:lstStyle/>
          <a:p>
            <a:pPr algn="ctr"/>
            <a:r>
              <a:rPr lang="tr-TR" sz="3100" dirty="0" smtClean="0"/>
              <a:t/>
            </a:r>
            <a:br>
              <a:rPr lang="tr-TR" sz="3100" dirty="0" smtClean="0"/>
            </a:br>
            <a:r>
              <a:rPr lang="tr-TR" sz="3100" dirty="0" smtClean="0"/>
              <a:t>Şehrimize </a:t>
            </a:r>
            <a:r>
              <a:rPr lang="tr-TR" sz="3100" dirty="0"/>
              <a:t>Nasıl </a:t>
            </a:r>
            <a:r>
              <a:rPr lang="tr-TR" sz="3100" dirty="0" smtClean="0"/>
              <a:t>Ulaşıyor</a:t>
            </a:r>
            <a:r>
              <a:rPr lang="tr-TR" sz="3200" dirty="0"/>
              <a:t/>
            </a:r>
            <a:br>
              <a:rPr lang="tr-TR" sz="3200" dirty="0"/>
            </a:br>
            <a:endParaRPr lang="tr-TR" sz="3200" dirty="0"/>
          </a:p>
        </p:txBody>
      </p:sp>
      <p:sp>
        <p:nvSpPr>
          <p:cNvPr id="3" name="Content Placeholder 2"/>
          <p:cNvSpPr>
            <a:spLocks noGrp="1"/>
          </p:cNvSpPr>
          <p:nvPr>
            <p:ph idx="1"/>
          </p:nvPr>
        </p:nvSpPr>
        <p:spPr>
          <a:xfrm>
            <a:off x="1069848" y="1293223"/>
            <a:ext cx="10058400" cy="4878977"/>
          </a:xfrm>
        </p:spPr>
        <p:txBody>
          <a:bodyPr>
            <a:normAutofit/>
          </a:bodyPr>
          <a:lstStyle/>
          <a:p>
            <a:pPr marL="0" indent="0" algn="just">
              <a:lnSpc>
                <a:spcPct val="150000"/>
              </a:lnSpc>
              <a:buNone/>
            </a:pPr>
            <a:r>
              <a:rPr lang="tr-TR" dirty="0"/>
              <a:t>Ülkemize şu anda üç ayrı noktadan boru hatları ile doğal gaz gelmektedir</a:t>
            </a:r>
            <a:r>
              <a:rPr lang="tr-TR" dirty="0" smtClean="0"/>
              <a:t>. Bunlardan </a:t>
            </a:r>
            <a:r>
              <a:rPr lang="tr-TR" dirty="0"/>
              <a:t>Trakya ve Karadeniz üzerinden gelen hatlarla Rusya'dan alınan gaz, Dogu Anadolu Hattı ile de İran'dan alınan gaz Türkiye'ye ulaşmaktadır</a:t>
            </a:r>
            <a:r>
              <a:rPr lang="tr-TR" dirty="0" smtClean="0"/>
              <a:t>. Ayrıca </a:t>
            </a:r>
            <a:r>
              <a:rPr lang="tr-TR" dirty="0"/>
              <a:t>Tekirdağ Marmara </a:t>
            </a:r>
            <a:r>
              <a:rPr lang="tr-TR" dirty="0" smtClean="0"/>
              <a:t>Ereğli’de </a:t>
            </a:r>
            <a:r>
              <a:rPr lang="tr-TR" dirty="0"/>
              <a:t>bulunan sıvılaştırılmış doğal gaz (LNG) santrali ile de aynı boru hattı sistemine Nijerya ve Cezayirden sıvılaştırılmış olarak alınan doğal gaz verilmektedir</a:t>
            </a:r>
            <a:r>
              <a:rPr lang="tr-TR" dirty="0" smtClean="0"/>
              <a:t>. Botaş </a:t>
            </a:r>
            <a:r>
              <a:rPr lang="tr-TR" dirty="0"/>
              <a:t>tarafından inşa edilmiş olan ve işletilen ulusal iletim şebekesi vasıtasiyla doğal gaz şehrimize ve ülkemizin birçok yerleşim birimine </a:t>
            </a:r>
            <a:r>
              <a:rPr lang="tr-TR" dirty="0" smtClean="0"/>
              <a:t>ulaştırılmaktadır</a:t>
            </a:r>
            <a:r>
              <a:rPr lang="tr-TR" dirty="0"/>
              <a:t>. </a:t>
            </a:r>
            <a:endParaRPr lang="tr-TR" b="1" dirty="0"/>
          </a:p>
        </p:txBody>
      </p:sp>
    </p:spTree>
    <p:extLst>
      <p:ext uri="{BB962C8B-B14F-4D97-AF65-F5344CB8AC3E}">
        <p14:creationId xmlns:p14="http://schemas.microsoft.com/office/powerpoint/2010/main" val="1690726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a:bodyPr>
          <a:lstStyle/>
          <a:p>
            <a:pPr algn="ctr"/>
            <a:r>
              <a:rPr lang="tr-TR" sz="3200" dirty="0" smtClean="0"/>
              <a:t>Doğalgazın </a:t>
            </a:r>
            <a:r>
              <a:rPr lang="tr-TR" sz="3200" dirty="0"/>
              <a:t>özellikleri </a:t>
            </a:r>
            <a:r>
              <a:rPr lang="tr-TR" sz="3200" dirty="0" smtClean="0"/>
              <a:t>nelerdir</a:t>
            </a:r>
            <a:endParaRPr lang="tr-TR" sz="3200" dirty="0"/>
          </a:p>
        </p:txBody>
      </p:sp>
      <p:sp>
        <p:nvSpPr>
          <p:cNvPr id="3" name="Content Placeholder 2"/>
          <p:cNvSpPr>
            <a:spLocks noGrp="1"/>
          </p:cNvSpPr>
          <p:nvPr>
            <p:ph idx="1"/>
          </p:nvPr>
        </p:nvSpPr>
        <p:spPr>
          <a:xfrm>
            <a:off x="978408" y="1267097"/>
            <a:ext cx="10058400" cy="5094514"/>
          </a:xfrm>
        </p:spPr>
        <p:txBody>
          <a:bodyPr>
            <a:normAutofit/>
          </a:bodyPr>
          <a:lstStyle/>
          <a:p>
            <a:pPr algn="just"/>
            <a:r>
              <a:rPr lang="tr-TR" dirty="0"/>
              <a:t>Doğalgazlı cihazlarla otomasyonu mümkündür.</a:t>
            </a:r>
            <a:endParaRPr lang="tr-TR" dirty="0" smtClean="0"/>
          </a:p>
          <a:p>
            <a:pPr algn="just"/>
            <a:r>
              <a:rPr lang="tr-TR" dirty="0" smtClean="0"/>
              <a:t>Doğalgaz </a:t>
            </a:r>
            <a:r>
              <a:rPr lang="tr-TR" dirty="0"/>
              <a:t>renksiz ve kokusuz bir gazdır</a:t>
            </a:r>
            <a:r>
              <a:rPr lang="tr-TR" dirty="0" smtClean="0"/>
              <a:t>.</a:t>
            </a:r>
            <a:r>
              <a:rPr lang="tr-TR" dirty="0"/>
              <a:t> Kokusuz olması nedeniyle sızıntısı farkedilemeceğinden özel olarak kokulandırılmıştır.</a:t>
            </a:r>
          </a:p>
          <a:p>
            <a:pPr algn="just"/>
            <a:r>
              <a:rPr lang="tr-TR" dirty="0" smtClean="0"/>
              <a:t>Doğal </a:t>
            </a:r>
            <a:r>
              <a:rPr lang="tr-TR" dirty="0"/>
              <a:t>gaz </a:t>
            </a:r>
            <a:r>
              <a:rPr lang="tr-TR" dirty="0" smtClean="0"/>
              <a:t>birincil </a:t>
            </a:r>
            <a:r>
              <a:rPr lang="tr-TR" dirty="0"/>
              <a:t>enerjidir</a:t>
            </a:r>
            <a:r>
              <a:rPr lang="tr-TR" dirty="0" smtClean="0"/>
              <a:t>, çıktığı </a:t>
            </a:r>
            <a:r>
              <a:rPr lang="tr-TR" dirty="0"/>
              <a:t>haliyle kullanılır.</a:t>
            </a:r>
          </a:p>
          <a:p>
            <a:pPr algn="just"/>
            <a:r>
              <a:rPr lang="tr-TR" dirty="0" smtClean="0"/>
              <a:t>Yanma </a:t>
            </a:r>
            <a:r>
              <a:rPr lang="tr-TR" dirty="0"/>
              <a:t>özellikleri açısından yüksek verimlidir.</a:t>
            </a:r>
          </a:p>
          <a:p>
            <a:pPr algn="just"/>
            <a:r>
              <a:rPr lang="tr-TR" dirty="0" smtClean="0"/>
              <a:t>Doğalgaz </a:t>
            </a:r>
            <a:r>
              <a:rPr lang="tr-TR" dirty="0"/>
              <a:t>içersinde yanmayan hiçbir madde yoktur.</a:t>
            </a:r>
          </a:p>
          <a:p>
            <a:pPr algn="just"/>
            <a:r>
              <a:rPr lang="tr-TR" dirty="0" smtClean="0"/>
              <a:t>Doğal </a:t>
            </a:r>
            <a:r>
              <a:rPr lang="tr-TR" dirty="0"/>
              <a:t>gaz havadan hafiftir,serbest halde iken yükselir ve birikmez</a:t>
            </a:r>
            <a:r>
              <a:rPr lang="tr-TR" dirty="0" smtClean="0"/>
              <a:t>.</a:t>
            </a:r>
            <a:r>
              <a:rPr lang="tr-TR" dirty="0"/>
              <a:t> Havadan hafif olması nedeniyle yükseldiğinden LPG`ye göre avantajlıdır.</a:t>
            </a:r>
          </a:p>
          <a:p>
            <a:pPr algn="just"/>
            <a:r>
              <a:rPr lang="tr-TR" dirty="0" smtClean="0"/>
              <a:t>Emniyetli</a:t>
            </a:r>
            <a:r>
              <a:rPr lang="tr-TR" dirty="0"/>
              <a:t>, patlama riski daha az olan bir gazdır.</a:t>
            </a:r>
          </a:p>
          <a:p>
            <a:pPr algn="just"/>
            <a:r>
              <a:rPr lang="tr-TR" dirty="0" smtClean="0"/>
              <a:t>1 m</a:t>
            </a:r>
            <a:r>
              <a:rPr lang="tr-TR" baseline="30000" dirty="0" smtClean="0"/>
              <a:t>3</a:t>
            </a:r>
            <a:r>
              <a:rPr lang="tr-TR" dirty="0" smtClean="0"/>
              <a:t> </a:t>
            </a:r>
            <a:r>
              <a:rPr lang="tr-TR" dirty="0"/>
              <a:t>gazın yanması sonucu 8250 kcal açığa çıkar.</a:t>
            </a:r>
          </a:p>
          <a:p>
            <a:pPr algn="just"/>
            <a:r>
              <a:rPr lang="tr-TR" dirty="0" smtClean="0"/>
              <a:t>Tam </a:t>
            </a:r>
            <a:r>
              <a:rPr lang="tr-TR" dirty="0"/>
              <a:t>yanma sağlanamazsa CO gazı ortaya çıkar</a:t>
            </a:r>
            <a:r>
              <a:rPr lang="tr-TR" dirty="0" smtClean="0"/>
              <a:t>.</a:t>
            </a:r>
          </a:p>
          <a:p>
            <a:pPr algn="just"/>
            <a:r>
              <a:rPr lang="tr-TR" dirty="0"/>
              <a:t> Doğalgaz zehirli değildir.</a:t>
            </a:r>
          </a:p>
          <a:p>
            <a:pPr algn="just"/>
            <a:endParaRPr lang="tr-TR" dirty="0"/>
          </a:p>
        </p:txBody>
      </p:sp>
    </p:spTree>
    <p:extLst>
      <p:ext uri="{BB962C8B-B14F-4D97-AF65-F5344CB8AC3E}">
        <p14:creationId xmlns:p14="http://schemas.microsoft.com/office/powerpoint/2010/main" val="3291477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22960"/>
            <a:ext cx="10058400" cy="5349240"/>
          </a:xfrm>
        </p:spPr>
        <p:txBody>
          <a:bodyPr>
            <a:normAutofit/>
          </a:bodyPr>
          <a:lstStyle/>
          <a:p>
            <a:pPr algn="just"/>
            <a:r>
              <a:rPr lang="tr-TR" dirty="0"/>
              <a:t>Kükürt ve kükürtlü maddeler olmadığı için </a:t>
            </a:r>
            <a:r>
              <a:rPr lang="tr-TR" dirty="0" smtClean="0"/>
              <a:t>SO</a:t>
            </a:r>
            <a:r>
              <a:rPr lang="tr-TR" baseline="-25000" dirty="0" smtClean="0"/>
              <a:t>2</a:t>
            </a:r>
            <a:r>
              <a:rPr lang="tr-TR" dirty="0" smtClean="0"/>
              <a:t> </a:t>
            </a:r>
            <a:r>
              <a:rPr lang="tr-TR" dirty="0"/>
              <a:t>gibi zehirli gaz açığa çıkarmaz</a:t>
            </a:r>
            <a:r>
              <a:rPr lang="tr-TR" dirty="0" smtClean="0"/>
              <a:t>.</a:t>
            </a:r>
          </a:p>
          <a:p>
            <a:pPr algn="just"/>
            <a:r>
              <a:rPr lang="tr-TR" dirty="0"/>
              <a:t>Doğalgaz; doğanın, çevrenin, dolayısıyla insan geleceğinin ciddi bir sigortasıdır</a:t>
            </a:r>
            <a:r>
              <a:rPr lang="tr-TR" dirty="0" smtClean="0"/>
              <a:t>.</a:t>
            </a:r>
          </a:p>
          <a:p>
            <a:pPr algn="just"/>
            <a:r>
              <a:rPr lang="tr-TR" dirty="0"/>
              <a:t>Dünyada kullanımı hızla yaygınlaşan doğalgaz, yüksek ısıl değeri ve diğer nitelikleriyle önemli bir tercihe dönüşmektedir.</a:t>
            </a:r>
          </a:p>
          <a:p>
            <a:pPr algn="just"/>
            <a:r>
              <a:rPr lang="tr-TR" dirty="0"/>
              <a:t>Gaz halinde olması nedeniyle, yanıcı ve yakıcı moleküllerin birleşme şansı fazla olduğu için daha yüksek verimle yakma olanağı vardır.</a:t>
            </a:r>
          </a:p>
          <a:p>
            <a:pPr algn="just"/>
            <a:r>
              <a:rPr lang="tr-TR" dirty="0"/>
              <a:t>Otomatik kontrole daha uygun olması nedeni ile enerji tasarrufu sağlamaktadır.</a:t>
            </a:r>
          </a:p>
          <a:p>
            <a:pPr algn="just"/>
            <a:r>
              <a:rPr lang="tr-TR" dirty="0"/>
              <a:t>Devreye girip çıkması daha kısa sürede olduğundan otomatik kontrolle kullanılması daha kolaydır.</a:t>
            </a:r>
          </a:p>
          <a:p>
            <a:pPr algn="just"/>
            <a:r>
              <a:rPr lang="tr-TR" dirty="0"/>
              <a:t>Her yanıcı molekülün yakıcı molekülle birleşme olasılığı kömür ve fueloil`e göre daha fazla olduğundan yakma için daha az hava gerekmektedir.</a:t>
            </a:r>
          </a:p>
          <a:p>
            <a:pPr algn="just"/>
            <a:r>
              <a:rPr lang="tr-TR" dirty="0"/>
              <a:t>Doğalgaz kullanıldığı zaman kazan daireleri temiz kalır.</a:t>
            </a:r>
          </a:p>
          <a:p>
            <a:pPr algn="just"/>
            <a:endParaRPr lang="tr-TR" dirty="0"/>
          </a:p>
        </p:txBody>
      </p:sp>
    </p:spTree>
    <p:extLst>
      <p:ext uri="{BB962C8B-B14F-4D97-AF65-F5344CB8AC3E}">
        <p14:creationId xmlns:p14="http://schemas.microsoft.com/office/powerpoint/2010/main" val="2955007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lstStyle/>
          <a:p>
            <a:pPr algn="just"/>
            <a:r>
              <a:rPr lang="tr-TR" dirty="0"/>
              <a:t>Yakılması için ön hazırlama ve depolama gerektirmez.</a:t>
            </a:r>
          </a:p>
          <a:p>
            <a:pPr algn="just"/>
            <a:r>
              <a:rPr lang="tr-TR" dirty="0"/>
              <a:t>Homojen bir karışıma sahip olmasından dolayı yanma verimi yüksektir.(%95_ %99)</a:t>
            </a:r>
          </a:p>
          <a:p>
            <a:pPr algn="just"/>
            <a:r>
              <a:rPr lang="tr-TR" dirty="0"/>
              <a:t>Doğal gazın özgül ağırlığı 0,55 civarındadır, aynı hacimdeki havadan yarı yarıya daha hafiftir.</a:t>
            </a:r>
          </a:p>
          <a:p>
            <a:pPr algn="just"/>
            <a:r>
              <a:rPr lang="tr-TR" dirty="0"/>
              <a:t>Doğalgazın tutuşma sıcaklığı 650 °C</a:t>
            </a:r>
          </a:p>
          <a:p>
            <a:pPr algn="just"/>
            <a:r>
              <a:rPr lang="tr-TR" dirty="0"/>
              <a:t>Doğalgazın alev hızı 0,36 m/s</a:t>
            </a:r>
          </a:p>
          <a:p>
            <a:pPr algn="just"/>
            <a:r>
              <a:rPr lang="tr-TR" dirty="0"/>
              <a:t>Doğal gazın üst ısıl değer aralığı: 9360 </a:t>
            </a:r>
            <a:r>
              <a:rPr lang="tr-TR" dirty="0" smtClean="0"/>
              <a:t>kcal/m</a:t>
            </a:r>
            <a:r>
              <a:rPr lang="tr-TR" baseline="30000" dirty="0" smtClean="0"/>
              <a:t>3</a:t>
            </a:r>
            <a:r>
              <a:rPr lang="tr-TR" dirty="0" smtClean="0"/>
              <a:t> </a:t>
            </a:r>
            <a:r>
              <a:rPr lang="tr-TR" dirty="0"/>
              <a:t>--------- 8750 </a:t>
            </a:r>
            <a:r>
              <a:rPr lang="tr-TR" dirty="0" smtClean="0"/>
              <a:t>kcal/m</a:t>
            </a:r>
            <a:r>
              <a:rPr lang="tr-TR" baseline="30000" dirty="0" smtClean="0"/>
              <a:t>3</a:t>
            </a:r>
            <a:r>
              <a:rPr lang="tr-TR" dirty="0" smtClean="0"/>
              <a:t> </a:t>
            </a:r>
            <a:r>
              <a:rPr lang="tr-TR" dirty="0"/>
              <a:t>= 38,5 MJ/m3 = 11 kwh/ m</a:t>
            </a:r>
            <a:r>
              <a:rPr lang="tr-TR" baseline="30000" dirty="0"/>
              <a:t>3 </a:t>
            </a:r>
            <a:endParaRPr lang="tr-TR" dirty="0"/>
          </a:p>
          <a:p>
            <a:endParaRPr lang="tr-TR" dirty="0"/>
          </a:p>
        </p:txBody>
      </p:sp>
    </p:spTree>
    <p:extLst>
      <p:ext uri="{BB962C8B-B14F-4D97-AF65-F5344CB8AC3E}">
        <p14:creationId xmlns:p14="http://schemas.microsoft.com/office/powerpoint/2010/main" val="499114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886968"/>
          </a:xfrm>
        </p:spPr>
        <p:txBody>
          <a:bodyPr>
            <a:normAutofit/>
          </a:bodyPr>
          <a:lstStyle/>
          <a:p>
            <a:pPr algn="ctr"/>
            <a:r>
              <a:rPr lang="tr-TR" sz="3200" dirty="0" smtClean="0"/>
              <a:t>Avantajları</a:t>
            </a:r>
            <a:endParaRPr lang="tr-TR" sz="3200" dirty="0"/>
          </a:p>
        </p:txBody>
      </p:sp>
      <p:sp>
        <p:nvSpPr>
          <p:cNvPr id="3" name="Content Placeholder 2"/>
          <p:cNvSpPr>
            <a:spLocks noGrp="1"/>
          </p:cNvSpPr>
          <p:nvPr>
            <p:ph idx="1"/>
          </p:nvPr>
        </p:nvSpPr>
        <p:spPr>
          <a:xfrm>
            <a:off x="1069848" y="1397726"/>
            <a:ext cx="10058400" cy="4774474"/>
          </a:xfrm>
        </p:spPr>
        <p:txBody>
          <a:bodyPr>
            <a:normAutofit lnSpcReduction="10000"/>
          </a:bodyPr>
          <a:lstStyle/>
          <a:p>
            <a:pPr algn="just"/>
            <a:r>
              <a:rPr lang="tr-TR" dirty="0"/>
              <a:t> Yandığı zaman atık bırakmaz, zehirsiz.külsüz, dumansızdır.</a:t>
            </a:r>
          </a:p>
          <a:p>
            <a:pPr algn="just"/>
            <a:r>
              <a:rPr lang="tr-TR" dirty="0" smtClean="0"/>
              <a:t>Çevreye </a:t>
            </a:r>
            <a:r>
              <a:rPr lang="tr-TR" dirty="0"/>
              <a:t>zarar vermez, havayı kirletmez.</a:t>
            </a:r>
          </a:p>
          <a:p>
            <a:pPr algn="just"/>
            <a:r>
              <a:rPr lang="tr-TR" dirty="0" smtClean="0"/>
              <a:t>Diğer </a:t>
            </a:r>
            <a:r>
              <a:rPr lang="tr-TR" dirty="0"/>
              <a:t>yakıtlardan daha ucuzdur.</a:t>
            </a:r>
          </a:p>
          <a:p>
            <a:pPr algn="just"/>
            <a:r>
              <a:rPr lang="tr-TR" dirty="0" smtClean="0"/>
              <a:t>Tüketimi </a:t>
            </a:r>
            <a:r>
              <a:rPr lang="tr-TR" dirty="0"/>
              <a:t>sayaçlardan okunur ve kontrol edilebilir.</a:t>
            </a:r>
          </a:p>
          <a:p>
            <a:pPr algn="just"/>
            <a:r>
              <a:rPr lang="tr-TR" dirty="0" smtClean="0"/>
              <a:t>Önce </a:t>
            </a:r>
            <a:r>
              <a:rPr lang="tr-TR" dirty="0"/>
              <a:t>kullanılır, bedeli sonradan ödenir.</a:t>
            </a:r>
          </a:p>
          <a:p>
            <a:pPr algn="just"/>
            <a:r>
              <a:rPr lang="tr-TR" dirty="0" smtClean="0"/>
              <a:t>Depolama </a:t>
            </a:r>
            <a:r>
              <a:rPr lang="tr-TR" dirty="0"/>
              <a:t>ve taşıma maliyeti yoktur.</a:t>
            </a:r>
          </a:p>
          <a:p>
            <a:pPr algn="just"/>
            <a:r>
              <a:rPr lang="tr-TR" dirty="0" smtClean="0"/>
              <a:t>Zahmetsiz </a:t>
            </a:r>
            <a:r>
              <a:rPr lang="tr-TR" dirty="0"/>
              <a:t>konforlu bir yaşam sağlar.</a:t>
            </a:r>
          </a:p>
          <a:p>
            <a:pPr algn="just"/>
            <a:r>
              <a:rPr lang="tr-TR" dirty="0" smtClean="0"/>
              <a:t>Temiz </a:t>
            </a:r>
            <a:r>
              <a:rPr lang="tr-TR" dirty="0"/>
              <a:t>bir yakıttır, işletme ve bakım maliyetleri düşüktür.</a:t>
            </a:r>
          </a:p>
          <a:p>
            <a:pPr algn="just"/>
            <a:r>
              <a:rPr lang="tr-TR" dirty="0" smtClean="0"/>
              <a:t>Teknolojinin </a:t>
            </a:r>
            <a:r>
              <a:rPr lang="tr-TR" dirty="0"/>
              <a:t>yeniliği nedeniyle, yeni kontrol ve emniyet sistemlerini mümkün kılar.</a:t>
            </a:r>
          </a:p>
          <a:p>
            <a:pPr algn="just"/>
            <a:r>
              <a:rPr lang="tr-TR" dirty="0" smtClean="0"/>
              <a:t>Sizin </a:t>
            </a:r>
            <a:r>
              <a:rPr lang="tr-TR" dirty="0"/>
              <a:t>adınıza, tüm sisteminiz kontrol edilir ve kontrol altında tutulur.</a:t>
            </a:r>
          </a:p>
          <a:p>
            <a:pPr algn="just"/>
            <a:r>
              <a:rPr lang="tr-TR" dirty="0" smtClean="0"/>
              <a:t>Acil </a:t>
            </a:r>
            <a:r>
              <a:rPr lang="tr-TR" dirty="0"/>
              <a:t>ekipleri, 24 saat hizmet verir.</a:t>
            </a:r>
          </a:p>
        </p:txBody>
      </p:sp>
    </p:spTree>
    <p:extLst>
      <p:ext uri="{BB962C8B-B14F-4D97-AF65-F5344CB8AC3E}">
        <p14:creationId xmlns:p14="http://schemas.microsoft.com/office/powerpoint/2010/main" val="242599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82465"/>
          </a:xfrm>
        </p:spPr>
        <p:txBody>
          <a:bodyPr>
            <a:normAutofit fontScale="90000"/>
          </a:bodyPr>
          <a:lstStyle/>
          <a:p>
            <a:pPr algn="ctr"/>
            <a:r>
              <a:rPr lang="tr-TR" b="0" dirty="0" smtClean="0"/>
              <a:t/>
            </a:r>
            <a:br>
              <a:rPr lang="tr-TR" b="0" dirty="0" smtClean="0"/>
            </a:br>
            <a:r>
              <a:rPr lang="tr-TR" sz="3100" dirty="0" smtClean="0"/>
              <a:t>Kullanım </a:t>
            </a:r>
            <a:r>
              <a:rPr lang="tr-TR" sz="3100" dirty="0"/>
              <a:t>Yerleri</a:t>
            </a:r>
            <a:br>
              <a:rPr lang="tr-TR" sz="3100" dirty="0"/>
            </a:br>
            <a:endParaRPr lang="tr-TR" sz="3100" dirty="0"/>
          </a:p>
        </p:txBody>
      </p:sp>
      <p:sp>
        <p:nvSpPr>
          <p:cNvPr id="3" name="Content Placeholder 2"/>
          <p:cNvSpPr>
            <a:spLocks noGrp="1"/>
          </p:cNvSpPr>
          <p:nvPr>
            <p:ph idx="1"/>
          </p:nvPr>
        </p:nvSpPr>
        <p:spPr>
          <a:xfrm>
            <a:off x="1069848" y="1619794"/>
            <a:ext cx="10058400" cy="4937760"/>
          </a:xfrm>
        </p:spPr>
        <p:txBody>
          <a:bodyPr>
            <a:normAutofit/>
          </a:bodyPr>
          <a:lstStyle/>
          <a:p>
            <a:r>
              <a:rPr lang="tr-TR" dirty="0"/>
              <a:t>Konutlarda</a:t>
            </a:r>
            <a:br>
              <a:rPr lang="tr-TR" dirty="0"/>
            </a:br>
            <a:endParaRPr lang="tr-TR" dirty="0" smtClean="0"/>
          </a:p>
          <a:p>
            <a:pPr marL="0" indent="0">
              <a:buNone/>
            </a:pPr>
            <a:r>
              <a:rPr lang="tr-TR" dirty="0" smtClean="0"/>
              <a:t>ISINMA</a:t>
            </a:r>
            <a:r>
              <a:rPr lang="tr-TR" dirty="0"/>
              <a:t>, SICAK SU ELDE ETME ve mutfak kullanımında PİŞİRME için,</a:t>
            </a:r>
            <a:br>
              <a:rPr lang="tr-TR" dirty="0"/>
            </a:br>
            <a:endParaRPr lang="tr-TR" dirty="0"/>
          </a:p>
          <a:p>
            <a:r>
              <a:rPr lang="tr-TR" dirty="0" smtClean="0"/>
              <a:t>İşyerlerinde</a:t>
            </a:r>
            <a:r>
              <a:rPr lang="tr-TR" dirty="0"/>
              <a:t/>
            </a:r>
            <a:br>
              <a:rPr lang="tr-TR" dirty="0"/>
            </a:br>
            <a:endParaRPr lang="tr-TR" dirty="0" smtClean="0"/>
          </a:p>
          <a:p>
            <a:pPr marL="0" indent="0" algn="just">
              <a:buNone/>
            </a:pPr>
            <a:r>
              <a:rPr lang="tr-TR" dirty="0" smtClean="0"/>
              <a:t>ISINMA </a:t>
            </a:r>
            <a:r>
              <a:rPr lang="tr-TR" dirty="0"/>
              <a:t>veya ekmek ve pasta firmalarinda, kuru temizleyicilerde veya lokantalar, hamam ve banyolar, spor tesisleri gibi iş yerlerinde ÜRETİM ve HİZMET FAALIYETLERI için kullanilir</a:t>
            </a:r>
            <a:r>
              <a:rPr lang="tr-TR" dirty="0" smtClean="0"/>
              <a:t>.</a:t>
            </a:r>
          </a:p>
          <a:p>
            <a:pPr marL="0" indent="0" algn="just">
              <a:buNone/>
            </a:pPr>
            <a:endParaRPr lang="tr-TR" dirty="0" smtClean="0"/>
          </a:p>
          <a:p>
            <a:r>
              <a:rPr lang="tr-TR" dirty="0" smtClean="0"/>
              <a:t>Sanayide</a:t>
            </a:r>
            <a:br>
              <a:rPr lang="tr-TR" dirty="0" smtClean="0"/>
            </a:br>
            <a:endParaRPr lang="tr-TR" dirty="0" smtClean="0"/>
          </a:p>
          <a:p>
            <a:pPr marL="0" indent="0">
              <a:buNone/>
            </a:pPr>
            <a:r>
              <a:rPr lang="tr-TR" dirty="0" smtClean="0"/>
              <a:t>ISINMA,ÜRETiM ve çevrim tesisleriyle ELEKTRiK ÜRETMEK için kullanılır.</a:t>
            </a:r>
            <a:endParaRPr lang="tr-TR" dirty="0"/>
          </a:p>
        </p:txBody>
      </p:sp>
    </p:spTree>
    <p:extLst>
      <p:ext uri="{BB962C8B-B14F-4D97-AF65-F5344CB8AC3E}">
        <p14:creationId xmlns:p14="http://schemas.microsoft.com/office/powerpoint/2010/main" val="41958358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7962"/>
          </a:xfrm>
        </p:spPr>
        <p:txBody>
          <a:bodyPr>
            <a:normAutofit fontScale="90000"/>
          </a:bodyPr>
          <a:lstStyle/>
          <a:p>
            <a:pPr algn="ctr"/>
            <a:r>
              <a:rPr lang="tr-TR" b="0" dirty="0" smtClean="0"/>
              <a:t/>
            </a:r>
            <a:br>
              <a:rPr lang="tr-TR" b="0" dirty="0" smtClean="0"/>
            </a:br>
            <a:r>
              <a:rPr lang="tr-TR" sz="3100" dirty="0" smtClean="0"/>
              <a:t>Gaz </a:t>
            </a:r>
            <a:r>
              <a:rPr lang="tr-TR" sz="3100" dirty="0"/>
              <a:t>Kullanırken</a:t>
            </a:r>
            <a:br>
              <a:rPr lang="tr-TR" sz="3100" dirty="0"/>
            </a:br>
            <a:endParaRPr lang="tr-TR" sz="3100" dirty="0"/>
          </a:p>
        </p:txBody>
      </p:sp>
      <p:sp>
        <p:nvSpPr>
          <p:cNvPr id="3" name="Content Placeholder 2"/>
          <p:cNvSpPr>
            <a:spLocks noGrp="1"/>
          </p:cNvSpPr>
          <p:nvPr>
            <p:ph idx="1"/>
          </p:nvPr>
        </p:nvSpPr>
        <p:spPr>
          <a:xfrm>
            <a:off x="1069848" y="1449977"/>
            <a:ext cx="10058400" cy="5212079"/>
          </a:xfrm>
        </p:spPr>
        <p:txBody>
          <a:bodyPr>
            <a:normAutofit/>
          </a:bodyPr>
          <a:lstStyle/>
          <a:p>
            <a:pPr algn="just">
              <a:lnSpc>
                <a:spcPct val="150000"/>
              </a:lnSpc>
            </a:pPr>
            <a:r>
              <a:rPr lang="tr-TR" dirty="0" smtClean="0"/>
              <a:t>Havalandırma </a:t>
            </a:r>
            <a:r>
              <a:rPr lang="tr-TR" dirty="0"/>
              <a:t>kanal ve ızgaralarını kapamayın, sürekli temiz tutun.</a:t>
            </a:r>
          </a:p>
          <a:p>
            <a:pPr algn="just">
              <a:lnSpc>
                <a:spcPct val="150000"/>
              </a:lnSpc>
            </a:pPr>
            <a:r>
              <a:rPr lang="tr-TR" dirty="0" smtClean="0"/>
              <a:t>Baca </a:t>
            </a:r>
            <a:r>
              <a:rPr lang="tr-TR" dirty="0"/>
              <a:t>bağlantısı varsa, bacanın temiz ve açık olduğundan sürekli emin olun.</a:t>
            </a:r>
          </a:p>
          <a:p>
            <a:pPr algn="just">
              <a:lnSpc>
                <a:spcPct val="150000"/>
              </a:lnSpc>
            </a:pPr>
            <a:r>
              <a:rPr lang="tr-TR" dirty="0" smtClean="0"/>
              <a:t>Gaz </a:t>
            </a:r>
            <a:r>
              <a:rPr lang="tr-TR" dirty="0"/>
              <a:t>gelmiyorsa 187'yi arayın.</a:t>
            </a:r>
          </a:p>
          <a:p>
            <a:pPr algn="just">
              <a:lnSpc>
                <a:spcPct val="150000"/>
              </a:lnSpc>
            </a:pPr>
            <a:r>
              <a:rPr lang="tr-TR" dirty="0" smtClean="0"/>
              <a:t>Cihazınız </a:t>
            </a:r>
            <a:r>
              <a:rPr lang="tr-TR" dirty="0"/>
              <a:t>anormal çalışıyorsa servisini, problem büyükse 187'yi arayın.</a:t>
            </a:r>
          </a:p>
          <a:p>
            <a:pPr algn="just">
              <a:lnSpc>
                <a:spcPct val="150000"/>
              </a:lnSpc>
            </a:pPr>
            <a:r>
              <a:rPr lang="tr-TR" dirty="0" smtClean="0"/>
              <a:t>Tesisat </a:t>
            </a:r>
            <a:r>
              <a:rPr lang="tr-TR" dirty="0"/>
              <a:t>borularına güç vermeyin. Çamaşır vs. </a:t>
            </a:r>
            <a:r>
              <a:rPr lang="tr-TR" dirty="0" smtClean="0"/>
              <a:t>asmayın</a:t>
            </a:r>
            <a:r>
              <a:rPr lang="tr-TR" dirty="0"/>
              <a:t>.</a:t>
            </a:r>
          </a:p>
          <a:p>
            <a:pPr algn="just">
              <a:lnSpc>
                <a:spcPct val="150000"/>
              </a:lnSpc>
            </a:pPr>
            <a:r>
              <a:rPr lang="tr-TR" dirty="0" smtClean="0"/>
              <a:t>Gaz </a:t>
            </a:r>
            <a:r>
              <a:rPr lang="tr-TR" dirty="0"/>
              <a:t>kaçağını alevle aramayin, sabun köpüğü kullanın.</a:t>
            </a:r>
          </a:p>
          <a:p>
            <a:pPr algn="just">
              <a:lnSpc>
                <a:spcPct val="150000"/>
              </a:lnSpc>
            </a:pPr>
            <a:r>
              <a:rPr lang="tr-TR" dirty="0" smtClean="0"/>
              <a:t>Bina </a:t>
            </a:r>
            <a:r>
              <a:rPr lang="tr-TR" dirty="0"/>
              <a:t>giriş vanası kapalı ise siz açmayın 187'yi arayın. Vanayı sadece </a:t>
            </a:r>
            <a:r>
              <a:rPr lang="tr-TR" dirty="0" smtClean="0"/>
              <a:t>o ilin Doğalgaz </a:t>
            </a:r>
            <a:r>
              <a:rPr lang="tr-TR" dirty="0"/>
              <a:t>Dağıtım Sanayi ve Ticaret A.Ş. elemanı açabilir</a:t>
            </a:r>
            <a:r>
              <a:rPr lang="tr-TR" dirty="0" smtClean="0"/>
              <a:t>.</a:t>
            </a:r>
            <a:endParaRPr lang="tr-TR" dirty="0"/>
          </a:p>
        </p:txBody>
      </p:sp>
    </p:spTree>
    <p:extLst>
      <p:ext uri="{BB962C8B-B14F-4D97-AF65-F5344CB8AC3E}">
        <p14:creationId xmlns:p14="http://schemas.microsoft.com/office/powerpoint/2010/main" val="1932489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74" y="158061"/>
            <a:ext cx="10058400" cy="821653"/>
          </a:xfrm>
        </p:spPr>
        <p:txBody>
          <a:bodyPr>
            <a:normAutofit fontScale="90000"/>
          </a:bodyPr>
          <a:lstStyle/>
          <a:p>
            <a:pPr algn="ctr"/>
            <a:r>
              <a:rPr lang="tr-TR" sz="3100" dirty="0" smtClean="0"/>
              <a:t/>
            </a:r>
            <a:br>
              <a:rPr lang="tr-TR" sz="3100" dirty="0" smtClean="0"/>
            </a:br>
            <a:r>
              <a:rPr lang="tr-TR" sz="3100" dirty="0" smtClean="0"/>
              <a:t>Konut </a:t>
            </a:r>
            <a:r>
              <a:rPr lang="tr-TR" sz="3100" dirty="0"/>
              <a:t>Içinde Gaz Kokusu Hissettiğinizde</a:t>
            </a:r>
            <a:r>
              <a:rPr lang="tr-TR" sz="3200" dirty="0"/>
              <a:t/>
            </a:r>
            <a:br>
              <a:rPr lang="tr-TR" sz="3200" dirty="0"/>
            </a:br>
            <a:endParaRPr lang="tr-TR" sz="3200" dirty="0"/>
          </a:p>
        </p:txBody>
      </p:sp>
      <p:sp>
        <p:nvSpPr>
          <p:cNvPr id="3" name="Content Placeholder 2"/>
          <p:cNvSpPr>
            <a:spLocks noGrp="1"/>
          </p:cNvSpPr>
          <p:nvPr>
            <p:ph idx="1"/>
          </p:nvPr>
        </p:nvSpPr>
        <p:spPr>
          <a:xfrm>
            <a:off x="1069848" y="1071154"/>
            <a:ext cx="10058400" cy="5101045"/>
          </a:xfrm>
        </p:spPr>
        <p:txBody>
          <a:bodyPr>
            <a:normAutofit/>
          </a:bodyPr>
          <a:lstStyle/>
          <a:p>
            <a:pPr>
              <a:lnSpc>
                <a:spcPct val="150000"/>
              </a:lnSpc>
            </a:pPr>
            <a:r>
              <a:rPr lang="tr-TR" dirty="0" smtClean="0"/>
              <a:t>Cihazlarınızı</a:t>
            </a:r>
            <a:r>
              <a:rPr lang="tr-TR" dirty="0"/>
              <a:t>, sayaç vanasını ve daire içindeki diğer vanaları kapatın,</a:t>
            </a:r>
          </a:p>
          <a:p>
            <a:pPr>
              <a:lnSpc>
                <a:spcPct val="150000"/>
              </a:lnSpc>
            </a:pPr>
            <a:r>
              <a:rPr lang="tr-TR" dirty="0" smtClean="0"/>
              <a:t>Cam </a:t>
            </a:r>
            <a:r>
              <a:rPr lang="tr-TR" dirty="0"/>
              <a:t>ve kapıları açarak ortamı havalandırın,</a:t>
            </a:r>
          </a:p>
          <a:p>
            <a:pPr>
              <a:lnSpc>
                <a:spcPct val="150000"/>
              </a:lnSpc>
            </a:pPr>
            <a:r>
              <a:rPr lang="tr-TR" dirty="0" smtClean="0"/>
              <a:t>Elektrik </a:t>
            </a:r>
            <a:r>
              <a:rPr lang="tr-TR" dirty="0"/>
              <a:t>düğmelerine dokunmayın (açmayın, açıksa kapamayın),</a:t>
            </a:r>
          </a:p>
          <a:p>
            <a:pPr>
              <a:lnSpc>
                <a:spcPct val="150000"/>
              </a:lnSpc>
            </a:pPr>
            <a:r>
              <a:rPr lang="tr-TR" dirty="0" smtClean="0"/>
              <a:t>Telefonu </a:t>
            </a:r>
            <a:r>
              <a:rPr lang="tr-TR" dirty="0"/>
              <a:t>kullanmayın, çalarsa açmayın,</a:t>
            </a:r>
          </a:p>
          <a:p>
            <a:pPr>
              <a:lnSpc>
                <a:spcPct val="150000"/>
              </a:lnSpc>
            </a:pPr>
            <a:r>
              <a:rPr lang="tr-TR" dirty="0" smtClean="0"/>
              <a:t>Ateş </a:t>
            </a:r>
            <a:r>
              <a:rPr lang="tr-TR" dirty="0"/>
              <a:t>ve kıvılcıma sebep olmayın,</a:t>
            </a:r>
          </a:p>
          <a:p>
            <a:pPr>
              <a:lnSpc>
                <a:spcPct val="150000"/>
              </a:lnSpc>
            </a:pPr>
            <a:r>
              <a:rPr lang="tr-TR" dirty="0" smtClean="0"/>
              <a:t>Sigara </a:t>
            </a:r>
            <a:r>
              <a:rPr lang="tr-TR" dirty="0"/>
              <a:t>içmeyin, kibrit-çakmak kullanmayın,</a:t>
            </a:r>
          </a:p>
          <a:p>
            <a:pPr>
              <a:lnSpc>
                <a:spcPct val="150000"/>
              </a:lnSpc>
            </a:pPr>
            <a:r>
              <a:rPr lang="tr-TR" dirty="0" smtClean="0"/>
              <a:t>Koku </a:t>
            </a:r>
            <a:r>
              <a:rPr lang="tr-TR" dirty="0"/>
              <a:t>olmayan bir yerden 187' yi arayın.</a:t>
            </a:r>
          </a:p>
        </p:txBody>
      </p:sp>
    </p:spTree>
    <p:extLst>
      <p:ext uri="{BB962C8B-B14F-4D97-AF65-F5344CB8AC3E}">
        <p14:creationId xmlns:p14="http://schemas.microsoft.com/office/powerpoint/2010/main" val="254926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53143"/>
            <a:ext cx="10058400" cy="5519057"/>
          </a:xfrm>
        </p:spPr>
        <p:txBody>
          <a:bodyPr>
            <a:normAutofit/>
          </a:bodyPr>
          <a:lstStyle/>
          <a:p>
            <a:pPr marL="0" indent="0" algn="just">
              <a:buNone/>
            </a:pPr>
            <a:r>
              <a:rPr lang="tr-TR" sz="2200" dirty="0" smtClean="0"/>
              <a:t>1- </a:t>
            </a:r>
            <a:r>
              <a:rPr lang="tr-TR" sz="2200" b="1" dirty="0"/>
              <a:t>Katı Yakıtlar</a:t>
            </a:r>
            <a:r>
              <a:rPr lang="tr-TR" sz="2200" dirty="0"/>
              <a:t>: </a:t>
            </a:r>
            <a:r>
              <a:rPr lang="tr-TR" sz="2200" dirty="0" smtClean="0"/>
              <a:t>Kömür, kok </a:t>
            </a:r>
            <a:r>
              <a:rPr lang="tr-TR" sz="2200" dirty="0"/>
              <a:t>ve odun kömürü vb.</a:t>
            </a:r>
          </a:p>
          <a:p>
            <a:pPr marL="0" indent="0" algn="just">
              <a:buNone/>
            </a:pPr>
            <a:r>
              <a:rPr lang="tr-TR" sz="2200" dirty="0"/>
              <a:t>2- </a:t>
            </a:r>
            <a:r>
              <a:rPr lang="tr-TR" sz="2200" b="1" dirty="0"/>
              <a:t>Sıvı </a:t>
            </a:r>
            <a:r>
              <a:rPr lang="tr-TR" sz="2200" b="1" dirty="0" smtClean="0"/>
              <a:t>Yakıtlar :</a:t>
            </a:r>
            <a:r>
              <a:rPr lang="tr-TR" sz="2200" dirty="0" smtClean="0"/>
              <a:t>(</a:t>
            </a:r>
            <a:r>
              <a:rPr lang="tr-TR" sz="2200" dirty="0"/>
              <a:t>Akaryakıtlar): Petrol esaslı yakıtlar, alkol ve yağlar.</a:t>
            </a:r>
          </a:p>
          <a:p>
            <a:pPr marL="0" indent="0" algn="just">
              <a:buNone/>
            </a:pPr>
            <a:r>
              <a:rPr lang="tr-TR" sz="2200" dirty="0"/>
              <a:t>3- </a:t>
            </a:r>
            <a:r>
              <a:rPr lang="tr-TR" sz="2200" b="1" dirty="0"/>
              <a:t>Gaz </a:t>
            </a:r>
            <a:r>
              <a:rPr lang="tr-TR" sz="2200" b="1" dirty="0" smtClean="0"/>
              <a:t>Yakıtlar </a:t>
            </a:r>
            <a:r>
              <a:rPr lang="tr-TR" sz="2200" dirty="0"/>
              <a:t>: </a:t>
            </a:r>
            <a:r>
              <a:rPr lang="tr-TR" sz="2200" dirty="0" smtClean="0"/>
              <a:t>Doğal </a:t>
            </a:r>
            <a:r>
              <a:rPr lang="tr-TR" sz="2200" dirty="0" smtClean="0"/>
              <a:t>gaz, </a:t>
            </a:r>
            <a:r>
              <a:rPr lang="tr-TR" sz="2200" dirty="0" smtClean="0"/>
              <a:t>hava </a:t>
            </a:r>
            <a:r>
              <a:rPr lang="tr-TR" sz="2200" dirty="0"/>
              <a:t>gazı, jeneratör gazı, su gazı, </a:t>
            </a:r>
            <a:r>
              <a:rPr lang="tr-TR" sz="2200" dirty="0" smtClean="0"/>
              <a:t>biogaz vb</a:t>
            </a:r>
            <a:r>
              <a:rPr lang="tr-TR" sz="2200" dirty="0"/>
              <a:t>.</a:t>
            </a:r>
          </a:p>
          <a:p>
            <a:pPr marL="0" indent="0" algn="just">
              <a:buNone/>
            </a:pPr>
            <a:endParaRPr lang="tr-TR" sz="2200" dirty="0" smtClean="0"/>
          </a:p>
          <a:p>
            <a:pPr marL="0" indent="0" algn="just">
              <a:buNone/>
            </a:pPr>
            <a:r>
              <a:rPr lang="tr-TR" sz="2200" dirty="0"/>
              <a:t>Dünya yakıt rezervi 717 milyar TEP (Ton eşdeğer petrol)</a:t>
            </a:r>
          </a:p>
          <a:p>
            <a:pPr marL="0" indent="0" algn="just">
              <a:buNone/>
            </a:pPr>
            <a:r>
              <a:rPr lang="tr-TR" sz="2200" dirty="0"/>
              <a:t>Bunun </a:t>
            </a:r>
            <a:endParaRPr lang="tr-TR" sz="2200" dirty="0" smtClean="0"/>
          </a:p>
          <a:p>
            <a:pPr algn="just">
              <a:buFont typeface="Wingdings" panose="05000000000000000000" pitchFamily="2" charset="2"/>
              <a:buChar char="Ø"/>
            </a:pPr>
            <a:r>
              <a:rPr lang="tr-TR" sz="2200" dirty="0" smtClean="0"/>
              <a:t>%</a:t>
            </a:r>
            <a:r>
              <a:rPr lang="tr-TR" sz="2200" dirty="0"/>
              <a:t>62 si katı yakıtlar</a:t>
            </a:r>
          </a:p>
          <a:p>
            <a:pPr algn="just">
              <a:buFont typeface="Wingdings" panose="05000000000000000000" pitchFamily="2" charset="2"/>
              <a:buChar char="Ø"/>
            </a:pPr>
            <a:r>
              <a:rPr lang="tr-TR" sz="2200" dirty="0"/>
              <a:t>%20 si petrol</a:t>
            </a:r>
          </a:p>
          <a:p>
            <a:pPr algn="just">
              <a:buFont typeface="Wingdings" panose="05000000000000000000" pitchFamily="2" charset="2"/>
              <a:buChar char="Ø"/>
            </a:pPr>
            <a:r>
              <a:rPr lang="tr-TR" sz="2200" dirty="0"/>
              <a:t>%18 i doğal gaz</a:t>
            </a:r>
          </a:p>
          <a:p>
            <a:pPr marL="0" indent="0" algn="just">
              <a:buNone/>
            </a:pPr>
            <a:endParaRPr lang="tr-TR" sz="2200" dirty="0" smtClean="0"/>
          </a:p>
        </p:txBody>
      </p:sp>
    </p:spTree>
    <p:extLst>
      <p:ext uri="{BB962C8B-B14F-4D97-AF65-F5344CB8AC3E}">
        <p14:creationId xmlns:p14="http://schemas.microsoft.com/office/powerpoint/2010/main" val="2541372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60"/>
          </a:xfrm>
        </p:spPr>
        <p:txBody>
          <a:bodyPr>
            <a:normAutofit fontScale="90000"/>
          </a:bodyPr>
          <a:lstStyle/>
          <a:p>
            <a:pPr algn="ctr"/>
            <a:r>
              <a:rPr lang="tr-TR" sz="2800" dirty="0" smtClean="0"/>
              <a:t/>
            </a:r>
            <a:br>
              <a:rPr lang="tr-TR" sz="2800" dirty="0" smtClean="0"/>
            </a:br>
            <a:r>
              <a:rPr lang="tr-TR" sz="2800" dirty="0" smtClean="0"/>
              <a:t>Apartman </a:t>
            </a:r>
            <a:r>
              <a:rPr lang="tr-TR" sz="2800" dirty="0"/>
              <a:t>İçinde Gaz Kokusu Hissettiğinizde</a:t>
            </a:r>
            <a:br>
              <a:rPr lang="tr-TR" sz="2800" dirty="0"/>
            </a:br>
            <a:endParaRPr lang="tr-TR" sz="2800" dirty="0"/>
          </a:p>
        </p:txBody>
      </p:sp>
      <p:sp>
        <p:nvSpPr>
          <p:cNvPr id="3" name="Content Placeholder 2"/>
          <p:cNvSpPr>
            <a:spLocks noGrp="1"/>
          </p:cNvSpPr>
          <p:nvPr>
            <p:ph idx="1"/>
          </p:nvPr>
        </p:nvSpPr>
        <p:spPr>
          <a:xfrm>
            <a:off x="1069848" y="1175657"/>
            <a:ext cx="10058400" cy="4996543"/>
          </a:xfrm>
        </p:spPr>
        <p:txBody>
          <a:bodyPr/>
          <a:lstStyle/>
          <a:p>
            <a:pPr>
              <a:lnSpc>
                <a:spcPct val="150000"/>
              </a:lnSpc>
            </a:pPr>
            <a:r>
              <a:rPr lang="tr-TR" dirty="0"/>
              <a:t>Kokuyu hissetmeyenleri uyarın,</a:t>
            </a:r>
          </a:p>
          <a:p>
            <a:pPr>
              <a:lnSpc>
                <a:spcPct val="150000"/>
              </a:lnSpc>
            </a:pPr>
            <a:r>
              <a:rPr lang="tr-TR" dirty="0" smtClean="0"/>
              <a:t>Herhangi </a:t>
            </a:r>
            <a:r>
              <a:rPr lang="tr-TR" dirty="0"/>
              <a:t>bir butona basmayın,</a:t>
            </a:r>
          </a:p>
          <a:p>
            <a:pPr>
              <a:lnSpc>
                <a:spcPct val="150000"/>
              </a:lnSpc>
            </a:pPr>
            <a:r>
              <a:rPr lang="tr-TR" dirty="0" smtClean="0"/>
              <a:t>Cep </a:t>
            </a:r>
            <a:r>
              <a:rPr lang="tr-TR" dirty="0"/>
              <a:t>telefonunu kapatın,</a:t>
            </a:r>
          </a:p>
          <a:p>
            <a:pPr>
              <a:lnSpc>
                <a:spcPct val="150000"/>
              </a:lnSpc>
            </a:pPr>
            <a:r>
              <a:rPr lang="tr-TR" dirty="0" smtClean="0"/>
              <a:t>Sigara</a:t>
            </a:r>
            <a:r>
              <a:rPr lang="tr-TR" dirty="0"/>
              <a:t>, kibrit-cakmak kullanınayın,</a:t>
            </a:r>
          </a:p>
          <a:p>
            <a:pPr>
              <a:lnSpc>
                <a:spcPct val="150000"/>
              </a:lnSpc>
            </a:pPr>
            <a:r>
              <a:rPr lang="tr-TR" dirty="0" smtClean="0"/>
              <a:t>Asansore </a:t>
            </a:r>
            <a:r>
              <a:rPr lang="tr-TR" dirty="0"/>
              <a:t>binmeyin,</a:t>
            </a:r>
          </a:p>
          <a:p>
            <a:pPr>
              <a:lnSpc>
                <a:spcPct val="150000"/>
              </a:lnSpc>
            </a:pPr>
            <a:r>
              <a:rPr lang="tr-TR" dirty="0" smtClean="0"/>
              <a:t>Bina </a:t>
            </a:r>
            <a:r>
              <a:rPr lang="tr-TR" dirty="0"/>
              <a:t>giris vanasını kapatın.</a:t>
            </a:r>
          </a:p>
          <a:p>
            <a:pPr>
              <a:lnSpc>
                <a:spcPct val="150000"/>
              </a:lnSpc>
            </a:pPr>
            <a:r>
              <a:rPr lang="tr-TR" dirty="0" smtClean="0"/>
              <a:t>Dışarıdaki </a:t>
            </a:r>
            <a:r>
              <a:rPr lang="tr-TR" dirty="0"/>
              <a:t>bir telefonla 187' yi arayın,</a:t>
            </a:r>
          </a:p>
          <a:p>
            <a:pPr>
              <a:lnSpc>
                <a:spcPct val="150000"/>
              </a:lnSpc>
            </a:pPr>
            <a:r>
              <a:rPr lang="tr-TR" dirty="0" smtClean="0"/>
              <a:t>Kaynak </a:t>
            </a:r>
            <a:r>
              <a:rPr lang="tr-TR" dirty="0"/>
              <a:t>ve kazı yapanları durdurun.</a:t>
            </a:r>
          </a:p>
        </p:txBody>
      </p:sp>
    </p:spTree>
    <p:extLst>
      <p:ext uri="{BB962C8B-B14F-4D97-AF65-F5344CB8AC3E}">
        <p14:creationId xmlns:p14="http://schemas.microsoft.com/office/powerpoint/2010/main" val="2269744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25711"/>
          </a:xfrm>
        </p:spPr>
        <p:txBody>
          <a:bodyPr>
            <a:normAutofit fontScale="90000"/>
          </a:bodyPr>
          <a:lstStyle/>
          <a:p>
            <a:pPr algn="ctr"/>
            <a:r>
              <a:rPr lang="tr-TR" sz="3100" dirty="0" smtClean="0"/>
              <a:t/>
            </a:r>
            <a:br>
              <a:rPr lang="tr-TR" sz="3100" dirty="0" smtClean="0"/>
            </a:br>
            <a:r>
              <a:rPr lang="tr-TR" sz="3100" dirty="0" smtClean="0"/>
              <a:t>Sokakta </a:t>
            </a:r>
            <a:r>
              <a:rPr lang="tr-TR" sz="3100" dirty="0"/>
              <a:t>Gaz Kokusu Hissettiğinizde</a:t>
            </a:r>
            <a:r>
              <a:rPr lang="tr-TR" sz="3200" dirty="0"/>
              <a:t/>
            </a:r>
            <a:br>
              <a:rPr lang="tr-TR" sz="3200" dirty="0"/>
            </a:br>
            <a:endParaRPr lang="tr-TR" sz="3200" dirty="0"/>
          </a:p>
        </p:txBody>
      </p:sp>
      <p:sp>
        <p:nvSpPr>
          <p:cNvPr id="3" name="Content Placeholder 2"/>
          <p:cNvSpPr>
            <a:spLocks noGrp="1"/>
          </p:cNvSpPr>
          <p:nvPr>
            <p:ph idx="1"/>
          </p:nvPr>
        </p:nvSpPr>
        <p:spPr>
          <a:xfrm>
            <a:off x="1069848" y="1280160"/>
            <a:ext cx="10058400" cy="4892040"/>
          </a:xfrm>
        </p:spPr>
        <p:txBody>
          <a:bodyPr>
            <a:normAutofit/>
          </a:bodyPr>
          <a:lstStyle/>
          <a:p>
            <a:r>
              <a:rPr lang="tr-TR" dirty="0" smtClean="0"/>
              <a:t>Kokuyu </a:t>
            </a:r>
            <a:r>
              <a:rPr lang="tr-TR" dirty="0"/>
              <a:t>hissetmeyenleri uyarın</a:t>
            </a:r>
          </a:p>
          <a:p>
            <a:r>
              <a:rPr lang="tr-TR" dirty="0" smtClean="0"/>
              <a:t>Sigara </a:t>
            </a:r>
            <a:r>
              <a:rPr lang="tr-TR" dirty="0"/>
              <a:t>içmeyin, içirmeyin</a:t>
            </a:r>
          </a:p>
          <a:p>
            <a:r>
              <a:rPr lang="tr-TR" dirty="0" smtClean="0"/>
              <a:t>Çakmak-kibrit </a:t>
            </a:r>
            <a:r>
              <a:rPr lang="tr-TR" dirty="0"/>
              <a:t>kullanmayın</a:t>
            </a:r>
          </a:p>
          <a:p>
            <a:r>
              <a:rPr lang="tr-TR" dirty="0" smtClean="0"/>
              <a:t>Otomobilleri </a:t>
            </a:r>
            <a:r>
              <a:rPr lang="tr-TR" dirty="0"/>
              <a:t>stop ettirin</a:t>
            </a:r>
          </a:p>
          <a:p>
            <a:r>
              <a:rPr lang="tr-TR" dirty="0" smtClean="0"/>
              <a:t>Kazı </a:t>
            </a:r>
            <a:r>
              <a:rPr lang="tr-TR" dirty="0"/>
              <a:t>ve kaynak yapanları uyarın</a:t>
            </a:r>
          </a:p>
          <a:p>
            <a:r>
              <a:rPr lang="tr-TR" dirty="0" smtClean="0"/>
              <a:t>Cep </a:t>
            </a:r>
            <a:r>
              <a:rPr lang="tr-TR" dirty="0"/>
              <a:t>telefonunuzu kapatın, kapattırın</a:t>
            </a:r>
          </a:p>
          <a:p>
            <a:r>
              <a:rPr lang="tr-TR" dirty="0" smtClean="0"/>
              <a:t>Kaçağı </a:t>
            </a:r>
            <a:r>
              <a:rPr lang="tr-TR" dirty="0"/>
              <a:t>gördüyseniz oradan uzaklaşın</a:t>
            </a:r>
          </a:p>
          <a:p>
            <a:r>
              <a:rPr lang="tr-TR" dirty="0" smtClean="0"/>
              <a:t>Baska </a:t>
            </a:r>
            <a:r>
              <a:rPr lang="tr-TR" dirty="0"/>
              <a:t>bir yerden 187' yi arayın</a:t>
            </a:r>
          </a:p>
          <a:p>
            <a:r>
              <a:rPr lang="tr-TR" dirty="0" smtClean="0"/>
              <a:t>Dairelere </a:t>
            </a:r>
            <a:r>
              <a:rPr lang="tr-TR" dirty="0"/>
              <a:t>gaz girişini engellemek için camları, kapıları kapatın.</a:t>
            </a:r>
          </a:p>
          <a:p>
            <a:r>
              <a:rPr lang="tr-TR" dirty="0" smtClean="0"/>
              <a:t>Bu </a:t>
            </a:r>
            <a:r>
              <a:rPr lang="tr-TR" dirty="0"/>
              <a:t>bilgileri ailenizin diger fertlerine de öğretiniz</a:t>
            </a:r>
            <a:r>
              <a:rPr lang="tr-TR" dirty="0" smtClean="0"/>
              <a:t>.</a:t>
            </a:r>
            <a:endParaRPr lang="tr-TR" dirty="0"/>
          </a:p>
        </p:txBody>
      </p:sp>
    </p:spTree>
    <p:extLst>
      <p:ext uri="{BB962C8B-B14F-4D97-AF65-F5344CB8AC3E}">
        <p14:creationId xmlns:p14="http://schemas.microsoft.com/office/powerpoint/2010/main" val="2270478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fontScale="90000"/>
          </a:bodyPr>
          <a:lstStyle/>
          <a:p>
            <a:pPr algn="ct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100" dirty="0" smtClean="0"/>
              <a:t>Doğalgaz </a:t>
            </a:r>
            <a:r>
              <a:rPr lang="tr-TR" sz="3100" dirty="0"/>
              <a:t>Güvenli Bir Yakıt Mıdır</a:t>
            </a:r>
            <a:br>
              <a:rPr lang="tr-TR" sz="3100" dirty="0"/>
            </a:br>
            <a:r>
              <a:rPr lang="tr-TR" sz="3100" dirty="0"/>
              <a:t/>
            </a:r>
            <a:br>
              <a:rPr lang="tr-TR" sz="3100" dirty="0"/>
            </a:br>
            <a:r>
              <a:rPr lang="tr-TR" b="0" dirty="0" smtClean="0"/>
              <a:t/>
            </a:r>
            <a:br>
              <a:rPr lang="tr-TR" b="0" dirty="0" smtClean="0"/>
            </a:br>
            <a:endParaRPr lang="tr-TR" sz="3100" dirty="0"/>
          </a:p>
        </p:txBody>
      </p:sp>
      <p:sp>
        <p:nvSpPr>
          <p:cNvPr id="3" name="Content Placeholder 2"/>
          <p:cNvSpPr>
            <a:spLocks noGrp="1"/>
          </p:cNvSpPr>
          <p:nvPr>
            <p:ph idx="1"/>
          </p:nvPr>
        </p:nvSpPr>
        <p:spPr>
          <a:xfrm>
            <a:off x="1069848" y="1515290"/>
            <a:ext cx="10058400" cy="4656909"/>
          </a:xfrm>
        </p:spPr>
        <p:txBody>
          <a:bodyPr/>
          <a:lstStyle/>
          <a:p>
            <a:pPr marL="0" indent="0" algn="just">
              <a:lnSpc>
                <a:spcPct val="150000"/>
              </a:lnSpc>
              <a:buNone/>
            </a:pPr>
            <a:r>
              <a:rPr lang="tr-TR" dirty="0" smtClean="0"/>
              <a:t>Doğru </a:t>
            </a:r>
            <a:r>
              <a:rPr lang="tr-TR" dirty="0"/>
              <a:t>kullanıldığı sürece doğalgaz tehlikeli değildir. </a:t>
            </a:r>
            <a:r>
              <a:rPr lang="tr-TR" dirty="0" smtClean="0"/>
              <a:t>Doğalgaz </a:t>
            </a:r>
            <a:r>
              <a:rPr lang="tr-TR" dirty="0"/>
              <a:t>Dağıtım Sanayi ve Ticaret A.Ş. doğalgazın abonelere güvenli bir şekilde ulaştırılması için her türlü tedbiri almaktadır.</a:t>
            </a:r>
          </a:p>
        </p:txBody>
      </p:sp>
    </p:spTree>
    <p:extLst>
      <p:ext uri="{BB962C8B-B14F-4D97-AF65-F5344CB8AC3E}">
        <p14:creationId xmlns:p14="http://schemas.microsoft.com/office/powerpoint/2010/main" val="2186902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547334"/>
          </a:xfrm>
        </p:spPr>
        <p:txBody>
          <a:bodyPr>
            <a:normAutofit fontScale="90000"/>
          </a:bodyPr>
          <a:lstStyle/>
          <a:p>
            <a:pPr algn="ctr"/>
            <a:r>
              <a:rPr lang="tr-TR" sz="3100" dirty="0" smtClean="0"/>
              <a:t/>
            </a:r>
            <a:br>
              <a:rPr lang="tr-TR" sz="3100" dirty="0" smtClean="0"/>
            </a:br>
            <a:r>
              <a:rPr lang="tr-TR" sz="3100" dirty="0" smtClean="0"/>
              <a:t>Doğalgaz </a:t>
            </a:r>
            <a:r>
              <a:rPr lang="tr-TR" sz="3100" dirty="0"/>
              <a:t>Niçin Temiz </a:t>
            </a:r>
            <a:r>
              <a:rPr lang="tr-TR" sz="3100" dirty="0" smtClean="0"/>
              <a:t>Enerjidir</a:t>
            </a:r>
            <a:r>
              <a:rPr lang="tr-TR" sz="3200" dirty="0"/>
              <a:t/>
            </a:r>
            <a:br>
              <a:rPr lang="tr-TR" sz="3200" dirty="0"/>
            </a:br>
            <a:endParaRPr lang="tr-TR" sz="3200" dirty="0"/>
          </a:p>
        </p:txBody>
      </p:sp>
      <p:sp>
        <p:nvSpPr>
          <p:cNvPr id="3" name="Content Placeholder 2"/>
          <p:cNvSpPr>
            <a:spLocks noGrp="1"/>
          </p:cNvSpPr>
          <p:nvPr>
            <p:ph idx="1"/>
          </p:nvPr>
        </p:nvSpPr>
        <p:spPr>
          <a:xfrm>
            <a:off x="1069848" y="1214846"/>
            <a:ext cx="10058400" cy="4957355"/>
          </a:xfrm>
        </p:spPr>
        <p:txBody>
          <a:bodyPr/>
          <a:lstStyle/>
          <a:p>
            <a:pPr marL="0" indent="0" algn="just">
              <a:lnSpc>
                <a:spcPct val="150000"/>
              </a:lnSpc>
              <a:buNone/>
            </a:pPr>
            <a:r>
              <a:rPr lang="tr-TR" dirty="0"/>
              <a:t>Doğalgaz temiz bir gazdır. Yandığında kül, karbonmonoksit ve kükürt bileşikleri oluşturmaz ve çevrede asit yağmuruna sebep olmaz. Yalnızca karbondioksit ve su buharı meydana gelir. Bunun yanında azot oksit emisyonu diğer yakıtlara kıyasla daha azdır.</a:t>
            </a:r>
          </a:p>
        </p:txBody>
      </p:sp>
    </p:spTree>
    <p:extLst>
      <p:ext uri="{BB962C8B-B14F-4D97-AF65-F5344CB8AC3E}">
        <p14:creationId xmlns:p14="http://schemas.microsoft.com/office/powerpoint/2010/main" val="1945820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91025"/>
          </a:xfrm>
        </p:spPr>
        <p:txBody>
          <a:bodyPr>
            <a:normAutofit fontScale="90000"/>
          </a:bodyPr>
          <a:lstStyle/>
          <a:p>
            <a:pPr algn="ctr"/>
            <a:r>
              <a:rPr lang="tr-TR" sz="3100" dirty="0" smtClean="0"/>
              <a:t/>
            </a:r>
            <a:br>
              <a:rPr lang="tr-TR" sz="3100" dirty="0" smtClean="0"/>
            </a:br>
            <a:r>
              <a:rPr lang="tr-TR" sz="3100" dirty="0" smtClean="0"/>
              <a:t>Doğalgaz </a:t>
            </a:r>
            <a:r>
              <a:rPr lang="tr-TR" sz="3100" dirty="0"/>
              <a:t>Diğer Yakıtlara Göre Neden Daha </a:t>
            </a:r>
            <a:r>
              <a:rPr lang="tr-TR" sz="3100" dirty="0" smtClean="0"/>
              <a:t>Verimlidir</a:t>
            </a:r>
            <a:r>
              <a:rPr lang="tr-TR" sz="3200" dirty="0"/>
              <a:t/>
            </a:r>
            <a:br>
              <a:rPr lang="tr-TR" sz="3200" dirty="0"/>
            </a:br>
            <a:endParaRPr lang="tr-TR" sz="3200" dirty="0"/>
          </a:p>
        </p:txBody>
      </p:sp>
      <p:sp>
        <p:nvSpPr>
          <p:cNvPr id="3" name="Content Placeholder 2"/>
          <p:cNvSpPr>
            <a:spLocks noGrp="1"/>
          </p:cNvSpPr>
          <p:nvPr>
            <p:ph idx="1"/>
          </p:nvPr>
        </p:nvSpPr>
        <p:spPr>
          <a:xfrm>
            <a:off x="1069848" y="1345474"/>
            <a:ext cx="10058400" cy="4826726"/>
          </a:xfrm>
        </p:spPr>
        <p:txBody>
          <a:bodyPr>
            <a:normAutofit/>
          </a:bodyPr>
          <a:lstStyle/>
          <a:p>
            <a:pPr marL="0" indent="0" algn="just">
              <a:lnSpc>
                <a:spcPct val="150000"/>
              </a:lnSpc>
              <a:buNone/>
            </a:pPr>
            <a:r>
              <a:rPr lang="tr-TR" dirty="0"/>
              <a:t>Hava ile yakıtın karışması gaz halinde daha kolay olduğundan tam yanma durumuna daha kolay ulaşılır. Katı ve sıvı yakıtlarda ise karbonmonoksit çıkışı nedeniyle eksik yanma söz konusudur. Doğalgaz, verilen yakma havası ile kolayca birleşerek tam yanma sağlar, dolayısıyla dışarıya atılan ısıtılmış ancak yanma işlemine karışmamış hava miktarı daha azdır. Bacadan atılan enerji daha az olduğundan, doğalgaz daha verimli bir yakıttır.</a:t>
            </a:r>
          </a:p>
        </p:txBody>
      </p:sp>
    </p:spTree>
    <p:extLst>
      <p:ext uri="{BB962C8B-B14F-4D97-AF65-F5344CB8AC3E}">
        <p14:creationId xmlns:p14="http://schemas.microsoft.com/office/powerpoint/2010/main" val="2362485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26157"/>
          </a:xfrm>
        </p:spPr>
        <p:txBody>
          <a:bodyPr>
            <a:normAutofit fontScale="90000"/>
          </a:bodyPr>
          <a:lstStyle/>
          <a:p>
            <a:pPr algn="ctr"/>
            <a:r>
              <a:rPr lang="tr-TR" b="0" dirty="0" smtClean="0"/>
              <a:t/>
            </a:r>
            <a:br>
              <a:rPr lang="tr-TR" b="0" dirty="0" smtClean="0"/>
            </a:br>
            <a:r>
              <a:rPr lang="tr-TR" sz="3100" dirty="0" smtClean="0"/>
              <a:t>Doğalgaz </a:t>
            </a:r>
            <a:r>
              <a:rPr lang="tr-TR" sz="3100" dirty="0"/>
              <a:t>Rezervlerinin Ömrü Ne </a:t>
            </a:r>
            <a:r>
              <a:rPr lang="tr-TR" sz="3100" dirty="0" smtClean="0"/>
              <a:t>Kadardır</a:t>
            </a:r>
            <a:r>
              <a:rPr lang="tr-TR" sz="3100" dirty="0"/>
              <a:t/>
            </a:r>
            <a:br>
              <a:rPr lang="tr-TR" sz="3100" dirty="0"/>
            </a:br>
            <a:r>
              <a:rPr lang="tr-TR" sz="3200" dirty="0" smtClean="0"/>
              <a:t> </a:t>
            </a:r>
            <a:endParaRPr lang="tr-TR" sz="3200" dirty="0"/>
          </a:p>
        </p:txBody>
      </p:sp>
      <p:sp>
        <p:nvSpPr>
          <p:cNvPr id="3" name="Content Placeholder 2"/>
          <p:cNvSpPr>
            <a:spLocks noGrp="1"/>
          </p:cNvSpPr>
          <p:nvPr>
            <p:ph idx="1"/>
          </p:nvPr>
        </p:nvSpPr>
        <p:spPr>
          <a:xfrm>
            <a:off x="1069848" y="1436914"/>
            <a:ext cx="10058400" cy="4735286"/>
          </a:xfrm>
        </p:spPr>
        <p:txBody>
          <a:bodyPr/>
          <a:lstStyle/>
          <a:p>
            <a:pPr marL="0" indent="0" algn="just">
              <a:lnSpc>
                <a:spcPct val="150000"/>
              </a:lnSpc>
              <a:buNone/>
            </a:pPr>
            <a:r>
              <a:rPr lang="tr-TR" dirty="0"/>
              <a:t>1970'lerin ortalarından beri dünya doğalgaz rezervleri genellikle her yıl artış içerisinde olmuştur. Mevcut rezerv ve üretim trendine göre (Rezerv/Üretim) dünya doğalgaz rezervleri için öngörülen ömür yaklaşık olarak 75 yıldır.</a:t>
            </a:r>
          </a:p>
        </p:txBody>
      </p:sp>
    </p:spTree>
    <p:extLst>
      <p:ext uri="{BB962C8B-B14F-4D97-AF65-F5344CB8AC3E}">
        <p14:creationId xmlns:p14="http://schemas.microsoft.com/office/powerpoint/2010/main" val="3421353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1"/>
            <a:ext cx="10058400" cy="1200477"/>
          </a:xfrm>
        </p:spPr>
        <p:txBody>
          <a:bodyPr>
            <a:normAutofit fontScale="90000"/>
          </a:bodyPr>
          <a:lstStyle/>
          <a:p>
            <a:pPr algn="ctr"/>
            <a:r>
              <a:rPr lang="tr-TR" b="0" dirty="0" smtClean="0"/>
              <a:t/>
            </a:r>
            <a:br>
              <a:rPr lang="tr-TR" b="0" dirty="0" smtClean="0"/>
            </a:br>
            <a:r>
              <a:rPr lang="tr-TR" sz="3100" dirty="0" smtClean="0"/>
              <a:t>Neden </a:t>
            </a:r>
            <a:r>
              <a:rPr lang="tr-TR" sz="3100" dirty="0"/>
              <a:t>Enerji Kaynaklarından En Çok Doğalgaz Tercih </a:t>
            </a:r>
            <a:r>
              <a:rPr lang="tr-TR" sz="3100" dirty="0" smtClean="0"/>
              <a:t>Edilir</a:t>
            </a:r>
            <a:r>
              <a:rPr lang="tr-TR" sz="3100" dirty="0"/>
              <a:t/>
            </a:r>
            <a:br>
              <a:rPr lang="tr-TR" sz="3100" dirty="0"/>
            </a:br>
            <a:endParaRPr lang="tr-TR" sz="3100" dirty="0"/>
          </a:p>
        </p:txBody>
      </p:sp>
      <p:sp>
        <p:nvSpPr>
          <p:cNvPr id="3" name="Content Placeholder 2"/>
          <p:cNvSpPr>
            <a:spLocks noGrp="1"/>
          </p:cNvSpPr>
          <p:nvPr>
            <p:ph idx="1"/>
          </p:nvPr>
        </p:nvSpPr>
        <p:spPr>
          <a:xfrm>
            <a:off x="1069848" y="1920240"/>
            <a:ext cx="10058400" cy="4251960"/>
          </a:xfrm>
        </p:spPr>
        <p:txBody>
          <a:bodyPr>
            <a:normAutofit fontScale="92500" lnSpcReduction="10000"/>
          </a:bodyPr>
          <a:lstStyle/>
          <a:p>
            <a:pPr algn="just">
              <a:lnSpc>
                <a:spcPct val="150000"/>
              </a:lnSpc>
            </a:pPr>
            <a:r>
              <a:rPr lang="tr-TR" dirty="0"/>
              <a:t>Doğalgazı tercih etmeniz için pek çok nedeniniz var.</a:t>
            </a:r>
          </a:p>
          <a:p>
            <a:pPr algn="just">
              <a:lnSpc>
                <a:spcPct val="150000"/>
              </a:lnSpc>
            </a:pPr>
            <a:r>
              <a:rPr lang="tr-TR" dirty="0" smtClean="0"/>
              <a:t>Doğalgaz </a:t>
            </a:r>
            <a:r>
              <a:rPr lang="tr-TR" dirty="0"/>
              <a:t>her an için kullanıma hazırdır.</a:t>
            </a:r>
          </a:p>
          <a:p>
            <a:pPr algn="just">
              <a:lnSpc>
                <a:spcPct val="150000"/>
              </a:lnSpc>
            </a:pPr>
            <a:r>
              <a:rPr lang="tr-TR" dirty="0" smtClean="0"/>
              <a:t>Doğalgaz </a:t>
            </a:r>
            <a:r>
              <a:rPr lang="tr-TR" dirty="0"/>
              <a:t>ekonomiktir. Zaman ve işgücü tasarrufu sağlanır.</a:t>
            </a:r>
          </a:p>
          <a:p>
            <a:pPr algn="just">
              <a:lnSpc>
                <a:spcPct val="150000"/>
              </a:lnSpc>
            </a:pPr>
            <a:r>
              <a:rPr lang="tr-TR" dirty="0" smtClean="0"/>
              <a:t>Doğalgaz </a:t>
            </a:r>
            <a:r>
              <a:rPr lang="tr-TR" dirty="0"/>
              <a:t>çevre dostudur. Kalıcı atıklar bırakmadan yanar.</a:t>
            </a:r>
          </a:p>
          <a:p>
            <a:pPr algn="just">
              <a:lnSpc>
                <a:spcPct val="150000"/>
              </a:lnSpc>
            </a:pPr>
            <a:r>
              <a:rPr lang="tr-TR" dirty="0" smtClean="0"/>
              <a:t>Doğalgazlı </a:t>
            </a:r>
            <a:r>
              <a:rPr lang="tr-TR" dirty="0"/>
              <a:t>cihazlarda ısı geçişi kısa sürede olur.</a:t>
            </a:r>
          </a:p>
          <a:p>
            <a:pPr algn="just">
              <a:lnSpc>
                <a:spcPct val="150000"/>
              </a:lnSpc>
            </a:pPr>
            <a:r>
              <a:rPr lang="tr-TR" dirty="0" smtClean="0"/>
              <a:t>Stok </a:t>
            </a:r>
            <a:r>
              <a:rPr lang="tr-TR" dirty="0"/>
              <a:t>yapma, önceden sipariş verme gerektirmez. Doğalgaz birincil enerji olarak borular ile, taşıma kayıpları, nakliye termin yeri olmadan, ulaşım yollarını meşgul etmeden ve trafik oluşturmadan kullanıcıya gelir.</a:t>
            </a:r>
          </a:p>
          <a:p>
            <a:pPr>
              <a:lnSpc>
                <a:spcPct val="150000"/>
              </a:lnSpc>
            </a:pPr>
            <a:endParaRPr lang="tr-TR" dirty="0" smtClean="0"/>
          </a:p>
        </p:txBody>
      </p:sp>
    </p:spTree>
    <p:extLst>
      <p:ext uri="{BB962C8B-B14F-4D97-AF65-F5344CB8AC3E}">
        <p14:creationId xmlns:p14="http://schemas.microsoft.com/office/powerpoint/2010/main" val="1616184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algn="just">
              <a:lnSpc>
                <a:spcPct val="150000"/>
              </a:lnSpc>
            </a:pPr>
            <a:r>
              <a:rPr lang="tr-TR" dirty="0"/>
              <a:t>Doğalgazlı cihazlarda sıcaklık kontrolü çok hassas olarak yapılır, konfor ve enerji tasarrufu sağlanır.</a:t>
            </a:r>
          </a:p>
          <a:p>
            <a:pPr algn="just">
              <a:lnSpc>
                <a:spcPct val="150000"/>
              </a:lnSpc>
            </a:pPr>
            <a:r>
              <a:rPr lang="tr-TR" dirty="0" smtClean="0"/>
              <a:t>Doğalgaz </a:t>
            </a:r>
            <a:r>
              <a:rPr lang="tr-TR" dirty="0"/>
              <a:t>uzun süreli bir enerji kaynağıdır. Büyük rezervlerden, onyıllar ötesine kadar uzanan ya al ya öde anlaşmalarıyla emniyete alınmıştır.</a:t>
            </a:r>
          </a:p>
          <a:p>
            <a:pPr algn="just">
              <a:lnSpc>
                <a:spcPct val="150000"/>
              </a:lnSpc>
            </a:pPr>
            <a:r>
              <a:rPr lang="tr-TR" dirty="0" smtClean="0"/>
              <a:t>Doğalgaz </a:t>
            </a:r>
            <a:r>
              <a:rPr lang="tr-TR" dirty="0"/>
              <a:t>depolama yeri gerektirmez, böylece binalarda boş alanlar elde edilir.</a:t>
            </a:r>
          </a:p>
          <a:p>
            <a:pPr algn="just">
              <a:lnSpc>
                <a:spcPct val="150000"/>
              </a:lnSpc>
            </a:pPr>
            <a:r>
              <a:rPr lang="tr-TR" dirty="0" smtClean="0"/>
              <a:t>Doğalgaz </a:t>
            </a:r>
            <a:r>
              <a:rPr lang="tr-TR" dirty="0"/>
              <a:t>kullanıldıktan sonra ödenir, önceden ödeme gerektirmez.</a:t>
            </a:r>
          </a:p>
          <a:p>
            <a:pPr algn="just">
              <a:lnSpc>
                <a:spcPct val="150000"/>
              </a:lnSpc>
            </a:pPr>
            <a:r>
              <a:rPr lang="tr-TR" dirty="0" smtClean="0"/>
              <a:t>Bir </a:t>
            </a:r>
            <a:r>
              <a:rPr lang="tr-TR" dirty="0"/>
              <a:t>apartmanda her dairenin ayrı gaz sayacı monte ettirmesi halinde ne kadar gaz tüketildiği kolaylıkla belirlenir.</a:t>
            </a:r>
          </a:p>
          <a:p>
            <a:pPr algn="just">
              <a:lnSpc>
                <a:spcPct val="150000"/>
              </a:lnSpc>
            </a:pPr>
            <a:r>
              <a:rPr lang="tr-TR" dirty="0" smtClean="0"/>
              <a:t>Modern </a:t>
            </a:r>
            <a:r>
              <a:rPr lang="tr-TR" dirty="0"/>
              <a:t>doğalgaz cihazları her türlü ihtiyaca karşılık verir, istenildiği şekilde yerleştirilebilir.</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2937067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99585"/>
          </a:xfrm>
        </p:spPr>
        <p:txBody>
          <a:bodyPr>
            <a:normAutofit fontScale="90000"/>
          </a:bodyPr>
          <a:lstStyle/>
          <a:p>
            <a:pPr algn="ctr"/>
            <a:r>
              <a:rPr lang="tr-TR" b="0" dirty="0" smtClean="0"/>
              <a:t/>
            </a:r>
            <a:br>
              <a:rPr lang="tr-TR" b="0" dirty="0" smtClean="0"/>
            </a:br>
            <a:r>
              <a:rPr lang="tr-TR" sz="3100" dirty="0" smtClean="0"/>
              <a:t>Doğalgazın </a:t>
            </a:r>
            <a:r>
              <a:rPr lang="tr-TR" sz="3100" dirty="0"/>
              <a:t>Kullanımının Getirdiği Avantajlar </a:t>
            </a:r>
            <a:r>
              <a:rPr lang="tr-TR" sz="3100" dirty="0" smtClean="0"/>
              <a:t>Nelerdir</a:t>
            </a:r>
            <a:r>
              <a:rPr lang="tr-TR" sz="3200" dirty="0"/>
              <a:t/>
            </a:r>
            <a:br>
              <a:rPr lang="tr-TR" sz="3200" dirty="0"/>
            </a:br>
            <a:endParaRPr lang="tr-TR" sz="3200" dirty="0"/>
          </a:p>
        </p:txBody>
      </p:sp>
      <p:sp>
        <p:nvSpPr>
          <p:cNvPr id="3" name="Content Placeholder 2"/>
          <p:cNvSpPr>
            <a:spLocks noGrp="1"/>
          </p:cNvSpPr>
          <p:nvPr>
            <p:ph idx="1"/>
          </p:nvPr>
        </p:nvSpPr>
        <p:spPr>
          <a:xfrm>
            <a:off x="1069848" y="1358537"/>
            <a:ext cx="10058400" cy="4813663"/>
          </a:xfrm>
        </p:spPr>
        <p:txBody>
          <a:bodyPr>
            <a:normAutofit/>
          </a:bodyPr>
          <a:lstStyle/>
          <a:p>
            <a:pPr algn="just"/>
            <a:r>
              <a:rPr lang="tr-TR" dirty="0"/>
              <a:t>Doğalgazlı sistemlerde yanma hassas olarak kontrol edilebildiği için yakıt kaybı çok azdır.</a:t>
            </a:r>
          </a:p>
          <a:p>
            <a:pPr algn="just"/>
            <a:r>
              <a:rPr lang="tr-TR" dirty="0" smtClean="0"/>
              <a:t>Uzun </a:t>
            </a:r>
            <a:r>
              <a:rPr lang="tr-TR" dirty="0"/>
              <a:t>zaman dilimi içinde aynı yakıt kalitesi elde edilebilir.</a:t>
            </a:r>
          </a:p>
          <a:p>
            <a:pPr algn="just"/>
            <a:r>
              <a:rPr lang="tr-TR" dirty="0" smtClean="0"/>
              <a:t>Gaz </a:t>
            </a:r>
            <a:r>
              <a:rPr lang="tr-TR" dirty="0"/>
              <a:t>oluşundan dolayı hava ile çok iyi karıştığından yanma verimi yüksektir.</a:t>
            </a:r>
          </a:p>
          <a:p>
            <a:pPr algn="just"/>
            <a:r>
              <a:rPr lang="tr-TR" dirty="0" smtClean="0"/>
              <a:t>Ön </a:t>
            </a:r>
            <a:r>
              <a:rPr lang="tr-TR" dirty="0"/>
              <a:t>yakıt hazırlama masrafı yoktur.</a:t>
            </a:r>
          </a:p>
          <a:p>
            <a:pPr algn="just"/>
            <a:r>
              <a:rPr lang="tr-TR" dirty="0" smtClean="0"/>
              <a:t>Alev </a:t>
            </a:r>
            <a:r>
              <a:rPr lang="tr-TR" dirty="0"/>
              <a:t>boyu fuel-oil ve kömüre göre daha kısadır, yanmayı tamamlamak için gereken zaman da kısadır. Böylece daha küçük kazanlar kullanılarak maliyet azalır, yerden tasarruf edilir.</a:t>
            </a:r>
          </a:p>
          <a:p>
            <a:pPr algn="just"/>
            <a:r>
              <a:rPr lang="tr-TR" dirty="0" smtClean="0"/>
              <a:t>Katı </a:t>
            </a:r>
            <a:r>
              <a:rPr lang="tr-TR" dirty="0"/>
              <a:t>ve sıvı yakıtlar yanma ürünü olarak kükürt içerdiğinden, baca gazlarının suyun yoğunlaşma noktasına kadar soğutulması ve böylece suyun gizli ısısından faydalanılması imkanı yoktur. Ekonomizer ilave edilerek doğalgazın baca sıcaklığı 56°C’a kadar indirilebilir.</a:t>
            </a:r>
          </a:p>
          <a:p>
            <a:pPr marL="0" indent="0" algn="just">
              <a:buNone/>
            </a:pPr>
            <a:endParaRPr lang="tr-TR" dirty="0"/>
          </a:p>
        </p:txBody>
      </p:sp>
    </p:spTree>
    <p:extLst>
      <p:ext uri="{BB962C8B-B14F-4D97-AF65-F5344CB8AC3E}">
        <p14:creationId xmlns:p14="http://schemas.microsoft.com/office/powerpoint/2010/main" val="1498400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9269"/>
            <a:ext cx="10058400" cy="5492931"/>
          </a:xfrm>
        </p:spPr>
        <p:txBody>
          <a:bodyPr>
            <a:normAutofit lnSpcReduction="10000"/>
          </a:bodyPr>
          <a:lstStyle/>
          <a:p>
            <a:pPr algn="just"/>
            <a:r>
              <a:rPr lang="tr-TR" dirty="0"/>
              <a:t>Verimli bir yakıt olması sebebiyle hem ekonomiktir hem de enerji tasarrufu sağlar.</a:t>
            </a:r>
          </a:p>
          <a:p>
            <a:pPr algn="just"/>
            <a:r>
              <a:rPr lang="tr-TR" dirty="0"/>
              <a:t>Doğalgaz tesisatı ve cihazları düşük basınçla çalıştığı için LPG tüpleri gibi patlama tehlikesi ve basınçlı parça tesiri yoktur.</a:t>
            </a:r>
          </a:p>
          <a:p>
            <a:pPr algn="just"/>
            <a:r>
              <a:rPr lang="tr-TR" dirty="0" smtClean="0"/>
              <a:t>Doğalgazda </a:t>
            </a:r>
            <a:r>
              <a:rPr lang="tr-TR" dirty="0"/>
              <a:t>yanma için hava gereksinimi en azdır. Bu oran kömürde yüzde 20-30, fuel-oilde yüzde 10-20, doğalgazda ise yüzde 5-10’dur.</a:t>
            </a:r>
          </a:p>
          <a:p>
            <a:pPr algn="just"/>
            <a:r>
              <a:rPr lang="tr-TR" dirty="0" smtClean="0"/>
              <a:t>Kurum</a:t>
            </a:r>
            <a:r>
              <a:rPr lang="tr-TR" dirty="0"/>
              <a:t>, is gibi atık ürünleri olmadığı için ısı transfer yüzeyleri temiz kalır.</a:t>
            </a:r>
          </a:p>
          <a:p>
            <a:pPr algn="just"/>
            <a:r>
              <a:rPr lang="tr-TR" dirty="0" smtClean="0"/>
              <a:t>Tesis </a:t>
            </a:r>
            <a:r>
              <a:rPr lang="tr-TR" dirty="0"/>
              <a:t>çok az bakım ve denetleme gerektirir.</a:t>
            </a:r>
          </a:p>
          <a:p>
            <a:pPr algn="just"/>
            <a:r>
              <a:rPr lang="tr-TR" dirty="0" smtClean="0"/>
              <a:t>Temiz </a:t>
            </a:r>
            <a:r>
              <a:rPr lang="tr-TR" dirty="0"/>
              <a:t>olması ve içerisinde kükürt bulunmamasından dolayı bir çok sanayi sektöründe doğrudan kullanılabilmesi, hem sistem veriminin hem de ürünün kalitesinin artmasını sağlar.</a:t>
            </a:r>
          </a:p>
          <a:p>
            <a:pPr algn="just"/>
            <a:r>
              <a:rPr lang="tr-TR" dirty="0" smtClean="0"/>
              <a:t>Ham </a:t>
            </a:r>
            <a:r>
              <a:rPr lang="tr-TR" dirty="0"/>
              <a:t>petrole alternatif bir yakıt olarak dış kaynaklı enerji çeşitliliği açısından stratejik bir avantaj sağlar.</a:t>
            </a:r>
          </a:p>
          <a:p>
            <a:pPr algn="just"/>
            <a:r>
              <a:rPr lang="tr-TR" dirty="0" smtClean="0"/>
              <a:t>Ayrıca </a:t>
            </a:r>
            <a:r>
              <a:rPr lang="tr-TR" dirty="0"/>
              <a:t>boru hatlarıyla kullanıcıya kadar iletildiği için yakıtın taşınması için gerekli enerjinin tamamından tasarruf edilir ve karayollarında taşıyıcı araç yükünü azaltır.</a:t>
            </a:r>
          </a:p>
          <a:p>
            <a:pPr marL="0" indent="0" algn="just">
              <a:buNone/>
            </a:pPr>
            <a:endParaRPr lang="tr-TR" dirty="0"/>
          </a:p>
        </p:txBody>
      </p:sp>
    </p:spTree>
    <p:extLst>
      <p:ext uri="{BB962C8B-B14F-4D97-AF65-F5344CB8AC3E}">
        <p14:creationId xmlns:p14="http://schemas.microsoft.com/office/powerpoint/2010/main" val="2021129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34717"/>
          </a:xfrm>
        </p:spPr>
        <p:txBody>
          <a:bodyPr/>
          <a:lstStyle/>
          <a:p>
            <a:pPr algn="ctr"/>
            <a:r>
              <a:rPr lang="tr-TR" sz="3200" dirty="0"/>
              <a:t>Gaz Yakıtlar </a:t>
            </a:r>
            <a:endParaRPr lang="tr-TR" dirty="0"/>
          </a:p>
        </p:txBody>
      </p:sp>
      <p:sp>
        <p:nvSpPr>
          <p:cNvPr id="3" name="Content Placeholder 2"/>
          <p:cNvSpPr>
            <a:spLocks noGrp="1"/>
          </p:cNvSpPr>
          <p:nvPr>
            <p:ph idx="1"/>
          </p:nvPr>
        </p:nvSpPr>
        <p:spPr>
          <a:xfrm>
            <a:off x="1069848" y="1371600"/>
            <a:ext cx="10058400" cy="4800600"/>
          </a:xfrm>
        </p:spPr>
        <p:txBody>
          <a:bodyPr/>
          <a:lstStyle/>
          <a:p>
            <a:pPr marL="0" indent="0" algn="just">
              <a:lnSpc>
                <a:spcPct val="150000"/>
              </a:lnSpc>
              <a:buNone/>
            </a:pPr>
            <a:r>
              <a:rPr lang="tr-TR" dirty="0" smtClean="0"/>
              <a:t>Gaz yakıtların; Doğal gaz, </a:t>
            </a:r>
            <a:r>
              <a:rPr lang="tr-TR" dirty="0"/>
              <a:t>hava gazı, jeneratör gazı, su gazı, vb</a:t>
            </a:r>
            <a:r>
              <a:rPr lang="tr-TR" dirty="0" smtClean="0"/>
              <a:t>. gibi çeşitleri mevcuttur</a:t>
            </a:r>
            <a:r>
              <a:rPr lang="tr-TR" dirty="0" smtClean="0"/>
              <a:t>.</a:t>
            </a:r>
          </a:p>
          <a:p>
            <a:pPr marL="0" indent="0" algn="just">
              <a:lnSpc>
                <a:spcPct val="150000"/>
              </a:lnSpc>
              <a:buNone/>
            </a:pPr>
            <a:r>
              <a:rPr lang="tr-TR" dirty="0" smtClean="0"/>
              <a:t>Fosil </a:t>
            </a:r>
            <a:r>
              <a:rPr lang="tr-TR" dirty="0"/>
              <a:t>kömürlerinin destilasyon ürünü olan havagazı ve jeneratör gazı, petrol destilasyon ürünü olan küçük moleküllü hidrokarbon karışımı yapısındaki gazlar, su gazı ve doğal yer gazlarıdır.</a:t>
            </a:r>
            <a:endParaRPr lang="tr-TR" dirty="0"/>
          </a:p>
        </p:txBody>
      </p:sp>
    </p:spTree>
    <p:extLst>
      <p:ext uri="{BB962C8B-B14F-4D97-AF65-F5344CB8AC3E}">
        <p14:creationId xmlns:p14="http://schemas.microsoft.com/office/powerpoint/2010/main" val="40979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73459"/>
          </a:xfrm>
        </p:spPr>
        <p:txBody>
          <a:bodyPr>
            <a:normAutofit fontScale="90000"/>
          </a:bodyPr>
          <a:lstStyle/>
          <a:p>
            <a:pPr algn="ctr"/>
            <a:r>
              <a:rPr lang="tr-TR" sz="3200" dirty="0"/>
              <a:t> </a:t>
            </a:r>
            <a:r>
              <a:rPr lang="tr-TR" sz="3200" dirty="0" smtClean="0"/>
              <a:t/>
            </a:r>
            <a:br>
              <a:rPr lang="tr-TR" sz="3200" dirty="0" smtClean="0"/>
            </a:br>
            <a:r>
              <a:rPr lang="tr-TR" sz="3600" dirty="0" smtClean="0"/>
              <a:t>Doğalgaz Nedir</a:t>
            </a:r>
            <a:r>
              <a:rPr lang="tr-TR" sz="3600" dirty="0"/>
              <a:t/>
            </a:r>
            <a:br>
              <a:rPr lang="tr-TR" sz="3600" dirty="0"/>
            </a:br>
            <a:endParaRPr lang="tr-TR" sz="3600" dirty="0"/>
          </a:p>
        </p:txBody>
      </p:sp>
      <p:sp>
        <p:nvSpPr>
          <p:cNvPr id="3" name="Content Placeholder 2"/>
          <p:cNvSpPr>
            <a:spLocks noGrp="1"/>
          </p:cNvSpPr>
          <p:nvPr>
            <p:ph idx="1"/>
          </p:nvPr>
        </p:nvSpPr>
        <p:spPr>
          <a:xfrm>
            <a:off x="1069848" y="1214845"/>
            <a:ext cx="10058400" cy="5225143"/>
          </a:xfrm>
        </p:spPr>
        <p:txBody>
          <a:bodyPr>
            <a:noAutofit/>
          </a:bodyPr>
          <a:lstStyle/>
          <a:p>
            <a:pPr marL="0" indent="0" algn="just">
              <a:lnSpc>
                <a:spcPct val="150000"/>
              </a:lnSpc>
              <a:buNone/>
            </a:pPr>
            <a:r>
              <a:rPr lang="tr-TR" dirty="0" smtClean="0"/>
              <a:t>Fosil </a:t>
            </a:r>
            <a:r>
              <a:rPr lang="tr-TR" dirty="0"/>
              <a:t>yakıtlar grubundan hidrokarbon esaslı doğalgaz, yer altında gözenekli kayaların boşluklarına sıkışmış olarak yada petrol yataklarının üzerinde gaz halinde büyük hacimler şeklinde bulunur</a:t>
            </a:r>
            <a:r>
              <a:rPr lang="tr-TR" dirty="0" smtClean="0"/>
              <a:t>.</a:t>
            </a:r>
          </a:p>
          <a:p>
            <a:pPr marL="0" indent="0" algn="just">
              <a:lnSpc>
                <a:spcPct val="150000"/>
              </a:lnSpc>
              <a:buNone/>
            </a:pPr>
            <a:r>
              <a:rPr lang="tr-TR" dirty="0"/>
              <a:t>Doğalgaz; %95 </a:t>
            </a:r>
            <a:r>
              <a:rPr lang="tr-TR" dirty="0" smtClean="0"/>
              <a:t>metan (CH</a:t>
            </a:r>
            <a:r>
              <a:rPr lang="tr-TR" baseline="-25000" dirty="0" smtClean="0"/>
              <a:t>4</a:t>
            </a:r>
            <a:r>
              <a:rPr lang="tr-TR" dirty="0" smtClean="0"/>
              <a:t>), </a:t>
            </a:r>
            <a:r>
              <a:rPr lang="tr-TR" dirty="0"/>
              <a:t>az miktarda da </a:t>
            </a:r>
            <a:r>
              <a:rPr lang="tr-TR" dirty="0" smtClean="0"/>
              <a:t>etan</a:t>
            </a:r>
            <a:r>
              <a:rPr lang="tr-TR" dirty="0"/>
              <a:t> (</a:t>
            </a:r>
            <a:r>
              <a:rPr lang="tr-TR" dirty="0" smtClean="0"/>
              <a:t>C</a:t>
            </a:r>
            <a:r>
              <a:rPr lang="tr-TR" baseline="-25000" dirty="0" smtClean="0"/>
              <a:t>2</a:t>
            </a:r>
            <a:r>
              <a:rPr lang="tr-TR" dirty="0" smtClean="0"/>
              <a:t>H</a:t>
            </a:r>
            <a:r>
              <a:rPr lang="tr-TR" baseline="-25000" dirty="0"/>
              <a:t>8</a:t>
            </a:r>
            <a:r>
              <a:rPr lang="tr-TR" dirty="0" smtClean="0"/>
              <a:t>), Propan(C</a:t>
            </a:r>
            <a:r>
              <a:rPr lang="tr-TR" baseline="-25000" dirty="0" smtClean="0"/>
              <a:t>3</a:t>
            </a:r>
            <a:r>
              <a:rPr lang="tr-TR" dirty="0" smtClean="0"/>
              <a:t>H</a:t>
            </a:r>
            <a:r>
              <a:rPr lang="tr-TR" baseline="-25000" dirty="0"/>
              <a:t>8</a:t>
            </a:r>
            <a:r>
              <a:rPr lang="tr-TR" dirty="0" smtClean="0"/>
              <a:t>), </a:t>
            </a:r>
            <a:r>
              <a:rPr lang="tr-TR" dirty="0"/>
              <a:t>Bütan (</a:t>
            </a:r>
            <a:r>
              <a:rPr lang="tr-TR" dirty="0" smtClean="0"/>
              <a:t>C</a:t>
            </a:r>
            <a:r>
              <a:rPr lang="tr-TR" baseline="-25000" dirty="0" smtClean="0"/>
              <a:t>4</a:t>
            </a:r>
            <a:r>
              <a:rPr lang="tr-TR" dirty="0" smtClean="0"/>
              <a:t>H</a:t>
            </a:r>
            <a:r>
              <a:rPr lang="tr-TR" baseline="-25000" dirty="0" smtClean="0"/>
              <a:t>10</a:t>
            </a:r>
            <a:r>
              <a:rPr lang="tr-TR" dirty="0" smtClean="0"/>
              <a:t>) ve </a:t>
            </a:r>
            <a:r>
              <a:rPr lang="tr-TR" dirty="0"/>
              <a:t>karbondioksitten oluşan renksiz, kokusuz ve havadan hafif bir </a:t>
            </a:r>
            <a:r>
              <a:rPr lang="tr-TR" dirty="0" smtClean="0"/>
              <a:t>gazdır. Bu gazların </a:t>
            </a:r>
            <a:r>
              <a:rPr lang="tr-TR" dirty="0"/>
              <a:t>haricinde </a:t>
            </a:r>
            <a:r>
              <a:rPr lang="tr-TR" dirty="0" smtClean="0"/>
              <a:t>az miktarda; Azot </a:t>
            </a:r>
            <a:r>
              <a:rPr lang="tr-TR" dirty="0"/>
              <a:t>(</a:t>
            </a:r>
            <a:r>
              <a:rPr lang="tr-TR" dirty="0" smtClean="0"/>
              <a:t>N</a:t>
            </a:r>
            <a:r>
              <a:rPr lang="tr-TR" baseline="-25000" dirty="0" smtClean="0"/>
              <a:t>2</a:t>
            </a:r>
            <a:r>
              <a:rPr lang="tr-TR" dirty="0" smtClean="0"/>
              <a:t>), </a:t>
            </a:r>
            <a:r>
              <a:rPr lang="tr-TR" dirty="0"/>
              <a:t>Helyum(He) ve Hidrojen sülfür (</a:t>
            </a:r>
            <a:r>
              <a:rPr lang="tr-TR" dirty="0" smtClean="0"/>
              <a:t>H</a:t>
            </a:r>
            <a:r>
              <a:rPr lang="tr-TR" baseline="-25000" dirty="0" smtClean="0"/>
              <a:t>2</a:t>
            </a:r>
            <a:r>
              <a:rPr lang="tr-TR" dirty="0" smtClean="0"/>
              <a:t>S</a:t>
            </a:r>
            <a:r>
              <a:rPr lang="tr-TR" dirty="0"/>
              <a:t>) gibi çeşitli </a:t>
            </a:r>
            <a:r>
              <a:rPr lang="tr-TR" dirty="0" smtClean="0"/>
              <a:t>hidrokarbonlar da mevcuttur.</a:t>
            </a:r>
          </a:p>
          <a:p>
            <a:pPr marL="0" indent="0" algn="just">
              <a:lnSpc>
                <a:spcPct val="150000"/>
              </a:lnSpc>
              <a:buNone/>
            </a:pPr>
            <a:r>
              <a:rPr lang="tr-TR" dirty="0"/>
              <a:t>Karışımın içinde %95 yada daha yüksek bulunan metan gazının özelliği kimyasal yapısı en basit ve karbon içeriği en düşük olan hidrokarbon gazı olmasıdır. Metan molekülü 1 karbon 4 hidrojen atomundan oluşur.</a:t>
            </a:r>
            <a:br>
              <a:rPr lang="tr-TR" dirty="0"/>
            </a:br>
            <a:r>
              <a:rPr lang="tr-TR" dirty="0"/>
              <a:t/>
            </a:r>
            <a:br>
              <a:rPr lang="tr-TR" dirty="0"/>
            </a:br>
            <a:endParaRPr lang="tr-TR" dirty="0" smtClean="0"/>
          </a:p>
          <a:p>
            <a:pPr marL="0" indent="0" algn="just">
              <a:buNone/>
            </a:pPr>
            <a:endParaRPr lang="tr-TR" dirty="0"/>
          </a:p>
          <a:p>
            <a:pPr marL="0" indent="0" algn="just">
              <a:buNone/>
            </a:pPr>
            <a:endParaRPr lang="tr-TR" dirty="0" smtClean="0"/>
          </a:p>
        </p:txBody>
      </p:sp>
    </p:spTree>
    <p:extLst>
      <p:ext uri="{BB962C8B-B14F-4D97-AF65-F5344CB8AC3E}">
        <p14:creationId xmlns:p14="http://schemas.microsoft.com/office/powerpoint/2010/main" val="352920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a:bodyPr>
          <a:lstStyle/>
          <a:p>
            <a:pPr marL="0" indent="0" algn="just">
              <a:lnSpc>
                <a:spcPct val="150000"/>
              </a:lnSpc>
              <a:buNone/>
            </a:pPr>
            <a:r>
              <a:rPr lang="tr-TR" dirty="0"/>
              <a:t>Kimyasal yapısının basit olması nedeniyle yanma işlemi kolaydır ve tam yanma gerçekleşir. Yanması en kolay ayarlanabilen ve yanma verimliliği en yüksek olan yakıttır. Bu özelliği kullanım kolaylığı ve ekonomisi sağlar. Karbon içeriğinin düşük olması nedeniyle atmosferde sera etkisi oluşturan ve insan sağlığı bakımından zehirleyici olan karbondioksit gazı emisyonu, katı yakıtlara göre 1/3 ve sıvı yakıtlara göre 1/2 oranındadır.</a:t>
            </a:r>
          </a:p>
          <a:p>
            <a:pPr marL="0" indent="0" algn="just">
              <a:lnSpc>
                <a:spcPct val="150000"/>
              </a:lnSpc>
              <a:buNone/>
            </a:pPr>
            <a:r>
              <a:rPr lang="tr-TR" dirty="0" smtClean="0"/>
              <a:t>Yandığında </a:t>
            </a:r>
            <a:r>
              <a:rPr lang="tr-TR" dirty="0"/>
              <a:t>kül ve kükürt bileşikleri oluşturmaz, asit yağmurlarına neden olmaz. Günümüzde oldukça değerli ve stratejik bir enerji kaynağı olarak konut, işyeri, resmi kurum ve endüstride kullanılmaktadır.</a:t>
            </a:r>
            <a:endParaRPr lang="tr-TR" b="1" dirty="0"/>
          </a:p>
          <a:p>
            <a:pPr marL="0" indent="0" algn="just">
              <a:lnSpc>
                <a:spcPct val="150000"/>
              </a:lnSpc>
              <a:buNone/>
            </a:pPr>
            <a:r>
              <a:rPr lang="tr-TR" dirty="0"/>
              <a:t>Kokusuz, renksiz, zehirsiz ve havadan hafiftir. Güvenlik açısından kolayca fark edilebilmesini sağlayabilmek için özel olarak kokulandırılmaktadır.</a:t>
            </a:r>
          </a:p>
          <a:p>
            <a:pPr marL="0" indent="0" algn="just">
              <a:lnSpc>
                <a:spcPct val="150000"/>
              </a:lnSpc>
              <a:buNone/>
            </a:pPr>
            <a:endParaRPr lang="tr-TR" dirty="0"/>
          </a:p>
        </p:txBody>
      </p:sp>
    </p:spTree>
    <p:extLst>
      <p:ext uri="{BB962C8B-B14F-4D97-AF65-F5344CB8AC3E}">
        <p14:creationId xmlns:p14="http://schemas.microsoft.com/office/powerpoint/2010/main" val="380660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56339"/>
          </a:xfrm>
        </p:spPr>
        <p:txBody>
          <a:bodyPr>
            <a:normAutofit fontScale="90000"/>
          </a:bodyPr>
          <a:lstStyle/>
          <a:p>
            <a:pPr algn="ctr"/>
            <a:r>
              <a:rPr lang="tr-TR" sz="3200" dirty="0"/>
              <a:t> </a:t>
            </a:r>
            <a:r>
              <a:rPr lang="tr-TR" sz="3200" dirty="0" smtClean="0"/>
              <a:t/>
            </a:r>
            <a:br>
              <a:rPr lang="tr-TR" sz="3200" dirty="0" smtClean="0"/>
            </a:br>
            <a:r>
              <a:rPr lang="tr-TR" sz="3600" dirty="0" smtClean="0"/>
              <a:t>Metan </a:t>
            </a:r>
            <a:r>
              <a:rPr lang="tr-TR" sz="3600" dirty="0"/>
              <a:t>:</a:t>
            </a:r>
            <a:r>
              <a:rPr lang="tr-TR" sz="3600" dirty="0" smtClean="0"/>
              <a:t>CH4</a:t>
            </a:r>
            <a:r>
              <a:rPr lang="tr-TR" sz="3600" dirty="0"/>
              <a:t/>
            </a:r>
            <a:br>
              <a:rPr lang="tr-TR" sz="3600" dirty="0"/>
            </a:br>
            <a:endParaRPr lang="tr-TR" sz="3600" dirty="0"/>
          </a:p>
        </p:txBody>
      </p:sp>
      <p:sp>
        <p:nvSpPr>
          <p:cNvPr id="3" name="Content Placeholder 2"/>
          <p:cNvSpPr>
            <a:spLocks noGrp="1"/>
          </p:cNvSpPr>
          <p:nvPr>
            <p:ph idx="1"/>
          </p:nvPr>
        </p:nvSpPr>
        <p:spPr>
          <a:xfrm>
            <a:off x="1069848" y="1293223"/>
            <a:ext cx="10058400" cy="5146765"/>
          </a:xfrm>
        </p:spPr>
        <p:txBody>
          <a:bodyPr>
            <a:noAutofit/>
          </a:bodyPr>
          <a:lstStyle/>
          <a:p>
            <a:pPr algn="just">
              <a:buFont typeface="Wingdings" panose="05000000000000000000" pitchFamily="2" charset="2"/>
              <a:buChar char="Ø"/>
            </a:pPr>
            <a:r>
              <a:rPr lang="tr-TR" dirty="0"/>
              <a:t>Renksiz, kokusuz, tatsız bir gazdır. </a:t>
            </a:r>
            <a:endParaRPr lang="tr-TR" dirty="0" smtClean="0"/>
          </a:p>
          <a:p>
            <a:pPr marL="0" indent="0" algn="just">
              <a:buNone/>
            </a:pPr>
            <a:endParaRPr lang="tr-TR" dirty="0"/>
          </a:p>
          <a:p>
            <a:pPr algn="just">
              <a:buFont typeface="Wingdings" panose="05000000000000000000" pitchFamily="2" charset="2"/>
              <a:buChar char="Ø"/>
            </a:pPr>
            <a:r>
              <a:rPr lang="tr-TR" dirty="0"/>
              <a:t>% 5’den az ise mavi alevle yanar.</a:t>
            </a:r>
          </a:p>
          <a:p>
            <a:pPr algn="just">
              <a:buFont typeface="Wingdings" panose="05000000000000000000" pitchFamily="2" charset="2"/>
              <a:buChar char="Ø"/>
            </a:pPr>
            <a:r>
              <a:rPr lang="tr-TR" dirty="0"/>
              <a:t>% 4-15 arasında patlayıcıdır.</a:t>
            </a:r>
          </a:p>
          <a:p>
            <a:pPr algn="just">
              <a:buFont typeface="Wingdings" panose="05000000000000000000" pitchFamily="2" charset="2"/>
              <a:buChar char="Ø"/>
            </a:pPr>
            <a:r>
              <a:rPr lang="tr-TR" dirty="0"/>
              <a:t>%9.5 ideal patlama sınırı. 650 derece sıcaklıkta </a:t>
            </a:r>
            <a:r>
              <a:rPr lang="tr-TR" dirty="0" smtClean="0"/>
              <a:t>10 </a:t>
            </a:r>
            <a:r>
              <a:rPr lang="tr-TR" dirty="0"/>
              <a:t>saniyede patlar.</a:t>
            </a:r>
            <a:endParaRPr lang="tr-TR" dirty="0" smtClean="0"/>
          </a:p>
          <a:p>
            <a:pPr marL="0" indent="0" algn="just">
              <a:buNone/>
            </a:pPr>
            <a:endParaRPr lang="tr-TR" dirty="0"/>
          </a:p>
          <a:p>
            <a:pPr marL="0" indent="0" algn="just">
              <a:buNone/>
            </a:pPr>
            <a:endParaRPr lang="tr-TR" dirty="0" smtClean="0"/>
          </a:p>
        </p:txBody>
      </p:sp>
    </p:spTree>
    <p:extLst>
      <p:ext uri="{BB962C8B-B14F-4D97-AF65-F5344CB8AC3E}">
        <p14:creationId xmlns:p14="http://schemas.microsoft.com/office/powerpoint/2010/main" val="49335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5394"/>
            <a:ext cx="10058400" cy="5466806"/>
          </a:xfrm>
        </p:spPr>
        <p:txBody>
          <a:bodyPr>
            <a:normAutofit/>
          </a:bodyPr>
          <a:lstStyle/>
          <a:p>
            <a:pPr marL="0" indent="0" algn="just">
              <a:lnSpc>
                <a:spcPct val="150000"/>
              </a:lnSpc>
              <a:buNone/>
            </a:pPr>
            <a:r>
              <a:rPr lang="tr-TR" dirty="0" smtClean="0">
                <a:latin typeface="Century Gothic" panose="020B0502020202020204" pitchFamily="34" charset="0"/>
              </a:rPr>
              <a:t>Metan</a:t>
            </a:r>
            <a:r>
              <a:rPr lang="tr-TR" dirty="0">
                <a:latin typeface="Century Gothic" panose="020B0502020202020204" pitchFamily="34" charset="0"/>
              </a:rPr>
              <a:t>, esas itibariyle zehirli bir gaz değildir. </a:t>
            </a:r>
            <a:r>
              <a:rPr lang="tr-TR" dirty="0" smtClean="0">
                <a:latin typeface="Century Gothic" panose="020B0502020202020204" pitchFamily="34" charset="0"/>
              </a:rPr>
              <a:t>Dokular üzerinde </a:t>
            </a:r>
            <a:r>
              <a:rPr lang="tr-TR" dirty="0">
                <a:latin typeface="Century Gothic" panose="020B0502020202020204" pitchFamily="34" charset="0"/>
              </a:rPr>
              <a:t>bir etkisi yoktur. Ancak, fazla miktarda metan </a:t>
            </a:r>
            <a:r>
              <a:rPr lang="tr-TR" dirty="0" smtClean="0">
                <a:latin typeface="Century Gothic" panose="020B0502020202020204" pitchFamily="34" charset="0"/>
              </a:rPr>
              <a:t>bulunan </a:t>
            </a:r>
            <a:r>
              <a:rPr lang="tr-TR" dirty="0">
                <a:latin typeface="Century Gothic" panose="020B0502020202020204" pitchFamily="34" charset="0"/>
              </a:rPr>
              <a:t>havada oksijen oranı düşük olacağından, </a:t>
            </a:r>
            <a:r>
              <a:rPr lang="tr-TR" dirty="0" smtClean="0">
                <a:latin typeface="Century Gothic" panose="020B0502020202020204" pitchFamily="34" charset="0"/>
              </a:rPr>
              <a:t>konsantrasyonun </a:t>
            </a:r>
            <a:r>
              <a:rPr lang="tr-TR" dirty="0">
                <a:latin typeface="Century Gothic" panose="020B0502020202020204" pitchFamily="34" charset="0"/>
              </a:rPr>
              <a:t>%10’u geçmesi durumunda oksijen </a:t>
            </a:r>
            <a:r>
              <a:rPr lang="tr-TR" dirty="0" smtClean="0">
                <a:latin typeface="Century Gothic" panose="020B0502020202020204" pitchFamily="34" charset="0"/>
              </a:rPr>
              <a:t>yüzdesi </a:t>
            </a:r>
            <a:r>
              <a:rPr lang="tr-TR" dirty="0">
                <a:latin typeface="Century Gothic" panose="020B0502020202020204" pitchFamily="34" charset="0"/>
              </a:rPr>
              <a:t>%16’nın altına düşeceğinden, havasız (oksijensiz) </a:t>
            </a:r>
            <a:r>
              <a:rPr lang="tr-TR" dirty="0" smtClean="0">
                <a:latin typeface="Century Gothic" panose="020B0502020202020204" pitchFamily="34" charset="0"/>
              </a:rPr>
              <a:t>kalma </a:t>
            </a:r>
            <a:r>
              <a:rPr lang="tr-TR" dirty="0">
                <a:latin typeface="Century Gothic" panose="020B0502020202020204" pitchFamily="34" charset="0"/>
              </a:rPr>
              <a:t>sonucu asfiksi sonucu ölüm meydana gelebilir.</a:t>
            </a:r>
          </a:p>
          <a:p>
            <a:pPr marL="0" indent="0" algn="just">
              <a:lnSpc>
                <a:spcPct val="150000"/>
              </a:lnSpc>
              <a:buNone/>
            </a:pPr>
            <a:r>
              <a:rPr lang="tr-TR" dirty="0">
                <a:latin typeface="Century Gothic" panose="020B0502020202020204" pitchFamily="34" charset="0"/>
              </a:rPr>
              <a:t>Metanın esas tehlikesi, yanıcı ve patlayıcı bir gaz </a:t>
            </a:r>
            <a:r>
              <a:rPr lang="tr-TR" dirty="0" smtClean="0">
                <a:latin typeface="Century Gothic" panose="020B0502020202020204" pitchFamily="34" charset="0"/>
              </a:rPr>
              <a:t>olmasıdır</a:t>
            </a:r>
            <a:r>
              <a:rPr lang="tr-TR" dirty="0">
                <a:latin typeface="Century Gothic" panose="020B0502020202020204" pitchFamily="34" charset="0"/>
              </a:rPr>
              <a:t>. Tam yanma, % 9 metan ve % 91 oranındaki </a:t>
            </a:r>
            <a:r>
              <a:rPr lang="tr-TR" dirty="0" smtClean="0">
                <a:latin typeface="Century Gothic" panose="020B0502020202020204" pitchFamily="34" charset="0"/>
              </a:rPr>
              <a:t>hava </a:t>
            </a:r>
            <a:r>
              <a:rPr lang="tr-TR" dirty="0">
                <a:latin typeface="Century Gothic" panose="020B0502020202020204" pitchFamily="34" charset="0"/>
              </a:rPr>
              <a:t>karışımında olur. Ancak, patlamayı doğuran ısı </a:t>
            </a:r>
            <a:r>
              <a:rPr lang="tr-TR" dirty="0" smtClean="0">
                <a:latin typeface="Century Gothic" panose="020B0502020202020204" pitchFamily="34" charset="0"/>
              </a:rPr>
              <a:t>kaynağının </a:t>
            </a:r>
            <a:r>
              <a:rPr lang="tr-TR" dirty="0">
                <a:latin typeface="Century Gothic" panose="020B0502020202020204" pitchFamily="34" charset="0"/>
              </a:rPr>
              <a:t>şiddeti ve süresi, basınç ve kapalı ortamın </a:t>
            </a:r>
            <a:r>
              <a:rPr lang="tr-TR" dirty="0" smtClean="0">
                <a:latin typeface="Century Gothic" panose="020B0502020202020204" pitchFamily="34" charset="0"/>
              </a:rPr>
              <a:t>şekli </a:t>
            </a:r>
            <a:r>
              <a:rPr lang="tr-TR" dirty="0">
                <a:latin typeface="Century Gothic" panose="020B0502020202020204" pitchFamily="34" charset="0"/>
              </a:rPr>
              <a:t>de patlamayı etkilediğinden, metanın % 4-15 </a:t>
            </a:r>
            <a:r>
              <a:rPr lang="tr-TR" dirty="0" smtClean="0">
                <a:latin typeface="Century Gothic" panose="020B0502020202020204" pitchFamily="34" charset="0"/>
              </a:rPr>
              <a:t>arasında  </a:t>
            </a:r>
            <a:r>
              <a:rPr lang="tr-TR" dirty="0">
                <a:latin typeface="Century Gothic" panose="020B0502020202020204" pitchFamily="34" charset="0"/>
              </a:rPr>
              <a:t>tehlikeli olduğu kabul edilir ve bu oranda metan </a:t>
            </a:r>
            <a:r>
              <a:rPr lang="tr-TR" dirty="0" smtClean="0">
                <a:latin typeface="Century Gothic" panose="020B0502020202020204" pitchFamily="34" charset="0"/>
              </a:rPr>
              <a:t>bulunan </a:t>
            </a:r>
            <a:r>
              <a:rPr lang="tr-TR" dirty="0">
                <a:latin typeface="Century Gothic" panose="020B0502020202020204" pitchFamily="34" charset="0"/>
              </a:rPr>
              <a:t>havaya madencilikte grizu adı verilir. </a:t>
            </a:r>
          </a:p>
        </p:txBody>
      </p:sp>
    </p:spTree>
    <p:extLst>
      <p:ext uri="{BB962C8B-B14F-4D97-AF65-F5344CB8AC3E}">
        <p14:creationId xmlns:p14="http://schemas.microsoft.com/office/powerpoint/2010/main" val="314844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913094"/>
          </a:xfrm>
        </p:spPr>
        <p:txBody>
          <a:bodyPr>
            <a:normAutofit/>
          </a:bodyPr>
          <a:lstStyle/>
          <a:p>
            <a:pPr algn="ctr"/>
            <a:r>
              <a:rPr lang="tr-TR" sz="3200" dirty="0" smtClean="0"/>
              <a:t>Etan</a:t>
            </a:r>
            <a:r>
              <a:rPr lang="tr-TR" sz="3200" dirty="0"/>
              <a:t>:</a:t>
            </a:r>
            <a:r>
              <a:rPr lang="tr-TR" sz="3200" dirty="0" smtClean="0"/>
              <a:t> </a:t>
            </a:r>
            <a:r>
              <a:rPr lang="tr-TR" sz="3200" dirty="0"/>
              <a:t>C</a:t>
            </a:r>
            <a:r>
              <a:rPr lang="tr-TR" sz="3200" baseline="-25000" dirty="0"/>
              <a:t>2</a:t>
            </a:r>
            <a:r>
              <a:rPr lang="tr-TR" sz="3200" dirty="0"/>
              <a:t>H</a:t>
            </a:r>
            <a:r>
              <a:rPr lang="tr-TR" sz="3200" baseline="-25000" dirty="0"/>
              <a:t>6</a:t>
            </a:r>
            <a:endParaRPr lang="tr-TR" sz="3200" dirty="0"/>
          </a:p>
        </p:txBody>
      </p:sp>
      <p:sp>
        <p:nvSpPr>
          <p:cNvPr id="3" name="Content Placeholder 2"/>
          <p:cNvSpPr>
            <a:spLocks noGrp="1"/>
          </p:cNvSpPr>
          <p:nvPr>
            <p:ph idx="1"/>
          </p:nvPr>
        </p:nvSpPr>
        <p:spPr>
          <a:xfrm>
            <a:off x="1069848" y="1293223"/>
            <a:ext cx="10058400" cy="4878977"/>
          </a:xfrm>
        </p:spPr>
        <p:txBody>
          <a:bodyPr>
            <a:normAutofit fontScale="92500" lnSpcReduction="10000"/>
          </a:bodyPr>
          <a:lstStyle/>
          <a:p>
            <a:pPr marL="0" indent="0" algn="just">
              <a:lnSpc>
                <a:spcPct val="150000"/>
              </a:lnSpc>
              <a:buNone/>
            </a:pPr>
            <a:r>
              <a:rPr lang="tr-TR" dirty="0" smtClean="0">
                <a:latin typeface="Century Schoolbook" panose="02040604050505020304" pitchFamily="18" charset="0"/>
              </a:rPr>
              <a:t>Alkanların </a:t>
            </a:r>
            <a:r>
              <a:rPr lang="tr-TR" dirty="0">
                <a:latin typeface="Century Schoolbook" panose="02040604050505020304" pitchFamily="18" charset="0"/>
              </a:rPr>
              <a:t>ikinci en küçük molekülü olan </a:t>
            </a:r>
            <a:r>
              <a:rPr lang="tr-TR" b="1" dirty="0">
                <a:solidFill>
                  <a:schemeClr val="bg2">
                    <a:lumMod val="90000"/>
                  </a:schemeClr>
                </a:solidFill>
                <a:latin typeface="Century Schoolbook" panose="02040604050505020304" pitchFamily="18" charset="0"/>
              </a:rPr>
              <a:t>etan</a:t>
            </a:r>
            <a:r>
              <a:rPr lang="tr-TR" dirty="0">
                <a:latin typeface="Century Schoolbook" panose="02040604050505020304" pitchFamily="18" charset="0"/>
              </a:rPr>
              <a:t>, normal sıcaklık ve basınçta kokusuz ve renksiz bir gazdır. </a:t>
            </a:r>
            <a:r>
              <a:rPr lang="tr-TR" b="1" dirty="0">
                <a:solidFill>
                  <a:schemeClr val="bg2">
                    <a:lumMod val="90000"/>
                  </a:schemeClr>
                </a:solidFill>
                <a:latin typeface="Century Schoolbook" panose="02040604050505020304" pitchFamily="18" charset="0"/>
              </a:rPr>
              <a:t>Etan</a:t>
            </a:r>
            <a:r>
              <a:rPr lang="tr-TR" dirty="0">
                <a:latin typeface="Century Schoolbook" panose="02040604050505020304" pitchFamily="18" charset="0"/>
              </a:rPr>
              <a:t>, doğal gazda </a:t>
            </a:r>
            <a:r>
              <a:rPr lang="tr-TR" b="1" dirty="0">
                <a:solidFill>
                  <a:schemeClr val="bg2">
                    <a:lumMod val="90000"/>
                  </a:schemeClr>
                </a:solidFill>
                <a:latin typeface="Century Schoolbook" panose="02040604050505020304" pitchFamily="18" charset="0"/>
              </a:rPr>
              <a:t>metan</a:t>
            </a:r>
            <a:r>
              <a:rPr lang="tr-TR" dirty="0">
                <a:latin typeface="Century Schoolbook" panose="02040604050505020304" pitchFamily="18" charset="0"/>
              </a:rPr>
              <a:t>dan sonra en fazla bulunan ikinci gazdır</a:t>
            </a:r>
            <a:r>
              <a:rPr lang="tr-TR" dirty="0" smtClean="0">
                <a:latin typeface="Century Schoolbook" panose="02040604050505020304" pitchFamily="18" charset="0"/>
              </a:rPr>
              <a:t>.</a:t>
            </a:r>
          </a:p>
          <a:p>
            <a:pPr marL="0" indent="0" algn="just">
              <a:lnSpc>
                <a:spcPct val="150000"/>
              </a:lnSpc>
              <a:buNone/>
            </a:pPr>
            <a:r>
              <a:rPr lang="tr-TR" dirty="0">
                <a:latin typeface="Century Schoolbook" panose="02040604050505020304" pitchFamily="18" charset="0"/>
              </a:rPr>
              <a:t>Hidrokarbonların doymuş hidrokarbonlar sınıfına mensup bir alifatik bileşiktir. </a:t>
            </a:r>
            <a:r>
              <a:rPr lang="tr-TR" dirty="0" smtClean="0">
                <a:latin typeface="Century Schoolbook" panose="02040604050505020304" pitchFamily="18" charset="0"/>
              </a:rPr>
              <a:t>Ergime </a:t>
            </a:r>
            <a:r>
              <a:rPr lang="tr-TR" dirty="0">
                <a:latin typeface="Century Schoolbook" panose="02040604050505020304" pitchFamily="18" charset="0"/>
              </a:rPr>
              <a:t>noktası 172°, kaynama noktası </a:t>
            </a:r>
            <a:r>
              <a:rPr lang="tr-TR" dirty="0" smtClean="0">
                <a:latin typeface="Century Schoolbook" panose="02040604050505020304" pitchFamily="18" charset="0"/>
              </a:rPr>
              <a:t>88,3 °C’dir</a:t>
            </a:r>
            <a:r>
              <a:rPr lang="tr-TR" dirty="0">
                <a:latin typeface="Century Schoolbook" panose="02040604050505020304" pitchFamily="18" charset="0"/>
              </a:rPr>
              <a:t>. Alkol, eter gibi organik eritkenlerde çok erir. </a:t>
            </a:r>
            <a:r>
              <a:rPr lang="tr-TR" dirty="0" smtClean="0">
                <a:latin typeface="Century Schoolbook" panose="02040604050505020304" pitchFamily="18" charset="0"/>
              </a:rPr>
              <a:t>Tabii </a:t>
            </a:r>
            <a:r>
              <a:rPr lang="tr-TR" dirty="0">
                <a:latin typeface="Century Schoolbook" panose="02040604050505020304" pitchFamily="18" charset="0"/>
              </a:rPr>
              <a:t>gazlarda %5 ile %20 arasında bulunur. Tabii gazlardan veya petrol ürünü, gazlardan ayrılarak elde edilebilir. Fakat daha ziyade tabii gazlarda ve petrol gazlarında yakıt olarak kullanılır.En önemli özelliği temiz bir yakıt olması ve çevreyi kirletmemesidir. Gaz halinde olması nedeniyle hava ile daha iyi bir karışım oluşturarak kolay yanar, tam yandığında mavi bir alev </a:t>
            </a:r>
            <a:r>
              <a:rPr lang="tr-TR" dirty="0" smtClean="0">
                <a:latin typeface="Century Schoolbook" panose="02040604050505020304" pitchFamily="18" charset="0"/>
              </a:rPr>
              <a:t>oluşturur. Gaz </a:t>
            </a:r>
            <a:r>
              <a:rPr lang="tr-TR" dirty="0">
                <a:latin typeface="Century Schoolbook" panose="02040604050505020304" pitchFamily="18" charset="0"/>
              </a:rPr>
              <a:t>halinde olması nedeniyle daha hassas kontrol edilebilme imkanı bulunmaktadır. Ucuzluk sıralamasında yıllardır en ucuz yakıtlardan biridir</a:t>
            </a:r>
            <a:r>
              <a:rPr lang="tr-TR" dirty="0" smtClean="0">
                <a:latin typeface="Century Schoolbook" panose="02040604050505020304" pitchFamily="18" charset="0"/>
              </a:rPr>
              <a:t>. </a:t>
            </a:r>
            <a:endParaRPr lang="tr-TR" dirty="0">
              <a:latin typeface="Century Schoolbook" panose="02040604050505020304" pitchFamily="18" charset="0"/>
            </a:endParaRPr>
          </a:p>
        </p:txBody>
      </p:sp>
    </p:spTree>
    <p:extLst>
      <p:ext uri="{BB962C8B-B14F-4D97-AF65-F5344CB8AC3E}">
        <p14:creationId xmlns:p14="http://schemas.microsoft.com/office/powerpoint/2010/main" val="770808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1647</TotalTime>
  <Words>2600</Words>
  <Application>Microsoft Office PowerPoint</Application>
  <PresentationFormat>Widescreen</PresentationFormat>
  <Paragraphs>198</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Bookman Old Style</vt:lpstr>
      <vt:lpstr>Century Gothic</vt:lpstr>
      <vt:lpstr>Century Schoolbook</vt:lpstr>
      <vt:lpstr>Wingdings</vt:lpstr>
      <vt:lpstr>Wood Type Yazı Tipi</vt:lpstr>
      <vt:lpstr>YAKITLAR ve YAKIT TEKNOLOJİLERİ </vt:lpstr>
      <vt:lpstr>Yakıtlar</vt:lpstr>
      <vt:lpstr>PowerPoint Presentation</vt:lpstr>
      <vt:lpstr>Gaz Yakıtlar </vt:lpstr>
      <vt:lpstr>  Doğalgaz Nedir </vt:lpstr>
      <vt:lpstr>PowerPoint Presentation</vt:lpstr>
      <vt:lpstr>  Metan :CH4 </vt:lpstr>
      <vt:lpstr>PowerPoint Presentation</vt:lpstr>
      <vt:lpstr>Etan: C2H6</vt:lpstr>
      <vt:lpstr>Propan ve Bütan</vt:lpstr>
      <vt:lpstr>LNG</vt:lpstr>
      <vt:lpstr> Doğalgaz’ın Tarihi Nereye Dayanmaktadır </vt:lpstr>
      <vt:lpstr>PowerPoint Presentation</vt:lpstr>
      <vt:lpstr>Doğal Gazın Kokulandırılması</vt:lpstr>
      <vt:lpstr>Doğal Gaz Zehirlemez </vt:lpstr>
      <vt:lpstr>Nerelerde bulunur</vt:lpstr>
      <vt:lpstr> Sondaj nedir </vt:lpstr>
      <vt:lpstr> Doğal gaz rezervi nasıl bulunur </vt:lpstr>
      <vt:lpstr> Doğal gaz nasıl çıkarılır </vt:lpstr>
      <vt:lpstr>Denizden doğal gaz nasıl çıkar</vt:lpstr>
      <vt:lpstr>PowerPoint Presentation</vt:lpstr>
      <vt:lpstr> Şehrimize Nasıl Ulaşıyor </vt:lpstr>
      <vt:lpstr>Doğalgazın özellikleri nelerdir</vt:lpstr>
      <vt:lpstr>PowerPoint Presentation</vt:lpstr>
      <vt:lpstr>PowerPoint Presentation</vt:lpstr>
      <vt:lpstr>Avantajları</vt:lpstr>
      <vt:lpstr> Kullanım Yerleri </vt:lpstr>
      <vt:lpstr> Gaz Kullanırken </vt:lpstr>
      <vt:lpstr> Konut Içinde Gaz Kokusu Hissettiğinizde </vt:lpstr>
      <vt:lpstr> Apartman İçinde Gaz Kokusu Hissettiğinizde </vt:lpstr>
      <vt:lpstr> Sokakta Gaz Kokusu Hissettiğinizde </vt:lpstr>
      <vt:lpstr>   Doğalgaz Güvenli Bir Yakıt Mıdır   </vt:lpstr>
      <vt:lpstr> Doğalgaz Niçin Temiz Enerjidir </vt:lpstr>
      <vt:lpstr> Doğalgaz Diğer Yakıtlara Göre Neden Daha Verimlidir </vt:lpstr>
      <vt:lpstr> Doğalgaz Rezervlerinin Ömrü Ne Kadardır  </vt:lpstr>
      <vt:lpstr> Neden Enerji Kaynaklarından En Çok Doğalgaz Tercih Edilir </vt:lpstr>
      <vt:lpstr>PowerPoint Presentation</vt:lpstr>
      <vt:lpstr> Doğalgazın Kullanımının Getirdiği Avantajlar Nelerdir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392</cp:revision>
  <dcterms:created xsi:type="dcterms:W3CDTF">2020-09-15T09:06:59Z</dcterms:created>
  <dcterms:modified xsi:type="dcterms:W3CDTF">2023-12-13T11:09:34Z</dcterms:modified>
</cp:coreProperties>
</file>