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3" r:id="rId46"/>
    <p:sldId id="324" r:id="rId47"/>
    <p:sldId id="325" r:id="rId48"/>
    <p:sldId id="326" r:id="rId49"/>
    <p:sldId id="327" r:id="rId50"/>
    <p:sldId id="328" r:id="rId51"/>
    <p:sldId id="329" r:id="rId52"/>
    <p:sldId id="330" r:id="rId53"/>
    <p:sldId id="331" r:id="rId54"/>
    <p:sldId id="332" r:id="rId55"/>
    <p:sldId id="333" r:id="rId56"/>
    <p:sldId id="334" r:id="rId57"/>
    <p:sldId id="335" r:id="rId58"/>
    <p:sldId id="336" r:id="rId59"/>
    <p:sldId id="337" r:id="rId60"/>
    <p:sldId id="301"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200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458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180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36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3/13/2024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824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186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7407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3/13/2024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212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042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smtClean="0"/>
              <a:t>3/13/2024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336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3/13/2024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187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3/13/2024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311929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biyolojikutusu.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a:t>Tekstil Hazırlama Teknolojisi</a:t>
            </a:r>
            <a:endParaRPr lang="en-US" dirty="0"/>
          </a:p>
        </p:txBody>
      </p:sp>
      <p:sp>
        <p:nvSpPr>
          <p:cNvPr id="3" name="Alt Başlık 2"/>
          <p:cNvSpPr>
            <a:spLocks noGrp="1"/>
          </p:cNvSpPr>
          <p:nvPr>
            <p:ph type="subTitle" idx="1"/>
          </p:nvPr>
        </p:nvSpPr>
        <p:spPr/>
        <p:txBody>
          <a:bodyPr/>
          <a:lstStyle/>
          <a:p>
            <a:pPr algn="ctr"/>
            <a:r>
              <a:rPr lang="tr-TR" dirty="0" smtClean="0"/>
              <a:t>2023-2024 </a:t>
            </a:r>
            <a:r>
              <a:rPr lang="tr-TR" dirty="0" smtClean="0"/>
              <a:t>Bahar Dönemi </a:t>
            </a:r>
          </a:p>
          <a:p>
            <a:pPr algn="ctr"/>
            <a:r>
              <a:rPr lang="tr-TR" dirty="0" smtClean="0"/>
              <a:t>(</a:t>
            </a:r>
            <a:r>
              <a:rPr lang="tr-TR" dirty="0"/>
              <a:t>5</a:t>
            </a:r>
            <a:r>
              <a:rPr lang="tr-TR" dirty="0" smtClean="0"/>
              <a:t>. Hafta: </a:t>
            </a:r>
            <a:r>
              <a:rPr lang="tr-TR" dirty="0" smtClean="0"/>
              <a:t>20.03.2024)</a:t>
            </a:r>
            <a:endParaRPr lang="en-US" dirty="0"/>
          </a:p>
        </p:txBody>
      </p:sp>
    </p:spTree>
    <p:extLst>
      <p:ext uri="{BB962C8B-B14F-4D97-AF65-F5344CB8AC3E}">
        <p14:creationId xmlns:p14="http://schemas.microsoft.com/office/powerpoint/2010/main" val="79686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60397"/>
          </a:xfrm>
        </p:spPr>
        <p:txBody>
          <a:bodyPr>
            <a:normAutofit/>
          </a:bodyPr>
          <a:lstStyle/>
          <a:p>
            <a:pPr algn="ctr"/>
            <a:r>
              <a:rPr lang="tr-TR" sz="3200" dirty="0"/>
              <a:t>Yünün </a:t>
            </a:r>
            <a:r>
              <a:rPr lang="tr-TR" sz="3200" dirty="0" smtClean="0"/>
              <a:t>Kimyasal </a:t>
            </a:r>
            <a:r>
              <a:rPr lang="tr-TR" sz="3200" dirty="0"/>
              <a:t>Yapısı </a:t>
            </a:r>
          </a:p>
        </p:txBody>
      </p:sp>
      <p:sp>
        <p:nvSpPr>
          <p:cNvPr id="3" name="Content Placeholder 2"/>
          <p:cNvSpPr>
            <a:spLocks noGrp="1"/>
          </p:cNvSpPr>
          <p:nvPr>
            <p:ph idx="1"/>
          </p:nvPr>
        </p:nvSpPr>
        <p:spPr>
          <a:xfrm>
            <a:off x="1069848" y="1149531"/>
            <a:ext cx="10058400" cy="5022669"/>
          </a:xfrm>
        </p:spPr>
        <p:txBody>
          <a:bodyPr>
            <a:normAutofit/>
          </a:bodyPr>
          <a:lstStyle/>
          <a:p>
            <a:pPr marL="0" indent="0" algn="just">
              <a:lnSpc>
                <a:spcPct val="150000"/>
              </a:lnSpc>
              <a:buNone/>
            </a:pPr>
            <a:r>
              <a:rPr lang="tr-TR" dirty="0"/>
              <a:t>Deri içerisinde teşekkül eden kıl kökünün yanında yağ ve ter bezleri bulunur. Ter bezleri deri yüzeyine salgı yapar. Yağ bezleri ise kıl köküne yağ salgılar. Bu yüzden yün ve kıl değişik miktarlarda ter tuzları ve yağ içerir. Bunun yanında hayvanın yaşadığı ortamdan ileri gelen ot, toprak, dışkı artıkları vb. kirler de vardır. Bu bakımdan işlenmemiş yün elyafın (yapağının) yapısındaki maddeler % olarak şöyle sıralanabilir:</a:t>
            </a:r>
          </a:p>
          <a:p>
            <a:pPr>
              <a:buFont typeface="Wingdings" panose="05000000000000000000" pitchFamily="2" charset="2"/>
              <a:buChar char="Ø"/>
            </a:pPr>
            <a:r>
              <a:rPr lang="tr-TR" dirty="0" smtClean="0"/>
              <a:t>%</a:t>
            </a:r>
            <a:r>
              <a:rPr lang="tr-TR" dirty="0"/>
              <a:t>33 keratin (yün proteini)</a:t>
            </a:r>
          </a:p>
          <a:p>
            <a:pPr>
              <a:buFont typeface="Wingdings" panose="05000000000000000000" pitchFamily="2" charset="2"/>
              <a:buChar char="Ø"/>
            </a:pPr>
            <a:r>
              <a:rPr lang="tr-TR" dirty="0"/>
              <a:t>%28 ter tuzları</a:t>
            </a:r>
          </a:p>
          <a:p>
            <a:pPr>
              <a:buFont typeface="Wingdings" panose="05000000000000000000" pitchFamily="2" charset="2"/>
              <a:buChar char="Ø"/>
            </a:pPr>
            <a:r>
              <a:rPr lang="tr-TR" dirty="0"/>
              <a:t>%26 kir</a:t>
            </a:r>
          </a:p>
          <a:p>
            <a:pPr>
              <a:buFont typeface="Wingdings" panose="05000000000000000000" pitchFamily="2" charset="2"/>
              <a:buChar char="Ø"/>
            </a:pPr>
            <a:r>
              <a:rPr lang="tr-TR" dirty="0"/>
              <a:t>%12 yün yağı</a:t>
            </a:r>
          </a:p>
          <a:p>
            <a:pPr>
              <a:buFont typeface="Wingdings" panose="05000000000000000000" pitchFamily="2" charset="2"/>
              <a:buChar char="Ø"/>
            </a:pPr>
            <a:r>
              <a:rPr lang="tr-TR" dirty="0"/>
              <a:t>%1 inorganik maddeler</a:t>
            </a:r>
          </a:p>
        </p:txBody>
      </p:sp>
    </p:spTree>
    <p:extLst>
      <p:ext uri="{BB962C8B-B14F-4D97-AF65-F5344CB8AC3E}">
        <p14:creationId xmlns:p14="http://schemas.microsoft.com/office/powerpoint/2010/main" val="756740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83771"/>
            <a:ext cx="10058400" cy="5388429"/>
          </a:xfrm>
        </p:spPr>
        <p:txBody>
          <a:bodyPr>
            <a:normAutofit/>
          </a:bodyPr>
          <a:lstStyle/>
          <a:p>
            <a:pPr marL="0" indent="0" algn="just">
              <a:lnSpc>
                <a:spcPct val="170000"/>
              </a:lnSpc>
              <a:buNone/>
            </a:pPr>
            <a:r>
              <a:rPr lang="tr-TR" dirty="0"/>
              <a:t>Bu kirler yüzünden yıkandığı zaman yapak ağırlığında bir azalma görülür. Kaba elyaf ağırlığının üçte birini, ince elyaf ise yarısından fazlasını kaybeder. Yapağının yıkanmasından sonra ağırlığının azalmasına teknikte çekim adı verilir. Genellikle kaba elyaf yerine düşük çekimli yün, ince elyaf yerine ise yüksek çekimli yün denilir</a:t>
            </a:r>
            <a:r>
              <a:rPr lang="tr-TR" dirty="0" smtClean="0"/>
              <a:t>.</a:t>
            </a:r>
          </a:p>
        </p:txBody>
      </p:sp>
    </p:spTree>
    <p:extLst>
      <p:ext uri="{BB962C8B-B14F-4D97-AF65-F5344CB8AC3E}">
        <p14:creationId xmlns:p14="http://schemas.microsoft.com/office/powerpoint/2010/main" val="3791812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22960"/>
            <a:ext cx="10058400" cy="5349240"/>
          </a:xfrm>
        </p:spPr>
        <p:txBody>
          <a:bodyPr/>
          <a:lstStyle/>
          <a:p>
            <a:pPr marL="0" indent="0" algn="just">
              <a:lnSpc>
                <a:spcPct val="150000"/>
              </a:lnSpc>
              <a:buNone/>
            </a:pPr>
            <a:r>
              <a:rPr lang="tr-TR" b="1" dirty="0">
                <a:solidFill>
                  <a:srgbClr val="FF0000"/>
                </a:solidFill>
              </a:rPr>
              <a:t>Keratin: </a:t>
            </a:r>
            <a:r>
              <a:rPr lang="tr-TR" dirty="0"/>
              <a:t>Keratin, yün proteinidir. .Kaba formülünün kimyasal bileşimi ise;</a:t>
            </a:r>
          </a:p>
          <a:p>
            <a:pPr algn="just">
              <a:lnSpc>
                <a:spcPct val="150000"/>
              </a:lnSpc>
            </a:pPr>
            <a:r>
              <a:rPr lang="tr-TR" dirty="0"/>
              <a:t>%50 karbon,</a:t>
            </a:r>
          </a:p>
          <a:p>
            <a:pPr algn="just">
              <a:lnSpc>
                <a:spcPct val="150000"/>
              </a:lnSpc>
            </a:pPr>
            <a:r>
              <a:rPr lang="tr-TR" dirty="0"/>
              <a:t>%22-25 oksijen,</a:t>
            </a:r>
          </a:p>
          <a:p>
            <a:pPr algn="just">
              <a:lnSpc>
                <a:spcPct val="150000"/>
              </a:lnSpc>
            </a:pPr>
            <a:r>
              <a:rPr lang="tr-TR" dirty="0"/>
              <a:t>%16-17 azot,</a:t>
            </a:r>
          </a:p>
          <a:p>
            <a:pPr algn="just">
              <a:lnSpc>
                <a:spcPct val="150000"/>
              </a:lnSpc>
            </a:pPr>
            <a:r>
              <a:rPr lang="tr-TR" dirty="0"/>
              <a:t>%3-4 kükürt,</a:t>
            </a:r>
          </a:p>
          <a:p>
            <a:pPr algn="just">
              <a:lnSpc>
                <a:spcPct val="150000"/>
              </a:lnSpc>
            </a:pPr>
            <a:r>
              <a:rPr lang="tr-TR" dirty="0"/>
              <a:t>%7 hidrojendir.</a:t>
            </a:r>
          </a:p>
          <a:p>
            <a:pPr marL="0" indent="0">
              <a:buNone/>
            </a:pPr>
            <a:endParaRPr lang="tr-TR" dirty="0"/>
          </a:p>
        </p:txBody>
      </p:sp>
    </p:spTree>
    <p:extLst>
      <p:ext uri="{BB962C8B-B14F-4D97-AF65-F5344CB8AC3E}">
        <p14:creationId xmlns:p14="http://schemas.microsoft.com/office/powerpoint/2010/main" val="1563510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36023"/>
            <a:ext cx="10058400" cy="5336177"/>
          </a:xfrm>
        </p:spPr>
        <p:txBody>
          <a:bodyPr>
            <a:normAutofit lnSpcReduction="10000"/>
          </a:bodyPr>
          <a:lstStyle/>
          <a:p>
            <a:pPr marL="0" indent="0">
              <a:buNone/>
            </a:pPr>
            <a:r>
              <a:rPr lang="tr-TR" b="1" dirty="0">
                <a:solidFill>
                  <a:srgbClr val="FF0000"/>
                </a:solidFill>
              </a:rPr>
              <a:t>Ter tuzları</a:t>
            </a:r>
          </a:p>
          <a:p>
            <a:pPr marL="0" indent="0" algn="just">
              <a:lnSpc>
                <a:spcPct val="150000"/>
              </a:lnSpc>
              <a:buNone/>
            </a:pPr>
            <a:r>
              <a:rPr lang="tr-TR" dirty="0"/>
              <a:t>Ham yünden sulu ekstraksiyon sonucu ayrılabilen maddelere ter tuzları denir. Oleik ve stearik asid gibi yağ asidlerinin potasyum tuzları ve </a:t>
            </a:r>
            <a:r>
              <a:rPr lang="tr-TR" dirty="0" smtClean="0"/>
              <a:t>K</a:t>
            </a:r>
            <a:r>
              <a:rPr lang="tr-TR" baseline="-25000" dirty="0" smtClean="0"/>
              <a:t>2</a:t>
            </a:r>
            <a:r>
              <a:rPr lang="tr-TR" dirty="0" smtClean="0"/>
              <a:t>CO</a:t>
            </a:r>
            <a:r>
              <a:rPr lang="tr-TR" baseline="-25000" dirty="0" smtClean="0"/>
              <a:t>3</a:t>
            </a:r>
            <a:r>
              <a:rPr lang="tr-TR" dirty="0" smtClean="0"/>
              <a:t>'tan </a:t>
            </a:r>
            <a:r>
              <a:rPr lang="tr-TR" dirty="0"/>
              <a:t>ibarettir. Bunların yanında 6 karbonluya kadar küçük moleküllü asetik, laktik, valerik, kaprilik asidler de hem serbest halde hem de K tuzları halinde bulunur. Bunların yanında leucin, glycin, tirosin de görülmüştür. Bu yüzden ter tuzlarının bileşimi karmaşıktır.</a:t>
            </a:r>
          </a:p>
          <a:p>
            <a:pPr marL="0" indent="0" algn="just">
              <a:lnSpc>
                <a:spcPct val="150000"/>
              </a:lnSpc>
              <a:buNone/>
            </a:pPr>
            <a:r>
              <a:rPr lang="tr-TR" b="1" dirty="0" smtClean="0">
                <a:solidFill>
                  <a:srgbClr val="FF0000"/>
                </a:solidFill>
              </a:rPr>
              <a:t>Kir</a:t>
            </a:r>
            <a:endParaRPr lang="tr-TR" b="1" dirty="0">
              <a:solidFill>
                <a:srgbClr val="FF0000"/>
              </a:solidFill>
            </a:endParaRPr>
          </a:p>
          <a:p>
            <a:pPr marL="0" indent="0" algn="just">
              <a:lnSpc>
                <a:spcPct val="150000"/>
              </a:lnSpc>
              <a:buNone/>
            </a:pPr>
            <a:r>
              <a:rPr lang="tr-TR" dirty="0"/>
              <a:t>Doğal haldeki yün elyafı önemli ölçüde dıştan gelen kirleri içerir. Bu kirler yün yağının yapışkan olması nedeniyle yün üzerinde tutulur ve bunlar ancak yıkama ve karbonize etme işlemleri ile giderilebilir.</a:t>
            </a:r>
          </a:p>
        </p:txBody>
      </p:sp>
    </p:spTree>
    <p:extLst>
      <p:ext uri="{BB962C8B-B14F-4D97-AF65-F5344CB8AC3E}">
        <p14:creationId xmlns:p14="http://schemas.microsoft.com/office/powerpoint/2010/main" val="1946597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96389"/>
            <a:ext cx="10058400" cy="5675811"/>
          </a:xfrm>
        </p:spPr>
        <p:txBody>
          <a:bodyPr>
            <a:normAutofit lnSpcReduction="10000"/>
          </a:bodyPr>
          <a:lstStyle/>
          <a:p>
            <a:pPr marL="0" indent="0">
              <a:lnSpc>
                <a:spcPct val="150000"/>
              </a:lnSpc>
              <a:buNone/>
            </a:pPr>
            <a:r>
              <a:rPr lang="tr-TR" b="1" dirty="0">
                <a:solidFill>
                  <a:srgbClr val="FF0000"/>
                </a:solidFill>
              </a:rPr>
              <a:t>Yün yağı</a:t>
            </a:r>
          </a:p>
          <a:p>
            <a:pPr marL="0" indent="0" algn="just">
              <a:lnSpc>
                <a:spcPct val="150000"/>
              </a:lnSpc>
              <a:buNone/>
            </a:pPr>
            <a:r>
              <a:rPr lang="tr-TR" dirty="0"/>
              <a:t>Doğal yağların çoğu, yağ asidlerinin bir trialkol olan gliserinle yapmış olduğu esterlerdir. Yün yağının bileşimi ise biraz daha farklı olup yağ asidlerinin monohidroksilli bir alkol olan kolesterol ve isokolesterol esterleridir</a:t>
            </a:r>
            <a:r>
              <a:rPr lang="tr-TR" dirty="0" smtClean="0"/>
              <a:t>..</a:t>
            </a:r>
            <a:endParaRPr lang="tr-TR" dirty="0"/>
          </a:p>
          <a:p>
            <a:pPr marL="0" indent="0" algn="just">
              <a:lnSpc>
                <a:spcPct val="150000"/>
              </a:lnSpc>
              <a:buNone/>
            </a:pPr>
            <a:r>
              <a:rPr lang="tr-TR" dirty="0"/>
              <a:t>Yün yağı sarımsı beyaz renkte, vaksa benzeyen ve organik çözücülerde çözünen bir maddedir. Zor sabunlaşması yüzünden pamuk vaksına ve diğer </a:t>
            </a:r>
            <a:r>
              <a:rPr lang="tr-TR" dirty="0" smtClean="0"/>
              <a:t>vakslara </a:t>
            </a:r>
            <a:r>
              <a:rPr lang="tr-TR" dirty="0"/>
              <a:t>benzer. Alkollü KOH ile uzun zaman ısıtılmakla bile güç sabunlaşır. Yün yağı, yapağının yıkanması sırasında yıkama banyosuna emülsiyon oluşturarak geçer. Yıkama banyosundan yeniden kazanılan yağın pazarlama değeri yüksektir. Yıkama banyosundan ilk ayrıldığında kirli sarı renkte ve hayvan kokusunda olan yağ, temizlendikten sonra kokusuz, açık sarı renkte E.N. 38-44 </a:t>
            </a:r>
            <a:r>
              <a:rPr lang="tr-TR" dirty="0" smtClean="0"/>
              <a:t>C </a:t>
            </a:r>
            <a:r>
              <a:rPr lang="tr-TR" dirty="0"/>
              <a:t>olan bir madde haline geçer. </a:t>
            </a:r>
          </a:p>
        </p:txBody>
      </p:sp>
    </p:spTree>
    <p:extLst>
      <p:ext uri="{BB962C8B-B14F-4D97-AF65-F5344CB8AC3E}">
        <p14:creationId xmlns:p14="http://schemas.microsoft.com/office/powerpoint/2010/main" val="130564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87829"/>
            <a:ext cx="10058400" cy="5584371"/>
          </a:xfrm>
        </p:spPr>
        <p:txBody>
          <a:bodyPr/>
          <a:lstStyle/>
          <a:p>
            <a:pPr marL="0" indent="0" algn="just">
              <a:lnSpc>
                <a:spcPct val="150000"/>
              </a:lnSpc>
              <a:buNone/>
            </a:pPr>
            <a:r>
              <a:rPr lang="tr-TR" dirty="0"/>
              <a:t>Bu şekilde temizlenmiş olan yün yağı yaklaşık %20 su ile karışık halde lanolin adı altında kozmetiklerin yapımında kullanılır.</a:t>
            </a:r>
          </a:p>
          <a:p>
            <a:pPr marL="0" indent="0">
              <a:buNone/>
            </a:pPr>
            <a:endParaRPr lang="tr-TR" b="1" dirty="0" smtClean="0">
              <a:solidFill>
                <a:srgbClr val="FF0000"/>
              </a:solidFill>
            </a:endParaRPr>
          </a:p>
          <a:p>
            <a:pPr marL="0" indent="0">
              <a:buNone/>
            </a:pPr>
            <a:r>
              <a:rPr lang="tr-TR" b="1" dirty="0" smtClean="0">
                <a:solidFill>
                  <a:srgbClr val="FF0000"/>
                </a:solidFill>
              </a:rPr>
              <a:t>Anorganik </a:t>
            </a:r>
            <a:r>
              <a:rPr lang="tr-TR" b="1" dirty="0">
                <a:solidFill>
                  <a:srgbClr val="FF0000"/>
                </a:solidFill>
              </a:rPr>
              <a:t>maddeler</a:t>
            </a:r>
          </a:p>
          <a:p>
            <a:pPr marL="0" indent="0" algn="just">
              <a:lnSpc>
                <a:spcPct val="150000"/>
              </a:lnSpc>
              <a:buNone/>
            </a:pPr>
            <a:r>
              <a:rPr lang="tr-TR" dirty="0"/>
              <a:t>Yünde doğal olarak bulunan anorganik maddeler %1,5'u geçmez. Bileşimleri hayvanın yetiştiği yere ve yetişme koşullarına göre değişir. Genellikle sodyum, potasyum, kalsiyum tuzları ve kükürt bileşikleri içerir.</a:t>
            </a:r>
          </a:p>
          <a:p>
            <a:pPr marL="0" indent="0" algn="just">
              <a:lnSpc>
                <a:spcPct val="150000"/>
              </a:lnSpc>
              <a:buNone/>
            </a:pPr>
            <a:endParaRPr lang="tr-TR" dirty="0"/>
          </a:p>
        </p:txBody>
      </p:sp>
    </p:spTree>
    <p:extLst>
      <p:ext uri="{BB962C8B-B14F-4D97-AF65-F5344CB8AC3E}">
        <p14:creationId xmlns:p14="http://schemas.microsoft.com/office/powerpoint/2010/main" val="2898331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56339"/>
          </a:xfrm>
        </p:spPr>
        <p:txBody>
          <a:bodyPr>
            <a:normAutofit/>
          </a:bodyPr>
          <a:lstStyle/>
          <a:p>
            <a:pPr algn="ctr"/>
            <a:r>
              <a:rPr lang="tr-TR" sz="3200" dirty="0" smtClean="0"/>
              <a:t>Yünün Fiziksel Özellikleri</a:t>
            </a:r>
            <a:endParaRPr lang="tr-TR" sz="3200" dirty="0"/>
          </a:p>
        </p:txBody>
      </p:sp>
      <p:sp>
        <p:nvSpPr>
          <p:cNvPr id="3" name="Content Placeholder 2"/>
          <p:cNvSpPr>
            <a:spLocks noGrp="1"/>
          </p:cNvSpPr>
          <p:nvPr>
            <p:ph idx="1"/>
          </p:nvPr>
        </p:nvSpPr>
        <p:spPr>
          <a:xfrm>
            <a:off x="1069848" y="1280160"/>
            <a:ext cx="10058400" cy="4892040"/>
          </a:xfrm>
        </p:spPr>
        <p:txBody>
          <a:bodyPr/>
          <a:lstStyle/>
          <a:p>
            <a:pPr marL="0" indent="0" algn="just">
              <a:lnSpc>
                <a:spcPct val="150000"/>
              </a:lnSpc>
              <a:buNone/>
            </a:pPr>
            <a:r>
              <a:rPr lang="tr-TR" dirty="0"/>
              <a:t>Yün elyafı sahip olduğu özellikler ve bunun yanında üretiminin tüketiminden az olması nedeniyle ticari açıdan pahalı bir elyaf türüdür. İnceliği, yumuşaklığı, eğrilme yeteneği ve esnekliği sebebiyle çok aranan bir tekstil hammaddesidir. En sıcak tutan elyaftır.</a:t>
            </a:r>
          </a:p>
          <a:p>
            <a:pPr marL="0" indent="0">
              <a:buNone/>
            </a:pPr>
            <a:r>
              <a:rPr lang="tr-TR" b="1" dirty="0" smtClean="0">
                <a:solidFill>
                  <a:srgbClr val="FF0000"/>
                </a:solidFill>
              </a:rPr>
              <a:t>Yaylanma </a:t>
            </a:r>
            <a:r>
              <a:rPr lang="tr-TR" b="1" dirty="0">
                <a:solidFill>
                  <a:srgbClr val="FF0000"/>
                </a:solidFill>
              </a:rPr>
              <a:t>yeteneği</a:t>
            </a:r>
          </a:p>
          <a:p>
            <a:pPr marL="0" indent="0" algn="just">
              <a:lnSpc>
                <a:spcPct val="150000"/>
              </a:lnSpc>
              <a:buNone/>
            </a:pPr>
            <a:r>
              <a:rPr lang="tr-TR" dirty="0"/>
              <a:t>Bir tutam elyafın sıkıştırıldıktan sonra basıncın düşürülmesi ile eski şeklini almasına yaylanma yeteneği denir. Halı, döşemelik ve yatak yapılacak yün elyafta bu özellik aranır. Yumuşak yünlerde bu yetenek azdır. Sert ve karışık lifler bu amaç için en uygunudur.</a:t>
            </a:r>
          </a:p>
        </p:txBody>
      </p:sp>
    </p:spTree>
    <p:extLst>
      <p:ext uri="{BB962C8B-B14F-4D97-AF65-F5344CB8AC3E}">
        <p14:creationId xmlns:p14="http://schemas.microsoft.com/office/powerpoint/2010/main" val="2250993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31520"/>
            <a:ext cx="10058400" cy="5440680"/>
          </a:xfrm>
        </p:spPr>
        <p:txBody>
          <a:bodyPr>
            <a:normAutofit/>
          </a:bodyPr>
          <a:lstStyle/>
          <a:p>
            <a:pPr marL="0" indent="0" algn="just">
              <a:lnSpc>
                <a:spcPct val="150000"/>
              </a:lnSpc>
              <a:buNone/>
            </a:pPr>
            <a:r>
              <a:rPr lang="tr-TR" b="1" dirty="0" smtClean="0">
                <a:solidFill>
                  <a:srgbClr val="FF0000"/>
                </a:solidFill>
              </a:rPr>
              <a:t>Keçeleşme </a:t>
            </a:r>
            <a:r>
              <a:rPr lang="tr-TR" b="1" dirty="0">
                <a:solidFill>
                  <a:srgbClr val="FF0000"/>
                </a:solidFill>
              </a:rPr>
              <a:t>özelliği</a:t>
            </a:r>
          </a:p>
          <a:p>
            <a:pPr marL="0" indent="0" algn="just">
              <a:lnSpc>
                <a:spcPct val="150000"/>
              </a:lnSpc>
              <a:buNone/>
            </a:pPr>
            <a:r>
              <a:rPr lang="tr-TR" dirty="0"/>
              <a:t>Yün ve diğer kıl kökenli hayvansal elyafın gösterdiği bu özellik bitkisel ve kimyasal liflerde görülmez. Yün elyafın üstündeki pullar; sıcaklık, basınç ve alkali veya asid çözeltilerinin etkisi ile mekaniksel hareketler sonucu dışa doğru kıvrılır. Sıcaklık ve nem yün liflerini şişirir. Korteks tabakasında epiderm tabakasına nazaran bir çekme görülür. Bütün bunlar elyaf yüzeyini kapayan pulların açılmasına ve geriye doğru kıvrılmasına sebep olur. Örtü hücreleri birbirlerine kenetlenir ve lifler birbiri üzerine dolanır, düğümlenir. Bu olaya yünün keçeleşmesi denir. Keçeleşme özelliği daha çok ince yünlerde kendini gösterir. Battaniye, serj kumaşları, fötr şapkalar yünlü kumaşların keçeleştirilmesi ile yapılır.</a:t>
            </a:r>
          </a:p>
        </p:txBody>
      </p:sp>
    </p:spTree>
    <p:extLst>
      <p:ext uri="{BB962C8B-B14F-4D97-AF65-F5344CB8AC3E}">
        <p14:creationId xmlns:p14="http://schemas.microsoft.com/office/powerpoint/2010/main" val="3254375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70709"/>
            <a:ext cx="10058400" cy="5401491"/>
          </a:xfrm>
        </p:spPr>
        <p:txBody>
          <a:bodyPr/>
          <a:lstStyle/>
          <a:p>
            <a:pPr marL="0" indent="0" algn="just">
              <a:lnSpc>
                <a:spcPct val="150000"/>
              </a:lnSpc>
              <a:buNone/>
            </a:pPr>
            <a:r>
              <a:rPr lang="tr-TR" b="1" dirty="0">
                <a:solidFill>
                  <a:srgbClr val="FF0000"/>
                </a:solidFill>
              </a:rPr>
              <a:t>Esneklik</a:t>
            </a:r>
          </a:p>
          <a:p>
            <a:pPr marL="0" indent="0" algn="just">
              <a:lnSpc>
                <a:spcPct val="150000"/>
              </a:lnSpc>
              <a:buNone/>
            </a:pPr>
            <a:r>
              <a:rPr lang="tr-TR" dirty="0"/>
              <a:t>Yünün esnekliği ve uzama yeteneği onun en önemli özelliğidir. Devamlı kullanılma sonucu buruşan yünlü kumaşlardan yapılmış giysiler bu özelliğinden dolayı bir müddet askıda durmakla yeniden düzelir. Pamuk, ipek ve viskoz rayonu ile karşılaştırıldığında bu özellik en fazla yünde görülür.</a:t>
            </a:r>
          </a:p>
          <a:p>
            <a:pPr marL="0" indent="0">
              <a:buNone/>
            </a:pPr>
            <a:r>
              <a:rPr lang="tr-TR" b="1" dirty="0">
                <a:solidFill>
                  <a:srgbClr val="FF0000"/>
                </a:solidFill>
              </a:rPr>
              <a:t>Nem çekme özelliği</a:t>
            </a:r>
          </a:p>
          <a:p>
            <a:pPr marL="0" indent="0" algn="just">
              <a:lnSpc>
                <a:spcPct val="150000"/>
              </a:lnSpc>
              <a:buNone/>
            </a:pPr>
            <a:r>
              <a:rPr lang="tr-TR" dirty="0"/>
              <a:t>Yün en fazla nem çeken elyaftır. Kendi ağırlığının yarısı kadar nem çekebilir. Bu nedenle ticari bakımdan yünün ihtiva edeceği nem miktarı belirlenmiştir. Bu oran %16-18 arasındadır. </a:t>
            </a:r>
          </a:p>
        </p:txBody>
      </p:sp>
    </p:spTree>
    <p:extLst>
      <p:ext uri="{BB962C8B-B14F-4D97-AF65-F5344CB8AC3E}">
        <p14:creationId xmlns:p14="http://schemas.microsoft.com/office/powerpoint/2010/main" val="2026212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96389"/>
            <a:ext cx="10058400" cy="5675811"/>
          </a:xfrm>
        </p:spPr>
        <p:txBody>
          <a:bodyPr>
            <a:normAutofit/>
          </a:bodyPr>
          <a:lstStyle/>
          <a:p>
            <a:pPr marL="0" indent="0">
              <a:buNone/>
            </a:pPr>
            <a:r>
              <a:rPr lang="tr-TR" b="1" dirty="0">
                <a:solidFill>
                  <a:srgbClr val="FF0000"/>
                </a:solidFill>
              </a:rPr>
              <a:t>Biçimlenme yeteneği</a:t>
            </a:r>
          </a:p>
          <a:p>
            <a:pPr marL="0" indent="0" algn="just">
              <a:lnSpc>
                <a:spcPct val="150000"/>
              </a:lnSpc>
              <a:buNone/>
            </a:pPr>
            <a:r>
              <a:rPr lang="tr-TR" dirty="0"/>
              <a:t>Yün elyafı, sıcaklık ve nem yanında basınç altında tutulursa istenilen şekli alır. Sıcakta ve buharla yapılan bu şekil verme işlemine fikse etme (fiksaj, dekatür) denir. Yünde fikse etme işlemi bir kimyasal reaksiyon sonucudur. Sıcakta su buharı ile yün proteinindeki tuz bağları hidroliz sonucu kopar. Kopan bu tuz bağları dolayısıyla yünün dayanıklılığı azalır, kolayca istenilen şekil verilebilir. Kumaş soğutulduğunda tuz bağları yeniden fakat başka bir şekilde teşekkül eder. Böylece yeni biçim korunmuş olur. Yün eğer 150 </a:t>
            </a:r>
            <a:r>
              <a:rPr lang="tr-TR" dirty="0" smtClean="0"/>
              <a:t>C'de</a:t>
            </a:r>
            <a:r>
              <a:rPr lang="tr-TR" dirty="0"/>
              <a:t>, basınç altında kaynatılacak olursa, bu hidroliz daha ileriye gider. Protein kendisini oluşturan amino asidlere parçalanır</a:t>
            </a:r>
            <a:r>
              <a:rPr lang="tr-TR" dirty="0" smtClean="0"/>
              <a:t>.</a:t>
            </a:r>
            <a:endParaRPr lang="tr-TR" dirty="0"/>
          </a:p>
        </p:txBody>
      </p:sp>
    </p:spTree>
    <p:extLst>
      <p:ext uri="{BB962C8B-B14F-4D97-AF65-F5344CB8AC3E}">
        <p14:creationId xmlns:p14="http://schemas.microsoft.com/office/powerpoint/2010/main" val="2408395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42831"/>
          </a:xfrm>
        </p:spPr>
        <p:txBody>
          <a:bodyPr>
            <a:normAutofit fontScale="90000"/>
          </a:bodyPr>
          <a:lstStyle/>
          <a:p>
            <a:pPr algn="ctr"/>
            <a:r>
              <a:rPr lang="tr-TR" sz="3200" dirty="0" smtClean="0"/>
              <a:t>YÜN</a:t>
            </a:r>
            <a:endParaRPr lang="tr-TR" sz="3200" dirty="0"/>
          </a:p>
        </p:txBody>
      </p:sp>
      <p:sp>
        <p:nvSpPr>
          <p:cNvPr id="3" name="Content Placeholder 2"/>
          <p:cNvSpPr>
            <a:spLocks noGrp="1"/>
          </p:cNvSpPr>
          <p:nvPr>
            <p:ph idx="1"/>
          </p:nvPr>
        </p:nvSpPr>
        <p:spPr>
          <a:xfrm>
            <a:off x="1069848" y="901337"/>
            <a:ext cx="10058400" cy="5270863"/>
          </a:xfrm>
        </p:spPr>
        <p:txBody>
          <a:bodyPr/>
          <a:lstStyle/>
          <a:p>
            <a:pPr marL="0" indent="0" algn="just">
              <a:lnSpc>
                <a:spcPct val="150000"/>
              </a:lnSpc>
              <a:buNone/>
            </a:pPr>
            <a:r>
              <a:rPr lang="tr-TR" dirty="0"/>
              <a:t>Koyunların vücutlarını örten yumuşak ve kıvırcık liflere ''yün'' denir. Protein molekül zincirlerinden meydana gelen ve insan saçına çok benzeyen bir liftir. Protein molekül zincirleri fibrilleri, fibriller ise demetler halinde hücrenin içini oluşturur. Lif yüzeyi incecik pulcuklardan oluşmaktadır. Sağlıklı koyunun </a:t>
            </a:r>
            <a:r>
              <a:rPr lang="tr-TR" dirty="0" smtClean="0"/>
              <a:t>yünü </a:t>
            </a:r>
            <a:r>
              <a:rPr lang="tr-TR" dirty="0"/>
              <a:t>kırkılarak kaliteye göre ayrılır. </a:t>
            </a:r>
            <a:endParaRPr lang="tr-TR" dirty="0" smtClean="0"/>
          </a:p>
          <a:p>
            <a:pPr marL="0" indent="0" algn="just">
              <a:lnSpc>
                <a:spcPct val="150000"/>
              </a:lnSpc>
              <a:buNone/>
            </a:pPr>
            <a:r>
              <a:rPr lang="tr-TR" dirty="0"/>
              <a:t>Birçok ülkede, yün elde edilmesi için koyun üretimi önemli bir endüstri dalı olarak kabul edilir. Dünyanın çeşitli yörelerinden elde edilen yün, kalite farklılıkları gösterir. Genellikle koyun cinsine bağlı olarak da değişebilen kaliteler temel alınırsa, dünyada üç farklı yün cinsi sayılabilir : Merinos yünleri, crossbreed (melez) yünleri ve Asya yünler.</a:t>
            </a:r>
          </a:p>
        </p:txBody>
      </p:sp>
    </p:spTree>
    <p:extLst>
      <p:ext uri="{BB962C8B-B14F-4D97-AF65-F5344CB8AC3E}">
        <p14:creationId xmlns:p14="http://schemas.microsoft.com/office/powerpoint/2010/main" val="3585269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09897"/>
            <a:ext cx="10058400" cy="5362303"/>
          </a:xfrm>
        </p:spPr>
        <p:txBody>
          <a:bodyPr/>
          <a:lstStyle/>
          <a:p>
            <a:pPr marL="0" indent="0" algn="just">
              <a:lnSpc>
                <a:spcPct val="150000"/>
              </a:lnSpc>
              <a:buNone/>
            </a:pPr>
            <a:r>
              <a:rPr lang="tr-TR" b="1" dirty="0">
                <a:solidFill>
                  <a:srgbClr val="FF0000"/>
                </a:solidFill>
              </a:rPr>
              <a:t>İncelik</a:t>
            </a:r>
          </a:p>
          <a:p>
            <a:pPr marL="0" indent="0" algn="just">
              <a:lnSpc>
                <a:spcPct val="150000"/>
              </a:lnSpc>
              <a:buNone/>
            </a:pPr>
            <a:r>
              <a:rPr lang="tr-TR" dirty="0"/>
              <a:t>Yün elyafta incelik 's derecesi şeklinde ifade edilir. Aşağıdaki tabloda en düşük </a:t>
            </a:r>
            <a:r>
              <a:rPr lang="tr-TR" dirty="0" smtClean="0"/>
              <a:t>36's </a:t>
            </a:r>
            <a:r>
              <a:rPr lang="tr-TR" dirty="0"/>
              <a:t>en yüksek 80's olan bir sıra yapılmış ve bunların mikron (</a:t>
            </a:r>
            <a:r>
              <a:rPr lang="tr-TR" dirty="0" smtClean="0"/>
              <a:t>10−4 cm</a:t>
            </a:r>
            <a:r>
              <a:rPr lang="tr-TR" dirty="0"/>
              <a:t>) olarak kalınlıkları verilmiştir. 's büyüdükçe elyaf incelir.</a:t>
            </a:r>
          </a:p>
          <a:p>
            <a:pPr marL="0" indent="0">
              <a:buNone/>
            </a:pPr>
            <a:endParaRPr lang="tr-TR" dirty="0"/>
          </a:p>
        </p:txBody>
      </p:sp>
      <p:graphicFrame>
        <p:nvGraphicFramePr>
          <p:cNvPr id="4" name="Table 3"/>
          <p:cNvGraphicFramePr>
            <a:graphicFrameLocks noGrp="1"/>
          </p:cNvGraphicFramePr>
          <p:nvPr>
            <p:extLst>
              <p:ext uri="{D42A27DB-BD31-4B8C-83A1-F6EECF244321}">
                <p14:modId xmlns:p14="http://schemas.microsoft.com/office/powerpoint/2010/main" val="4093737673"/>
              </p:ext>
            </p:extLst>
          </p:nvPr>
        </p:nvGraphicFramePr>
        <p:xfrm>
          <a:off x="1069975" y="2899957"/>
          <a:ext cx="10058400" cy="3291834"/>
        </p:xfrm>
        <a:graphic>
          <a:graphicData uri="http://schemas.openxmlformats.org/drawingml/2006/table">
            <a:tbl>
              <a:tblPr/>
              <a:tblGrid>
                <a:gridCol w="2514600">
                  <a:extLst>
                    <a:ext uri="{9D8B030D-6E8A-4147-A177-3AD203B41FA5}">
                      <a16:colId xmlns:a16="http://schemas.microsoft.com/office/drawing/2014/main" val="1642280661"/>
                    </a:ext>
                  </a:extLst>
                </a:gridCol>
                <a:gridCol w="2514600">
                  <a:extLst>
                    <a:ext uri="{9D8B030D-6E8A-4147-A177-3AD203B41FA5}">
                      <a16:colId xmlns:a16="http://schemas.microsoft.com/office/drawing/2014/main" val="3022804868"/>
                    </a:ext>
                  </a:extLst>
                </a:gridCol>
                <a:gridCol w="2514600">
                  <a:extLst>
                    <a:ext uri="{9D8B030D-6E8A-4147-A177-3AD203B41FA5}">
                      <a16:colId xmlns:a16="http://schemas.microsoft.com/office/drawing/2014/main" val="791669572"/>
                    </a:ext>
                  </a:extLst>
                </a:gridCol>
                <a:gridCol w="2514600">
                  <a:extLst>
                    <a:ext uri="{9D8B030D-6E8A-4147-A177-3AD203B41FA5}">
                      <a16:colId xmlns:a16="http://schemas.microsoft.com/office/drawing/2014/main" val="3996415140"/>
                    </a:ext>
                  </a:extLst>
                </a:gridCol>
              </a:tblGrid>
              <a:tr h="470262">
                <a:tc>
                  <a:txBody>
                    <a:bodyPr/>
                    <a:lstStyle/>
                    <a:p>
                      <a:pPr algn="ct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lgn="ctr">
                        <a:spcBef>
                          <a:spcPts val="1200"/>
                        </a:spcBef>
                        <a:spcAft>
                          <a:spcPts val="1200"/>
                        </a:spcAft>
                      </a:pPr>
                      <a:r>
                        <a:rPr lang="tr-TR" sz="1200" b="1">
                          <a:solidFill>
                            <a:srgbClr val="000000"/>
                          </a:solidFill>
                          <a:effectLst/>
                          <a:latin typeface="Times New Roman" panose="02020603050405020304" pitchFamily="18" charset="0"/>
                          <a:ea typeface="Times New Roman" panose="02020603050405020304" pitchFamily="18" charset="0"/>
                        </a:rPr>
                        <a:t>mikron</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tc>
                  <a:txBody>
                    <a:bodyPr/>
                    <a:lstStyle/>
                    <a:p>
                      <a:pPr algn="ct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lgn="ctr">
                        <a:spcBef>
                          <a:spcPts val="1200"/>
                        </a:spcBef>
                        <a:spcAft>
                          <a:spcPts val="1200"/>
                        </a:spcAft>
                      </a:pPr>
                      <a:r>
                        <a:rPr lang="tr-TR" sz="1200" b="1">
                          <a:solidFill>
                            <a:srgbClr val="000000"/>
                          </a:solidFill>
                          <a:effectLst/>
                          <a:latin typeface="Times New Roman" panose="02020603050405020304" pitchFamily="18" charset="0"/>
                          <a:ea typeface="Times New Roman" panose="02020603050405020304" pitchFamily="18" charset="0"/>
                        </a:rPr>
                        <a:t>mikron</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extLst>
                  <a:ext uri="{0D108BD9-81ED-4DB2-BD59-A6C34878D82A}">
                    <a16:rowId xmlns:a16="http://schemas.microsoft.com/office/drawing/2014/main" val="612729462"/>
                  </a:ext>
                </a:extLst>
              </a:tr>
              <a:tr h="470262">
                <a:tc>
                  <a:txBody>
                    <a:bodyPr/>
                    <a:lstStyle/>
                    <a:p>
                      <a:pPr algn="ctr">
                        <a:spcBef>
                          <a:spcPts val="1200"/>
                        </a:spcBef>
                        <a:spcAft>
                          <a:spcPts val="1200"/>
                        </a:spcAft>
                      </a:pPr>
                      <a:r>
                        <a:rPr lang="tr-TR" sz="1200" b="1" dirty="0">
                          <a:solidFill>
                            <a:srgbClr val="000080"/>
                          </a:solidFill>
                          <a:effectLst/>
                          <a:latin typeface="Times New Roman" panose="02020603050405020304" pitchFamily="18" charset="0"/>
                          <a:ea typeface="Times New Roman" panose="02020603050405020304" pitchFamily="18" charset="0"/>
                        </a:rPr>
                        <a:t>80's</a:t>
                      </a:r>
                      <a:endParaRPr lang="tr-TR" sz="1200" dirty="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dirty="0">
                          <a:solidFill>
                            <a:srgbClr val="000000"/>
                          </a:solidFill>
                          <a:effectLst/>
                          <a:latin typeface="Times New Roman" panose="02020603050405020304" pitchFamily="18" charset="0"/>
                          <a:ea typeface="Times New Roman" panose="02020603050405020304" pitchFamily="18" charset="0"/>
                        </a:rPr>
                        <a:t>18,8</a:t>
                      </a:r>
                      <a:endParaRPr lang="tr-TR" sz="1200" dirty="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tc>
                  <a:txBody>
                    <a:bodyPr/>
                    <a:lstStyle/>
                    <a:p>
                      <a:pP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50's</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a:solidFill>
                            <a:srgbClr val="000000"/>
                          </a:solidFill>
                          <a:effectLst/>
                          <a:latin typeface="Times New Roman" panose="02020603050405020304" pitchFamily="18" charset="0"/>
                          <a:ea typeface="Times New Roman" panose="02020603050405020304" pitchFamily="18" charset="0"/>
                        </a:rPr>
                        <a:t>30,5</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extLst>
                  <a:ext uri="{0D108BD9-81ED-4DB2-BD59-A6C34878D82A}">
                    <a16:rowId xmlns:a16="http://schemas.microsoft.com/office/drawing/2014/main" val="4157732479"/>
                  </a:ext>
                </a:extLst>
              </a:tr>
              <a:tr h="470262">
                <a:tc>
                  <a:txBody>
                    <a:bodyPr/>
                    <a:lstStyle/>
                    <a:p>
                      <a:pPr algn="ct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70's</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a:solidFill>
                            <a:srgbClr val="000000"/>
                          </a:solidFill>
                          <a:effectLst/>
                          <a:latin typeface="Times New Roman" panose="02020603050405020304" pitchFamily="18" charset="0"/>
                          <a:ea typeface="Times New Roman" panose="02020603050405020304" pitchFamily="18" charset="0"/>
                        </a:rPr>
                        <a:t>19,7</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tc>
                  <a:txBody>
                    <a:bodyPr/>
                    <a:lstStyle/>
                    <a:p>
                      <a:pPr>
                        <a:spcBef>
                          <a:spcPts val="1200"/>
                        </a:spcBef>
                        <a:spcAft>
                          <a:spcPts val="1200"/>
                        </a:spcAft>
                      </a:pPr>
                      <a:r>
                        <a:rPr lang="tr-TR" sz="1200" b="1" dirty="0">
                          <a:solidFill>
                            <a:srgbClr val="000080"/>
                          </a:solidFill>
                          <a:effectLst/>
                          <a:latin typeface="Times New Roman" panose="02020603050405020304" pitchFamily="18" charset="0"/>
                          <a:ea typeface="Times New Roman" panose="02020603050405020304" pitchFamily="18" charset="0"/>
                        </a:rPr>
                        <a:t>48's</a:t>
                      </a:r>
                      <a:endParaRPr lang="tr-TR" sz="1200" dirty="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a:solidFill>
                            <a:srgbClr val="000000"/>
                          </a:solidFill>
                          <a:effectLst/>
                          <a:latin typeface="Times New Roman" panose="02020603050405020304" pitchFamily="18" charset="0"/>
                          <a:ea typeface="Times New Roman" panose="02020603050405020304" pitchFamily="18" charset="0"/>
                        </a:rPr>
                        <a:t>32,6</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extLst>
                  <a:ext uri="{0D108BD9-81ED-4DB2-BD59-A6C34878D82A}">
                    <a16:rowId xmlns:a16="http://schemas.microsoft.com/office/drawing/2014/main" val="4286157333"/>
                  </a:ext>
                </a:extLst>
              </a:tr>
              <a:tr h="470262">
                <a:tc>
                  <a:txBody>
                    <a:bodyPr/>
                    <a:lstStyle/>
                    <a:p>
                      <a:pPr algn="ct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64's</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a:solidFill>
                            <a:srgbClr val="000000"/>
                          </a:solidFill>
                          <a:effectLst/>
                          <a:latin typeface="Times New Roman" panose="02020603050405020304" pitchFamily="18" charset="0"/>
                          <a:ea typeface="Times New Roman" panose="02020603050405020304" pitchFamily="18" charset="0"/>
                        </a:rPr>
                        <a:t>20,7</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tc>
                  <a:txBody>
                    <a:bodyPr/>
                    <a:lstStyle/>
                    <a:p>
                      <a:pP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46's</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a:solidFill>
                            <a:srgbClr val="000000"/>
                          </a:solidFill>
                          <a:effectLst/>
                          <a:latin typeface="Times New Roman" panose="02020603050405020304" pitchFamily="18" charset="0"/>
                          <a:ea typeface="Times New Roman" panose="02020603050405020304" pitchFamily="18" charset="0"/>
                        </a:rPr>
                        <a:t>34</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extLst>
                  <a:ext uri="{0D108BD9-81ED-4DB2-BD59-A6C34878D82A}">
                    <a16:rowId xmlns:a16="http://schemas.microsoft.com/office/drawing/2014/main" val="2925690496"/>
                  </a:ext>
                </a:extLst>
              </a:tr>
              <a:tr h="470262">
                <a:tc>
                  <a:txBody>
                    <a:bodyPr/>
                    <a:lstStyle/>
                    <a:p>
                      <a:pPr algn="ct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60's</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dirty="0">
                          <a:solidFill>
                            <a:srgbClr val="000000"/>
                          </a:solidFill>
                          <a:effectLst/>
                          <a:latin typeface="Times New Roman" panose="02020603050405020304" pitchFamily="18" charset="0"/>
                          <a:ea typeface="Times New Roman" panose="02020603050405020304" pitchFamily="18" charset="0"/>
                        </a:rPr>
                        <a:t>23,3</a:t>
                      </a:r>
                      <a:endParaRPr lang="tr-TR" sz="1200" dirty="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tc>
                  <a:txBody>
                    <a:bodyPr/>
                    <a:lstStyle/>
                    <a:p>
                      <a:pP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44's</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a:solidFill>
                            <a:srgbClr val="000000"/>
                          </a:solidFill>
                          <a:effectLst/>
                          <a:latin typeface="Times New Roman" panose="02020603050405020304" pitchFamily="18" charset="0"/>
                          <a:ea typeface="Times New Roman" panose="02020603050405020304" pitchFamily="18" charset="0"/>
                        </a:rPr>
                        <a:t>36,2</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extLst>
                  <a:ext uri="{0D108BD9-81ED-4DB2-BD59-A6C34878D82A}">
                    <a16:rowId xmlns:a16="http://schemas.microsoft.com/office/drawing/2014/main" val="3863869888"/>
                  </a:ext>
                </a:extLst>
              </a:tr>
              <a:tr h="470262">
                <a:tc>
                  <a:txBody>
                    <a:bodyPr/>
                    <a:lstStyle/>
                    <a:p>
                      <a:pPr algn="ct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58's</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a:solidFill>
                            <a:srgbClr val="000000"/>
                          </a:solidFill>
                          <a:effectLst/>
                          <a:latin typeface="Times New Roman" panose="02020603050405020304" pitchFamily="18" charset="0"/>
                          <a:ea typeface="Times New Roman" panose="02020603050405020304" pitchFamily="18" charset="0"/>
                        </a:rPr>
                        <a:t>24,9</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tc>
                  <a:txBody>
                    <a:bodyPr/>
                    <a:lstStyle/>
                    <a:p>
                      <a:pP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40's</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a:solidFill>
                            <a:srgbClr val="000000"/>
                          </a:solidFill>
                          <a:effectLst/>
                          <a:latin typeface="Times New Roman" panose="02020603050405020304" pitchFamily="18" charset="0"/>
                          <a:ea typeface="Times New Roman" panose="02020603050405020304" pitchFamily="18" charset="0"/>
                        </a:rPr>
                        <a:t>38,7</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extLst>
                  <a:ext uri="{0D108BD9-81ED-4DB2-BD59-A6C34878D82A}">
                    <a16:rowId xmlns:a16="http://schemas.microsoft.com/office/drawing/2014/main" val="2165700624"/>
                  </a:ext>
                </a:extLst>
              </a:tr>
              <a:tr h="470262">
                <a:tc>
                  <a:txBody>
                    <a:bodyPr/>
                    <a:lstStyle/>
                    <a:p>
                      <a:pPr algn="ct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56's</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a:solidFill>
                            <a:srgbClr val="000000"/>
                          </a:solidFill>
                          <a:effectLst/>
                          <a:latin typeface="Times New Roman" panose="02020603050405020304" pitchFamily="18" charset="0"/>
                          <a:ea typeface="Times New Roman" panose="02020603050405020304" pitchFamily="18" charset="0"/>
                        </a:rPr>
                        <a:t>26,4</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tc>
                  <a:txBody>
                    <a:bodyPr/>
                    <a:lstStyle/>
                    <a:p>
                      <a:pPr>
                        <a:spcBef>
                          <a:spcPts val="1200"/>
                        </a:spcBef>
                        <a:spcAft>
                          <a:spcPts val="1200"/>
                        </a:spcAft>
                      </a:pPr>
                      <a:r>
                        <a:rPr lang="tr-TR" sz="1200" b="1">
                          <a:solidFill>
                            <a:srgbClr val="000080"/>
                          </a:solidFill>
                          <a:effectLst/>
                          <a:latin typeface="Times New Roman" panose="02020603050405020304" pitchFamily="18" charset="0"/>
                          <a:ea typeface="Times New Roman" panose="02020603050405020304" pitchFamily="18" charset="0"/>
                        </a:rPr>
                        <a:t>36's</a:t>
                      </a:r>
                      <a:endParaRPr lang="tr-TR" sz="120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99CCCC"/>
                    </a:solidFill>
                  </a:tcPr>
                </a:tc>
                <a:tc>
                  <a:txBody>
                    <a:bodyPr/>
                    <a:lstStyle/>
                    <a:p>
                      <a:pPr>
                        <a:spcBef>
                          <a:spcPts val="1200"/>
                        </a:spcBef>
                        <a:spcAft>
                          <a:spcPts val="1200"/>
                        </a:spcAft>
                      </a:pPr>
                      <a:r>
                        <a:rPr lang="tr-TR" sz="1200" dirty="0">
                          <a:solidFill>
                            <a:srgbClr val="000000"/>
                          </a:solidFill>
                          <a:effectLst/>
                          <a:latin typeface="Times New Roman" panose="02020603050405020304" pitchFamily="18" charset="0"/>
                          <a:ea typeface="Times New Roman" panose="02020603050405020304" pitchFamily="18" charset="0"/>
                        </a:rPr>
                        <a:t>39,7</a:t>
                      </a:r>
                      <a:endParaRPr lang="tr-TR" sz="1200" dirty="0">
                        <a:effectLst/>
                        <a:latin typeface="Times New Roman" panose="02020603050405020304" pitchFamily="18" charset="0"/>
                        <a:ea typeface="Times New Roman" panose="02020603050405020304" pitchFamily="18" charset="0"/>
                      </a:endParaRPr>
                    </a:p>
                  </a:txBody>
                  <a:tcPr marL="30480" marR="30480" marT="30480" marB="30480"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FFF33"/>
                    </a:solidFill>
                  </a:tcPr>
                </a:tc>
                <a:extLst>
                  <a:ext uri="{0D108BD9-81ED-4DB2-BD59-A6C34878D82A}">
                    <a16:rowId xmlns:a16="http://schemas.microsoft.com/office/drawing/2014/main" val="4043113810"/>
                  </a:ext>
                </a:extLst>
              </a:tr>
            </a:tbl>
          </a:graphicData>
        </a:graphic>
      </p:graphicFrame>
    </p:spTree>
    <p:extLst>
      <p:ext uri="{BB962C8B-B14F-4D97-AF65-F5344CB8AC3E}">
        <p14:creationId xmlns:p14="http://schemas.microsoft.com/office/powerpoint/2010/main" val="2256820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27017"/>
            <a:ext cx="10058400" cy="5545183"/>
          </a:xfrm>
        </p:spPr>
        <p:txBody>
          <a:bodyPr>
            <a:normAutofit lnSpcReduction="10000"/>
          </a:bodyPr>
          <a:lstStyle/>
          <a:p>
            <a:pPr marL="0" indent="0" algn="just">
              <a:lnSpc>
                <a:spcPct val="150000"/>
              </a:lnSpc>
              <a:buNone/>
            </a:pPr>
            <a:r>
              <a:rPr lang="tr-TR" dirty="0"/>
              <a:t>Aşağıda çeşitli yün tiplerinin inceliklerine göre sıralanması ve sahip oldukları özellikler verilmiştir:</a:t>
            </a:r>
          </a:p>
          <a:p>
            <a:pPr marL="0" indent="0" algn="just">
              <a:lnSpc>
                <a:spcPct val="150000"/>
              </a:lnSpc>
              <a:buNone/>
            </a:pPr>
            <a:r>
              <a:rPr lang="tr-TR" b="1" dirty="0" smtClean="0">
                <a:solidFill>
                  <a:srgbClr val="002060"/>
                </a:solidFill>
              </a:rPr>
              <a:t>Merinos </a:t>
            </a:r>
            <a:r>
              <a:rPr lang="tr-TR" b="1" dirty="0">
                <a:solidFill>
                  <a:srgbClr val="002060"/>
                </a:solidFill>
              </a:rPr>
              <a:t>yünü</a:t>
            </a:r>
          </a:p>
          <a:p>
            <a:pPr marL="0" indent="0" algn="just">
              <a:lnSpc>
                <a:spcPct val="150000"/>
              </a:lnSpc>
              <a:buNone/>
            </a:pPr>
            <a:r>
              <a:rPr lang="tr-TR" dirty="0"/>
              <a:t>Merinos koyunundan elde edilen yün tipidir. 58's kalitesinden 90's kalitesine kadar kalın, orta ve ince kaliteleri vardır. Kıvrımları fazla, keçeleşme özelliği yüksektir. Bu tür yün üretiminde Avustralya, dünya üretiminin %60'ı ile birincidir. Yumuşak tutumlu (tuşeli) elbiselik kumaşlar yapılır.</a:t>
            </a:r>
          </a:p>
          <a:p>
            <a:pPr marL="0" indent="0" algn="just">
              <a:lnSpc>
                <a:spcPct val="150000"/>
              </a:lnSpc>
              <a:buNone/>
            </a:pPr>
            <a:r>
              <a:rPr lang="tr-TR" b="1" dirty="0" smtClean="0">
                <a:solidFill>
                  <a:srgbClr val="002060"/>
                </a:solidFill>
              </a:rPr>
              <a:t>Orta </a:t>
            </a:r>
            <a:r>
              <a:rPr lang="tr-TR" b="1" dirty="0">
                <a:solidFill>
                  <a:srgbClr val="002060"/>
                </a:solidFill>
              </a:rPr>
              <a:t>yün</a:t>
            </a:r>
          </a:p>
          <a:p>
            <a:pPr marL="0" indent="0" algn="just">
              <a:lnSpc>
                <a:spcPct val="150000"/>
              </a:lnSpc>
              <a:buNone/>
            </a:pPr>
            <a:r>
              <a:rPr lang="tr-TR" dirty="0"/>
              <a:t>Orta yün tipleri uzun yünlerle ince yünler arasındadır. Kıvrım azdır. Genellikle 46's ile 60's kalitesi arasındadır. Yerli İngiliz koyun ırklarından elde edilir. Elbise kumaşları ve battaniye yapımında kullanılır.</a:t>
            </a:r>
          </a:p>
          <a:p>
            <a:pPr marL="0" indent="0" algn="just">
              <a:lnSpc>
                <a:spcPct val="150000"/>
              </a:lnSpc>
              <a:buNone/>
            </a:pPr>
            <a:endParaRPr lang="tr-TR" dirty="0"/>
          </a:p>
        </p:txBody>
      </p:sp>
    </p:spTree>
    <p:extLst>
      <p:ext uri="{BB962C8B-B14F-4D97-AF65-F5344CB8AC3E}">
        <p14:creationId xmlns:p14="http://schemas.microsoft.com/office/powerpoint/2010/main" val="3433508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966651"/>
            <a:ext cx="10058400" cy="5205549"/>
          </a:xfrm>
        </p:spPr>
        <p:txBody>
          <a:bodyPr/>
          <a:lstStyle/>
          <a:p>
            <a:pPr marL="0" indent="0" algn="just">
              <a:lnSpc>
                <a:spcPct val="150000"/>
              </a:lnSpc>
              <a:buNone/>
            </a:pPr>
            <a:r>
              <a:rPr lang="tr-TR" b="1" dirty="0">
                <a:solidFill>
                  <a:srgbClr val="002060"/>
                </a:solidFill>
              </a:rPr>
              <a:t>Uzun yün</a:t>
            </a:r>
          </a:p>
          <a:p>
            <a:pPr marL="0" indent="0" algn="just">
              <a:lnSpc>
                <a:spcPct val="150000"/>
              </a:lnSpc>
              <a:buNone/>
            </a:pPr>
            <a:r>
              <a:rPr lang="tr-TR" dirty="0"/>
              <a:t>Uzun tip yünlerin uzunluğu 18–23 cm arasında ve 44's-50's kalitesindedir. Kaba olanları parlaktır. Palto ve pardesülük kumaşlar, battaniye ve keçe yapımında kullanılır.</a:t>
            </a:r>
          </a:p>
          <a:p>
            <a:pPr marL="0" indent="0" algn="just">
              <a:lnSpc>
                <a:spcPct val="150000"/>
              </a:lnSpc>
              <a:buNone/>
            </a:pPr>
            <a:r>
              <a:rPr lang="tr-TR" b="1" dirty="0" smtClean="0">
                <a:solidFill>
                  <a:srgbClr val="002060"/>
                </a:solidFill>
              </a:rPr>
              <a:t>Crossbred </a:t>
            </a:r>
            <a:r>
              <a:rPr lang="tr-TR" b="1" dirty="0">
                <a:solidFill>
                  <a:srgbClr val="002060"/>
                </a:solidFill>
              </a:rPr>
              <a:t>(melez) yün</a:t>
            </a:r>
          </a:p>
          <a:p>
            <a:pPr marL="0" indent="0" algn="just">
              <a:lnSpc>
                <a:spcPct val="150000"/>
              </a:lnSpc>
              <a:buNone/>
            </a:pPr>
            <a:r>
              <a:rPr lang="tr-TR" dirty="0"/>
              <a:t>Crossbred (melez) yünler orta inceliktedir. 48-60's kalitesindedir. Merinoslarla yerli koyunların melezleşmesinden elde edilen koyun türünden üretilir. Genellikle kamgarn kumaş yapımında kullanılır.</a:t>
            </a:r>
          </a:p>
          <a:p>
            <a:pPr marL="0" indent="0">
              <a:buNone/>
            </a:pPr>
            <a:endParaRPr lang="tr-TR" dirty="0"/>
          </a:p>
        </p:txBody>
      </p:sp>
    </p:spTree>
    <p:extLst>
      <p:ext uri="{BB962C8B-B14F-4D97-AF65-F5344CB8AC3E}">
        <p14:creationId xmlns:p14="http://schemas.microsoft.com/office/powerpoint/2010/main" val="2519389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44583"/>
            <a:ext cx="10058400" cy="5427617"/>
          </a:xfrm>
        </p:spPr>
        <p:txBody>
          <a:bodyPr/>
          <a:lstStyle/>
          <a:p>
            <a:pPr marL="0" indent="0">
              <a:buNone/>
            </a:pPr>
            <a:r>
              <a:rPr lang="tr-TR" b="1" dirty="0">
                <a:solidFill>
                  <a:srgbClr val="002060"/>
                </a:solidFill>
              </a:rPr>
              <a:t>Halı yünü</a:t>
            </a:r>
          </a:p>
          <a:p>
            <a:pPr marL="0" indent="0" algn="just">
              <a:lnSpc>
                <a:spcPct val="150000"/>
              </a:lnSpc>
              <a:buNone/>
            </a:pPr>
            <a:r>
              <a:rPr lang="tr-TR" dirty="0"/>
              <a:t>Halı yünleri çeşitli ırklara mensup koyunlardan üretilir. Bu tip koyunların yapağılarında ince, vasat ve uzun lifler yanında köpek (kemp) kıllarına rastlanır. Kemp kılları kalın uçları sivri kısa ve kaba kıllardır. Renkleri parlaktır. Kılın enine kesitinin dörtte üçü medüla bölgesidir. Boyar madde içine nüfuz etmediği için yün elyaf arasında istenmez. Ucuz yünlü kumaşlar, örtü, döşemelik ve battaniyeler ile keçe yapımında kullanılır. Türkiye'de yerli koyun ırklarından halı tipi yün elde edilir. En iyi kalite yün kıvırcık ve dağlıç türlerinden üretilir.</a:t>
            </a:r>
          </a:p>
        </p:txBody>
      </p:sp>
    </p:spTree>
    <p:extLst>
      <p:ext uri="{BB962C8B-B14F-4D97-AF65-F5344CB8AC3E}">
        <p14:creationId xmlns:p14="http://schemas.microsoft.com/office/powerpoint/2010/main" val="2320488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43277"/>
          </a:xfrm>
        </p:spPr>
        <p:txBody>
          <a:bodyPr>
            <a:normAutofit/>
          </a:bodyPr>
          <a:lstStyle/>
          <a:p>
            <a:pPr algn="ctr"/>
            <a:r>
              <a:rPr lang="tr-TR" sz="3200" dirty="0" smtClean="0"/>
              <a:t>Yünün Kimyasal Özellikleri</a:t>
            </a:r>
            <a:endParaRPr lang="tr-TR" sz="3200" dirty="0"/>
          </a:p>
        </p:txBody>
      </p:sp>
      <p:sp>
        <p:nvSpPr>
          <p:cNvPr id="3" name="Content Placeholder 2"/>
          <p:cNvSpPr>
            <a:spLocks noGrp="1"/>
          </p:cNvSpPr>
          <p:nvPr>
            <p:ph idx="1"/>
          </p:nvPr>
        </p:nvSpPr>
        <p:spPr>
          <a:xfrm>
            <a:off x="1069848" y="1293223"/>
            <a:ext cx="10058400" cy="4878977"/>
          </a:xfrm>
        </p:spPr>
        <p:txBody>
          <a:bodyPr>
            <a:normAutofit/>
          </a:bodyPr>
          <a:lstStyle/>
          <a:p>
            <a:pPr marL="0" indent="0" algn="just">
              <a:lnSpc>
                <a:spcPct val="150000"/>
              </a:lnSpc>
              <a:buNone/>
            </a:pPr>
            <a:r>
              <a:rPr lang="tr-TR" dirty="0"/>
              <a:t>Yün elyafı oluşturan protein zincirlerindeki yan dallarda -COOH ve </a:t>
            </a:r>
            <a:r>
              <a:rPr lang="tr-TR" dirty="0" smtClean="0"/>
              <a:t>-</a:t>
            </a:r>
            <a:r>
              <a:rPr lang="tr-TR" dirty="0"/>
              <a:t> </a:t>
            </a:r>
            <a:r>
              <a:rPr lang="tr-TR" dirty="0" smtClean="0"/>
              <a:t>NH</a:t>
            </a:r>
            <a:r>
              <a:rPr lang="tr-TR" baseline="-25000" dirty="0" smtClean="0"/>
              <a:t>2</a:t>
            </a:r>
            <a:r>
              <a:rPr lang="tr-TR" dirty="0" smtClean="0"/>
              <a:t> </a:t>
            </a:r>
            <a:r>
              <a:rPr lang="tr-TR" dirty="0"/>
              <a:t>grupları bulunabilir. Bu gruplar moleküle asidik veya bazik özellikler kazandırır. Yün proteini bu bakımdan amfoter bir maddedir. Bu özelliği bilhassa boyanma kolaylığı sağlar. Asidik ve bazik boyar maddelerle tuz teşkil ederek (iyonik bağlar yaparak) boyanır.</a:t>
            </a:r>
          </a:p>
          <a:p>
            <a:pPr marL="0" indent="0" algn="just">
              <a:lnSpc>
                <a:spcPct val="150000"/>
              </a:lnSpc>
              <a:buNone/>
            </a:pPr>
            <a:r>
              <a:rPr lang="tr-TR" dirty="0" smtClean="0"/>
              <a:t>Işık </a:t>
            </a:r>
            <a:r>
              <a:rPr lang="tr-TR" dirty="0"/>
              <a:t>etkisi yün elyafı kırılgan ve gevşek hale getirir, boya affinitesini azaltır. Yün, sıcaklıktan da etkilenir. 100-105 </a:t>
            </a:r>
            <a:r>
              <a:rPr lang="tr-TR" dirty="0" smtClean="0"/>
              <a:t>C'de </a:t>
            </a:r>
            <a:r>
              <a:rPr lang="tr-TR" dirty="0"/>
              <a:t>uzun süre tutulduğunda </a:t>
            </a:r>
            <a:r>
              <a:rPr lang="tr-TR" dirty="0" smtClean="0"/>
              <a:t>kimyasal </a:t>
            </a:r>
            <a:r>
              <a:rPr lang="tr-TR" dirty="0"/>
              <a:t>bağlı </a:t>
            </a:r>
            <a:r>
              <a:rPr lang="tr-TR" dirty="0" smtClean="0"/>
              <a:t>suyu </a:t>
            </a:r>
            <a:r>
              <a:rPr lang="tr-TR" dirty="0"/>
              <a:t>kaybetmekten dolayı sert, gevşek ve dayanıksız bir hal alır. Daha yüksek sıcaklıklara ısıtıldığında ise bozunmaya başlar ve amonyak, hidrojen sülfür gibi gaz ürünler oluşur. </a:t>
            </a:r>
          </a:p>
        </p:txBody>
      </p:sp>
    </p:spTree>
    <p:extLst>
      <p:ext uri="{BB962C8B-B14F-4D97-AF65-F5344CB8AC3E}">
        <p14:creationId xmlns:p14="http://schemas.microsoft.com/office/powerpoint/2010/main" val="3561219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49086"/>
            <a:ext cx="10058400" cy="5323114"/>
          </a:xfrm>
        </p:spPr>
        <p:txBody>
          <a:bodyPr>
            <a:normAutofit/>
          </a:bodyPr>
          <a:lstStyle/>
          <a:p>
            <a:pPr marL="0" indent="0" algn="just">
              <a:lnSpc>
                <a:spcPct val="150000"/>
              </a:lnSpc>
              <a:buNone/>
            </a:pPr>
            <a:r>
              <a:rPr lang="tr-TR" b="1" dirty="0">
                <a:solidFill>
                  <a:srgbClr val="002060"/>
                </a:solidFill>
              </a:rPr>
              <a:t>Asidlerin yüne etkisi</a:t>
            </a:r>
          </a:p>
          <a:p>
            <a:pPr marL="0" indent="0" algn="just">
              <a:lnSpc>
                <a:spcPct val="150000"/>
              </a:lnSpc>
              <a:buNone/>
            </a:pPr>
            <a:r>
              <a:rPr lang="tr-TR" dirty="0"/>
              <a:t>Seyreltik anorganik asid çözeltileri ile muamele edilen yün bir miktar asid absorplar. Bunun sebebi protein zinciri üzerindeki bazik gruplarla </a:t>
            </a:r>
            <a:r>
              <a:rPr lang="tr-TR" dirty="0" smtClean="0"/>
              <a:t>birleşmesidir. Derişik </a:t>
            </a:r>
            <a:r>
              <a:rPr lang="tr-TR" dirty="0"/>
              <a:t>asidler ise yün üzerinde bozundurucu etki yapar. </a:t>
            </a:r>
          </a:p>
          <a:p>
            <a:pPr marL="0" indent="0" algn="just">
              <a:lnSpc>
                <a:spcPct val="150000"/>
              </a:lnSpc>
              <a:buNone/>
            </a:pPr>
            <a:r>
              <a:rPr lang="tr-TR" b="1" dirty="0">
                <a:solidFill>
                  <a:srgbClr val="002060"/>
                </a:solidFill>
              </a:rPr>
              <a:t>Alkalilerin yüne etkisi</a:t>
            </a:r>
          </a:p>
          <a:p>
            <a:pPr marL="0" indent="0" algn="just">
              <a:lnSpc>
                <a:spcPct val="150000"/>
              </a:lnSpc>
              <a:buNone/>
            </a:pPr>
            <a:r>
              <a:rPr lang="tr-TR" dirty="0"/>
              <a:t>Sodyum ve potasyum karbonat</a:t>
            </a:r>
            <a:r>
              <a:rPr lang="tr-TR"/>
              <a:t>, </a:t>
            </a:r>
            <a:r>
              <a:rPr lang="tr-TR" smtClean="0"/>
              <a:t>sodyum </a:t>
            </a:r>
            <a:r>
              <a:rPr lang="tr-TR" dirty="0"/>
              <a:t>fosfat, amonyak ve sabun gibi zayıf alkalilerin seyreltik çözeltileri yün elyafa etki etmez. Tıpkı asidlerde olduğu gibi protein zincirindeki asidik gruplar tarafından bir miktar alkali de absorbe edilir. Seyreltik sodyum ve potasyum hidroksid çözeltileri ise yünü etkiler. %5'lik sodyum veya potasyum hidroksidle kaynatıldığında tamamiyle çözünür.</a:t>
            </a:r>
          </a:p>
        </p:txBody>
      </p:sp>
    </p:spTree>
    <p:extLst>
      <p:ext uri="{BB962C8B-B14F-4D97-AF65-F5344CB8AC3E}">
        <p14:creationId xmlns:p14="http://schemas.microsoft.com/office/powerpoint/2010/main" val="3140051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64899"/>
          </a:xfrm>
        </p:spPr>
        <p:txBody>
          <a:bodyPr>
            <a:normAutofit/>
          </a:bodyPr>
          <a:lstStyle/>
          <a:p>
            <a:pPr algn="ctr"/>
            <a:r>
              <a:rPr lang="tr-TR" sz="3200" dirty="0" smtClean="0"/>
              <a:t>Yünlü Mamüllerin Ön Terbiyesi</a:t>
            </a:r>
            <a:endParaRPr lang="tr-TR" sz="3200" dirty="0"/>
          </a:p>
        </p:txBody>
      </p:sp>
      <p:sp>
        <p:nvSpPr>
          <p:cNvPr id="3" name="Content Placeholder 2"/>
          <p:cNvSpPr>
            <a:spLocks noGrp="1"/>
          </p:cNvSpPr>
          <p:nvPr>
            <p:ph idx="1"/>
          </p:nvPr>
        </p:nvSpPr>
        <p:spPr>
          <a:xfrm>
            <a:off x="1069848" y="1188720"/>
            <a:ext cx="10058400" cy="4983480"/>
          </a:xfrm>
        </p:spPr>
        <p:txBody>
          <a:bodyPr/>
          <a:lstStyle/>
          <a:p>
            <a:pPr algn="ctr">
              <a:buFont typeface="Wingdings" panose="05000000000000000000" pitchFamily="2" charset="2"/>
              <a:buChar char="Ø"/>
            </a:pPr>
            <a:endParaRPr lang="tr-TR" dirty="0" smtClean="0"/>
          </a:p>
          <a:p>
            <a:pPr algn="ctr">
              <a:buFont typeface="Wingdings" panose="05000000000000000000" pitchFamily="2" charset="2"/>
              <a:buChar char="Ø"/>
            </a:pPr>
            <a:r>
              <a:rPr lang="tr-TR" dirty="0" smtClean="0"/>
              <a:t>Yıkama</a:t>
            </a:r>
            <a:endParaRPr lang="tr-TR" dirty="0"/>
          </a:p>
          <a:p>
            <a:pPr algn="ctr">
              <a:buFont typeface="Wingdings" panose="05000000000000000000" pitchFamily="2" charset="2"/>
              <a:buChar char="Ø"/>
            </a:pPr>
            <a:r>
              <a:rPr lang="tr-TR" dirty="0"/>
              <a:t>Karbonizasyon</a:t>
            </a:r>
          </a:p>
          <a:p>
            <a:pPr algn="ctr">
              <a:buFont typeface="Wingdings" panose="05000000000000000000" pitchFamily="2" charset="2"/>
              <a:buChar char="Ø"/>
            </a:pPr>
            <a:r>
              <a:rPr lang="tr-TR" dirty="0"/>
              <a:t>Ağartma</a:t>
            </a:r>
          </a:p>
          <a:p>
            <a:pPr algn="ctr">
              <a:buFont typeface="Wingdings" panose="05000000000000000000" pitchFamily="2" charset="2"/>
              <a:buChar char="Ø"/>
            </a:pPr>
            <a:r>
              <a:rPr lang="tr-TR" dirty="0"/>
              <a:t>Dinkleme</a:t>
            </a:r>
          </a:p>
          <a:p>
            <a:pPr marL="0" indent="0" algn="ctr">
              <a:buNone/>
            </a:pPr>
            <a:r>
              <a:rPr lang="tr-TR" b="1" dirty="0">
                <a:solidFill>
                  <a:srgbClr val="FF0000"/>
                </a:solidFill>
              </a:rPr>
              <a:t>Bunların haricinde:</a:t>
            </a:r>
          </a:p>
          <a:p>
            <a:pPr algn="ctr">
              <a:buFont typeface="Wingdings" panose="05000000000000000000" pitchFamily="2" charset="2"/>
              <a:buChar char="Ø"/>
            </a:pPr>
            <a:r>
              <a:rPr lang="tr-TR" dirty="0"/>
              <a:t>Krablama</a:t>
            </a:r>
          </a:p>
          <a:p>
            <a:pPr algn="ctr">
              <a:buFont typeface="Wingdings" panose="05000000000000000000" pitchFamily="2" charset="2"/>
              <a:buChar char="Ø"/>
            </a:pPr>
            <a:r>
              <a:rPr lang="tr-TR" dirty="0"/>
              <a:t>Dekatür</a:t>
            </a:r>
          </a:p>
          <a:p>
            <a:pPr algn="ctr">
              <a:buFont typeface="Wingdings" panose="05000000000000000000" pitchFamily="2" charset="2"/>
              <a:buChar char="Ø"/>
            </a:pPr>
            <a:r>
              <a:rPr lang="tr-TR" dirty="0"/>
              <a:t>Sıcak su ile fiksaj</a:t>
            </a:r>
          </a:p>
          <a:p>
            <a:pPr algn="ctr">
              <a:buFont typeface="Wingdings" panose="05000000000000000000" pitchFamily="2" charset="2"/>
              <a:buChar char="Ø"/>
            </a:pPr>
            <a:r>
              <a:rPr lang="tr-TR" dirty="0"/>
              <a:t>Presleme</a:t>
            </a:r>
          </a:p>
          <a:p>
            <a:pPr algn="ctr">
              <a:buFont typeface="Wingdings" panose="05000000000000000000" pitchFamily="2" charset="2"/>
              <a:buChar char="Ø"/>
            </a:pPr>
            <a:r>
              <a:rPr lang="tr-TR" dirty="0"/>
              <a:t>Şardonlama</a:t>
            </a:r>
          </a:p>
          <a:p>
            <a:pPr marL="0" indent="0">
              <a:buNone/>
            </a:pPr>
            <a:endParaRPr lang="tr-TR" dirty="0"/>
          </a:p>
        </p:txBody>
      </p:sp>
    </p:spTree>
    <p:extLst>
      <p:ext uri="{BB962C8B-B14F-4D97-AF65-F5344CB8AC3E}">
        <p14:creationId xmlns:p14="http://schemas.microsoft.com/office/powerpoint/2010/main" val="3906348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18457"/>
            <a:ext cx="10058400" cy="5453743"/>
          </a:xfrm>
        </p:spPr>
        <p:txBody>
          <a:bodyPr>
            <a:normAutofit lnSpcReduction="10000"/>
          </a:bodyPr>
          <a:lstStyle/>
          <a:p>
            <a:pPr marL="0" indent="0" algn="just">
              <a:lnSpc>
                <a:spcPct val="150000"/>
              </a:lnSpc>
              <a:buNone/>
            </a:pPr>
            <a:r>
              <a:rPr lang="tr-TR" dirty="0"/>
              <a:t>Yünün kimyasal yapısında bulunan kir önce yıkama ile giderilir. Daha sonra kirliliğe neden olan katı partiküller (bitkisel atıklar) karbonizasyon ile giderilir.</a:t>
            </a:r>
          </a:p>
          <a:p>
            <a:pPr marL="0" indent="0">
              <a:buNone/>
            </a:pPr>
            <a:r>
              <a:rPr lang="tr-TR" dirty="0"/>
              <a:t>Karbonizasyon 5 adımdan oluşur.</a:t>
            </a:r>
          </a:p>
          <a:p>
            <a:pPr marL="457200" indent="-457200">
              <a:buFont typeface="+mj-lt"/>
              <a:buAutoNum type="arabicPeriod"/>
            </a:pPr>
            <a:r>
              <a:rPr lang="tr-TR" dirty="0" smtClean="0"/>
              <a:t>Asit </a:t>
            </a:r>
            <a:r>
              <a:rPr lang="tr-TR" dirty="0"/>
              <a:t>emdirme</a:t>
            </a:r>
          </a:p>
          <a:p>
            <a:pPr marL="457200" indent="-457200">
              <a:buFont typeface="+mj-lt"/>
              <a:buAutoNum type="arabicPeriod"/>
            </a:pPr>
            <a:r>
              <a:rPr lang="tr-TR" dirty="0" smtClean="0"/>
              <a:t>Ön </a:t>
            </a:r>
            <a:r>
              <a:rPr lang="tr-TR" dirty="0"/>
              <a:t>kurutma</a:t>
            </a:r>
          </a:p>
          <a:p>
            <a:pPr marL="457200" indent="-457200">
              <a:buFont typeface="+mj-lt"/>
              <a:buAutoNum type="arabicPeriod"/>
            </a:pPr>
            <a:r>
              <a:rPr lang="tr-TR" dirty="0" smtClean="0"/>
              <a:t>Kurutma </a:t>
            </a:r>
            <a:r>
              <a:rPr lang="tr-TR" dirty="0"/>
              <a:t>ve </a:t>
            </a:r>
            <a:r>
              <a:rPr lang="tr-TR" dirty="0" smtClean="0"/>
              <a:t>kömürleştirme</a:t>
            </a:r>
          </a:p>
          <a:p>
            <a:pPr marL="457200" indent="-457200">
              <a:buFont typeface="+mj-lt"/>
              <a:buAutoNum type="arabicPeriod"/>
            </a:pPr>
            <a:r>
              <a:rPr lang="tr-TR" dirty="0" smtClean="0"/>
              <a:t>Ufalama </a:t>
            </a:r>
            <a:r>
              <a:rPr lang="tr-TR" dirty="0"/>
              <a:t>ve toz </a:t>
            </a:r>
            <a:r>
              <a:rPr lang="tr-TR" dirty="0" smtClean="0"/>
              <a:t>dökme</a:t>
            </a:r>
          </a:p>
          <a:p>
            <a:pPr marL="457200" indent="-457200">
              <a:buFont typeface="+mj-lt"/>
              <a:buAutoNum type="arabicPeriod"/>
            </a:pPr>
            <a:r>
              <a:rPr lang="tr-TR" dirty="0" smtClean="0"/>
              <a:t>Durulama </a:t>
            </a:r>
            <a:r>
              <a:rPr lang="tr-TR" dirty="0"/>
              <a:t>ve nötrleştirme</a:t>
            </a:r>
          </a:p>
          <a:p>
            <a:pPr marL="0" indent="0" algn="just">
              <a:lnSpc>
                <a:spcPct val="150000"/>
              </a:lnSpc>
              <a:buNone/>
            </a:pPr>
            <a:r>
              <a:rPr lang="tr-TR" dirty="0"/>
              <a:t>Bitkisel artıklar, asidin etkisiyle karbon ve su oluşturacak şekilde pirolize uğrarken yün lifleri önemli bir değişikliğe uğramamaktadır.</a:t>
            </a:r>
          </a:p>
          <a:p>
            <a:pPr marL="0" indent="0" algn="just">
              <a:lnSpc>
                <a:spcPct val="150000"/>
              </a:lnSpc>
              <a:buNone/>
            </a:pPr>
            <a:r>
              <a:rPr lang="tr-TR" dirty="0"/>
              <a:t>Yıkama ile ter ve yün yağının %60 giderilir. Arta kalan kısım ise organik çözücüler vasıtasıyla giderilir.</a:t>
            </a:r>
          </a:p>
          <a:p>
            <a:pPr marL="0" indent="0">
              <a:buNone/>
            </a:pPr>
            <a:endParaRPr lang="tr-TR" dirty="0"/>
          </a:p>
        </p:txBody>
      </p:sp>
    </p:spTree>
    <p:extLst>
      <p:ext uri="{BB962C8B-B14F-4D97-AF65-F5344CB8AC3E}">
        <p14:creationId xmlns:p14="http://schemas.microsoft.com/office/powerpoint/2010/main" val="3475370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18457"/>
            <a:ext cx="10058400" cy="5453743"/>
          </a:xfrm>
        </p:spPr>
        <p:txBody>
          <a:bodyPr/>
          <a:lstStyle/>
          <a:p>
            <a:pPr marL="0" indent="0" algn="just">
              <a:lnSpc>
                <a:spcPct val="150000"/>
              </a:lnSpc>
              <a:buNone/>
            </a:pPr>
            <a:r>
              <a:rPr lang="tr-TR" dirty="0" smtClean="0">
                <a:solidFill>
                  <a:srgbClr val="002060"/>
                </a:solidFill>
              </a:rPr>
              <a:t>Kir,</a:t>
            </a:r>
            <a:r>
              <a:rPr lang="tr-TR" dirty="0" smtClean="0"/>
              <a:t> </a:t>
            </a:r>
            <a:r>
              <a:rPr lang="tr-TR" dirty="0"/>
              <a:t>ter tuzları ve yün yağının giderilmesinden sonra lifler eğirme yoluyla iplik daha sonra da dokunarak kumaş haline getirilir. </a:t>
            </a:r>
            <a:r>
              <a:rPr lang="tr-TR" dirty="0" smtClean="0"/>
              <a:t>Kumaş işleminden </a:t>
            </a:r>
            <a:r>
              <a:rPr lang="tr-TR" dirty="0"/>
              <a:t>sonra uygulanan ön işlemler ise aşağıdaki gibidir.</a:t>
            </a:r>
          </a:p>
          <a:p>
            <a:pPr marL="0" indent="0" algn="just">
              <a:lnSpc>
                <a:spcPct val="150000"/>
              </a:lnSpc>
              <a:buNone/>
            </a:pPr>
            <a:r>
              <a:rPr lang="tr-TR" b="1" dirty="0">
                <a:solidFill>
                  <a:srgbClr val="002060"/>
                </a:solidFill>
              </a:rPr>
              <a:t>Ağartma: </a:t>
            </a:r>
            <a:r>
              <a:rPr lang="tr-TR" dirty="0"/>
              <a:t>Beyazlatma olarak bilinir.Sarımtrak renk beyaz hale getirilir.</a:t>
            </a:r>
          </a:p>
          <a:p>
            <a:pPr marL="0" indent="0" algn="just">
              <a:lnSpc>
                <a:spcPct val="150000"/>
              </a:lnSpc>
              <a:buNone/>
            </a:pPr>
            <a:r>
              <a:rPr lang="tr-TR" b="1" dirty="0">
                <a:solidFill>
                  <a:srgbClr val="002060"/>
                </a:solidFill>
              </a:rPr>
              <a:t>Dinkleme:</a:t>
            </a:r>
            <a:r>
              <a:rPr lang="tr-TR" dirty="0"/>
              <a:t> Bir bitim işlemidir. Sıkılaştırma işlemi de diyebiliriz.</a:t>
            </a:r>
          </a:p>
          <a:p>
            <a:pPr marL="0" indent="0" algn="just">
              <a:lnSpc>
                <a:spcPct val="150000"/>
              </a:lnSpc>
              <a:buNone/>
            </a:pPr>
            <a:r>
              <a:rPr lang="tr-TR" b="1" dirty="0">
                <a:solidFill>
                  <a:srgbClr val="002060"/>
                </a:solidFill>
              </a:rPr>
              <a:t>Krablama:</a:t>
            </a:r>
            <a:r>
              <a:rPr lang="tr-TR" dirty="0"/>
              <a:t> Terbiye işlemleri sırasında oluşan kırıklar kaynatma işlemiyle giderilir.</a:t>
            </a:r>
          </a:p>
          <a:p>
            <a:pPr marL="0" indent="0">
              <a:lnSpc>
                <a:spcPct val="150000"/>
              </a:lnSpc>
              <a:buNone/>
            </a:pPr>
            <a:r>
              <a:rPr lang="tr-TR" b="1" dirty="0">
                <a:solidFill>
                  <a:srgbClr val="002060"/>
                </a:solidFill>
              </a:rPr>
              <a:t>Dekatür: </a:t>
            </a:r>
            <a:r>
              <a:rPr lang="tr-TR" dirty="0"/>
              <a:t>Dikime hazır hale gelmesi işlemidir.</a:t>
            </a:r>
          </a:p>
          <a:p>
            <a:pPr marL="0" indent="0">
              <a:lnSpc>
                <a:spcPct val="150000"/>
              </a:lnSpc>
              <a:buNone/>
            </a:pPr>
            <a:r>
              <a:rPr lang="tr-TR" b="1" dirty="0">
                <a:solidFill>
                  <a:srgbClr val="002060"/>
                </a:solidFill>
              </a:rPr>
              <a:t>Fiksaj:</a:t>
            </a:r>
            <a:r>
              <a:rPr lang="tr-TR" dirty="0"/>
              <a:t> Gerilimler giderilerek direnç artırma işlemidir.</a:t>
            </a:r>
          </a:p>
          <a:p>
            <a:pPr marL="0" indent="0">
              <a:buNone/>
            </a:pPr>
            <a:endParaRPr lang="tr-TR" dirty="0"/>
          </a:p>
        </p:txBody>
      </p:sp>
    </p:spTree>
    <p:extLst>
      <p:ext uri="{BB962C8B-B14F-4D97-AF65-F5344CB8AC3E}">
        <p14:creationId xmlns:p14="http://schemas.microsoft.com/office/powerpoint/2010/main" val="3369439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79269"/>
            <a:ext cx="10058400" cy="5492931"/>
          </a:xfrm>
        </p:spPr>
        <p:txBody>
          <a:bodyPr/>
          <a:lstStyle/>
          <a:p>
            <a:pPr marL="0" indent="0" algn="just">
              <a:lnSpc>
                <a:spcPct val="150000"/>
              </a:lnSpc>
              <a:buNone/>
            </a:pPr>
            <a:r>
              <a:rPr lang="tr-TR" b="1" dirty="0">
                <a:solidFill>
                  <a:srgbClr val="002060"/>
                </a:solidFill>
              </a:rPr>
              <a:t>Presleme:</a:t>
            </a:r>
            <a:r>
              <a:rPr lang="tr-TR" dirty="0"/>
              <a:t> Ütüleme işlemidir.</a:t>
            </a:r>
          </a:p>
          <a:p>
            <a:pPr marL="0" indent="0" algn="just">
              <a:lnSpc>
                <a:spcPct val="150000"/>
              </a:lnSpc>
              <a:buNone/>
            </a:pPr>
            <a:r>
              <a:rPr lang="tr-TR" b="1" dirty="0">
                <a:solidFill>
                  <a:srgbClr val="002060"/>
                </a:solidFill>
              </a:rPr>
              <a:t>Şardonlama: </a:t>
            </a:r>
            <a:r>
              <a:rPr lang="tr-TR" dirty="0"/>
              <a:t>Dokuma ya da örme kumaşların ipliklerinin içerisinden, liflerin çekilerek kumaş yüzeyine çıkarılması ve böylece tüylendirilmiş yüzeyli bir kumaş görünüşü oluşturulmasıdır.</a:t>
            </a:r>
          </a:p>
          <a:p>
            <a:pPr marL="0" indent="0">
              <a:buNone/>
            </a:pPr>
            <a:endParaRPr lang="tr-TR" dirty="0"/>
          </a:p>
        </p:txBody>
      </p:sp>
    </p:spTree>
    <p:extLst>
      <p:ext uri="{BB962C8B-B14F-4D97-AF65-F5344CB8AC3E}">
        <p14:creationId xmlns:p14="http://schemas.microsoft.com/office/powerpoint/2010/main" val="343929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normAutofit fontScale="92500" lnSpcReduction="20000"/>
          </a:bodyPr>
          <a:lstStyle/>
          <a:p>
            <a:pPr marL="0" indent="0" algn="just">
              <a:lnSpc>
                <a:spcPct val="160000"/>
              </a:lnSpc>
              <a:buNone/>
            </a:pPr>
            <a:r>
              <a:rPr lang="tr-TR" b="1" dirty="0">
                <a:solidFill>
                  <a:srgbClr val="FF0000"/>
                </a:solidFill>
              </a:rPr>
              <a:t>Merinos yünleri : </a:t>
            </a:r>
            <a:r>
              <a:rPr lang="tr-TR" dirty="0"/>
              <a:t>İnce ve yumuşak lifler elde edilen Merinos koyunları, genellikle Avustralya, Güney Amerika ve Güney Afrika’da yetiştirilir. Güney Afrika’da üretilen Merinos yünleri, çok kıvrımlı ve dalgalıdır. Yıkandıktan sonra iyi bir beyaz renge sahip olur. Güney Amerika merinoslarının yünleri, Afrika ve Avustralya merinoslarınınkinden biraz daha düşük kalitelidir. Çeşitli Avrupa ülkeleri ile ülkemizde az miktarlarda merinos yünleri üretilmektedir. Avustralya’da üretilen merinos yünleri botany yünü adını da alır ve en iyi kalite yünlerdir.</a:t>
            </a:r>
          </a:p>
          <a:p>
            <a:pPr marL="0" indent="0" algn="just">
              <a:lnSpc>
                <a:spcPct val="160000"/>
              </a:lnSpc>
              <a:buNone/>
            </a:pPr>
            <a:r>
              <a:rPr lang="tr-TR" b="1" dirty="0" smtClean="0">
                <a:solidFill>
                  <a:srgbClr val="FF0000"/>
                </a:solidFill>
              </a:rPr>
              <a:t>Crossbred </a:t>
            </a:r>
            <a:r>
              <a:rPr lang="tr-TR" b="1" dirty="0">
                <a:solidFill>
                  <a:srgbClr val="FF0000"/>
                </a:solidFill>
              </a:rPr>
              <a:t>(melez) yünler : </a:t>
            </a:r>
            <a:r>
              <a:rPr lang="tr-TR" dirty="0"/>
              <a:t>Merinos koyunlarının çeşitli İngiliz ırkı koyunlarla melezleştirilmesinden elde edilen koyun tiplerinden elde edilen yünlerdir. Bunlar içinde Cheviot ve Shetland yünleri önemlidir.</a:t>
            </a:r>
          </a:p>
          <a:p>
            <a:pPr marL="0" indent="0" algn="just">
              <a:lnSpc>
                <a:spcPct val="160000"/>
              </a:lnSpc>
              <a:buNone/>
            </a:pPr>
            <a:r>
              <a:rPr lang="tr-TR" b="1" dirty="0" smtClean="0">
                <a:solidFill>
                  <a:srgbClr val="FF0000"/>
                </a:solidFill>
              </a:rPr>
              <a:t>Asya </a:t>
            </a:r>
            <a:r>
              <a:rPr lang="tr-TR" b="1" dirty="0">
                <a:solidFill>
                  <a:srgbClr val="FF0000"/>
                </a:solidFill>
              </a:rPr>
              <a:t>yünleri : </a:t>
            </a:r>
            <a:r>
              <a:rPr lang="tr-TR" dirty="0"/>
              <a:t>Çin, Türkiye veya Sibirya gibi Asya’nın çeşitli bölgelerinde üretilen yünlerdir. Bunlar düşük kalitede uzun ve kalın liflerdir.</a:t>
            </a:r>
          </a:p>
        </p:txBody>
      </p:sp>
    </p:spTree>
    <p:extLst>
      <p:ext uri="{BB962C8B-B14F-4D97-AF65-F5344CB8AC3E}">
        <p14:creationId xmlns:p14="http://schemas.microsoft.com/office/powerpoint/2010/main" val="1213861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86522"/>
          </a:xfrm>
        </p:spPr>
        <p:txBody>
          <a:bodyPr>
            <a:normAutofit/>
          </a:bodyPr>
          <a:lstStyle/>
          <a:p>
            <a:pPr algn="ctr"/>
            <a:r>
              <a:rPr lang="tr-TR" sz="3200" dirty="0"/>
              <a:t>Keçi Türü Hayvanlardan Elde Edilen Lifler</a:t>
            </a:r>
          </a:p>
        </p:txBody>
      </p:sp>
      <p:sp>
        <p:nvSpPr>
          <p:cNvPr id="3" name="Content Placeholder 2"/>
          <p:cNvSpPr>
            <a:spLocks noGrp="1"/>
          </p:cNvSpPr>
          <p:nvPr>
            <p:ph idx="1"/>
          </p:nvPr>
        </p:nvSpPr>
        <p:spPr>
          <a:xfrm>
            <a:off x="1069848" y="1240971"/>
            <a:ext cx="10058400" cy="4931229"/>
          </a:xfrm>
        </p:spPr>
        <p:txBody>
          <a:bodyPr/>
          <a:lstStyle/>
          <a:p>
            <a:pPr marL="0" indent="0" algn="just">
              <a:lnSpc>
                <a:spcPct val="150000"/>
              </a:lnSpc>
              <a:buNone/>
            </a:pPr>
            <a:r>
              <a:rPr lang="tr-TR" b="1" dirty="0">
                <a:solidFill>
                  <a:srgbClr val="002060"/>
                </a:solidFill>
              </a:rPr>
              <a:t>Tiftik (Moher): </a:t>
            </a:r>
            <a:r>
              <a:rPr lang="tr-TR" dirty="0"/>
              <a:t>Ankara keçisinin uzun, parlak ve yumuşak tüylerinden elde edilir. Hafif kıvrimlıdır. Uzunlukları 12-30 cm kadardır. Lif üzerinde bulunan pullar geniş ve ince olduğundan ipeksi parlıklığa ve yumuşaklığa sahiptir. Döşemelik kumaşlar, kadın-erkek giyim kumaşlatrı, örme kumaşlar ve battaniye yapımında kullanılır.</a:t>
            </a:r>
          </a:p>
          <a:p>
            <a:pPr marL="0" indent="0" algn="just">
              <a:lnSpc>
                <a:spcPct val="150000"/>
              </a:lnSpc>
              <a:buNone/>
            </a:pPr>
            <a:r>
              <a:rPr lang="tr-TR" dirty="0">
                <a:solidFill>
                  <a:srgbClr val="00B050"/>
                </a:solidFill>
              </a:rPr>
              <a:t>Kimyasal yapısı ve özellikleri: </a:t>
            </a:r>
            <a:r>
              <a:rPr lang="tr-TR" dirty="0"/>
              <a:t>Tiftik liflerinde de protein olarak keratin vardır. Pulumsu yüzeyinin ince olması nedeniyle, kimyasal reaktiflere karşı yünden daha fazla duyarlıdır.</a:t>
            </a:r>
          </a:p>
          <a:p>
            <a:pPr marL="0" indent="0">
              <a:buNone/>
            </a:pPr>
            <a:endParaRPr lang="tr-TR" dirty="0"/>
          </a:p>
        </p:txBody>
      </p:sp>
    </p:spTree>
    <p:extLst>
      <p:ext uri="{BB962C8B-B14F-4D97-AF65-F5344CB8AC3E}">
        <p14:creationId xmlns:p14="http://schemas.microsoft.com/office/powerpoint/2010/main" val="1176957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49086"/>
            <a:ext cx="10058400" cy="5323114"/>
          </a:xfrm>
        </p:spPr>
        <p:txBody>
          <a:bodyPr/>
          <a:lstStyle/>
          <a:p>
            <a:pPr marL="0" indent="0" algn="just">
              <a:lnSpc>
                <a:spcPct val="150000"/>
              </a:lnSpc>
              <a:buNone/>
            </a:pPr>
            <a:r>
              <a:rPr lang="tr-TR" b="1" dirty="0">
                <a:solidFill>
                  <a:srgbClr val="002060"/>
                </a:solidFill>
              </a:rPr>
              <a:t>Kaşmir</a:t>
            </a:r>
            <a:r>
              <a:rPr lang="tr-TR" b="1" dirty="0" smtClean="0">
                <a:solidFill>
                  <a:srgbClr val="002060"/>
                </a:solidFill>
              </a:rPr>
              <a:t>: </a:t>
            </a:r>
            <a:r>
              <a:rPr lang="tr-TR" dirty="0" smtClean="0"/>
              <a:t>Orta </a:t>
            </a:r>
            <a:r>
              <a:rPr lang="tr-TR" dirty="0"/>
              <a:t>Asya’da Tibet ve Keşmir’de yetişen keçi türünde bir hayvan olan keşmir keçisinden elde edilir. Hayvanın kıl örtüsü, farklı iki tür kıldan oluşmuştur. Üstte kaba kıllar ve altında ince yünler bulunur. Pahalı bir elyaftır. 4-9 cm uzunluğunda liflere sahiptir. Fiziksel yapıları merinos yünlerine benzer. Pulumsu yüzey, korteks ve medula tabakalarından oluşur. Gri, açık veya koyu kahverengi, nadiren de beyaz renklidir. Üst taraftaki kaba kıllardan ip, çuval ve kilim yapılır. Alt taraftaki ince liflerden ise yumuşak, sıcaklık hissi veren kumaşlar yapılır. Şal, atkı ve kuşakyapımında kullanılır.</a:t>
            </a:r>
          </a:p>
          <a:p>
            <a:pPr marL="0" indent="0" algn="just">
              <a:lnSpc>
                <a:spcPct val="150000"/>
              </a:lnSpc>
              <a:buNone/>
            </a:pPr>
            <a:r>
              <a:rPr lang="tr-TR" b="1" dirty="0">
                <a:solidFill>
                  <a:srgbClr val="002060"/>
                </a:solidFill>
              </a:rPr>
              <a:t>Keçi kılları</a:t>
            </a:r>
            <a:r>
              <a:rPr lang="tr-TR" b="1" dirty="0" smtClean="0">
                <a:solidFill>
                  <a:srgbClr val="002060"/>
                </a:solidFill>
              </a:rPr>
              <a:t>: </a:t>
            </a:r>
            <a:r>
              <a:rPr lang="tr-TR" dirty="0" smtClean="0"/>
              <a:t>Keçi </a:t>
            </a:r>
            <a:r>
              <a:rPr lang="tr-TR" dirty="0"/>
              <a:t>kılı, kaba, sert ve kıvrımsızdır. Bu yüzden kumaş dokumada kullanılamaz. Genellikle siyah, kahverengi, nadiren beyaz ve gri olur. Kilim, çadır bezi, çuval ve halı yapımında kullanılır.</a:t>
            </a:r>
          </a:p>
          <a:p>
            <a:pPr marL="0" indent="0" algn="just">
              <a:lnSpc>
                <a:spcPct val="150000"/>
              </a:lnSpc>
              <a:buNone/>
            </a:pPr>
            <a:endParaRPr lang="tr-TR" dirty="0"/>
          </a:p>
        </p:txBody>
      </p:sp>
    </p:spTree>
    <p:extLst>
      <p:ext uri="{BB962C8B-B14F-4D97-AF65-F5344CB8AC3E}">
        <p14:creationId xmlns:p14="http://schemas.microsoft.com/office/powerpoint/2010/main" val="3300008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1"/>
            <a:ext cx="10058400" cy="717151"/>
          </a:xfrm>
        </p:spPr>
        <p:txBody>
          <a:bodyPr>
            <a:normAutofit/>
          </a:bodyPr>
          <a:lstStyle/>
          <a:p>
            <a:pPr algn="ctr"/>
            <a:r>
              <a:rPr lang="tr-TR" sz="3200" dirty="0"/>
              <a:t>Deve Türü Hayvanlardan Elde Edilen Lifler</a:t>
            </a:r>
          </a:p>
        </p:txBody>
      </p:sp>
      <p:sp>
        <p:nvSpPr>
          <p:cNvPr id="3" name="Content Placeholder 2"/>
          <p:cNvSpPr>
            <a:spLocks noGrp="1"/>
          </p:cNvSpPr>
          <p:nvPr>
            <p:ph idx="1"/>
          </p:nvPr>
        </p:nvSpPr>
        <p:spPr>
          <a:xfrm>
            <a:off x="1069848" y="1188720"/>
            <a:ext cx="10058400" cy="4983480"/>
          </a:xfrm>
        </p:spPr>
        <p:txBody>
          <a:bodyPr>
            <a:normAutofit/>
          </a:bodyPr>
          <a:lstStyle/>
          <a:p>
            <a:pPr marL="0" indent="0" algn="just">
              <a:lnSpc>
                <a:spcPct val="150000"/>
              </a:lnSpc>
              <a:buNone/>
            </a:pPr>
            <a:r>
              <a:rPr lang="tr-TR" b="1" dirty="0">
                <a:solidFill>
                  <a:srgbClr val="002060"/>
                </a:solidFill>
              </a:rPr>
              <a:t>Deve tüyü</a:t>
            </a:r>
            <a:r>
              <a:rPr lang="tr-TR" b="1" dirty="0" smtClean="0">
                <a:solidFill>
                  <a:srgbClr val="002060"/>
                </a:solidFill>
              </a:rPr>
              <a:t>: </a:t>
            </a:r>
            <a:r>
              <a:rPr lang="tr-TR" dirty="0" smtClean="0"/>
              <a:t>Evcil </a:t>
            </a:r>
            <a:r>
              <a:rPr lang="tr-TR" dirty="0"/>
              <a:t>bir hayvan olan devenin kıl örtüsünden elde edilen liflere deve tüyü veya kmel denir. </a:t>
            </a:r>
          </a:p>
          <a:p>
            <a:pPr marL="0" indent="0" algn="just">
              <a:lnSpc>
                <a:spcPct val="150000"/>
              </a:lnSpc>
              <a:buNone/>
            </a:pPr>
            <a:r>
              <a:rPr lang="tr-TR" dirty="0"/>
              <a:t>Devenin derisi üzerinde iki farklı kıl örtüsü vardır.Üst tabaka kaba kıllardan, alt tabaka ise ince tüylerden oluşmuştur. Alttaki ince kıllar, deve tüyü olarak adlandırılır ve ekonomik değeri çok yüksektir. Devedeki kıl örtüsü ilkbahar ve yaz aylarında kendiliğinden dökülür. Dökülen bu kıllar toplanır. Toplanan bu lifler, taraklama yoluyla kalın ve ince olmak üzere ayrılır. Kaba lifler heybe, urgan, çadır bezi yapımında kullanılır. İnce olanlardan ise, özel elbiselik ve paltoluk kumaş yapılır. Orjinal rengiyle (açık kahverengi) değerlendirilir. Çık sıcak tutar, su itici özelliği yüksektir.</a:t>
            </a:r>
          </a:p>
          <a:p>
            <a:pPr marL="0" indent="0">
              <a:buNone/>
            </a:pPr>
            <a:endParaRPr lang="tr-TR" dirty="0"/>
          </a:p>
        </p:txBody>
      </p:sp>
    </p:spTree>
    <p:extLst>
      <p:ext uri="{BB962C8B-B14F-4D97-AF65-F5344CB8AC3E}">
        <p14:creationId xmlns:p14="http://schemas.microsoft.com/office/powerpoint/2010/main" val="3954386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40080"/>
            <a:ext cx="10058400" cy="5532120"/>
          </a:xfrm>
        </p:spPr>
        <p:txBody>
          <a:bodyPr/>
          <a:lstStyle/>
          <a:p>
            <a:pPr marL="0" indent="0" algn="just">
              <a:lnSpc>
                <a:spcPct val="150000"/>
              </a:lnSpc>
              <a:buNone/>
            </a:pPr>
            <a:r>
              <a:rPr lang="tr-TR" b="1" dirty="0">
                <a:solidFill>
                  <a:srgbClr val="002060"/>
                </a:solidFill>
              </a:rPr>
              <a:t>Alpaka</a:t>
            </a:r>
            <a:r>
              <a:rPr lang="tr-TR" b="1" dirty="0" smtClean="0">
                <a:solidFill>
                  <a:srgbClr val="002060"/>
                </a:solidFill>
              </a:rPr>
              <a:t>: </a:t>
            </a:r>
            <a:r>
              <a:rPr lang="tr-TR" dirty="0" smtClean="0"/>
              <a:t>Alpaka </a:t>
            </a:r>
            <a:r>
              <a:rPr lang="tr-TR" dirty="0"/>
              <a:t>isimli deve türünden kırkım yoluyla elde edilen lifler, tiftik yününe benzer, Yün eğirme sistemiyle iplik haline getirilir. Beyazdan kahverengi-siyaha kadar olan renkleri mevcuttur.Kazak, elbiselik kumaşlar ve iç çamaşırı yapımında kullanılır.</a:t>
            </a:r>
          </a:p>
          <a:p>
            <a:pPr marL="0" indent="0" algn="just">
              <a:lnSpc>
                <a:spcPct val="150000"/>
              </a:lnSpc>
              <a:buNone/>
            </a:pPr>
            <a:r>
              <a:rPr lang="tr-TR" b="1" dirty="0">
                <a:solidFill>
                  <a:srgbClr val="002060"/>
                </a:solidFill>
              </a:rPr>
              <a:t>Lama</a:t>
            </a:r>
            <a:r>
              <a:rPr lang="tr-TR" b="1" dirty="0" smtClean="0">
                <a:solidFill>
                  <a:srgbClr val="002060"/>
                </a:solidFill>
              </a:rPr>
              <a:t>: </a:t>
            </a:r>
            <a:r>
              <a:rPr lang="tr-TR" dirty="0" smtClean="0"/>
              <a:t>Deve </a:t>
            </a:r>
            <a:r>
              <a:rPr lang="tr-TR" dirty="0"/>
              <a:t>türü olan lamadan alınan lifler kalın ve uzundur. Beyaz, kızıl kahve, siyah ve kahverengidir.Bunlardan kalın kumaşlar dokunur.</a:t>
            </a:r>
          </a:p>
          <a:p>
            <a:pPr marL="0" indent="0" algn="just">
              <a:lnSpc>
                <a:spcPct val="150000"/>
              </a:lnSpc>
              <a:buNone/>
            </a:pPr>
            <a:r>
              <a:rPr lang="tr-TR" b="1" dirty="0">
                <a:solidFill>
                  <a:srgbClr val="002060"/>
                </a:solidFill>
              </a:rPr>
              <a:t>Vikunya</a:t>
            </a:r>
            <a:r>
              <a:rPr lang="tr-TR" b="1" dirty="0" smtClean="0">
                <a:solidFill>
                  <a:srgbClr val="002060"/>
                </a:solidFill>
              </a:rPr>
              <a:t>: </a:t>
            </a:r>
            <a:r>
              <a:rPr lang="tr-TR" dirty="0" smtClean="0"/>
              <a:t>Yabani </a:t>
            </a:r>
            <a:r>
              <a:rPr lang="tr-TR" dirty="0"/>
              <a:t>bir deve türünden avlanmayla elde edilir. Bunun için de ticari değeri çok yüksektir. Çok ince, yumuşak ve parlak liflere sahiptir. Beyaz, kızıl ya da tarçın rengindedir.</a:t>
            </a:r>
          </a:p>
          <a:p>
            <a:pPr marL="0" indent="0" algn="just">
              <a:lnSpc>
                <a:spcPct val="150000"/>
              </a:lnSpc>
              <a:buNone/>
            </a:pPr>
            <a:endParaRPr lang="tr-TR" dirty="0"/>
          </a:p>
        </p:txBody>
      </p:sp>
    </p:spTree>
    <p:extLst>
      <p:ext uri="{BB962C8B-B14F-4D97-AF65-F5344CB8AC3E}">
        <p14:creationId xmlns:p14="http://schemas.microsoft.com/office/powerpoint/2010/main" val="2040044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04088"/>
          </a:xfrm>
        </p:spPr>
        <p:txBody>
          <a:bodyPr>
            <a:normAutofit/>
          </a:bodyPr>
          <a:lstStyle/>
          <a:p>
            <a:pPr algn="ctr"/>
            <a:r>
              <a:rPr lang="tr-TR" sz="3200" dirty="0"/>
              <a:t>Tavşandan Elde Edilen Lif</a:t>
            </a:r>
          </a:p>
        </p:txBody>
      </p:sp>
      <p:sp>
        <p:nvSpPr>
          <p:cNvPr id="3" name="Content Placeholder 2"/>
          <p:cNvSpPr>
            <a:spLocks noGrp="1"/>
          </p:cNvSpPr>
          <p:nvPr>
            <p:ph idx="1"/>
          </p:nvPr>
        </p:nvSpPr>
        <p:spPr>
          <a:xfrm>
            <a:off x="1069848" y="1306286"/>
            <a:ext cx="10058400" cy="4865914"/>
          </a:xfrm>
        </p:spPr>
        <p:txBody>
          <a:bodyPr/>
          <a:lstStyle/>
          <a:p>
            <a:pPr marL="0" indent="0" algn="just">
              <a:lnSpc>
                <a:spcPct val="150000"/>
              </a:lnSpc>
              <a:buNone/>
            </a:pPr>
            <a:r>
              <a:rPr lang="tr-TR" b="1" dirty="0" smtClean="0">
                <a:solidFill>
                  <a:srgbClr val="002060"/>
                </a:solidFill>
              </a:rPr>
              <a:t>Angora: </a:t>
            </a:r>
            <a:r>
              <a:rPr lang="tr-TR" dirty="0" smtClean="0"/>
              <a:t>Tavşan </a:t>
            </a:r>
            <a:r>
              <a:rPr lang="tr-TR" dirty="0"/>
              <a:t>tüylerinin en kalitelisi Ankara tavşanı türünden elde edildiğinden, angora olarak da isimlendirilir. Tavşan derisi üzerinde uzun ve kaba kılların altında ince ve yumuşak tüyler vardır. Hayvandan tarama, yolma veya kırkma yolu ile elde edilir. Az bir miktar elde edilmesi yanında yumuşaklığı, sıcak ve soğuk geçirgenliğinin azlığı nedeniyle ticari değeri yüksektir. Dayanıksız olması nedeniyle yalnız başına kullanılmaz. </a:t>
            </a:r>
            <a:r>
              <a:rPr lang="tr-TR" dirty="0" smtClean="0"/>
              <a:t>% 30-40 </a:t>
            </a:r>
            <a:r>
              <a:rPr lang="tr-TR" dirty="0"/>
              <a:t>tavşan tüyü ve </a:t>
            </a:r>
            <a:r>
              <a:rPr lang="tr-TR" dirty="0" smtClean="0"/>
              <a:t>% 60-70 </a:t>
            </a:r>
            <a:r>
              <a:rPr lang="tr-TR" dirty="0"/>
              <a:t>yün ile karıştırılır. Romatizma, siyatik ve diğer hastalıklarda tavsiye edilen örgülerde, iç giyimde, fötr şapka gibi ince keçe kumaşların yapımında kullanılır.</a:t>
            </a:r>
          </a:p>
        </p:txBody>
      </p:sp>
    </p:spTree>
    <p:extLst>
      <p:ext uri="{BB962C8B-B14F-4D97-AF65-F5344CB8AC3E}">
        <p14:creationId xmlns:p14="http://schemas.microsoft.com/office/powerpoint/2010/main" val="3799387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86522"/>
          </a:xfrm>
        </p:spPr>
        <p:txBody>
          <a:bodyPr>
            <a:normAutofit/>
          </a:bodyPr>
          <a:lstStyle/>
          <a:p>
            <a:pPr algn="ctr"/>
            <a:r>
              <a:rPr lang="tr-TR" sz="3200" dirty="0"/>
              <a:t>SALGI LİFLERİ</a:t>
            </a:r>
          </a:p>
        </p:txBody>
      </p:sp>
      <p:sp>
        <p:nvSpPr>
          <p:cNvPr id="3" name="Content Placeholder 2"/>
          <p:cNvSpPr>
            <a:spLocks noGrp="1"/>
          </p:cNvSpPr>
          <p:nvPr>
            <p:ph idx="1"/>
          </p:nvPr>
        </p:nvSpPr>
        <p:spPr>
          <a:xfrm>
            <a:off x="1069848" y="1071154"/>
            <a:ext cx="10058400" cy="5101046"/>
          </a:xfrm>
        </p:spPr>
        <p:txBody>
          <a:bodyPr/>
          <a:lstStyle/>
          <a:p>
            <a:pPr marL="0" indent="0" algn="just">
              <a:lnSpc>
                <a:spcPct val="150000"/>
              </a:lnSpc>
              <a:buNone/>
            </a:pPr>
            <a:endParaRPr lang="tr-TR" b="1" dirty="0" smtClean="0">
              <a:solidFill>
                <a:srgbClr val="002060"/>
              </a:solidFill>
            </a:endParaRPr>
          </a:p>
          <a:p>
            <a:pPr marL="0" indent="0" algn="just">
              <a:lnSpc>
                <a:spcPct val="150000"/>
              </a:lnSpc>
              <a:buNone/>
            </a:pPr>
            <a:r>
              <a:rPr lang="tr-TR" b="1" dirty="0" smtClean="0">
                <a:solidFill>
                  <a:srgbClr val="002060"/>
                </a:solidFill>
              </a:rPr>
              <a:t>İpek: </a:t>
            </a:r>
            <a:r>
              <a:rPr lang="tr-TR" dirty="0" smtClean="0"/>
              <a:t>İpek</a:t>
            </a:r>
            <a:r>
              <a:rPr lang="tr-TR" dirty="0"/>
              <a:t>, doğal lifler arasında önemli yer tutar. Doğal ipek özel olarak yetiştirilen ipekböceğinden elde edilir. Dünya’ya Çin’den yayılan ipek Osmanlı döneminde Bursa’ya gelmiştir. Dünya ipek üretiminde Çinden sonra Hindistan, Özbekistan, Tayland, Brezilya şeklinde sıralanmaktadır.Çin dünya 126.000 tonluk üretimle ilk sırada yer alırken, 23680 tonluk üretimle Hindistan en büyük ikinci üretici konumundadır. Özbekistan ise 1000 tona yaklaşmış bir üretim hacmiyle üçüncü sıradadır. Türkiye ise 22 tonlum üretimi ile dünyada 10 sıradadır.</a:t>
            </a:r>
          </a:p>
        </p:txBody>
      </p:sp>
    </p:spTree>
    <p:extLst>
      <p:ext uri="{BB962C8B-B14F-4D97-AF65-F5344CB8AC3E}">
        <p14:creationId xmlns:p14="http://schemas.microsoft.com/office/powerpoint/2010/main" val="1322546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92331"/>
            <a:ext cx="10058400" cy="5479869"/>
          </a:xfrm>
        </p:spPr>
        <p:txBody>
          <a:bodyPr>
            <a:normAutofit/>
          </a:bodyPr>
          <a:lstStyle/>
          <a:p>
            <a:pPr marL="0" indent="0" algn="just">
              <a:lnSpc>
                <a:spcPct val="150000"/>
              </a:lnSpc>
              <a:buNone/>
            </a:pPr>
            <a:r>
              <a:rPr lang="tr-TR" dirty="0"/>
              <a:t>İpekböcekçiliğinde dut yetiştiriciliği birinci aşamayı oluşturur. Dut ağaçları çok yıllık olduğundan dikimden önce dikkatli ve iyi bir seçim yapılmalıdır. Arzu edilen kalitede yaprak üretimi iyi bir seçimle mümkündür. Dut seçiminde; yaprak verimi, yaprak kalitesi, toprağa ve iklim şartlarına uyumluluk, ipekböceği beslenme yöntemine uygunluk ve son olarak da hastalık ve haşerelere dayanıklılık hususları dikkate alınmalıdır. </a:t>
            </a:r>
            <a:r>
              <a:rPr lang="tr-TR" dirty="0" smtClean="0"/>
              <a:t>Dut </a:t>
            </a:r>
            <a:r>
              <a:rPr lang="tr-TR" dirty="0"/>
              <a:t>hastalıklarına dikkat edilmeli, yerinde ve zamanında uygun yöntemlerle hastalık mücadelesi yapılmalıdır. </a:t>
            </a:r>
          </a:p>
        </p:txBody>
      </p:sp>
    </p:spTree>
    <p:extLst>
      <p:ext uri="{BB962C8B-B14F-4D97-AF65-F5344CB8AC3E}">
        <p14:creationId xmlns:p14="http://schemas.microsoft.com/office/powerpoint/2010/main" val="3610910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00891"/>
            <a:ext cx="10058400" cy="5571309"/>
          </a:xfrm>
        </p:spPr>
        <p:txBody>
          <a:bodyPr/>
          <a:lstStyle/>
          <a:p>
            <a:pPr marL="0" indent="0" algn="just">
              <a:lnSpc>
                <a:spcPct val="150000"/>
              </a:lnSpc>
              <a:buNone/>
            </a:pPr>
            <a:r>
              <a:rPr lang="tr-TR" dirty="0"/>
              <a:t>Dünya’da ticari amaçla üretilen dört çeşit ipek vardır. Bunlar; Dut ipeği, eri ipeği, taşar ipeği ve muga ipeği’dir. Dut yaprağı ile beslenen ipekböceklerinden elde edilen dut ipeği Dünya ipek üretiminin yüzde 95’ini meydana getirir. Dut ile beslenen ipekböceği (Bombyx Mori) kozalarından devamlı ipek ipliği çekilebildiği için endüstride kullanılan ham ipek ipliği elde edilir. İpek 4000 yıldan fazla bir süredir evcilleştirilmiş olan Bombyx Mori’den elde edilmektedir. </a:t>
            </a:r>
          </a:p>
          <a:p>
            <a:pPr marL="0" indent="0">
              <a:buNone/>
            </a:pPr>
            <a:endParaRPr lang="tr-TR" dirty="0"/>
          </a:p>
        </p:txBody>
      </p:sp>
    </p:spTree>
    <p:extLst>
      <p:ext uri="{BB962C8B-B14F-4D97-AF65-F5344CB8AC3E}">
        <p14:creationId xmlns:p14="http://schemas.microsoft.com/office/powerpoint/2010/main" val="15462486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35577"/>
            <a:ext cx="10058400" cy="5636623"/>
          </a:xfrm>
        </p:spPr>
        <p:txBody>
          <a:bodyPr>
            <a:normAutofit lnSpcReduction="10000"/>
          </a:bodyPr>
          <a:lstStyle/>
          <a:p>
            <a:pPr marL="0" indent="0">
              <a:buNone/>
            </a:pPr>
            <a:r>
              <a:rPr lang="tr-TR" b="1" dirty="0">
                <a:solidFill>
                  <a:srgbClr val="FF0000"/>
                </a:solidFill>
              </a:rPr>
              <a:t>Hayat Döngüsü </a:t>
            </a:r>
          </a:p>
          <a:p>
            <a:pPr marL="0" indent="0" algn="just">
              <a:lnSpc>
                <a:spcPct val="150000"/>
              </a:lnSpc>
              <a:buNone/>
            </a:pPr>
            <a:r>
              <a:rPr lang="tr-TR" dirty="0"/>
              <a:t>a) </a:t>
            </a:r>
            <a:r>
              <a:rPr lang="tr-TR" b="1" dirty="0">
                <a:solidFill>
                  <a:srgbClr val="002060"/>
                </a:solidFill>
              </a:rPr>
              <a:t>Tohumlar:</a:t>
            </a:r>
            <a:r>
              <a:rPr lang="tr-TR" dirty="0"/>
              <a:t> İpekböceği tohumları çok küçüktür. 2000’e yakın tohum ancak 1 gr. gelir. Tohumlar 1-1,3 mm uzunlukta ve 0,9-1,2 mm genişliktedir. </a:t>
            </a:r>
          </a:p>
          <a:p>
            <a:pPr marL="0" indent="0" algn="just">
              <a:lnSpc>
                <a:spcPct val="150000"/>
              </a:lnSpc>
              <a:buNone/>
            </a:pPr>
            <a:r>
              <a:rPr lang="tr-TR" dirty="0"/>
              <a:t>b) </a:t>
            </a:r>
            <a:r>
              <a:rPr lang="tr-TR" b="1" dirty="0"/>
              <a:t>Tırtıllar:</a:t>
            </a:r>
            <a:r>
              <a:rPr lang="tr-TR" dirty="0"/>
              <a:t> İpekböceği tırtılları larva yumurtadan çıktıkları zaman koyu kahverengi ve siyah renktedir. Tırtılların baş kısmı büyük, vücut tüylerle kaplı görünümdedir. Yaş ilerledikçe deri rengi açılır ve deri düzgün bir görünüm alır. </a:t>
            </a:r>
          </a:p>
          <a:p>
            <a:pPr marL="0" indent="0" algn="just">
              <a:lnSpc>
                <a:spcPct val="150000"/>
              </a:lnSpc>
              <a:buNone/>
            </a:pPr>
            <a:r>
              <a:rPr lang="tr-TR" dirty="0"/>
              <a:t>c) </a:t>
            </a:r>
            <a:r>
              <a:rPr lang="tr-TR" b="1" dirty="0"/>
              <a:t>Baş:</a:t>
            </a:r>
            <a:r>
              <a:rPr lang="tr-TR" dirty="0"/>
              <a:t> Baş, 6 segmentten (halka) dan oluşur. 2.segmentte anten, 4. segmentte alt çene, 5. segmentte üst çene, 6. segmentte dudak organları bulunur. Antenlerin üst taraflarında 6 çift basit göz vardır. Antenler 1 çift olup 6 parçadan oluşur, alt çene kesme işlemini yapar, üst çene uzantıları gıdanın tadını tespit eder. Alt çenenin arasında alt ve üst dudaklar ile ipeğin salgılandığı filier deliği bulunur. </a:t>
            </a:r>
          </a:p>
        </p:txBody>
      </p:sp>
    </p:spTree>
    <p:extLst>
      <p:ext uri="{BB962C8B-B14F-4D97-AF65-F5344CB8AC3E}">
        <p14:creationId xmlns:p14="http://schemas.microsoft.com/office/powerpoint/2010/main" val="19378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83771"/>
            <a:ext cx="10058400" cy="5388429"/>
          </a:xfrm>
        </p:spPr>
        <p:txBody>
          <a:bodyPr>
            <a:normAutofit/>
          </a:bodyPr>
          <a:lstStyle/>
          <a:p>
            <a:pPr marL="0" indent="0" algn="just">
              <a:lnSpc>
                <a:spcPct val="150000"/>
              </a:lnSpc>
              <a:buNone/>
            </a:pPr>
            <a:r>
              <a:rPr lang="tr-TR" dirty="0"/>
              <a:t>d) </a:t>
            </a:r>
            <a:r>
              <a:rPr lang="tr-TR" b="1" dirty="0"/>
              <a:t>Göğüs:</a:t>
            </a:r>
            <a:r>
              <a:rPr lang="tr-TR" dirty="0"/>
              <a:t> Göğüs, 3 halkadan oluşur ve alt tarafında 3 çift ayak bulunur. Bu ayaklar tutunma ve tırmanma işlerinde kullanılmaz, tutucu özellikte olup yaprakları yeme esnasında tutmaya yararlar. </a:t>
            </a:r>
          </a:p>
          <a:p>
            <a:pPr marL="0" indent="0" algn="just">
              <a:lnSpc>
                <a:spcPct val="150000"/>
              </a:lnSpc>
              <a:buNone/>
            </a:pPr>
            <a:r>
              <a:rPr lang="tr-TR" dirty="0"/>
              <a:t> </a:t>
            </a:r>
            <a:r>
              <a:rPr lang="tr-TR" dirty="0" smtClean="0"/>
              <a:t>e) </a:t>
            </a:r>
            <a:r>
              <a:rPr lang="tr-TR" b="1" dirty="0" smtClean="0"/>
              <a:t>Karın</a:t>
            </a:r>
            <a:r>
              <a:rPr lang="tr-TR" b="1" dirty="0"/>
              <a:t>:</a:t>
            </a:r>
            <a:r>
              <a:rPr lang="tr-TR" dirty="0"/>
              <a:t> Karın, 11 vücut halkasından meydana gelir. 9 karın halkası ve diğer iki halka kuyruk kısmında birleşik bir görünümde olup, alt tarafından kuyruk ayağı veya 5 çift yalancı karın ayakları bulunur. 3-4-5 ve 6’ıncı karın ayaklarının alt tarafında ve son karın halkasında birer çift karın ayağı vardır. 8. karın halkası üzerinde kuyruk boynuzu (mahmuz) bulunur. 8. ve 9.halkaların alt kısmında cinsiyet ayrımına yarayan işaretler bulunur. Yalnız bunların gelişimi böceğin dördüncü ve beşinci yaşları arasında görülebilir. </a:t>
            </a:r>
          </a:p>
        </p:txBody>
      </p:sp>
    </p:spTree>
    <p:extLst>
      <p:ext uri="{BB962C8B-B14F-4D97-AF65-F5344CB8AC3E}">
        <p14:creationId xmlns:p14="http://schemas.microsoft.com/office/powerpoint/2010/main" val="310715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60397"/>
          </a:xfrm>
        </p:spPr>
        <p:txBody>
          <a:bodyPr>
            <a:normAutofit fontScale="90000"/>
          </a:bodyPr>
          <a:lstStyle/>
          <a:p>
            <a:pPr algn="ctr"/>
            <a:r>
              <a:rPr lang="tr-TR" dirty="0" smtClean="0"/>
              <a:t>	</a:t>
            </a:r>
            <a:r>
              <a:rPr lang="tr-TR" sz="3200" dirty="0" smtClean="0"/>
              <a:t>Yünün Elde Edilmesi</a:t>
            </a:r>
            <a:endParaRPr lang="tr-TR" sz="3200" dirty="0"/>
          </a:p>
        </p:txBody>
      </p:sp>
      <p:sp>
        <p:nvSpPr>
          <p:cNvPr id="3" name="Content Placeholder 2"/>
          <p:cNvSpPr>
            <a:spLocks noGrp="1"/>
          </p:cNvSpPr>
          <p:nvPr>
            <p:ph idx="1"/>
          </p:nvPr>
        </p:nvSpPr>
        <p:spPr>
          <a:xfrm>
            <a:off x="1069848" y="1175657"/>
            <a:ext cx="10058400" cy="4996543"/>
          </a:xfrm>
        </p:spPr>
        <p:txBody>
          <a:bodyPr>
            <a:normAutofit lnSpcReduction="10000"/>
          </a:bodyPr>
          <a:lstStyle/>
          <a:p>
            <a:pPr marL="0" indent="0" algn="just">
              <a:lnSpc>
                <a:spcPct val="150000"/>
              </a:lnSpc>
              <a:buNone/>
            </a:pPr>
            <a:r>
              <a:rPr lang="tr-TR" dirty="0"/>
              <a:t>Yün bazı memelilerden (özellikle koyun, keçi, deve, lama, ada tavşanı) elde edilen hayvansal kıl kökenli doğal bir elyaf </a:t>
            </a:r>
            <a:r>
              <a:rPr lang="tr-TR" dirty="0" smtClean="0"/>
              <a:t>türüdür. </a:t>
            </a:r>
            <a:r>
              <a:rPr lang="tr-TR" dirty="0"/>
              <a:t>Sıcak tuttuğu için battaniye ve kışlık giysilerin üretiminde kullanılır. Yün elyafı koyundan genellikle canlı hayvanlardan kırkılmak suretiyle olmak üzere değişik yöntemlerle elde edilir. Bu tür yüne </a:t>
            </a:r>
            <a:r>
              <a:rPr lang="tr-TR" b="1" dirty="0">
                <a:solidFill>
                  <a:srgbClr val="FF0000"/>
                </a:solidFill>
              </a:rPr>
              <a:t>kırkım yünü </a:t>
            </a:r>
            <a:r>
              <a:rPr lang="tr-TR" dirty="0"/>
              <a:t>denir. Bu yünün ticari değeri diğer yöntemlerle elde </a:t>
            </a:r>
            <a:r>
              <a:rPr lang="tr-TR" dirty="0" smtClean="0"/>
              <a:t>edilenlerinkinden daha </a:t>
            </a:r>
            <a:r>
              <a:rPr lang="tr-TR" dirty="0"/>
              <a:t>yüksektir. Kasaplık hayvanların kesildikten sonra derilerinin işlenmesi ile elde edilen yüne ise </a:t>
            </a:r>
            <a:r>
              <a:rPr lang="tr-TR" b="1" dirty="0">
                <a:solidFill>
                  <a:srgbClr val="FF0000"/>
                </a:solidFill>
              </a:rPr>
              <a:t>tabak yünü </a:t>
            </a:r>
            <a:r>
              <a:rPr lang="tr-TR" dirty="0"/>
              <a:t>veya </a:t>
            </a:r>
            <a:r>
              <a:rPr lang="tr-TR" b="1" dirty="0">
                <a:solidFill>
                  <a:srgbClr val="FF0000"/>
                </a:solidFill>
              </a:rPr>
              <a:t>kasapbaşı yünü </a:t>
            </a:r>
            <a:r>
              <a:rPr lang="tr-TR" dirty="0"/>
              <a:t>denir. Herhangi bir nedenle ölmüş hayvanın postundan elde edilen yün ise </a:t>
            </a:r>
            <a:r>
              <a:rPr lang="tr-TR" b="1" dirty="0">
                <a:solidFill>
                  <a:srgbClr val="FF0000"/>
                </a:solidFill>
              </a:rPr>
              <a:t>post yapağısı </a:t>
            </a:r>
            <a:r>
              <a:rPr lang="tr-TR" dirty="0"/>
              <a:t>adını alır. Tabak yünü veya post yapağısı (yapak) deriden yolunarak alınmışsa kıl köklerini de içerdiğinden kırkım yününe göre daha düşük kalitelidir</a:t>
            </a:r>
            <a:r>
              <a:rPr lang="tr-TR" dirty="0" smtClean="0"/>
              <a:t>.</a:t>
            </a:r>
            <a:endParaRPr lang="tr-TR" dirty="0"/>
          </a:p>
        </p:txBody>
      </p:sp>
    </p:spTree>
    <p:extLst>
      <p:ext uri="{BB962C8B-B14F-4D97-AF65-F5344CB8AC3E}">
        <p14:creationId xmlns:p14="http://schemas.microsoft.com/office/powerpoint/2010/main" val="1508099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04088"/>
          </a:xfrm>
        </p:spPr>
        <p:txBody>
          <a:bodyPr>
            <a:normAutofit/>
          </a:bodyPr>
          <a:lstStyle/>
          <a:p>
            <a:pPr algn="ctr"/>
            <a:r>
              <a:rPr lang="tr-TR" sz="3200" dirty="0"/>
              <a:t>İpekböceği Yetiştiriciliği </a:t>
            </a:r>
          </a:p>
        </p:txBody>
      </p:sp>
      <p:sp>
        <p:nvSpPr>
          <p:cNvPr id="3" name="Content Placeholder 2"/>
          <p:cNvSpPr>
            <a:spLocks noGrp="1"/>
          </p:cNvSpPr>
          <p:nvPr>
            <p:ph idx="1"/>
          </p:nvPr>
        </p:nvSpPr>
        <p:spPr>
          <a:xfrm>
            <a:off x="1069848" y="1201783"/>
            <a:ext cx="10058400" cy="4970417"/>
          </a:xfrm>
        </p:spPr>
        <p:txBody>
          <a:bodyPr>
            <a:normAutofit lnSpcReduction="10000"/>
          </a:bodyPr>
          <a:lstStyle/>
          <a:p>
            <a:pPr marL="0" indent="0" algn="just">
              <a:lnSpc>
                <a:spcPct val="150000"/>
              </a:lnSpc>
              <a:buNone/>
            </a:pPr>
            <a:r>
              <a:rPr lang="tr-TR" dirty="0" smtClean="0"/>
              <a:t>a) </a:t>
            </a:r>
            <a:r>
              <a:rPr lang="tr-TR" b="1" dirty="0" smtClean="0"/>
              <a:t>Temizlik </a:t>
            </a:r>
            <a:r>
              <a:rPr lang="tr-TR" b="1" dirty="0"/>
              <a:t>ve Dezenfeksiyon: </a:t>
            </a:r>
            <a:r>
              <a:rPr lang="tr-TR" dirty="0"/>
              <a:t>Beslenmeden 7-10 gün önce besleme yerinin temizliği, kireçle badanası yapılmalıdır. Ayrıca beslenme odası ve evlerin girişine dezenfektanlı paspaslar koyarak ayakkabılarla mikrop taşınması önlenir. Böcekhaneler kolay temizlenebilen, havalandırılabilen, sıcaklık ve nemi kontrol edilebilen özelliklere sahip olmalıdır. </a:t>
            </a:r>
          </a:p>
          <a:p>
            <a:pPr marL="0" indent="0" algn="just">
              <a:lnSpc>
                <a:spcPct val="150000"/>
              </a:lnSpc>
              <a:buNone/>
            </a:pPr>
            <a:r>
              <a:rPr lang="tr-TR" dirty="0"/>
              <a:t>b) </a:t>
            </a:r>
            <a:r>
              <a:rPr lang="tr-TR" b="1" dirty="0"/>
              <a:t>İnficar:</a:t>
            </a:r>
            <a:r>
              <a:rPr lang="tr-TR" dirty="0"/>
              <a:t> İnficar ya da fışkırma için özel yumurta kutuları kullanılır. İnficar etmiş tırtılların boyu ancak 3 mm, ağırlığı da 0,5 gr. kadardır. Üzerleri kıllarla kaplıdır. Fışkıran tırtıllar, özel kerevetlere alınır. Kerevetler seyyar ya da tavandan askılı olabilir. Temizliğin kolay yapılabilmesi için ilk kerevetin yerden yüksekliği en az 25 cm. olmalıdır. İki kerevet arasındaki yükseklik ise 70-90 cm. olarak ayarlanır. </a:t>
            </a:r>
          </a:p>
        </p:txBody>
      </p:sp>
    </p:spTree>
    <p:extLst>
      <p:ext uri="{BB962C8B-B14F-4D97-AF65-F5344CB8AC3E}">
        <p14:creationId xmlns:p14="http://schemas.microsoft.com/office/powerpoint/2010/main" val="2636420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70709"/>
            <a:ext cx="10058400" cy="5656217"/>
          </a:xfrm>
        </p:spPr>
        <p:txBody>
          <a:bodyPr>
            <a:normAutofit/>
          </a:bodyPr>
          <a:lstStyle/>
          <a:p>
            <a:pPr marL="0" indent="0" algn="just">
              <a:lnSpc>
                <a:spcPct val="150000"/>
              </a:lnSpc>
              <a:buNone/>
            </a:pPr>
            <a:r>
              <a:rPr lang="tr-TR" dirty="0" smtClean="0"/>
              <a:t>c) </a:t>
            </a:r>
            <a:r>
              <a:rPr lang="tr-TR" b="1" dirty="0" smtClean="0"/>
              <a:t>İpek </a:t>
            </a:r>
            <a:r>
              <a:rPr lang="tr-TR" b="1" dirty="0"/>
              <a:t>Böceklerinin Beslenmesi ve Bakımı: </a:t>
            </a:r>
            <a:r>
              <a:rPr lang="tr-TR" dirty="0"/>
              <a:t>İpek böceği 35-40 gün gibi kısa sürede fazla masraf ve iş işlemeden koza ürünü verir. Ancak dikkat ve titizlikle bakılıp beslenmelidir. Yurdumuzda iki mevsimde beslenme imkanı vardır. Nisan, Mayıs ve Haziran aylarında yapılan beslenmeye ilkbahar beslenmesi, Ağustos ve Eylül aylarında yapılan beslenmeye ise sonbahar beslenmesi denir. Besleme evi temizlenebilen sıcaklık ve nemi kontrol edilebilen bir yer olmalıdır. İpekböceği tırtıl döneminde beyaz dut yaprağı yer ve 4 defa uykuya yatar. Böcek uyku döneminden sonra gömlek değiştirir. Dut yaprağı yemeksizin 24 saat hareketsiz kalır. İki uyku arasındaki süre bir yaş diye adlandırılır. 1. 2. ve 3. yaşlar genç ipekböceği, 4 ve 5. Yaşlar gelişmiş ipekböceği devresidir. İlk yaşlarda dut yaprakları kıyılarak verilir, gelişmiş yaşlarda yaprakların kıyılmasına gerek yoktur. </a:t>
            </a:r>
          </a:p>
        </p:txBody>
      </p:sp>
    </p:spTree>
    <p:extLst>
      <p:ext uri="{BB962C8B-B14F-4D97-AF65-F5344CB8AC3E}">
        <p14:creationId xmlns:p14="http://schemas.microsoft.com/office/powerpoint/2010/main" val="30912017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79269"/>
            <a:ext cx="10058400" cy="5734594"/>
          </a:xfrm>
        </p:spPr>
        <p:txBody>
          <a:bodyPr>
            <a:normAutofit/>
          </a:bodyPr>
          <a:lstStyle/>
          <a:p>
            <a:pPr marL="0" indent="0" algn="just">
              <a:lnSpc>
                <a:spcPct val="150000"/>
              </a:lnSpc>
              <a:buNone/>
            </a:pPr>
            <a:r>
              <a:rPr lang="tr-TR" dirty="0"/>
              <a:t>Yaklaşık 3 gün süren 5. yaş sonunda böcekler yem yemeyi keser. Mide tamamen boşalır ve askı dönemi başlar. </a:t>
            </a:r>
          </a:p>
          <a:p>
            <a:pPr marL="0" indent="0" algn="just">
              <a:lnSpc>
                <a:spcPct val="150000"/>
              </a:lnSpc>
              <a:buNone/>
            </a:pPr>
            <a:r>
              <a:rPr lang="tr-TR" dirty="0" smtClean="0"/>
              <a:t>d) </a:t>
            </a:r>
            <a:r>
              <a:rPr lang="tr-TR" b="1" dirty="0" smtClean="0"/>
              <a:t>Askı </a:t>
            </a:r>
            <a:r>
              <a:rPr lang="tr-TR" b="1" dirty="0"/>
              <a:t>ve Koza Hasadı: </a:t>
            </a:r>
            <a:r>
              <a:rPr lang="tr-TR" dirty="0"/>
              <a:t>Ülkemizde olgunlaşan böceklerin kozalarını örmeleri için; buğday, çavdar, çeltik, hardal, katır tırnağı, funda su selesi, süpürge otu, meşe, çam gibi bitkisel askılar ile , plastik ve ondülin askılar kullanılmaktadır. İpek böcekleri tek tek elle toplanarak askıya alınabilir ya da kendi kendine askıya çıkmaları da sağlanabilir. Askıya çıkan ipek böcekleri dışkısını ve idrarını boşaltır ve koza örmeye hazır hale gelir. Önce kozanın tutunmasını sağlayan koza pamuğu adı verilen bir miktar ipek salgılar ve kendisini askıya tutturur. İpekböceği kozayı örmeye dıştan başlar ve içeriye doğru örmeye devam eder. </a:t>
            </a:r>
          </a:p>
        </p:txBody>
      </p:sp>
    </p:spTree>
    <p:extLst>
      <p:ext uri="{BB962C8B-B14F-4D97-AF65-F5344CB8AC3E}">
        <p14:creationId xmlns:p14="http://schemas.microsoft.com/office/powerpoint/2010/main" val="661117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40080"/>
            <a:ext cx="10058400" cy="5532120"/>
          </a:xfrm>
        </p:spPr>
        <p:txBody>
          <a:bodyPr/>
          <a:lstStyle/>
          <a:p>
            <a:pPr marL="0" indent="0" algn="just">
              <a:lnSpc>
                <a:spcPct val="150000"/>
              </a:lnSpc>
              <a:buNone/>
            </a:pPr>
            <a:r>
              <a:rPr lang="tr-TR" dirty="0"/>
              <a:t>Serisin denilen yapışkan maddeyi çenesinin altında bulunan salgı bezlerinden iplik halinde çıkararak ve kafasını sekiz rakamına benzer şekilde oynatarak kozasını örer. </a:t>
            </a:r>
            <a:r>
              <a:rPr lang="tr-TR" dirty="0" smtClean="0"/>
              <a:t>Kendisini </a:t>
            </a:r>
            <a:r>
              <a:rPr lang="tr-TR" dirty="0"/>
              <a:t>kozanın içine hapseder. Bu ortalama üç gün </a:t>
            </a:r>
            <a:r>
              <a:rPr lang="tr-TR" dirty="0" smtClean="0"/>
              <a:t>sürer. Kozasını </a:t>
            </a:r>
            <a:r>
              <a:rPr lang="tr-TR" dirty="0"/>
              <a:t>ören tırtıl kozasının içerisinde büzülmüş ve küçülmüş olarak kalır ve krizalit haline </a:t>
            </a:r>
            <a:r>
              <a:rPr lang="tr-TR" dirty="0" smtClean="0"/>
              <a:t>dönüşür. Koza </a:t>
            </a:r>
            <a:r>
              <a:rPr lang="tr-TR" dirty="0"/>
              <a:t>hasadı, krizalit olgunlaşmadan yapılırsa lekeli ve düşük kaliteli kozalar elde edilir. Koza hasadı için en uygun zaman koza ürününün başlamasından itibaren 10-11 gün sonrasıdır. Hasada geç kalmak maddi kayıplara neden olur. Krizalit kelebek haline gelip çiftleşmek üzere kozayı deler. Delinmiş kozalardan ipek çekilemez. Kozalar örülüp bittikten bir hafta sonra toplanır.</a:t>
            </a:r>
          </a:p>
          <a:p>
            <a:pPr marL="0" indent="0" algn="just">
              <a:lnSpc>
                <a:spcPct val="150000"/>
              </a:lnSpc>
              <a:buNone/>
            </a:pPr>
            <a:endParaRPr lang="tr-TR" dirty="0"/>
          </a:p>
        </p:txBody>
      </p:sp>
    </p:spTree>
    <p:extLst>
      <p:ext uri="{BB962C8B-B14F-4D97-AF65-F5344CB8AC3E}">
        <p14:creationId xmlns:p14="http://schemas.microsoft.com/office/powerpoint/2010/main" val="27635816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27017"/>
            <a:ext cx="10058400" cy="5545183"/>
          </a:xfrm>
        </p:spPr>
        <p:txBody>
          <a:bodyPr/>
          <a:lstStyle/>
          <a:p>
            <a:pPr marL="0" indent="0" algn="just">
              <a:lnSpc>
                <a:spcPct val="150000"/>
              </a:lnSpc>
              <a:buNone/>
            </a:pPr>
            <a:r>
              <a:rPr lang="tr-TR" dirty="0"/>
              <a:t>Kozanın içinde bulunan krizalit, kozaya zarar vermeden öldürülür. Bu işleme boğma denir ve iki şekilde uygulanır. </a:t>
            </a:r>
          </a:p>
          <a:p>
            <a:pPr marL="0" indent="0" algn="just">
              <a:lnSpc>
                <a:spcPct val="150000"/>
              </a:lnSpc>
              <a:buNone/>
            </a:pPr>
            <a:r>
              <a:rPr lang="tr-TR" dirty="0"/>
              <a:t>1) Su Buharıyla Boğma </a:t>
            </a:r>
          </a:p>
          <a:p>
            <a:pPr marL="0" indent="0" algn="just">
              <a:lnSpc>
                <a:spcPct val="150000"/>
              </a:lnSpc>
              <a:buNone/>
            </a:pPr>
            <a:r>
              <a:rPr lang="tr-TR" dirty="0"/>
              <a:t>2) Sıcak Hava İle Boğma. Elektrikle çalışan özel fırınlarda sıcak hava ile krizalitler öldürülür. Fırından kozalar kuru olarak çıkar. </a:t>
            </a:r>
          </a:p>
        </p:txBody>
      </p:sp>
    </p:spTree>
    <p:extLst>
      <p:ext uri="{BB962C8B-B14F-4D97-AF65-F5344CB8AC3E}">
        <p14:creationId xmlns:p14="http://schemas.microsoft.com/office/powerpoint/2010/main" val="21577791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99585"/>
          </a:xfrm>
        </p:spPr>
        <p:txBody>
          <a:bodyPr>
            <a:normAutofit/>
          </a:bodyPr>
          <a:lstStyle/>
          <a:p>
            <a:pPr algn="ctr"/>
            <a:r>
              <a:rPr lang="tr-TR" sz="3200" dirty="0"/>
              <a:t>İpek Lifinin Elde Edilmesi </a:t>
            </a:r>
          </a:p>
        </p:txBody>
      </p:sp>
      <p:sp>
        <p:nvSpPr>
          <p:cNvPr id="3" name="Content Placeholder 2"/>
          <p:cNvSpPr>
            <a:spLocks noGrp="1"/>
          </p:cNvSpPr>
          <p:nvPr>
            <p:ph idx="1"/>
          </p:nvPr>
        </p:nvSpPr>
        <p:spPr>
          <a:xfrm>
            <a:off x="1069848" y="1123406"/>
            <a:ext cx="10058400" cy="5048794"/>
          </a:xfrm>
        </p:spPr>
        <p:txBody>
          <a:bodyPr>
            <a:normAutofit lnSpcReduction="10000"/>
          </a:bodyPr>
          <a:lstStyle/>
          <a:p>
            <a:pPr marL="0" indent="0" algn="just">
              <a:lnSpc>
                <a:spcPct val="150000"/>
              </a:lnSpc>
              <a:buNone/>
            </a:pPr>
            <a:r>
              <a:rPr lang="tr-TR" dirty="0"/>
              <a:t>İpekböceğinin ağzından salgılanan serisin maddesi tipik bir zamk özelliğindedir. Bu nedenle ipek telleri birbirine yapışır. İpeğin çekilebilmesi için serisin maddesinin yumuşatılması gerekmektedir. 50-60 derecelik sıcak suda serisin yumuşamaktadır. Serisinin yumuşatılmış kozalara fırça ya da süpürge gibi bir araçla dokunulduğunda ipek tellerinin uçları tutulabilir. Bu ustalık isteyen bir işlemdir. Sürekli sarılabilecek uçların bulunması sırasında ziyan olan ve kamçı başı adı verilen ipek tellerinden sonra, ipek lifleri bir çıkrığa sarılır. İpekler çileler haline getirilir. Bu ipeğe ham ipek denir ve serisin maddesi nedeniyle oldukça serttir. İpek sabunlu suda kaynatılarak pişirme işlemi yapılır. Pişirme işleminden sonra serisin maddesi eridiğinden ham ipek ağırlığının yüzde 20-30’unu yitirir. </a:t>
            </a:r>
          </a:p>
        </p:txBody>
      </p:sp>
    </p:spTree>
    <p:extLst>
      <p:ext uri="{BB962C8B-B14F-4D97-AF65-F5344CB8AC3E}">
        <p14:creationId xmlns:p14="http://schemas.microsoft.com/office/powerpoint/2010/main" val="22302337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57646"/>
            <a:ext cx="10058400" cy="5414554"/>
          </a:xfrm>
        </p:spPr>
        <p:txBody>
          <a:bodyPr/>
          <a:lstStyle/>
          <a:p>
            <a:pPr marL="0" indent="0" algn="just">
              <a:lnSpc>
                <a:spcPct val="150000"/>
              </a:lnSpc>
              <a:buNone/>
            </a:pPr>
            <a:r>
              <a:rPr lang="tr-TR" dirty="0"/>
              <a:t>İpeğe ağırlığını kazandırmak ve döküm vermek amacıyla çeşitli işlemler uygulanır ve kullanıma sunulur. Böylece elde edilen ipeğe ham ipek denilmektedir. Dokumacılıkta ham ipek kullanılır. Eğer ham ipeğin bir kaç tel bir araya getirilerek büküm makinelerinde bükülecek olursa, bükümlü “İşlenmiş ipek” üretilmiş olur. 1 m. ham ipek üzerindeki büküm sayısı ipeğin kullanılabileceği yere, yani çözgü ve atkı ipliği olarak nerede kullanılacaksa ona göre ayarlanır. İpeğin kalitesi, ipek tellerinin aynı kalınlıkta sürüp gitmesi, pürüzlerin ve kıl biçimindeki dağınıklıkların bulunmamasıyla ölçülür. Özel fırınlarda ağırlığını, dökümünü ve güzelliğini kazanan ipek ipleri çileler halinde kurutulur. Bu işlemden sonra fabrikalara yollanan ipek çileleri makaralara sarılmak için hazırlanırlar. </a:t>
            </a:r>
          </a:p>
        </p:txBody>
      </p:sp>
    </p:spTree>
    <p:extLst>
      <p:ext uri="{BB962C8B-B14F-4D97-AF65-F5344CB8AC3E}">
        <p14:creationId xmlns:p14="http://schemas.microsoft.com/office/powerpoint/2010/main" val="25872743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12648"/>
          </a:xfrm>
        </p:spPr>
        <p:txBody>
          <a:bodyPr>
            <a:normAutofit/>
          </a:bodyPr>
          <a:lstStyle/>
          <a:p>
            <a:pPr algn="ctr"/>
            <a:r>
              <a:rPr lang="tr-TR" sz="3200" dirty="0"/>
              <a:t>İpek Eğirme</a:t>
            </a:r>
          </a:p>
        </p:txBody>
      </p:sp>
      <p:sp>
        <p:nvSpPr>
          <p:cNvPr id="3" name="Content Placeholder 2"/>
          <p:cNvSpPr>
            <a:spLocks noGrp="1"/>
          </p:cNvSpPr>
          <p:nvPr>
            <p:ph idx="1"/>
          </p:nvPr>
        </p:nvSpPr>
        <p:spPr>
          <a:xfrm>
            <a:off x="1069848" y="1123406"/>
            <a:ext cx="10058400" cy="5048794"/>
          </a:xfrm>
        </p:spPr>
        <p:txBody>
          <a:bodyPr/>
          <a:lstStyle/>
          <a:p>
            <a:pPr marL="0" indent="0" algn="just">
              <a:lnSpc>
                <a:spcPct val="150000"/>
              </a:lnSpc>
              <a:buNone/>
            </a:pPr>
            <a:r>
              <a:rPr lang="tr-TR" dirty="0"/>
              <a:t>Üç çeşit ipek ipliği olduğu için üç şekilde iplik üretimi yapılır. </a:t>
            </a:r>
          </a:p>
          <a:p>
            <a:pPr marL="0" indent="0" algn="just">
              <a:lnSpc>
                <a:spcPct val="150000"/>
              </a:lnSpc>
              <a:buNone/>
            </a:pPr>
            <a:r>
              <a:rPr lang="tr-TR" dirty="0"/>
              <a:t>- </a:t>
            </a:r>
            <a:r>
              <a:rPr lang="tr-TR" b="1" dirty="0"/>
              <a:t>Çıkrık İpeği: </a:t>
            </a:r>
            <a:r>
              <a:rPr lang="tr-TR" dirty="0"/>
              <a:t>Flament (kesiksiz elyaf) olan ipek kozadan çekilmesi sırasında bir miktar büküm verilerek iplik haline getirilir ve bobinlere sarılır. </a:t>
            </a:r>
          </a:p>
          <a:p>
            <a:pPr marL="0" indent="0" algn="just">
              <a:lnSpc>
                <a:spcPct val="150000"/>
              </a:lnSpc>
              <a:buNone/>
            </a:pPr>
            <a:r>
              <a:rPr lang="tr-TR" dirty="0"/>
              <a:t>- </a:t>
            </a:r>
            <a:r>
              <a:rPr lang="tr-TR" b="1" dirty="0"/>
              <a:t>Şap İpeği: </a:t>
            </a:r>
            <a:r>
              <a:rPr lang="tr-TR" dirty="0"/>
              <a:t>Çıkrık ipeğinin eğrilmesi sırasında oluşan lif artıkları, kamgarn eğirme yöntemine benzer şekilde eğrilmektedir. </a:t>
            </a:r>
          </a:p>
          <a:p>
            <a:pPr marL="0" indent="0" algn="just">
              <a:lnSpc>
                <a:spcPct val="150000"/>
              </a:lnSpc>
              <a:buNone/>
            </a:pPr>
            <a:r>
              <a:rPr lang="tr-TR" dirty="0"/>
              <a:t>- </a:t>
            </a:r>
            <a:r>
              <a:rPr lang="tr-TR" b="1" dirty="0"/>
              <a:t>Buret İpeği: </a:t>
            </a:r>
            <a:r>
              <a:rPr lang="tr-TR" dirty="0"/>
              <a:t>Çok kısa artıklar ve parçalanmış ipek lifleri ştrayhgarn eğirme yöntemine benzer şekilde eğrilmektedir. </a:t>
            </a:r>
          </a:p>
        </p:txBody>
      </p:sp>
    </p:spTree>
    <p:extLst>
      <p:ext uri="{BB962C8B-B14F-4D97-AF65-F5344CB8AC3E}">
        <p14:creationId xmlns:p14="http://schemas.microsoft.com/office/powerpoint/2010/main" val="11032906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25711"/>
          </a:xfrm>
        </p:spPr>
        <p:txBody>
          <a:bodyPr>
            <a:normAutofit/>
          </a:bodyPr>
          <a:lstStyle/>
          <a:p>
            <a:pPr algn="ctr"/>
            <a:r>
              <a:rPr lang="tr-TR" sz="3200" dirty="0"/>
              <a:t>İpek Lifinin Fiziksel </a:t>
            </a:r>
            <a:r>
              <a:rPr lang="tr-TR" sz="3200" dirty="0" smtClean="0"/>
              <a:t>özellikleri</a:t>
            </a:r>
            <a:endParaRPr lang="tr-TR" sz="3200" dirty="0"/>
          </a:p>
        </p:txBody>
      </p:sp>
      <p:sp>
        <p:nvSpPr>
          <p:cNvPr id="3" name="Content Placeholder 2"/>
          <p:cNvSpPr>
            <a:spLocks noGrp="1"/>
          </p:cNvSpPr>
          <p:nvPr>
            <p:ph idx="1"/>
          </p:nvPr>
        </p:nvSpPr>
        <p:spPr>
          <a:xfrm>
            <a:off x="1069848" y="1240971"/>
            <a:ext cx="10058400" cy="4931229"/>
          </a:xfrm>
        </p:spPr>
        <p:txBody>
          <a:bodyPr/>
          <a:lstStyle/>
          <a:p>
            <a:pPr marL="0" indent="0" algn="just">
              <a:lnSpc>
                <a:spcPct val="150000"/>
              </a:lnSpc>
              <a:buNone/>
            </a:pPr>
            <a:r>
              <a:rPr lang="tr-TR" dirty="0"/>
              <a:t>Nem çekme özelliği çok yüksektir. Islaklık hissi vermeden %30’a kadar nem çekebilir. Ticarette kuru ağırlığının %11’i kadar nem kabul edilir. Ham ipek, açık sarı veya krem rengindedir. Elektrik iletkenliği çok kötüdür. Hayvansal lifler içinde en dayanıklı olanıdır. Koparılmaksızın % 10-15 gerilebilir. Islakken dayanıklılığının % 15’ini kaybeder. Bir kozada lif uzunluğu 1000-3000 metreye kadar olabilir. Bu kozadan koparılmaksızın 600 metreye kadar filament çekilebilir. İpek filamentlerinin tuşesi yumuşaktır. Çünkü filamentlerin yüzeyi düzgün ve pürüzsüzdür. İpek elyafının orta derecede bir esnekliği, iyi bir tutum ve mükemmel bir döküm özelliği vardır. Parlak ve hidrofilitesi  yüksektir.</a:t>
            </a:r>
          </a:p>
        </p:txBody>
      </p:sp>
    </p:spTree>
    <p:extLst>
      <p:ext uri="{BB962C8B-B14F-4D97-AF65-F5344CB8AC3E}">
        <p14:creationId xmlns:p14="http://schemas.microsoft.com/office/powerpoint/2010/main" val="6187242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43277"/>
          </a:xfrm>
        </p:spPr>
        <p:txBody>
          <a:bodyPr>
            <a:normAutofit/>
          </a:bodyPr>
          <a:lstStyle/>
          <a:p>
            <a:pPr algn="ctr"/>
            <a:r>
              <a:rPr lang="tr-TR" sz="3200" dirty="0"/>
              <a:t>İpek lifinin kimyasal yapısı ve </a:t>
            </a:r>
            <a:r>
              <a:rPr lang="tr-TR" sz="3200" dirty="0" smtClean="0"/>
              <a:t>özellikleri</a:t>
            </a:r>
            <a:endParaRPr lang="tr-TR" sz="3200" dirty="0"/>
          </a:p>
        </p:txBody>
      </p:sp>
      <p:sp>
        <p:nvSpPr>
          <p:cNvPr id="3" name="Content Placeholder 2"/>
          <p:cNvSpPr>
            <a:spLocks noGrp="1"/>
          </p:cNvSpPr>
          <p:nvPr>
            <p:ph idx="1"/>
          </p:nvPr>
        </p:nvSpPr>
        <p:spPr>
          <a:xfrm>
            <a:off x="1069848" y="1201783"/>
            <a:ext cx="10058400" cy="4970417"/>
          </a:xfrm>
        </p:spPr>
        <p:txBody>
          <a:bodyPr>
            <a:normAutofit lnSpcReduction="10000"/>
          </a:bodyPr>
          <a:lstStyle/>
          <a:p>
            <a:pPr marL="0" indent="0" algn="just">
              <a:lnSpc>
                <a:spcPct val="150000"/>
              </a:lnSpc>
              <a:buNone/>
            </a:pPr>
            <a:r>
              <a:rPr lang="tr-TR" dirty="0" smtClean="0"/>
              <a:t>İpek </a:t>
            </a:r>
            <a:r>
              <a:rPr lang="tr-TR" dirty="0"/>
              <a:t>lifi fibroin ve serisinden oluşmuştur. Bunlardan başka su, vaks ve anorganik maddeler de bulunur. İpeğin bileşiminde bulunan maddeler ve yüzdeleri aşağıdaki gibidir:</a:t>
            </a:r>
          </a:p>
          <a:p>
            <a:pPr marL="0" indent="0" algn="just">
              <a:lnSpc>
                <a:spcPct val="150000"/>
              </a:lnSpc>
              <a:buNone/>
            </a:pPr>
            <a:r>
              <a:rPr lang="tr-TR" dirty="0"/>
              <a:t>İpeğin yapısı ve bileşimi:</a:t>
            </a:r>
          </a:p>
          <a:p>
            <a:pPr algn="just">
              <a:lnSpc>
                <a:spcPct val="150000"/>
              </a:lnSpc>
              <a:buFont typeface="Wingdings" panose="05000000000000000000" pitchFamily="2" charset="2"/>
              <a:buChar char="Ø"/>
            </a:pPr>
            <a:r>
              <a:rPr lang="tr-TR" dirty="0"/>
              <a:t>Fibroin % 63-67</a:t>
            </a:r>
          </a:p>
          <a:p>
            <a:pPr algn="just">
              <a:lnSpc>
                <a:spcPct val="150000"/>
              </a:lnSpc>
              <a:buFont typeface="Wingdings" panose="05000000000000000000" pitchFamily="2" charset="2"/>
              <a:buChar char="Ø"/>
            </a:pPr>
            <a:r>
              <a:rPr lang="tr-TR" dirty="0"/>
              <a:t>Serisin % 22-25</a:t>
            </a:r>
          </a:p>
          <a:p>
            <a:pPr algn="just">
              <a:lnSpc>
                <a:spcPct val="150000"/>
              </a:lnSpc>
              <a:buFont typeface="Wingdings" panose="05000000000000000000" pitchFamily="2" charset="2"/>
              <a:buChar char="Ø"/>
            </a:pPr>
            <a:r>
              <a:rPr lang="tr-TR" dirty="0"/>
              <a:t>Su % 7-11</a:t>
            </a:r>
          </a:p>
          <a:p>
            <a:pPr algn="just">
              <a:lnSpc>
                <a:spcPct val="150000"/>
              </a:lnSpc>
              <a:buFont typeface="Wingdings" panose="05000000000000000000" pitchFamily="2" charset="2"/>
              <a:buChar char="Ø"/>
            </a:pPr>
            <a:r>
              <a:rPr lang="tr-TR" dirty="0"/>
              <a:t>Vaks % 0,5-1</a:t>
            </a:r>
          </a:p>
          <a:p>
            <a:pPr algn="just">
              <a:lnSpc>
                <a:spcPct val="150000"/>
              </a:lnSpc>
              <a:buFont typeface="Wingdings" panose="05000000000000000000" pitchFamily="2" charset="2"/>
              <a:buChar char="Ø"/>
            </a:pPr>
            <a:r>
              <a:rPr lang="tr-TR" dirty="0"/>
              <a:t>Anorganik maddeler % 1-1,7</a:t>
            </a:r>
          </a:p>
          <a:p>
            <a:pPr marL="0" indent="0">
              <a:buNone/>
            </a:pPr>
            <a:endParaRPr lang="tr-TR" dirty="0"/>
          </a:p>
        </p:txBody>
      </p:sp>
    </p:spTree>
    <p:extLst>
      <p:ext uri="{BB962C8B-B14F-4D97-AF65-F5344CB8AC3E}">
        <p14:creationId xmlns:p14="http://schemas.microsoft.com/office/powerpoint/2010/main" val="421833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lstStyle/>
          <a:p>
            <a:pPr marL="0" indent="0" algn="just">
              <a:lnSpc>
                <a:spcPct val="150000"/>
              </a:lnSpc>
              <a:buNone/>
            </a:pPr>
            <a:r>
              <a:rPr lang="tr-TR" dirty="0" smtClean="0"/>
              <a:t>Canlı </a:t>
            </a:r>
            <a:r>
              <a:rPr lang="tr-TR" dirty="0"/>
              <a:t>hayvandan kırkım işi genellikle el makası veya bu iş için geliştirilmiş motorlu aletlerle yapılır. Yün elyafı genellikle dağıtılmadan bir bütün olarak kırkılır ve toplanır. Buna yörelere göre (tulup, gömlek, dulup veya tulum gibi) adlar verilir</a:t>
            </a:r>
            <a:r>
              <a:rPr lang="tr-TR" dirty="0" smtClean="0"/>
              <a:t>.</a:t>
            </a:r>
          </a:p>
          <a:p>
            <a:pPr marL="0" indent="0" algn="just">
              <a:lnSpc>
                <a:spcPct val="150000"/>
              </a:lnSpc>
              <a:buNone/>
            </a:pPr>
            <a:endParaRPr lang="tr-TR" dirty="0"/>
          </a:p>
          <a:p>
            <a:pPr marL="0" indent="0">
              <a:buNone/>
            </a:pPr>
            <a:endParaRPr lang="tr-TR" dirty="0"/>
          </a:p>
        </p:txBody>
      </p:sp>
    </p:spTree>
    <p:extLst>
      <p:ext uri="{BB962C8B-B14F-4D97-AF65-F5344CB8AC3E}">
        <p14:creationId xmlns:p14="http://schemas.microsoft.com/office/powerpoint/2010/main" val="8064432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92331"/>
            <a:ext cx="10058400" cy="5479869"/>
          </a:xfrm>
        </p:spPr>
        <p:txBody>
          <a:bodyPr/>
          <a:lstStyle/>
          <a:p>
            <a:pPr marL="0" indent="0" algn="just">
              <a:lnSpc>
                <a:spcPct val="150000"/>
              </a:lnSpc>
              <a:buNone/>
            </a:pPr>
            <a:r>
              <a:rPr lang="tr-TR" dirty="0"/>
              <a:t>Fibroin ipeğin ana yapısını oluşturan, suda çözünmeyen bir proteindir. Serisin ise, tüm lifi kaplayan yapışkan bir maddedir. Ham ipekten pişirme yoluyla uzaklaştırılır. Bu pişirme sonucunda ipek, parlak ve yumuşak bir görünüm kazanır.</a:t>
            </a:r>
          </a:p>
        </p:txBody>
      </p:sp>
    </p:spTree>
    <p:extLst>
      <p:ext uri="{BB962C8B-B14F-4D97-AF65-F5344CB8AC3E}">
        <p14:creationId xmlns:p14="http://schemas.microsoft.com/office/powerpoint/2010/main" val="16220961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21208"/>
          </a:xfrm>
        </p:spPr>
        <p:txBody>
          <a:bodyPr>
            <a:normAutofit fontScale="90000"/>
          </a:bodyPr>
          <a:lstStyle/>
          <a:p>
            <a:pPr algn="ctr"/>
            <a:r>
              <a:rPr lang="tr-TR" sz="3200" dirty="0" smtClean="0"/>
              <a:t>İpek Lifinin Kimyasal özellikleri</a:t>
            </a:r>
            <a:endParaRPr lang="tr-TR" sz="3200" dirty="0"/>
          </a:p>
        </p:txBody>
      </p:sp>
      <p:sp>
        <p:nvSpPr>
          <p:cNvPr id="3" name="Content Placeholder 2"/>
          <p:cNvSpPr>
            <a:spLocks noGrp="1"/>
          </p:cNvSpPr>
          <p:nvPr>
            <p:ph idx="1"/>
          </p:nvPr>
        </p:nvSpPr>
        <p:spPr>
          <a:xfrm>
            <a:off x="1069848" y="1188720"/>
            <a:ext cx="10058400" cy="4983480"/>
          </a:xfrm>
        </p:spPr>
        <p:txBody>
          <a:bodyPr>
            <a:normAutofit/>
          </a:bodyPr>
          <a:lstStyle/>
          <a:p>
            <a:pPr marL="0" indent="0" algn="just">
              <a:lnSpc>
                <a:spcPct val="150000"/>
              </a:lnSpc>
              <a:buNone/>
            </a:pPr>
            <a:r>
              <a:rPr lang="tr-TR" dirty="0"/>
              <a:t>Fibroin; alkol, eter gibi organik çözücülerde çözünmez. Bunun yanında suda da çözünmez. Asitler ipeği yünden daha fazla bozundurur. Kuvvetli asitlerin seyreltik çözeltileri ipekte herhangi bir bozunmaya sebep olmaz. Yüksek sıcaklıklarda ve yüksek konsantrasyonlarda bu etki artar. Seyreltilmiş alkaliler, ipeğin parlaklığını kaybettirir. Bazik çözeltiler soğukta ipek filamentinde şişme meydana getirir. Ayrıca yüksek sıcaklıklarda ve uzun sürede etkileşim ipeği bozundurur. İpek lifi, güneşte uzun süre kaldığında renginde sararma görülür. İpek, ısıya karşı yünden daha duyarlıdır.</a:t>
            </a:r>
          </a:p>
          <a:p>
            <a:pPr marL="0" indent="0" algn="just">
              <a:lnSpc>
                <a:spcPct val="150000"/>
              </a:lnSpc>
              <a:buNone/>
            </a:pPr>
            <a:r>
              <a:rPr lang="tr-TR" dirty="0" smtClean="0"/>
              <a:t>İpek </a:t>
            </a:r>
            <a:r>
              <a:rPr lang="tr-TR" dirty="0"/>
              <a:t>elbiselik kumaş, eşarp ve diğer giysilerde, ev döşemesi ve halı yapımında kullanılır.</a:t>
            </a:r>
          </a:p>
          <a:p>
            <a:pPr marL="0" indent="0">
              <a:buNone/>
            </a:pPr>
            <a:endParaRPr lang="tr-TR" dirty="0"/>
          </a:p>
        </p:txBody>
      </p:sp>
    </p:spTree>
    <p:extLst>
      <p:ext uri="{BB962C8B-B14F-4D97-AF65-F5344CB8AC3E}">
        <p14:creationId xmlns:p14="http://schemas.microsoft.com/office/powerpoint/2010/main" val="29526867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16705"/>
          </a:xfrm>
        </p:spPr>
        <p:txBody>
          <a:bodyPr>
            <a:normAutofit fontScale="90000"/>
          </a:bodyPr>
          <a:lstStyle/>
          <a:p>
            <a:pPr algn="ctr"/>
            <a:r>
              <a:rPr lang="tr-TR" sz="3200" dirty="0"/>
              <a:t>İpek lifinin özellikleri</a:t>
            </a:r>
          </a:p>
        </p:txBody>
      </p:sp>
      <p:sp>
        <p:nvSpPr>
          <p:cNvPr id="3" name="Content Placeholder 2"/>
          <p:cNvSpPr>
            <a:spLocks noGrp="1"/>
          </p:cNvSpPr>
          <p:nvPr>
            <p:ph idx="1"/>
          </p:nvPr>
        </p:nvSpPr>
        <p:spPr>
          <a:xfrm>
            <a:off x="1069848" y="1123406"/>
            <a:ext cx="10058400" cy="5048794"/>
          </a:xfrm>
        </p:spPr>
        <p:txBody>
          <a:bodyPr/>
          <a:lstStyle/>
          <a:p>
            <a:pPr marL="0" indent="0" algn="just">
              <a:lnSpc>
                <a:spcPct val="150000"/>
              </a:lnSpc>
              <a:buNone/>
            </a:pPr>
            <a:r>
              <a:rPr lang="tr-TR" b="1" dirty="0">
                <a:solidFill>
                  <a:srgbClr val="FF0000"/>
                </a:solidFill>
              </a:rPr>
              <a:t>Lif uzunluğu:</a:t>
            </a:r>
            <a:r>
              <a:rPr lang="tr-TR" dirty="0"/>
              <a:t>1000m.uzunluğa sahip bir filamenttir(kesiksiz elyaf)</a:t>
            </a:r>
          </a:p>
          <a:p>
            <a:pPr marL="0" indent="0" algn="just">
              <a:lnSpc>
                <a:spcPct val="150000"/>
              </a:lnSpc>
              <a:buNone/>
            </a:pPr>
            <a:r>
              <a:rPr lang="tr-TR" b="1" dirty="0">
                <a:solidFill>
                  <a:srgbClr val="FF0000"/>
                </a:solidFill>
              </a:rPr>
              <a:t>Lif inceliği:</a:t>
            </a:r>
            <a:r>
              <a:rPr lang="tr-TR" dirty="0"/>
              <a:t>İpek doğada bulunan en ince liftir.</a:t>
            </a:r>
          </a:p>
          <a:p>
            <a:pPr marL="0" indent="0" algn="just">
              <a:lnSpc>
                <a:spcPct val="150000"/>
              </a:lnSpc>
              <a:buNone/>
            </a:pPr>
            <a:r>
              <a:rPr lang="tr-TR" b="1" dirty="0">
                <a:solidFill>
                  <a:srgbClr val="FF0000"/>
                </a:solidFill>
              </a:rPr>
              <a:t>Kıvrım:</a:t>
            </a:r>
            <a:r>
              <a:rPr lang="tr-TR" dirty="0"/>
              <a:t>Kıvrımsız ve düzdür.</a:t>
            </a:r>
          </a:p>
          <a:p>
            <a:pPr marL="0" indent="0" algn="just">
              <a:lnSpc>
                <a:spcPct val="150000"/>
              </a:lnSpc>
              <a:buNone/>
            </a:pPr>
            <a:r>
              <a:rPr lang="tr-TR" b="1" dirty="0">
                <a:solidFill>
                  <a:srgbClr val="FF0000"/>
                </a:solidFill>
              </a:rPr>
              <a:t>Renk: </a:t>
            </a:r>
            <a:r>
              <a:rPr lang="tr-TR" dirty="0"/>
              <a:t>“Ham ipek”, sarı; pişirilmiş “çıkrık ipek”, duru beyaz; “yabani ipek”ler, bej, kızıl, yeşil ve kahve renktedir.</a:t>
            </a:r>
          </a:p>
          <a:p>
            <a:pPr marL="0" indent="0" algn="just">
              <a:lnSpc>
                <a:spcPct val="150000"/>
              </a:lnSpc>
              <a:buNone/>
            </a:pPr>
            <a:r>
              <a:rPr lang="tr-TR" b="1" dirty="0">
                <a:solidFill>
                  <a:srgbClr val="FF0000"/>
                </a:solidFill>
              </a:rPr>
              <a:t>Parlaklık:</a:t>
            </a:r>
            <a:r>
              <a:rPr lang="tr-TR" dirty="0"/>
              <a:t>Ham ipek, üzerindeki tutkal yüzünden mat ve solgun; pişirilmiş çıkrık ipeği, güzel bir parlaklığa sahiptir.</a:t>
            </a:r>
          </a:p>
          <a:p>
            <a:pPr marL="0" indent="0" algn="just">
              <a:lnSpc>
                <a:spcPct val="150000"/>
              </a:lnSpc>
              <a:buNone/>
            </a:pPr>
            <a:r>
              <a:rPr lang="tr-TR" b="1" dirty="0">
                <a:solidFill>
                  <a:srgbClr val="FF0000"/>
                </a:solidFill>
              </a:rPr>
              <a:t>Özelliği: </a:t>
            </a:r>
            <a:r>
              <a:rPr lang="tr-TR" dirty="0"/>
              <a:t>Kendi ağırlığının %25’i kadar nem çekmesine rağmen ıslaklık hissedilmez.</a:t>
            </a:r>
          </a:p>
          <a:p>
            <a:pPr marL="0" indent="0" algn="just">
              <a:lnSpc>
                <a:spcPct val="150000"/>
              </a:lnSpc>
              <a:buNone/>
            </a:pPr>
            <a:endParaRPr lang="tr-TR" dirty="0"/>
          </a:p>
        </p:txBody>
      </p:sp>
    </p:spTree>
    <p:extLst>
      <p:ext uri="{BB962C8B-B14F-4D97-AF65-F5344CB8AC3E}">
        <p14:creationId xmlns:p14="http://schemas.microsoft.com/office/powerpoint/2010/main" val="5338324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normAutofit/>
          </a:bodyPr>
          <a:lstStyle/>
          <a:p>
            <a:pPr marL="0" indent="0" algn="just">
              <a:lnSpc>
                <a:spcPct val="150000"/>
              </a:lnSpc>
              <a:buNone/>
            </a:pPr>
            <a:r>
              <a:rPr lang="tr-TR" b="1" dirty="0">
                <a:solidFill>
                  <a:srgbClr val="FF0000"/>
                </a:solidFill>
              </a:rPr>
              <a:t>Buruşma özelliği:</a:t>
            </a:r>
            <a:r>
              <a:rPr lang="tr-TR" dirty="0"/>
              <a:t>Pişirilmiş ipek çok esnektir, buruşmaz, kendine has döküme sahiptir.</a:t>
            </a:r>
          </a:p>
          <a:p>
            <a:pPr marL="0" indent="0" algn="just">
              <a:lnSpc>
                <a:spcPct val="150000"/>
              </a:lnSpc>
              <a:buNone/>
            </a:pPr>
            <a:r>
              <a:rPr lang="tr-TR" b="1" dirty="0">
                <a:solidFill>
                  <a:srgbClr val="FF0000"/>
                </a:solidFill>
              </a:rPr>
              <a:t>Haşerelere karşı korunma ve küflenme:</a:t>
            </a:r>
            <a:r>
              <a:rPr lang="tr-TR" dirty="0"/>
              <a:t>Çok kirlenmedikçe olumsuz yönde etkilenmezler. Yüksek dirençlidirler.</a:t>
            </a:r>
          </a:p>
          <a:p>
            <a:pPr marL="0" indent="0" algn="just">
              <a:lnSpc>
                <a:spcPct val="150000"/>
              </a:lnSpc>
              <a:buNone/>
            </a:pPr>
            <a:r>
              <a:rPr lang="tr-TR" b="1" dirty="0">
                <a:solidFill>
                  <a:srgbClr val="FF0000"/>
                </a:solidFill>
              </a:rPr>
              <a:t>Ter haslığı:</a:t>
            </a:r>
            <a:r>
              <a:rPr lang="tr-TR" dirty="0"/>
              <a:t>Çok hassas olduğu için ya çok bol kesilmeli ya da ter emici yüzeyler eklenmelidir.</a:t>
            </a:r>
          </a:p>
          <a:p>
            <a:pPr marL="0" indent="0" algn="just">
              <a:lnSpc>
                <a:spcPct val="150000"/>
              </a:lnSpc>
              <a:buNone/>
            </a:pPr>
            <a:r>
              <a:rPr lang="tr-TR" b="1" dirty="0">
                <a:solidFill>
                  <a:srgbClr val="FF0000"/>
                </a:solidFill>
              </a:rPr>
              <a:t>Işık haslığı:</a:t>
            </a:r>
            <a:r>
              <a:rPr lang="tr-TR" dirty="0"/>
              <a:t>Çok hassastır rengi atabilir. Kuvvetli ışık ipeği, pamuk ve yünden daha çabuk yok eder.</a:t>
            </a:r>
          </a:p>
          <a:p>
            <a:pPr marL="0" indent="0" algn="just">
              <a:lnSpc>
                <a:spcPct val="150000"/>
              </a:lnSpc>
              <a:buNone/>
            </a:pPr>
            <a:r>
              <a:rPr lang="tr-TR" b="1" dirty="0">
                <a:solidFill>
                  <a:srgbClr val="FF0000"/>
                </a:solidFill>
              </a:rPr>
              <a:t>Kopma dayanaklılığı:</a:t>
            </a:r>
            <a:r>
              <a:rPr lang="tr-TR" dirty="0"/>
              <a:t>Çok ince olmasına rağmen çok dayanıklıdır. Islandıkça bu dayanıklılık azalır</a:t>
            </a:r>
            <a:r>
              <a:rPr lang="tr-TR" dirty="0" smtClean="0"/>
              <a:t>.</a:t>
            </a:r>
            <a:endParaRPr lang="tr-TR" dirty="0"/>
          </a:p>
        </p:txBody>
      </p:sp>
    </p:spTree>
    <p:extLst>
      <p:ext uri="{BB962C8B-B14F-4D97-AF65-F5344CB8AC3E}">
        <p14:creationId xmlns:p14="http://schemas.microsoft.com/office/powerpoint/2010/main" val="34543050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44583"/>
            <a:ext cx="10058400" cy="5427617"/>
          </a:xfrm>
        </p:spPr>
        <p:txBody>
          <a:bodyPr/>
          <a:lstStyle/>
          <a:p>
            <a:pPr marL="0" lvl="0" indent="0" algn="just">
              <a:lnSpc>
                <a:spcPct val="150000"/>
              </a:lnSpc>
              <a:buClr>
                <a:srgbClr val="629DD1"/>
              </a:buClr>
              <a:buNone/>
            </a:pPr>
            <a:r>
              <a:rPr lang="tr-TR" b="1" dirty="0">
                <a:solidFill>
                  <a:srgbClr val="FF0000"/>
                </a:solidFill>
              </a:rPr>
              <a:t>Sürtünme ve aşınma sağlamlığı:</a:t>
            </a:r>
            <a:r>
              <a:rPr lang="tr-TR" dirty="0">
                <a:solidFill>
                  <a:prstClr val="black"/>
                </a:solidFill>
              </a:rPr>
              <a:t>Çok kaygan olduğu için çok dayanıklıdır.</a:t>
            </a:r>
          </a:p>
          <a:p>
            <a:pPr marL="0" lvl="0" indent="0" algn="just">
              <a:lnSpc>
                <a:spcPct val="150000"/>
              </a:lnSpc>
              <a:buClr>
                <a:srgbClr val="629DD1"/>
              </a:buClr>
              <a:buNone/>
            </a:pPr>
            <a:r>
              <a:rPr lang="tr-TR" b="1" dirty="0">
                <a:solidFill>
                  <a:srgbClr val="FF0000"/>
                </a:solidFill>
              </a:rPr>
              <a:t>Isı tutma özelliği: </a:t>
            </a:r>
            <a:r>
              <a:rPr lang="tr-TR" dirty="0">
                <a:solidFill>
                  <a:prstClr val="black"/>
                </a:solidFill>
              </a:rPr>
              <a:t>Kışın sıcak, yazın serin tutar.</a:t>
            </a:r>
          </a:p>
          <a:p>
            <a:pPr marL="0" lvl="0" indent="0">
              <a:buClr>
                <a:srgbClr val="629DD1"/>
              </a:buClr>
              <a:buNone/>
            </a:pPr>
            <a:endParaRPr lang="tr-TR" sz="1700" dirty="0">
              <a:solidFill>
                <a:prstClr val="black"/>
              </a:solidFill>
            </a:endParaRPr>
          </a:p>
          <a:p>
            <a:pPr marL="0" indent="0" algn="just">
              <a:lnSpc>
                <a:spcPct val="150000"/>
              </a:lnSpc>
              <a:buNone/>
            </a:pPr>
            <a:r>
              <a:rPr lang="tr-TR" dirty="0" smtClean="0"/>
              <a:t>İpek </a:t>
            </a:r>
            <a:r>
              <a:rPr lang="tr-TR" dirty="0"/>
              <a:t>liflerinden elde edilen kumaşlar;tafta, tül, saten, kadife, krep, serj, ve gazlar (ipek vual) ayakkabı sayalarında-süslemelerinde vs gibi daha birçok imalatlarda kullanılır.</a:t>
            </a:r>
          </a:p>
          <a:p>
            <a:pPr marL="0" indent="0">
              <a:buNone/>
            </a:pPr>
            <a:endParaRPr lang="tr-TR" dirty="0"/>
          </a:p>
        </p:txBody>
      </p:sp>
    </p:spTree>
    <p:extLst>
      <p:ext uri="{BB962C8B-B14F-4D97-AF65-F5344CB8AC3E}">
        <p14:creationId xmlns:p14="http://schemas.microsoft.com/office/powerpoint/2010/main" val="8567936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38774"/>
          </a:xfrm>
        </p:spPr>
        <p:txBody>
          <a:bodyPr>
            <a:normAutofit/>
          </a:bodyPr>
          <a:lstStyle/>
          <a:p>
            <a:pPr algn="ctr"/>
            <a:r>
              <a:rPr lang="tr-TR" sz="3200" dirty="0"/>
              <a:t>İpek Liflerinin Ön Terbiyesi</a:t>
            </a:r>
          </a:p>
        </p:txBody>
      </p:sp>
      <p:sp>
        <p:nvSpPr>
          <p:cNvPr id="3" name="Content Placeholder 2"/>
          <p:cNvSpPr>
            <a:spLocks noGrp="1"/>
          </p:cNvSpPr>
          <p:nvPr>
            <p:ph idx="1"/>
          </p:nvPr>
        </p:nvSpPr>
        <p:spPr>
          <a:xfrm>
            <a:off x="1069848" y="1201783"/>
            <a:ext cx="10058400" cy="4970417"/>
          </a:xfrm>
        </p:spPr>
        <p:txBody>
          <a:bodyPr/>
          <a:lstStyle/>
          <a:p>
            <a:pPr marL="0" indent="0" algn="just">
              <a:lnSpc>
                <a:spcPct val="150000"/>
              </a:lnSpc>
              <a:buNone/>
            </a:pPr>
            <a:endParaRPr lang="tr-TR" dirty="0" smtClean="0"/>
          </a:p>
          <a:p>
            <a:pPr marL="0" indent="0" algn="just">
              <a:lnSpc>
                <a:spcPct val="150000"/>
              </a:lnSpc>
              <a:buNone/>
            </a:pPr>
            <a:r>
              <a:rPr lang="tr-TR" dirty="0" smtClean="0"/>
              <a:t>İpek </a:t>
            </a:r>
            <a:r>
              <a:rPr lang="tr-TR" dirty="0"/>
              <a:t>böceğinin koza yaparken salgıladığı salgının bir life dönüşmesiyle elde edilen bu lif çok enteresan bir yapıya sahiptir. Bir hayvansal lif olmasına rağmen mineral asitlerde çözünür. </a:t>
            </a:r>
          </a:p>
          <a:p>
            <a:pPr marL="0" indent="0" algn="just">
              <a:lnSpc>
                <a:spcPct val="150000"/>
              </a:lnSpc>
              <a:buNone/>
            </a:pPr>
            <a:r>
              <a:rPr lang="tr-TR" dirty="0"/>
              <a:t>İpek böceğinin salgısı aslında suda çözünebilen bir yapıya sahiptir. Fakat lifte bu salgı makromoleküller tarafından çevrelenmiştir. Makromoleküllerin ise H köprüsü oluşturarak suda çözünebilme yetenekleri kısıtlıdır. H köprüsü yapabilecek gruplar ise suyun içerisinde serbest durumda bulunduklarından dolayı lifler su içerisinde hidrolize uğrayıp çözünmezler</a:t>
            </a:r>
          </a:p>
          <a:p>
            <a:pPr marL="0" indent="0">
              <a:buNone/>
            </a:pPr>
            <a:endParaRPr lang="tr-TR" dirty="0"/>
          </a:p>
        </p:txBody>
      </p:sp>
    </p:spTree>
    <p:extLst>
      <p:ext uri="{BB962C8B-B14F-4D97-AF65-F5344CB8AC3E}">
        <p14:creationId xmlns:p14="http://schemas.microsoft.com/office/powerpoint/2010/main" val="21650055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normAutofit lnSpcReduction="10000"/>
          </a:bodyPr>
          <a:lstStyle/>
          <a:p>
            <a:pPr marL="0" indent="0" algn="just">
              <a:lnSpc>
                <a:spcPct val="150000"/>
              </a:lnSpc>
              <a:buNone/>
            </a:pPr>
            <a:r>
              <a:rPr lang="tr-TR" b="1" dirty="0"/>
              <a:t>Serisinin </a:t>
            </a:r>
            <a:r>
              <a:rPr lang="tr-TR" b="1" dirty="0" smtClean="0"/>
              <a:t>Uzaklaştırılması: </a:t>
            </a:r>
            <a:r>
              <a:rPr lang="tr-TR" dirty="0" smtClean="0"/>
              <a:t>Lif </a:t>
            </a:r>
            <a:r>
              <a:rPr lang="tr-TR" dirty="0"/>
              <a:t>esası itibarı ile fibroin ve serisin denen2 kısımdan oluşur. Fibroin lifin esas kısmı  serisin ise lifin çevresini bir zırh gibi ören koruma tabakasıdır. Lifin çok hassas ve ince olmasından dolayı bu serisin maddesi lif kumaş elde edilirken uzaklaştırılmaz. Böylece dokuma ve diğer işlemlerde lif biraz daha mukavim bir yapı gösterir.</a:t>
            </a:r>
          </a:p>
          <a:p>
            <a:pPr marL="0" indent="0" algn="just">
              <a:lnSpc>
                <a:spcPct val="150000"/>
              </a:lnSpc>
              <a:buNone/>
            </a:pPr>
            <a:r>
              <a:rPr lang="tr-TR" dirty="0"/>
              <a:t>Serisin çözme işlemi genellikle sıcak sabun çözeltisi ile yapılmaktadır. Esasında sodyum karbonat ve sodyum bikarbonat karışımının sıcak çözeltisiyle de (pH 10 ) yapılabilir. Ancak bu şekilde işlem gören mamulün tutumu sabunlu suyla işlem görenden daha iyi değildir. </a:t>
            </a:r>
            <a:r>
              <a:rPr lang="tr-TR" dirty="0" smtClean="0"/>
              <a:t>Bu </a:t>
            </a:r>
            <a:r>
              <a:rPr lang="tr-TR" dirty="0"/>
              <a:t>işlemler için genellikle yeşil sabun kullanılmaktadır. bu hafif bir bazik özellik gösterir. Bu işlemin pH 9-10 da yapılması daha uygun sonuçlar vermektedir. Fakat bu değer kesinlikle 10.5 i geçmemelidir.</a:t>
            </a:r>
          </a:p>
          <a:p>
            <a:pPr marL="0" indent="0">
              <a:buNone/>
            </a:pPr>
            <a:endParaRPr lang="tr-TR" dirty="0"/>
          </a:p>
        </p:txBody>
      </p:sp>
    </p:spTree>
    <p:extLst>
      <p:ext uri="{BB962C8B-B14F-4D97-AF65-F5344CB8AC3E}">
        <p14:creationId xmlns:p14="http://schemas.microsoft.com/office/powerpoint/2010/main" val="1188775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00891"/>
            <a:ext cx="10058400" cy="5571309"/>
          </a:xfrm>
        </p:spPr>
        <p:txBody>
          <a:bodyPr/>
          <a:lstStyle/>
          <a:p>
            <a:pPr marL="0" indent="0" algn="just">
              <a:lnSpc>
                <a:spcPct val="150000"/>
              </a:lnSpc>
              <a:buNone/>
            </a:pPr>
            <a:r>
              <a:rPr lang="tr-TR" b="1" dirty="0" smtClean="0"/>
              <a:t>Ağartma: </a:t>
            </a:r>
            <a:r>
              <a:rPr lang="tr-TR" dirty="0" smtClean="0"/>
              <a:t>Serisini </a:t>
            </a:r>
            <a:r>
              <a:rPr lang="tr-TR" dirty="0"/>
              <a:t>uzaklaştırılmış ipek lifleri genelde iyi bir beyazlığa sahiptir Bu nedenle ağartma sadece beyaz olarak kullanılacak ve açık tonlara boyanacak kumaşlara yapılır.</a:t>
            </a:r>
          </a:p>
          <a:p>
            <a:pPr marL="0" indent="0" algn="just">
              <a:lnSpc>
                <a:spcPct val="150000"/>
              </a:lnSpc>
              <a:buNone/>
            </a:pPr>
            <a:r>
              <a:rPr lang="tr-TR" dirty="0"/>
              <a:t>İndirgen ağartmada stabilize edilmiş hidrosülfit  ürünlerin kullanılması yaygınlaşan bir çalışma </a:t>
            </a:r>
            <a:r>
              <a:rPr lang="tr-TR" dirty="0" smtClean="0"/>
              <a:t>şeklidir. Tamamen </a:t>
            </a:r>
            <a:r>
              <a:rPr lang="tr-TR" dirty="0"/>
              <a:t>bir beyazlık sağlamaz iyi beyazlık istenen durumlarda önce yükseltgen  sonra indirgen bir ağartma tavsiye edilir. Yükseltgen ağartmada en çok kullanılan hidrojenperoksittir ipek lifleri yün liflerinden (ağartma koşullarına) biraz daha dayanıklı  pamuk liflerinden daha dayanlıksız olduğundan şartlar bu ikisinin arasında seçilmelidir. </a:t>
            </a:r>
          </a:p>
        </p:txBody>
      </p:sp>
    </p:spTree>
    <p:extLst>
      <p:ext uri="{BB962C8B-B14F-4D97-AF65-F5344CB8AC3E}">
        <p14:creationId xmlns:p14="http://schemas.microsoft.com/office/powerpoint/2010/main" val="13439865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18457"/>
            <a:ext cx="10058400" cy="5453743"/>
          </a:xfrm>
        </p:spPr>
        <p:txBody>
          <a:bodyPr/>
          <a:lstStyle/>
          <a:p>
            <a:pPr marL="0" indent="0" algn="just">
              <a:lnSpc>
                <a:spcPct val="150000"/>
              </a:lnSpc>
              <a:buNone/>
            </a:pPr>
            <a:r>
              <a:rPr lang="tr-TR" b="1" dirty="0"/>
              <a:t>Ağırlaştırma işlemi ( Şarj</a:t>
            </a:r>
            <a:r>
              <a:rPr lang="tr-TR" b="1" dirty="0" smtClean="0"/>
              <a:t>): </a:t>
            </a:r>
            <a:r>
              <a:rPr lang="tr-TR" dirty="0" smtClean="0"/>
              <a:t>Serisinin </a:t>
            </a:r>
            <a:r>
              <a:rPr lang="tr-TR" dirty="0"/>
              <a:t>uzaklaştırılması sonucu % 19-30 kadar bir ağırlık kaybı meydana gelir. İşte bu ağırlık kaybını telafi ederek, zaten kısıtlı olan ipek lifi üretimini ekonomik hale getirmek açısından ipekli mamüllere ham halinden bile daha fazla bir ağırlık kazandırmak amacıyla geliştirilmiş olan işleme şarj veya ağırlaştırma denir.</a:t>
            </a:r>
          </a:p>
          <a:p>
            <a:pPr marL="0" indent="0" algn="just">
              <a:lnSpc>
                <a:spcPct val="150000"/>
              </a:lnSpc>
              <a:buNone/>
            </a:pPr>
            <a:r>
              <a:rPr lang="tr-TR" dirty="0"/>
              <a:t>Eğer şarj sonucu lifler serisinin çözülmeden önceki ağırlıklarına çıkarlarsa, buna “pari şarj” denir. Şarj sonucu ağırlık, ham mamulün ağırlığının altında kalırsa “pari altı”, ham liflerin alırlığını aşarsa “pari üstü” şarjdan söz edilir. Buna göre 100kg gelen ipekli mamul serisini çözüldükten sonra 75kg geliyorsa ve şarj sonucu ağırlığı 95kg ‘a çıkarsa bu mamul %5 pari altı, 150 kg ‘a çıkarsa %50 pari üstü şarj görmüştür denilebilir.</a:t>
            </a:r>
          </a:p>
          <a:p>
            <a:pPr marL="0" indent="0">
              <a:buNone/>
            </a:pPr>
            <a:endParaRPr lang="tr-TR" b="1" dirty="0"/>
          </a:p>
        </p:txBody>
      </p:sp>
    </p:spTree>
    <p:extLst>
      <p:ext uri="{BB962C8B-B14F-4D97-AF65-F5344CB8AC3E}">
        <p14:creationId xmlns:p14="http://schemas.microsoft.com/office/powerpoint/2010/main" val="40400658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66206"/>
            <a:ext cx="10058400" cy="5505994"/>
          </a:xfrm>
        </p:spPr>
        <p:txBody>
          <a:bodyPr/>
          <a:lstStyle/>
          <a:p>
            <a:pPr marL="0" indent="0" algn="just">
              <a:lnSpc>
                <a:spcPct val="150000"/>
              </a:lnSpc>
              <a:buNone/>
            </a:pPr>
            <a:r>
              <a:rPr lang="tr-TR" dirty="0"/>
              <a:t>İyi bir şarjın sağladığı yararlara karşılık, aşırı bir şarjın da önemli sakıncaları vardır. Aşırı şarj sonucu ipek mamulün güzel tutumu kaybolur ve fazla sertleşir. Bu nedenle uygulanabilecek maksimum şarj miktarları belirlenmiştir. Şifonlarda %19, krepdöşinlerde %30-40, marokenlerde %40-50 ve ipek satenlerde %60 pari üstü aşılmamalıdır.</a:t>
            </a:r>
          </a:p>
          <a:p>
            <a:pPr marL="0" indent="0" algn="just">
              <a:lnSpc>
                <a:spcPct val="150000"/>
              </a:lnSpc>
              <a:buNone/>
            </a:pPr>
            <a:r>
              <a:rPr lang="tr-TR" dirty="0"/>
              <a:t>Şarj sırasında kullanılan maddeler, ipek liflerin içerisine nüfuz edip fibroin makromoleküllerine bağlandıklarından, liflerin bir miktar şişmesini sağlamaktadırlar.</a:t>
            </a:r>
          </a:p>
          <a:p>
            <a:pPr marL="0" indent="0" algn="just">
              <a:lnSpc>
                <a:spcPct val="150000"/>
              </a:lnSpc>
              <a:buNone/>
            </a:pPr>
            <a:endParaRPr lang="tr-TR" dirty="0"/>
          </a:p>
          <a:p>
            <a:pPr marL="0" indent="0">
              <a:buNone/>
            </a:pPr>
            <a:endParaRPr lang="tr-TR" dirty="0"/>
          </a:p>
        </p:txBody>
      </p:sp>
    </p:spTree>
    <p:extLst>
      <p:ext uri="{BB962C8B-B14F-4D97-AF65-F5344CB8AC3E}">
        <p14:creationId xmlns:p14="http://schemas.microsoft.com/office/powerpoint/2010/main" val="299372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99585"/>
          </a:xfrm>
        </p:spPr>
        <p:txBody>
          <a:bodyPr>
            <a:normAutofit/>
          </a:bodyPr>
          <a:lstStyle/>
          <a:p>
            <a:pPr algn="ctr"/>
            <a:r>
              <a:rPr lang="tr-TR" sz="3200" dirty="0" smtClean="0"/>
              <a:t>Yünün Fiziksel Yapısı </a:t>
            </a:r>
            <a:endParaRPr lang="tr-TR" sz="3200" dirty="0"/>
          </a:p>
        </p:txBody>
      </p:sp>
      <p:sp>
        <p:nvSpPr>
          <p:cNvPr id="3" name="Content Placeholder 2"/>
          <p:cNvSpPr>
            <a:spLocks noGrp="1"/>
          </p:cNvSpPr>
          <p:nvPr>
            <p:ph idx="1"/>
          </p:nvPr>
        </p:nvSpPr>
        <p:spPr>
          <a:xfrm>
            <a:off x="1069848" y="1136469"/>
            <a:ext cx="10058400" cy="5035731"/>
          </a:xfrm>
        </p:spPr>
        <p:txBody>
          <a:bodyPr/>
          <a:lstStyle/>
          <a:p>
            <a:pPr marL="0" indent="0">
              <a:lnSpc>
                <a:spcPct val="150000"/>
              </a:lnSpc>
              <a:buNone/>
            </a:pPr>
            <a:r>
              <a:rPr lang="tr-TR" dirty="0"/>
              <a:t>Yün elyafı kıl kesesinin dibine gömülmüş köklerinden büyüyen,</a:t>
            </a:r>
          </a:p>
          <a:p>
            <a:pPr>
              <a:lnSpc>
                <a:spcPct val="150000"/>
              </a:lnSpc>
            </a:pPr>
            <a:r>
              <a:rPr lang="tr-TR" dirty="0" smtClean="0"/>
              <a:t>Epiderm </a:t>
            </a:r>
            <a:r>
              <a:rPr lang="tr-TR" dirty="0"/>
              <a:t>tabakası</a:t>
            </a:r>
          </a:p>
          <a:p>
            <a:pPr>
              <a:lnSpc>
                <a:spcPct val="150000"/>
              </a:lnSpc>
            </a:pPr>
            <a:r>
              <a:rPr lang="tr-TR" dirty="0"/>
              <a:t>Korteks (kortex, kabuk)</a:t>
            </a:r>
          </a:p>
          <a:p>
            <a:pPr>
              <a:lnSpc>
                <a:spcPct val="150000"/>
              </a:lnSpc>
            </a:pPr>
            <a:r>
              <a:rPr lang="tr-TR" dirty="0"/>
              <a:t>Medüla (kıl özü) adlı bölümlerden oluşmuş kıllardır.</a:t>
            </a:r>
          </a:p>
        </p:txBody>
      </p:sp>
    </p:spTree>
    <p:extLst>
      <p:ext uri="{BB962C8B-B14F-4D97-AF65-F5344CB8AC3E}">
        <p14:creationId xmlns:p14="http://schemas.microsoft.com/office/powerpoint/2010/main" val="36225629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30214"/>
          </a:xfrm>
        </p:spPr>
        <p:txBody>
          <a:bodyPr>
            <a:normAutofit/>
          </a:bodyPr>
          <a:lstStyle/>
          <a:p>
            <a:r>
              <a:rPr lang="tr-TR" sz="3600" dirty="0" smtClean="0"/>
              <a:t>KAYNAKLAR</a:t>
            </a:r>
            <a:endParaRPr lang="tr-TR" sz="3600" dirty="0"/>
          </a:p>
        </p:txBody>
      </p:sp>
      <p:sp>
        <p:nvSpPr>
          <p:cNvPr id="3" name="Content Placeholder 2"/>
          <p:cNvSpPr>
            <a:spLocks noGrp="1"/>
          </p:cNvSpPr>
          <p:nvPr>
            <p:ph idx="1"/>
          </p:nvPr>
        </p:nvSpPr>
        <p:spPr>
          <a:xfrm>
            <a:off x="1069848" y="1423851"/>
            <a:ext cx="10058400" cy="4748349"/>
          </a:xfrm>
        </p:spPr>
        <p:txBody>
          <a:bodyPr/>
          <a:lstStyle/>
          <a:p>
            <a:pPr lvl="0" algn="just" fontAlgn="base"/>
            <a:r>
              <a:rPr lang="tr-TR" dirty="0" smtClean="0"/>
              <a:t>Elyaf </a:t>
            </a:r>
            <a:r>
              <a:rPr lang="tr-TR" dirty="0"/>
              <a:t>Bilgisi. Prof. Dr. İnci Başer, Marmara Üniversitesi Yayınları</a:t>
            </a:r>
          </a:p>
          <a:p>
            <a:pPr lvl="0" algn="just" fontAlgn="base"/>
            <a:r>
              <a:rPr lang="tr-TR" dirty="0"/>
              <a:t>Başer, İ., 2012. Elyaf Bilgisi. Marmara Üniversitesi Yayınları, Yayın No: 687, 180s, İstanbul</a:t>
            </a:r>
            <a:r>
              <a:rPr lang="tr-TR" dirty="0" smtClean="0"/>
              <a:t>.</a:t>
            </a:r>
          </a:p>
          <a:p>
            <a:pPr algn="just" fontAlgn="base"/>
            <a:r>
              <a:rPr lang="tr-TR" dirty="0"/>
              <a:t>"Wool and Fiber Industry Profile". Erişim tarihi: 01 Nisan 2021</a:t>
            </a:r>
            <a:r>
              <a:rPr lang="tr-TR" dirty="0" smtClean="0"/>
              <a:t>.</a:t>
            </a:r>
          </a:p>
          <a:p>
            <a:pPr algn="just" fontAlgn="base"/>
            <a:r>
              <a:rPr lang="tr-TR" dirty="0">
                <a:hlinkClick r:id="rId2"/>
              </a:rPr>
              <a:t>www.biyolojikutusu.com</a:t>
            </a:r>
            <a:endParaRPr lang="tr-TR" dirty="0"/>
          </a:p>
          <a:p>
            <a:pPr lvl="0" algn="just" fontAlgn="base"/>
            <a:endParaRPr lang="tr-TR" dirty="0"/>
          </a:p>
          <a:p>
            <a:pPr marL="0" indent="0">
              <a:buNone/>
            </a:pPr>
            <a:endParaRPr lang="tr-TR" dirty="0"/>
          </a:p>
        </p:txBody>
      </p:sp>
    </p:spTree>
    <p:extLst>
      <p:ext uri="{BB962C8B-B14F-4D97-AF65-F5344CB8AC3E}">
        <p14:creationId xmlns:p14="http://schemas.microsoft.com/office/powerpoint/2010/main" val="3189196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00891"/>
            <a:ext cx="10058400" cy="5571309"/>
          </a:xfrm>
        </p:spPr>
        <p:txBody>
          <a:bodyPr>
            <a:normAutofit lnSpcReduction="10000"/>
          </a:bodyPr>
          <a:lstStyle/>
          <a:p>
            <a:pPr marL="0" indent="0" algn="just">
              <a:lnSpc>
                <a:spcPct val="150000"/>
              </a:lnSpc>
              <a:buNone/>
            </a:pPr>
            <a:r>
              <a:rPr lang="tr-TR" b="1" dirty="0">
                <a:solidFill>
                  <a:srgbClr val="FF0000"/>
                </a:solidFill>
              </a:rPr>
              <a:t>Epiderm</a:t>
            </a:r>
          </a:p>
          <a:p>
            <a:pPr marL="0" indent="0" algn="just">
              <a:lnSpc>
                <a:spcPct val="150000"/>
              </a:lnSpc>
              <a:buNone/>
            </a:pPr>
            <a:r>
              <a:rPr lang="tr-TR" dirty="0"/>
              <a:t>Epiderm veya kütikül tabaka elyafın en dış yüzeyidir. Balık pulları ve damdaki kiremitlere benzer görünüştedir. </a:t>
            </a:r>
            <a:r>
              <a:rPr lang="tr-TR" dirty="0" smtClean="0"/>
              <a:t>Bu </a:t>
            </a:r>
            <a:r>
              <a:rPr lang="tr-TR" dirty="0"/>
              <a:t>pulların serbest uçları dışa doğru çıkıntılar yapar. Bu pullu epiderm elyafın esas kısmının korunmasına yardım eder ve ona bir miktar sertlik verir.</a:t>
            </a:r>
          </a:p>
          <a:p>
            <a:pPr marL="0" indent="0" algn="just">
              <a:lnSpc>
                <a:spcPct val="150000"/>
              </a:lnSpc>
              <a:buNone/>
            </a:pPr>
            <a:r>
              <a:rPr lang="tr-TR" dirty="0" smtClean="0"/>
              <a:t>Yün </a:t>
            </a:r>
            <a:r>
              <a:rPr lang="tr-TR" dirty="0"/>
              <a:t>elyafın üzerindeki bu pulların şekli ve dizilişleri, elyafın temel özelliklerine etki eder. İnce yünde tek bir pul elyafın bütün etrafını sarar. Kalın yünde ise yani elyafın çapı arttıkça pulların sayısı da artar. Pulların bu durumu ile parlaklığı arasında da bir bağıntı vardır. Parlaklık bir düz yüzeyden ışığın yansımasıdır. Yün elyaftaki pullar elyafı tamamen kapatacak şekilde ve daha az çıkıntılı ise daha parlak olur. Uzun ve kaba yünlerde (Lincoln ve Leicester tipi) böyledir.</a:t>
            </a:r>
          </a:p>
        </p:txBody>
      </p:sp>
    </p:spTree>
    <p:extLst>
      <p:ext uri="{BB962C8B-B14F-4D97-AF65-F5344CB8AC3E}">
        <p14:creationId xmlns:p14="http://schemas.microsoft.com/office/powerpoint/2010/main" val="2976621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09897"/>
            <a:ext cx="10058400" cy="5362303"/>
          </a:xfrm>
        </p:spPr>
        <p:txBody>
          <a:bodyPr/>
          <a:lstStyle/>
          <a:p>
            <a:pPr marL="0" indent="0" algn="just">
              <a:lnSpc>
                <a:spcPct val="150000"/>
              </a:lnSpc>
              <a:buNone/>
            </a:pPr>
            <a:r>
              <a:rPr lang="tr-TR" b="1" dirty="0">
                <a:solidFill>
                  <a:srgbClr val="FF0000"/>
                </a:solidFill>
              </a:rPr>
              <a:t>Korteks</a:t>
            </a:r>
          </a:p>
          <a:p>
            <a:pPr marL="0" indent="0" algn="just">
              <a:lnSpc>
                <a:spcPct val="150000"/>
              </a:lnSpc>
              <a:buNone/>
            </a:pPr>
            <a:r>
              <a:rPr lang="tr-TR" dirty="0"/>
              <a:t>Korteks, yün elyafın ana parçasıdır. Uzun kat kat iplik şeklinde hücrelerden ibarettir. Yünün esnekliği ve dayanıklılığı ile boyanma özelliğini elyaftaki bu korteks bölgesi tayin eder. İnce yünlerde korteks üniform olarak gelişmemiştir. Öyle ki elyafın bir yüzeyinde korteks hücrelerindeki bu az gelişme yüzünden bir bükülme olur. Hücrelerdeki bu düzensiz yapıdan dolayı yün; eğirme kalitesinde önemli bir etmen olan kıvrımlı yapıya sahip olur. 1 cm'deki kıvrım sayısı yünün yarıçapı ile orantılı olarak değişir. İnce yünlerde cm'de 10, orta kalınlıktaki yünlerde 4-8, kaba yünlerde ise 1-2 kıvrım bulunur.</a:t>
            </a:r>
          </a:p>
        </p:txBody>
      </p:sp>
    </p:spTree>
    <p:extLst>
      <p:ext uri="{BB962C8B-B14F-4D97-AF65-F5344CB8AC3E}">
        <p14:creationId xmlns:p14="http://schemas.microsoft.com/office/powerpoint/2010/main" val="4241499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57646"/>
            <a:ext cx="10058400" cy="5414554"/>
          </a:xfrm>
        </p:spPr>
        <p:txBody>
          <a:bodyPr/>
          <a:lstStyle/>
          <a:p>
            <a:pPr marL="0" indent="0">
              <a:buNone/>
            </a:pPr>
            <a:r>
              <a:rPr lang="tr-TR" b="1" dirty="0">
                <a:solidFill>
                  <a:srgbClr val="FF0000"/>
                </a:solidFill>
              </a:rPr>
              <a:t>Medüla</a:t>
            </a:r>
          </a:p>
          <a:p>
            <a:pPr marL="0" indent="0" algn="just">
              <a:lnSpc>
                <a:spcPct val="150000"/>
              </a:lnSpc>
              <a:buNone/>
            </a:pPr>
            <a:r>
              <a:rPr lang="tr-TR" dirty="0"/>
              <a:t>Medüla, elyaf boyunca uzanan ve farklı şekillerdeki medüla hücreleri ile gevşek olarak doldurulmuş bulunan dar bir kanaldır. İnce elyafta bu bir tek kanal halinde, kaba yünlerde ise birbirine paralel şekilde birkaç kanal halindedir. Gevşek şekilde bulunan hücrelerin arasında likidin geçebileceği kanallar vardır. Yün boyandığı zaman, pullar su geçirmediğinden boya çözeltisi ancak pulların elyafla birleştiği yerlerden nüfuz eder ve medüla içerisine girer. </a:t>
            </a:r>
          </a:p>
        </p:txBody>
      </p:sp>
    </p:spTree>
    <p:extLst>
      <p:ext uri="{BB962C8B-B14F-4D97-AF65-F5344CB8AC3E}">
        <p14:creationId xmlns:p14="http://schemas.microsoft.com/office/powerpoint/2010/main" val="2329441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Yazı Tipi">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Tahta Yazı</Template>
  <TotalTime>495</TotalTime>
  <Words>5326</Words>
  <Application>Microsoft Office PowerPoint</Application>
  <PresentationFormat>Widescreen</PresentationFormat>
  <Paragraphs>227</Paragraphs>
  <Slides>60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60</vt:i4>
      </vt:variant>
    </vt:vector>
  </HeadingPairs>
  <TitlesOfParts>
    <vt:vector size="65" baseType="lpstr">
      <vt:lpstr>Bookman Old Style</vt:lpstr>
      <vt:lpstr>Century Gothic</vt:lpstr>
      <vt:lpstr>Times New Roman</vt:lpstr>
      <vt:lpstr>Wingdings</vt:lpstr>
      <vt:lpstr>Wood Type Yazı Tipi</vt:lpstr>
      <vt:lpstr>Tekstil Hazırlama Teknolojisi</vt:lpstr>
      <vt:lpstr>YÜN</vt:lpstr>
      <vt:lpstr>PowerPoint Presentation</vt:lpstr>
      <vt:lpstr> Yünün Elde Edilmesi</vt:lpstr>
      <vt:lpstr>PowerPoint Presentation</vt:lpstr>
      <vt:lpstr>Yünün Fiziksel Yapısı </vt:lpstr>
      <vt:lpstr>PowerPoint Presentation</vt:lpstr>
      <vt:lpstr>PowerPoint Presentation</vt:lpstr>
      <vt:lpstr>PowerPoint Presentation</vt:lpstr>
      <vt:lpstr>Yünün Kimyasal Yapısı </vt:lpstr>
      <vt:lpstr>PowerPoint Presentation</vt:lpstr>
      <vt:lpstr>PowerPoint Presentation</vt:lpstr>
      <vt:lpstr>PowerPoint Presentation</vt:lpstr>
      <vt:lpstr>PowerPoint Presentation</vt:lpstr>
      <vt:lpstr>PowerPoint Presentation</vt:lpstr>
      <vt:lpstr>Yünün Fiziksel Özellikleri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Yünün Kimyasal Özellikleri</vt:lpstr>
      <vt:lpstr>PowerPoint Presentation</vt:lpstr>
      <vt:lpstr>Yünlü Mamüllerin Ön Terbiyesi</vt:lpstr>
      <vt:lpstr>PowerPoint Presentation</vt:lpstr>
      <vt:lpstr>PowerPoint Presentation</vt:lpstr>
      <vt:lpstr>PowerPoint Presentation</vt:lpstr>
      <vt:lpstr>Keçi Türü Hayvanlardan Elde Edilen Lifler</vt:lpstr>
      <vt:lpstr>PowerPoint Presentation</vt:lpstr>
      <vt:lpstr>Deve Türü Hayvanlardan Elde Edilen Lifler</vt:lpstr>
      <vt:lpstr>PowerPoint Presentation</vt:lpstr>
      <vt:lpstr>Tavşandan Elde Edilen Lif</vt:lpstr>
      <vt:lpstr>SALGI LİFLERİ</vt:lpstr>
      <vt:lpstr>PowerPoint Presentation</vt:lpstr>
      <vt:lpstr>PowerPoint Presentation</vt:lpstr>
      <vt:lpstr>PowerPoint Presentation</vt:lpstr>
      <vt:lpstr>PowerPoint Presentation</vt:lpstr>
      <vt:lpstr>İpekböceği Yetiştiriciliği </vt:lpstr>
      <vt:lpstr>PowerPoint Presentation</vt:lpstr>
      <vt:lpstr>PowerPoint Presentation</vt:lpstr>
      <vt:lpstr>PowerPoint Presentation</vt:lpstr>
      <vt:lpstr>PowerPoint Presentation</vt:lpstr>
      <vt:lpstr>İpek Lifinin Elde Edilmesi </vt:lpstr>
      <vt:lpstr>PowerPoint Presentation</vt:lpstr>
      <vt:lpstr>İpek Eğirme</vt:lpstr>
      <vt:lpstr>İpek Lifinin Fiziksel özellikleri</vt:lpstr>
      <vt:lpstr>İpek lifinin kimyasal yapısı ve özellikleri</vt:lpstr>
      <vt:lpstr>PowerPoint Presentation</vt:lpstr>
      <vt:lpstr>İpek Lifinin Kimyasal özellikleri</vt:lpstr>
      <vt:lpstr>İpek lifinin özellikleri</vt:lpstr>
      <vt:lpstr>PowerPoint Presentation</vt:lpstr>
      <vt:lpstr>PowerPoint Presentation</vt:lpstr>
      <vt:lpstr>İpek Liflerinin Ön Terbiyesi</vt:lpstr>
      <vt:lpstr>PowerPoint Presentation</vt:lpstr>
      <vt:lpstr>PowerPoint Presentation</vt:lpstr>
      <vt:lpstr>PowerPoint Presentation</vt:lpstr>
      <vt:lpstr>PowerPoint Presentation</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KİMYA MÜHENDİSLİĞİ LABORATUVARI 2</dc:title>
  <dc:creator>Supervisor</dc:creator>
  <cp:lastModifiedBy>Osman İsmail</cp:lastModifiedBy>
  <cp:revision>129</cp:revision>
  <dcterms:created xsi:type="dcterms:W3CDTF">2020-09-15T09:06:59Z</dcterms:created>
  <dcterms:modified xsi:type="dcterms:W3CDTF">2024-03-13T07:49:50Z</dcterms:modified>
</cp:coreProperties>
</file>