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43"/>
  </p:notesMasterIdLst>
  <p:sldIdLst>
    <p:sldId id="404" r:id="rId2"/>
    <p:sldId id="405" r:id="rId3"/>
    <p:sldId id="433" r:id="rId4"/>
    <p:sldId id="434" r:id="rId5"/>
    <p:sldId id="435" r:id="rId6"/>
    <p:sldId id="436" r:id="rId7"/>
    <p:sldId id="437" r:id="rId8"/>
    <p:sldId id="361" r:id="rId9"/>
    <p:sldId id="527" r:id="rId10"/>
    <p:sldId id="362" r:id="rId11"/>
    <p:sldId id="363" r:id="rId12"/>
    <p:sldId id="364" r:id="rId13"/>
    <p:sldId id="415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563" r:id="rId24"/>
    <p:sldId id="564" r:id="rId25"/>
    <p:sldId id="293" r:id="rId26"/>
    <p:sldId id="257" r:id="rId27"/>
    <p:sldId id="258" r:id="rId28"/>
    <p:sldId id="259" r:id="rId29"/>
    <p:sldId id="260" r:id="rId30"/>
    <p:sldId id="261" r:id="rId31"/>
    <p:sldId id="262" r:id="rId32"/>
    <p:sldId id="263" r:id="rId33"/>
    <p:sldId id="264" r:id="rId34"/>
    <p:sldId id="265" r:id="rId35"/>
    <p:sldId id="266" r:id="rId36"/>
    <p:sldId id="267" r:id="rId37"/>
    <p:sldId id="268" r:id="rId38"/>
    <p:sldId id="269" r:id="rId39"/>
    <p:sldId id="270" r:id="rId40"/>
    <p:sldId id="271" r:id="rId41"/>
    <p:sldId id="272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F999D-5C78-4CD1-A468-49414237F9FD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2138F-C27C-439B-B91A-66C76BA8B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7533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>
            <a:extLst>
              <a:ext uri="{FF2B5EF4-FFF2-40B4-BE49-F238E27FC236}">
                <a16:creationId xmlns:a16="http://schemas.microsoft.com/office/drawing/2014/main" id="{489228AC-572B-4CC3-8C52-831DFB37D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BF98B257-36E5-4334-B60F-A806BB3D43FF}" type="slidenum">
              <a:rPr lang="tr-TR" altLang="tr-TR" sz="1200" b="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tr-TR" altLang="tr-TR" sz="1200" b="0"/>
          </a:p>
        </p:txBody>
      </p:sp>
      <p:sp>
        <p:nvSpPr>
          <p:cNvPr id="178179" name="Rectangle 2">
            <a:extLst>
              <a:ext uri="{FF2B5EF4-FFF2-40B4-BE49-F238E27FC236}">
                <a16:creationId xmlns:a16="http://schemas.microsoft.com/office/drawing/2014/main" id="{9F80B568-E865-4087-9514-77F40F831D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>
            <a:extLst>
              <a:ext uri="{FF2B5EF4-FFF2-40B4-BE49-F238E27FC236}">
                <a16:creationId xmlns:a16="http://schemas.microsoft.com/office/drawing/2014/main" id="{A0BC2327-3E6C-4680-830E-6D3197B76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marL="228600" indent="-228600" eaLnBrk="1" hangingPunct="1"/>
            <a:r>
              <a:rPr lang="en-US" altLang="tr-TR" b="1"/>
              <a:t>Notes: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tr-TR"/>
              <a:t>Performance of a SWOT analysis helps firms identify their competitive advantage.</a:t>
            </a:r>
            <a:br>
              <a:rPr lang="en-US" altLang="tr-TR"/>
            </a:br>
            <a:endParaRPr lang="en-US" altLang="tr-TR"/>
          </a:p>
          <a:p>
            <a:pPr marL="228600" indent="-228600" eaLnBrk="1" hangingPunct="1">
              <a:buFontTx/>
              <a:buAutoNum type="arabicPeriod"/>
            </a:pPr>
            <a:r>
              <a:rPr lang="en-US" altLang="tr-TR"/>
              <a:t>Strengths and Weaknesses are an internal assessment.  Opportunities and Threats are an external environment assessment.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>
            <a:extLst>
              <a:ext uri="{FF2B5EF4-FFF2-40B4-BE49-F238E27FC236}">
                <a16:creationId xmlns:a16="http://schemas.microsoft.com/office/drawing/2014/main" id="{B29E097D-0E24-4538-BADF-82DF8A2FED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177785-DBA6-467A-90CC-4B10ABB8A690}" type="slidenum">
              <a:rPr lang="tr-TR" altLang="tr-TR" sz="1200" b="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tr-TR" altLang="tr-TR" sz="1200" b="0"/>
          </a:p>
        </p:txBody>
      </p:sp>
      <p:sp>
        <p:nvSpPr>
          <p:cNvPr id="180227" name="Rectangle 2">
            <a:extLst>
              <a:ext uri="{FF2B5EF4-FFF2-40B4-BE49-F238E27FC236}">
                <a16:creationId xmlns:a16="http://schemas.microsoft.com/office/drawing/2014/main" id="{7B36B893-040D-4D37-A83C-8E10B97569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>
            <a:extLst>
              <a:ext uri="{FF2B5EF4-FFF2-40B4-BE49-F238E27FC236}">
                <a16:creationId xmlns:a16="http://schemas.microsoft.com/office/drawing/2014/main" id="{76B0058A-18FF-4305-8AD5-484706E5D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marL="228600" indent="-228600" eaLnBrk="1" hangingPunct="1"/>
            <a:r>
              <a:rPr lang="en-US" altLang="tr-TR" b="1"/>
              <a:t>Notes: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tr-TR"/>
              <a:t>Additional strengths include superiority in manufacturing, service, quality and value perception.</a:t>
            </a:r>
          </a:p>
          <a:p>
            <a:pPr marL="228600" indent="-228600" eaLnBrk="1" hangingPunct="1">
              <a:buFontTx/>
              <a:buAutoNum type="arabicPeriod"/>
            </a:pPr>
            <a:endParaRPr lang="en-US" altLang="tr-TR"/>
          </a:p>
          <a:p>
            <a:pPr marL="228600" indent="-228600"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>
            <a:extLst>
              <a:ext uri="{FF2B5EF4-FFF2-40B4-BE49-F238E27FC236}">
                <a16:creationId xmlns:a16="http://schemas.microsoft.com/office/drawing/2014/main" id="{CD402E75-DBDB-4F84-9846-3EB5E4A859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D4226F33-493F-44AD-AD99-83F59211874A}" type="slidenum">
              <a:rPr lang="tr-TR" altLang="tr-TR" sz="1200" b="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tr-TR" altLang="tr-TR" sz="1200" b="0"/>
          </a:p>
        </p:txBody>
      </p:sp>
      <p:sp>
        <p:nvSpPr>
          <p:cNvPr id="182275" name="Rectangle 2">
            <a:extLst>
              <a:ext uri="{FF2B5EF4-FFF2-40B4-BE49-F238E27FC236}">
                <a16:creationId xmlns:a16="http://schemas.microsoft.com/office/drawing/2014/main" id="{B43EF63C-D27D-4AEE-BD9D-4ABFE33800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>
            <a:extLst>
              <a:ext uri="{FF2B5EF4-FFF2-40B4-BE49-F238E27FC236}">
                <a16:creationId xmlns:a16="http://schemas.microsoft.com/office/drawing/2014/main" id="{2798C8EC-28EF-4824-9219-91FE2373C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marL="228600" indent="-228600" eaLnBrk="1" hangingPunct="1"/>
            <a:r>
              <a:rPr lang="en-US" altLang="tr-TR" b="1"/>
              <a:t>Notes: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tr-TR"/>
              <a:t>The external environmental forces listed are discussed in detail in Chapter 3.  </a:t>
            </a:r>
          </a:p>
          <a:p>
            <a:pPr marL="228600" indent="-228600" eaLnBrk="1" hangingPunct="1">
              <a:buFontTx/>
              <a:buAutoNum type="arabicPeriod"/>
            </a:pPr>
            <a:endParaRPr lang="en-US" altLang="tr-TR"/>
          </a:p>
          <a:p>
            <a:pPr marL="228600" indent="-228600" eaLnBrk="1" hangingPunct="1"/>
            <a:r>
              <a:rPr lang="en-US" altLang="tr-TR" b="1"/>
              <a:t>Discussion/Team Activity:</a:t>
            </a:r>
          </a:p>
          <a:p>
            <a:pPr marL="228600" indent="-228600" eaLnBrk="1" hangingPunct="1"/>
            <a:r>
              <a:rPr lang="en-US" altLang="tr-TR"/>
              <a:t>1.  Identify different companies and organizations (such as the university), and perform a SWOT analysis for each.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34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37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081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677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033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4015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939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3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3613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04EED97-DC48-48CD-BF36-C0A32A544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244476"/>
            <a:ext cx="11180233" cy="143192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SmartArt Yer Tutucusu 2">
            <a:extLst>
              <a:ext uri="{FF2B5EF4-FFF2-40B4-BE49-F238E27FC236}">
                <a16:creationId xmlns:a16="http://schemas.microsoft.com/office/drawing/2014/main" id="{1BCEDD82-8356-4331-AEE0-0C410501FD2D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1117600" y="1905000"/>
            <a:ext cx="10676467" cy="4191000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682B71B-001D-4359-AFAB-DC5DDE4CD2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4A6015D-2376-4194-9B53-87AD0D5E26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9B82C66-B079-4DE0-8B62-0896DA2AE2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ACCAC-A842-45F9-8169-D89A01F0A48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69114403"/>
      </p:ext>
    </p:extLst>
  </p:cSld>
  <p:clrMapOvr>
    <a:masterClrMapping/>
  </p:clrMapOvr>
  <p:transition spd="slow"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55569B-9FEA-4AF2-8E08-EE86AFD156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390BD8-FC47-485C-8E84-2B204158D6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960A29-40AD-4021-9A14-D9BDD1C2D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D2CE78-99EE-42CF-9E90-7B6BEC7BCF8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0385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021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C474A679-3DF8-459C-A7CA-ED616161CE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2" y="0"/>
            <a:ext cx="12134849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A3A52CAB-DEC2-4FB4-BA82-C40B0D255E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66" y="0"/>
            <a:ext cx="122301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3048000"/>
            <a:ext cx="5791200" cy="1362075"/>
          </a:xfrm>
        </p:spPr>
        <p:txBody>
          <a:bodyPr/>
          <a:lstStyle>
            <a:lvl1pPr algn="l" latinLnBrk="0">
              <a:defRPr lang="tr-T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9042400" y="5334000"/>
            <a:ext cx="2844800" cy="990600"/>
          </a:xfrm>
        </p:spPr>
        <p:txBody>
          <a:bodyPr/>
          <a:lstStyle>
            <a:lvl1pPr marL="0" indent="0" algn="ctr" latinLnBrk="0">
              <a:buNone/>
              <a:defRPr lang="tr-TR" sz="1800"/>
            </a:lvl1pPr>
          </a:lstStyle>
          <a:p>
            <a:pPr lvl="0"/>
            <a:r>
              <a:rPr lang="tr-TR" noProof="0"/>
              <a:t>Resim eklemek için simgeye tıklayın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AB58904-B9BA-419B-8FCE-0A84EEAC9E4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FAE1-05CB-4C45-9722-805CB94C70FB}" type="datetimeFigureOut">
              <a:rPr lang="tr-TR"/>
              <a:pPr>
                <a:defRPr/>
              </a:pPr>
              <a:t>7.9.2020</a:t>
            </a:fld>
            <a:endParaRPr lang="tr-T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2FCD97F-AABF-4447-901E-6E3F04449A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A39427-2905-46DE-9135-B199E5E2D6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BC02F-9961-462B-9A63-5EAD2B9B807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937286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710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75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43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196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27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15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109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171330F-862B-4DA3-8120-A4F8512B6318}" type="datetimeFigureOut">
              <a:rPr lang="tr-TR" smtClean="0"/>
              <a:t>7.9.2020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638790B-0E21-4385-A568-9642A0E244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45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ayt Numarası Yer Tutucusu 5">
            <a:extLst>
              <a:ext uri="{FF2B5EF4-FFF2-40B4-BE49-F238E27FC236}">
                <a16:creationId xmlns:a16="http://schemas.microsoft.com/office/drawing/2014/main" id="{F53B1C96-93BC-4B37-B97A-C0C857873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56F7A-23D4-42E9-A08F-CC3398653657}" type="slidenum">
              <a:rPr lang="tr-TR" altLang="tr-TR"/>
              <a:pPr>
                <a:defRPr/>
              </a:pPr>
              <a:t>1</a:t>
            </a:fld>
            <a:endParaRPr lang="tr-TR" altLang="tr-TR"/>
          </a:p>
        </p:txBody>
      </p:sp>
      <p:sp>
        <p:nvSpPr>
          <p:cNvPr id="2061" name="Rectangle 4">
            <a:extLst>
              <a:ext uri="{FF2B5EF4-FFF2-40B4-BE49-F238E27FC236}">
                <a16:creationId xmlns:a16="http://schemas.microsoft.com/office/drawing/2014/main" id="{F0D6D6D3-8064-4569-AF24-D03669553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3458368"/>
            <a:ext cx="6842125" cy="13684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br>
              <a:rPr lang="en-US" altLang="tr-TR" sz="2800" dirty="0">
                <a:solidFill>
                  <a:srgbClr val="FFFFCC"/>
                </a:solidFill>
              </a:rPr>
            </a:br>
            <a:r>
              <a:rPr lang="tr-TR" altLang="tr-TR" sz="2800" dirty="0"/>
              <a:t>Planlamaya dahil olması gereken birim,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tr-TR" altLang="tr-TR" sz="2800" dirty="0"/>
              <a:t>kişi veya gruplar</a:t>
            </a:r>
            <a:r>
              <a:rPr lang="en-US" altLang="tr-TR" sz="2800" dirty="0"/>
              <a:t>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tr-TR" sz="2800" b="0" dirty="0">
              <a:latin typeface="Times New Roman" panose="02020603050405020304" pitchFamily="18" charset="0"/>
            </a:endParaRPr>
          </a:p>
        </p:txBody>
      </p:sp>
      <p:sp>
        <p:nvSpPr>
          <p:cNvPr id="215045" name="Rectangle 5">
            <a:extLst>
              <a:ext uri="{FF2B5EF4-FFF2-40B4-BE49-F238E27FC236}">
                <a16:creationId xmlns:a16="http://schemas.microsoft.com/office/drawing/2014/main" id="{E4806447-E6DA-47D7-8B26-EB4640793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9475" y="4826793"/>
            <a:ext cx="5697537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7250" indent="1143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tr-TR" sz="2800" dirty="0"/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2"/>
              </a:buClr>
            </a:pPr>
            <a:r>
              <a:rPr lang="tr-TR" altLang="tr-TR" sz="2800" dirty="0">
                <a:solidFill>
                  <a:srgbClr val="336699"/>
                </a:solidFill>
              </a:rPr>
              <a:t>Koordinatör birim.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2"/>
              </a:buClr>
            </a:pPr>
            <a:r>
              <a:rPr lang="tr-TR" altLang="tr-TR" sz="2800" dirty="0">
                <a:solidFill>
                  <a:srgbClr val="336699"/>
                </a:solidFill>
              </a:rPr>
              <a:t>Kuruluşun üst yöneticisi.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2"/>
              </a:buClr>
            </a:pPr>
            <a:r>
              <a:rPr lang="tr-TR" altLang="tr-TR" sz="2800" dirty="0">
                <a:solidFill>
                  <a:srgbClr val="336699"/>
                </a:solidFill>
              </a:rPr>
              <a:t>Stratejik planlama ekibi.</a:t>
            </a:r>
            <a:endParaRPr lang="en-US" altLang="tr-TR" sz="2800" dirty="0">
              <a:solidFill>
                <a:srgbClr val="336699"/>
              </a:solidFill>
            </a:endParaRPr>
          </a:p>
        </p:txBody>
      </p:sp>
      <p:sp>
        <p:nvSpPr>
          <p:cNvPr id="215057" name="Rectangle 17">
            <a:extLst>
              <a:ext uri="{FF2B5EF4-FFF2-40B4-BE49-F238E27FC236}">
                <a16:creationId xmlns:a16="http://schemas.microsoft.com/office/drawing/2014/main" id="{B4470B02-578F-4DE7-95DF-DB6D80FBC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405607"/>
            <a:ext cx="6337300" cy="1363664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2400" b="0" dirty="0">
                <a:solidFill>
                  <a:schemeClr val="accent2"/>
                </a:solidFill>
              </a:rPr>
              <a:t>Y Ö N E T İ M</a:t>
            </a:r>
          </a:p>
          <a:p>
            <a:pPr algn="ctr" eaLnBrk="1" hangingPunct="1">
              <a:defRPr/>
            </a:pPr>
            <a:r>
              <a:rPr lang="tr-TR" altLang="tr-TR" sz="2400" b="0" dirty="0">
                <a:solidFill>
                  <a:schemeClr val="accent2"/>
                </a:solidFill>
              </a:rPr>
              <a:t>&amp;                                                                                      ORGANİZASYON</a:t>
            </a:r>
          </a:p>
        </p:txBody>
      </p:sp>
      <p:pic>
        <p:nvPicPr>
          <p:cNvPr id="1035" name="Picture 11" descr="stratejik yönetim animasyon ile ilgili görsel sonucu">
            <a:extLst>
              <a:ext uri="{FF2B5EF4-FFF2-40B4-BE49-F238E27FC236}">
                <a16:creationId xmlns:a16="http://schemas.microsoft.com/office/drawing/2014/main" id="{BFBFE4F8-E29E-4E9A-BCD5-C488CA5B8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12" y="1885457"/>
            <a:ext cx="2592622" cy="145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>
            <a:extLst>
              <a:ext uri="{FF2B5EF4-FFF2-40B4-BE49-F238E27FC236}">
                <a16:creationId xmlns:a16="http://schemas.microsoft.com/office/drawing/2014/main" id="{82C94BB5-EB2F-48C2-B3C7-2EF60414CB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FFC13-0935-4B87-AFF5-242F8BDE66E4}" type="slidenum">
              <a:rPr lang="tr-TR" altLang="tr-TR"/>
              <a:pPr>
                <a:defRPr/>
              </a:pPr>
              <a:t>10</a:t>
            </a:fld>
            <a:endParaRPr lang="tr-TR" altLang="tr-TR"/>
          </a:p>
        </p:txBody>
      </p:sp>
      <p:sp>
        <p:nvSpPr>
          <p:cNvPr id="150530" name="Text Box 2">
            <a:extLst>
              <a:ext uri="{FF2B5EF4-FFF2-40B4-BE49-F238E27FC236}">
                <a16:creationId xmlns:a16="http://schemas.microsoft.com/office/drawing/2014/main" id="{9D58C0DC-878B-4780-971F-257421C99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749" y="1829751"/>
            <a:ext cx="10265584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tr-TR" altLang="tr-TR" sz="22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STRATEJİ:</a:t>
            </a:r>
            <a:r>
              <a:rPr lang="tr-TR" altLang="tr-TR" sz="2200" dirty="0"/>
              <a:t> </a:t>
            </a:r>
          </a:p>
          <a:p>
            <a:pPr algn="just" eaLnBrk="1" hangingPunct="1">
              <a:defRPr/>
            </a:pPr>
            <a:r>
              <a:rPr lang="tr-TR" altLang="tr-TR" sz="2200" dirty="0"/>
              <a:t>BELİRLENMİŞ HEDEFLERE ULAŞMAK İÇİN İZLENEN YOL</a:t>
            </a:r>
          </a:p>
          <a:p>
            <a:pPr algn="just" eaLnBrk="1" hangingPunct="1">
              <a:defRPr/>
            </a:pPr>
            <a:endParaRPr lang="tr-TR" altLang="tr-TR" sz="2200" dirty="0"/>
          </a:p>
          <a:p>
            <a:pPr algn="just" eaLnBrk="1" hangingPunct="1">
              <a:defRPr/>
            </a:pPr>
            <a:r>
              <a:rPr lang="tr-TR" altLang="tr-TR" sz="22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STRATEJİK:</a:t>
            </a:r>
          </a:p>
          <a:p>
            <a:pPr algn="just" eaLnBrk="1" hangingPunct="1">
              <a:defRPr/>
            </a:pPr>
            <a:r>
              <a:rPr lang="tr-TR" altLang="tr-TR" sz="2200" dirty="0"/>
              <a:t>STRATEJİ İLE İLGİLİ OLAN</a:t>
            </a:r>
          </a:p>
          <a:p>
            <a:pPr algn="just" eaLnBrk="1" hangingPunct="1">
              <a:defRPr/>
            </a:pPr>
            <a:endParaRPr lang="tr-TR" altLang="tr-TR" sz="2200" dirty="0"/>
          </a:p>
          <a:p>
            <a:pPr algn="just" eaLnBrk="1" hangingPunct="1">
              <a:defRPr/>
            </a:pPr>
            <a:r>
              <a:rPr lang="tr-TR" altLang="tr-TR" sz="22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STRATEJİK YÖNETİM:</a:t>
            </a:r>
            <a:r>
              <a:rPr lang="tr-TR" altLang="tr-TR" sz="2200" dirty="0"/>
              <a:t> (HEDEFLERLE YÖNETİM)</a:t>
            </a:r>
          </a:p>
          <a:p>
            <a:pPr algn="just" eaLnBrk="1" hangingPunct="1">
              <a:defRPr/>
            </a:pPr>
            <a:r>
              <a:rPr lang="tr-TR" altLang="tr-TR" sz="2200" dirty="0"/>
              <a:t>BİR ORGANİZASYONUN NE YAPTIĞINI, VARLIK NEDENİNİ VE GELECEKTE ULAŞMAK İSTEDİĞİ HEDEFLERİ ORTAYA KOYAN BİR YÖNETİM TEKNİĞİ</a:t>
            </a:r>
          </a:p>
          <a:p>
            <a:pPr algn="just" eaLnBrk="1" hangingPunct="1">
              <a:defRPr/>
            </a:pPr>
            <a:endParaRPr lang="tr-TR" altLang="tr-TR" sz="2200" dirty="0"/>
          </a:p>
          <a:p>
            <a:pPr algn="just" eaLnBrk="1" hangingPunct="1">
              <a:defRPr/>
            </a:pPr>
            <a:r>
              <a:rPr lang="tr-TR" altLang="tr-TR" sz="22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STRATEJİK PLANLAMA:</a:t>
            </a:r>
          </a:p>
          <a:p>
            <a:pPr algn="just" eaLnBrk="1" hangingPunct="1">
              <a:defRPr/>
            </a:pPr>
            <a:r>
              <a:rPr lang="tr-TR" altLang="tr-TR" sz="2200" dirty="0"/>
              <a:t>BELİRLENEN HEDEFLERE HANGİ SÜRELERDE, HANGİ KAYNAKLARLA, NASIL ERİŞİLEBİLECEĞİNİN ORTAYA KONMASI</a:t>
            </a:r>
          </a:p>
        </p:txBody>
      </p:sp>
      <p:pic>
        <p:nvPicPr>
          <p:cNvPr id="15362" name="Picture 2" descr="stratejik yönetim animasyon ile ilgili görsel sonucu">
            <a:extLst>
              <a:ext uri="{FF2B5EF4-FFF2-40B4-BE49-F238E27FC236}">
                <a16:creationId xmlns:a16="http://schemas.microsoft.com/office/drawing/2014/main" id="{4FA9F338-3E72-40FD-896C-3C36C7E73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971" y="319596"/>
            <a:ext cx="3567613" cy="237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0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0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0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0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0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0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0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>
            <a:extLst>
              <a:ext uri="{FF2B5EF4-FFF2-40B4-BE49-F238E27FC236}">
                <a16:creationId xmlns:a16="http://schemas.microsoft.com/office/drawing/2014/main" id="{8BA73E1E-F7DB-4BD9-8650-C4D9A6076C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9B651E-E254-485F-A7A2-BF0F9C43BBB8}" type="slidenum">
              <a:rPr lang="tr-TR" altLang="tr-TR"/>
              <a:pPr>
                <a:defRPr/>
              </a:pPr>
              <a:t>11</a:t>
            </a:fld>
            <a:endParaRPr lang="tr-TR" altLang="tr-TR"/>
          </a:p>
        </p:txBody>
      </p:sp>
      <p:sp>
        <p:nvSpPr>
          <p:cNvPr id="151554" name="Text Box 2">
            <a:extLst>
              <a:ext uri="{FF2B5EF4-FFF2-40B4-BE49-F238E27FC236}">
                <a16:creationId xmlns:a16="http://schemas.microsoft.com/office/drawing/2014/main" id="{259BEA6B-EA25-478F-96B7-9D2815DB2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060575"/>
            <a:ext cx="9144000" cy="411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4988" indent="-5349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65000"/>
              </a:spcBef>
              <a:buClrTx/>
              <a:buFont typeface="Wingdings" panose="05000000000000000000" pitchFamily="2" charset="2"/>
              <a:buChar char="ü"/>
            </a:pPr>
            <a:r>
              <a:rPr lang="tr-TR" altLang="tr-TR" sz="2400" dirty="0"/>
              <a:t>NEYİ, </a:t>
            </a:r>
          </a:p>
          <a:p>
            <a:pPr eaLnBrk="1" hangingPunct="1">
              <a:spcBef>
                <a:spcPct val="65000"/>
              </a:spcBef>
              <a:buClrTx/>
              <a:buFont typeface="Wingdings" panose="05000000000000000000" pitchFamily="2" charset="2"/>
              <a:buChar char="ü"/>
            </a:pPr>
            <a:r>
              <a:rPr lang="tr-TR" altLang="tr-TR" sz="2400" dirty="0"/>
              <a:t>NE ZAMAN, </a:t>
            </a:r>
          </a:p>
          <a:p>
            <a:pPr eaLnBrk="1" hangingPunct="1">
              <a:spcBef>
                <a:spcPct val="65000"/>
              </a:spcBef>
              <a:buClrTx/>
              <a:buFont typeface="Wingdings" panose="05000000000000000000" pitchFamily="2" charset="2"/>
              <a:buChar char="ü"/>
            </a:pPr>
            <a:r>
              <a:rPr lang="tr-TR" altLang="tr-TR" sz="2400" dirty="0"/>
              <a:t>NASIL, </a:t>
            </a:r>
          </a:p>
          <a:p>
            <a:pPr eaLnBrk="1" hangingPunct="1">
              <a:spcBef>
                <a:spcPct val="65000"/>
              </a:spcBef>
              <a:buClrTx/>
              <a:buFont typeface="Wingdings" panose="05000000000000000000" pitchFamily="2" charset="2"/>
              <a:buChar char="ü"/>
            </a:pPr>
            <a:r>
              <a:rPr lang="tr-TR" altLang="tr-TR" sz="2400" dirty="0"/>
              <a:t>HANGİ GEREKSİNİMLERLE (KAYNAKLARLA), </a:t>
            </a:r>
          </a:p>
          <a:p>
            <a:pPr eaLnBrk="1" hangingPunct="1">
              <a:spcBef>
                <a:spcPct val="65000"/>
              </a:spcBef>
              <a:buClrTx/>
              <a:buFont typeface="Wingdings" panose="05000000000000000000" pitchFamily="2" charset="2"/>
              <a:buChar char="ü"/>
            </a:pPr>
            <a:r>
              <a:rPr lang="tr-TR" altLang="tr-TR" sz="2400" dirty="0"/>
              <a:t>NE KADAR MALİYETE YAPACAĞIM? </a:t>
            </a:r>
          </a:p>
          <a:p>
            <a:pPr eaLnBrk="1" hangingPunct="1">
              <a:spcBef>
                <a:spcPct val="65000"/>
              </a:spcBef>
              <a:buClrTx/>
              <a:buFont typeface="Wingdings" panose="05000000000000000000" pitchFamily="2" charset="2"/>
              <a:buChar char="ü"/>
            </a:pPr>
            <a:r>
              <a:rPr lang="tr-TR" altLang="tr-TR" sz="2400" dirty="0"/>
              <a:t>NELERİ KONTROL EDECEĞİM, </a:t>
            </a:r>
          </a:p>
          <a:p>
            <a:pPr eaLnBrk="1" hangingPunct="1">
              <a:spcBef>
                <a:spcPct val="65000"/>
              </a:spcBef>
              <a:buClrTx/>
              <a:buFont typeface="Wingdings" panose="05000000000000000000" pitchFamily="2" charset="2"/>
              <a:buChar char="ü"/>
            </a:pPr>
            <a:r>
              <a:rPr lang="tr-TR" altLang="tr-TR" sz="2400" dirty="0"/>
              <a:t>HANGİ DURUMDA NASIL TEDBİRLER ALACAĞIM.</a:t>
            </a:r>
          </a:p>
        </p:txBody>
      </p:sp>
      <p:sp>
        <p:nvSpPr>
          <p:cNvPr id="151555" name="Text Box 3">
            <a:extLst>
              <a:ext uri="{FF2B5EF4-FFF2-40B4-BE49-F238E27FC236}">
                <a16:creationId xmlns:a16="http://schemas.microsoft.com/office/drawing/2014/main" id="{A5362365-2171-43CE-B4A2-E396155EE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908050"/>
            <a:ext cx="244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sz="3600" dirty="0">
                <a:solidFill>
                  <a:srgbClr val="FF0000"/>
                </a:solidFill>
              </a:rPr>
              <a:t>ÖZETLE…</a:t>
            </a:r>
          </a:p>
        </p:txBody>
      </p:sp>
      <p:pic>
        <p:nvPicPr>
          <p:cNvPr id="14338" name="Picture 2" descr="özet ile ilgili görsel sonucu">
            <a:extLst>
              <a:ext uri="{FF2B5EF4-FFF2-40B4-BE49-F238E27FC236}">
                <a16:creationId xmlns:a16="http://schemas.microsoft.com/office/drawing/2014/main" id="{0A9D6869-3649-4825-ADE9-931FA03EF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8544"/>
            <a:ext cx="2104007" cy="187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autoUpdateAnimBg="0"/>
      <p:bldP spid="15155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3">
            <a:extLst>
              <a:ext uri="{FF2B5EF4-FFF2-40B4-BE49-F238E27FC236}">
                <a16:creationId xmlns:a16="http://schemas.microsoft.com/office/drawing/2014/main" id="{A6CC037A-2112-4314-A452-44E9A48BE0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93498-9812-4C0B-8FBA-CB11B5A4854D}" type="slidenum">
              <a:rPr lang="tr-TR" altLang="tr-TR"/>
              <a:pPr>
                <a:defRPr/>
              </a:pPr>
              <a:t>12</a:t>
            </a:fld>
            <a:endParaRPr lang="tr-TR" altLang="tr-TR"/>
          </a:p>
        </p:txBody>
      </p:sp>
      <p:graphicFrame>
        <p:nvGraphicFramePr>
          <p:cNvPr id="152618" name="Group 42">
            <a:extLst>
              <a:ext uri="{FF2B5EF4-FFF2-40B4-BE49-F238E27FC236}">
                <a16:creationId xmlns:a16="http://schemas.microsoft.com/office/drawing/2014/main" id="{5CDD62A6-93C6-4922-88ED-E40E3AF23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153757"/>
              </p:ext>
            </p:extLst>
          </p:nvPr>
        </p:nvGraphicFramePr>
        <p:xfrm>
          <a:off x="1524000" y="1628775"/>
          <a:ext cx="9144000" cy="5090112"/>
        </p:xfrm>
        <a:graphic>
          <a:graphicData uri="http://schemas.openxmlformats.org/drawingml/2006/table">
            <a:tbl>
              <a:tblPr/>
              <a:tblGrid>
                <a:gridCol w="2555875">
                  <a:extLst>
                    <a:ext uri="{9D8B030D-6E8A-4147-A177-3AD203B41FA5}">
                      <a16:colId xmlns:a16="http://schemas.microsoft.com/office/drawing/2014/main" val="2790332316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3934225010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4060873882"/>
                    </a:ext>
                  </a:extLst>
                </a:gridCol>
              </a:tblGrid>
              <a:tr h="45714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KAVRAM</a:t>
                      </a:r>
                      <a:endParaRPr kumimoji="0" lang="en-AU" altLang="tr-T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FF"/>
                        </a:gs>
                        <a:gs pos="50000">
                          <a:srgbClr val="FF66FF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FF66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YÖNTEM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FF"/>
                        </a:gs>
                        <a:gs pos="50000">
                          <a:srgbClr val="FF66FF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FF66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AÇIKLAMA</a:t>
                      </a:r>
                      <a:endParaRPr kumimoji="0" lang="en-AU" altLang="tr-T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FF"/>
                        </a:gs>
                        <a:gs pos="50000">
                          <a:srgbClr val="FF66FF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FF66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20007310"/>
                  </a:ext>
                </a:extLst>
              </a:tr>
              <a:tr h="1432381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MEVCUT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DURUM</a:t>
                      </a:r>
                      <a:endParaRPr kumimoji="0" lang="tr-TR" alt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ANALİZİ</a:t>
                      </a:r>
                      <a:endParaRPr kumimoji="0" lang="en-AU" alt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CC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 Dış Çevre Analizi</a:t>
                      </a:r>
                      <a:endParaRPr kumimoji="0" lang="en-AU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- İç Çevre Analizi</a:t>
                      </a:r>
                      <a:endParaRPr kumimoji="0" lang="tr-TR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 SWOT Analizi</a:t>
                      </a:r>
                      <a:endParaRPr kumimoji="0" lang="tr-TR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AU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Paydaşlar Analizi</a:t>
                      </a:r>
                      <a:endParaRPr kumimoji="0" lang="tr-TR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CC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NEREDEYİZ</a:t>
                      </a:r>
                      <a:endParaRPr kumimoji="0" lang="en-AU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rgbClr val="FFFFCC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06562705"/>
                  </a:ext>
                </a:extLst>
              </a:tr>
              <a:tr h="1432381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MİSYON </a:t>
                      </a:r>
                      <a:endParaRPr kumimoji="0" lang="tr-TR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VİZYON</a:t>
                      </a:r>
                      <a:endParaRPr kumimoji="0" lang="tr-TR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İLKELER</a:t>
                      </a:r>
                      <a:endParaRPr kumimoji="0" lang="en-AU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99"/>
                        </a:gs>
                        <a:gs pos="50000">
                          <a:srgbClr val="99FF99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99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- Kuruluşun varoluş</a:t>
                      </a:r>
                      <a:endParaRPr kumimoji="0" lang="tr-TR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 gerekçesi</a:t>
                      </a:r>
                      <a:endParaRPr kumimoji="0" lang="tr-TR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- Temel İlkeleri</a:t>
                      </a:r>
                      <a:endParaRPr kumimoji="0" lang="tr-TR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- Arzu edilen gelecek</a:t>
                      </a:r>
                      <a:endParaRPr kumimoji="0" lang="tr-TR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99"/>
                        </a:gs>
                        <a:gs pos="50000">
                          <a:srgbClr val="99FF99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99FF99"/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NEREYE</a:t>
                      </a:r>
                      <a:endParaRPr kumimoji="0" lang="tr-TR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ULAŞMAK</a:t>
                      </a:r>
                      <a:endParaRPr kumimoji="0" lang="tr-TR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İSTİYORUZ</a:t>
                      </a:r>
                      <a:endParaRPr kumimoji="0" lang="en-AU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99"/>
                        </a:gs>
                        <a:gs pos="50000">
                          <a:srgbClr val="99FF99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99FF99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64680996"/>
                  </a:ext>
                </a:extLst>
              </a:tr>
              <a:tr h="1767619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STRATEJİK NİYETLER</a:t>
                      </a:r>
                      <a:endParaRPr kumimoji="0" lang="tr-TR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ANA STRATEJİ</a:t>
                      </a:r>
                      <a:endParaRPr kumimoji="0" lang="tr-TR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VE</a:t>
                      </a:r>
                      <a:endParaRPr kumimoji="0" lang="tr-TR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HEDEFLER</a:t>
                      </a:r>
                      <a:endParaRPr kumimoji="0" lang="en-AU" alt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99"/>
                        </a:gs>
                        <a:gs pos="50000">
                          <a:srgbClr val="99FF99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99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kumimoji="0" lang="en-AU" altLang="tr-TR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Orta</a:t>
                      </a:r>
                      <a:r>
                        <a:rPr kumimoji="0" lang="en-AU" altLang="tr-T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AU" altLang="tr-TR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Vadeli</a:t>
                      </a:r>
                      <a:r>
                        <a:rPr kumimoji="0" lang="en-AU" altLang="tr-T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tr-TR" alt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en-AU" altLang="tr-TR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Ulaşılacak</a:t>
                      </a:r>
                      <a:r>
                        <a:rPr kumimoji="0" lang="en-AU" altLang="tr-T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AU" altLang="tr-TR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Niyetler</a:t>
                      </a:r>
                      <a:endParaRPr kumimoji="0" lang="tr-TR" alt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kumimoji="0" lang="en-AU" altLang="tr-TR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Ölçülebilir</a:t>
                      </a:r>
                      <a:r>
                        <a:rPr kumimoji="0" lang="en-AU" altLang="tr-TR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AU" altLang="tr-TR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Hedefler</a:t>
                      </a:r>
                      <a:endParaRPr kumimoji="0" lang="tr-TR" alt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99"/>
                        </a:gs>
                        <a:gs pos="50000">
                          <a:srgbClr val="99FF99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99FF99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047039"/>
                  </a:ext>
                </a:extLst>
              </a:tr>
            </a:tbl>
          </a:graphicData>
        </a:graphic>
      </p:graphicFrame>
      <p:sp>
        <p:nvSpPr>
          <p:cNvPr id="152607" name="Text Box 31">
            <a:extLst>
              <a:ext uri="{FF2B5EF4-FFF2-40B4-BE49-F238E27FC236}">
                <a16:creationId xmlns:a16="http://schemas.microsoft.com/office/drawing/2014/main" id="{FD4C2FD2-621D-4949-8B20-041E011F9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3823" y="966155"/>
            <a:ext cx="558006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sz="2600" u="sng" dirty="0">
                <a:solidFill>
                  <a:srgbClr val="FF0000"/>
                </a:solidFill>
              </a:rPr>
              <a:t>STRATEJİK PLANLAMA SÜRECİ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0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3">
            <a:extLst>
              <a:ext uri="{FF2B5EF4-FFF2-40B4-BE49-F238E27FC236}">
                <a16:creationId xmlns:a16="http://schemas.microsoft.com/office/drawing/2014/main" id="{3F94DB02-041E-4187-8B10-5CE41D1613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FDCFB-4A38-438E-B8D3-BB1A54460483}" type="slidenum">
              <a:rPr lang="tr-TR" altLang="tr-TR"/>
              <a:pPr>
                <a:defRPr/>
              </a:pPr>
              <a:t>13</a:t>
            </a:fld>
            <a:endParaRPr lang="tr-TR" altLang="tr-TR"/>
          </a:p>
        </p:txBody>
      </p:sp>
      <p:graphicFrame>
        <p:nvGraphicFramePr>
          <p:cNvPr id="235555" name="Group 35">
            <a:extLst>
              <a:ext uri="{FF2B5EF4-FFF2-40B4-BE49-F238E27FC236}">
                <a16:creationId xmlns:a16="http://schemas.microsoft.com/office/drawing/2014/main" id="{CB39AD52-317A-44F7-86F0-F3F9637AF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37325"/>
              </p:ext>
            </p:extLst>
          </p:nvPr>
        </p:nvGraphicFramePr>
        <p:xfrm>
          <a:off x="1524000" y="1773238"/>
          <a:ext cx="9990338" cy="4297526"/>
        </p:xfrm>
        <a:graphic>
          <a:graphicData uri="http://schemas.openxmlformats.org/drawingml/2006/table">
            <a:tbl>
              <a:tblPr/>
              <a:tblGrid>
                <a:gridCol w="2916238">
                  <a:extLst>
                    <a:ext uri="{9D8B030D-6E8A-4147-A177-3AD203B41FA5}">
                      <a16:colId xmlns:a16="http://schemas.microsoft.com/office/drawing/2014/main" val="1906527478"/>
                    </a:ext>
                  </a:extLst>
                </a:gridCol>
                <a:gridCol w="3372112">
                  <a:extLst>
                    <a:ext uri="{9D8B030D-6E8A-4147-A177-3AD203B41FA5}">
                      <a16:colId xmlns:a16="http://schemas.microsoft.com/office/drawing/2014/main" val="3488934888"/>
                    </a:ext>
                  </a:extLst>
                </a:gridCol>
                <a:gridCol w="3701988">
                  <a:extLst>
                    <a:ext uri="{9D8B030D-6E8A-4147-A177-3AD203B41FA5}">
                      <a16:colId xmlns:a16="http://schemas.microsoft.com/office/drawing/2014/main" val="945932094"/>
                    </a:ext>
                  </a:extLst>
                </a:gridCol>
              </a:tblGrid>
              <a:tr h="457166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KAVRAM</a:t>
                      </a:r>
                      <a:endParaRPr kumimoji="0" lang="en-AU" altLang="tr-T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FF"/>
                        </a:gs>
                        <a:gs pos="50000">
                          <a:srgbClr val="FF66FF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FF66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YÖNTEM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FF"/>
                        </a:gs>
                        <a:gs pos="50000">
                          <a:srgbClr val="FF66FF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FF66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AÇIKLAMA</a:t>
                      </a:r>
                      <a:endParaRPr kumimoji="0" lang="en-AU" altLang="tr-T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FF"/>
                        </a:gs>
                        <a:gs pos="50000">
                          <a:srgbClr val="FF66FF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FF66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84002938"/>
                  </a:ext>
                </a:extLst>
              </a:tr>
              <a:tr h="1920098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FAALİYETLER</a:t>
                      </a:r>
                      <a:endParaRPr kumimoji="0" lang="tr-TR" alt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VE </a:t>
                      </a:r>
                      <a:endParaRPr kumimoji="0" lang="tr-TR" alt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PROJELER</a:t>
                      </a:r>
                      <a:endParaRPr kumimoji="0" lang="en-AU" alt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66FF"/>
                        </a:gs>
                        <a:gs pos="50000">
                          <a:srgbClr val="0066FF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66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kumimoji="0" lang="en-AU" altLang="tr-TR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Hedeflere</a:t>
                      </a:r>
                      <a:r>
                        <a:rPr kumimoji="0" lang="tr-TR" alt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AU" altLang="tr-TR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Ulaşma</a:t>
                      </a:r>
                      <a:r>
                        <a:rPr kumimoji="0" lang="en-AU" alt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tr-TR" altLang="tr-T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en-AU" altLang="tr-TR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Yöntemleri</a:t>
                      </a:r>
                      <a:endParaRPr kumimoji="0" lang="en-AU" altLang="tr-T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kumimoji="0" lang="en-AU" altLang="tr-TR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İş</a:t>
                      </a:r>
                      <a:r>
                        <a:rPr kumimoji="0" lang="en-AU" alt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AU" altLang="tr-TR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Planlar</a:t>
                      </a:r>
                      <a:endParaRPr kumimoji="0" lang="en-AU" altLang="tr-T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kumimoji="0" lang="en-AU" altLang="tr-TR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Kaynak</a:t>
                      </a:r>
                      <a:r>
                        <a:rPr kumimoji="0" lang="en-AU" alt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AU" altLang="tr-TR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Planları</a:t>
                      </a:r>
                      <a:endParaRPr kumimoji="0" lang="tr-TR" altLang="tr-T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66FF"/>
                        </a:gs>
                        <a:gs pos="50000">
                          <a:srgbClr val="0066FF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66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GİTMEK</a:t>
                      </a:r>
                      <a:endParaRPr kumimoji="0" lang="tr-TR" alt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İSTEDİĞİMİZ</a:t>
                      </a:r>
                      <a:endParaRPr kumimoji="0" lang="tr-TR" alt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YERE  NASIL</a:t>
                      </a:r>
                      <a:endParaRPr kumimoji="0" lang="tr-TR" alt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ULAŞIRIZ</a:t>
                      </a:r>
                      <a:endParaRPr kumimoji="0" lang="tr-TR" alt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66FF"/>
                        </a:gs>
                        <a:gs pos="50000">
                          <a:srgbClr val="0066FF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0066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65804352"/>
                  </a:ext>
                </a:extLst>
              </a:tr>
              <a:tr h="1920098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İZLEME</a:t>
                      </a:r>
                      <a:endParaRPr kumimoji="0" lang="tr-TR" alt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ÖLÇME</a:t>
                      </a:r>
                      <a:endParaRPr kumimoji="0" lang="tr-TR" alt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VE</a:t>
                      </a:r>
                      <a:endParaRPr kumimoji="0" lang="tr-TR" alt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DEĞERLENDİRME</a:t>
                      </a:r>
                      <a:endParaRPr kumimoji="0" lang="tr-TR" alt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33"/>
                        </a:gs>
                        <a:gs pos="50000">
                          <a:srgbClr val="FF9933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FF9933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- Raporlama</a:t>
                      </a:r>
                      <a:endParaRPr kumimoji="0" lang="tr-TR" alt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- Performans </a:t>
                      </a:r>
                      <a:endParaRPr kumimoji="0" lang="tr-TR" alt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 Göstergeleri</a:t>
                      </a:r>
                      <a:endParaRPr kumimoji="0" lang="tr-TR" alt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- Performans</a:t>
                      </a:r>
                      <a:endParaRPr kumimoji="0" lang="tr-TR" alt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 Yönetimi</a:t>
                      </a:r>
                      <a:endParaRPr kumimoji="0" lang="tr-TR" altLang="tr-T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33"/>
                        </a:gs>
                        <a:gs pos="50000">
                          <a:srgbClr val="FF9933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FF9933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BAŞARIMIZI</a:t>
                      </a:r>
                      <a:endParaRPr kumimoji="0" lang="tr-TR" altLang="tr-T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NASIL</a:t>
                      </a:r>
                      <a:endParaRPr kumimoji="0" lang="tr-TR" altLang="tr-T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TAKİP EDERİZ VE</a:t>
                      </a:r>
                      <a:endParaRPr kumimoji="0" lang="tr-TR" altLang="tr-T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alt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DEĞERLENDİRİRİZ</a:t>
                      </a:r>
                      <a:endParaRPr kumimoji="0" lang="en-AU" altLang="tr-T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33"/>
                        </a:gs>
                        <a:gs pos="50000">
                          <a:srgbClr val="FF9933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FF9933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85045429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3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>
            <a:extLst>
              <a:ext uri="{FF2B5EF4-FFF2-40B4-BE49-F238E27FC236}">
                <a16:creationId xmlns:a16="http://schemas.microsoft.com/office/drawing/2014/main" id="{3CFA3994-A0A3-4284-BC7A-24B30B5E3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978" y="910471"/>
            <a:ext cx="9144000" cy="571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5349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800" b="1" u="sng" dirty="0">
                <a:solidFill>
                  <a:srgbClr val="FF0000"/>
                </a:solidFill>
              </a:rPr>
              <a:t>STRATEJİK PLANLAMANIN ADIMLARI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2800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tr-TR" altLang="tr-TR" sz="2400" dirty="0">
                <a:solidFill>
                  <a:srgbClr val="0000FF"/>
                </a:solidFill>
              </a:rPr>
              <a:t>İşin Açık Tanımı Yapılmalı</a:t>
            </a:r>
          </a:p>
          <a:p>
            <a:pPr algn="just" eaLnBrk="1" hangingPunct="1">
              <a:spcBef>
                <a:spcPct val="70000"/>
              </a:spcBef>
              <a:buClrTx/>
              <a:buFont typeface="Wingdings" panose="05000000000000000000" pitchFamily="2" charset="2"/>
              <a:buChar char="Ø"/>
            </a:pPr>
            <a:r>
              <a:rPr lang="tr-TR" altLang="tr-TR" sz="2400" dirty="0">
                <a:solidFill>
                  <a:srgbClr val="006600"/>
                </a:solidFill>
              </a:rPr>
              <a:t>Çevre Faktörlerinin Analizi Yapılmalı</a:t>
            </a:r>
            <a:r>
              <a:rPr lang="tr-TR" altLang="tr-TR" sz="2400" dirty="0">
                <a:solidFill>
                  <a:srgbClr val="0000FF"/>
                </a:solidFill>
              </a:rPr>
              <a:t> </a:t>
            </a:r>
          </a:p>
          <a:p>
            <a:pPr algn="just" eaLnBrk="1" hangingPunct="1">
              <a:spcBef>
                <a:spcPct val="70000"/>
              </a:spcBef>
              <a:buClrTx/>
              <a:buFont typeface="Wingdings" panose="05000000000000000000" pitchFamily="2" charset="2"/>
              <a:buChar char="Ø"/>
            </a:pPr>
            <a:r>
              <a:rPr lang="tr-TR" altLang="tr-TR" sz="2400" dirty="0">
                <a:solidFill>
                  <a:srgbClr val="0000FF"/>
                </a:solidFill>
              </a:rPr>
              <a:t>Kurumun Güçlü ve Zayıf Yanları Belirlenmeli</a:t>
            </a:r>
          </a:p>
          <a:p>
            <a:pPr algn="just" eaLnBrk="1" hangingPunct="1">
              <a:spcBef>
                <a:spcPct val="70000"/>
              </a:spcBef>
              <a:buClrTx/>
              <a:buFont typeface="Wingdings" panose="05000000000000000000" pitchFamily="2" charset="2"/>
              <a:buChar char="Ø"/>
            </a:pPr>
            <a:r>
              <a:rPr lang="tr-TR" altLang="tr-TR" sz="2400" dirty="0">
                <a:solidFill>
                  <a:srgbClr val="006600"/>
                </a:solidFill>
              </a:rPr>
              <a:t>Rakiplerin Analizi Yapılmalı</a:t>
            </a:r>
            <a:r>
              <a:rPr lang="tr-TR" altLang="tr-TR" sz="2400" dirty="0">
                <a:solidFill>
                  <a:srgbClr val="0000FF"/>
                </a:solidFill>
              </a:rPr>
              <a:t> </a:t>
            </a:r>
          </a:p>
          <a:p>
            <a:pPr eaLnBrk="1" hangingPunct="1">
              <a:spcBef>
                <a:spcPct val="70000"/>
              </a:spcBef>
              <a:buClrTx/>
              <a:buFont typeface="Wingdings" panose="05000000000000000000" pitchFamily="2" charset="2"/>
              <a:buChar char="Ø"/>
            </a:pPr>
            <a:r>
              <a:rPr lang="tr-TR" altLang="tr-TR" sz="2400" dirty="0">
                <a:solidFill>
                  <a:srgbClr val="0000FF"/>
                </a:solidFill>
              </a:rPr>
              <a:t>Kurumun Amaç ve Hedefleri Belirlenmeli </a:t>
            </a:r>
          </a:p>
          <a:p>
            <a:pPr eaLnBrk="1" hangingPunct="1">
              <a:spcBef>
                <a:spcPct val="70000"/>
              </a:spcBef>
              <a:buClrTx/>
              <a:buFont typeface="Wingdings" panose="05000000000000000000" pitchFamily="2" charset="2"/>
              <a:buChar char="Ø"/>
            </a:pPr>
            <a:r>
              <a:rPr lang="tr-TR" altLang="tr-TR" sz="2400" dirty="0">
                <a:solidFill>
                  <a:srgbClr val="006600"/>
                </a:solidFill>
              </a:rPr>
              <a:t>Uygun Stratejiler Tayin Edilmeli </a:t>
            </a:r>
          </a:p>
          <a:p>
            <a:pPr eaLnBrk="1" hangingPunct="1">
              <a:spcBef>
                <a:spcPct val="70000"/>
              </a:spcBef>
              <a:buClrTx/>
              <a:buFont typeface="Wingdings" panose="05000000000000000000" pitchFamily="2" charset="2"/>
              <a:buChar char="Ø"/>
            </a:pPr>
            <a:r>
              <a:rPr lang="tr-TR" altLang="tr-TR" sz="2400" dirty="0">
                <a:solidFill>
                  <a:srgbClr val="0000FF"/>
                </a:solidFill>
              </a:rPr>
              <a:t>Stratejik Plan Harekete Geçirilmeli</a:t>
            </a:r>
          </a:p>
          <a:p>
            <a:pPr eaLnBrk="1" hangingPunct="1">
              <a:spcBef>
                <a:spcPct val="70000"/>
              </a:spcBef>
              <a:buClrTx/>
              <a:buFont typeface="Wingdings" panose="05000000000000000000" pitchFamily="2" charset="2"/>
              <a:buChar char="Ø"/>
            </a:pPr>
            <a:r>
              <a:rPr lang="tr-TR" altLang="tr-TR" sz="2400" dirty="0">
                <a:solidFill>
                  <a:srgbClr val="006600"/>
                </a:solidFill>
              </a:rPr>
              <a:t>Planın Uygulanması Kontrol Edilmeli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>
            <a:extLst>
              <a:ext uri="{FF2B5EF4-FFF2-40B4-BE49-F238E27FC236}">
                <a16:creationId xmlns:a16="http://schemas.microsoft.com/office/drawing/2014/main" id="{2829E446-F52E-4C6C-A59B-422F11963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844676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5349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800">
                <a:solidFill>
                  <a:srgbClr val="006600"/>
                </a:solidFill>
              </a:rPr>
              <a:t>İşin Açık Tanımı Yapılmalı</a:t>
            </a:r>
          </a:p>
        </p:txBody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66E82A3C-FED8-4986-8BF4-7F537BA4B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193" y="2363789"/>
            <a:ext cx="9750640" cy="3675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</a:pPr>
            <a:r>
              <a:rPr lang="tr-TR" altLang="tr-TR" sz="2400" dirty="0">
                <a:solidFill>
                  <a:srgbClr val="0000FF"/>
                </a:solidFill>
              </a:rPr>
              <a:t>İşin açık tanımını yapıldığında, ileriye dönük hedefler daha kolay belirlenebilecektir.</a:t>
            </a:r>
          </a:p>
          <a:p>
            <a:pPr algn="just" eaLnBrk="1" hangingPunct="1">
              <a:lnSpc>
                <a:spcPct val="115000"/>
              </a:lnSpc>
            </a:pPr>
            <a:r>
              <a:rPr lang="tr-TR" altLang="tr-TR" sz="2400" dirty="0">
                <a:solidFill>
                  <a:srgbClr val="0000FF"/>
                </a:solidFill>
              </a:rPr>
              <a:t>İşin tanımında söz konusu olan, sadece üretilen ürün değildir. </a:t>
            </a:r>
          </a:p>
          <a:p>
            <a:pPr algn="just" eaLnBrk="1" hangingPunct="1">
              <a:lnSpc>
                <a:spcPct val="115000"/>
              </a:lnSpc>
            </a:pPr>
            <a:r>
              <a:rPr lang="tr-TR" altLang="tr-TR" sz="2400" dirty="0">
                <a:solidFill>
                  <a:srgbClr val="0000FF"/>
                </a:solidFill>
              </a:rPr>
              <a:t>Aynı zamanda ürünün türü, müşterilerin kim olduğu, pazarda hedeflenen imaj, müşterilerin hangi ihtiyaçlarının karşılanacağı ve ne tür metotların kullanılacağı gibi konulardır. </a:t>
            </a:r>
          </a:p>
          <a:p>
            <a:pPr algn="just" eaLnBrk="1" hangingPunct="1">
              <a:lnSpc>
                <a:spcPct val="115000"/>
              </a:lnSpc>
            </a:pPr>
            <a:r>
              <a:rPr lang="tr-TR" altLang="tr-TR" sz="2400" dirty="0">
                <a:solidFill>
                  <a:srgbClr val="0000FF"/>
                </a:solidFill>
              </a:rPr>
              <a:t>Bir işletmenin varlığının temeli, mal ya da hizmet sunduğu müşteri kitlesidir.</a:t>
            </a:r>
            <a:r>
              <a:rPr lang="tr-TR" altLang="tr-TR" sz="2400" b="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56677" name="Text Box 5">
            <a:extLst>
              <a:ext uri="{FF2B5EF4-FFF2-40B4-BE49-F238E27FC236}">
                <a16:creationId xmlns:a16="http://schemas.microsoft.com/office/drawing/2014/main" id="{427737D3-9EB0-401D-B718-736BED79B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969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5349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 u="sng" dirty="0">
                <a:solidFill>
                  <a:srgbClr val="FF0000"/>
                </a:solidFill>
              </a:rPr>
              <a:t>STRATEJİK PLANLAMANIN ADIMLARI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  <p:bldP spid="1566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>
            <a:extLst>
              <a:ext uri="{FF2B5EF4-FFF2-40B4-BE49-F238E27FC236}">
                <a16:creationId xmlns:a16="http://schemas.microsoft.com/office/drawing/2014/main" id="{9C1E0F91-1860-4D41-B931-F7E88045C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206" y="2385427"/>
            <a:ext cx="10407588" cy="327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5000"/>
              </a:lnSpc>
              <a:spcBef>
                <a:spcPct val="30000"/>
              </a:spcBef>
            </a:pPr>
            <a:r>
              <a:rPr lang="tr-TR" altLang="tr-TR" sz="2800" dirty="0">
                <a:solidFill>
                  <a:srgbClr val="0000FF"/>
                </a:solidFill>
              </a:rPr>
              <a:t>Böyle bir analiz, pazarda yaratılabilecek fırsatlardan ve tehlikelerden haberdar olabilmeyi sağlayacaktır.</a:t>
            </a:r>
          </a:p>
          <a:p>
            <a:pPr algn="just" eaLnBrk="1" hangingPunct="1">
              <a:lnSpc>
                <a:spcPct val="145000"/>
              </a:lnSpc>
              <a:spcBef>
                <a:spcPct val="30000"/>
              </a:spcBef>
            </a:pPr>
            <a:r>
              <a:rPr lang="tr-TR" altLang="tr-TR" sz="2800" dirty="0">
                <a:solidFill>
                  <a:srgbClr val="0000FF"/>
                </a:solidFill>
              </a:rPr>
              <a:t>Hedef pazarda yararlanılabilecek fırsatlar arasında bir öncelik sıralaması yaparak olası tehditlere karşı da hazırlıklı olunabilir. </a:t>
            </a:r>
            <a:endParaRPr lang="tr-TR" altLang="tr-TR" sz="2800" b="0" dirty="0">
              <a:solidFill>
                <a:srgbClr val="0000FF"/>
              </a:solidFill>
            </a:endParaRPr>
          </a:p>
        </p:txBody>
      </p:sp>
      <p:sp>
        <p:nvSpPr>
          <p:cNvPr id="157701" name="Text Box 5">
            <a:extLst>
              <a:ext uri="{FF2B5EF4-FFF2-40B4-BE49-F238E27FC236}">
                <a16:creationId xmlns:a16="http://schemas.microsoft.com/office/drawing/2014/main" id="{D092146C-E9D1-40A9-9766-81CD62BD9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83" y="1751707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534988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tr-TR" altLang="tr-TR" sz="28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Çevre Faktörlerinin Analizi Yapılmalı</a:t>
            </a:r>
            <a:endParaRPr lang="tr-TR" altLang="tr-TR" sz="2800" dirty="0">
              <a:solidFill>
                <a:srgbClr val="006600"/>
              </a:solidFill>
            </a:endParaRPr>
          </a:p>
        </p:txBody>
      </p:sp>
      <p:sp>
        <p:nvSpPr>
          <p:cNvPr id="157702" name="Text Box 6">
            <a:extLst>
              <a:ext uri="{FF2B5EF4-FFF2-40B4-BE49-F238E27FC236}">
                <a16:creationId xmlns:a16="http://schemas.microsoft.com/office/drawing/2014/main" id="{FDC370DC-40C4-46B4-9C76-C1CB8F3C0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636" y="117157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5349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 u="sng" dirty="0">
                <a:solidFill>
                  <a:srgbClr val="FF0000"/>
                </a:solidFill>
              </a:rPr>
              <a:t>STRATEJİK PLANLAMANIN ADIMLARI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  <p:bldP spid="157701" grpId="0"/>
      <p:bldP spid="1577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ext Box 2">
            <a:extLst>
              <a:ext uri="{FF2B5EF4-FFF2-40B4-BE49-F238E27FC236}">
                <a16:creationId xmlns:a16="http://schemas.microsoft.com/office/drawing/2014/main" id="{9F9FF69C-1812-4C8D-8369-74FB7824D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665" y="1973262"/>
            <a:ext cx="8964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79488" indent="-352425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70000"/>
              </a:spcBef>
              <a:buClrTx/>
              <a:buFont typeface="Wingdings" panose="05000000000000000000" pitchFamily="2" charset="2"/>
              <a:buChar char="Ø"/>
            </a:pPr>
            <a:r>
              <a:rPr lang="tr-TR" altLang="tr-TR" sz="2800" dirty="0">
                <a:solidFill>
                  <a:srgbClr val="006600"/>
                </a:solidFill>
              </a:rPr>
              <a:t>Kurumun Güçlü ve Zayıf Yanları Belirlenmeli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9CF379A7-596B-48B9-B404-24015DAD7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4" y="2492375"/>
            <a:ext cx="9952577" cy="2517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5000"/>
              </a:lnSpc>
              <a:spcBef>
                <a:spcPct val="85000"/>
              </a:spcBef>
              <a:buFont typeface="Wingdings" panose="05000000000000000000" pitchFamily="2" charset="2"/>
              <a:buNone/>
            </a:pPr>
            <a:r>
              <a:rPr lang="tr-TR" altLang="tr-TR" sz="2800" dirty="0">
                <a:solidFill>
                  <a:srgbClr val="0000FF"/>
                </a:solidFill>
              </a:rPr>
              <a:t>Böyle bir değerlendirme yapılması, personel, maliyet, ürün, pazar, ürün geliştirme ve organizasyonla ilgili konularda, yapılan işle ilgili daha gerçekçi bir perspektife sahip olunmasını sağlar.</a:t>
            </a:r>
          </a:p>
        </p:txBody>
      </p:sp>
      <p:sp>
        <p:nvSpPr>
          <p:cNvPr id="158724" name="Text Box 4">
            <a:extLst>
              <a:ext uri="{FF2B5EF4-FFF2-40B4-BE49-F238E27FC236}">
                <a16:creationId xmlns:a16="http://schemas.microsoft.com/office/drawing/2014/main" id="{8A8DE1BF-4E6B-44BA-A1DD-114521033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015" y="125650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5349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 u="sng" dirty="0">
                <a:solidFill>
                  <a:srgbClr val="FF0000"/>
                </a:solidFill>
              </a:rPr>
              <a:t>STRATEJİK PLANLAMANIN ADIMLARI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/>
      <p:bldP spid="158723" grpId="0"/>
      <p:bldP spid="1587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>
            <a:extLst>
              <a:ext uri="{FF2B5EF4-FFF2-40B4-BE49-F238E27FC236}">
                <a16:creationId xmlns:a16="http://schemas.microsoft.com/office/drawing/2014/main" id="{E1FEB96A-1F43-4BE7-9E17-2C323C00C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665" y="1973263"/>
            <a:ext cx="8785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5349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70000"/>
              </a:spcBef>
              <a:buClrTx/>
              <a:buFont typeface="Wingdings" panose="05000000000000000000" pitchFamily="2" charset="2"/>
              <a:buChar char="Ø"/>
            </a:pPr>
            <a:r>
              <a:rPr lang="tr-TR" altLang="tr-TR" sz="2800" dirty="0">
                <a:solidFill>
                  <a:srgbClr val="006600"/>
                </a:solidFill>
              </a:rPr>
              <a:t>Rakiplerin Analizi Yapılmalı 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43B4053A-551C-4E7D-8684-58C77D3E1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492376"/>
            <a:ext cx="10105748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5000"/>
              </a:lnSpc>
            </a:pPr>
            <a:r>
              <a:rPr lang="tr-TR" altLang="tr-TR" sz="2800" dirty="0">
                <a:solidFill>
                  <a:srgbClr val="0000FF"/>
                </a:solidFill>
              </a:rPr>
              <a:t>Hiç bir işletme pazarda yalnız değildir. Benzer ürün ve servisi sunan firmalardan sürekli daha iyi olabilmek, kendi analizini yapmanın yanı sıra rakiplerin de analizini yapmakla mümkündür.</a:t>
            </a:r>
          </a:p>
        </p:txBody>
      </p:sp>
      <p:sp>
        <p:nvSpPr>
          <p:cNvPr id="159748" name="Text Box 4">
            <a:extLst>
              <a:ext uri="{FF2B5EF4-FFF2-40B4-BE49-F238E27FC236}">
                <a16:creationId xmlns:a16="http://schemas.microsoft.com/office/drawing/2014/main" id="{AA45D123-BD21-461B-8832-ADB2FA7F4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665" y="1256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5349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 u="sng" dirty="0">
                <a:solidFill>
                  <a:srgbClr val="FF0000"/>
                </a:solidFill>
              </a:rPr>
              <a:t>STRATEJİK PLANLAMANIN ADIMLARI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  <p:bldP spid="159747" grpId="0"/>
      <p:bldP spid="1597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>
            <a:extLst>
              <a:ext uri="{FF2B5EF4-FFF2-40B4-BE49-F238E27FC236}">
                <a16:creationId xmlns:a16="http://schemas.microsoft.com/office/drawing/2014/main" id="{104844B4-73B4-4DD7-8C42-1E475BEC9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542" y="1679205"/>
            <a:ext cx="8964613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5349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tr-TR" altLang="tr-TR" sz="2800" dirty="0">
                <a:solidFill>
                  <a:srgbClr val="006600"/>
                </a:solidFill>
              </a:rPr>
              <a:t>Kurumun Amaç ve Hedefleri Belirlenmeli</a:t>
            </a:r>
            <a:r>
              <a:rPr lang="tr-TR" altLang="tr-TR" sz="2400" dirty="0">
                <a:solidFill>
                  <a:srgbClr val="0066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1800" dirty="0">
              <a:solidFill>
                <a:srgbClr val="006600"/>
              </a:solidFill>
            </a:endParaRP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1F6BBB83-E4F3-44CD-BC20-C634C7723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76476"/>
            <a:ext cx="10203402" cy="374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  <a:spcBef>
                <a:spcPct val="25000"/>
              </a:spcBef>
            </a:pPr>
            <a:r>
              <a:rPr lang="tr-TR" altLang="tr-TR" sz="2400" dirty="0">
                <a:solidFill>
                  <a:srgbClr val="0000FF"/>
                </a:solidFill>
              </a:rPr>
              <a:t>Genel amaçların ve hedeflerin belirlenmesi bir yöneticiye genel amaçlar doğrultusunda kısa vadeli amaçlar belirleme şansı verebileceği gibi, şirketin performansını değerlendirme şansı da sağlayacaktır. </a:t>
            </a:r>
          </a:p>
          <a:p>
            <a:pPr algn="just" eaLnBrk="1" hangingPunct="1">
              <a:lnSpc>
                <a:spcPct val="140000"/>
              </a:lnSpc>
              <a:spcBef>
                <a:spcPct val="25000"/>
              </a:spcBef>
            </a:pPr>
            <a:r>
              <a:rPr lang="tr-TR" altLang="tr-TR" sz="2400" dirty="0">
                <a:solidFill>
                  <a:srgbClr val="0000FF"/>
                </a:solidFill>
              </a:rPr>
              <a:t>Genel amaçlar, karlılık, verimlilik, büyüme, etkililik, pazarda söz sahibi olma, parasal kaynaklar, örgütsel yapı, fiziksel imkanlar, çalışanların refahı ve toplumsal sorumluluk gibi konuları kapsar.</a:t>
            </a:r>
          </a:p>
        </p:txBody>
      </p:sp>
      <p:sp>
        <p:nvSpPr>
          <p:cNvPr id="160772" name="Text Box 4">
            <a:extLst>
              <a:ext uri="{FF2B5EF4-FFF2-40B4-BE49-F238E27FC236}">
                <a16:creationId xmlns:a16="http://schemas.microsoft.com/office/drawing/2014/main" id="{32FABBE3-7488-4EC0-AF43-F363FF4CE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319" y="111329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5349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 u="sng" dirty="0">
                <a:solidFill>
                  <a:srgbClr val="FF0000"/>
                </a:solidFill>
              </a:rPr>
              <a:t>STRATEJİK PLANLAMANIN ADIMLARI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>
            <a:extLst>
              <a:ext uri="{FF2B5EF4-FFF2-40B4-BE49-F238E27FC236}">
                <a16:creationId xmlns:a16="http://schemas.microsoft.com/office/drawing/2014/main" id="{9C75AA37-375B-454C-9063-4165E865D3B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890234" y="728661"/>
            <a:ext cx="5943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200" b="1" dirty="0">
                <a:solidFill>
                  <a:srgbClr val="CC3300"/>
                </a:solidFill>
              </a:rPr>
              <a:t>İhtiyaçların Tespiti</a:t>
            </a:r>
            <a:endParaRPr lang="en-US" altLang="tr-TR" sz="3200" b="1" dirty="0">
              <a:solidFill>
                <a:srgbClr val="CC3300"/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4FE90E-46A2-460A-8462-BBC219A6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22E6D-74FD-410D-9CC5-67167DB7A53F}" type="slidenum">
              <a:rPr lang="tr-TR" altLang="tr-TR"/>
              <a:pPr>
                <a:defRPr/>
              </a:pPr>
              <a:t>2</a:t>
            </a:fld>
            <a:endParaRPr lang="tr-TR" altLang="tr-TR"/>
          </a:p>
        </p:txBody>
      </p:sp>
      <p:sp>
        <p:nvSpPr>
          <p:cNvPr id="216068" name="Rectangle 4">
            <a:extLst>
              <a:ext uri="{FF2B5EF4-FFF2-40B4-BE49-F238E27FC236}">
                <a16:creationId xmlns:a16="http://schemas.microsoft.com/office/drawing/2014/main" id="{FB171E3F-4126-4B40-A083-13455C9CA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632" y="2142109"/>
            <a:ext cx="5410200" cy="277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7250" indent="1143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sz="2800" dirty="0"/>
              <a:t>Eğitim ihtiyacı.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altLang="tr-TR" sz="2800" dirty="0"/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sz="2800" dirty="0"/>
              <a:t>Danışmanlık ihtiyacı.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altLang="tr-TR" sz="2800" dirty="0"/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sz="2800" dirty="0"/>
              <a:t>Veri ihtiyacı.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altLang="tr-TR" sz="2800" dirty="0"/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sz="2800" dirty="0"/>
              <a:t>Mali kaynak ihtiyacı.</a:t>
            </a:r>
            <a:endParaRPr lang="en-US" altLang="tr-TR" sz="2800" dirty="0"/>
          </a:p>
        </p:txBody>
      </p:sp>
      <p:pic>
        <p:nvPicPr>
          <p:cNvPr id="26626" name="Picture 2" descr="İhtiyaçların Tespiti animasyon ile ilgili görsel sonucu">
            <a:extLst>
              <a:ext uri="{FF2B5EF4-FFF2-40B4-BE49-F238E27FC236}">
                <a16:creationId xmlns:a16="http://schemas.microsoft.com/office/drawing/2014/main" id="{5A199B21-C0F1-4BDA-A168-772228DAA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>
            <a:extLst>
              <a:ext uri="{FF2B5EF4-FFF2-40B4-BE49-F238E27FC236}">
                <a16:creationId xmlns:a16="http://schemas.microsoft.com/office/drawing/2014/main" id="{75B67FD4-719F-47CD-8982-E912A1068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698" y="1450976"/>
            <a:ext cx="8785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5349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70000"/>
              </a:spcBef>
              <a:buClrTx/>
              <a:buFont typeface="Wingdings" panose="05000000000000000000" pitchFamily="2" charset="2"/>
              <a:buChar char="Ø"/>
            </a:pPr>
            <a:r>
              <a:rPr lang="tr-TR" altLang="tr-TR" sz="2800" dirty="0">
                <a:solidFill>
                  <a:srgbClr val="006600"/>
                </a:solidFill>
              </a:rPr>
              <a:t>Uygun Stratejiler Tayin Edilmeli</a:t>
            </a:r>
            <a:r>
              <a:rPr lang="tr-TR" altLang="tr-TR" sz="2400" dirty="0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0A41274D-6E5F-44C1-A3F9-AA532F894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60576"/>
            <a:ext cx="9999216" cy="3144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95000"/>
              </a:spcBef>
              <a:buFont typeface="Wingdings" panose="05000000000000000000" pitchFamily="2" charset="2"/>
              <a:buNone/>
            </a:pPr>
            <a:r>
              <a:rPr lang="tr-TR" altLang="tr-TR" sz="2400" dirty="0">
                <a:solidFill>
                  <a:srgbClr val="0000FF"/>
                </a:solidFill>
              </a:rPr>
              <a:t>Bir işletme, kendisinin ve rakiplerinin analizini yaptıktan sonra stratejik görüşlerini değerlendirmeli ve işin amaçlarına ulaşabilmek için bir plan hazırlanmalıdır. </a:t>
            </a:r>
          </a:p>
          <a:p>
            <a:pPr algn="just" eaLnBrk="1" hangingPunct="1">
              <a:lnSpc>
                <a:spcPct val="150000"/>
              </a:lnSpc>
              <a:spcBef>
                <a:spcPct val="95000"/>
              </a:spcBef>
              <a:buFont typeface="Wingdings" panose="05000000000000000000" pitchFamily="2" charset="2"/>
              <a:buNone/>
            </a:pPr>
            <a:r>
              <a:rPr lang="tr-TR" altLang="tr-TR" sz="2400" dirty="0">
                <a:solidFill>
                  <a:srgbClr val="0000FF"/>
                </a:solidFill>
              </a:rPr>
              <a:t>Strateji, işletmenin belirtilmiş amaçlarına ulaşabilmek için, yönetimin planladığı aksiyonlar bütünüdür.</a:t>
            </a:r>
          </a:p>
        </p:txBody>
      </p:sp>
      <p:sp>
        <p:nvSpPr>
          <p:cNvPr id="161796" name="Text Box 4">
            <a:extLst>
              <a:ext uri="{FF2B5EF4-FFF2-40B4-BE49-F238E27FC236}">
                <a16:creationId xmlns:a16="http://schemas.microsoft.com/office/drawing/2014/main" id="{4D066415-2948-4A1B-917F-576EF01EB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698" y="903288"/>
            <a:ext cx="6697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5349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 u="sng" dirty="0">
                <a:solidFill>
                  <a:srgbClr val="FF0000"/>
                </a:solidFill>
              </a:rPr>
              <a:t>STRATEJİK PLANLAMANIN ADIMLARI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>
            <a:extLst>
              <a:ext uri="{FF2B5EF4-FFF2-40B4-BE49-F238E27FC236}">
                <a16:creationId xmlns:a16="http://schemas.microsoft.com/office/drawing/2014/main" id="{14B467CB-8F1B-44C0-9A2D-96B5A4401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014" y="1811669"/>
            <a:ext cx="8785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5349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70000"/>
              </a:spcBef>
              <a:buClrTx/>
              <a:buFont typeface="Wingdings" panose="05000000000000000000" pitchFamily="2" charset="2"/>
              <a:buChar char="Ø"/>
            </a:pPr>
            <a:r>
              <a:rPr lang="tr-TR" altLang="tr-TR" sz="2800" dirty="0">
                <a:solidFill>
                  <a:srgbClr val="006600"/>
                </a:solidFill>
              </a:rPr>
              <a:t>Stratejik Plan Harekete Geçirilmeli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AEAFD5EB-7EBF-4A5A-AD89-B5C4CF610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2492375"/>
            <a:ext cx="9890848" cy="350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5000"/>
              </a:lnSpc>
              <a:spcBef>
                <a:spcPct val="85000"/>
              </a:spcBef>
              <a:buFont typeface="Wingdings" panose="05000000000000000000" pitchFamily="2" charset="2"/>
              <a:buNone/>
            </a:pPr>
            <a:r>
              <a:rPr lang="tr-TR" altLang="tr-TR" sz="2800" dirty="0">
                <a:solidFill>
                  <a:srgbClr val="0000FF"/>
                </a:solidFill>
              </a:rPr>
              <a:t>Yönetici, stratejik planı, günlük işler temelinde uygulamaya dönüştürmekle görevlidir. </a:t>
            </a:r>
          </a:p>
          <a:p>
            <a:pPr algn="just" eaLnBrk="1" hangingPunct="1">
              <a:lnSpc>
                <a:spcPct val="145000"/>
              </a:lnSpc>
              <a:spcBef>
                <a:spcPct val="85000"/>
              </a:spcBef>
              <a:buFont typeface="Wingdings" panose="05000000000000000000" pitchFamily="2" charset="2"/>
              <a:buNone/>
            </a:pPr>
            <a:r>
              <a:rPr lang="tr-TR" altLang="tr-TR" sz="2800" dirty="0">
                <a:solidFill>
                  <a:srgbClr val="0000FF"/>
                </a:solidFill>
              </a:rPr>
              <a:t>Stratejik planı, uygulama planlarına dönüştürmek için, planın yönünü yansıtan politikalar, prosedürler ve bütçe oluşturulmalıdır.</a:t>
            </a:r>
          </a:p>
        </p:txBody>
      </p:sp>
      <p:sp>
        <p:nvSpPr>
          <p:cNvPr id="162820" name="Text Box 4">
            <a:extLst>
              <a:ext uri="{FF2B5EF4-FFF2-40B4-BE49-F238E27FC236}">
                <a16:creationId xmlns:a16="http://schemas.microsoft.com/office/drawing/2014/main" id="{C5ADE44D-9E5F-4FF0-8220-8423F9C86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014" y="1192875"/>
            <a:ext cx="712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5349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 u="sng" dirty="0">
                <a:solidFill>
                  <a:srgbClr val="FF0000"/>
                </a:solidFill>
              </a:rPr>
              <a:t>STRATEJİK PLANLAMANIN ADIMLARI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>
            <a:extLst>
              <a:ext uri="{FF2B5EF4-FFF2-40B4-BE49-F238E27FC236}">
                <a16:creationId xmlns:a16="http://schemas.microsoft.com/office/drawing/2014/main" id="{D493801E-1F97-4621-9456-C373DA3CD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320" y="1617478"/>
            <a:ext cx="8785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5349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tr-TR" altLang="tr-TR" sz="2800" dirty="0">
                <a:solidFill>
                  <a:srgbClr val="006600"/>
                </a:solidFill>
              </a:rPr>
              <a:t>Planın Uygulanması Kontrol Edilmeli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2B6D4D82-AEAF-44BF-B16B-833927ADC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60576"/>
            <a:ext cx="9144000" cy="4214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40000"/>
              </a:spcBef>
            </a:pPr>
            <a:r>
              <a:rPr lang="tr-TR" altLang="tr-TR" sz="2500" dirty="0">
                <a:solidFill>
                  <a:srgbClr val="0000FF"/>
                </a:solidFill>
              </a:rPr>
              <a:t>Şirketin amaçlarını da içeren planlama süreci gerçekleştirilip, strateji oluşturulduktan sonra işleyişin belirlenen plan doğrultusunda olup olmadığının düzenli ve dikkatli bir kontrolü gereklidir. </a:t>
            </a:r>
          </a:p>
          <a:p>
            <a:pPr algn="just" eaLnBrk="1" hangingPunct="1">
              <a:lnSpc>
                <a:spcPct val="150000"/>
              </a:lnSpc>
              <a:spcBef>
                <a:spcPct val="40000"/>
              </a:spcBef>
            </a:pPr>
            <a:r>
              <a:rPr lang="tr-TR" altLang="tr-TR" sz="2500" dirty="0">
                <a:solidFill>
                  <a:srgbClr val="0000FF"/>
                </a:solidFill>
              </a:rPr>
              <a:t>Üretim, satışlar, envanter ve diğer işlem kayıtları bir yöneticinin planlamaya uygun bir gidiş olup olmadığını kontrol etmesi için en uygun kaynaklardır.</a:t>
            </a:r>
          </a:p>
        </p:txBody>
      </p:sp>
      <p:sp>
        <p:nvSpPr>
          <p:cNvPr id="163844" name="Text Box 4">
            <a:extLst>
              <a:ext uri="{FF2B5EF4-FFF2-40B4-BE49-F238E27FC236}">
                <a16:creationId xmlns:a16="http://schemas.microsoft.com/office/drawing/2014/main" id="{FF1A3D2B-B9E4-41A0-A6BD-6585C26A4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320" y="1040984"/>
            <a:ext cx="824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2050" indent="-534988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25588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04975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84363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75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9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1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53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25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400" b="1" u="sng" dirty="0">
                <a:solidFill>
                  <a:srgbClr val="FF0000"/>
                </a:solidFill>
              </a:rPr>
              <a:t>STRATEJİK PLANLAMANIN ADIMLARI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  <p:bldP spid="163843" grpId="0"/>
      <p:bldP spid="1638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19F17A90-22FC-4BD6-8811-A0797C368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38139"/>
            <a:ext cx="7772400" cy="903287"/>
          </a:xfrm>
        </p:spPr>
        <p:txBody>
          <a:bodyPr/>
          <a:lstStyle/>
          <a:p>
            <a:pPr>
              <a:defRPr/>
            </a:pPr>
            <a:r>
              <a:rPr lang="tr-TR" altLang="tr-TR" b="1" dirty="0">
                <a:solidFill>
                  <a:schemeClr val="accent2">
                    <a:lumMod val="75000"/>
                  </a:schemeClr>
                </a:solidFill>
              </a:rPr>
              <a:t>Risk Yönetimi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3D4D874-855D-49AB-8607-7D624EE158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3" y="1341439"/>
            <a:ext cx="8629650" cy="5178425"/>
          </a:xfrm>
        </p:spPr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US" altLang="tr-TR" sz="2400"/>
              <a:t>Risk: </a:t>
            </a:r>
            <a:r>
              <a:rPr lang="tr-TR" altLang="tr-TR" sz="2400"/>
              <a:t>İstenmeyen sonuçları olan bir olayın meydana gelmesi</a:t>
            </a:r>
            <a:endParaRPr lang="en-US" altLang="tr-TR" sz="2400"/>
          </a:p>
          <a:p>
            <a:pPr lvl="1" eaLnBrk="1" hangingPunct="1">
              <a:spcBef>
                <a:spcPct val="45000"/>
              </a:spcBef>
            </a:pPr>
            <a:r>
              <a:rPr lang="tr-TR" altLang="tr-TR" sz="2400"/>
              <a:t>Gecikmeler </a:t>
            </a:r>
          </a:p>
          <a:p>
            <a:pPr lvl="1" eaLnBrk="1" hangingPunct="1">
              <a:spcBef>
                <a:spcPct val="45000"/>
              </a:spcBef>
            </a:pPr>
            <a:r>
              <a:rPr lang="tr-TR" altLang="tr-TR" sz="2400"/>
              <a:t>Yüksek maliyet Gereksinim ve şartnameyi karşılayamama durumu</a:t>
            </a:r>
            <a:endParaRPr lang="en-US" altLang="tr-TR" sz="2400"/>
          </a:p>
          <a:p>
            <a:pPr lvl="1" eaLnBrk="1" hangingPunct="1">
              <a:spcBef>
                <a:spcPct val="45000"/>
              </a:spcBef>
            </a:pPr>
            <a:r>
              <a:rPr lang="tr-TR" altLang="tr-TR" sz="2400"/>
              <a:t>Teknik, yönetsel, mali, vb. riskler…</a:t>
            </a:r>
            <a:endParaRPr lang="en-US" altLang="tr-TR" sz="2400"/>
          </a:p>
          <a:p>
            <a:pPr eaLnBrk="1" hangingPunct="1"/>
            <a:endParaRPr lang="tr-TR" altLang="tr-TR" sz="2400"/>
          </a:p>
        </p:txBody>
      </p:sp>
      <p:pic>
        <p:nvPicPr>
          <p:cNvPr id="51204" name="Picture 2" descr="risk animation ile ilgili görsel sonucu">
            <a:extLst>
              <a:ext uri="{FF2B5EF4-FFF2-40B4-BE49-F238E27FC236}">
                <a16:creationId xmlns:a16="http://schemas.microsoft.com/office/drawing/2014/main" id="{0EE437E8-5E2E-4482-B977-4DB764A3D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188" y="4919663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7C12F5FC-C55B-40C9-858B-C76B86842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189" y="373064"/>
            <a:ext cx="7773987" cy="758825"/>
          </a:xfrm>
        </p:spPr>
        <p:txBody>
          <a:bodyPr/>
          <a:lstStyle/>
          <a:p>
            <a:pPr>
              <a:defRPr/>
            </a:pPr>
            <a:r>
              <a:rPr lang="tr-TR" altLang="tr-TR" b="1" dirty="0">
                <a:solidFill>
                  <a:schemeClr val="accent2">
                    <a:lumMod val="75000"/>
                  </a:schemeClr>
                </a:solidFill>
              </a:rPr>
              <a:t>Risk Yönetimi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8A97F0C-D18A-48B3-96BE-5BB6E34D3E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484314"/>
            <a:ext cx="8229600" cy="44656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5000"/>
              </a:spcBef>
            </a:pPr>
            <a:r>
              <a:rPr lang="tr-TR" altLang="tr-TR" sz="2600"/>
              <a:t>Potansiyel riskleri belirle</a:t>
            </a:r>
            <a:endParaRPr lang="en-US" altLang="tr-TR" sz="2600"/>
          </a:p>
          <a:p>
            <a:pPr eaLnBrk="1" hangingPunct="1">
              <a:lnSpc>
                <a:spcPct val="80000"/>
              </a:lnSpc>
              <a:spcBef>
                <a:spcPct val="45000"/>
              </a:spcBef>
            </a:pPr>
            <a:r>
              <a:rPr lang="tr-TR" altLang="tr-TR" sz="2600"/>
              <a:t>Riskleri incele ve değerlendir</a:t>
            </a:r>
          </a:p>
          <a:p>
            <a:pPr lvl="1" eaLnBrk="1" hangingPunct="1">
              <a:lnSpc>
                <a:spcPct val="80000"/>
              </a:lnSpc>
              <a:spcBef>
                <a:spcPct val="45000"/>
              </a:spcBef>
            </a:pPr>
            <a:r>
              <a:rPr lang="tr-TR" altLang="tr-TR" sz="2200"/>
              <a:t>Olasılık</a:t>
            </a:r>
          </a:p>
          <a:p>
            <a:pPr lvl="1" eaLnBrk="1" hangingPunct="1">
              <a:lnSpc>
                <a:spcPct val="80000"/>
              </a:lnSpc>
              <a:spcBef>
                <a:spcPct val="45000"/>
              </a:spcBef>
            </a:pPr>
            <a:r>
              <a:rPr lang="tr-TR" altLang="tr-TR" sz="2200"/>
              <a:t>Maliyet</a:t>
            </a:r>
            <a:endParaRPr lang="en-US" altLang="tr-TR" sz="2200"/>
          </a:p>
          <a:p>
            <a:pPr eaLnBrk="1" hangingPunct="1">
              <a:lnSpc>
                <a:spcPct val="80000"/>
              </a:lnSpc>
              <a:spcBef>
                <a:spcPct val="45000"/>
              </a:spcBef>
            </a:pPr>
            <a:r>
              <a:rPr lang="tr-TR" altLang="tr-TR" sz="2600"/>
              <a:t>Riskin oluşmaması için plan hazırla</a:t>
            </a:r>
          </a:p>
          <a:p>
            <a:pPr lvl="1" eaLnBrk="1" hangingPunct="1">
              <a:lnSpc>
                <a:spcPct val="80000"/>
              </a:lnSpc>
              <a:spcBef>
                <a:spcPct val="45000"/>
              </a:spcBef>
            </a:pPr>
            <a:r>
              <a:rPr lang="tr-TR" altLang="tr-TR" sz="2200"/>
              <a:t>Kaçınmak Kontrol etmek </a:t>
            </a:r>
          </a:p>
          <a:p>
            <a:pPr lvl="1" eaLnBrk="1" hangingPunct="1">
              <a:lnSpc>
                <a:spcPct val="80000"/>
              </a:lnSpc>
              <a:spcBef>
                <a:spcPct val="45000"/>
              </a:spcBef>
            </a:pPr>
            <a:r>
              <a:rPr lang="tr-TR" altLang="tr-TR" sz="2200"/>
              <a:t>Kabul etmek </a:t>
            </a:r>
          </a:p>
          <a:p>
            <a:pPr lvl="1" eaLnBrk="1" hangingPunct="1">
              <a:lnSpc>
                <a:spcPct val="80000"/>
              </a:lnSpc>
              <a:spcBef>
                <a:spcPct val="45000"/>
              </a:spcBef>
            </a:pPr>
            <a:r>
              <a:rPr lang="tr-TR" altLang="tr-TR" sz="2200"/>
              <a:t>Transfer</a:t>
            </a:r>
            <a:endParaRPr lang="en-US" altLang="tr-TR" sz="2200"/>
          </a:p>
          <a:p>
            <a:pPr eaLnBrk="1" hangingPunct="1">
              <a:lnSpc>
                <a:spcPct val="80000"/>
              </a:lnSpc>
              <a:spcBef>
                <a:spcPct val="45000"/>
              </a:spcBef>
            </a:pPr>
            <a:r>
              <a:rPr lang="tr-TR" altLang="tr-TR" sz="2600"/>
              <a:t>Risk oluştuğu taktirde nasıl hareket edileceğine dair planlar hazırla</a:t>
            </a:r>
          </a:p>
        </p:txBody>
      </p:sp>
      <p:pic>
        <p:nvPicPr>
          <p:cNvPr id="52228" name="Picture 2" descr="risk animation ile ilgili görsel sonucu">
            <a:extLst>
              <a:ext uri="{FF2B5EF4-FFF2-40B4-BE49-F238E27FC236}">
                <a16:creationId xmlns:a16="http://schemas.microsoft.com/office/drawing/2014/main" id="{ECFF12A1-90FF-45A2-968B-454CCEB10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6" y="476251"/>
            <a:ext cx="24352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B2DDB17-F367-4B20-B0E5-0EC2F0D1B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938" y="692697"/>
            <a:ext cx="5580062" cy="50405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sz="2600" dirty="0">
                <a:solidFill>
                  <a:schemeClr val="bg1"/>
                </a:solidFill>
              </a:rPr>
              <a:t>RİSK YÖNETİMİNİN FAYDALARI</a:t>
            </a:r>
          </a:p>
        </p:txBody>
      </p:sp>
      <p:pic>
        <p:nvPicPr>
          <p:cNvPr id="53253" name="Resim 4">
            <a:extLst>
              <a:ext uri="{FF2B5EF4-FFF2-40B4-BE49-F238E27FC236}">
                <a16:creationId xmlns:a16="http://schemas.microsoft.com/office/drawing/2014/main" id="{D5052E30-976A-44DC-BF4F-910C1559F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6" y="3429001"/>
            <a:ext cx="3160713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741068CE-0579-4407-8EE9-3963535B5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939" y="1557338"/>
            <a:ext cx="529272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kumimoji="0" lang="tr-TR" altLang="tr-TR" sz="2200">
                <a:latin typeface="Tw Cen MT" panose="020B0602020104020603" pitchFamily="34" charset="0"/>
              </a:rPr>
              <a:t>İdarenin amaç ve hedeflerine ulaşmasına ve performansını geliştirmesine katkı sağlamak.</a:t>
            </a:r>
          </a:p>
          <a:p>
            <a:pPr algn="just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kumimoji="0" lang="tr-TR" altLang="tr-TR" sz="2200">
                <a:latin typeface="Tw Cen MT" panose="020B0602020104020603" pitchFamily="34" charset="0"/>
              </a:rPr>
              <a:t>Sunulan hizmetlerin sürekliliğinin sağlanmasına ve kalitesinin artmasına yardımcı olmak.</a:t>
            </a:r>
          </a:p>
          <a:p>
            <a:pPr algn="just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kumimoji="0" lang="tr-TR" altLang="tr-TR" sz="2200">
                <a:latin typeface="Tw Cen MT" panose="020B0602020104020603" pitchFamily="34" charset="0"/>
              </a:rPr>
              <a:t>Fayda-maliyet, maliyet-etkinlik gibi yöntemlerin kullanılması suretiyle kaynak tahsisinde etkinliği arttırmak.</a:t>
            </a:r>
          </a:p>
          <a:p>
            <a:pPr algn="just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kumimoji="0" lang="tr-TR" altLang="tr-TR" sz="2200">
                <a:latin typeface="Tw Cen MT" panose="020B0602020104020603" pitchFamily="34" charset="0"/>
              </a:rPr>
              <a:t>Olası kayıpların etkilerinin kontrol altında tutulması ve bunların neden olacağı maliyetlerin azaltılmasına katkı sağlamak.</a:t>
            </a:r>
          </a:p>
          <a:p>
            <a:pPr algn="just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kumimoji="0" lang="tr-TR" altLang="tr-TR" sz="2200">
                <a:latin typeface="Tw Cen MT" panose="020B0602020104020603" pitchFamily="34" charset="0"/>
              </a:rPr>
              <a:t>Mevzuata uygunluğu sağlamak.</a:t>
            </a:r>
          </a:p>
          <a:p>
            <a:pPr algn="just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kumimoji="0" lang="tr-TR" altLang="tr-TR" sz="2200">
                <a:latin typeface="Tw Cen MT" panose="020B0602020104020603" pitchFamily="34" charset="0"/>
              </a:rPr>
              <a:t>Kamuoyunda olumlu bir imaja sahip olmasına katkı sağlamak.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kumimoji="0" lang="tr-TR" altLang="tr-TR" sz="1600">
              <a:latin typeface="Tw Cen MT" panose="020B0602020104020603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kumimoji="0" lang="tr-TR" altLang="tr-TR" sz="1600">
              <a:latin typeface="Tw Cen MT" panose="020B0602020104020603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kumimoji="0" lang="tr-TR" altLang="tr-TR" sz="1600">
              <a:latin typeface="Tw Cen MT" panose="020B0602020104020603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kumimoji="0" lang="tr-TR" altLang="tr-TR" sz="1600">
              <a:latin typeface="Tw Cen MT" panose="020B0602020104020603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kumimoji="0" lang="tr-TR" altLang="tr-TR" sz="1600">
              <a:latin typeface="Tw Cen MT" panose="020B0602020104020603" pitchFamily="34" charset="0"/>
            </a:endParaRPr>
          </a:p>
        </p:txBody>
      </p:sp>
      <p:pic>
        <p:nvPicPr>
          <p:cNvPr id="53255" name="Resim 4">
            <a:extLst>
              <a:ext uri="{FF2B5EF4-FFF2-40B4-BE49-F238E27FC236}">
                <a16:creationId xmlns:a16="http://schemas.microsoft.com/office/drawing/2014/main" id="{DDCAC2E6-ECB5-41DC-9289-63D71A225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1" y="130175"/>
            <a:ext cx="3275013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Projenin başarıyla tamamlanmasını engelleyici faktörlere </a:t>
            </a:r>
            <a:r>
              <a:rPr lang="tr-TR" b="1" dirty="0"/>
              <a:t>risk</a:t>
            </a:r>
            <a:r>
              <a:rPr lang="tr-TR" dirty="0"/>
              <a:t> adı verilir.</a:t>
            </a:r>
          </a:p>
          <a:p>
            <a:r>
              <a:rPr lang="tr-TR" dirty="0"/>
              <a:t>Risk problem değildir, problemin oluşmasına sebep olan faktördür.</a:t>
            </a:r>
          </a:p>
          <a:p>
            <a:r>
              <a:rPr lang="tr-TR" dirty="0"/>
              <a:t>Proje riskleri gerçekleştiklerinde; zaman, maliyet, kapsam veya kalite gibi </a:t>
            </a:r>
            <a:r>
              <a:rPr lang="tr-TR" u="sng" dirty="0"/>
              <a:t>en az bir proje hedefini</a:t>
            </a:r>
            <a:r>
              <a:rPr lang="tr-TR" dirty="0"/>
              <a:t> </a:t>
            </a:r>
            <a:r>
              <a:rPr lang="tr-TR" u="sng" dirty="0"/>
              <a:t>olumsuz</a:t>
            </a:r>
            <a:r>
              <a:rPr lang="tr-TR" dirty="0"/>
              <a:t> etkileyen </a:t>
            </a:r>
            <a:r>
              <a:rPr lang="tr-TR" u="sng" dirty="0"/>
              <a:t>belirsiz</a:t>
            </a:r>
            <a:r>
              <a:rPr lang="tr-TR" dirty="0"/>
              <a:t> olay veya durumdur.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D2648307-DFD9-4C96-918D-7BD2829CAEFF}"/>
              </a:ext>
            </a:extLst>
          </p:cNvPr>
          <p:cNvSpPr txBox="1"/>
          <p:nvPr/>
        </p:nvSpPr>
        <p:spPr>
          <a:xfrm>
            <a:off x="834501" y="5344357"/>
            <a:ext cx="9818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* Kenan </a:t>
            </a:r>
            <a:r>
              <a:rPr lang="tr-TR" dirty="0" err="1"/>
              <a:t>Gençol</a:t>
            </a:r>
            <a:r>
              <a:rPr lang="tr-TR" dirty="0"/>
              <a:t>, Proje Risk Yönetimi </a:t>
            </a:r>
          </a:p>
        </p:txBody>
      </p:sp>
    </p:spTree>
    <p:extLst>
      <p:ext uri="{BB962C8B-B14F-4D97-AF65-F5344CB8AC3E}">
        <p14:creationId xmlns:p14="http://schemas.microsoft.com/office/powerpoint/2010/main" val="3671178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Proje risk yönetimi: </a:t>
            </a:r>
            <a:r>
              <a:rPr lang="tr-TR" dirty="0"/>
              <a:t>Projenin başarısız olmasına yol açabilecek unsurların belirlenmesi, bunların projenin gidişatına etkilerinin değerlendirilmesi ve riskin gerçekleşmesi durumunda alınacak önlemlerin planlanması, izlenmesi ve kontrolüdür.</a:t>
            </a:r>
          </a:p>
        </p:txBody>
      </p:sp>
    </p:spTree>
    <p:extLst>
      <p:ext uri="{BB962C8B-B14F-4D97-AF65-F5344CB8AC3E}">
        <p14:creationId xmlns:p14="http://schemas.microsoft.com/office/powerpoint/2010/main" val="2257155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Risklerin Tanımlanması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Riskler dört kategoride toplanabilir:</a:t>
            </a:r>
          </a:p>
          <a:p>
            <a:r>
              <a:rPr lang="tr-TR" dirty="0"/>
              <a:t>Teknik Riskler</a:t>
            </a:r>
          </a:p>
          <a:p>
            <a:r>
              <a:rPr lang="tr-TR" dirty="0"/>
              <a:t>Proje Yönetimi Riskleri</a:t>
            </a:r>
          </a:p>
          <a:p>
            <a:r>
              <a:rPr lang="tr-TR" dirty="0"/>
              <a:t>Kurumsal Riskler</a:t>
            </a:r>
          </a:p>
          <a:p>
            <a:r>
              <a:rPr lang="tr-TR" dirty="0"/>
              <a:t>Dışsal Riskler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328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Teknik riskler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Projenin teknolojisi ile ilgili kalite ve performans hedefleri</a:t>
            </a:r>
          </a:p>
          <a:p>
            <a:r>
              <a:rPr lang="tr-TR" dirty="0"/>
              <a:t>Teknolojiyle bağlantılı güvenilirlik, kalite veya performans standartları</a:t>
            </a:r>
          </a:p>
          <a:p>
            <a:r>
              <a:rPr lang="tr-TR" dirty="0"/>
              <a:t>Teknolojinin mevcudiyeti ve karmaşıklığı ile ilgili konular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600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20BFB9B7-53CA-4BD5-989D-D08C81262BA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701554" y="1204947"/>
            <a:ext cx="5883275" cy="88741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 b="1" dirty="0">
                <a:solidFill>
                  <a:srgbClr val="CC3300"/>
                </a:solidFill>
              </a:rPr>
              <a:t>Durum (</a:t>
            </a:r>
            <a:r>
              <a:rPr lang="en-US" altLang="tr-TR" sz="4000" b="1" dirty="0">
                <a:solidFill>
                  <a:srgbClr val="CC3300"/>
                </a:solidFill>
              </a:rPr>
              <a:t>SWOT</a:t>
            </a:r>
            <a:r>
              <a:rPr lang="tr-TR" altLang="tr-TR" sz="4000" b="1" dirty="0">
                <a:solidFill>
                  <a:srgbClr val="CC3300"/>
                </a:solidFill>
              </a:rPr>
              <a:t>)</a:t>
            </a:r>
            <a:r>
              <a:rPr lang="en-US" altLang="tr-TR" sz="4000" b="1" dirty="0">
                <a:solidFill>
                  <a:srgbClr val="CC3300"/>
                </a:solidFill>
              </a:rPr>
              <a:t> Anal</a:t>
            </a:r>
            <a:r>
              <a:rPr lang="tr-TR" altLang="tr-TR" sz="4000" b="1" dirty="0">
                <a:solidFill>
                  <a:srgbClr val="CC3300"/>
                </a:solidFill>
              </a:rPr>
              <a:t>izi</a:t>
            </a:r>
            <a:endParaRPr lang="en-US" altLang="tr-TR" sz="4000" b="1" dirty="0">
              <a:solidFill>
                <a:srgbClr val="CC3300"/>
              </a:solidFill>
            </a:endParaRP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8564DA18-2FFD-4DE6-8598-E1E5985ED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533" y="2254729"/>
            <a:ext cx="8748712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Clr>
                <a:schemeClr val="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914400" indent="-285750" algn="l"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257300" indent="-228600" algn="l"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714500" indent="-228600" algn="l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 algn="l"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tr-TR" altLang="tr-TR" dirty="0">
                <a:solidFill>
                  <a:srgbClr val="0000FF"/>
                </a:solidFill>
              </a:rPr>
              <a:t>Kurum içi güçlü yanların (</a:t>
            </a:r>
            <a:r>
              <a:rPr lang="en-US" altLang="tr-TR" dirty="0">
                <a:solidFill>
                  <a:srgbClr val="0000FF"/>
                </a:solidFill>
              </a:rPr>
              <a:t>strengths</a:t>
            </a:r>
            <a:r>
              <a:rPr lang="tr-TR" altLang="tr-TR" dirty="0">
                <a:solidFill>
                  <a:srgbClr val="0000FF"/>
                </a:solidFill>
              </a:rPr>
              <a:t>)</a:t>
            </a:r>
            <a:r>
              <a:rPr lang="en-US" altLang="tr-TR" dirty="0">
                <a:solidFill>
                  <a:srgbClr val="0000FF"/>
                </a:solidFill>
              </a:rPr>
              <a:t> </a:t>
            </a:r>
            <a:r>
              <a:rPr lang="en-US" altLang="tr-TR" dirty="0">
                <a:solidFill>
                  <a:srgbClr val="FF0000"/>
                </a:solidFill>
              </a:rPr>
              <a:t>(S) </a:t>
            </a:r>
            <a:br>
              <a:rPr lang="en-US" altLang="tr-TR" dirty="0">
                <a:solidFill>
                  <a:srgbClr val="0000FF"/>
                </a:solidFill>
              </a:rPr>
            </a:br>
            <a:r>
              <a:rPr lang="tr-TR" altLang="tr-TR" dirty="0">
                <a:solidFill>
                  <a:srgbClr val="0000FF"/>
                </a:solidFill>
              </a:rPr>
              <a:t>ve zayıflıkların</a:t>
            </a:r>
            <a:r>
              <a:rPr lang="en-US" altLang="tr-TR" dirty="0">
                <a:solidFill>
                  <a:srgbClr val="0000FF"/>
                </a:solidFill>
              </a:rPr>
              <a:t> </a:t>
            </a:r>
            <a:r>
              <a:rPr lang="tr-TR" altLang="tr-TR" dirty="0">
                <a:solidFill>
                  <a:srgbClr val="0000FF"/>
                </a:solidFill>
              </a:rPr>
              <a:t>(</a:t>
            </a:r>
            <a:r>
              <a:rPr lang="en-US" altLang="tr-TR" dirty="0">
                <a:solidFill>
                  <a:srgbClr val="0000FF"/>
                </a:solidFill>
              </a:rPr>
              <a:t>weaknesses</a:t>
            </a:r>
            <a:r>
              <a:rPr lang="tr-TR" altLang="tr-TR" dirty="0">
                <a:solidFill>
                  <a:srgbClr val="0000FF"/>
                </a:solidFill>
              </a:rPr>
              <a:t>)</a:t>
            </a:r>
            <a:r>
              <a:rPr lang="en-US" altLang="tr-TR" dirty="0">
                <a:solidFill>
                  <a:srgbClr val="0000FF"/>
                </a:solidFill>
              </a:rPr>
              <a:t> </a:t>
            </a:r>
            <a:r>
              <a:rPr lang="en-US" altLang="tr-TR" dirty="0">
                <a:solidFill>
                  <a:srgbClr val="FF0000"/>
                </a:solidFill>
              </a:rPr>
              <a:t>(W) </a:t>
            </a:r>
            <a:br>
              <a:rPr lang="en-US" altLang="tr-TR" dirty="0">
                <a:solidFill>
                  <a:srgbClr val="0000FF"/>
                </a:solidFill>
              </a:rPr>
            </a:br>
            <a:r>
              <a:rPr lang="tr-TR" altLang="tr-TR" dirty="0">
                <a:solidFill>
                  <a:srgbClr val="0000FF"/>
                </a:solidFill>
              </a:rPr>
              <a:t>ve ayrıca</a:t>
            </a:r>
            <a:r>
              <a:rPr lang="en-US" altLang="tr-TR" dirty="0">
                <a:solidFill>
                  <a:srgbClr val="0000FF"/>
                </a:solidFill>
              </a:rPr>
              <a:t> </a:t>
            </a:r>
            <a:r>
              <a:rPr lang="tr-TR" altLang="tr-TR" dirty="0">
                <a:solidFill>
                  <a:srgbClr val="0000FF"/>
                </a:solidFill>
              </a:rPr>
              <a:t>kurum dışı fırsatların (</a:t>
            </a:r>
            <a:r>
              <a:rPr lang="en-US" altLang="tr-TR" dirty="0">
                <a:solidFill>
                  <a:srgbClr val="0000FF"/>
                </a:solidFill>
              </a:rPr>
              <a:t>opportunities</a:t>
            </a:r>
            <a:r>
              <a:rPr lang="tr-TR" altLang="tr-TR" dirty="0">
                <a:solidFill>
                  <a:srgbClr val="0000FF"/>
                </a:solidFill>
              </a:rPr>
              <a:t>)</a:t>
            </a:r>
            <a:r>
              <a:rPr lang="en-US" altLang="tr-TR" dirty="0">
                <a:solidFill>
                  <a:srgbClr val="0000FF"/>
                </a:solidFill>
              </a:rPr>
              <a:t> </a:t>
            </a:r>
            <a:r>
              <a:rPr lang="en-US" altLang="tr-TR" dirty="0">
                <a:solidFill>
                  <a:srgbClr val="FF0000"/>
                </a:solidFill>
              </a:rPr>
              <a:t>(O) </a:t>
            </a:r>
            <a:r>
              <a:rPr lang="tr-TR" altLang="tr-TR" dirty="0">
                <a:solidFill>
                  <a:srgbClr val="0000FF"/>
                </a:solidFill>
              </a:rPr>
              <a:t>ve tehditlerin</a:t>
            </a:r>
            <a:r>
              <a:rPr lang="en-US" altLang="tr-TR" dirty="0">
                <a:solidFill>
                  <a:srgbClr val="0000FF"/>
                </a:solidFill>
              </a:rPr>
              <a:t> </a:t>
            </a:r>
            <a:r>
              <a:rPr lang="tr-TR" altLang="tr-TR" dirty="0">
                <a:solidFill>
                  <a:srgbClr val="0000FF"/>
                </a:solidFill>
              </a:rPr>
              <a:t>(</a:t>
            </a:r>
            <a:r>
              <a:rPr lang="en-US" altLang="tr-TR" dirty="0">
                <a:solidFill>
                  <a:srgbClr val="0000FF"/>
                </a:solidFill>
              </a:rPr>
              <a:t>threats</a:t>
            </a:r>
            <a:r>
              <a:rPr lang="tr-TR" altLang="tr-TR" dirty="0">
                <a:solidFill>
                  <a:srgbClr val="0000FF"/>
                </a:solidFill>
              </a:rPr>
              <a:t>)</a:t>
            </a:r>
            <a:r>
              <a:rPr lang="en-US" altLang="tr-TR" dirty="0">
                <a:solidFill>
                  <a:srgbClr val="0000FF"/>
                </a:solidFill>
              </a:rPr>
              <a:t> </a:t>
            </a:r>
            <a:r>
              <a:rPr lang="en-US" altLang="tr-TR" dirty="0">
                <a:solidFill>
                  <a:srgbClr val="FF0000"/>
                </a:solidFill>
              </a:rPr>
              <a:t>(T)</a:t>
            </a:r>
            <a:r>
              <a:rPr lang="tr-TR" altLang="tr-TR" dirty="0">
                <a:solidFill>
                  <a:srgbClr val="FF0000"/>
                </a:solidFill>
              </a:rPr>
              <a:t> </a:t>
            </a:r>
            <a:r>
              <a:rPr lang="tr-TR" altLang="tr-TR" dirty="0">
                <a:solidFill>
                  <a:srgbClr val="0000FF"/>
                </a:solidFill>
              </a:rPr>
              <a:t>belirlenmesidir.</a:t>
            </a:r>
            <a:endParaRPr lang="en-US" altLang="tr-TR" dirty="0">
              <a:solidFill>
                <a:srgbClr val="0000FF"/>
              </a:solidFill>
            </a:endParaRPr>
          </a:p>
        </p:txBody>
      </p:sp>
      <p:pic>
        <p:nvPicPr>
          <p:cNvPr id="25604" name="Picture 4" descr="swot  animasyon ile ilgili görsel sonucu">
            <a:extLst>
              <a:ext uri="{FF2B5EF4-FFF2-40B4-BE49-F238E27FC236}">
                <a16:creationId xmlns:a16="http://schemas.microsoft.com/office/drawing/2014/main" id="{07E864C8-56CA-4247-99D8-307149EDDC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84"/>
          <a:stretch/>
        </p:blipFill>
        <p:spPr bwMode="auto">
          <a:xfrm>
            <a:off x="8341679" y="420942"/>
            <a:ext cx="3463259" cy="245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Proje yönetimi riskleri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Proje kaynaklarının kötü dağılımı</a:t>
            </a:r>
          </a:p>
          <a:p>
            <a:r>
              <a:rPr lang="tr-TR" dirty="0"/>
              <a:t>Kötü planlama, kaynak kullanımı deneyimsizliği, yönetim </a:t>
            </a:r>
            <a:r>
              <a:rPr lang="tr-TR" dirty="0" err="1"/>
              <a:t>zaafiyeti</a:t>
            </a:r>
            <a:endParaRPr lang="tr-TR" dirty="0"/>
          </a:p>
          <a:p>
            <a:r>
              <a:rPr lang="tr-TR" dirty="0"/>
              <a:t>Her proje aşaması için kritik öneme sahip </a:t>
            </a:r>
            <a:r>
              <a:rPr lang="tr-TR" dirty="0" err="1"/>
              <a:t>teslimatların</a:t>
            </a:r>
            <a:r>
              <a:rPr lang="tr-TR" dirty="0"/>
              <a:t> tanımlanmasında ve planlama süreçlerinde yetersizlik</a:t>
            </a:r>
          </a:p>
        </p:txBody>
      </p:sp>
    </p:spTree>
    <p:extLst>
      <p:ext uri="{BB962C8B-B14F-4D97-AF65-F5344CB8AC3E}">
        <p14:creationId xmlns:p14="http://schemas.microsoft.com/office/powerpoint/2010/main" val="12599504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Kurumsal riskler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Desteklenme ile ilgili riskler veya projelerin </a:t>
            </a:r>
            <a:r>
              <a:rPr lang="tr-TR" dirty="0" err="1"/>
              <a:t>önceliklendirilmesindeki</a:t>
            </a:r>
            <a:r>
              <a:rPr lang="tr-TR" dirty="0"/>
              <a:t> yetersizlikler</a:t>
            </a:r>
          </a:p>
          <a:p>
            <a:r>
              <a:rPr lang="tr-TR" dirty="0"/>
              <a:t>Tahsis edilen fonların veya kaynakların kesilmesi veya yetersizliği</a:t>
            </a:r>
          </a:p>
          <a:p>
            <a:r>
              <a:rPr lang="tr-TR" dirty="0"/>
              <a:t>Diğer projelerle çatışmalar</a:t>
            </a:r>
          </a:p>
          <a:p>
            <a:r>
              <a:rPr lang="tr-TR" dirty="0"/>
              <a:t>Yönetimin projeyi desteklemeyen uygulamaları</a:t>
            </a:r>
          </a:p>
        </p:txBody>
      </p:sp>
    </p:spTree>
    <p:extLst>
      <p:ext uri="{BB962C8B-B14F-4D97-AF65-F5344CB8AC3E}">
        <p14:creationId xmlns:p14="http://schemas.microsoft.com/office/powerpoint/2010/main" val="39443255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Dışsal riskler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Yasalarda ve mevzuatta değişmeler</a:t>
            </a:r>
          </a:p>
          <a:p>
            <a:r>
              <a:rPr lang="tr-TR" dirty="0"/>
              <a:t>Tedarikçi ve sözleşme taraflarına veya sözleşmeye yönelik riskler</a:t>
            </a:r>
          </a:p>
          <a:p>
            <a:r>
              <a:rPr lang="tr-TR" dirty="0"/>
              <a:t>Ekonomik çöküşler veya iş durdurma eylemleri (grev)</a:t>
            </a:r>
          </a:p>
        </p:txBody>
      </p:sp>
    </p:spTree>
    <p:extLst>
      <p:ext uri="{BB962C8B-B14F-4D97-AF65-F5344CB8AC3E}">
        <p14:creationId xmlns:p14="http://schemas.microsoft.com/office/powerpoint/2010/main" val="39500827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Risk Belirleme ve Değerlendirme Formu (</a:t>
            </a:r>
            <a:r>
              <a:rPr lang="tr-TR" dirty="0" err="1"/>
              <a:t>Wysocki</a:t>
            </a:r>
            <a:r>
              <a:rPr lang="tr-TR" dirty="0"/>
              <a:t>, R.K., 2009)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2279576" y="2060848"/>
          <a:ext cx="8229600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tr-TR" dirty="0"/>
                        <a:t>RİSK KATEGORİLERİ VE RİSKLER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r-TR" dirty="0"/>
                        <a:t>PROJE YÖNETİMİNE İLİŞKİN PARAMETRELER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Kapsam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Zaman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Maliyet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Kalite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Kaynaklar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Teknik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Proje yönetimi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Kurumsal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Dışşal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8489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Riske Yol Açan faktörler (</a:t>
            </a:r>
            <a:r>
              <a:rPr lang="tr-TR" dirty="0" err="1"/>
              <a:t>Wysocki</a:t>
            </a:r>
            <a:r>
              <a:rPr lang="tr-TR" dirty="0"/>
              <a:t>, R.K., 2009)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Çok katı (sıkı)zaman çizelgesi</a:t>
            </a:r>
          </a:p>
          <a:p>
            <a:r>
              <a:rPr lang="tr-TR" dirty="0"/>
              <a:t>Aşırı yüksek performans hedefleri</a:t>
            </a:r>
          </a:p>
          <a:p>
            <a:r>
              <a:rPr lang="tr-TR" dirty="0"/>
              <a:t>Çok katı (sıkı) bütçe</a:t>
            </a:r>
          </a:p>
          <a:p>
            <a:r>
              <a:rPr lang="tr-TR" dirty="0"/>
              <a:t>Gerçekçi olmayan beklentiler</a:t>
            </a:r>
          </a:p>
          <a:p>
            <a:r>
              <a:rPr lang="tr-TR" dirty="0"/>
              <a:t>Sözleşme koşullarının yanlış anlaşılması</a:t>
            </a:r>
          </a:p>
          <a:p>
            <a:r>
              <a:rPr lang="tr-TR" dirty="0"/>
              <a:t>Yeni ve bilinmeyen teknoloji</a:t>
            </a:r>
          </a:p>
          <a:p>
            <a:r>
              <a:rPr lang="tr-TR" dirty="0"/>
              <a:t>Yetersiz yazılımlar</a:t>
            </a:r>
          </a:p>
          <a:p>
            <a:r>
              <a:rPr lang="tr-TR" dirty="0"/>
              <a:t>Uygun olmayan gelişme (büyüme) modeli</a:t>
            </a:r>
          </a:p>
        </p:txBody>
      </p:sp>
    </p:spTree>
    <p:extLst>
      <p:ext uri="{BB962C8B-B14F-4D97-AF65-F5344CB8AC3E}">
        <p14:creationId xmlns:p14="http://schemas.microsoft.com/office/powerpoint/2010/main" val="19892452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Riske Yol Açan faktörler (</a:t>
            </a:r>
            <a:r>
              <a:rPr lang="tr-TR" dirty="0" err="1"/>
              <a:t>Wysocki</a:t>
            </a:r>
            <a:r>
              <a:rPr lang="tr-TR" dirty="0"/>
              <a:t>, R.K., 2009)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Kullanımına aşina olunmayan yeni donanım</a:t>
            </a:r>
          </a:p>
          <a:p>
            <a:r>
              <a:rPr lang="tr-TR" dirty="0"/>
              <a:t>Yetersiz biçimde tanımlanmış faaliyetler</a:t>
            </a:r>
          </a:p>
          <a:p>
            <a:r>
              <a:rPr lang="tr-TR" dirty="0"/>
              <a:t>Çok sık değişen istekler</a:t>
            </a:r>
          </a:p>
          <a:p>
            <a:r>
              <a:rPr lang="tr-TR" dirty="0"/>
              <a:t>Yetersiz biçimde tanımlanmış süreçler</a:t>
            </a:r>
          </a:p>
          <a:p>
            <a:r>
              <a:rPr lang="tr-TR" dirty="0"/>
              <a:t>İş çevresindeki hızlı değişim</a:t>
            </a:r>
          </a:p>
          <a:p>
            <a:r>
              <a:rPr lang="tr-TR" dirty="0"/>
              <a:t>Yeterli nitelikler sahip olmayan personel</a:t>
            </a:r>
          </a:p>
          <a:p>
            <a:r>
              <a:rPr lang="tr-TR" dirty="0"/>
              <a:t>Sürekliliği olan ihtiyaçlardaki değişmeler</a:t>
            </a:r>
          </a:p>
          <a:p>
            <a:r>
              <a:rPr lang="tr-TR" dirty="0"/>
              <a:t>Yetersiz gelişme planı</a:t>
            </a:r>
          </a:p>
        </p:txBody>
      </p:sp>
    </p:spTree>
    <p:extLst>
      <p:ext uri="{BB962C8B-B14F-4D97-AF65-F5344CB8AC3E}">
        <p14:creationId xmlns:p14="http://schemas.microsoft.com/office/powerpoint/2010/main" val="30061747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Riske Yol Açan faktörler (</a:t>
            </a:r>
            <a:r>
              <a:rPr lang="tr-TR" dirty="0" err="1"/>
              <a:t>Wysocki</a:t>
            </a:r>
            <a:r>
              <a:rPr lang="tr-TR" dirty="0"/>
              <a:t>, R.K., 2009)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Uygun olmayan kurumsal yapı</a:t>
            </a:r>
          </a:p>
          <a:p>
            <a:r>
              <a:rPr lang="tr-TR" dirty="0"/>
              <a:t>Test etme / Doğrulama olanaklarının olmayışı</a:t>
            </a:r>
          </a:p>
          <a:p>
            <a:r>
              <a:rPr lang="tr-TR" dirty="0"/>
              <a:t>Kötü yazılım mühendisliği yöntemleri</a:t>
            </a:r>
          </a:p>
          <a:p>
            <a:r>
              <a:rPr lang="tr-TR" dirty="0"/>
              <a:t>Kötü teknoloji desteği</a:t>
            </a:r>
          </a:p>
          <a:p>
            <a:r>
              <a:rPr lang="tr-TR" dirty="0"/>
              <a:t>Projenin politik olarak desteklenmesindeki eksiklik</a:t>
            </a:r>
          </a:p>
          <a:p>
            <a:r>
              <a:rPr lang="tr-TR" dirty="0"/>
              <a:t>Kararsız müşteri</a:t>
            </a:r>
          </a:p>
          <a:p>
            <a:r>
              <a:rPr lang="tr-TR" dirty="0"/>
              <a:t>Kritik önemdeki personelin kaybı</a:t>
            </a:r>
          </a:p>
          <a:p>
            <a:r>
              <a:rPr lang="tr-TR" dirty="0"/>
              <a:t>Tedarikçi/ Sözleşmesinin diğer tarafı ile ilişkiler</a:t>
            </a:r>
          </a:p>
          <a:p>
            <a:r>
              <a:rPr lang="tr-TR" dirty="0"/>
              <a:t>Piyasa/rekabet baskısı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75117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Risklerin Değerlendirilmesi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Risk yönetiminde tüm risklerin dikkate alınmasına gerek olmadığı gibi buna olanak da yoktur.</a:t>
            </a:r>
          </a:p>
          <a:p>
            <a:pPr algn="just"/>
            <a:r>
              <a:rPr lang="tr-TR" dirty="0"/>
              <a:t>Risklerin belirlenmesinin ardından bu risklerin </a:t>
            </a:r>
            <a:r>
              <a:rPr lang="tr-TR" dirty="0" err="1"/>
              <a:t>önceliklendirilmesi</a:t>
            </a:r>
            <a:r>
              <a:rPr lang="tr-TR" dirty="0"/>
              <a:t> ve önem sırasına koyulması gerekir (risk değerleme).</a:t>
            </a:r>
          </a:p>
          <a:p>
            <a:pPr algn="just"/>
            <a:r>
              <a:rPr lang="tr-TR" dirty="0"/>
              <a:t>Risk değerlemeyle ilgili iki önemli faktör vardır. Birincisi, riske yol açan olayın </a:t>
            </a:r>
            <a:r>
              <a:rPr lang="tr-TR" b="1" dirty="0"/>
              <a:t>gerçekleşme olasılığı</a:t>
            </a:r>
            <a:r>
              <a:rPr lang="tr-TR" dirty="0"/>
              <a:t>dır.</a:t>
            </a:r>
          </a:p>
          <a:p>
            <a:pPr algn="just"/>
            <a:r>
              <a:rPr lang="tr-TR" dirty="0"/>
              <a:t>İkincisi ise, riske yol açan olayın </a:t>
            </a:r>
            <a:r>
              <a:rPr lang="tr-TR" b="1" dirty="0"/>
              <a:t>etkisi</a:t>
            </a:r>
            <a:r>
              <a:rPr lang="tr-TR" dirty="0"/>
              <a:t>dir.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68906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Risklerin Değerlendirilmesi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Risklerin değerlendirilmesi amacıyla </a:t>
            </a:r>
            <a:r>
              <a:rPr lang="tr-TR" b="1" dirty="0"/>
              <a:t>nitel risk analizi </a:t>
            </a:r>
            <a:r>
              <a:rPr lang="tr-TR" dirty="0"/>
              <a:t>ve </a:t>
            </a:r>
            <a:r>
              <a:rPr lang="tr-TR" b="1" dirty="0"/>
              <a:t>nicel risk analizi </a:t>
            </a:r>
            <a:r>
              <a:rPr lang="tr-TR" dirty="0"/>
              <a:t>olmak üzere iki yaklaşım 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27344929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Nitel Risk Analizi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Güvenilir ve yeterli sayısal verinin olmadığı, sayısal verileri elde etmenin maliyetli olduğu ya da sayısal tekniklerin uzmanı olunmadığı durumlarda nitel risk analizlerine başvurulur.</a:t>
            </a:r>
          </a:p>
          <a:p>
            <a:pPr algn="just"/>
            <a:r>
              <a:rPr lang="tr-TR" dirty="0"/>
              <a:t>Nitel risk değerlemesi için sayısal değerler yerine çok düşük, düşük, orta, yüksek, çok yüksek vb. niteleyici etki değerleri ve bunların olasılıkları kullanılır (</a:t>
            </a:r>
            <a:r>
              <a:rPr lang="tr-TR" b="1" dirty="0"/>
              <a:t>olasılık-etki risk matrisi</a:t>
            </a:r>
            <a:r>
              <a:rPr lang="tr-TR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20357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88C74FB2-6DDC-4BCF-BF24-380DBAD3119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908698" y="779053"/>
            <a:ext cx="6278563" cy="65563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 b="1" dirty="0">
                <a:solidFill>
                  <a:srgbClr val="FF0000"/>
                </a:solidFill>
              </a:rPr>
              <a:t>Durum (</a:t>
            </a:r>
            <a:r>
              <a:rPr lang="en-US" altLang="tr-TR" sz="4000" b="1" dirty="0">
                <a:solidFill>
                  <a:srgbClr val="FF0000"/>
                </a:solidFill>
              </a:rPr>
              <a:t>SWOT</a:t>
            </a:r>
            <a:r>
              <a:rPr lang="tr-TR" altLang="tr-TR" sz="4000" b="1" dirty="0">
                <a:solidFill>
                  <a:srgbClr val="FF0000"/>
                </a:solidFill>
              </a:rPr>
              <a:t>)</a:t>
            </a:r>
            <a:r>
              <a:rPr lang="en-US" altLang="tr-TR" sz="4000" b="1" dirty="0">
                <a:solidFill>
                  <a:srgbClr val="FF0000"/>
                </a:solidFill>
              </a:rPr>
              <a:t> Anal</a:t>
            </a:r>
            <a:r>
              <a:rPr lang="tr-TR" altLang="tr-TR" sz="4000" b="1" dirty="0">
                <a:solidFill>
                  <a:srgbClr val="FF0000"/>
                </a:solidFill>
              </a:rPr>
              <a:t>izi</a:t>
            </a:r>
            <a:endParaRPr lang="en-US" altLang="tr-TR" sz="4000" b="1" dirty="0">
              <a:solidFill>
                <a:srgbClr val="FF0000"/>
              </a:solidFill>
            </a:endParaRPr>
          </a:p>
        </p:txBody>
      </p:sp>
      <p:grpSp>
        <p:nvGrpSpPr>
          <p:cNvPr id="254979" name="Group 3">
            <a:extLst>
              <a:ext uri="{FF2B5EF4-FFF2-40B4-BE49-F238E27FC236}">
                <a16:creationId xmlns:a16="http://schemas.microsoft.com/office/drawing/2014/main" id="{319A6A27-A75F-4240-966B-601F09DBA72C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700214"/>
            <a:ext cx="9144000" cy="5131011"/>
            <a:chOff x="103" y="912"/>
            <a:chExt cx="5265" cy="3031"/>
          </a:xfrm>
        </p:grpSpPr>
        <p:sp>
          <p:nvSpPr>
            <p:cNvPr id="177156" name="Text Box 4">
              <a:extLst>
                <a:ext uri="{FF2B5EF4-FFF2-40B4-BE49-F238E27FC236}">
                  <a16:creationId xmlns:a16="http://schemas.microsoft.com/office/drawing/2014/main" id="{74F09D46-D519-42BE-9103-F36C6145C0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761"/>
              <a:ext cx="1613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tr-TR" sz="1400" b="0">
                  <a:latin typeface="Times New Roman" panose="02020603050405020304" pitchFamily="18" charset="0"/>
                </a:rPr>
                <a:t>©South-Western College Publishing</a:t>
              </a:r>
            </a:p>
          </p:txBody>
        </p:sp>
        <p:sp>
          <p:nvSpPr>
            <p:cNvPr id="177157" name="Text Box 5">
              <a:extLst>
                <a:ext uri="{FF2B5EF4-FFF2-40B4-BE49-F238E27FC236}">
                  <a16:creationId xmlns:a16="http://schemas.microsoft.com/office/drawing/2014/main" id="{F2048C45-EF37-4855-8881-F82F7DD9C7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262"/>
              <a:ext cx="244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endParaRPr lang="tr-TR" altLang="tr-TR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177158" name="Rectangle 6">
              <a:extLst>
                <a:ext uri="{FF2B5EF4-FFF2-40B4-BE49-F238E27FC236}">
                  <a16:creationId xmlns:a16="http://schemas.microsoft.com/office/drawing/2014/main" id="{FEEFCD2A-D908-41B0-905B-7E3FE2681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" y="912"/>
              <a:ext cx="736" cy="662"/>
            </a:xfrm>
            <a:prstGeom prst="rect">
              <a:avLst/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lIns="90488" tIns="44450" rIns="90488" bIns="44450" anchor="ctr"/>
            <a:lstStyle>
              <a:lvl1pPr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altLang="tr-TR" sz="6600">
                  <a:solidFill>
                    <a:srgbClr val="000000"/>
                  </a:solidFill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177159" name="Rectangle 7">
              <a:extLst>
                <a:ext uri="{FF2B5EF4-FFF2-40B4-BE49-F238E27FC236}">
                  <a16:creationId xmlns:a16="http://schemas.microsoft.com/office/drawing/2014/main" id="{47EC5ECF-817E-4CEE-A8B8-D7DCB268E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" y="1701"/>
              <a:ext cx="736" cy="66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lIns="90488" tIns="44450" rIns="90488" bIns="44450" anchor="ctr"/>
            <a:lstStyle>
              <a:lvl1pPr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altLang="tr-TR" sz="6600">
                  <a:solidFill>
                    <a:srgbClr val="000000"/>
                  </a:solidFill>
                  <a:latin typeface="Times New Roman" panose="02020603050405020304" pitchFamily="18" charset="0"/>
                </a:rPr>
                <a:t>W</a:t>
              </a:r>
            </a:p>
          </p:txBody>
        </p:sp>
        <p:sp>
          <p:nvSpPr>
            <p:cNvPr id="177160" name="Rectangle 8">
              <a:extLst>
                <a:ext uri="{FF2B5EF4-FFF2-40B4-BE49-F238E27FC236}">
                  <a16:creationId xmlns:a16="http://schemas.microsoft.com/office/drawing/2014/main" id="{6ED9DDEB-6B2B-41EA-AD38-4033B93F0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" y="2490"/>
              <a:ext cx="736" cy="661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lIns="90488" tIns="44450" rIns="90488" bIns="44450" anchor="ctr"/>
            <a:lstStyle>
              <a:lvl1pPr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altLang="tr-TR" sz="6600">
                  <a:solidFill>
                    <a:srgbClr val="00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77161" name="Rectangle 9">
              <a:extLst>
                <a:ext uri="{FF2B5EF4-FFF2-40B4-BE49-F238E27FC236}">
                  <a16:creationId xmlns:a16="http://schemas.microsoft.com/office/drawing/2014/main" id="{B2C15AC9-B389-47D0-A332-58559CB1A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" y="3279"/>
              <a:ext cx="736" cy="661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lIns="90488" tIns="44450" rIns="90488" bIns="44450" anchor="ctr"/>
            <a:lstStyle>
              <a:lvl1pPr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altLang="tr-TR" sz="6600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77162" name="Rectangle 10">
              <a:extLst>
                <a:ext uri="{FF2B5EF4-FFF2-40B4-BE49-F238E27FC236}">
                  <a16:creationId xmlns:a16="http://schemas.microsoft.com/office/drawing/2014/main" id="{9BC0335A-52C1-4D02-9C33-84ED30CB0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912"/>
              <a:ext cx="3832" cy="662"/>
            </a:xfrm>
            <a:prstGeom prst="rect">
              <a:avLst/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lIns="90488" tIns="44450" rIns="90488" bIns="44450" anchor="ctr"/>
            <a:lstStyle>
              <a:lvl1pPr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tr-TR" altLang="tr-TR" sz="2800" dirty="0">
                  <a:solidFill>
                    <a:srgbClr val="000000"/>
                  </a:solidFill>
                </a:rPr>
                <a:t>Kurumun iyi yaptığı şeyler</a:t>
              </a:r>
              <a:r>
                <a:rPr lang="en-US" altLang="tr-TR" sz="2800" dirty="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177163" name="Rectangle 11">
              <a:extLst>
                <a:ext uri="{FF2B5EF4-FFF2-40B4-BE49-F238E27FC236}">
                  <a16:creationId xmlns:a16="http://schemas.microsoft.com/office/drawing/2014/main" id="{E7DA30BF-6272-4449-9FD3-EB4C51D84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701"/>
              <a:ext cx="3832" cy="66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lIns="90488" tIns="44450" rIns="90488" bIns="44450" anchor="ctr"/>
            <a:lstStyle>
              <a:lvl1pPr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tr-TR" altLang="tr-TR" sz="2800">
                  <a:solidFill>
                    <a:srgbClr val="000000"/>
                  </a:solidFill>
                </a:rPr>
                <a:t>Kurumun iyi yapamadığı şeyler</a:t>
              </a:r>
              <a:r>
                <a:rPr lang="en-US" altLang="tr-TR" sz="280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177164" name="Rectangle 12">
              <a:extLst>
                <a:ext uri="{FF2B5EF4-FFF2-40B4-BE49-F238E27FC236}">
                  <a16:creationId xmlns:a16="http://schemas.microsoft.com/office/drawing/2014/main" id="{DB29A7AA-FD81-41D6-9D70-DCF930E17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490"/>
              <a:ext cx="3832" cy="661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lIns="90488" tIns="44450" rIns="90488" bIns="44450" anchor="ctr"/>
            <a:lstStyle>
              <a:lvl1pPr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lnSpc>
                  <a:spcPct val="90000"/>
                </a:lnSpc>
                <a:spcBef>
                  <a:spcPct val="0"/>
                </a:spcBef>
              </a:pPr>
              <a:r>
                <a:rPr lang="tr-TR" altLang="tr-TR" sz="2800" dirty="0">
                  <a:solidFill>
                    <a:srgbClr val="0000FF"/>
                  </a:solidFill>
                </a:rPr>
                <a:t>Kurumun gücüne uygun olarak dış çevrede gelişen durum.</a:t>
              </a:r>
              <a:endParaRPr lang="en-US" altLang="tr-TR" sz="2800" dirty="0">
                <a:solidFill>
                  <a:srgbClr val="0000FF"/>
                </a:solidFill>
              </a:endParaRPr>
            </a:p>
          </p:txBody>
        </p:sp>
        <p:sp>
          <p:nvSpPr>
            <p:cNvPr id="177165" name="Rectangle 13">
              <a:extLst>
                <a:ext uri="{FF2B5EF4-FFF2-40B4-BE49-F238E27FC236}">
                  <a16:creationId xmlns:a16="http://schemas.microsoft.com/office/drawing/2014/main" id="{ADA2E44C-8579-485F-8E95-F3424083C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279"/>
              <a:ext cx="3832" cy="661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lIns="90488" tIns="44450" rIns="90488" bIns="44450" anchor="ctr"/>
            <a:lstStyle>
              <a:lvl1pPr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lnSpc>
                  <a:spcPct val="90000"/>
                </a:lnSpc>
                <a:spcBef>
                  <a:spcPct val="0"/>
                </a:spcBef>
              </a:pPr>
              <a:r>
                <a:rPr lang="tr-TR" altLang="tr-TR" sz="2800" dirty="0">
                  <a:solidFill>
                    <a:srgbClr val="0000FF"/>
                  </a:solidFill>
                </a:rPr>
                <a:t>Kurumun gücüne uygun olmayan veya zayıflığına uygun olan dış çevresel durum.</a:t>
              </a:r>
              <a:endParaRPr lang="en-US" altLang="tr-TR" sz="2800" dirty="0">
                <a:solidFill>
                  <a:srgbClr val="0000FF"/>
                </a:solidFill>
              </a:endParaRPr>
            </a:p>
          </p:txBody>
        </p:sp>
        <p:sp>
          <p:nvSpPr>
            <p:cNvPr id="177166" name="AutoShape 14">
              <a:extLst>
                <a:ext uri="{FF2B5EF4-FFF2-40B4-BE49-F238E27FC236}">
                  <a16:creationId xmlns:a16="http://schemas.microsoft.com/office/drawing/2014/main" id="{FBF786AA-4916-4B7D-A14E-F1B79D14C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" y="1132"/>
              <a:ext cx="144" cy="1139"/>
            </a:xfrm>
            <a:prstGeom prst="leftBrace">
              <a:avLst>
                <a:gd name="adj1" fmla="val 6591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tr-TR" altLang="tr-TR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167" name="AutoShape 15">
              <a:extLst>
                <a:ext uri="{FF2B5EF4-FFF2-40B4-BE49-F238E27FC236}">
                  <a16:creationId xmlns:a16="http://schemas.microsoft.com/office/drawing/2014/main" id="{0FB24970-5DBD-4B5C-9892-C90D842C7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" y="2665"/>
              <a:ext cx="144" cy="1140"/>
            </a:xfrm>
            <a:prstGeom prst="leftBrace">
              <a:avLst>
                <a:gd name="adj1" fmla="val 6597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tr-TR" altLang="tr-TR" sz="240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7168" name="Text Box 16">
              <a:extLst>
                <a:ext uri="{FF2B5EF4-FFF2-40B4-BE49-F238E27FC236}">
                  <a16:creationId xmlns:a16="http://schemas.microsoft.com/office/drawing/2014/main" id="{07D0D460-F682-4BA1-92AF-3CC2B786E2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" y="1478"/>
              <a:ext cx="95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r>
                <a:rPr lang="tr-TR" altLang="tr-TR" sz="2500" dirty="0">
                  <a:solidFill>
                    <a:srgbClr val="FF3300"/>
                  </a:solidFill>
                </a:rPr>
                <a:t>Kurum İçi</a:t>
              </a:r>
              <a:endParaRPr lang="en-US" altLang="tr-TR" sz="2500" dirty="0">
                <a:solidFill>
                  <a:srgbClr val="FF3300"/>
                </a:solidFill>
              </a:endParaRPr>
            </a:p>
          </p:txBody>
        </p:sp>
        <p:sp>
          <p:nvSpPr>
            <p:cNvPr id="177169" name="Text Box 17">
              <a:extLst>
                <a:ext uri="{FF2B5EF4-FFF2-40B4-BE49-F238E27FC236}">
                  <a16:creationId xmlns:a16="http://schemas.microsoft.com/office/drawing/2014/main" id="{C52F7C35-59E7-4E73-B591-6D6CA45E2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" y="3063"/>
              <a:ext cx="1081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r>
                <a:rPr lang="tr-TR" altLang="tr-TR" sz="2500" dirty="0">
                  <a:solidFill>
                    <a:srgbClr val="FF3300"/>
                  </a:solidFill>
                </a:rPr>
                <a:t>Kurum Dışı</a:t>
              </a:r>
              <a:endParaRPr lang="en-US" altLang="tr-TR" sz="2500" dirty="0">
                <a:solidFill>
                  <a:srgbClr val="FF3300"/>
                </a:solidFill>
              </a:endParaRPr>
            </a:p>
          </p:txBody>
        </p:sp>
      </p:grpSp>
      <p:pic>
        <p:nvPicPr>
          <p:cNvPr id="23554" name="Picture 2" descr="swot  animasyon ile ilgili görsel sonucu">
            <a:extLst>
              <a:ext uri="{FF2B5EF4-FFF2-40B4-BE49-F238E27FC236}">
                <a16:creationId xmlns:a16="http://schemas.microsoft.com/office/drawing/2014/main" id="{58BB44D8-1E69-4579-B939-E1396DABB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560"/>
            <a:ext cx="2662684" cy="164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Olasılık-Etki matrisi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 bir risk için sütunlarda gerçekleşme olasılığı; satırlarda ise etki değerleri belirlenir.</a:t>
            </a:r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/>
        </p:nvGraphicFramePr>
        <p:xfrm>
          <a:off x="3143672" y="350100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dirty="0"/>
                        <a:t>OLASILIK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Düşük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Orta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Yüksek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tr-TR" dirty="0"/>
                        <a:t>ETKİ</a:t>
                      </a:r>
                    </a:p>
                    <a:p>
                      <a:pPr algn="ctr"/>
                      <a:r>
                        <a:rPr lang="tr-TR" dirty="0"/>
                        <a:t>(Bir hedef üzerindeki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Düşük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/>
                        <a:t>Göz ardı 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/>
                        <a:t>Göz ardı 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/>
                        <a:t>Önemse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Orta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/>
                        <a:t>Göz ardı 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/>
                        <a:t>Önemse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/>
                        <a:t>Önlem 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Yüksek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/>
                        <a:t>Önemse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/>
                        <a:t>Önlem</a:t>
                      </a:r>
                      <a:r>
                        <a:rPr lang="tr-TR" i="1" baseline="0" dirty="0"/>
                        <a:t> al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/>
                        <a:t>Önlem 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7059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Risk Değerlendirme Tablosu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1919536" y="1628801"/>
            <a:ext cx="8229600" cy="4525963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</p:txBody>
      </p:sp>
      <p:graphicFrame>
        <p:nvGraphicFramePr>
          <p:cNvPr id="7" name="Tablo 6"/>
          <p:cNvGraphicFramePr>
            <a:graphicFrameLocks noGrp="1"/>
          </p:cNvGraphicFramePr>
          <p:nvPr/>
        </p:nvGraphicFramePr>
        <p:xfrm>
          <a:off x="2711624" y="2780928"/>
          <a:ext cx="60960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HEDEF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RİSK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RİSK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RİSK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Risk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Zaman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9/27</a:t>
                      </a:r>
                      <a:r>
                        <a:rPr lang="tr-TR" baseline="0" dirty="0"/>
                        <a:t> = %33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Maliyet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8/27</a:t>
                      </a:r>
                      <a:r>
                        <a:rPr lang="tr-TR" baseline="0" dirty="0"/>
                        <a:t> = %30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Kalite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12/27 = %44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Ortalama Etkiler</a:t>
                      </a:r>
                      <a:r>
                        <a:rPr lang="tr-TR" baseline="0" dirty="0"/>
                        <a:t> ve </a:t>
                      </a:r>
                      <a:r>
                        <a:rPr lang="tr-TR" dirty="0"/>
                        <a:t>Proje Riski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7/3</a:t>
                      </a:r>
                      <a:r>
                        <a:rPr lang="tr-TR" baseline="0" dirty="0"/>
                        <a:t> = 2.33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/>
                        <a:t>8/3=</a:t>
                      </a:r>
                    </a:p>
                    <a:p>
                      <a:pPr algn="ctr"/>
                      <a:r>
                        <a:rPr lang="tr-TR"/>
                        <a:t>2.67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14/3=</a:t>
                      </a:r>
                    </a:p>
                    <a:p>
                      <a:pPr algn="ctr"/>
                      <a:r>
                        <a:rPr lang="tr-TR" dirty="0"/>
                        <a:t>4.67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%35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879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>
            <a:extLst>
              <a:ext uri="{FF2B5EF4-FFF2-40B4-BE49-F238E27FC236}">
                <a16:creationId xmlns:a16="http://schemas.microsoft.com/office/drawing/2014/main" id="{8E80A13C-5BD9-41BA-B286-B78310011EC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351404" y="1085851"/>
            <a:ext cx="5973763" cy="81121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 b="1" dirty="0">
                <a:solidFill>
                  <a:srgbClr val="FF0000"/>
                </a:solidFill>
              </a:rPr>
              <a:t>Durum (</a:t>
            </a:r>
            <a:r>
              <a:rPr lang="en-US" altLang="tr-TR" sz="4000" b="1" dirty="0">
                <a:solidFill>
                  <a:srgbClr val="FF0000"/>
                </a:solidFill>
              </a:rPr>
              <a:t>SWOT</a:t>
            </a:r>
            <a:r>
              <a:rPr lang="tr-TR" altLang="tr-TR" sz="4000" b="1" dirty="0">
                <a:solidFill>
                  <a:srgbClr val="FF0000"/>
                </a:solidFill>
              </a:rPr>
              <a:t>)</a:t>
            </a:r>
            <a:r>
              <a:rPr lang="en-US" altLang="tr-TR" sz="4000" b="1" dirty="0">
                <a:solidFill>
                  <a:srgbClr val="FF0000"/>
                </a:solidFill>
              </a:rPr>
              <a:t> Anal</a:t>
            </a:r>
            <a:r>
              <a:rPr lang="tr-TR" altLang="tr-TR" sz="4000" b="1" dirty="0">
                <a:solidFill>
                  <a:srgbClr val="FF0000"/>
                </a:solidFill>
              </a:rPr>
              <a:t>izi</a:t>
            </a:r>
            <a:endParaRPr lang="en-US" altLang="tr-TR" sz="4000" b="1" dirty="0">
              <a:solidFill>
                <a:srgbClr val="FF0000"/>
              </a:solidFill>
            </a:endParaRPr>
          </a:p>
        </p:txBody>
      </p:sp>
      <p:grpSp>
        <p:nvGrpSpPr>
          <p:cNvPr id="257027" name="Group 3">
            <a:extLst>
              <a:ext uri="{FF2B5EF4-FFF2-40B4-BE49-F238E27FC236}">
                <a16:creationId xmlns:a16="http://schemas.microsoft.com/office/drawing/2014/main" id="{4879DFEB-AB87-40FF-A198-6907456009CC}"/>
              </a:ext>
            </a:extLst>
          </p:cNvPr>
          <p:cNvGrpSpPr>
            <a:grpSpLocks/>
          </p:cNvGrpSpPr>
          <p:nvPr/>
        </p:nvGrpSpPr>
        <p:grpSpPr bwMode="auto">
          <a:xfrm>
            <a:off x="1701553" y="2133600"/>
            <a:ext cx="8966447" cy="4343400"/>
            <a:chOff x="768" y="1104"/>
            <a:chExt cx="4848" cy="2736"/>
          </a:xfrm>
        </p:grpSpPr>
        <p:sp>
          <p:nvSpPr>
            <p:cNvPr id="179204" name="Rectangle 4">
              <a:extLst>
                <a:ext uri="{FF2B5EF4-FFF2-40B4-BE49-F238E27FC236}">
                  <a16:creationId xmlns:a16="http://schemas.microsoft.com/office/drawing/2014/main" id="{B0BF0B41-15C9-404F-A45D-FC46A2CD9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4" y="1104"/>
              <a:ext cx="4682" cy="273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79205" name="Rectangle 5">
              <a:extLst>
                <a:ext uri="{FF2B5EF4-FFF2-40B4-BE49-F238E27FC236}">
                  <a16:creationId xmlns:a16="http://schemas.microsoft.com/office/drawing/2014/main" id="{EDE34D0B-87EF-4558-A478-CE73539E5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2" y="1344"/>
              <a:ext cx="2880" cy="2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1313" indent="-341313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u"/>
              </a:pPr>
              <a:r>
                <a:rPr lang="tr-TR" altLang="tr-TR" sz="2800">
                  <a:solidFill>
                    <a:srgbClr val="0000FF"/>
                  </a:solidFill>
                </a:rPr>
                <a:t>Üretim Maliyetleri</a:t>
              </a:r>
            </a:p>
            <a:p>
              <a:pPr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u"/>
              </a:pPr>
              <a:r>
                <a:rPr lang="tr-TR" altLang="tr-TR" sz="2800">
                  <a:solidFill>
                    <a:srgbClr val="0000FF"/>
                  </a:solidFill>
                </a:rPr>
                <a:t>Pazarlama Yetenekleri</a:t>
              </a:r>
              <a:endParaRPr lang="en-US" altLang="tr-TR" sz="2800">
                <a:solidFill>
                  <a:srgbClr val="0000FF"/>
                </a:solidFill>
              </a:endParaRPr>
            </a:p>
            <a:p>
              <a:pPr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u"/>
              </a:pPr>
              <a:r>
                <a:rPr lang="tr-TR" altLang="tr-TR" sz="2800">
                  <a:solidFill>
                    <a:srgbClr val="0000FF"/>
                  </a:solidFill>
                </a:rPr>
                <a:t>Çalışanların Yetenekleri</a:t>
              </a:r>
              <a:endParaRPr lang="en-US" altLang="tr-TR" sz="2800">
                <a:solidFill>
                  <a:srgbClr val="0000FF"/>
                </a:solidFill>
              </a:endParaRPr>
            </a:p>
            <a:p>
              <a:pPr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u"/>
              </a:pPr>
              <a:r>
                <a:rPr lang="en-US" altLang="tr-TR" sz="2800">
                  <a:solidFill>
                    <a:srgbClr val="0000FF"/>
                  </a:solidFill>
                </a:rPr>
                <a:t>Finan</a:t>
              </a:r>
              <a:r>
                <a:rPr lang="tr-TR" altLang="tr-TR" sz="2800">
                  <a:solidFill>
                    <a:srgbClr val="0000FF"/>
                  </a:solidFill>
                </a:rPr>
                <a:t>sal</a:t>
              </a:r>
              <a:r>
                <a:rPr lang="en-US" altLang="tr-TR" sz="2800">
                  <a:solidFill>
                    <a:srgbClr val="0000FF"/>
                  </a:solidFill>
                </a:rPr>
                <a:t> </a:t>
              </a:r>
              <a:r>
                <a:rPr lang="tr-TR" altLang="tr-TR" sz="2800">
                  <a:solidFill>
                    <a:srgbClr val="0000FF"/>
                  </a:solidFill>
                </a:rPr>
                <a:t>Kaynaklar</a:t>
              </a:r>
              <a:endParaRPr lang="en-US" altLang="tr-TR" sz="2800">
                <a:solidFill>
                  <a:srgbClr val="0000FF"/>
                </a:solidFill>
              </a:endParaRPr>
            </a:p>
            <a:p>
              <a:pPr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u"/>
              </a:pPr>
              <a:r>
                <a:rPr lang="tr-TR" altLang="tr-TR" sz="2800">
                  <a:solidFill>
                    <a:srgbClr val="0000FF"/>
                  </a:solidFill>
                </a:rPr>
                <a:t>Eldeki </a:t>
              </a:r>
              <a:r>
                <a:rPr lang="en-US" altLang="tr-TR" sz="2800">
                  <a:solidFill>
                    <a:srgbClr val="0000FF"/>
                  </a:solidFill>
                </a:rPr>
                <a:t>Te</a:t>
              </a:r>
              <a:r>
                <a:rPr lang="tr-TR" altLang="tr-TR" sz="2800">
                  <a:solidFill>
                    <a:srgbClr val="0000FF"/>
                  </a:solidFill>
                </a:rPr>
                <a:t>k</a:t>
              </a:r>
              <a:r>
                <a:rPr lang="en-US" altLang="tr-TR" sz="2800">
                  <a:solidFill>
                    <a:srgbClr val="0000FF"/>
                  </a:solidFill>
                </a:rPr>
                <a:t>nolo</a:t>
              </a:r>
              <a:r>
                <a:rPr lang="tr-TR" altLang="tr-TR" sz="2800">
                  <a:solidFill>
                    <a:srgbClr val="0000FF"/>
                  </a:solidFill>
                </a:rPr>
                <a:t>ji</a:t>
              </a:r>
              <a:endParaRPr lang="en-US" altLang="tr-TR" sz="2800">
                <a:solidFill>
                  <a:srgbClr val="0000FF"/>
                </a:solidFill>
              </a:endParaRPr>
            </a:p>
            <a:p>
              <a:pPr>
                <a:spcBef>
                  <a:spcPct val="5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u"/>
              </a:pPr>
              <a:r>
                <a:rPr lang="tr-TR" altLang="tr-TR" sz="2800">
                  <a:solidFill>
                    <a:srgbClr val="0000FF"/>
                  </a:solidFill>
                </a:rPr>
                <a:t>Firma</a:t>
              </a:r>
              <a:r>
                <a:rPr lang="en-US" altLang="tr-TR" sz="2800">
                  <a:solidFill>
                    <a:srgbClr val="0000FF"/>
                  </a:solidFill>
                </a:rPr>
                <a:t>/</a:t>
              </a:r>
              <a:r>
                <a:rPr lang="tr-TR" altLang="tr-TR" sz="2800">
                  <a:solidFill>
                    <a:srgbClr val="0000FF"/>
                  </a:solidFill>
                </a:rPr>
                <a:t>Marka</a:t>
              </a:r>
              <a:r>
                <a:rPr lang="en-US" altLang="tr-TR" sz="2800">
                  <a:solidFill>
                    <a:srgbClr val="0000FF"/>
                  </a:solidFill>
                </a:rPr>
                <a:t> </a:t>
              </a:r>
              <a:r>
                <a:rPr lang="tr-TR" altLang="tr-TR" sz="2800">
                  <a:solidFill>
                    <a:srgbClr val="0000FF"/>
                  </a:solidFill>
                </a:rPr>
                <a:t>İmajı</a:t>
              </a:r>
              <a:endParaRPr lang="en-US" altLang="tr-TR" sz="2800">
                <a:solidFill>
                  <a:srgbClr val="0000FF"/>
                </a:solidFill>
              </a:endParaRPr>
            </a:p>
          </p:txBody>
        </p:sp>
        <p:sp>
          <p:nvSpPr>
            <p:cNvPr id="257032" name="Rectangle 8">
              <a:extLst>
                <a:ext uri="{FF2B5EF4-FFF2-40B4-BE49-F238E27FC236}">
                  <a16:creationId xmlns:a16="http://schemas.microsoft.com/office/drawing/2014/main" id="{C15CA948-F80F-43EC-9828-3AE471BEC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440"/>
              <a:ext cx="1824" cy="1152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defRPr/>
              </a:pPr>
              <a:br>
                <a:rPr lang="en-US" altLang="tr-TR" sz="2400" dirty="0">
                  <a:solidFill>
                    <a:srgbClr val="FFFFCC"/>
                  </a:solidFill>
                </a:rPr>
              </a:br>
              <a:r>
                <a:rPr lang="tr-TR" altLang="tr-TR" sz="28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Güçlü ve Zayıf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tr-TR" altLang="tr-TR" sz="28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Yanlar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tr-TR" altLang="tr-TR" sz="28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DAHİLİ</a:t>
              </a:r>
              <a:endParaRPr lang="en-US" altLang="tr-TR" sz="2800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pic>
        <p:nvPicPr>
          <p:cNvPr id="21506" name="Picture 2" descr="swot  animasyon ile ilgili görsel sonucu">
            <a:extLst>
              <a:ext uri="{FF2B5EF4-FFF2-40B4-BE49-F238E27FC236}">
                <a16:creationId xmlns:a16="http://schemas.microsoft.com/office/drawing/2014/main" id="{6A5F5FE6-34CC-4D65-AF5A-846A61C73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8184" cy="169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44CF60E1-C851-4833-BC8D-CD8FC8FBD52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142456" y="1077157"/>
            <a:ext cx="6364288" cy="81121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b="1" dirty="0">
                <a:solidFill>
                  <a:srgbClr val="FF0000"/>
                </a:solidFill>
              </a:rPr>
              <a:t>Durum (</a:t>
            </a:r>
            <a:r>
              <a:rPr lang="en-US" altLang="tr-TR" b="1" dirty="0">
                <a:solidFill>
                  <a:srgbClr val="FF0000"/>
                </a:solidFill>
              </a:rPr>
              <a:t>SWOT</a:t>
            </a:r>
            <a:r>
              <a:rPr lang="tr-TR" altLang="tr-TR" b="1" dirty="0">
                <a:solidFill>
                  <a:srgbClr val="FF0000"/>
                </a:solidFill>
              </a:rPr>
              <a:t>)</a:t>
            </a:r>
            <a:r>
              <a:rPr lang="en-US" altLang="tr-TR" b="1" dirty="0">
                <a:solidFill>
                  <a:srgbClr val="FF0000"/>
                </a:solidFill>
              </a:rPr>
              <a:t> Anal</a:t>
            </a:r>
            <a:r>
              <a:rPr lang="tr-TR" altLang="tr-TR" b="1" dirty="0">
                <a:solidFill>
                  <a:srgbClr val="FF0000"/>
                </a:solidFill>
              </a:rPr>
              <a:t>izi</a:t>
            </a:r>
            <a:endParaRPr lang="en-US" altLang="tr-TR" b="1" dirty="0">
              <a:solidFill>
                <a:srgbClr val="FF0000"/>
              </a:solidFill>
            </a:endParaRPr>
          </a:p>
        </p:txBody>
      </p:sp>
      <p:grpSp>
        <p:nvGrpSpPr>
          <p:cNvPr id="259075" name="Group 3">
            <a:extLst>
              <a:ext uri="{FF2B5EF4-FFF2-40B4-BE49-F238E27FC236}">
                <a16:creationId xmlns:a16="http://schemas.microsoft.com/office/drawing/2014/main" id="{BC62AB05-7D56-4B3F-9392-36864FBF2BA9}"/>
              </a:ext>
            </a:extLst>
          </p:cNvPr>
          <p:cNvGrpSpPr>
            <a:grpSpLocks/>
          </p:cNvGrpSpPr>
          <p:nvPr/>
        </p:nvGrpSpPr>
        <p:grpSpPr bwMode="auto">
          <a:xfrm>
            <a:off x="1701553" y="1989138"/>
            <a:ext cx="8966447" cy="4464050"/>
            <a:chOff x="768" y="1104"/>
            <a:chExt cx="4848" cy="2736"/>
          </a:xfrm>
        </p:grpSpPr>
        <p:sp>
          <p:nvSpPr>
            <p:cNvPr id="181253" name="Rectangle 4">
              <a:extLst>
                <a:ext uri="{FF2B5EF4-FFF2-40B4-BE49-F238E27FC236}">
                  <a16:creationId xmlns:a16="http://schemas.microsoft.com/office/drawing/2014/main" id="{4682911D-AC2D-4F74-9FFC-E9670C720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4" y="1104"/>
              <a:ext cx="4682" cy="273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lnSpc>
                  <a:spcPct val="80000"/>
                </a:lnSpc>
                <a:spcBef>
                  <a:spcPct val="20000"/>
                </a:spcBef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endParaRPr lang="tr-TR" altLang="tr-TR" sz="2800" b="0">
                <a:solidFill>
                  <a:srgbClr val="0000FF"/>
                </a:solidFill>
              </a:endParaRPr>
            </a:p>
          </p:txBody>
        </p:sp>
        <p:sp>
          <p:nvSpPr>
            <p:cNvPr id="181254" name="Rectangle 5">
              <a:extLst>
                <a:ext uri="{FF2B5EF4-FFF2-40B4-BE49-F238E27FC236}">
                  <a16:creationId xmlns:a16="http://schemas.microsoft.com/office/drawing/2014/main" id="{C3A83652-C23E-4046-A9FA-EEE13744D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2" y="1344"/>
              <a:ext cx="2880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1313" indent="-341313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u"/>
              </a:pPr>
              <a:endParaRPr lang="tr-TR" altLang="tr-TR" sz="2800"/>
            </a:p>
          </p:txBody>
        </p:sp>
        <p:sp>
          <p:nvSpPr>
            <p:cNvPr id="259080" name="Rectangle 8">
              <a:extLst>
                <a:ext uri="{FF2B5EF4-FFF2-40B4-BE49-F238E27FC236}">
                  <a16:creationId xmlns:a16="http://schemas.microsoft.com/office/drawing/2014/main" id="{6173704F-C27B-4754-8B02-F01215002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441"/>
              <a:ext cx="1824" cy="1151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defRPr/>
              </a:pPr>
              <a:br>
                <a:rPr lang="en-US" altLang="tr-TR" sz="2400" dirty="0">
                  <a:solidFill>
                    <a:srgbClr val="FFFFCC"/>
                  </a:solidFill>
                </a:rPr>
              </a:br>
              <a:r>
                <a:rPr lang="en-US" altLang="tr-TR" sz="2400" dirty="0">
                  <a:solidFill>
                    <a:srgbClr val="FFFFCC"/>
                  </a:solidFill>
                </a:rPr>
                <a:t> </a:t>
              </a:r>
              <a:r>
                <a:rPr lang="tr-TR" altLang="tr-TR" sz="28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Fırsatlar ve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tr-TR" altLang="tr-TR" sz="28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Tehditler</a:t>
              </a:r>
              <a:endParaRPr lang="en-US" altLang="tr-TR" sz="2800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tr-TR" altLang="tr-TR" sz="28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HARİCİ</a:t>
              </a:r>
              <a:br>
                <a:rPr lang="en-US" altLang="tr-TR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endParaRPr lang="en-US" altLang="tr-T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59081" name="Rectangle 9">
            <a:extLst>
              <a:ext uri="{FF2B5EF4-FFF2-40B4-BE49-F238E27FC236}">
                <a16:creationId xmlns:a16="http://schemas.microsoft.com/office/drawing/2014/main" id="{29DEC2D4-1662-4824-A127-6A3ABEFD6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065338"/>
            <a:ext cx="4038600" cy="372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u"/>
            </a:pPr>
            <a:r>
              <a:rPr lang="en-US" altLang="tr-TR" sz="2800">
                <a:solidFill>
                  <a:srgbClr val="0000FF"/>
                </a:solidFill>
              </a:rPr>
              <a:t>So</a:t>
            </a:r>
            <a:r>
              <a:rPr lang="tr-TR" altLang="tr-TR" sz="2800">
                <a:solidFill>
                  <a:srgbClr val="0000FF"/>
                </a:solidFill>
              </a:rPr>
              <a:t>syal</a:t>
            </a:r>
            <a:endParaRPr lang="en-US" altLang="tr-TR" sz="2800">
              <a:solidFill>
                <a:srgbClr val="0000FF"/>
              </a:solidFill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u"/>
            </a:pPr>
            <a:r>
              <a:rPr lang="en-US" altLang="tr-TR" sz="2800">
                <a:solidFill>
                  <a:srgbClr val="0000FF"/>
                </a:solidFill>
              </a:rPr>
              <a:t>Demogra</a:t>
            </a:r>
            <a:r>
              <a:rPr lang="tr-TR" altLang="tr-TR" sz="2800">
                <a:solidFill>
                  <a:srgbClr val="0000FF"/>
                </a:solidFill>
              </a:rPr>
              <a:t>fik</a:t>
            </a:r>
            <a:endParaRPr lang="en-US" altLang="tr-TR" sz="2800">
              <a:solidFill>
                <a:srgbClr val="0000FF"/>
              </a:solidFill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u"/>
            </a:pPr>
            <a:r>
              <a:rPr lang="en-US" altLang="tr-TR" sz="2800">
                <a:solidFill>
                  <a:srgbClr val="0000FF"/>
                </a:solidFill>
              </a:rPr>
              <a:t>E</a:t>
            </a:r>
            <a:r>
              <a:rPr lang="tr-TR" altLang="tr-TR" sz="2800">
                <a:solidFill>
                  <a:srgbClr val="0000FF"/>
                </a:solidFill>
              </a:rPr>
              <a:t>k</a:t>
            </a:r>
            <a:r>
              <a:rPr lang="en-US" altLang="tr-TR" sz="2800">
                <a:solidFill>
                  <a:srgbClr val="0000FF"/>
                </a:solidFill>
              </a:rPr>
              <a:t>onomi</a:t>
            </a:r>
            <a:r>
              <a:rPr lang="tr-TR" altLang="tr-TR" sz="2800">
                <a:solidFill>
                  <a:srgbClr val="0000FF"/>
                </a:solidFill>
              </a:rPr>
              <a:t>k</a:t>
            </a:r>
            <a:endParaRPr lang="en-US" altLang="tr-TR" sz="2800">
              <a:solidFill>
                <a:srgbClr val="0000FF"/>
              </a:solidFill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u"/>
            </a:pPr>
            <a:r>
              <a:rPr lang="en-US" altLang="tr-TR" sz="2800">
                <a:solidFill>
                  <a:srgbClr val="0000FF"/>
                </a:solidFill>
              </a:rPr>
              <a:t>Te</a:t>
            </a:r>
            <a:r>
              <a:rPr lang="tr-TR" altLang="tr-TR" sz="2800">
                <a:solidFill>
                  <a:srgbClr val="0000FF"/>
                </a:solidFill>
              </a:rPr>
              <a:t>k</a:t>
            </a:r>
            <a:r>
              <a:rPr lang="en-US" altLang="tr-TR" sz="2800">
                <a:solidFill>
                  <a:srgbClr val="0000FF"/>
                </a:solidFill>
              </a:rPr>
              <a:t>nolo</a:t>
            </a:r>
            <a:r>
              <a:rPr lang="tr-TR" altLang="tr-TR" sz="2800">
                <a:solidFill>
                  <a:srgbClr val="0000FF"/>
                </a:solidFill>
              </a:rPr>
              <a:t>jik</a:t>
            </a:r>
            <a:endParaRPr lang="en-US" altLang="tr-TR" sz="2800">
              <a:solidFill>
                <a:srgbClr val="0000FF"/>
              </a:solidFill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u"/>
            </a:pPr>
            <a:r>
              <a:rPr lang="en-US" altLang="tr-TR" sz="2800">
                <a:solidFill>
                  <a:srgbClr val="0000FF"/>
                </a:solidFill>
              </a:rPr>
              <a:t>Politi</a:t>
            </a:r>
            <a:r>
              <a:rPr lang="tr-TR" altLang="tr-TR" sz="2800">
                <a:solidFill>
                  <a:srgbClr val="0000FF"/>
                </a:solidFill>
              </a:rPr>
              <a:t>k</a:t>
            </a:r>
            <a:r>
              <a:rPr lang="en-US" altLang="tr-TR" sz="2800">
                <a:solidFill>
                  <a:srgbClr val="0000FF"/>
                </a:solidFill>
              </a:rPr>
              <a:t>/</a:t>
            </a:r>
            <a:r>
              <a:rPr lang="tr-TR" altLang="tr-TR" sz="2800">
                <a:solidFill>
                  <a:srgbClr val="0000FF"/>
                </a:solidFill>
              </a:rPr>
              <a:t>Yasal</a:t>
            </a:r>
            <a:endParaRPr lang="en-US" altLang="tr-TR" sz="2800">
              <a:solidFill>
                <a:srgbClr val="0000FF"/>
              </a:solidFill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u"/>
            </a:pPr>
            <a:r>
              <a:rPr lang="tr-TR" altLang="tr-TR" sz="2800">
                <a:solidFill>
                  <a:srgbClr val="0000FF"/>
                </a:solidFill>
              </a:rPr>
              <a:t>Rekabet</a:t>
            </a:r>
            <a:endParaRPr lang="en-US" altLang="tr-TR" sz="2800">
              <a:solidFill>
                <a:srgbClr val="0000FF"/>
              </a:solidFill>
            </a:endParaRPr>
          </a:p>
        </p:txBody>
      </p:sp>
      <p:pic>
        <p:nvPicPr>
          <p:cNvPr id="19458" name="Picture 2" descr="swot  animasyon ile ilgili görsel sonucu">
            <a:extLst>
              <a:ext uri="{FF2B5EF4-FFF2-40B4-BE49-F238E27FC236}">
                <a16:creationId xmlns:a16="http://schemas.microsoft.com/office/drawing/2014/main" id="{ED2ECFFA-D396-4FB0-84BE-C7008F67A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328"/>
            <a:ext cx="2008573" cy="200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>
            <a:extLst>
              <a:ext uri="{FF2B5EF4-FFF2-40B4-BE49-F238E27FC236}">
                <a16:creationId xmlns:a16="http://schemas.microsoft.com/office/drawing/2014/main" id="{C0642EE8-D921-4A85-8B40-FB72AAC1586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038907" y="1468192"/>
            <a:ext cx="7064375" cy="655637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600" b="1" dirty="0">
                <a:solidFill>
                  <a:srgbClr val="FF0000"/>
                </a:solidFill>
              </a:rPr>
              <a:t>Çevre İncelemesi</a:t>
            </a:r>
            <a:endParaRPr lang="en-US" altLang="tr-TR" sz="3600" b="1" dirty="0">
              <a:solidFill>
                <a:srgbClr val="FF0000"/>
              </a:solidFill>
            </a:endParaRPr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09EE938E-198D-4E6F-8A8F-EBEC6ACA8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728" y="2245019"/>
            <a:ext cx="10780451" cy="371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buClr>
                <a:schemeClr val="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914400" indent="-285750" algn="l"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257300" indent="-228600" algn="l"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714500" indent="-228600" algn="l"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 algn="l"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tr-TR" altLang="tr-TR" dirty="0">
                <a:solidFill>
                  <a:srgbClr val="0000FF"/>
                </a:solidFill>
              </a:rPr>
              <a:t>Kurumun geleceğini etkileyebilecek olayların, değişikliklerin ve ilişkilerin toplanması ve yorumlanmasıdır.</a:t>
            </a:r>
            <a:endParaRPr lang="en-US" altLang="tr-TR" dirty="0">
              <a:solidFill>
                <a:srgbClr val="0000FF"/>
              </a:solidFill>
            </a:endParaRPr>
          </a:p>
        </p:txBody>
      </p:sp>
      <p:pic>
        <p:nvPicPr>
          <p:cNvPr id="18434" name="Picture 2" descr="Çevre  animasyon ile ilgili görsel sonucu">
            <a:extLst>
              <a:ext uri="{FF2B5EF4-FFF2-40B4-BE49-F238E27FC236}">
                <a16:creationId xmlns:a16="http://schemas.microsoft.com/office/drawing/2014/main" id="{C37C6223-86B1-4400-B501-AB375FF92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788" y="3694645"/>
            <a:ext cx="3296066" cy="246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>
            <a:extLst>
              <a:ext uri="{FF2B5EF4-FFF2-40B4-BE49-F238E27FC236}">
                <a16:creationId xmlns:a16="http://schemas.microsoft.com/office/drawing/2014/main" id="{DD69DBB0-9BC9-4E4C-9D8D-A3B1525A53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4A30D-699B-443B-8EAB-ECF33D27F11F}" type="slidenum">
              <a:rPr lang="tr-TR" altLang="tr-TR"/>
              <a:pPr>
                <a:defRPr/>
              </a:pPr>
              <a:t>8</a:t>
            </a:fld>
            <a:endParaRPr lang="tr-TR" altLang="tr-TR"/>
          </a:p>
        </p:txBody>
      </p:sp>
      <p:sp>
        <p:nvSpPr>
          <p:cNvPr id="149506" name="Text Box 2">
            <a:extLst>
              <a:ext uri="{FF2B5EF4-FFF2-40B4-BE49-F238E27FC236}">
                <a16:creationId xmlns:a16="http://schemas.microsoft.com/office/drawing/2014/main" id="{BBFD87D2-0395-4A57-8071-914E9D38B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36" y="1197620"/>
            <a:ext cx="11490664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lnSpc>
                <a:spcPct val="80000"/>
              </a:lnSpc>
              <a:spcBef>
                <a:spcPct val="20000"/>
              </a:spcBef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dirty="0">
                <a:solidFill>
                  <a:srgbClr val="FF0000"/>
                </a:solidFill>
              </a:rPr>
              <a:t>YÖNETİM SİSTEMLERİ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sz="2400" b="0" dirty="0">
                <a:solidFill>
                  <a:srgbClr val="FF0000"/>
                </a:solidFill>
              </a:rPr>
              <a:t>	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sz="2400" dirty="0">
                <a:solidFill>
                  <a:srgbClr val="FFFF00"/>
                </a:solidFill>
              </a:rPr>
              <a:t>	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sz="2400" dirty="0">
                <a:solidFill>
                  <a:srgbClr val="FF0000"/>
                </a:solidFill>
              </a:rPr>
              <a:t>FONKSİYONEL YÖNETİM.</a:t>
            </a:r>
            <a:endParaRPr lang="tr-TR" altLang="tr-TR" sz="2400" dirty="0">
              <a:solidFill>
                <a:schemeClr val="bg1"/>
              </a:solidFill>
            </a:endParaRP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sz="2400" dirty="0"/>
              <a:t>BİRİMLERİN DİĞER BİRİMLERLE PEK İLİŞKİSİ	BULUNMAMAKTADIR.</a:t>
            </a:r>
            <a:r>
              <a:rPr lang="tr-TR" altLang="tr-TR" sz="2400" dirty="0">
                <a:solidFill>
                  <a:schemeClr val="bg1"/>
                </a:solidFill>
              </a:rPr>
              <a:t> 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sz="2400" dirty="0">
                <a:solidFill>
                  <a:schemeClr val="bg1"/>
                </a:solidFill>
              </a:rPr>
              <a:t>	      </a:t>
            </a:r>
            <a:endParaRPr lang="tr-TR" altLang="tr-TR" sz="2400" dirty="0">
              <a:solidFill>
                <a:srgbClr val="FF0000"/>
              </a:solidFill>
            </a:endParaRP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sz="2400" dirty="0">
                <a:solidFill>
                  <a:srgbClr val="FF0000"/>
                </a:solidFill>
              </a:rPr>
              <a:t>ÇAĞDAŞ YÖNETİM SİSTEMLERİ (TEKNİKLERİ)</a:t>
            </a:r>
            <a:endParaRPr lang="tr-TR" altLang="tr-TR" sz="2400" dirty="0">
              <a:solidFill>
                <a:srgbClr val="FFFF00"/>
              </a:solidFill>
            </a:endParaRP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sz="2400" dirty="0"/>
              <a:t>KURUMSAL YÖNETİM</a:t>
            </a:r>
            <a:endParaRPr lang="tr-TR" altLang="tr-TR" sz="2400" dirty="0">
              <a:solidFill>
                <a:schemeClr val="bg1"/>
              </a:solidFill>
            </a:endParaRP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sz="2400" dirty="0"/>
              <a:t>STRATEJİK YÖNETİM</a:t>
            </a:r>
            <a:r>
              <a:rPr lang="tr-TR" altLang="tr-TR" sz="2400" dirty="0">
                <a:solidFill>
                  <a:schemeClr val="bg1"/>
                </a:solidFill>
              </a:rPr>
              <a:t> 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sz="2400" dirty="0"/>
              <a:t>TOPLAM KALİTE YÖNETİMİ</a:t>
            </a:r>
            <a:r>
              <a:rPr lang="tr-TR" altLang="tr-TR" sz="2400" dirty="0">
                <a:solidFill>
                  <a:schemeClr val="bg1"/>
                </a:solidFill>
              </a:rPr>
              <a:t> </a:t>
            </a:r>
            <a:r>
              <a:rPr lang="tr-TR" altLang="tr-TR" sz="1800" dirty="0">
                <a:solidFill>
                  <a:srgbClr val="99FF99"/>
                </a:solidFill>
              </a:rPr>
              <a:t>	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sz="1800" dirty="0">
                <a:solidFill>
                  <a:srgbClr val="99FF99"/>
                </a:solidFill>
              </a:rPr>
              <a:t>	</a:t>
            </a:r>
          </a:p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sz="1800" dirty="0"/>
              <a:t>	</a:t>
            </a:r>
            <a:endParaRPr lang="tr-TR" altLang="tr-TR" sz="1800" dirty="0">
              <a:solidFill>
                <a:srgbClr val="99FF99"/>
              </a:solidFill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  <p:bldP spid="14950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>
            <a:extLst>
              <a:ext uri="{FF2B5EF4-FFF2-40B4-BE49-F238E27FC236}">
                <a16:creationId xmlns:a16="http://schemas.microsoft.com/office/drawing/2014/main" id="{E3DC5FF8-6351-4CC9-BCB4-92E3877401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3973" y="839450"/>
            <a:ext cx="6696075" cy="13414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altLang="tr-TR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STRATEJİK YÖNETİM</a:t>
            </a:r>
          </a:p>
        </p:txBody>
      </p:sp>
      <p:pic>
        <p:nvPicPr>
          <p:cNvPr id="16386" name="Picture 2" descr="stratejik yönetim animasyon ile ilgili görsel sonucu">
            <a:extLst>
              <a:ext uri="{FF2B5EF4-FFF2-40B4-BE49-F238E27FC236}">
                <a16:creationId xmlns:a16="http://schemas.microsoft.com/office/drawing/2014/main" id="{8B854DFD-5907-43AD-A4E5-A21EFC08B7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9"/>
          <a:stretch/>
        </p:blipFill>
        <p:spPr bwMode="auto">
          <a:xfrm>
            <a:off x="3492177" y="2393952"/>
            <a:ext cx="4719668" cy="412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0000"/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76</TotalTime>
  <Words>1698</Words>
  <Application>Microsoft Office PowerPoint</Application>
  <PresentationFormat>Geniş ekran</PresentationFormat>
  <Paragraphs>353</Paragraphs>
  <Slides>41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9" baseType="lpstr">
      <vt:lpstr>Arial</vt:lpstr>
      <vt:lpstr>Arial Black</vt:lpstr>
      <vt:lpstr>Calibri</vt:lpstr>
      <vt:lpstr>Tahoma</vt:lpstr>
      <vt:lpstr>Times New Roman</vt:lpstr>
      <vt:lpstr>Tw Cen MT</vt:lpstr>
      <vt:lpstr>Wingdings</vt:lpstr>
      <vt:lpstr>Damla</vt:lpstr>
      <vt:lpstr>PowerPoint Sunusu</vt:lpstr>
      <vt:lpstr>İhtiyaçların Tespiti</vt:lpstr>
      <vt:lpstr>Durum (SWOT) Analizi</vt:lpstr>
      <vt:lpstr>Durum (SWOT) Analizi</vt:lpstr>
      <vt:lpstr>Durum (SWOT) Analizi</vt:lpstr>
      <vt:lpstr>Durum (SWOT) Analizi</vt:lpstr>
      <vt:lpstr>Çevre İncelemesi</vt:lpstr>
      <vt:lpstr>PowerPoint Sunusu</vt:lpstr>
      <vt:lpstr>STRATEJİK YÖNETİM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Risk Yönetimi</vt:lpstr>
      <vt:lpstr>Risk Yönetimi</vt:lpstr>
      <vt:lpstr>RİSK YÖNETİMİNİN FAYDALARI</vt:lpstr>
      <vt:lpstr>PowerPoint Sunusu</vt:lpstr>
      <vt:lpstr>PowerPoint Sunusu</vt:lpstr>
      <vt:lpstr>Risklerin Tanımlanması</vt:lpstr>
      <vt:lpstr>Teknik riskler</vt:lpstr>
      <vt:lpstr>Proje yönetimi riskleri</vt:lpstr>
      <vt:lpstr>Kurumsal riskler</vt:lpstr>
      <vt:lpstr>Dışsal riskler</vt:lpstr>
      <vt:lpstr>Risk Belirleme ve Değerlendirme Formu (Wysocki, R.K., 2009)</vt:lpstr>
      <vt:lpstr>Riske Yol Açan faktörler (Wysocki, R.K., 2009)</vt:lpstr>
      <vt:lpstr>Riske Yol Açan faktörler (Wysocki, R.K., 2009)</vt:lpstr>
      <vt:lpstr>Riske Yol Açan faktörler (Wysocki, R.K., 2009)</vt:lpstr>
      <vt:lpstr>Risklerin Değerlendirilmesi</vt:lpstr>
      <vt:lpstr>Risklerin Değerlendirilmesi</vt:lpstr>
      <vt:lpstr>Nitel Risk Analizi</vt:lpstr>
      <vt:lpstr>Olasılık-Etki matrisi </vt:lpstr>
      <vt:lpstr>Risk Değerlendirme Tablosu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nilburak</dc:creator>
  <cp:lastModifiedBy>nilburak</cp:lastModifiedBy>
  <cp:revision>21</cp:revision>
  <dcterms:created xsi:type="dcterms:W3CDTF">2019-11-25T08:15:16Z</dcterms:created>
  <dcterms:modified xsi:type="dcterms:W3CDTF">2020-09-07T09:17:48Z</dcterms:modified>
</cp:coreProperties>
</file>