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64"/>
              </a:lnSpc>
            </a:pPr>
            <a:r>
              <a:rPr spc="45" dirty="0"/>
              <a:t>2</a:t>
            </a:r>
            <a:fld id="{81D60167-4931-47E6-BA6A-407CBD079E47}" type="slidenum">
              <a:rPr spc="45" dirty="0"/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00A3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A3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64"/>
              </a:lnSpc>
            </a:pPr>
            <a:r>
              <a:rPr spc="45" dirty="0"/>
              <a:t>2</a:t>
            </a:r>
            <a:fld id="{81D60167-4931-47E6-BA6A-407CBD079E47}" type="slidenum">
              <a:rPr spc="45" dirty="0"/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00A3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64"/>
              </a:lnSpc>
            </a:pPr>
            <a:r>
              <a:rPr spc="45" dirty="0"/>
              <a:t>2</a:t>
            </a:r>
            <a:fld id="{81D60167-4931-47E6-BA6A-407CBD079E47}" type="slidenum">
              <a:rPr spc="45" dirty="0"/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00A3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64"/>
              </a:lnSpc>
            </a:pPr>
            <a:r>
              <a:rPr spc="45" dirty="0"/>
              <a:t>2</a:t>
            </a:r>
            <a:fld id="{81D60167-4931-47E6-BA6A-407CBD079E47}" type="slidenum">
              <a:rPr spc="45" dirty="0"/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3627" y="417576"/>
            <a:ext cx="9020810" cy="6699884"/>
          </a:xfrm>
          <a:custGeom>
            <a:avLst/>
            <a:gdLst/>
            <a:ahLst/>
            <a:cxnLst/>
            <a:rect l="l" t="t" r="r" b="b"/>
            <a:pathLst>
              <a:path w="9020810" h="6699884">
                <a:moveTo>
                  <a:pt x="8705088" y="6699504"/>
                </a:moveTo>
                <a:lnTo>
                  <a:pt x="316992" y="6699504"/>
                </a:lnTo>
                <a:lnTo>
                  <a:pt x="283464" y="6696456"/>
                </a:lnTo>
                <a:lnTo>
                  <a:pt x="219456" y="6679692"/>
                </a:lnTo>
                <a:lnTo>
                  <a:pt x="161544" y="6652260"/>
                </a:lnTo>
                <a:lnTo>
                  <a:pt x="121920" y="6623304"/>
                </a:lnTo>
                <a:lnTo>
                  <a:pt x="109728" y="6614160"/>
                </a:lnTo>
                <a:lnTo>
                  <a:pt x="76200" y="6579108"/>
                </a:lnTo>
                <a:lnTo>
                  <a:pt x="48768" y="6539484"/>
                </a:lnTo>
                <a:lnTo>
                  <a:pt x="15240" y="6466331"/>
                </a:lnTo>
                <a:lnTo>
                  <a:pt x="4572" y="6417563"/>
                </a:lnTo>
                <a:lnTo>
                  <a:pt x="0" y="6367272"/>
                </a:lnTo>
                <a:lnTo>
                  <a:pt x="0" y="333755"/>
                </a:lnTo>
                <a:lnTo>
                  <a:pt x="1651" y="315467"/>
                </a:lnTo>
                <a:lnTo>
                  <a:pt x="3047" y="298703"/>
                </a:lnTo>
                <a:lnTo>
                  <a:pt x="4572" y="281940"/>
                </a:lnTo>
                <a:lnTo>
                  <a:pt x="7620" y="266699"/>
                </a:lnTo>
                <a:lnTo>
                  <a:pt x="10668" y="249936"/>
                </a:lnTo>
                <a:lnTo>
                  <a:pt x="15240" y="234696"/>
                </a:lnTo>
                <a:lnTo>
                  <a:pt x="33528" y="188976"/>
                </a:lnTo>
                <a:lnTo>
                  <a:pt x="41147" y="175260"/>
                </a:lnTo>
                <a:lnTo>
                  <a:pt x="48768" y="160019"/>
                </a:lnTo>
                <a:lnTo>
                  <a:pt x="57912" y="147828"/>
                </a:lnTo>
                <a:lnTo>
                  <a:pt x="67056" y="134111"/>
                </a:lnTo>
                <a:lnTo>
                  <a:pt x="76200" y="121919"/>
                </a:lnTo>
                <a:lnTo>
                  <a:pt x="121920" y="76200"/>
                </a:lnTo>
                <a:lnTo>
                  <a:pt x="161544" y="48767"/>
                </a:lnTo>
                <a:lnTo>
                  <a:pt x="204216" y="25908"/>
                </a:lnTo>
                <a:lnTo>
                  <a:pt x="249936" y="10667"/>
                </a:lnTo>
                <a:lnTo>
                  <a:pt x="300228" y="1524"/>
                </a:lnTo>
                <a:lnTo>
                  <a:pt x="316992" y="0"/>
                </a:lnTo>
                <a:lnTo>
                  <a:pt x="8703564" y="0"/>
                </a:lnTo>
                <a:lnTo>
                  <a:pt x="8721852" y="1524"/>
                </a:lnTo>
                <a:lnTo>
                  <a:pt x="8738616" y="4572"/>
                </a:lnTo>
                <a:lnTo>
                  <a:pt x="8746236" y="6096"/>
                </a:lnTo>
                <a:lnTo>
                  <a:pt x="333756" y="6096"/>
                </a:lnTo>
                <a:lnTo>
                  <a:pt x="316992" y="7619"/>
                </a:lnTo>
                <a:lnTo>
                  <a:pt x="300228" y="7619"/>
                </a:lnTo>
                <a:lnTo>
                  <a:pt x="283464" y="10667"/>
                </a:lnTo>
                <a:lnTo>
                  <a:pt x="268224" y="13715"/>
                </a:lnTo>
                <a:lnTo>
                  <a:pt x="251460" y="16763"/>
                </a:lnTo>
                <a:lnTo>
                  <a:pt x="220980" y="25908"/>
                </a:lnTo>
                <a:lnTo>
                  <a:pt x="207264" y="32004"/>
                </a:lnTo>
                <a:lnTo>
                  <a:pt x="192024" y="38100"/>
                </a:lnTo>
                <a:lnTo>
                  <a:pt x="150876" y="62484"/>
                </a:lnTo>
                <a:lnTo>
                  <a:pt x="102108" y="102108"/>
                </a:lnTo>
                <a:lnTo>
                  <a:pt x="82296" y="124967"/>
                </a:lnTo>
                <a:lnTo>
                  <a:pt x="71628" y="137160"/>
                </a:lnTo>
                <a:lnTo>
                  <a:pt x="62484" y="150876"/>
                </a:lnTo>
                <a:lnTo>
                  <a:pt x="54864" y="164591"/>
                </a:lnTo>
                <a:lnTo>
                  <a:pt x="45720" y="176784"/>
                </a:lnTo>
                <a:lnTo>
                  <a:pt x="39624" y="192024"/>
                </a:lnTo>
                <a:lnTo>
                  <a:pt x="32004" y="205740"/>
                </a:lnTo>
                <a:lnTo>
                  <a:pt x="27432" y="220980"/>
                </a:lnTo>
                <a:lnTo>
                  <a:pt x="13716" y="266699"/>
                </a:lnTo>
                <a:lnTo>
                  <a:pt x="7620" y="316992"/>
                </a:lnTo>
                <a:lnTo>
                  <a:pt x="7620" y="6384036"/>
                </a:lnTo>
                <a:lnTo>
                  <a:pt x="13716" y="6432804"/>
                </a:lnTo>
                <a:lnTo>
                  <a:pt x="27432" y="6478524"/>
                </a:lnTo>
                <a:lnTo>
                  <a:pt x="32004" y="6493763"/>
                </a:lnTo>
                <a:lnTo>
                  <a:pt x="39624" y="6509004"/>
                </a:lnTo>
                <a:lnTo>
                  <a:pt x="45720" y="6522720"/>
                </a:lnTo>
                <a:lnTo>
                  <a:pt x="54864" y="6536436"/>
                </a:lnTo>
                <a:lnTo>
                  <a:pt x="80772" y="6574536"/>
                </a:lnTo>
                <a:lnTo>
                  <a:pt x="138684" y="6629400"/>
                </a:lnTo>
                <a:lnTo>
                  <a:pt x="192024" y="6661404"/>
                </a:lnTo>
                <a:lnTo>
                  <a:pt x="251460" y="6682740"/>
                </a:lnTo>
                <a:lnTo>
                  <a:pt x="316992" y="6693408"/>
                </a:lnTo>
                <a:lnTo>
                  <a:pt x="8753856" y="6693408"/>
                </a:lnTo>
                <a:lnTo>
                  <a:pt x="8738616" y="6696456"/>
                </a:lnTo>
                <a:lnTo>
                  <a:pt x="8705088" y="6699504"/>
                </a:lnTo>
                <a:close/>
              </a:path>
              <a:path w="9020810" h="6699884">
                <a:moveTo>
                  <a:pt x="8753856" y="6693408"/>
                </a:moveTo>
                <a:lnTo>
                  <a:pt x="8703564" y="6693408"/>
                </a:lnTo>
                <a:lnTo>
                  <a:pt x="8737092" y="6690360"/>
                </a:lnTo>
                <a:lnTo>
                  <a:pt x="8752332" y="6687312"/>
                </a:lnTo>
                <a:lnTo>
                  <a:pt x="8769096" y="6682740"/>
                </a:lnTo>
                <a:lnTo>
                  <a:pt x="8784336" y="6679692"/>
                </a:lnTo>
                <a:lnTo>
                  <a:pt x="8814816" y="6667500"/>
                </a:lnTo>
                <a:lnTo>
                  <a:pt x="8869680" y="6638544"/>
                </a:lnTo>
                <a:lnTo>
                  <a:pt x="8906256" y="6608063"/>
                </a:lnTo>
                <a:lnTo>
                  <a:pt x="8918448" y="6597396"/>
                </a:lnTo>
                <a:lnTo>
                  <a:pt x="8958072" y="6550152"/>
                </a:lnTo>
                <a:lnTo>
                  <a:pt x="8982456" y="6509004"/>
                </a:lnTo>
                <a:lnTo>
                  <a:pt x="8988551" y="6493763"/>
                </a:lnTo>
                <a:lnTo>
                  <a:pt x="8994647" y="6480047"/>
                </a:lnTo>
                <a:lnTo>
                  <a:pt x="8999219" y="6464808"/>
                </a:lnTo>
                <a:lnTo>
                  <a:pt x="9003792" y="6448044"/>
                </a:lnTo>
                <a:lnTo>
                  <a:pt x="9006840" y="6432804"/>
                </a:lnTo>
                <a:lnTo>
                  <a:pt x="9009887" y="6416040"/>
                </a:lnTo>
                <a:lnTo>
                  <a:pt x="9012936" y="6400800"/>
                </a:lnTo>
                <a:lnTo>
                  <a:pt x="9012936" y="6384036"/>
                </a:lnTo>
                <a:lnTo>
                  <a:pt x="9014460" y="6367272"/>
                </a:lnTo>
                <a:lnTo>
                  <a:pt x="9014460" y="333755"/>
                </a:lnTo>
                <a:lnTo>
                  <a:pt x="9012936" y="316992"/>
                </a:lnTo>
                <a:lnTo>
                  <a:pt x="9012936" y="300228"/>
                </a:lnTo>
                <a:lnTo>
                  <a:pt x="9009887" y="283463"/>
                </a:lnTo>
                <a:lnTo>
                  <a:pt x="9006840" y="268224"/>
                </a:lnTo>
                <a:lnTo>
                  <a:pt x="9003792" y="251459"/>
                </a:lnTo>
                <a:lnTo>
                  <a:pt x="8994647" y="220980"/>
                </a:lnTo>
                <a:lnTo>
                  <a:pt x="8967215" y="164591"/>
                </a:lnTo>
                <a:lnTo>
                  <a:pt x="8939783" y="124967"/>
                </a:lnTo>
                <a:lnTo>
                  <a:pt x="8929115" y="114300"/>
                </a:lnTo>
                <a:lnTo>
                  <a:pt x="8918448" y="102108"/>
                </a:lnTo>
                <a:lnTo>
                  <a:pt x="8906256" y="91439"/>
                </a:lnTo>
                <a:lnTo>
                  <a:pt x="8895588" y="80772"/>
                </a:lnTo>
                <a:lnTo>
                  <a:pt x="8883396" y="71628"/>
                </a:lnTo>
                <a:lnTo>
                  <a:pt x="8855964" y="53339"/>
                </a:lnTo>
                <a:lnTo>
                  <a:pt x="8843772" y="45719"/>
                </a:lnTo>
                <a:lnTo>
                  <a:pt x="8828532" y="39624"/>
                </a:lnTo>
                <a:lnTo>
                  <a:pt x="8814816" y="32004"/>
                </a:lnTo>
                <a:lnTo>
                  <a:pt x="8799576" y="25908"/>
                </a:lnTo>
                <a:lnTo>
                  <a:pt x="8769096" y="16763"/>
                </a:lnTo>
                <a:lnTo>
                  <a:pt x="8753856" y="13715"/>
                </a:lnTo>
                <a:lnTo>
                  <a:pt x="8720328" y="7619"/>
                </a:lnTo>
                <a:lnTo>
                  <a:pt x="8703564" y="7619"/>
                </a:lnTo>
                <a:lnTo>
                  <a:pt x="8686800" y="6096"/>
                </a:lnTo>
                <a:lnTo>
                  <a:pt x="8746236" y="6096"/>
                </a:lnTo>
                <a:lnTo>
                  <a:pt x="8753856" y="7619"/>
                </a:lnTo>
                <a:lnTo>
                  <a:pt x="8770620" y="10667"/>
                </a:lnTo>
                <a:lnTo>
                  <a:pt x="8801100" y="19811"/>
                </a:lnTo>
                <a:lnTo>
                  <a:pt x="8816340" y="25908"/>
                </a:lnTo>
                <a:lnTo>
                  <a:pt x="8831580" y="33528"/>
                </a:lnTo>
                <a:lnTo>
                  <a:pt x="8845296" y="41148"/>
                </a:lnTo>
                <a:lnTo>
                  <a:pt x="8860536" y="48767"/>
                </a:lnTo>
                <a:lnTo>
                  <a:pt x="8872728" y="56387"/>
                </a:lnTo>
                <a:lnTo>
                  <a:pt x="8886444" y="67056"/>
                </a:lnTo>
                <a:lnTo>
                  <a:pt x="8898636" y="76200"/>
                </a:lnTo>
                <a:lnTo>
                  <a:pt x="8944356" y="121919"/>
                </a:lnTo>
                <a:lnTo>
                  <a:pt x="8971787" y="160019"/>
                </a:lnTo>
                <a:lnTo>
                  <a:pt x="8979408" y="175260"/>
                </a:lnTo>
                <a:lnTo>
                  <a:pt x="8987028" y="188976"/>
                </a:lnTo>
                <a:lnTo>
                  <a:pt x="8994647" y="204215"/>
                </a:lnTo>
                <a:lnTo>
                  <a:pt x="9000744" y="219455"/>
                </a:lnTo>
                <a:lnTo>
                  <a:pt x="9009887" y="249936"/>
                </a:lnTo>
                <a:lnTo>
                  <a:pt x="9012936" y="266699"/>
                </a:lnTo>
                <a:lnTo>
                  <a:pt x="9015983" y="281940"/>
                </a:lnTo>
                <a:lnTo>
                  <a:pt x="9019032" y="298703"/>
                </a:lnTo>
                <a:lnTo>
                  <a:pt x="9020556" y="315467"/>
                </a:lnTo>
                <a:lnTo>
                  <a:pt x="9020556" y="6384036"/>
                </a:lnTo>
                <a:lnTo>
                  <a:pt x="9012936" y="6434328"/>
                </a:lnTo>
                <a:lnTo>
                  <a:pt x="9000744" y="6481572"/>
                </a:lnTo>
                <a:lnTo>
                  <a:pt x="8987028" y="6512052"/>
                </a:lnTo>
                <a:lnTo>
                  <a:pt x="8980932" y="6525768"/>
                </a:lnTo>
                <a:lnTo>
                  <a:pt x="8971787" y="6539484"/>
                </a:lnTo>
                <a:lnTo>
                  <a:pt x="8964168" y="6553200"/>
                </a:lnTo>
                <a:lnTo>
                  <a:pt x="8953500" y="6566916"/>
                </a:lnTo>
                <a:lnTo>
                  <a:pt x="8923019" y="6601968"/>
                </a:lnTo>
                <a:lnTo>
                  <a:pt x="8886444" y="6633972"/>
                </a:lnTo>
                <a:lnTo>
                  <a:pt x="8846820" y="6659879"/>
                </a:lnTo>
                <a:lnTo>
                  <a:pt x="8801100" y="6679692"/>
                </a:lnTo>
                <a:lnTo>
                  <a:pt x="8770620" y="6688836"/>
                </a:lnTo>
                <a:lnTo>
                  <a:pt x="8753856" y="66934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64"/>
              </a:lnSpc>
            </a:pPr>
            <a:r>
              <a:rPr spc="45" dirty="0"/>
              <a:t>2</a:t>
            </a:r>
            <a:fld id="{81D60167-4931-47E6-BA6A-407CBD079E47}" type="slidenum">
              <a:rPr spc="45" dirty="0"/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3627" y="417576"/>
            <a:ext cx="9020810" cy="6699884"/>
          </a:xfrm>
          <a:custGeom>
            <a:avLst/>
            <a:gdLst/>
            <a:ahLst/>
            <a:cxnLst/>
            <a:rect l="l" t="t" r="r" b="b"/>
            <a:pathLst>
              <a:path w="9020810" h="6699884">
                <a:moveTo>
                  <a:pt x="8705088" y="6699504"/>
                </a:moveTo>
                <a:lnTo>
                  <a:pt x="316992" y="6699504"/>
                </a:lnTo>
                <a:lnTo>
                  <a:pt x="283464" y="6696456"/>
                </a:lnTo>
                <a:lnTo>
                  <a:pt x="219456" y="6679692"/>
                </a:lnTo>
                <a:lnTo>
                  <a:pt x="161544" y="6652260"/>
                </a:lnTo>
                <a:lnTo>
                  <a:pt x="121920" y="6623304"/>
                </a:lnTo>
                <a:lnTo>
                  <a:pt x="109728" y="6614160"/>
                </a:lnTo>
                <a:lnTo>
                  <a:pt x="76200" y="6579108"/>
                </a:lnTo>
                <a:lnTo>
                  <a:pt x="48768" y="6539484"/>
                </a:lnTo>
                <a:lnTo>
                  <a:pt x="15240" y="6466331"/>
                </a:lnTo>
                <a:lnTo>
                  <a:pt x="4572" y="6417563"/>
                </a:lnTo>
                <a:lnTo>
                  <a:pt x="0" y="6367272"/>
                </a:lnTo>
                <a:lnTo>
                  <a:pt x="0" y="333755"/>
                </a:lnTo>
                <a:lnTo>
                  <a:pt x="1651" y="315467"/>
                </a:lnTo>
                <a:lnTo>
                  <a:pt x="3047" y="298703"/>
                </a:lnTo>
                <a:lnTo>
                  <a:pt x="4572" y="281940"/>
                </a:lnTo>
                <a:lnTo>
                  <a:pt x="7620" y="266699"/>
                </a:lnTo>
                <a:lnTo>
                  <a:pt x="10668" y="249936"/>
                </a:lnTo>
                <a:lnTo>
                  <a:pt x="15240" y="234696"/>
                </a:lnTo>
                <a:lnTo>
                  <a:pt x="33528" y="188976"/>
                </a:lnTo>
                <a:lnTo>
                  <a:pt x="41147" y="175260"/>
                </a:lnTo>
                <a:lnTo>
                  <a:pt x="48768" y="160019"/>
                </a:lnTo>
                <a:lnTo>
                  <a:pt x="57912" y="147828"/>
                </a:lnTo>
                <a:lnTo>
                  <a:pt x="67056" y="134111"/>
                </a:lnTo>
                <a:lnTo>
                  <a:pt x="76200" y="121919"/>
                </a:lnTo>
                <a:lnTo>
                  <a:pt x="121920" y="76200"/>
                </a:lnTo>
                <a:lnTo>
                  <a:pt x="161544" y="48767"/>
                </a:lnTo>
                <a:lnTo>
                  <a:pt x="204216" y="25908"/>
                </a:lnTo>
                <a:lnTo>
                  <a:pt x="249936" y="10667"/>
                </a:lnTo>
                <a:lnTo>
                  <a:pt x="300228" y="1524"/>
                </a:lnTo>
                <a:lnTo>
                  <a:pt x="316992" y="0"/>
                </a:lnTo>
                <a:lnTo>
                  <a:pt x="8703564" y="0"/>
                </a:lnTo>
                <a:lnTo>
                  <a:pt x="8721852" y="1524"/>
                </a:lnTo>
                <a:lnTo>
                  <a:pt x="8738616" y="4572"/>
                </a:lnTo>
                <a:lnTo>
                  <a:pt x="8746236" y="6096"/>
                </a:lnTo>
                <a:lnTo>
                  <a:pt x="333756" y="6096"/>
                </a:lnTo>
                <a:lnTo>
                  <a:pt x="316992" y="7619"/>
                </a:lnTo>
                <a:lnTo>
                  <a:pt x="300228" y="7619"/>
                </a:lnTo>
                <a:lnTo>
                  <a:pt x="283464" y="10667"/>
                </a:lnTo>
                <a:lnTo>
                  <a:pt x="268224" y="13715"/>
                </a:lnTo>
                <a:lnTo>
                  <a:pt x="251460" y="16763"/>
                </a:lnTo>
                <a:lnTo>
                  <a:pt x="220980" y="25908"/>
                </a:lnTo>
                <a:lnTo>
                  <a:pt x="207264" y="32004"/>
                </a:lnTo>
                <a:lnTo>
                  <a:pt x="192024" y="38100"/>
                </a:lnTo>
                <a:lnTo>
                  <a:pt x="150876" y="62484"/>
                </a:lnTo>
                <a:lnTo>
                  <a:pt x="102108" y="102108"/>
                </a:lnTo>
                <a:lnTo>
                  <a:pt x="82296" y="124967"/>
                </a:lnTo>
                <a:lnTo>
                  <a:pt x="71628" y="137160"/>
                </a:lnTo>
                <a:lnTo>
                  <a:pt x="62484" y="150876"/>
                </a:lnTo>
                <a:lnTo>
                  <a:pt x="54864" y="164591"/>
                </a:lnTo>
                <a:lnTo>
                  <a:pt x="45720" y="176784"/>
                </a:lnTo>
                <a:lnTo>
                  <a:pt x="39624" y="192024"/>
                </a:lnTo>
                <a:lnTo>
                  <a:pt x="32004" y="205740"/>
                </a:lnTo>
                <a:lnTo>
                  <a:pt x="27432" y="220980"/>
                </a:lnTo>
                <a:lnTo>
                  <a:pt x="13716" y="266699"/>
                </a:lnTo>
                <a:lnTo>
                  <a:pt x="7620" y="316992"/>
                </a:lnTo>
                <a:lnTo>
                  <a:pt x="7620" y="6384036"/>
                </a:lnTo>
                <a:lnTo>
                  <a:pt x="13716" y="6432804"/>
                </a:lnTo>
                <a:lnTo>
                  <a:pt x="27432" y="6478524"/>
                </a:lnTo>
                <a:lnTo>
                  <a:pt x="32004" y="6493763"/>
                </a:lnTo>
                <a:lnTo>
                  <a:pt x="39624" y="6509004"/>
                </a:lnTo>
                <a:lnTo>
                  <a:pt x="45720" y="6522720"/>
                </a:lnTo>
                <a:lnTo>
                  <a:pt x="54864" y="6536436"/>
                </a:lnTo>
                <a:lnTo>
                  <a:pt x="80772" y="6574536"/>
                </a:lnTo>
                <a:lnTo>
                  <a:pt x="138684" y="6629400"/>
                </a:lnTo>
                <a:lnTo>
                  <a:pt x="192024" y="6661404"/>
                </a:lnTo>
                <a:lnTo>
                  <a:pt x="251460" y="6682740"/>
                </a:lnTo>
                <a:lnTo>
                  <a:pt x="316992" y="6693408"/>
                </a:lnTo>
                <a:lnTo>
                  <a:pt x="8753856" y="6693408"/>
                </a:lnTo>
                <a:lnTo>
                  <a:pt x="8738616" y="6696456"/>
                </a:lnTo>
                <a:lnTo>
                  <a:pt x="8705088" y="6699504"/>
                </a:lnTo>
                <a:close/>
              </a:path>
              <a:path w="9020810" h="6699884">
                <a:moveTo>
                  <a:pt x="8753856" y="6693408"/>
                </a:moveTo>
                <a:lnTo>
                  <a:pt x="8703564" y="6693408"/>
                </a:lnTo>
                <a:lnTo>
                  <a:pt x="8737092" y="6690360"/>
                </a:lnTo>
                <a:lnTo>
                  <a:pt x="8752332" y="6687312"/>
                </a:lnTo>
                <a:lnTo>
                  <a:pt x="8769096" y="6682740"/>
                </a:lnTo>
                <a:lnTo>
                  <a:pt x="8784336" y="6679692"/>
                </a:lnTo>
                <a:lnTo>
                  <a:pt x="8814816" y="6667500"/>
                </a:lnTo>
                <a:lnTo>
                  <a:pt x="8869680" y="6638544"/>
                </a:lnTo>
                <a:lnTo>
                  <a:pt x="8906256" y="6608063"/>
                </a:lnTo>
                <a:lnTo>
                  <a:pt x="8918448" y="6597396"/>
                </a:lnTo>
                <a:lnTo>
                  <a:pt x="8958072" y="6550152"/>
                </a:lnTo>
                <a:lnTo>
                  <a:pt x="8982456" y="6509004"/>
                </a:lnTo>
                <a:lnTo>
                  <a:pt x="8988551" y="6493763"/>
                </a:lnTo>
                <a:lnTo>
                  <a:pt x="8994647" y="6480047"/>
                </a:lnTo>
                <a:lnTo>
                  <a:pt x="8999219" y="6464808"/>
                </a:lnTo>
                <a:lnTo>
                  <a:pt x="9003792" y="6448044"/>
                </a:lnTo>
                <a:lnTo>
                  <a:pt x="9006840" y="6432804"/>
                </a:lnTo>
                <a:lnTo>
                  <a:pt x="9009887" y="6416040"/>
                </a:lnTo>
                <a:lnTo>
                  <a:pt x="9012936" y="6400800"/>
                </a:lnTo>
                <a:lnTo>
                  <a:pt x="9012936" y="6384036"/>
                </a:lnTo>
                <a:lnTo>
                  <a:pt x="9014460" y="6367272"/>
                </a:lnTo>
                <a:lnTo>
                  <a:pt x="9014460" y="333755"/>
                </a:lnTo>
                <a:lnTo>
                  <a:pt x="9012936" y="316992"/>
                </a:lnTo>
                <a:lnTo>
                  <a:pt x="9012936" y="300228"/>
                </a:lnTo>
                <a:lnTo>
                  <a:pt x="9009887" y="283463"/>
                </a:lnTo>
                <a:lnTo>
                  <a:pt x="9006840" y="268224"/>
                </a:lnTo>
                <a:lnTo>
                  <a:pt x="9003792" y="251459"/>
                </a:lnTo>
                <a:lnTo>
                  <a:pt x="8994647" y="220980"/>
                </a:lnTo>
                <a:lnTo>
                  <a:pt x="8967215" y="164591"/>
                </a:lnTo>
                <a:lnTo>
                  <a:pt x="8939783" y="124967"/>
                </a:lnTo>
                <a:lnTo>
                  <a:pt x="8929115" y="114300"/>
                </a:lnTo>
                <a:lnTo>
                  <a:pt x="8918448" y="102108"/>
                </a:lnTo>
                <a:lnTo>
                  <a:pt x="8906256" y="91439"/>
                </a:lnTo>
                <a:lnTo>
                  <a:pt x="8895588" y="80772"/>
                </a:lnTo>
                <a:lnTo>
                  <a:pt x="8883396" y="71628"/>
                </a:lnTo>
                <a:lnTo>
                  <a:pt x="8855964" y="53339"/>
                </a:lnTo>
                <a:lnTo>
                  <a:pt x="8843772" y="45719"/>
                </a:lnTo>
                <a:lnTo>
                  <a:pt x="8828532" y="39624"/>
                </a:lnTo>
                <a:lnTo>
                  <a:pt x="8814816" y="32004"/>
                </a:lnTo>
                <a:lnTo>
                  <a:pt x="8799576" y="25908"/>
                </a:lnTo>
                <a:lnTo>
                  <a:pt x="8769096" y="16763"/>
                </a:lnTo>
                <a:lnTo>
                  <a:pt x="8753856" y="13715"/>
                </a:lnTo>
                <a:lnTo>
                  <a:pt x="8720328" y="7619"/>
                </a:lnTo>
                <a:lnTo>
                  <a:pt x="8703564" y="7619"/>
                </a:lnTo>
                <a:lnTo>
                  <a:pt x="8686800" y="6096"/>
                </a:lnTo>
                <a:lnTo>
                  <a:pt x="8746236" y="6096"/>
                </a:lnTo>
                <a:lnTo>
                  <a:pt x="8753856" y="7619"/>
                </a:lnTo>
                <a:lnTo>
                  <a:pt x="8770620" y="10667"/>
                </a:lnTo>
                <a:lnTo>
                  <a:pt x="8801100" y="19811"/>
                </a:lnTo>
                <a:lnTo>
                  <a:pt x="8816340" y="25908"/>
                </a:lnTo>
                <a:lnTo>
                  <a:pt x="8831580" y="33528"/>
                </a:lnTo>
                <a:lnTo>
                  <a:pt x="8845296" y="41148"/>
                </a:lnTo>
                <a:lnTo>
                  <a:pt x="8860536" y="48767"/>
                </a:lnTo>
                <a:lnTo>
                  <a:pt x="8872728" y="56387"/>
                </a:lnTo>
                <a:lnTo>
                  <a:pt x="8886444" y="67056"/>
                </a:lnTo>
                <a:lnTo>
                  <a:pt x="8898636" y="76200"/>
                </a:lnTo>
                <a:lnTo>
                  <a:pt x="8944356" y="121919"/>
                </a:lnTo>
                <a:lnTo>
                  <a:pt x="8971787" y="160019"/>
                </a:lnTo>
                <a:lnTo>
                  <a:pt x="8979408" y="175260"/>
                </a:lnTo>
                <a:lnTo>
                  <a:pt x="8987028" y="188976"/>
                </a:lnTo>
                <a:lnTo>
                  <a:pt x="8994647" y="204215"/>
                </a:lnTo>
                <a:lnTo>
                  <a:pt x="9000744" y="219455"/>
                </a:lnTo>
                <a:lnTo>
                  <a:pt x="9009887" y="249936"/>
                </a:lnTo>
                <a:lnTo>
                  <a:pt x="9012936" y="266699"/>
                </a:lnTo>
                <a:lnTo>
                  <a:pt x="9015983" y="281940"/>
                </a:lnTo>
                <a:lnTo>
                  <a:pt x="9019032" y="298703"/>
                </a:lnTo>
                <a:lnTo>
                  <a:pt x="9020556" y="315467"/>
                </a:lnTo>
                <a:lnTo>
                  <a:pt x="9020556" y="6384036"/>
                </a:lnTo>
                <a:lnTo>
                  <a:pt x="9012936" y="6434328"/>
                </a:lnTo>
                <a:lnTo>
                  <a:pt x="9000744" y="6481572"/>
                </a:lnTo>
                <a:lnTo>
                  <a:pt x="8987028" y="6512052"/>
                </a:lnTo>
                <a:lnTo>
                  <a:pt x="8980932" y="6525768"/>
                </a:lnTo>
                <a:lnTo>
                  <a:pt x="8971787" y="6539484"/>
                </a:lnTo>
                <a:lnTo>
                  <a:pt x="8964168" y="6553200"/>
                </a:lnTo>
                <a:lnTo>
                  <a:pt x="8953500" y="6566916"/>
                </a:lnTo>
                <a:lnTo>
                  <a:pt x="8923019" y="6601968"/>
                </a:lnTo>
                <a:lnTo>
                  <a:pt x="8886444" y="6633972"/>
                </a:lnTo>
                <a:lnTo>
                  <a:pt x="8846820" y="6659879"/>
                </a:lnTo>
                <a:lnTo>
                  <a:pt x="8801100" y="6679692"/>
                </a:lnTo>
                <a:lnTo>
                  <a:pt x="8770620" y="6688836"/>
                </a:lnTo>
                <a:lnTo>
                  <a:pt x="8753856" y="66934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7244" y="552771"/>
            <a:ext cx="7638911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00A3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5733" y="1163915"/>
            <a:ext cx="6945630" cy="3695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00A3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8157" y="6678802"/>
            <a:ext cx="260984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64"/>
              </a:lnSpc>
            </a:pPr>
            <a:r>
              <a:rPr spc="45" dirty="0"/>
              <a:t>2</a:t>
            </a:r>
            <a:fld id="{81D60167-4931-47E6-BA6A-407CBD079E47}" type="slidenum">
              <a:rPr spc="45" dirty="0"/>
              <a:t>‹#›</a:t>
            </a:fld>
            <a:endParaRPr spc="4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7" Type="http://schemas.openxmlformats.org/officeDocument/2006/relationships/image" Target="../media/image41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g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350520"/>
            <a:ext cx="9144000" cy="6858000"/>
            <a:chOff x="772668" y="35052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772668" y="35052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2668" y="35052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3999" y="6857999"/>
                  </a:moveTo>
                  <a:lnTo>
                    <a:pt x="0" y="6857999"/>
                  </a:lnTo>
                  <a:lnTo>
                    <a:pt x="0" y="0"/>
                  </a:lnTo>
                  <a:lnTo>
                    <a:pt x="9143999" y="0"/>
                  </a:lnTo>
                  <a:lnTo>
                    <a:pt x="9143999" y="68579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3627" y="416052"/>
              <a:ext cx="9022079" cy="67010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5152" y="417576"/>
              <a:ext cx="9020810" cy="6699884"/>
            </a:xfrm>
            <a:custGeom>
              <a:avLst/>
              <a:gdLst/>
              <a:ahLst/>
              <a:cxnLst/>
              <a:rect l="l" t="t" r="r" b="b"/>
              <a:pathLst>
                <a:path w="9020810" h="6699884">
                  <a:moveTo>
                    <a:pt x="8686800" y="6699504"/>
                  </a:moveTo>
                  <a:lnTo>
                    <a:pt x="333756" y="6699504"/>
                  </a:lnTo>
                  <a:lnTo>
                    <a:pt x="283464" y="6694931"/>
                  </a:lnTo>
                  <a:lnTo>
                    <a:pt x="234696" y="6684263"/>
                  </a:lnTo>
                  <a:lnTo>
                    <a:pt x="188975" y="6665976"/>
                  </a:lnTo>
                  <a:lnTo>
                    <a:pt x="134112" y="6632447"/>
                  </a:lnTo>
                  <a:lnTo>
                    <a:pt x="97535" y="6601968"/>
                  </a:lnTo>
                  <a:lnTo>
                    <a:pt x="67056" y="6565392"/>
                  </a:lnTo>
                  <a:lnTo>
                    <a:pt x="33527" y="6510528"/>
                  </a:lnTo>
                  <a:lnTo>
                    <a:pt x="21335" y="6480047"/>
                  </a:lnTo>
                  <a:lnTo>
                    <a:pt x="15239" y="6464808"/>
                  </a:lnTo>
                  <a:lnTo>
                    <a:pt x="10668" y="6449568"/>
                  </a:lnTo>
                  <a:lnTo>
                    <a:pt x="1523" y="6399276"/>
                  </a:lnTo>
                  <a:lnTo>
                    <a:pt x="0" y="6382512"/>
                  </a:lnTo>
                  <a:lnTo>
                    <a:pt x="0" y="333755"/>
                  </a:lnTo>
                  <a:lnTo>
                    <a:pt x="1523" y="316992"/>
                  </a:lnTo>
                  <a:lnTo>
                    <a:pt x="1523" y="298703"/>
                  </a:lnTo>
                  <a:lnTo>
                    <a:pt x="4572" y="281940"/>
                  </a:lnTo>
                  <a:lnTo>
                    <a:pt x="7620" y="266699"/>
                  </a:lnTo>
                  <a:lnTo>
                    <a:pt x="10668" y="249936"/>
                  </a:lnTo>
                  <a:lnTo>
                    <a:pt x="19812" y="219455"/>
                  </a:lnTo>
                  <a:lnTo>
                    <a:pt x="25908" y="204215"/>
                  </a:lnTo>
                  <a:lnTo>
                    <a:pt x="33527" y="188976"/>
                  </a:lnTo>
                  <a:lnTo>
                    <a:pt x="41148" y="175260"/>
                  </a:lnTo>
                  <a:lnTo>
                    <a:pt x="48768" y="160019"/>
                  </a:lnTo>
                  <a:lnTo>
                    <a:pt x="57912" y="147828"/>
                  </a:lnTo>
                  <a:lnTo>
                    <a:pt x="67056" y="134111"/>
                  </a:lnTo>
                  <a:lnTo>
                    <a:pt x="76200" y="121919"/>
                  </a:lnTo>
                  <a:lnTo>
                    <a:pt x="97535" y="97536"/>
                  </a:lnTo>
                  <a:lnTo>
                    <a:pt x="121920" y="76200"/>
                  </a:lnTo>
                  <a:lnTo>
                    <a:pt x="134112" y="67056"/>
                  </a:lnTo>
                  <a:lnTo>
                    <a:pt x="147827" y="57911"/>
                  </a:lnTo>
                  <a:lnTo>
                    <a:pt x="160020" y="48767"/>
                  </a:lnTo>
                  <a:lnTo>
                    <a:pt x="175260" y="41148"/>
                  </a:lnTo>
                  <a:lnTo>
                    <a:pt x="188975" y="33528"/>
                  </a:lnTo>
                  <a:lnTo>
                    <a:pt x="204216" y="25908"/>
                  </a:lnTo>
                  <a:lnTo>
                    <a:pt x="219456" y="19811"/>
                  </a:lnTo>
                  <a:lnTo>
                    <a:pt x="249935" y="10667"/>
                  </a:lnTo>
                  <a:lnTo>
                    <a:pt x="266700" y="7619"/>
                  </a:lnTo>
                  <a:lnTo>
                    <a:pt x="281939" y="4572"/>
                  </a:lnTo>
                  <a:lnTo>
                    <a:pt x="298704" y="1524"/>
                  </a:lnTo>
                  <a:lnTo>
                    <a:pt x="315468" y="0"/>
                  </a:lnTo>
                  <a:lnTo>
                    <a:pt x="8703564" y="0"/>
                  </a:lnTo>
                  <a:lnTo>
                    <a:pt x="8720328" y="1524"/>
                  </a:lnTo>
                  <a:lnTo>
                    <a:pt x="8745474" y="6096"/>
                  </a:lnTo>
                  <a:lnTo>
                    <a:pt x="333756" y="6096"/>
                  </a:lnTo>
                  <a:lnTo>
                    <a:pt x="316991" y="7619"/>
                  </a:lnTo>
                  <a:lnTo>
                    <a:pt x="300227" y="7619"/>
                  </a:lnTo>
                  <a:lnTo>
                    <a:pt x="283464" y="10667"/>
                  </a:lnTo>
                  <a:lnTo>
                    <a:pt x="268223" y="13715"/>
                  </a:lnTo>
                  <a:lnTo>
                    <a:pt x="251460" y="16763"/>
                  </a:lnTo>
                  <a:lnTo>
                    <a:pt x="205739" y="32004"/>
                  </a:lnTo>
                  <a:lnTo>
                    <a:pt x="164591" y="53339"/>
                  </a:lnTo>
                  <a:lnTo>
                    <a:pt x="126491" y="80772"/>
                  </a:lnTo>
                  <a:lnTo>
                    <a:pt x="91439" y="114300"/>
                  </a:lnTo>
                  <a:lnTo>
                    <a:pt x="80772" y="124967"/>
                  </a:lnTo>
                  <a:lnTo>
                    <a:pt x="71627" y="137160"/>
                  </a:lnTo>
                  <a:lnTo>
                    <a:pt x="62483" y="150876"/>
                  </a:lnTo>
                  <a:lnTo>
                    <a:pt x="54864" y="164591"/>
                  </a:lnTo>
                  <a:lnTo>
                    <a:pt x="45720" y="176784"/>
                  </a:lnTo>
                  <a:lnTo>
                    <a:pt x="39623" y="192024"/>
                  </a:lnTo>
                  <a:lnTo>
                    <a:pt x="32004" y="205740"/>
                  </a:lnTo>
                  <a:lnTo>
                    <a:pt x="25908" y="220980"/>
                  </a:lnTo>
                  <a:lnTo>
                    <a:pt x="16764" y="251459"/>
                  </a:lnTo>
                  <a:lnTo>
                    <a:pt x="13716" y="266699"/>
                  </a:lnTo>
                  <a:lnTo>
                    <a:pt x="10668" y="283463"/>
                  </a:lnTo>
                  <a:lnTo>
                    <a:pt x="6096" y="333755"/>
                  </a:lnTo>
                  <a:lnTo>
                    <a:pt x="6096" y="6365747"/>
                  </a:lnTo>
                  <a:lnTo>
                    <a:pt x="10668" y="6416040"/>
                  </a:lnTo>
                  <a:lnTo>
                    <a:pt x="13716" y="6431279"/>
                  </a:lnTo>
                  <a:lnTo>
                    <a:pt x="16764" y="6448044"/>
                  </a:lnTo>
                  <a:lnTo>
                    <a:pt x="25908" y="6478524"/>
                  </a:lnTo>
                  <a:lnTo>
                    <a:pt x="32004" y="6492240"/>
                  </a:lnTo>
                  <a:lnTo>
                    <a:pt x="38100" y="6507479"/>
                  </a:lnTo>
                  <a:lnTo>
                    <a:pt x="62483" y="6548628"/>
                  </a:lnTo>
                  <a:lnTo>
                    <a:pt x="102108" y="6597396"/>
                  </a:lnTo>
                  <a:lnTo>
                    <a:pt x="124968" y="6617208"/>
                  </a:lnTo>
                  <a:lnTo>
                    <a:pt x="137160" y="6627876"/>
                  </a:lnTo>
                  <a:lnTo>
                    <a:pt x="150875" y="6637020"/>
                  </a:lnTo>
                  <a:lnTo>
                    <a:pt x="164591" y="6644640"/>
                  </a:lnTo>
                  <a:lnTo>
                    <a:pt x="178308" y="6653784"/>
                  </a:lnTo>
                  <a:lnTo>
                    <a:pt x="192023" y="6659879"/>
                  </a:lnTo>
                  <a:lnTo>
                    <a:pt x="205739" y="6667500"/>
                  </a:lnTo>
                  <a:lnTo>
                    <a:pt x="220979" y="6672072"/>
                  </a:lnTo>
                  <a:lnTo>
                    <a:pt x="236220" y="6678168"/>
                  </a:lnTo>
                  <a:lnTo>
                    <a:pt x="251460" y="6682740"/>
                  </a:lnTo>
                  <a:lnTo>
                    <a:pt x="268223" y="6685788"/>
                  </a:lnTo>
                  <a:lnTo>
                    <a:pt x="283464" y="6688836"/>
                  </a:lnTo>
                  <a:lnTo>
                    <a:pt x="316991" y="6691884"/>
                  </a:lnTo>
                  <a:lnTo>
                    <a:pt x="8753854" y="6691884"/>
                  </a:lnTo>
                  <a:lnTo>
                    <a:pt x="8737092" y="6694931"/>
                  </a:lnTo>
                  <a:lnTo>
                    <a:pt x="8721852" y="6696456"/>
                  </a:lnTo>
                  <a:lnTo>
                    <a:pt x="8686800" y="6699504"/>
                  </a:lnTo>
                  <a:close/>
                </a:path>
                <a:path w="9020810" h="6699884">
                  <a:moveTo>
                    <a:pt x="8753854" y="6691884"/>
                  </a:moveTo>
                  <a:lnTo>
                    <a:pt x="8703564" y="6691884"/>
                  </a:lnTo>
                  <a:lnTo>
                    <a:pt x="8737092" y="6688836"/>
                  </a:lnTo>
                  <a:lnTo>
                    <a:pt x="8752332" y="6685788"/>
                  </a:lnTo>
                  <a:lnTo>
                    <a:pt x="8769096" y="6682740"/>
                  </a:lnTo>
                  <a:lnTo>
                    <a:pt x="8784336" y="6678168"/>
                  </a:lnTo>
                  <a:lnTo>
                    <a:pt x="8799576" y="6672072"/>
                  </a:lnTo>
                  <a:lnTo>
                    <a:pt x="8814816" y="6667500"/>
                  </a:lnTo>
                  <a:lnTo>
                    <a:pt x="8828532" y="6659879"/>
                  </a:lnTo>
                  <a:lnTo>
                    <a:pt x="8842248" y="6653784"/>
                  </a:lnTo>
                  <a:lnTo>
                    <a:pt x="8855964" y="6644640"/>
                  </a:lnTo>
                  <a:lnTo>
                    <a:pt x="8895588" y="6617208"/>
                  </a:lnTo>
                  <a:lnTo>
                    <a:pt x="8939784" y="6573012"/>
                  </a:lnTo>
                  <a:lnTo>
                    <a:pt x="8967216" y="6534912"/>
                  </a:lnTo>
                  <a:lnTo>
                    <a:pt x="8980932" y="6507479"/>
                  </a:lnTo>
                  <a:lnTo>
                    <a:pt x="8988552" y="6493763"/>
                  </a:lnTo>
                  <a:lnTo>
                    <a:pt x="8994648" y="6478524"/>
                  </a:lnTo>
                  <a:lnTo>
                    <a:pt x="9003791" y="6448044"/>
                  </a:lnTo>
                  <a:lnTo>
                    <a:pt x="9006840" y="6431279"/>
                  </a:lnTo>
                  <a:lnTo>
                    <a:pt x="9009888" y="6416040"/>
                  </a:lnTo>
                  <a:lnTo>
                    <a:pt x="9014459" y="6365747"/>
                  </a:lnTo>
                  <a:lnTo>
                    <a:pt x="9014459" y="333755"/>
                  </a:lnTo>
                  <a:lnTo>
                    <a:pt x="9009888" y="283463"/>
                  </a:lnTo>
                  <a:lnTo>
                    <a:pt x="9006840" y="268224"/>
                  </a:lnTo>
                  <a:lnTo>
                    <a:pt x="9003791" y="251459"/>
                  </a:lnTo>
                  <a:lnTo>
                    <a:pt x="8994648" y="220980"/>
                  </a:lnTo>
                  <a:lnTo>
                    <a:pt x="8988552" y="205740"/>
                  </a:lnTo>
                  <a:lnTo>
                    <a:pt x="8980932" y="192024"/>
                  </a:lnTo>
                  <a:lnTo>
                    <a:pt x="8974836" y="178308"/>
                  </a:lnTo>
                  <a:lnTo>
                    <a:pt x="8967216" y="164591"/>
                  </a:lnTo>
                  <a:lnTo>
                    <a:pt x="8948927" y="137160"/>
                  </a:lnTo>
                  <a:lnTo>
                    <a:pt x="8939784" y="124967"/>
                  </a:lnTo>
                  <a:lnTo>
                    <a:pt x="8929116" y="114300"/>
                  </a:lnTo>
                  <a:lnTo>
                    <a:pt x="8918448" y="102108"/>
                  </a:lnTo>
                  <a:lnTo>
                    <a:pt x="8906255" y="91439"/>
                  </a:lnTo>
                  <a:lnTo>
                    <a:pt x="8895588" y="80772"/>
                  </a:lnTo>
                  <a:lnTo>
                    <a:pt x="8881872" y="71628"/>
                  </a:lnTo>
                  <a:lnTo>
                    <a:pt x="8869680" y="62484"/>
                  </a:lnTo>
                  <a:lnTo>
                    <a:pt x="8855964" y="53339"/>
                  </a:lnTo>
                  <a:lnTo>
                    <a:pt x="8842248" y="45719"/>
                  </a:lnTo>
                  <a:lnTo>
                    <a:pt x="8828532" y="39624"/>
                  </a:lnTo>
                  <a:lnTo>
                    <a:pt x="8814816" y="32004"/>
                  </a:lnTo>
                  <a:lnTo>
                    <a:pt x="8799576" y="25908"/>
                  </a:lnTo>
                  <a:lnTo>
                    <a:pt x="8769096" y="16763"/>
                  </a:lnTo>
                  <a:lnTo>
                    <a:pt x="8752332" y="13715"/>
                  </a:lnTo>
                  <a:lnTo>
                    <a:pt x="8737092" y="10667"/>
                  </a:lnTo>
                  <a:lnTo>
                    <a:pt x="8720328" y="7619"/>
                  </a:lnTo>
                  <a:lnTo>
                    <a:pt x="8703564" y="7619"/>
                  </a:lnTo>
                  <a:lnTo>
                    <a:pt x="8686800" y="6096"/>
                  </a:lnTo>
                  <a:lnTo>
                    <a:pt x="8745474" y="6096"/>
                  </a:lnTo>
                  <a:lnTo>
                    <a:pt x="8770620" y="10667"/>
                  </a:lnTo>
                  <a:lnTo>
                    <a:pt x="8816340" y="25908"/>
                  </a:lnTo>
                  <a:lnTo>
                    <a:pt x="8872728" y="56387"/>
                  </a:lnTo>
                  <a:lnTo>
                    <a:pt x="8886444" y="67056"/>
                  </a:lnTo>
                  <a:lnTo>
                    <a:pt x="8898636" y="76200"/>
                  </a:lnTo>
                  <a:lnTo>
                    <a:pt x="8944355" y="121919"/>
                  </a:lnTo>
                  <a:lnTo>
                    <a:pt x="8971788" y="160019"/>
                  </a:lnTo>
                  <a:lnTo>
                    <a:pt x="8979408" y="175260"/>
                  </a:lnTo>
                  <a:lnTo>
                    <a:pt x="8987027" y="188976"/>
                  </a:lnTo>
                  <a:lnTo>
                    <a:pt x="8994648" y="204215"/>
                  </a:lnTo>
                  <a:lnTo>
                    <a:pt x="8999220" y="219455"/>
                  </a:lnTo>
                  <a:lnTo>
                    <a:pt x="9005316" y="234696"/>
                  </a:lnTo>
                  <a:lnTo>
                    <a:pt x="9009888" y="249936"/>
                  </a:lnTo>
                  <a:lnTo>
                    <a:pt x="9012936" y="266699"/>
                  </a:lnTo>
                  <a:lnTo>
                    <a:pt x="9015984" y="281940"/>
                  </a:lnTo>
                  <a:lnTo>
                    <a:pt x="9019032" y="298703"/>
                  </a:lnTo>
                  <a:lnTo>
                    <a:pt x="9019159" y="316992"/>
                  </a:lnTo>
                  <a:lnTo>
                    <a:pt x="9020555" y="333755"/>
                  </a:lnTo>
                  <a:lnTo>
                    <a:pt x="9020555" y="6365747"/>
                  </a:lnTo>
                  <a:lnTo>
                    <a:pt x="9019032" y="6382512"/>
                  </a:lnTo>
                  <a:lnTo>
                    <a:pt x="9019032" y="6399276"/>
                  </a:lnTo>
                  <a:lnTo>
                    <a:pt x="9009888" y="6449568"/>
                  </a:lnTo>
                  <a:lnTo>
                    <a:pt x="9005316" y="6464808"/>
                  </a:lnTo>
                  <a:lnTo>
                    <a:pt x="8999220" y="6480047"/>
                  </a:lnTo>
                  <a:lnTo>
                    <a:pt x="8994648" y="6495288"/>
                  </a:lnTo>
                  <a:lnTo>
                    <a:pt x="8971788" y="6537960"/>
                  </a:lnTo>
                  <a:lnTo>
                    <a:pt x="8944355" y="6577584"/>
                  </a:lnTo>
                  <a:lnTo>
                    <a:pt x="8898636" y="6623304"/>
                  </a:lnTo>
                  <a:lnTo>
                    <a:pt x="8872728" y="6641592"/>
                  </a:lnTo>
                  <a:lnTo>
                    <a:pt x="8860536" y="6650736"/>
                  </a:lnTo>
                  <a:lnTo>
                    <a:pt x="8845296" y="6658356"/>
                  </a:lnTo>
                  <a:lnTo>
                    <a:pt x="8831580" y="6665976"/>
                  </a:lnTo>
                  <a:lnTo>
                    <a:pt x="8785860" y="6684263"/>
                  </a:lnTo>
                  <a:lnTo>
                    <a:pt x="8770620" y="6688836"/>
                  </a:lnTo>
                  <a:lnTo>
                    <a:pt x="8753854" y="66918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6675" y="1748028"/>
              <a:ext cx="9020810" cy="120650"/>
            </a:xfrm>
            <a:custGeom>
              <a:avLst/>
              <a:gdLst/>
              <a:ahLst/>
              <a:cxnLst/>
              <a:rect l="l" t="t" r="r" b="b"/>
              <a:pathLst>
                <a:path w="9020810" h="120650">
                  <a:moveTo>
                    <a:pt x="9020556" y="120396"/>
                  </a:moveTo>
                  <a:lnTo>
                    <a:pt x="0" y="120396"/>
                  </a:lnTo>
                  <a:lnTo>
                    <a:pt x="0" y="0"/>
                  </a:lnTo>
                  <a:lnTo>
                    <a:pt x="9020556" y="0"/>
                  </a:lnTo>
                  <a:lnTo>
                    <a:pt x="9020556" y="120396"/>
                  </a:lnTo>
                  <a:close/>
                </a:path>
              </a:pathLst>
            </a:custGeom>
            <a:solidFill>
              <a:srgbClr val="AAB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6675" y="3328415"/>
              <a:ext cx="9020810" cy="109855"/>
            </a:xfrm>
            <a:custGeom>
              <a:avLst/>
              <a:gdLst/>
              <a:ahLst/>
              <a:cxnLst/>
              <a:rect l="l" t="t" r="r" b="b"/>
              <a:pathLst>
                <a:path w="9020810" h="109854">
                  <a:moveTo>
                    <a:pt x="9020556" y="109727"/>
                  </a:moveTo>
                  <a:lnTo>
                    <a:pt x="0" y="109727"/>
                  </a:lnTo>
                  <a:lnTo>
                    <a:pt x="0" y="0"/>
                  </a:lnTo>
                  <a:lnTo>
                    <a:pt x="9020556" y="0"/>
                  </a:lnTo>
                  <a:lnTo>
                    <a:pt x="9020556" y="109727"/>
                  </a:lnTo>
                  <a:close/>
                </a:path>
              </a:pathLst>
            </a:custGeom>
            <a:solidFill>
              <a:srgbClr val="7CCA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36675" y="1868424"/>
            <a:ext cx="9020810" cy="1460500"/>
          </a:xfrm>
          <a:prstGeom prst="rect">
            <a:avLst/>
          </a:prstGeom>
          <a:solidFill>
            <a:srgbClr val="0F6EC6"/>
          </a:solidFill>
        </p:spPr>
        <p:txBody>
          <a:bodyPr vert="horz" wrap="square" lIns="0" tIns="358775" rIns="0" bIns="0" rtlCol="0">
            <a:spAutoFit/>
          </a:bodyPr>
          <a:lstStyle/>
          <a:p>
            <a:pPr marL="179070" algn="ctr">
              <a:lnSpc>
                <a:spcPct val="100000"/>
              </a:lnSpc>
              <a:spcBef>
                <a:spcPts val="2825"/>
              </a:spcBef>
            </a:pPr>
            <a:r>
              <a:rPr sz="4000" spc="60" dirty="0">
                <a:solidFill>
                  <a:srgbClr val="FFFFFF"/>
                </a:solidFill>
              </a:rPr>
              <a:t>Girişimcilik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100" y="1190625"/>
            <a:ext cx="8839200" cy="38806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142240" indent="-274955" algn="just">
              <a:lnSpc>
                <a:spcPct val="147500"/>
              </a:lnSpc>
              <a:spcBef>
                <a:spcPts val="95"/>
              </a:spcBef>
              <a:buAutoNum type="arabicPeriod" startAt="3"/>
              <a:tabLst>
                <a:tab pos="379095" algn="l"/>
                <a:tab pos="2182495" algn="l"/>
              </a:tabLst>
            </a:pPr>
            <a:r>
              <a:rPr sz="3200" b="1" spc="-10" dirty="0">
                <a:solidFill>
                  <a:srgbClr val="0000A3"/>
                </a:solidFill>
                <a:latin typeface="Perpetua"/>
                <a:cs typeface="Perpetua"/>
              </a:rPr>
              <a:t>Özgüven:	</a:t>
            </a:r>
            <a:r>
              <a:rPr sz="3200" b="1" spc="-5" dirty="0">
                <a:latin typeface="Perpetua"/>
                <a:cs typeface="Perpetua"/>
              </a:rPr>
              <a:t>Zorlukları </a:t>
            </a:r>
            <a:r>
              <a:rPr sz="3200" b="1" dirty="0">
                <a:latin typeface="Perpetua"/>
                <a:cs typeface="Perpetua"/>
              </a:rPr>
              <a:t>A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ma</a:t>
            </a:r>
            <a:r>
              <a:rPr sz="3200" b="1" spc="-555" dirty="0">
                <a:latin typeface="Perpetua"/>
                <a:cs typeface="Perpetua"/>
              </a:rPr>
              <a:t> </a:t>
            </a:r>
            <a:r>
              <a:rPr sz="3200" b="1" spc="-50" dirty="0">
                <a:latin typeface="Perpetua"/>
                <a:cs typeface="Perpetua"/>
              </a:rPr>
              <a:t>Yetene</a:t>
            </a:r>
            <a:r>
              <a:rPr sz="3200" b="1" spc="-50" dirty="0">
                <a:latin typeface="Cambria"/>
                <a:cs typeface="Cambria"/>
              </a:rPr>
              <a:t>ğ</a:t>
            </a:r>
            <a:r>
              <a:rPr sz="3200" b="1" spc="-50" dirty="0">
                <a:latin typeface="Perpetua"/>
                <a:cs typeface="Perpetua"/>
              </a:rPr>
              <a:t>i  </a:t>
            </a:r>
            <a:r>
              <a:rPr sz="3200" b="1" spc="-10" dirty="0">
                <a:latin typeface="Perpetua"/>
                <a:cs typeface="Perpetua"/>
              </a:rPr>
              <a:t>Konusunda </a:t>
            </a:r>
            <a:r>
              <a:rPr sz="3200" b="1" dirty="0">
                <a:latin typeface="Perpetua"/>
                <a:cs typeface="Perpetua"/>
              </a:rPr>
              <a:t>Kendinden </a:t>
            </a:r>
            <a:r>
              <a:rPr sz="3200" b="1" spc="-5" dirty="0">
                <a:latin typeface="Perpetua"/>
                <a:cs typeface="Perpetua"/>
              </a:rPr>
              <a:t>Emin</a:t>
            </a:r>
            <a:r>
              <a:rPr sz="3200" b="1" spc="-10" dirty="0">
                <a:latin typeface="Perpetua"/>
                <a:cs typeface="Perpetua"/>
              </a:rPr>
              <a:t> </a:t>
            </a:r>
            <a:r>
              <a:rPr sz="3200" b="1" spc="-5" dirty="0">
                <a:latin typeface="Perpetua"/>
                <a:cs typeface="Perpetua"/>
              </a:rPr>
              <a:t>Olma</a:t>
            </a:r>
            <a:endParaRPr sz="3200" dirty="0">
              <a:latin typeface="Perpetua"/>
              <a:cs typeface="Perpetua"/>
            </a:endParaRPr>
          </a:p>
          <a:p>
            <a:pPr marL="287020" marR="5080" indent="-274955" algn="just">
              <a:lnSpc>
                <a:spcPct val="150000"/>
              </a:lnSpc>
              <a:spcBef>
                <a:spcPts val="2020"/>
              </a:spcBef>
              <a:buFont typeface="Perpetua"/>
              <a:buAutoNum type="arabicPeriod" startAt="3"/>
              <a:tabLst>
                <a:tab pos="380365" algn="l"/>
                <a:tab pos="2287270" algn="l"/>
              </a:tabLst>
            </a:pPr>
            <a:r>
              <a:rPr sz="3200" b="1" spc="-5" dirty="0">
                <a:solidFill>
                  <a:srgbClr val="0000A3"/>
                </a:solidFill>
                <a:latin typeface="Cambria"/>
                <a:cs typeface="Cambria"/>
              </a:rPr>
              <a:t>İ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çsel Kontrol </a:t>
            </a:r>
            <a:r>
              <a:rPr sz="3200" b="1" spc="-5" dirty="0">
                <a:solidFill>
                  <a:srgbClr val="0000A3"/>
                </a:solidFill>
                <a:latin typeface="Cambria"/>
                <a:cs typeface="Cambria"/>
              </a:rPr>
              <a:t>İ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nancı: </a:t>
            </a:r>
            <a:r>
              <a:rPr sz="3200" b="1" dirty="0">
                <a:latin typeface="Perpetua"/>
                <a:cs typeface="Perpetua"/>
              </a:rPr>
              <a:t>Giri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imciler  Geleceklerinin Kendi Kontrollerinde  </a:t>
            </a:r>
            <a:r>
              <a:rPr sz="3200" b="1" spc="-5" dirty="0">
                <a:latin typeface="Perpetua"/>
                <a:cs typeface="Perpetua"/>
              </a:rPr>
              <a:t>Oldu</a:t>
            </a:r>
            <a:r>
              <a:rPr sz="3200" b="1" spc="-5" dirty="0">
                <a:latin typeface="Cambria"/>
                <a:cs typeface="Cambria"/>
              </a:rPr>
              <a:t>ğ</a:t>
            </a:r>
            <a:r>
              <a:rPr sz="3200" b="1" spc="-5" dirty="0">
                <a:latin typeface="Perpetua"/>
                <a:cs typeface="Perpetua"/>
              </a:rPr>
              <a:t>una,	</a:t>
            </a:r>
            <a:r>
              <a:rPr sz="3200" b="1" dirty="0">
                <a:latin typeface="Perpetua"/>
                <a:cs typeface="Perpetua"/>
              </a:rPr>
              <a:t>Dı</a:t>
            </a:r>
            <a:r>
              <a:rPr sz="3200" b="1" dirty="0">
                <a:latin typeface="Cambria"/>
                <a:cs typeface="Cambria"/>
              </a:rPr>
              <a:t>ş </a:t>
            </a:r>
            <a:r>
              <a:rPr sz="3200" b="1" spc="-5" dirty="0">
                <a:latin typeface="Perpetua"/>
                <a:cs typeface="Perpetua"/>
              </a:rPr>
              <a:t>Faktörlerden  Etkilenmedi</a:t>
            </a:r>
            <a:r>
              <a:rPr sz="3200" b="1" spc="-5" dirty="0">
                <a:latin typeface="Cambria"/>
                <a:cs typeface="Cambria"/>
              </a:rPr>
              <a:t>ğ</a:t>
            </a:r>
            <a:r>
              <a:rPr sz="3200" b="1" spc="-5" dirty="0">
                <a:latin typeface="Perpetua"/>
                <a:cs typeface="Perpetua"/>
              </a:rPr>
              <a:t>ine</a:t>
            </a:r>
            <a:r>
              <a:rPr sz="3200" b="1" dirty="0">
                <a:latin typeface="Perpetua"/>
                <a:cs typeface="Perpetua"/>
              </a:rPr>
              <a:t> </a:t>
            </a:r>
            <a:r>
              <a:rPr sz="3200" b="1" spc="-30" dirty="0">
                <a:latin typeface="Cambria"/>
                <a:cs typeface="Cambria"/>
              </a:rPr>
              <a:t>İ</a:t>
            </a:r>
            <a:r>
              <a:rPr sz="3200" b="1" spc="-30" dirty="0">
                <a:latin typeface="Perpetua"/>
                <a:cs typeface="Perpetua"/>
              </a:rPr>
              <a:t>nanır.</a:t>
            </a:r>
            <a:endParaRPr sz="3200" dirty="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324" y="6678802"/>
            <a:ext cx="28257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10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6700" y="809625"/>
            <a:ext cx="7848167" cy="537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1346835" indent="-274955" algn="just">
              <a:lnSpc>
                <a:spcPct val="150000"/>
              </a:lnSpc>
              <a:buAutoNum type="arabicPeriod" startAt="5"/>
              <a:tabLst>
                <a:tab pos="379095" algn="l"/>
              </a:tabLst>
            </a:pPr>
            <a:r>
              <a:rPr sz="3200" b="1" spc="20" dirty="0">
                <a:solidFill>
                  <a:srgbClr val="0000A3"/>
                </a:solidFill>
                <a:latin typeface="Perpetua"/>
                <a:cs typeface="Perpetua"/>
              </a:rPr>
              <a:t>Orta 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Düzeyde </a:t>
            </a:r>
            <a:r>
              <a:rPr sz="3200" b="1" spc="5" dirty="0">
                <a:solidFill>
                  <a:srgbClr val="0000A3"/>
                </a:solidFill>
                <a:latin typeface="Perpetua"/>
                <a:cs typeface="Perpetua"/>
              </a:rPr>
              <a:t>Risk 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Alma E</a:t>
            </a:r>
            <a:r>
              <a:rPr sz="3200" b="1" spc="-5" dirty="0">
                <a:solidFill>
                  <a:srgbClr val="0000A3"/>
                </a:solidFill>
                <a:latin typeface="Cambria"/>
                <a:cs typeface="Cambria"/>
              </a:rPr>
              <a:t>ğ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ilimi: </a:t>
            </a:r>
            <a:r>
              <a:rPr sz="3200" b="1" spc="-5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Finansal, </a:t>
            </a:r>
            <a:r>
              <a:rPr sz="3200" b="1" spc="-10" dirty="0">
                <a:latin typeface="Perpetua"/>
                <a:cs typeface="Perpetua"/>
              </a:rPr>
              <a:t>Sosyal </a:t>
            </a:r>
            <a:r>
              <a:rPr sz="3200" b="1" spc="-204" dirty="0">
                <a:latin typeface="Perpetua"/>
                <a:cs typeface="Perpetua"/>
              </a:rPr>
              <a:t>Ve </a:t>
            </a:r>
            <a:r>
              <a:rPr sz="3200" b="1" spc="-5" dirty="0">
                <a:latin typeface="Perpetua"/>
                <a:cs typeface="Perpetua"/>
              </a:rPr>
              <a:t>Psikolojik</a:t>
            </a:r>
            <a:r>
              <a:rPr sz="3200" b="1" spc="-380" dirty="0">
                <a:latin typeface="Perpetua"/>
                <a:cs typeface="Perpetua"/>
              </a:rPr>
              <a:t> </a:t>
            </a:r>
            <a:r>
              <a:rPr sz="3200" b="1" spc="-5" dirty="0">
                <a:latin typeface="Perpetua"/>
                <a:cs typeface="Perpetua"/>
              </a:rPr>
              <a:t>Hata  </a:t>
            </a:r>
            <a:r>
              <a:rPr sz="3200" b="1" dirty="0">
                <a:latin typeface="Cambria"/>
                <a:cs typeface="Cambria"/>
              </a:rPr>
              <a:t>İ</a:t>
            </a:r>
            <a:r>
              <a:rPr sz="3200" b="1" dirty="0">
                <a:latin typeface="Perpetua"/>
                <a:cs typeface="Perpetua"/>
              </a:rPr>
              <a:t>htimallerini Göze</a:t>
            </a:r>
            <a:r>
              <a:rPr sz="3200" b="1" spc="-140" dirty="0">
                <a:latin typeface="Perpetua"/>
                <a:cs typeface="Perpetua"/>
              </a:rPr>
              <a:t> </a:t>
            </a:r>
            <a:r>
              <a:rPr sz="3200" b="1" spc="-10" dirty="0">
                <a:latin typeface="Perpetua"/>
                <a:cs typeface="Perpetua"/>
              </a:rPr>
              <a:t>Alabilme</a:t>
            </a:r>
            <a:endParaRPr sz="3200" dirty="0">
              <a:latin typeface="Perpetua"/>
              <a:cs typeface="Perpetua"/>
            </a:endParaRPr>
          </a:p>
          <a:p>
            <a:pPr marL="287020" marR="5080" indent="-274955" algn="just">
              <a:lnSpc>
                <a:spcPct val="150000"/>
              </a:lnSpc>
              <a:spcBef>
                <a:spcPts val="1920"/>
              </a:spcBef>
              <a:buAutoNum type="arabicPeriod" startAt="5"/>
              <a:tabLst>
                <a:tab pos="379095" algn="l"/>
              </a:tabLst>
            </a:pPr>
            <a:r>
              <a:rPr sz="3200" b="1" dirty="0">
                <a:solidFill>
                  <a:srgbClr val="0000A3"/>
                </a:solidFill>
                <a:latin typeface="Perpetua"/>
                <a:cs typeface="Perpetua"/>
              </a:rPr>
              <a:t>Belirsizli</a:t>
            </a:r>
            <a:r>
              <a:rPr sz="3200" b="1" dirty="0">
                <a:solidFill>
                  <a:srgbClr val="0000A3"/>
                </a:solidFill>
                <a:latin typeface="Cambria"/>
                <a:cs typeface="Cambria"/>
              </a:rPr>
              <a:t>ğ</a:t>
            </a:r>
            <a:r>
              <a:rPr sz="3200" b="1" dirty="0">
                <a:solidFill>
                  <a:srgbClr val="0000A3"/>
                </a:solidFill>
                <a:latin typeface="Perpetua"/>
                <a:cs typeface="Perpetua"/>
              </a:rPr>
              <a:t>e 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Kar</a:t>
            </a:r>
            <a:r>
              <a:rPr sz="3200" b="1" spc="-5" dirty="0">
                <a:solidFill>
                  <a:srgbClr val="0000A3"/>
                </a:solidFill>
                <a:latin typeface="Cambria"/>
                <a:cs typeface="Cambria"/>
              </a:rPr>
              <a:t>ş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ı </a:t>
            </a:r>
            <a:r>
              <a:rPr sz="3200" b="1" spc="-30" dirty="0">
                <a:solidFill>
                  <a:srgbClr val="0000A3"/>
                </a:solidFill>
                <a:latin typeface="Perpetua"/>
                <a:cs typeface="Perpetua"/>
              </a:rPr>
              <a:t>Tahammül:</a:t>
            </a:r>
            <a:r>
              <a:rPr sz="3200" b="1" spc="-480" dirty="0">
                <a:solidFill>
                  <a:srgbClr val="0000A3"/>
                </a:solidFill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Giri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imciler  </a:t>
            </a:r>
            <a:r>
              <a:rPr sz="3200" b="1" spc="-5" dirty="0">
                <a:latin typeface="Perpetua"/>
                <a:cs typeface="Perpetua"/>
              </a:rPr>
              <a:t>Düzensizlik </a:t>
            </a:r>
            <a:r>
              <a:rPr sz="3200" b="1" spc="-204" dirty="0">
                <a:latin typeface="Perpetua"/>
                <a:cs typeface="Perpetua"/>
              </a:rPr>
              <a:t>Ve </a:t>
            </a:r>
            <a:r>
              <a:rPr sz="3200" b="1" dirty="0">
                <a:latin typeface="Perpetua"/>
                <a:cs typeface="Perpetua"/>
              </a:rPr>
              <a:t>Belirsizlik </a:t>
            </a:r>
            <a:r>
              <a:rPr sz="3200" b="1" spc="-5" dirty="0">
                <a:latin typeface="Perpetua"/>
                <a:cs typeface="Perpetua"/>
              </a:rPr>
              <a:t>Zamanlarında  Sıkıntılı </a:t>
            </a:r>
            <a:r>
              <a:rPr sz="3200" b="1" spc="-15" dirty="0">
                <a:latin typeface="Perpetua"/>
                <a:cs typeface="Perpetua"/>
              </a:rPr>
              <a:t>Hissetmezler, </a:t>
            </a:r>
            <a:r>
              <a:rPr sz="3200" b="1" spc="5" dirty="0">
                <a:latin typeface="Cambria"/>
                <a:cs typeface="Cambria"/>
              </a:rPr>
              <a:t>İş</a:t>
            </a:r>
            <a:r>
              <a:rPr sz="3200" b="1" spc="5" dirty="0">
                <a:latin typeface="Perpetua"/>
                <a:cs typeface="Perpetua"/>
              </a:rPr>
              <a:t>lerine </a:t>
            </a:r>
            <a:r>
              <a:rPr sz="3200" b="1" spc="-5" dirty="0">
                <a:latin typeface="Perpetua"/>
                <a:cs typeface="Perpetua"/>
              </a:rPr>
              <a:t>Stressiz  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ekilde </a:t>
            </a:r>
            <a:r>
              <a:rPr sz="3200" b="1" spc="-20" dirty="0">
                <a:latin typeface="Perpetua"/>
                <a:cs typeface="Perpetua"/>
              </a:rPr>
              <a:t>Devam</a:t>
            </a:r>
            <a:r>
              <a:rPr sz="3200" b="1" spc="-45" dirty="0">
                <a:latin typeface="Perpetua"/>
                <a:cs typeface="Perpetua"/>
              </a:rPr>
              <a:t> </a:t>
            </a:r>
            <a:r>
              <a:rPr sz="3200" b="1" spc="-20" dirty="0">
                <a:latin typeface="Perpetua"/>
                <a:cs typeface="Perpetua"/>
              </a:rPr>
              <a:t>Edebilirler.</a:t>
            </a:r>
            <a:endParaRPr sz="3200" dirty="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324" y="6678802"/>
            <a:ext cx="28257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11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5733" y="1559020"/>
            <a:ext cx="7369809" cy="3915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761365" indent="-274955" algn="just">
              <a:lnSpc>
                <a:spcPct val="147500"/>
              </a:lnSpc>
              <a:spcBef>
                <a:spcPts val="100"/>
              </a:spcBef>
            </a:pPr>
            <a:r>
              <a:rPr sz="3200" b="1" dirty="0">
                <a:solidFill>
                  <a:srgbClr val="0000A3"/>
                </a:solidFill>
                <a:latin typeface="Perpetua"/>
                <a:cs typeface="Perpetua"/>
              </a:rPr>
              <a:t>7. Enerji </a:t>
            </a:r>
            <a:r>
              <a:rPr sz="3200" b="1" spc="-25" dirty="0">
                <a:solidFill>
                  <a:srgbClr val="0000A3"/>
                </a:solidFill>
                <a:latin typeface="Perpetua"/>
                <a:cs typeface="Perpetua"/>
              </a:rPr>
              <a:t>Düzeyi:</a:t>
            </a:r>
            <a:r>
              <a:rPr sz="3200" b="1" spc="-25" dirty="0">
                <a:latin typeface="Perpetua"/>
                <a:cs typeface="Perpetua"/>
              </a:rPr>
              <a:t>Yeni </a:t>
            </a:r>
            <a:r>
              <a:rPr sz="3200" b="1" dirty="0">
                <a:latin typeface="Cambria"/>
                <a:cs typeface="Cambria"/>
              </a:rPr>
              <a:t>İş </a:t>
            </a:r>
            <a:r>
              <a:rPr sz="3200" b="1" spc="5" dirty="0">
                <a:latin typeface="Perpetua"/>
                <a:cs typeface="Perpetua"/>
              </a:rPr>
              <a:t>Kurma</a:t>
            </a:r>
            <a:r>
              <a:rPr sz="3200" b="1" spc="-505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Yüksek  </a:t>
            </a:r>
            <a:r>
              <a:rPr sz="3200" b="1" spc="-5" dirty="0">
                <a:latin typeface="Perpetua"/>
                <a:cs typeface="Perpetua"/>
              </a:rPr>
              <a:t>Düzeyde </a:t>
            </a:r>
            <a:r>
              <a:rPr sz="3200" b="1" spc="-25" dirty="0">
                <a:latin typeface="Perpetua"/>
                <a:cs typeface="Perpetua"/>
              </a:rPr>
              <a:t>Çaba</a:t>
            </a:r>
            <a:r>
              <a:rPr sz="3200" b="1" spc="5" dirty="0">
                <a:latin typeface="Perpetua"/>
                <a:cs typeface="Perpetua"/>
              </a:rPr>
              <a:t> </a:t>
            </a:r>
            <a:r>
              <a:rPr sz="3200" b="1" spc="-20" dirty="0">
                <a:latin typeface="Perpetua"/>
                <a:cs typeface="Perpetua"/>
              </a:rPr>
              <a:t>Gerektirir.</a:t>
            </a:r>
            <a:endParaRPr sz="3200">
              <a:latin typeface="Perpetua"/>
              <a:cs typeface="Perpetua"/>
            </a:endParaRPr>
          </a:p>
          <a:p>
            <a:pPr marL="287020" marR="5080" indent="-274955" algn="just">
              <a:lnSpc>
                <a:spcPct val="151300"/>
              </a:lnSpc>
              <a:spcBef>
                <a:spcPts val="1870"/>
              </a:spcBef>
            </a:pPr>
            <a:r>
              <a:rPr sz="3200" b="1" spc="-10" dirty="0">
                <a:latin typeface="Perpetua"/>
                <a:cs typeface="Perpetua"/>
              </a:rPr>
              <a:t>Profesyonel </a:t>
            </a:r>
            <a:r>
              <a:rPr sz="3200" b="1" spc="-5" dirty="0">
                <a:latin typeface="Perpetua"/>
                <a:cs typeface="Perpetua"/>
              </a:rPr>
              <a:t>Yöneticiler </a:t>
            </a:r>
            <a:r>
              <a:rPr sz="3200" b="1" dirty="0">
                <a:latin typeface="Perpetua"/>
                <a:cs typeface="Perpetua"/>
              </a:rPr>
              <a:t>Haftada 50 </a:t>
            </a:r>
            <a:r>
              <a:rPr sz="3200" b="1" spc="-10" dirty="0">
                <a:latin typeface="Perpetua"/>
                <a:cs typeface="Perpetua"/>
              </a:rPr>
              <a:t>Saatten  </a:t>
            </a:r>
            <a:r>
              <a:rPr sz="3200" b="1" dirty="0">
                <a:latin typeface="Perpetua"/>
                <a:cs typeface="Perpetua"/>
              </a:rPr>
              <a:t>Az </a:t>
            </a:r>
            <a:r>
              <a:rPr sz="3200" b="1" spc="-10" dirty="0">
                <a:latin typeface="Perpetua"/>
                <a:cs typeface="Perpetua"/>
              </a:rPr>
              <a:t>Çalı</a:t>
            </a:r>
            <a:r>
              <a:rPr sz="3200" b="1" spc="-10" dirty="0">
                <a:latin typeface="Cambria"/>
                <a:cs typeface="Cambria"/>
              </a:rPr>
              <a:t>ş</a:t>
            </a:r>
            <a:r>
              <a:rPr sz="3200" b="1" spc="-10" dirty="0">
                <a:latin typeface="Perpetua"/>
                <a:cs typeface="Perpetua"/>
              </a:rPr>
              <a:t>ırken, </a:t>
            </a:r>
            <a:r>
              <a:rPr sz="3200" b="1" dirty="0">
                <a:latin typeface="Perpetua"/>
                <a:cs typeface="Perpetua"/>
              </a:rPr>
              <a:t>Ço</a:t>
            </a:r>
            <a:r>
              <a:rPr sz="3200" b="1" dirty="0">
                <a:latin typeface="Cambria"/>
                <a:cs typeface="Cambria"/>
              </a:rPr>
              <a:t>ğ</a:t>
            </a:r>
            <a:r>
              <a:rPr sz="3200" b="1" dirty="0">
                <a:latin typeface="Perpetua"/>
                <a:cs typeface="Perpetua"/>
              </a:rPr>
              <a:t>u Giri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imci Haftada</a:t>
            </a:r>
            <a:r>
              <a:rPr sz="3200" b="1" spc="-105" dirty="0">
                <a:latin typeface="Perpetua"/>
                <a:cs typeface="Perpetua"/>
              </a:rPr>
              <a:t> </a:t>
            </a:r>
            <a:r>
              <a:rPr sz="3200" b="1" spc="-15" dirty="0">
                <a:latin typeface="Perpetua"/>
                <a:cs typeface="Perpetua"/>
              </a:rPr>
              <a:t>60  </a:t>
            </a:r>
            <a:r>
              <a:rPr sz="3200" b="1" spc="-10" dirty="0">
                <a:latin typeface="Perpetua"/>
                <a:cs typeface="Perpetua"/>
              </a:rPr>
              <a:t>Saatten </a:t>
            </a:r>
            <a:r>
              <a:rPr sz="3200" b="1" dirty="0">
                <a:latin typeface="Perpetua"/>
                <a:cs typeface="Perpetua"/>
              </a:rPr>
              <a:t>Fazla</a:t>
            </a:r>
            <a:r>
              <a:rPr sz="3200" b="1" spc="-30" dirty="0">
                <a:latin typeface="Perpetua"/>
                <a:cs typeface="Perpetua"/>
              </a:rPr>
              <a:t> </a:t>
            </a:r>
            <a:r>
              <a:rPr sz="3200" b="1" spc="-15" dirty="0">
                <a:latin typeface="Perpetua"/>
                <a:cs typeface="Perpetua"/>
              </a:rPr>
              <a:t>Çalı</a:t>
            </a:r>
            <a:r>
              <a:rPr sz="3200" b="1" spc="-15" dirty="0">
                <a:latin typeface="Cambria"/>
                <a:cs typeface="Cambria"/>
              </a:rPr>
              <a:t>ş</a:t>
            </a:r>
            <a:r>
              <a:rPr sz="3200" b="1" spc="-15" dirty="0">
                <a:latin typeface="Perpetua"/>
                <a:cs typeface="Perpetua"/>
              </a:rPr>
              <a:t>maktadır.</a:t>
            </a:r>
            <a:endParaRPr sz="320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8157" y="6678802"/>
            <a:ext cx="23558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r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5733" y="971110"/>
            <a:ext cx="7595234" cy="465836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87020" marR="279400" indent="-274955">
              <a:lnSpc>
                <a:spcPct val="148700"/>
              </a:lnSpc>
              <a:spcBef>
                <a:spcPts val="145"/>
              </a:spcBef>
              <a:buAutoNum type="arabicPeriod" startAt="8"/>
              <a:tabLst>
                <a:tab pos="379095" algn="l"/>
              </a:tabLst>
            </a:pP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Geçen </a:t>
            </a:r>
            <a:r>
              <a:rPr sz="3200" b="1" dirty="0">
                <a:solidFill>
                  <a:srgbClr val="0000A3"/>
                </a:solidFill>
                <a:latin typeface="Perpetua"/>
                <a:cs typeface="Perpetua"/>
              </a:rPr>
              <a:t>Zamana </a:t>
            </a:r>
            <a:r>
              <a:rPr sz="3200" b="1" spc="-10" dirty="0">
                <a:solidFill>
                  <a:srgbClr val="0000A3"/>
                </a:solidFill>
                <a:latin typeface="Perpetua"/>
                <a:cs typeface="Perpetua"/>
              </a:rPr>
              <a:t>Hassasiyet: </a:t>
            </a:r>
            <a:r>
              <a:rPr sz="3200" b="1" dirty="0">
                <a:latin typeface="Perpetua"/>
                <a:cs typeface="Perpetua"/>
              </a:rPr>
              <a:t>Giri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imciler  </a:t>
            </a:r>
            <a:r>
              <a:rPr sz="3200" b="1" spc="5" dirty="0">
                <a:latin typeface="Perpetua"/>
                <a:cs typeface="Perpetua"/>
              </a:rPr>
              <a:t>Geride </a:t>
            </a:r>
            <a:r>
              <a:rPr sz="3200" b="1" spc="-5" dirty="0">
                <a:latin typeface="Perpetua"/>
                <a:cs typeface="Perpetua"/>
              </a:rPr>
              <a:t>Zaman Kalmamı</a:t>
            </a:r>
            <a:r>
              <a:rPr sz="3200" b="1" spc="-5" dirty="0">
                <a:latin typeface="Cambria"/>
                <a:cs typeface="Cambria"/>
              </a:rPr>
              <a:t>ş </a:t>
            </a:r>
            <a:r>
              <a:rPr sz="3200" b="1" spc="-5" dirty="0">
                <a:latin typeface="Perpetua"/>
                <a:cs typeface="Perpetua"/>
              </a:rPr>
              <a:t>Gibi Sabırsızdır  </a:t>
            </a:r>
            <a:r>
              <a:rPr sz="3200" b="1" spc="-204" dirty="0">
                <a:latin typeface="Perpetua"/>
                <a:cs typeface="Perpetua"/>
              </a:rPr>
              <a:t>Ve </a:t>
            </a:r>
            <a:r>
              <a:rPr sz="3200" b="1" spc="-15" dirty="0">
                <a:latin typeface="Perpetua"/>
                <a:cs typeface="Perpetua"/>
              </a:rPr>
              <a:t>Aciliyet </a:t>
            </a:r>
            <a:r>
              <a:rPr sz="3200" b="1" spc="-5" dirty="0">
                <a:latin typeface="Perpetua"/>
                <a:cs typeface="Perpetua"/>
              </a:rPr>
              <a:t>Duygusuna</a:t>
            </a:r>
            <a:r>
              <a:rPr sz="3200" b="1" spc="90" dirty="0">
                <a:latin typeface="Perpetua"/>
                <a:cs typeface="Perpetua"/>
              </a:rPr>
              <a:t> </a:t>
            </a:r>
            <a:r>
              <a:rPr sz="3200" b="1" spc="-20" dirty="0">
                <a:latin typeface="Perpetua"/>
                <a:cs typeface="Perpetua"/>
              </a:rPr>
              <a:t>Sahiptir.</a:t>
            </a:r>
            <a:endParaRPr sz="3200">
              <a:latin typeface="Perpetua"/>
              <a:cs typeface="Perpetua"/>
            </a:endParaRPr>
          </a:p>
          <a:p>
            <a:pPr marL="287020" marR="5080" indent="-274955">
              <a:lnSpc>
                <a:spcPct val="150000"/>
              </a:lnSpc>
              <a:spcBef>
                <a:spcPts val="2014"/>
              </a:spcBef>
              <a:buAutoNum type="arabicPeriod" startAt="8"/>
              <a:tabLst>
                <a:tab pos="379095" algn="l"/>
              </a:tabLst>
            </a:pPr>
            <a:r>
              <a:rPr sz="3200" b="1" spc="-10" dirty="0">
                <a:solidFill>
                  <a:srgbClr val="0000A3"/>
                </a:solidFill>
                <a:latin typeface="Perpetua"/>
                <a:cs typeface="Perpetua"/>
              </a:rPr>
              <a:t>Kurdukları </a:t>
            </a:r>
            <a:r>
              <a:rPr sz="3200" b="1" spc="-20" dirty="0">
                <a:solidFill>
                  <a:srgbClr val="0000A3"/>
                </a:solidFill>
                <a:latin typeface="Cambria"/>
                <a:cs typeface="Cambria"/>
              </a:rPr>
              <a:t>İş</a:t>
            </a:r>
            <a:r>
              <a:rPr sz="3200" b="1" spc="-20" dirty="0">
                <a:solidFill>
                  <a:srgbClr val="0000A3"/>
                </a:solidFill>
                <a:latin typeface="Perpetua"/>
                <a:cs typeface="Perpetua"/>
              </a:rPr>
              <a:t>letmeye 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Ba</a:t>
            </a:r>
            <a:r>
              <a:rPr sz="3200" b="1" spc="-5" dirty="0">
                <a:solidFill>
                  <a:srgbClr val="0000A3"/>
                </a:solidFill>
                <a:latin typeface="Cambria"/>
                <a:cs typeface="Cambria"/>
              </a:rPr>
              <a:t>ğ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lılık: </a:t>
            </a:r>
            <a:r>
              <a:rPr sz="3200" b="1" spc="-5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Giri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imciler </a:t>
            </a:r>
            <a:r>
              <a:rPr sz="3200" b="1" spc="-5" dirty="0">
                <a:latin typeface="Cambria"/>
                <a:cs typeface="Cambria"/>
              </a:rPr>
              <a:t>İ</a:t>
            </a:r>
            <a:r>
              <a:rPr sz="3200" b="1" spc="-5" dirty="0">
                <a:latin typeface="Perpetua"/>
                <a:cs typeface="Perpetua"/>
              </a:rPr>
              <a:t>çin </a:t>
            </a:r>
            <a:r>
              <a:rPr sz="3200" b="1" spc="10" dirty="0">
                <a:latin typeface="Perpetua"/>
                <a:cs typeface="Perpetua"/>
              </a:rPr>
              <a:t>Firmanın </a:t>
            </a:r>
            <a:r>
              <a:rPr sz="3200" b="1" spc="-5" dirty="0">
                <a:latin typeface="Perpetua"/>
                <a:cs typeface="Perpetua"/>
              </a:rPr>
              <a:t>Büyümesi Aile  </a:t>
            </a:r>
            <a:r>
              <a:rPr sz="3200" b="1" dirty="0">
                <a:latin typeface="Perpetua"/>
                <a:cs typeface="Perpetua"/>
              </a:rPr>
              <a:t>Refahının </a:t>
            </a:r>
            <a:r>
              <a:rPr sz="3200" b="1" spc="-5" dirty="0">
                <a:latin typeface="Perpetua"/>
                <a:cs typeface="Perpetua"/>
              </a:rPr>
              <a:t>Geli</a:t>
            </a:r>
            <a:r>
              <a:rPr sz="3200" b="1" spc="-5" dirty="0">
                <a:latin typeface="Cambria"/>
                <a:cs typeface="Cambria"/>
              </a:rPr>
              <a:t>ş</a:t>
            </a:r>
            <a:r>
              <a:rPr sz="3200" b="1" spc="-5" dirty="0">
                <a:latin typeface="Perpetua"/>
                <a:cs typeface="Perpetua"/>
              </a:rPr>
              <a:t>mesinden </a:t>
            </a:r>
            <a:r>
              <a:rPr sz="3200" b="1" dirty="0">
                <a:latin typeface="Perpetua"/>
                <a:cs typeface="Perpetua"/>
              </a:rPr>
              <a:t>Daha</a:t>
            </a:r>
            <a:r>
              <a:rPr sz="3200" b="1" spc="20" dirty="0">
                <a:latin typeface="Perpetua"/>
                <a:cs typeface="Perpetua"/>
              </a:rPr>
              <a:t> </a:t>
            </a:r>
            <a:r>
              <a:rPr sz="3200" b="1" spc="-25" dirty="0">
                <a:latin typeface="Perpetua"/>
                <a:cs typeface="Perpetua"/>
              </a:rPr>
              <a:t>Önemlidir.</a:t>
            </a:r>
            <a:endParaRPr sz="320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324" y="6678802"/>
            <a:ext cx="28448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13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865" y="1101275"/>
            <a:ext cx="74460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Başarılı </a:t>
            </a:r>
            <a:r>
              <a:rPr spc="65" dirty="0"/>
              <a:t>Girişimcilerin Kişisel</a:t>
            </a:r>
            <a:r>
              <a:rPr spc="-90" dirty="0"/>
              <a:t> </a:t>
            </a:r>
            <a:r>
              <a:rPr spc="65" dirty="0"/>
              <a:t>Özellikleri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783" y="1942646"/>
            <a:ext cx="7563484" cy="3775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15" dirty="0">
                <a:latin typeface="Perpetua"/>
                <a:cs typeface="Perpetua"/>
              </a:rPr>
              <a:t>A.Yaratıcı </a:t>
            </a:r>
            <a:r>
              <a:rPr sz="2600" b="1" dirty="0">
                <a:latin typeface="Perpetua"/>
                <a:cs typeface="Perpetua"/>
              </a:rPr>
              <a:t>Dü</a:t>
            </a:r>
            <a:r>
              <a:rPr sz="2600" b="1" dirty="0">
                <a:latin typeface="Cambria"/>
                <a:cs typeface="Cambria"/>
              </a:rPr>
              <a:t>ş</a:t>
            </a:r>
            <a:r>
              <a:rPr sz="2600" b="1" dirty="0">
                <a:latin typeface="Perpetua"/>
                <a:cs typeface="Perpetua"/>
              </a:rPr>
              <a:t>ünme</a:t>
            </a:r>
            <a:r>
              <a:rPr sz="2600" b="1" spc="-25" dirty="0">
                <a:latin typeface="Perpetua"/>
                <a:cs typeface="Perpetua"/>
              </a:rPr>
              <a:t> </a:t>
            </a:r>
            <a:r>
              <a:rPr sz="2600" b="1" spc="5" dirty="0">
                <a:latin typeface="Perpetua"/>
                <a:cs typeface="Perpetua"/>
              </a:rPr>
              <a:t>Becerisi</a:t>
            </a:r>
            <a:endParaRPr sz="260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16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15" dirty="0">
                <a:latin typeface="Perpetua"/>
                <a:cs typeface="Perpetua"/>
              </a:rPr>
              <a:t>B.Yüksek </a:t>
            </a:r>
            <a:r>
              <a:rPr sz="2600" b="1" spc="-10" dirty="0">
                <a:latin typeface="Perpetua"/>
                <a:cs typeface="Perpetua"/>
              </a:rPr>
              <a:t>Düzeyde </a:t>
            </a:r>
            <a:r>
              <a:rPr sz="2600" b="1" dirty="0">
                <a:latin typeface="Perpetua"/>
                <a:cs typeface="Perpetua"/>
              </a:rPr>
              <a:t>Çalı</a:t>
            </a:r>
            <a:r>
              <a:rPr sz="2600" b="1" dirty="0">
                <a:latin typeface="Cambria"/>
                <a:cs typeface="Cambria"/>
              </a:rPr>
              <a:t>ş</a:t>
            </a:r>
            <a:r>
              <a:rPr sz="2600" b="1" dirty="0">
                <a:latin typeface="Perpetua"/>
                <a:cs typeface="Perpetua"/>
              </a:rPr>
              <a:t>ma</a:t>
            </a:r>
            <a:r>
              <a:rPr sz="2600" b="1" spc="-140" dirty="0">
                <a:latin typeface="Perpetua"/>
                <a:cs typeface="Perpetua"/>
              </a:rPr>
              <a:t> </a:t>
            </a:r>
            <a:r>
              <a:rPr sz="2600" b="1" dirty="0">
                <a:latin typeface="Perpetua"/>
                <a:cs typeface="Perpetua"/>
              </a:rPr>
              <a:t>Arzusu</a:t>
            </a:r>
            <a:endParaRPr sz="260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09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5" dirty="0">
                <a:latin typeface="Perpetua"/>
                <a:cs typeface="Perpetua"/>
              </a:rPr>
              <a:t>C. </a:t>
            </a:r>
            <a:r>
              <a:rPr sz="2600" b="1" spc="-10" dirty="0">
                <a:latin typeface="Perpetua"/>
                <a:cs typeface="Perpetua"/>
              </a:rPr>
              <a:t>Cesaret,Tutku</a:t>
            </a:r>
            <a:r>
              <a:rPr sz="2600" b="1" spc="-285" dirty="0">
                <a:latin typeface="Perpetua"/>
                <a:cs typeface="Perpetua"/>
              </a:rPr>
              <a:t> </a:t>
            </a:r>
            <a:r>
              <a:rPr sz="2600" b="1" spc="-165" dirty="0">
                <a:latin typeface="Perpetua"/>
                <a:cs typeface="Perpetua"/>
              </a:rPr>
              <a:t>Ve </a:t>
            </a:r>
            <a:r>
              <a:rPr sz="2600" b="1" spc="-5" dirty="0">
                <a:latin typeface="Perpetua"/>
                <a:cs typeface="Perpetua"/>
              </a:rPr>
              <a:t>Kararlık</a:t>
            </a:r>
            <a:endParaRPr sz="260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23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65" dirty="0">
                <a:latin typeface="Perpetua"/>
                <a:cs typeface="Perpetua"/>
              </a:rPr>
              <a:t>D. </a:t>
            </a:r>
            <a:r>
              <a:rPr sz="2600" b="1" spc="-5" dirty="0">
                <a:latin typeface="Cambria"/>
                <a:cs typeface="Cambria"/>
              </a:rPr>
              <a:t>İ</a:t>
            </a:r>
            <a:r>
              <a:rPr sz="2600" b="1" spc="-5" dirty="0">
                <a:latin typeface="Perpetua"/>
                <a:cs typeface="Perpetua"/>
              </a:rPr>
              <a:t>nsanlarla Üst Düzeyde </a:t>
            </a:r>
            <a:r>
              <a:rPr sz="2600" b="1" spc="-5" dirty="0">
                <a:latin typeface="Cambria"/>
                <a:cs typeface="Cambria"/>
              </a:rPr>
              <a:t>İ</a:t>
            </a:r>
            <a:r>
              <a:rPr sz="2600" b="1" spc="-5" dirty="0">
                <a:latin typeface="Perpetua"/>
                <a:cs typeface="Perpetua"/>
              </a:rPr>
              <a:t>li</a:t>
            </a:r>
            <a:r>
              <a:rPr sz="2600" b="1" spc="-5" dirty="0">
                <a:latin typeface="Cambria"/>
                <a:cs typeface="Cambria"/>
              </a:rPr>
              <a:t>ş</a:t>
            </a:r>
            <a:r>
              <a:rPr sz="2600" b="1" spc="-5" dirty="0">
                <a:latin typeface="Perpetua"/>
                <a:cs typeface="Perpetua"/>
              </a:rPr>
              <a:t>ki </a:t>
            </a:r>
            <a:r>
              <a:rPr sz="2600" b="1" spc="-15" dirty="0">
                <a:latin typeface="Perpetua"/>
                <a:cs typeface="Perpetua"/>
              </a:rPr>
              <a:t>Kurabilme</a:t>
            </a:r>
            <a:r>
              <a:rPr sz="2600" b="1" spc="-20" dirty="0">
                <a:latin typeface="Perpetua"/>
                <a:cs typeface="Perpetua"/>
              </a:rPr>
              <a:t> </a:t>
            </a:r>
            <a:r>
              <a:rPr sz="2600" b="1" spc="5" dirty="0">
                <a:latin typeface="Perpetua"/>
                <a:cs typeface="Perpetua"/>
              </a:rPr>
              <a:t>Becerisi,</a:t>
            </a:r>
            <a:endParaRPr sz="260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16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dirty="0">
                <a:latin typeface="Perpetua"/>
                <a:cs typeface="Perpetua"/>
              </a:rPr>
              <a:t>E. </a:t>
            </a:r>
            <a:r>
              <a:rPr sz="2600" b="1" spc="-5" dirty="0">
                <a:latin typeface="Perpetua"/>
                <a:cs typeface="Perpetua"/>
              </a:rPr>
              <a:t>Kendisini</a:t>
            </a:r>
            <a:r>
              <a:rPr sz="2600" b="1" spc="-495" dirty="0">
                <a:latin typeface="Perpetua"/>
                <a:cs typeface="Perpetua"/>
              </a:rPr>
              <a:t> </a:t>
            </a:r>
            <a:r>
              <a:rPr sz="2600" b="1" spc="-45" dirty="0">
                <a:latin typeface="Perpetua"/>
                <a:cs typeface="Perpetua"/>
              </a:rPr>
              <a:t>Yazılı </a:t>
            </a:r>
            <a:r>
              <a:rPr sz="2600" b="1" spc="-165" dirty="0">
                <a:latin typeface="Perpetua"/>
                <a:cs typeface="Perpetua"/>
              </a:rPr>
              <a:t>Ve </a:t>
            </a:r>
            <a:r>
              <a:rPr sz="2600" b="1" spc="-5" dirty="0">
                <a:latin typeface="Perpetua"/>
                <a:cs typeface="Perpetua"/>
              </a:rPr>
              <a:t>Sözlü </a:t>
            </a:r>
            <a:r>
              <a:rPr sz="2600" b="1" spc="5" dirty="0">
                <a:latin typeface="Cambria"/>
                <a:cs typeface="Cambria"/>
              </a:rPr>
              <a:t>İ</a:t>
            </a:r>
            <a:r>
              <a:rPr sz="2600" b="1" spc="5" dirty="0">
                <a:latin typeface="Perpetua"/>
                <a:cs typeface="Perpetua"/>
              </a:rPr>
              <a:t>fade </a:t>
            </a:r>
            <a:r>
              <a:rPr sz="2600" b="1" spc="-5" dirty="0">
                <a:latin typeface="Perpetua"/>
                <a:cs typeface="Perpetua"/>
              </a:rPr>
              <a:t>Edebilme </a:t>
            </a:r>
            <a:r>
              <a:rPr sz="2600" b="1" spc="5" dirty="0">
                <a:latin typeface="Perpetua"/>
                <a:cs typeface="Perpetua"/>
              </a:rPr>
              <a:t>Becerisi,</a:t>
            </a:r>
            <a:endParaRPr sz="260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165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90" dirty="0">
                <a:latin typeface="Perpetua"/>
                <a:cs typeface="Perpetua"/>
              </a:rPr>
              <a:t>F. </a:t>
            </a:r>
            <a:r>
              <a:rPr sz="2600" b="1" spc="-5" dirty="0">
                <a:latin typeface="Cambria"/>
                <a:cs typeface="Cambria"/>
              </a:rPr>
              <a:t>İş</a:t>
            </a:r>
            <a:r>
              <a:rPr sz="2600" b="1" spc="-5" dirty="0">
                <a:latin typeface="Perpetua"/>
                <a:cs typeface="Perpetua"/>
              </a:rPr>
              <a:t>ini Sevmesi </a:t>
            </a:r>
            <a:r>
              <a:rPr sz="2600" b="1" spc="-165" dirty="0">
                <a:latin typeface="Perpetua"/>
                <a:cs typeface="Perpetua"/>
              </a:rPr>
              <a:t>Ve </a:t>
            </a:r>
            <a:r>
              <a:rPr sz="2600" b="1" dirty="0">
                <a:latin typeface="Cambria"/>
                <a:cs typeface="Cambria"/>
              </a:rPr>
              <a:t>İş</a:t>
            </a:r>
            <a:r>
              <a:rPr sz="2600" b="1" spc="-175" dirty="0">
                <a:latin typeface="Cambria"/>
                <a:cs typeface="Cambria"/>
              </a:rPr>
              <a:t> </a:t>
            </a:r>
            <a:r>
              <a:rPr sz="2600" b="1" spc="-15" dirty="0">
                <a:latin typeface="Perpetua"/>
                <a:cs typeface="Perpetua"/>
              </a:rPr>
              <a:t>Motivasyonu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4324" y="6678802"/>
            <a:ext cx="28448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14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5844" y="1330009"/>
            <a:ext cx="7320280" cy="33166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9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spc="-45" dirty="0">
                <a:latin typeface="Perpetua"/>
                <a:cs typeface="Perpetua"/>
              </a:rPr>
              <a:t>G. </a:t>
            </a:r>
            <a:r>
              <a:rPr sz="2800" b="1" spc="5" dirty="0">
                <a:latin typeface="Perpetua"/>
                <a:cs typeface="Perpetua"/>
              </a:rPr>
              <a:t>Zengin </a:t>
            </a:r>
            <a:r>
              <a:rPr sz="2800" b="1" spc="-15" dirty="0">
                <a:latin typeface="Perpetua"/>
                <a:cs typeface="Perpetua"/>
              </a:rPr>
              <a:t>Bir </a:t>
            </a:r>
            <a:r>
              <a:rPr sz="2800" b="1" spc="-5" dirty="0">
                <a:latin typeface="Perpetua"/>
                <a:cs typeface="Perpetua"/>
              </a:rPr>
              <a:t>Bilinç </a:t>
            </a:r>
            <a:r>
              <a:rPr sz="2800" b="1" spc="-10" dirty="0">
                <a:latin typeface="Perpetua"/>
                <a:cs typeface="Perpetua"/>
              </a:rPr>
              <a:t>Altı </a:t>
            </a:r>
            <a:r>
              <a:rPr sz="2800" b="1" spc="-180" dirty="0">
                <a:latin typeface="Perpetua"/>
                <a:cs typeface="Perpetua"/>
              </a:rPr>
              <a:t>Ve </a:t>
            </a:r>
            <a:r>
              <a:rPr sz="2800" b="1" spc="-25" dirty="0">
                <a:latin typeface="Perpetua"/>
                <a:cs typeface="Perpetua"/>
              </a:rPr>
              <a:t>Hayal </a:t>
            </a:r>
            <a:r>
              <a:rPr sz="2800" b="1" dirty="0">
                <a:latin typeface="Perpetua"/>
                <a:cs typeface="Perpetua"/>
              </a:rPr>
              <a:t>Kurma</a:t>
            </a:r>
            <a:r>
              <a:rPr sz="2800" b="1" spc="-325" dirty="0">
                <a:latin typeface="Perpetua"/>
                <a:cs typeface="Perpetua"/>
              </a:rPr>
              <a:t> </a:t>
            </a:r>
            <a:r>
              <a:rPr sz="2800" b="1" spc="-10" dirty="0">
                <a:latin typeface="Perpetua"/>
                <a:cs typeface="Perpetua"/>
              </a:rPr>
              <a:t>Gücü,</a:t>
            </a:r>
            <a:endParaRPr sz="28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36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spc="-5" dirty="0">
                <a:latin typeface="Perpetua"/>
                <a:cs typeface="Perpetua"/>
              </a:rPr>
              <a:t>H.</a:t>
            </a:r>
            <a:r>
              <a:rPr sz="2800" b="1" spc="-135" dirty="0">
                <a:latin typeface="Perpetua"/>
                <a:cs typeface="Perpetua"/>
              </a:rPr>
              <a:t> </a:t>
            </a:r>
            <a:r>
              <a:rPr sz="2800" b="1" spc="-5" dirty="0" err="1">
                <a:latin typeface="Perpetua"/>
                <a:cs typeface="Perpetua"/>
              </a:rPr>
              <a:t>Ekip</a:t>
            </a:r>
            <a:r>
              <a:rPr sz="2800" b="1" spc="-360" dirty="0">
                <a:latin typeface="Perpetua"/>
                <a:cs typeface="Perpetua"/>
              </a:rPr>
              <a:t> </a:t>
            </a:r>
            <a:r>
              <a:rPr lang="tr-TR" sz="2800" b="1" spc="-360" dirty="0">
                <a:latin typeface="Perpetua"/>
                <a:cs typeface="Perpetua"/>
              </a:rPr>
              <a:t> </a:t>
            </a:r>
            <a:r>
              <a:rPr lang="tr-TR" sz="2800" b="1" spc="-180" dirty="0">
                <a:latin typeface="Perpetua"/>
                <a:cs typeface="Perpetua"/>
              </a:rPr>
              <a:t>v</a:t>
            </a:r>
            <a:r>
              <a:rPr sz="2800" b="1" spc="-180" dirty="0">
                <a:latin typeface="Perpetua"/>
                <a:cs typeface="Perpetua"/>
              </a:rPr>
              <a:t>e</a:t>
            </a:r>
            <a:r>
              <a:rPr lang="tr-TR" sz="2800" b="1" spc="-180" dirty="0">
                <a:latin typeface="Perpetua"/>
                <a:cs typeface="Perpetua"/>
              </a:rPr>
              <a:t> </a:t>
            </a:r>
            <a:r>
              <a:rPr sz="2800" b="1" spc="-350" dirty="0">
                <a:latin typeface="Perpetua"/>
                <a:cs typeface="Perpetua"/>
              </a:rPr>
              <a:t> </a:t>
            </a:r>
            <a:r>
              <a:rPr sz="2800" b="1" spc="-45" dirty="0">
                <a:latin typeface="Perpetua"/>
                <a:cs typeface="Perpetua"/>
              </a:rPr>
              <a:t>Takım</a:t>
            </a:r>
            <a:r>
              <a:rPr sz="2800" b="1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Çalı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5" dirty="0">
                <a:latin typeface="Perpetua"/>
                <a:cs typeface="Perpetua"/>
              </a:rPr>
              <a:t>masına</a:t>
            </a:r>
            <a:r>
              <a:rPr sz="2800" b="1" spc="-320" dirty="0">
                <a:latin typeface="Perpetua"/>
                <a:cs typeface="Perpetua"/>
              </a:rPr>
              <a:t> </a:t>
            </a:r>
            <a:r>
              <a:rPr sz="2800" b="1" spc="-30" dirty="0">
                <a:latin typeface="Perpetua"/>
                <a:cs typeface="Perpetua"/>
              </a:rPr>
              <a:t>Yatkınlılık,</a:t>
            </a:r>
            <a:endParaRPr sz="28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280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spc="-10" dirty="0">
                <a:latin typeface="Cambria"/>
                <a:cs typeface="Cambria"/>
              </a:rPr>
              <a:t>İ</a:t>
            </a:r>
            <a:r>
              <a:rPr sz="2800" b="1" spc="-10" dirty="0">
                <a:latin typeface="Perpetua"/>
                <a:cs typeface="Perpetua"/>
              </a:rPr>
              <a:t>.</a:t>
            </a:r>
            <a:r>
              <a:rPr sz="2800" b="1" spc="-135" dirty="0">
                <a:latin typeface="Perpetua"/>
                <a:cs typeface="Perpetua"/>
              </a:rPr>
              <a:t> </a:t>
            </a:r>
            <a:r>
              <a:rPr sz="2800" b="1" spc="-10" dirty="0" err="1">
                <a:latin typeface="Perpetua"/>
                <a:cs typeface="Perpetua"/>
              </a:rPr>
              <a:t>Ki</a:t>
            </a:r>
            <a:r>
              <a:rPr sz="2800" b="1" spc="-10" dirty="0" err="1">
                <a:latin typeface="Cambria"/>
                <a:cs typeface="Cambria"/>
              </a:rPr>
              <a:t>ş</a:t>
            </a:r>
            <a:r>
              <a:rPr sz="2800" b="1" spc="-10" dirty="0" err="1">
                <a:latin typeface="Perpetua"/>
                <a:cs typeface="Perpetua"/>
              </a:rPr>
              <a:t>isel</a:t>
            </a:r>
            <a:r>
              <a:rPr sz="2800" b="1" spc="-330" dirty="0">
                <a:latin typeface="Perpetua"/>
                <a:cs typeface="Perpetua"/>
              </a:rPr>
              <a:t> </a:t>
            </a:r>
            <a:r>
              <a:rPr lang="tr-TR" sz="2800" b="1" spc="-330" dirty="0">
                <a:latin typeface="Perpetua"/>
                <a:cs typeface="Perpetua"/>
              </a:rPr>
              <a:t> </a:t>
            </a:r>
            <a:r>
              <a:rPr sz="2800" b="1" spc="-25" dirty="0" err="1">
                <a:latin typeface="Perpetua"/>
                <a:cs typeface="Perpetua"/>
              </a:rPr>
              <a:t>Vizyonu</a:t>
            </a:r>
            <a:r>
              <a:rPr sz="2800" b="1" spc="-335" dirty="0">
                <a:latin typeface="Perpetua"/>
                <a:cs typeface="Perpetua"/>
              </a:rPr>
              <a:t> </a:t>
            </a:r>
            <a:r>
              <a:rPr lang="tr-TR" sz="2800" b="1" spc="-180" dirty="0">
                <a:latin typeface="Perpetua"/>
                <a:cs typeface="Perpetua"/>
              </a:rPr>
              <a:t>v</a:t>
            </a:r>
            <a:r>
              <a:rPr sz="2800" b="1" spc="-180" dirty="0">
                <a:latin typeface="Perpetua"/>
                <a:cs typeface="Perpetua"/>
              </a:rPr>
              <a:t>e</a:t>
            </a:r>
            <a:r>
              <a:rPr sz="2800" b="1" spc="-15" dirty="0">
                <a:latin typeface="Perpetua"/>
                <a:cs typeface="Perpetua"/>
              </a:rPr>
              <a:t> </a:t>
            </a:r>
            <a:r>
              <a:rPr sz="2800" b="1" spc="-25" dirty="0">
                <a:latin typeface="Perpetua"/>
                <a:cs typeface="Perpetua"/>
              </a:rPr>
              <a:t>Misyonunun</a:t>
            </a:r>
            <a:r>
              <a:rPr sz="2800" b="1" spc="25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Olması,</a:t>
            </a:r>
            <a:endParaRPr sz="28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280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spc="-55" dirty="0">
                <a:latin typeface="Perpetua"/>
                <a:cs typeface="Perpetua"/>
              </a:rPr>
              <a:t>J. </a:t>
            </a:r>
            <a:r>
              <a:rPr sz="2800" b="1" spc="-5" dirty="0">
                <a:latin typeface="Perpetua"/>
                <a:cs typeface="Perpetua"/>
              </a:rPr>
              <a:t>De</a:t>
            </a:r>
            <a:r>
              <a:rPr sz="2800" b="1" spc="-5" dirty="0">
                <a:latin typeface="Cambria"/>
                <a:cs typeface="Cambria"/>
              </a:rPr>
              <a:t>ğ</a:t>
            </a:r>
            <a:r>
              <a:rPr sz="2800" b="1" spc="-5" dirty="0">
                <a:latin typeface="Perpetua"/>
                <a:cs typeface="Perpetua"/>
              </a:rPr>
              <a:t>i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5" dirty="0">
                <a:latin typeface="Perpetua"/>
                <a:cs typeface="Perpetua"/>
              </a:rPr>
              <a:t>ime, </a:t>
            </a:r>
            <a:r>
              <a:rPr sz="2800" b="1" spc="-10" dirty="0">
                <a:latin typeface="Perpetua"/>
                <a:cs typeface="Perpetua"/>
              </a:rPr>
              <a:t>Dönü</a:t>
            </a:r>
            <a:r>
              <a:rPr sz="2800" b="1" spc="-10" dirty="0">
                <a:latin typeface="Cambria"/>
                <a:cs typeface="Cambria"/>
              </a:rPr>
              <a:t>ş</a:t>
            </a:r>
            <a:r>
              <a:rPr sz="2800" b="1" spc="-10" dirty="0">
                <a:latin typeface="Perpetua"/>
                <a:cs typeface="Perpetua"/>
              </a:rPr>
              <a:t>üme </a:t>
            </a:r>
            <a:r>
              <a:rPr sz="2800" b="1" spc="-5" dirty="0">
                <a:latin typeface="Perpetua"/>
                <a:cs typeface="Perpetua"/>
              </a:rPr>
              <a:t>Açık </a:t>
            </a:r>
            <a:r>
              <a:rPr sz="2800" b="1" spc="-180" dirty="0">
                <a:latin typeface="Perpetua"/>
                <a:cs typeface="Perpetua"/>
              </a:rPr>
              <a:t>Ve </a:t>
            </a:r>
            <a:r>
              <a:rPr sz="2800" b="1" spc="-10" dirty="0">
                <a:latin typeface="Cambria"/>
                <a:cs typeface="Cambria"/>
              </a:rPr>
              <a:t>İ</a:t>
            </a:r>
            <a:r>
              <a:rPr sz="2800" b="1" spc="-10" dirty="0">
                <a:latin typeface="Perpetua"/>
                <a:cs typeface="Perpetua"/>
              </a:rPr>
              <a:t>stekli</a:t>
            </a:r>
            <a:r>
              <a:rPr sz="2800" b="1" spc="-409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Olması,</a:t>
            </a:r>
            <a:endParaRPr sz="28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19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dirty="0">
                <a:latin typeface="Perpetua"/>
                <a:cs typeface="Perpetua"/>
              </a:rPr>
              <a:t>K. </a:t>
            </a:r>
            <a:r>
              <a:rPr sz="2800" b="1" spc="-10" dirty="0">
                <a:latin typeface="Perpetua"/>
                <a:cs typeface="Perpetua"/>
              </a:rPr>
              <a:t>Esnek </a:t>
            </a:r>
            <a:r>
              <a:rPr sz="2800" b="1" spc="-30" dirty="0">
                <a:latin typeface="Perpetua"/>
                <a:cs typeface="Perpetua"/>
              </a:rPr>
              <a:t>Toleranslı </a:t>
            </a:r>
            <a:r>
              <a:rPr sz="2800" b="1" spc="-20" dirty="0">
                <a:latin typeface="Perpetua"/>
                <a:cs typeface="Perpetua"/>
              </a:rPr>
              <a:t>Davranabilme</a:t>
            </a:r>
            <a:r>
              <a:rPr sz="2800" b="1" spc="-409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Gücü,</a:t>
            </a:r>
            <a:endParaRPr sz="2800" dirty="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324" y="6678802"/>
            <a:ext cx="28448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15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5844" y="1124174"/>
            <a:ext cx="7482840" cy="459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9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spc="-5" dirty="0">
                <a:latin typeface="Perpetua"/>
                <a:cs typeface="Perpetua"/>
              </a:rPr>
              <a:t>L. Samimi, </a:t>
            </a:r>
            <a:r>
              <a:rPr sz="2800" b="1" spc="-30" dirty="0">
                <a:latin typeface="Perpetua"/>
                <a:cs typeface="Perpetua"/>
              </a:rPr>
              <a:t>Güvenilir, </a:t>
            </a:r>
            <a:r>
              <a:rPr sz="2800" b="1" spc="-10" dirty="0">
                <a:latin typeface="Perpetua"/>
                <a:cs typeface="Perpetua"/>
              </a:rPr>
              <a:t>Sempatik </a:t>
            </a:r>
            <a:r>
              <a:rPr sz="2800" b="1" spc="-195" dirty="0">
                <a:latin typeface="Perpetua"/>
                <a:cs typeface="Perpetua"/>
              </a:rPr>
              <a:t>Ve </a:t>
            </a:r>
            <a:r>
              <a:rPr sz="2800" b="1" dirty="0">
                <a:latin typeface="Perpetua"/>
                <a:cs typeface="Perpetua"/>
              </a:rPr>
              <a:t>Esprili</a:t>
            </a:r>
            <a:r>
              <a:rPr sz="2800" b="1" spc="-420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Ki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5" dirty="0">
                <a:latin typeface="Perpetua"/>
                <a:cs typeface="Perpetua"/>
              </a:rPr>
              <a:t>ilik,</a:t>
            </a:r>
            <a:endParaRPr sz="2800" dirty="0">
              <a:latin typeface="Perpetua"/>
              <a:cs typeface="Perpetua"/>
            </a:endParaRPr>
          </a:p>
          <a:p>
            <a:pPr marL="287020" marR="516255" indent="-274955">
              <a:lnSpc>
                <a:spcPct val="147500"/>
              </a:lnSpc>
              <a:spcBef>
                <a:spcPts val="68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dirty="0">
                <a:latin typeface="Perpetua"/>
                <a:cs typeface="Perpetua"/>
              </a:rPr>
              <a:t>M. </a:t>
            </a:r>
            <a:r>
              <a:rPr sz="2800" b="1" spc="-5" dirty="0">
                <a:latin typeface="Cambria"/>
                <a:cs typeface="Cambria"/>
              </a:rPr>
              <a:t>İ</a:t>
            </a:r>
            <a:r>
              <a:rPr sz="2800" b="1" spc="-5" dirty="0">
                <a:latin typeface="Perpetua"/>
                <a:cs typeface="Perpetua"/>
              </a:rPr>
              <a:t>nsanları </a:t>
            </a:r>
            <a:r>
              <a:rPr sz="2800" b="1" spc="5" dirty="0">
                <a:latin typeface="Cambria"/>
                <a:cs typeface="Cambria"/>
              </a:rPr>
              <a:t>İ</a:t>
            </a:r>
            <a:r>
              <a:rPr sz="2800" b="1" spc="5" dirty="0">
                <a:latin typeface="Perpetua"/>
                <a:cs typeface="Perpetua"/>
              </a:rPr>
              <a:t>nandırma </a:t>
            </a:r>
            <a:r>
              <a:rPr sz="2800" b="1" spc="-180" dirty="0">
                <a:latin typeface="Perpetua"/>
                <a:cs typeface="Perpetua"/>
              </a:rPr>
              <a:t>Ve </a:t>
            </a:r>
            <a:r>
              <a:rPr sz="2800" b="1" spc="-10" dirty="0">
                <a:latin typeface="Cambria"/>
                <a:cs typeface="Cambria"/>
              </a:rPr>
              <a:t>İ</a:t>
            </a:r>
            <a:r>
              <a:rPr sz="2800" b="1" spc="-10" dirty="0">
                <a:latin typeface="Perpetua"/>
                <a:cs typeface="Perpetua"/>
              </a:rPr>
              <a:t>kna</a:t>
            </a:r>
            <a:r>
              <a:rPr sz="2800" b="1" spc="-335" dirty="0">
                <a:latin typeface="Perpetua"/>
                <a:cs typeface="Perpetua"/>
              </a:rPr>
              <a:t> </a:t>
            </a:r>
            <a:r>
              <a:rPr sz="2800" b="1" spc="-15" dirty="0">
                <a:latin typeface="Perpetua"/>
                <a:cs typeface="Perpetua"/>
              </a:rPr>
              <a:t>Kabiliyetinin  </a:t>
            </a:r>
            <a:r>
              <a:rPr sz="2800" b="1" spc="-10" dirty="0">
                <a:latin typeface="Perpetua"/>
                <a:cs typeface="Perpetua"/>
              </a:rPr>
              <a:t>Yüksek</a:t>
            </a:r>
            <a:r>
              <a:rPr sz="2800" b="1" spc="-5" dirty="0">
                <a:latin typeface="Perpetua"/>
                <a:cs typeface="Perpetua"/>
              </a:rPr>
              <a:t> </a:t>
            </a:r>
            <a:r>
              <a:rPr sz="2800" b="1" dirty="0">
                <a:latin typeface="Perpetua"/>
                <a:cs typeface="Perpetua"/>
              </a:rPr>
              <a:t>Olması,</a:t>
            </a:r>
            <a:endParaRPr sz="28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36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dirty="0">
                <a:latin typeface="Perpetua"/>
                <a:cs typeface="Perpetua"/>
              </a:rPr>
              <a:t>N.Yönetim Becerisi </a:t>
            </a:r>
            <a:r>
              <a:rPr sz="2800" b="1" spc="-180" dirty="0">
                <a:latin typeface="Perpetua"/>
                <a:cs typeface="Perpetua"/>
              </a:rPr>
              <a:t>Ve </a:t>
            </a:r>
            <a:r>
              <a:rPr sz="2800" b="1" spc="-10" dirty="0">
                <a:latin typeface="Perpetua"/>
                <a:cs typeface="Perpetua"/>
              </a:rPr>
              <a:t>Liderlik</a:t>
            </a:r>
            <a:r>
              <a:rPr sz="2800" b="1" spc="-500" dirty="0">
                <a:latin typeface="Perpetua"/>
                <a:cs typeface="Perpetua"/>
              </a:rPr>
              <a:t> </a:t>
            </a:r>
            <a:r>
              <a:rPr sz="2800" b="1" spc="-45" dirty="0">
                <a:latin typeface="Perpetua"/>
                <a:cs typeface="Perpetua"/>
              </a:rPr>
              <a:t>Yetene</a:t>
            </a:r>
            <a:r>
              <a:rPr sz="2800" b="1" spc="-45" dirty="0">
                <a:latin typeface="Cambria"/>
                <a:cs typeface="Cambria"/>
              </a:rPr>
              <a:t>ğ</a:t>
            </a:r>
            <a:r>
              <a:rPr sz="2800" b="1" spc="-45" dirty="0">
                <a:latin typeface="Perpetua"/>
                <a:cs typeface="Perpetua"/>
              </a:rPr>
              <a:t>i,</a:t>
            </a:r>
            <a:endParaRPr sz="28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2280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spc="-45" dirty="0">
                <a:latin typeface="Perpetua"/>
                <a:cs typeface="Perpetua"/>
              </a:rPr>
              <a:t>O. </a:t>
            </a:r>
            <a:r>
              <a:rPr sz="2800" b="1" spc="-5" dirty="0">
                <a:latin typeface="Cambria"/>
                <a:cs typeface="Cambria"/>
              </a:rPr>
              <a:t>İş </a:t>
            </a:r>
            <a:r>
              <a:rPr sz="2800" b="1" spc="5" dirty="0">
                <a:latin typeface="Perpetua"/>
                <a:cs typeface="Perpetua"/>
              </a:rPr>
              <a:t>Bitirme </a:t>
            </a:r>
            <a:r>
              <a:rPr sz="2800" b="1" spc="-10" dirty="0">
                <a:latin typeface="Perpetua"/>
                <a:cs typeface="Perpetua"/>
              </a:rPr>
              <a:t>Azmi</a:t>
            </a:r>
            <a:r>
              <a:rPr sz="2800" b="1" spc="-360" dirty="0">
                <a:latin typeface="Perpetua"/>
                <a:cs typeface="Perpetua"/>
              </a:rPr>
              <a:t> </a:t>
            </a:r>
            <a:r>
              <a:rPr sz="2800" b="1" spc="-180" dirty="0">
                <a:latin typeface="Perpetua"/>
                <a:cs typeface="Perpetua"/>
              </a:rPr>
              <a:t>Ve </a:t>
            </a:r>
            <a:r>
              <a:rPr sz="2800" b="1" spc="-20" dirty="0">
                <a:latin typeface="Perpetua"/>
                <a:cs typeface="Perpetua"/>
              </a:rPr>
              <a:t>Heyecanı,</a:t>
            </a:r>
            <a:endParaRPr sz="2800" dirty="0">
              <a:latin typeface="Perpetua"/>
              <a:cs typeface="Perpetua"/>
            </a:endParaRPr>
          </a:p>
          <a:p>
            <a:pPr marL="287020" marR="1164590" indent="-274955">
              <a:lnSpc>
                <a:spcPct val="150000"/>
              </a:lnSpc>
              <a:spcBef>
                <a:spcPts val="600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b="1" spc="-260" dirty="0">
                <a:latin typeface="Perpetua"/>
                <a:cs typeface="Perpetua"/>
              </a:rPr>
              <a:t>P. </a:t>
            </a:r>
            <a:r>
              <a:rPr lang="tr-TR" sz="2800" b="1" spc="-260" dirty="0">
                <a:latin typeface="Perpetua"/>
                <a:cs typeface="Perpetua"/>
              </a:rPr>
              <a:t> </a:t>
            </a:r>
            <a:r>
              <a:rPr sz="2800" b="1" spc="5" dirty="0" err="1">
                <a:latin typeface="Cambria"/>
                <a:cs typeface="Cambria"/>
              </a:rPr>
              <a:t>İ</a:t>
            </a:r>
            <a:r>
              <a:rPr sz="2800" b="1" spc="5" dirty="0" err="1">
                <a:latin typeface="Perpetua"/>
                <a:cs typeface="Perpetua"/>
              </a:rPr>
              <a:t>leri</a:t>
            </a:r>
            <a:r>
              <a:rPr sz="2800" b="1" spc="5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Görü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5" dirty="0">
                <a:latin typeface="Perpetua"/>
                <a:cs typeface="Perpetua"/>
              </a:rPr>
              <a:t>lülük </a:t>
            </a:r>
            <a:r>
              <a:rPr sz="2800" b="1" spc="-180" dirty="0">
                <a:latin typeface="Perpetua"/>
                <a:cs typeface="Perpetua"/>
              </a:rPr>
              <a:t>Ve </a:t>
            </a:r>
            <a:r>
              <a:rPr sz="2800" b="1" spc="-5" dirty="0">
                <a:latin typeface="Perpetua"/>
                <a:cs typeface="Perpetua"/>
              </a:rPr>
              <a:t>Fırsatları</a:t>
            </a:r>
            <a:r>
              <a:rPr sz="2800" b="1" spc="-450" dirty="0">
                <a:latin typeface="Perpetua"/>
                <a:cs typeface="Perpetua"/>
              </a:rPr>
              <a:t> </a:t>
            </a:r>
            <a:r>
              <a:rPr sz="2800" b="1" spc="-35" dirty="0">
                <a:latin typeface="Perpetua"/>
                <a:cs typeface="Perpetua"/>
              </a:rPr>
              <a:t>Yakalama  </a:t>
            </a:r>
            <a:r>
              <a:rPr sz="2800" b="1" spc="-5" dirty="0">
                <a:latin typeface="Perpetua"/>
                <a:cs typeface="Perpetua"/>
              </a:rPr>
              <a:t>Alı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5" dirty="0">
                <a:latin typeface="Perpetua"/>
                <a:cs typeface="Perpetua"/>
              </a:rPr>
              <a:t>kanlı</a:t>
            </a:r>
            <a:r>
              <a:rPr sz="2800" b="1" spc="-5" dirty="0">
                <a:latin typeface="Cambria"/>
                <a:cs typeface="Cambria"/>
              </a:rPr>
              <a:t>ğ</a:t>
            </a:r>
            <a:r>
              <a:rPr sz="2800" b="1" spc="-5" dirty="0">
                <a:latin typeface="Perpetua"/>
                <a:cs typeface="Perpetua"/>
              </a:rPr>
              <a:t>ı</a:t>
            </a:r>
            <a:endParaRPr sz="2800" dirty="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324" y="6678802"/>
            <a:ext cx="28448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16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865" y="593847"/>
            <a:ext cx="6784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Başarısız </a:t>
            </a:r>
            <a:r>
              <a:rPr b="0" dirty="0">
                <a:latin typeface="Arial"/>
                <a:cs typeface="Arial"/>
              </a:rPr>
              <a:t>Girişimcilerin</a:t>
            </a:r>
            <a:r>
              <a:rPr b="0" spc="-114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Özellikleri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21720" y="1495425"/>
            <a:ext cx="7072630" cy="4785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95"/>
              </a:spcBef>
              <a:buClr>
                <a:srgbClr val="009CD8"/>
              </a:buClr>
              <a:buSzPct val="84090"/>
              <a:buFont typeface="Wingdings 2"/>
              <a:buChar char=""/>
              <a:tabLst>
                <a:tab pos="241300" algn="l"/>
              </a:tabLst>
            </a:pPr>
            <a:r>
              <a:rPr sz="2200" b="1" spc="-5" dirty="0">
                <a:latin typeface="Arial"/>
                <a:cs typeface="Arial"/>
              </a:rPr>
              <a:t>Fırsatların Farkında </a:t>
            </a:r>
            <a:r>
              <a:rPr sz="2200" b="1" spc="-10" dirty="0">
                <a:latin typeface="Arial"/>
                <a:cs typeface="Arial"/>
              </a:rPr>
              <a:t>Olsa </a:t>
            </a:r>
            <a:r>
              <a:rPr sz="2200" b="1" spc="-5" dirty="0">
                <a:latin typeface="Arial"/>
                <a:cs typeface="Arial"/>
              </a:rPr>
              <a:t>Da, </a:t>
            </a:r>
            <a:r>
              <a:rPr sz="2200" b="1" spc="-10" dirty="0">
                <a:latin typeface="Arial"/>
                <a:cs typeface="Arial"/>
              </a:rPr>
              <a:t>Risk </a:t>
            </a:r>
            <a:r>
              <a:rPr sz="2200" b="1" spc="-5" dirty="0">
                <a:latin typeface="Arial"/>
                <a:cs typeface="Arial"/>
              </a:rPr>
              <a:t>Almaktan</a:t>
            </a:r>
            <a:r>
              <a:rPr sz="2200" b="1" spc="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Kaçınır</a:t>
            </a:r>
            <a:endParaRPr sz="2200" dirty="0">
              <a:latin typeface="Arial"/>
              <a:cs typeface="Arial"/>
            </a:endParaRPr>
          </a:p>
          <a:p>
            <a:pPr marL="240665" marR="295910" indent="-228600">
              <a:lnSpc>
                <a:spcPct val="140000"/>
              </a:lnSpc>
              <a:spcBef>
                <a:spcPts val="1320"/>
              </a:spcBef>
              <a:buClr>
                <a:srgbClr val="009CD8"/>
              </a:buClr>
              <a:buSzPct val="84090"/>
              <a:buFont typeface="Wingdings 2"/>
              <a:buChar char=""/>
              <a:tabLst>
                <a:tab pos="241300" algn="l"/>
              </a:tabLst>
            </a:pPr>
            <a:r>
              <a:rPr sz="2200" b="1" spc="-5" dirty="0">
                <a:latin typeface="Arial"/>
                <a:cs typeface="Arial"/>
              </a:rPr>
              <a:t>Riskleri </a:t>
            </a:r>
            <a:r>
              <a:rPr sz="2200" b="1" spc="-10" dirty="0">
                <a:latin typeface="Arial"/>
                <a:cs typeface="Arial"/>
              </a:rPr>
              <a:t>Küçümseyip </a:t>
            </a:r>
            <a:r>
              <a:rPr sz="2200" b="1" spc="-5" dirty="0">
                <a:latin typeface="Arial"/>
                <a:cs typeface="Arial"/>
              </a:rPr>
              <a:t>Yüksek Düzey Risk Almakta  </a:t>
            </a:r>
            <a:r>
              <a:rPr sz="2200" b="1" spc="-30" dirty="0">
                <a:latin typeface="Arial"/>
                <a:cs typeface="Arial"/>
              </a:rPr>
              <a:t>Tereddüt</a:t>
            </a:r>
            <a:r>
              <a:rPr sz="2200" b="1" spc="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Etmez</a:t>
            </a:r>
            <a:endParaRPr sz="2200" dirty="0">
              <a:latin typeface="Arial"/>
              <a:cs typeface="Arial"/>
            </a:endParaRPr>
          </a:p>
          <a:p>
            <a:pPr marL="240665" marR="546735" indent="-228600">
              <a:lnSpc>
                <a:spcPct val="140000"/>
              </a:lnSpc>
              <a:spcBef>
                <a:spcPts val="1320"/>
              </a:spcBef>
              <a:buClr>
                <a:srgbClr val="009CD8"/>
              </a:buClr>
              <a:buSzPct val="84090"/>
              <a:buFont typeface="Wingdings 2"/>
              <a:buChar char=""/>
              <a:tabLst>
                <a:tab pos="241300" algn="l"/>
              </a:tabLst>
            </a:pPr>
            <a:r>
              <a:rPr sz="2200" b="1" spc="-35" dirty="0">
                <a:latin typeface="Arial"/>
                <a:cs typeface="Arial"/>
              </a:rPr>
              <a:t>Teknik </a:t>
            </a:r>
            <a:r>
              <a:rPr sz="2200" b="1" spc="-5" dirty="0">
                <a:latin typeface="Arial"/>
                <a:cs typeface="Arial"/>
              </a:rPr>
              <a:t>Meselelerde </a:t>
            </a:r>
            <a:r>
              <a:rPr sz="2200" b="1" spc="-15" dirty="0">
                <a:latin typeface="Arial"/>
                <a:cs typeface="Arial"/>
              </a:rPr>
              <a:t>Yeteneklidir </a:t>
            </a:r>
            <a:r>
              <a:rPr sz="2200" b="1" spc="-5" dirty="0">
                <a:latin typeface="Arial"/>
                <a:cs typeface="Arial"/>
              </a:rPr>
              <a:t>Ancak Stratejik  Yönetimi </a:t>
            </a:r>
            <a:r>
              <a:rPr sz="2200" b="1" spc="-55" dirty="0">
                <a:latin typeface="Arial"/>
                <a:cs typeface="Arial"/>
              </a:rPr>
              <a:t>Ve </a:t>
            </a:r>
            <a:r>
              <a:rPr sz="2200" b="1" spc="-10" dirty="0">
                <a:latin typeface="Arial"/>
                <a:cs typeface="Arial"/>
              </a:rPr>
              <a:t>Pazarlamayı</a:t>
            </a:r>
            <a:r>
              <a:rPr sz="2200" b="1" spc="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Sevmez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9CD8"/>
              </a:buClr>
              <a:buFont typeface="Wingdings 2"/>
              <a:buChar char=""/>
            </a:pPr>
            <a:endParaRPr sz="2050" dirty="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5"/>
              </a:spcBef>
              <a:buClr>
                <a:srgbClr val="009CD8"/>
              </a:buClr>
              <a:buSzPct val="84090"/>
              <a:buFont typeface="Wingdings 2"/>
              <a:buChar char=""/>
              <a:tabLst>
                <a:tab pos="241300" algn="l"/>
              </a:tabLst>
            </a:pPr>
            <a:r>
              <a:rPr sz="2200" b="1" spc="-5" dirty="0">
                <a:latin typeface="Arial"/>
                <a:cs typeface="Arial"/>
              </a:rPr>
              <a:t>Sert Rekabet Ortamında </a:t>
            </a:r>
            <a:r>
              <a:rPr sz="2200" b="1" spc="-10" dirty="0">
                <a:latin typeface="Arial"/>
                <a:cs typeface="Arial"/>
              </a:rPr>
              <a:t>Sıkıntı</a:t>
            </a:r>
            <a:r>
              <a:rPr sz="2200" b="1" spc="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Hisseder</a:t>
            </a:r>
            <a:endParaRPr sz="2200" dirty="0">
              <a:latin typeface="Arial"/>
              <a:cs typeface="Arial"/>
            </a:endParaRPr>
          </a:p>
          <a:p>
            <a:pPr marL="240665" marR="5080" indent="-228600">
              <a:lnSpc>
                <a:spcPct val="140000"/>
              </a:lnSpc>
              <a:spcBef>
                <a:spcPts val="1320"/>
              </a:spcBef>
              <a:buClr>
                <a:srgbClr val="009CD8"/>
              </a:buClr>
              <a:buSzPct val="84090"/>
              <a:buFont typeface="Wingdings 2"/>
              <a:buChar char=""/>
              <a:tabLst>
                <a:tab pos="241300" algn="l"/>
              </a:tabLst>
            </a:pPr>
            <a:r>
              <a:rPr sz="2200" b="1" spc="-5" dirty="0">
                <a:latin typeface="Arial"/>
                <a:cs typeface="Arial"/>
              </a:rPr>
              <a:t>Uygulanabilir </a:t>
            </a:r>
            <a:r>
              <a:rPr sz="2200" b="1" spc="-10" dirty="0">
                <a:latin typeface="Arial"/>
                <a:cs typeface="Arial"/>
              </a:rPr>
              <a:t>Düzeyde </a:t>
            </a:r>
            <a:r>
              <a:rPr sz="2200" b="1" spc="-20" dirty="0">
                <a:latin typeface="Arial"/>
                <a:cs typeface="Arial"/>
              </a:rPr>
              <a:t>Yenilikçi </a:t>
            </a:r>
            <a:r>
              <a:rPr sz="2200" b="1" spc="-5" dirty="0">
                <a:latin typeface="Arial"/>
                <a:cs typeface="Arial"/>
              </a:rPr>
              <a:t>İş Planları Geliştirir  Ancak </a:t>
            </a:r>
            <a:r>
              <a:rPr sz="2200" b="1" spc="-10" dirty="0">
                <a:latin typeface="Arial"/>
                <a:cs typeface="Arial"/>
              </a:rPr>
              <a:t>Gerekli Sermaye </a:t>
            </a:r>
            <a:r>
              <a:rPr sz="2200" b="1" spc="-70" dirty="0">
                <a:latin typeface="Arial"/>
                <a:cs typeface="Arial"/>
              </a:rPr>
              <a:t>Ve </a:t>
            </a:r>
            <a:r>
              <a:rPr sz="2200" b="1" spc="-5" dirty="0">
                <a:latin typeface="Arial"/>
                <a:cs typeface="Arial"/>
              </a:rPr>
              <a:t>Yönetsel Becerilerden  </a:t>
            </a:r>
            <a:r>
              <a:rPr sz="2200" b="1" spc="-25" dirty="0">
                <a:latin typeface="Arial"/>
                <a:cs typeface="Arial"/>
              </a:rPr>
              <a:t>Yoksundur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4324" y="6678802"/>
            <a:ext cx="28448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17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97280" y="3087624"/>
            <a:ext cx="2620010" cy="2318385"/>
            <a:chOff x="1097280" y="3087624"/>
            <a:chExt cx="2620010" cy="2318385"/>
          </a:xfrm>
        </p:grpSpPr>
        <p:sp>
          <p:nvSpPr>
            <p:cNvPr id="3" name="object 3"/>
            <p:cNvSpPr/>
            <p:nvPr/>
          </p:nvSpPr>
          <p:spPr>
            <a:xfrm>
              <a:off x="1220724" y="3229356"/>
              <a:ext cx="2374391" cy="20650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03376" y="3093719"/>
              <a:ext cx="2613660" cy="180340"/>
            </a:xfrm>
            <a:custGeom>
              <a:avLst/>
              <a:gdLst/>
              <a:ahLst/>
              <a:cxnLst/>
              <a:rect l="l" t="t" r="r" b="b"/>
              <a:pathLst>
                <a:path w="2613660" h="180339">
                  <a:moveTo>
                    <a:pt x="146304" y="179832"/>
                  </a:moveTo>
                  <a:lnTo>
                    <a:pt x="0" y="0"/>
                  </a:lnTo>
                  <a:lnTo>
                    <a:pt x="2613659" y="0"/>
                  </a:lnTo>
                  <a:lnTo>
                    <a:pt x="2478024" y="175260"/>
                  </a:lnTo>
                  <a:lnTo>
                    <a:pt x="146304" y="179832"/>
                  </a:lnTo>
                  <a:close/>
                </a:path>
              </a:pathLst>
            </a:custGeom>
            <a:solidFill>
              <a:srgbClr val="FDEB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3376" y="5250180"/>
              <a:ext cx="2613660" cy="142240"/>
            </a:xfrm>
            <a:custGeom>
              <a:avLst/>
              <a:gdLst/>
              <a:ahLst/>
              <a:cxnLst/>
              <a:rect l="l" t="t" r="r" b="b"/>
              <a:pathLst>
                <a:path w="2613660" h="142239">
                  <a:moveTo>
                    <a:pt x="2613659" y="141732"/>
                  </a:moveTo>
                  <a:lnTo>
                    <a:pt x="0" y="141732"/>
                  </a:lnTo>
                  <a:lnTo>
                    <a:pt x="134112" y="0"/>
                  </a:lnTo>
                  <a:lnTo>
                    <a:pt x="2478024" y="0"/>
                  </a:lnTo>
                  <a:lnTo>
                    <a:pt x="2613659" y="141732"/>
                  </a:lnTo>
                  <a:close/>
                </a:path>
              </a:pathLst>
            </a:custGeom>
            <a:solidFill>
              <a:srgbClr val="FDDD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97280" y="3087624"/>
              <a:ext cx="146685" cy="2318385"/>
            </a:xfrm>
            <a:custGeom>
              <a:avLst/>
              <a:gdLst/>
              <a:ahLst/>
              <a:cxnLst/>
              <a:rect l="l" t="t" r="r" b="b"/>
              <a:pathLst>
                <a:path w="146684" h="2318385">
                  <a:moveTo>
                    <a:pt x="0" y="2318004"/>
                  </a:moveTo>
                  <a:lnTo>
                    <a:pt x="0" y="0"/>
                  </a:lnTo>
                  <a:lnTo>
                    <a:pt x="146304" y="172211"/>
                  </a:lnTo>
                  <a:lnTo>
                    <a:pt x="140208" y="2176272"/>
                  </a:lnTo>
                  <a:lnTo>
                    <a:pt x="0" y="2318004"/>
                  </a:lnTo>
                  <a:close/>
                </a:path>
              </a:pathLst>
            </a:custGeom>
            <a:solidFill>
              <a:srgbClr val="FDEB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76827" y="3092196"/>
              <a:ext cx="140335" cy="2313940"/>
            </a:xfrm>
            <a:custGeom>
              <a:avLst/>
              <a:gdLst/>
              <a:ahLst/>
              <a:cxnLst/>
              <a:rect l="l" t="t" r="r" b="b"/>
              <a:pathLst>
                <a:path w="140335" h="2313940">
                  <a:moveTo>
                    <a:pt x="140208" y="2313432"/>
                  </a:moveTo>
                  <a:lnTo>
                    <a:pt x="4572" y="2167127"/>
                  </a:lnTo>
                  <a:lnTo>
                    <a:pt x="0" y="172211"/>
                  </a:lnTo>
                  <a:lnTo>
                    <a:pt x="140208" y="0"/>
                  </a:lnTo>
                  <a:lnTo>
                    <a:pt x="140208" y="2313432"/>
                  </a:lnTo>
                  <a:close/>
                </a:path>
              </a:pathLst>
            </a:custGeom>
            <a:solidFill>
              <a:srgbClr val="FDDD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97280" y="1783079"/>
            <a:ext cx="8395970" cy="745490"/>
            <a:chOff x="1097280" y="1783079"/>
            <a:chExt cx="8395970" cy="745490"/>
          </a:xfrm>
        </p:grpSpPr>
        <p:sp>
          <p:nvSpPr>
            <p:cNvPr id="9" name="object 9"/>
            <p:cNvSpPr/>
            <p:nvPr/>
          </p:nvSpPr>
          <p:spPr>
            <a:xfrm>
              <a:off x="1220724" y="1918716"/>
              <a:ext cx="8154923" cy="49834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03376" y="1790699"/>
              <a:ext cx="8389620" cy="178435"/>
            </a:xfrm>
            <a:custGeom>
              <a:avLst/>
              <a:gdLst/>
              <a:ahLst/>
              <a:cxnLst/>
              <a:rect l="l" t="t" r="r" b="b"/>
              <a:pathLst>
                <a:path w="8389620" h="178435">
                  <a:moveTo>
                    <a:pt x="146304" y="178308"/>
                  </a:moveTo>
                  <a:lnTo>
                    <a:pt x="0" y="0"/>
                  </a:lnTo>
                  <a:lnTo>
                    <a:pt x="8389620" y="0"/>
                  </a:lnTo>
                  <a:lnTo>
                    <a:pt x="8255508" y="172212"/>
                  </a:lnTo>
                  <a:lnTo>
                    <a:pt x="146304" y="178308"/>
                  </a:lnTo>
                  <a:close/>
                </a:path>
              </a:pathLst>
            </a:custGeom>
            <a:solidFill>
              <a:srgbClr val="B69C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03376" y="2386583"/>
              <a:ext cx="8389620" cy="142240"/>
            </a:xfrm>
            <a:custGeom>
              <a:avLst/>
              <a:gdLst/>
              <a:ahLst/>
              <a:cxnLst/>
              <a:rect l="l" t="t" r="r" b="b"/>
              <a:pathLst>
                <a:path w="8389620" h="142239">
                  <a:moveTo>
                    <a:pt x="8389620" y="141732"/>
                  </a:moveTo>
                  <a:lnTo>
                    <a:pt x="0" y="141732"/>
                  </a:lnTo>
                  <a:lnTo>
                    <a:pt x="134112" y="0"/>
                  </a:lnTo>
                  <a:lnTo>
                    <a:pt x="8267700" y="0"/>
                  </a:lnTo>
                  <a:lnTo>
                    <a:pt x="8389620" y="141732"/>
                  </a:lnTo>
                  <a:close/>
                </a:path>
              </a:pathLst>
            </a:custGeom>
            <a:solidFill>
              <a:srgbClr val="8C67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97280" y="1783079"/>
              <a:ext cx="146685" cy="745490"/>
            </a:xfrm>
            <a:custGeom>
              <a:avLst/>
              <a:gdLst/>
              <a:ahLst/>
              <a:cxnLst/>
              <a:rect l="l" t="t" r="r" b="b"/>
              <a:pathLst>
                <a:path w="146684" h="745489">
                  <a:moveTo>
                    <a:pt x="0" y="745236"/>
                  </a:moveTo>
                  <a:lnTo>
                    <a:pt x="0" y="0"/>
                  </a:lnTo>
                  <a:lnTo>
                    <a:pt x="146304" y="172212"/>
                  </a:lnTo>
                  <a:lnTo>
                    <a:pt x="140208" y="603504"/>
                  </a:lnTo>
                  <a:lnTo>
                    <a:pt x="0" y="745236"/>
                  </a:lnTo>
                  <a:close/>
                </a:path>
              </a:pathLst>
            </a:custGeom>
            <a:solidFill>
              <a:srgbClr val="B69C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54312" y="1783079"/>
              <a:ext cx="139065" cy="745490"/>
            </a:xfrm>
            <a:custGeom>
              <a:avLst/>
              <a:gdLst/>
              <a:ahLst/>
              <a:cxnLst/>
              <a:rect l="l" t="t" r="r" b="b"/>
              <a:pathLst>
                <a:path w="139065" h="745489">
                  <a:moveTo>
                    <a:pt x="138683" y="745236"/>
                  </a:moveTo>
                  <a:lnTo>
                    <a:pt x="4571" y="595883"/>
                  </a:lnTo>
                  <a:lnTo>
                    <a:pt x="0" y="172212"/>
                  </a:lnTo>
                  <a:lnTo>
                    <a:pt x="138683" y="0"/>
                  </a:lnTo>
                  <a:lnTo>
                    <a:pt x="138683" y="745236"/>
                  </a:lnTo>
                  <a:close/>
                </a:path>
              </a:pathLst>
            </a:custGeom>
            <a:solidFill>
              <a:srgbClr val="8C67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893052" y="3080003"/>
            <a:ext cx="2624455" cy="2326005"/>
            <a:chOff x="6893052" y="3080003"/>
            <a:chExt cx="2624455" cy="2326005"/>
          </a:xfrm>
        </p:grpSpPr>
        <p:sp>
          <p:nvSpPr>
            <p:cNvPr id="15" name="object 15"/>
            <p:cNvSpPr/>
            <p:nvPr/>
          </p:nvSpPr>
          <p:spPr>
            <a:xfrm>
              <a:off x="7008876" y="3229356"/>
              <a:ext cx="2391155" cy="20650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97623" y="3080003"/>
              <a:ext cx="2613660" cy="180340"/>
            </a:xfrm>
            <a:custGeom>
              <a:avLst/>
              <a:gdLst/>
              <a:ahLst/>
              <a:cxnLst/>
              <a:rect l="l" t="t" r="r" b="b"/>
              <a:pathLst>
                <a:path w="2613659" h="180339">
                  <a:moveTo>
                    <a:pt x="146304" y="179832"/>
                  </a:moveTo>
                  <a:lnTo>
                    <a:pt x="0" y="0"/>
                  </a:lnTo>
                  <a:lnTo>
                    <a:pt x="2613660" y="0"/>
                  </a:lnTo>
                  <a:lnTo>
                    <a:pt x="2479548" y="173736"/>
                  </a:lnTo>
                  <a:lnTo>
                    <a:pt x="146304" y="179832"/>
                  </a:lnTo>
                  <a:close/>
                </a:path>
              </a:pathLst>
            </a:custGeom>
            <a:solidFill>
              <a:srgbClr val="FDEB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97623" y="5263896"/>
              <a:ext cx="2620010" cy="142240"/>
            </a:xfrm>
            <a:custGeom>
              <a:avLst/>
              <a:gdLst/>
              <a:ahLst/>
              <a:cxnLst/>
              <a:rect l="l" t="t" r="r" b="b"/>
              <a:pathLst>
                <a:path w="2620009" h="142239">
                  <a:moveTo>
                    <a:pt x="2619756" y="141732"/>
                  </a:moveTo>
                  <a:lnTo>
                    <a:pt x="0" y="141732"/>
                  </a:lnTo>
                  <a:lnTo>
                    <a:pt x="141732" y="0"/>
                  </a:lnTo>
                  <a:lnTo>
                    <a:pt x="2485644" y="0"/>
                  </a:lnTo>
                  <a:lnTo>
                    <a:pt x="2619756" y="141732"/>
                  </a:lnTo>
                  <a:close/>
                </a:path>
              </a:pathLst>
            </a:custGeom>
            <a:solidFill>
              <a:srgbClr val="FDDD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93052" y="3080003"/>
              <a:ext cx="146685" cy="2326005"/>
            </a:xfrm>
            <a:custGeom>
              <a:avLst/>
              <a:gdLst/>
              <a:ahLst/>
              <a:cxnLst/>
              <a:rect l="l" t="t" r="r" b="b"/>
              <a:pathLst>
                <a:path w="146684" h="2326004">
                  <a:moveTo>
                    <a:pt x="0" y="2325624"/>
                  </a:moveTo>
                  <a:lnTo>
                    <a:pt x="4571" y="0"/>
                  </a:lnTo>
                  <a:lnTo>
                    <a:pt x="146303" y="166116"/>
                  </a:lnTo>
                  <a:lnTo>
                    <a:pt x="146303" y="2183892"/>
                  </a:lnTo>
                  <a:lnTo>
                    <a:pt x="0" y="2325624"/>
                  </a:lnTo>
                  <a:close/>
                </a:path>
              </a:pathLst>
            </a:custGeom>
            <a:solidFill>
              <a:srgbClr val="FDEB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371076" y="3092196"/>
              <a:ext cx="140335" cy="2313940"/>
            </a:xfrm>
            <a:custGeom>
              <a:avLst/>
              <a:gdLst/>
              <a:ahLst/>
              <a:cxnLst/>
              <a:rect l="l" t="t" r="r" b="b"/>
              <a:pathLst>
                <a:path w="140334" h="2313940">
                  <a:moveTo>
                    <a:pt x="140207" y="2313432"/>
                  </a:moveTo>
                  <a:lnTo>
                    <a:pt x="0" y="2167127"/>
                  </a:lnTo>
                  <a:lnTo>
                    <a:pt x="0" y="172211"/>
                  </a:lnTo>
                  <a:lnTo>
                    <a:pt x="134111" y="0"/>
                  </a:lnTo>
                  <a:lnTo>
                    <a:pt x="140207" y="2313432"/>
                  </a:lnTo>
                  <a:close/>
                </a:path>
              </a:pathLst>
            </a:custGeom>
            <a:solidFill>
              <a:srgbClr val="FDDD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980688" y="3080003"/>
            <a:ext cx="2620010" cy="2326005"/>
            <a:chOff x="3980688" y="3080003"/>
            <a:chExt cx="2620010" cy="2326005"/>
          </a:xfrm>
        </p:grpSpPr>
        <p:sp>
          <p:nvSpPr>
            <p:cNvPr id="21" name="object 21"/>
            <p:cNvSpPr/>
            <p:nvPr/>
          </p:nvSpPr>
          <p:spPr>
            <a:xfrm>
              <a:off x="4104131" y="3229356"/>
              <a:ext cx="2371344" cy="20650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86783" y="3080003"/>
              <a:ext cx="2613660" cy="180340"/>
            </a:xfrm>
            <a:custGeom>
              <a:avLst/>
              <a:gdLst/>
              <a:ahLst/>
              <a:cxnLst/>
              <a:rect l="l" t="t" r="r" b="b"/>
              <a:pathLst>
                <a:path w="2613659" h="180339">
                  <a:moveTo>
                    <a:pt x="146304" y="179832"/>
                  </a:moveTo>
                  <a:lnTo>
                    <a:pt x="0" y="0"/>
                  </a:lnTo>
                  <a:lnTo>
                    <a:pt x="2613660" y="0"/>
                  </a:lnTo>
                  <a:lnTo>
                    <a:pt x="2479548" y="173736"/>
                  </a:lnTo>
                  <a:lnTo>
                    <a:pt x="146304" y="179832"/>
                  </a:lnTo>
                  <a:close/>
                </a:path>
              </a:pathLst>
            </a:custGeom>
            <a:solidFill>
              <a:srgbClr val="FDEB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86783" y="5263896"/>
              <a:ext cx="2613660" cy="142240"/>
            </a:xfrm>
            <a:custGeom>
              <a:avLst/>
              <a:gdLst/>
              <a:ahLst/>
              <a:cxnLst/>
              <a:rect l="l" t="t" r="r" b="b"/>
              <a:pathLst>
                <a:path w="2613659" h="142239">
                  <a:moveTo>
                    <a:pt x="2613660" y="141732"/>
                  </a:moveTo>
                  <a:lnTo>
                    <a:pt x="0" y="141732"/>
                  </a:lnTo>
                  <a:lnTo>
                    <a:pt x="134112" y="0"/>
                  </a:lnTo>
                  <a:lnTo>
                    <a:pt x="2479548" y="0"/>
                  </a:lnTo>
                  <a:lnTo>
                    <a:pt x="2613660" y="141732"/>
                  </a:lnTo>
                  <a:close/>
                </a:path>
              </a:pathLst>
            </a:custGeom>
            <a:solidFill>
              <a:srgbClr val="FDDD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80688" y="3087624"/>
              <a:ext cx="147955" cy="2318385"/>
            </a:xfrm>
            <a:custGeom>
              <a:avLst/>
              <a:gdLst/>
              <a:ahLst/>
              <a:cxnLst/>
              <a:rect l="l" t="t" r="r" b="b"/>
              <a:pathLst>
                <a:path w="147954" h="2318385">
                  <a:moveTo>
                    <a:pt x="0" y="2318004"/>
                  </a:moveTo>
                  <a:lnTo>
                    <a:pt x="0" y="0"/>
                  </a:lnTo>
                  <a:lnTo>
                    <a:pt x="147827" y="172211"/>
                  </a:lnTo>
                  <a:lnTo>
                    <a:pt x="140208" y="2176272"/>
                  </a:lnTo>
                  <a:lnTo>
                    <a:pt x="0" y="2318004"/>
                  </a:lnTo>
                  <a:close/>
                </a:path>
              </a:pathLst>
            </a:custGeom>
            <a:solidFill>
              <a:srgbClr val="FDEB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460235" y="3092196"/>
              <a:ext cx="140335" cy="2313940"/>
            </a:xfrm>
            <a:custGeom>
              <a:avLst/>
              <a:gdLst/>
              <a:ahLst/>
              <a:cxnLst/>
              <a:rect l="l" t="t" r="r" b="b"/>
              <a:pathLst>
                <a:path w="140334" h="2313940">
                  <a:moveTo>
                    <a:pt x="140208" y="2313432"/>
                  </a:moveTo>
                  <a:lnTo>
                    <a:pt x="6096" y="2167127"/>
                  </a:lnTo>
                  <a:lnTo>
                    <a:pt x="0" y="172211"/>
                  </a:lnTo>
                  <a:lnTo>
                    <a:pt x="140208" y="0"/>
                  </a:lnTo>
                  <a:lnTo>
                    <a:pt x="140208" y="2313432"/>
                  </a:lnTo>
                  <a:close/>
                </a:path>
              </a:pathLst>
            </a:custGeom>
            <a:solidFill>
              <a:srgbClr val="FDDD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037069" y="3327936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00A3"/>
                </a:solidFill>
                <a:latin typeface="Arial"/>
                <a:cs typeface="Arial"/>
              </a:rPr>
              <a:t>K</a:t>
            </a:r>
            <a:r>
              <a:rPr sz="1600" b="1" dirty="0">
                <a:solidFill>
                  <a:srgbClr val="0000A3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0000A3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74167" y="3818095"/>
            <a:ext cx="2192655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7325">
              <a:lnSpc>
                <a:spcPct val="1106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Standart ücret </a:t>
            </a:r>
            <a:r>
              <a:rPr sz="1600" b="1" spc="-20" dirty="0">
                <a:latin typeface="Arial"/>
                <a:cs typeface="Arial"/>
              </a:rPr>
              <a:t>ve  </a:t>
            </a:r>
            <a:r>
              <a:rPr sz="1600" b="1" spc="-5" dirty="0">
                <a:latin typeface="Arial"/>
                <a:cs typeface="Arial"/>
              </a:rPr>
              <a:t>gelir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sınırlamalarından</a:t>
            </a:r>
            <a:endParaRPr sz="1600">
              <a:latin typeface="Arial"/>
              <a:cs typeface="Arial"/>
            </a:endParaRPr>
          </a:p>
          <a:p>
            <a:pPr marL="84455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kaçış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79115" y="3327936"/>
            <a:ext cx="11417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00A3"/>
                </a:solidFill>
                <a:latin typeface="Arial"/>
                <a:cs typeface="Arial"/>
              </a:rPr>
              <a:t>Bağımsızlık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19458" y="3760099"/>
            <a:ext cx="2181860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Kurumların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Bürokratik  kurallarından </a:t>
            </a:r>
            <a:r>
              <a:rPr sz="1600" b="1" spc="-25" dirty="0">
                <a:latin typeface="Arial"/>
                <a:cs typeface="Arial"/>
              </a:rPr>
              <a:t>ve  </a:t>
            </a:r>
            <a:r>
              <a:rPr sz="1600" b="1" spc="-5" dirty="0">
                <a:latin typeface="Arial"/>
                <a:cs typeface="Arial"/>
              </a:rPr>
              <a:t>bunaltıcı </a:t>
            </a:r>
            <a:r>
              <a:rPr sz="1600" b="1" spc="-10" dirty="0">
                <a:latin typeface="Arial"/>
                <a:cs typeface="Arial"/>
              </a:rPr>
              <a:t>denetim  </a:t>
            </a:r>
            <a:r>
              <a:rPr sz="1600" b="1" spc="-5" dirty="0">
                <a:latin typeface="Arial"/>
                <a:cs typeface="Arial"/>
              </a:rPr>
              <a:t>sisteminden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1600" b="1" spc="-5" dirty="0">
                <a:latin typeface="Arial"/>
                <a:cs typeface="Arial"/>
              </a:rPr>
              <a:t>kaçış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60073" y="3327936"/>
            <a:ext cx="22910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00A3"/>
                </a:solidFill>
                <a:latin typeface="Arial"/>
                <a:cs typeface="Arial"/>
              </a:rPr>
              <a:t>Kendini</a:t>
            </a:r>
            <a:r>
              <a:rPr sz="1600" b="1" spc="-20" dirty="0">
                <a:solidFill>
                  <a:srgbClr val="0000A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00A3"/>
                </a:solidFill>
                <a:latin typeface="Arial"/>
                <a:cs typeface="Arial"/>
              </a:rPr>
              <a:t>Gerçekleştirme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76570" y="3929872"/>
            <a:ext cx="1820545" cy="75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Rutin </a:t>
            </a:r>
            <a:r>
              <a:rPr sz="1600" b="1" spc="-20" dirty="0">
                <a:latin typeface="Arial"/>
                <a:cs typeface="Arial"/>
              </a:rPr>
              <a:t>ve </a:t>
            </a:r>
            <a:r>
              <a:rPr sz="1600" b="1" spc="-10" dirty="0">
                <a:latin typeface="Arial"/>
                <a:cs typeface="Arial"/>
              </a:rPr>
              <a:t>mücadele  Gerektirmeyen </a:t>
            </a:r>
            <a:r>
              <a:rPr sz="1600" b="1" spc="-5" dirty="0">
                <a:latin typeface="Arial"/>
                <a:cs typeface="Arial"/>
              </a:rPr>
              <a:t>iş  </a:t>
            </a:r>
            <a:r>
              <a:rPr sz="1600" b="1" spc="-10" dirty="0">
                <a:latin typeface="Arial"/>
                <a:cs typeface="Arial"/>
              </a:rPr>
              <a:t>yaşamından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kaçış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88522" y="2011208"/>
            <a:ext cx="2820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A3"/>
                </a:solidFill>
                <a:latin typeface="Arial"/>
                <a:cs typeface="Arial"/>
              </a:rPr>
              <a:t>Girişimciliğin</a:t>
            </a:r>
            <a:r>
              <a:rPr sz="1800" b="1" spc="-45" dirty="0">
                <a:solidFill>
                  <a:srgbClr val="0000A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A3"/>
                </a:solidFill>
                <a:latin typeface="Arial"/>
                <a:cs typeface="Arial"/>
              </a:rPr>
              <a:t>Sağladıkları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333244" y="2490216"/>
            <a:ext cx="6002020" cy="577850"/>
            <a:chOff x="2333244" y="2490216"/>
            <a:chExt cx="6002020" cy="577850"/>
          </a:xfrm>
        </p:grpSpPr>
        <p:sp>
          <p:nvSpPr>
            <p:cNvPr id="34" name="object 34"/>
            <p:cNvSpPr/>
            <p:nvPr/>
          </p:nvSpPr>
          <p:spPr>
            <a:xfrm>
              <a:off x="5262371" y="2490216"/>
              <a:ext cx="71627" cy="4998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94204" y="2519184"/>
              <a:ext cx="4259580" cy="536575"/>
            </a:xfrm>
            <a:custGeom>
              <a:avLst/>
              <a:gdLst/>
              <a:ahLst/>
              <a:cxnLst/>
              <a:rect l="l" t="t" r="r" b="b"/>
              <a:pathLst>
                <a:path w="4259580" h="536575">
                  <a:moveTo>
                    <a:pt x="24371" y="384035"/>
                  </a:moveTo>
                  <a:lnTo>
                    <a:pt x="1524" y="382524"/>
                  </a:lnTo>
                  <a:lnTo>
                    <a:pt x="0" y="431292"/>
                  </a:lnTo>
                  <a:lnTo>
                    <a:pt x="22847" y="432816"/>
                  </a:lnTo>
                  <a:lnTo>
                    <a:pt x="24371" y="384035"/>
                  </a:lnTo>
                  <a:close/>
                </a:path>
                <a:path w="4259580" h="536575">
                  <a:moveTo>
                    <a:pt x="24371" y="309359"/>
                  </a:moveTo>
                  <a:lnTo>
                    <a:pt x="1524" y="307835"/>
                  </a:lnTo>
                  <a:lnTo>
                    <a:pt x="0" y="359651"/>
                  </a:lnTo>
                  <a:lnTo>
                    <a:pt x="22847" y="359651"/>
                  </a:lnTo>
                  <a:lnTo>
                    <a:pt x="24371" y="309359"/>
                  </a:lnTo>
                  <a:close/>
                </a:path>
                <a:path w="4259580" h="536575">
                  <a:moveTo>
                    <a:pt x="24371" y="236207"/>
                  </a:moveTo>
                  <a:lnTo>
                    <a:pt x="1524" y="234683"/>
                  </a:lnTo>
                  <a:lnTo>
                    <a:pt x="0" y="286499"/>
                  </a:lnTo>
                  <a:lnTo>
                    <a:pt x="22847" y="286499"/>
                  </a:lnTo>
                  <a:lnTo>
                    <a:pt x="24371" y="236207"/>
                  </a:lnTo>
                  <a:close/>
                </a:path>
                <a:path w="4259580" h="536575">
                  <a:moveTo>
                    <a:pt x="39624" y="181343"/>
                  </a:moveTo>
                  <a:lnTo>
                    <a:pt x="4572" y="181343"/>
                  </a:lnTo>
                  <a:lnTo>
                    <a:pt x="0" y="185915"/>
                  </a:lnTo>
                  <a:lnTo>
                    <a:pt x="0" y="210299"/>
                  </a:lnTo>
                  <a:lnTo>
                    <a:pt x="22860" y="210299"/>
                  </a:lnTo>
                  <a:lnTo>
                    <a:pt x="22860" y="204203"/>
                  </a:lnTo>
                  <a:lnTo>
                    <a:pt x="39624" y="204203"/>
                  </a:lnTo>
                  <a:lnTo>
                    <a:pt x="39624" y="192011"/>
                  </a:lnTo>
                  <a:lnTo>
                    <a:pt x="39624" y="181343"/>
                  </a:lnTo>
                  <a:close/>
                </a:path>
                <a:path w="4259580" h="536575">
                  <a:moveTo>
                    <a:pt x="109728" y="182867"/>
                  </a:moveTo>
                  <a:lnTo>
                    <a:pt x="62484" y="181343"/>
                  </a:lnTo>
                  <a:lnTo>
                    <a:pt x="60960" y="204216"/>
                  </a:lnTo>
                  <a:lnTo>
                    <a:pt x="109728" y="205727"/>
                  </a:lnTo>
                  <a:lnTo>
                    <a:pt x="109728" y="182867"/>
                  </a:lnTo>
                  <a:close/>
                </a:path>
                <a:path w="4259580" h="536575">
                  <a:moveTo>
                    <a:pt x="179819" y="182867"/>
                  </a:moveTo>
                  <a:lnTo>
                    <a:pt x="134112" y="181343"/>
                  </a:lnTo>
                  <a:lnTo>
                    <a:pt x="132575" y="204216"/>
                  </a:lnTo>
                  <a:lnTo>
                    <a:pt x="178295" y="205727"/>
                  </a:lnTo>
                  <a:lnTo>
                    <a:pt x="179819" y="182867"/>
                  </a:lnTo>
                  <a:close/>
                </a:path>
                <a:path w="4259580" h="536575">
                  <a:moveTo>
                    <a:pt x="251460" y="182867"/>
                  </a:moveTo>
                  <a:lnTo>
                    <a:pt x="204203" y="181343"/>
                  </a:lnTo>
                  <a:lnTo>
                    <a:pt x="202692" y="204216"/>
                  </a:lnTo>
                  <a:lnTo>
                    <a:pt x="249936" y="205727"/>
                  </a:lnTo>
                  <a:lnTo>
                    <a:pt x="251460" y="182867"/>
                  </a:lnTo>
                  <a:close/>
                </a:path>
                <a:path w="4259580" h="536575">
                  <a:moveTo>
                    <a:pt x="321551" y="182867"/>
                  </a:moveTo>
                  <a:lnTo>
                    <a:pt x="272796" y="181343"/>
                  </a:lnTo>
                  <a:lnTo>
                    <a:pt x="272796" y="204216"/>
                  </a:lnTo>
                  <a:lnTo>
                    <a:pt x="320027" y="205727"/>
                  </a:lnTo>
                  <a:lnTo>
                    <a:pt x="321551" y="182867"/>
                  </a:lnTo>
                  <a:close/>
                </a:path>
                <a:path w="4259580" h="536575">
                  <a:moveTo>
                    <a:pt x="391668" y="182867"/>
                  </a:moveTo>
                  <a:lnTo>
                    <a:pt x="344411" y="181343"/>
                  </a:lnTo>
                  <a:lnTo>
                    <a:pt x="344411" y="204216"/>
                  </a:lnTo>
                  <a:lnTo>
                    <a:pt x="390144" y="205727"/>
                  </a:lnTo>
                  <a:lnTo>
                    <a:pt x="391668" y="182867"/>
                  </a:lnTo>
                  <a:close/>
                </a:path>
                <a:path w="4259580" h="536575">
                  <a:moveTo>
                    <a:pt x="460235" y="182867"/>
                  </a:moveTo>
                  <a:lnTo>
                    <a:pt x="414528" y="181343"/>
                  </a:lnTo>
                  <a:lnTo>
                    <a:pt x="414528" y="204216"/>
                  </a:lnTo>
                  <a:lnTo>
                    <a:pt x="460235" y="205727"/>
                  </a:lnTo>
                  <a:lnTo>
                    <a:pt x="460235" y="182867"/>
                  </a:lnTo>
                  <a:close/>
                </a:path>
                <a:path w="4259580" h="536575">
                  <a:moveTo>
                    <a:pt x="531876" y="182867"/>
                  </a:moveTo>
                  <a:lnTo>
                    <a:pt x="484619" y="181343"/>
                  </a:lnTo>
                  <a:lnTo>
                    <a:pt x="483095" y="204216"/>
                  </a:lnTo>
                  <a:lnTo>
                    <a:pt x="531876" y="205727"/>
                  </a:lnTo>
                  <a:lnTo>
                    <a:pt x="531876" y="182867"/>
                  </a:lnTo>
                  <a:close/>
                </a:path>
                <a:path w="4259580" h="536575">
                  <a:moveTo>
                    <a:pt x="601967" y="182867"/>
                  </a:moveTo>
                  <a:lnTo>
                    <a:pt x="554736" y="181343"/>
                  </a:lnTo>
                  <a:lnTo>
                    <a:pt x="553212" y="204216"/>
                  </a:lnTo>
                  <a:lnTo>
                    <a:pt x="601967" y="205727"/>
                  </a:lnTo>
                  <a:lnTo>
                    <a:pt x="601967" y="182867"/>
                  </a:lnTo>
                  <a:close/>
                </a:path>
                <a:path w="4259580" h="536575">
                  <a:moveTo>
                    <a:pt x="672084" y="182867"/>
                  </a:moveTo>
                  <a:lnTo>
                    <a:pt x="626351" y="181343"/>
                  </a:lnTo>
                  <a:lnTo>
                    <a:pt x="624827" y="204216"/>
                  </a:lnTo>
                  <a:lnTo>
                    <a:pt x="670560" y="205727"/>
                  </a:lnTo>
                  <a:lnTo>
                    <a:pt x="672084" y="182867"/>
                  </a:lnTo>
                  <a:close/>
                </a:path>
                <a:path w="4259580" h="536575">
                  <a:moveTo>
                    <a:pt x="743712" y="182867"/>
                  </a:moveTo>
                  <a:lnTo>
                    <a:pt x="696468" y="181343"/>
                  </a:lnTo>
                  <a:lnTo>
                    <a:pt x="694944" y="204216"/>
                  </a:lnTo>
                  <a:lnTo>
                    <a:pt x="742175" y="205727"/>
                  </a:lnTo>
                  <a:lnTo>
                    <a:pt x="743712" y="182867"/>
                  </a:lnTo>
                  <a:close/>
                </a:path>
                <a:path w="4259580" h="536575">
                  <a:moveTo>
                    <a:pt x="813803" y="182867"/>
                  </a:moveTo>
                  <a:lnTo>
                    <a:pt x="765035" y="181343"/>
                  </a:lnTo>
                  <a:lnTo>
                    <a:pt x="765035" y="204216"/>
                  </a:lnTo>
                  <a:lnTo>
                    <a:pt x="812292" y="205727"/>
                  </a:lnTo>
                  <a:lnTo>
                    <a:pt x="813803" y="182867"/>
                  </a:lnTo>
                  <a:close/>
                </a:path>
                <a:path w="4259580" h="536575">
                  <a:moveTo>
                    <a:pt x="882396" y="182867"/>
                  </a:moveTo>
                  <a:lnTo>
                    <a:pt x="836676" y="181343"/>
                  </a:lnTo>
                  <a:lnTo>
                    <a:pt x="836676" y="204216"/>
                  </a:lnTo>
                  <a:lnTo>
                    <a:pt x="882396" y="205727"/>
                  </a:lnTo>
                  <a:lnTo>
                    <a:pt x="882396" y="182867"/>
                  </a:lnTo>
                  <a:close/>
                </a:path>
                <a:path w="4259580" h="536575">
                  <a:moveTo>
                    <a:pt x="952487" y="182867"/>
                  </a:moveTo>
                  <a:lnTo>
                    <a:pt x="906767" y="181343"/>
                  </a:lnTo>
                  <a:lnTo>
                    <a:pt x="906767" y="204216"/>
                  </a:lnTo>
                  <a:lnTo>
                    <a:pt x="952487" y="205727"/>
                  </a:lnTo>
                  <a:lnTo>
                    <a:pt x="952487" y="182867"/>
                  </a:lnTo>
                  <a:close/>
                </a:path>
                <a:path w="4259580" h="536575">
                  <a:moveTo>
                    <a:pt x="1024128" y="182867"/>
                  </a:moveTo>
                  <a:lnTo>
                    <a:pt x="976884" y="181343"/>
                  </a:lnTo>
                  <a:lnTo>
                    <a:pt x="975360" y="204216"/>
                  </a:lnTo>
                  <a:lnTo>
                    <a:pt x="1024128" y="205727"/>
                  </a:lnTo>
                  <a:lnTo>
                    <a:pt x="1024128" y="182867"/>
                  </a:lnTo>
                  <a:close/>
                </a:path>
                <a:path w="4259580" h="536575">
                  <a:moveTo>
                    <a:pt x="1094219" y="182867"/>
                  </a:moveTo>
                  <a:lnTo>
                    <a:pt x="1046975" y="181343"/>
                  </a:lnTo>
                  <a:lnTo>
                    <a:pt x="1045451" y="204216"/>
                  </a:lnTo>
                  <a:lnTo>
                    <a:pt x="1092695" y="205727"/>
                  </a:lnTo>
                  <a:lnTo>
                    <a:pt x="1094219" y="182867"/>
                  </a:lnTo>
                  <a:close/>
                </a:path>
                <a:path w="4259580" h="536575">
                  <a:moveTo>
                    <a:pt x="1164336" y="182867"/>
                  </a:moveTo>
                  <a:lnTo>
                    <a:pt x="1118603" y="181343"/>
                  </a:lnTo>
                  <a:lnTo>
                    <a:pt x="1117092" y="204216"/>
                  </a:lnTo>
                  <a:lnTo>
                    <a:pt x="1162812" y="205727"/>
                  </a:lnTo>
                  <a:lnTo>
                    <a:pt x="1164336" y="182867"/>
                  </a:lnTo>
                  <a:close/>
                </a:path>
                <a:path w="4259580" h="536575">
                  <a:moveTo>
                    <a:pt x="1235951" y="182867"/>
                  </a:moveTo>
                  <a:lnTo>
                    <a:pt x="1187196" y="181343"/>
                  </a:lnTo>
                  <a:lnTo>
                    <a:pt x="1187196" y="204216"/>
                  </a:lnTo>
                  <a:lnTo>
                    <a:pt x="1234427" y="205727"/>
                  </a:lnTo>
                  <a:lnTo>
                    <a:pt x="1235951" y="182867"/>
                  </a:lnTo>
                  <a:close/>
                </a:path>
                <a:path w="4259580" h="536575">
                  <a:moveTo>
                    <a:pt x="1306068" y="182867"/>
                  </a:moveTo>
                  <a:lnTo>
                    <a:pt x="1257287" y="181343"/>
                  </a:lnTo>
                  <a:lnTo>
                    <a:pt x="1257287" y="204216"/>
                  </a:lnTo>
                  <a:lnTo>
                    <a:pt x="1304544" y="205727"/>
                  </a:lnTo>
                  <a:lnTo>
                    <a:pt x="1306068" y="182867"/>
                  </a:lnTo>
                  <a:close/>
                </a:path>
                <a:path w="4259580" h="536575">
                  <a:moveTo>
                    <a:pt x="1374635" y="182867"/>
                  </a:moveTo>
                  <a:lnTo>
                    <a:pt x="1328928" y="181343"/>
                  </a:lnTo>
                  <a:lnTo>
                    <a:pt x="1328928" y="204216"/>
                  </a:lnTo>
                  <a:lnTo>
                    <a:pt x="1374635" y="205727"/>
                  </a:lnTo>
                  <a:lnTo>
                    <a:pt x="1374635" y="182867"/>
                  </a:lnTo>
                  <a:close/>
                </a:path>
                <a:path w="4259580" h="536575">
                  <a:moveTo>
                    <a:pt x="1444752" y="182867"/>
                  </a:moveTo>
                  <a:lnTo>
                    <a:pt x="1399019" y="181343"/>
                  </a:lnTo>
                  <a:lnTo>
                    <a:pt x="1397495" y="204216"/>
                  </a:lnTo>
                  <a:lnTo>
                    <a:pt x="1444752" y="205727"/>
                  </a:lnTo>
                  <a:lnTo>
                    <a:pt x="1444752" y="182867"/>
                  </a:lnTo>
                  <a:close/>
                </a:path>
                <a:path w="4259580" h="536575">
                  <a:moveTo>
                    <a:pt x="1516367" y="182867"/>
                  </a:moveTo>
                  <a:lnTo>
                    <a:pt x="1469136" y="181343"/>
                  </a:lnTo>
                  <a:lnTo>
                    <a:pt x="1467612" y="204216"/>
                  </a:lnTo>
                  <a:lnTo>
                    <a:pt x="1516367" y="205727"/>
                  </a:lnTo>
                  <a:lnTo>
                    <a:pt x="1516367" y="182867"/>
                  </a:lnTo>
                  <a:close/>
                </a:path>
                <a:path w="4259580" h="536575">
                  <a:moveTo>
                    <a:pt x="1586484" y="182867"/>
                  </a:moveTo>
                  <a:lnTo>
                    <a:pt x="1539227" y="181343"/>
                  </a:lnTo>
                  <a:lnTo>
                    <a:pt x="1537703" y="204216"/>
                  </a:lnTo>
                  <a:lnTo>
                    <a:pt x="1584960" y="205727"/>
                  </a:lnTo>
                  <a:lnTo>
                    <a:pt x="1586484" y="182867"/>
                  </a:lnTo>
                  <a:close/>
                </a:path>
                <a:path w="4259580" h="536575">
                  <a:moveTo>
                    <a:pt x="1656575" y="182867"/>
                  </a:moveTo>
                  <a:lnTo>
                    <a:pt x="1610868" y="181343"/>
                  </a:lnTo>
                  <a:lnTo>
                    <a:pt x="1609344" y="204216"/>
                  </a:lnTo>
                  <a:lnTo>
                    <a:pt x="1655051" y="205727"/>
                  </a:lnTo>
                  <a:lnTo>
                    <a:pt x="1656575" y="182867"/>
                  </a:lnTo>
                  <a:close/>
                </a:path>
                <a:path w="4259580" h="536575">
                  <a:moveTo>
                    <a:pt x="1726692" y="182867"/>
                  </a:moveTo>
                  <a:lnTo>
                    <a:pt x="1679435" y="181343"/>
                  </a:lnTo>
                  <a:lnTo>
                    <a:pt x="1679435" y="204216"/>
                  </a:lnTo>
                  <a:lnTo>
                    <a:pt x="1725168" y="205727"/>
                  </a:lnTo>
                  <a:lnTo>
                    <a:pt x="1726692" y="182867"/>
                  </a:lnTo>
                  <a:close/>
                </a:path>
                <a:path w="4259580" h="536575">
                  <a:moveTo>
                    <a:pt x="1796796" y="182867"/>
                  </a:moveTo>
                  <a:lnTo>
                    <a:pt x="1749552" y="181343"/>
                  </a:lnTo>
                  <a:lnTo>
                    <a:pt x="1749552" y="204216"/>
                  </a:lnTo>
                  <a:lnTo>
                    <a:pt x="1796796" y="205727"/>
                  </a:lnTo>
                  <a:lnTo>
                    <a:pt x="1796796" y="182867"/>
                  </a:lnTo>
                  <a:close/>
                </a:path>
                <a:path w="4259580" h="536575">
                  <a:moveTo>
                    <a:pt x="1866887" y="182867"/>
                  </a:moveTo>
                  <a:lnTo>
                    <a:pt x="1822704" y="181343"/>
                  </a:lnTo>
                  <a:lnTo>
                    <a:pt x="1822704" y="204216"/>
                  </a:lnTo>
                  <a:lnTo>
                    <a:pt x="1866887" y="205727"/>
                  </a:lnTo>
                  <a:lnTo>
                    <a:pt x="1866887" y="182867"/>
                  </a:lnTo>
                  <a:close/>
                </a:path>
                <a:path w="4259580" h="536575">
                  <a:moveTo>
                    <a:pt x="1937004" y="182867"/>
                  </a:moveTo>
                  <a:lnTo>
                    <a:pt x="1891284" y="181343"/>
                  </a:lnTo>
                  <a:lnTo>
                    <a:pt x="1889760" y="204216"/>
                  </a:lnTo>
                  <a:lnTo>
                    <a:pt x="1937004" y="205727"/>
                  </a:lnTo>
                  <a:lnTo>
                    <a:pt x="1937004" y="182867"/>
                  </a:lnTo>
                  <a:close/>
                </a:path>
                <a:path w="4259580" h="536575">
                  <a:moveTo>
                    <a:pt x="2010143" y="182867"/>
                  </a:moveTo>
                  <a:lnTo>
                    <a:pt x="1961375" y="181343"/>
                  </a:lnTo>
                  <a:lnTo>
                    <a:pt x="1959851" y="204216"/>
                  </a:lnTo>
                  <a:lnTo>
                    <a:pt x="2010143" y="205727"/>
                  </a:lnTo>
                  <a:lnTo>
                    <a:pt x="2010143" y="182867"/>
                  </a:lnTo>
                  <a:close/>
                </a:path>
                <a:path w="4259580" h="536575">
                  <a:moveTo>
                    <a:pt x="2080260" y="182867"/>
                  </a:moveTo>
                  <a:lnTo>
                    <a:pt x="2031492" y="181343"/>
                  </a:lnTo>
                  <a:lnTo>
                    <a:pt x="2029968" y="204216"/>
                  </a:lnTo>
                  <a:lnTo>
                    <a:pt x="2078736" y="205727"/>
                  </a:lnTo>
                  <a:lnTo>
                    <a:pt x="2080260" y="182867"/>
                  </a:lnTo>
                  <a:close/>
                </a:path>
                <a:path w="4259580" h="536575">
                  <a:moveTo>
                    <a:pt x="2150351" y="182867"/>
                  </a:moveTo>
                  <a:lnTo>
                    <a:pt x="2103120" y="181343"/>
                  </a:lnTo>
                  <a:lnTo>
                    <a:pt x="2103120" y="204216"/>
                  </a:lnTo>
                  <a:lnTo>
                    <a:pt x="2148827" y="205727"/>
                  </a:lnTo>
                  <a:lnTo>
                    <a:pt x="2150351" y="182867"/>
                  </a:lnTo>
                  <a:close/>
                </a:path>
                <a:path w="4259580" h="536575">
                  <a:moveTo>
                    <a:pt x="2217420" y="182867"/>
                  </a:moveTo>
                  <a:lnTo>
                    <a:pt x="2173211" y="181343"/>
                  </a:lnTo>
                  <a:lnTo>
                    <a:pt x="2173211" y="204216"/>
                  </a:lnTo>
                  <a:lnTo>
                    <a:pt x="2217420" y="205727"/>
                  </a:lnTo>
                  <a:lnTo>
                    <a:pt x="2217420" y="182867"/>
                  </a:lnTo>
                  <a:close/>
                </a:path>
                <a:path w="4259580" h="536575">
                  <a:moveTo>
                    <a:pt x="2290559" y="182867"/>
                  </a:moveTo>
                  <a:lnTo>
                    <a:pt x="2243328" y="181343"/>
                  </a:lnTo>
                  <a:lnTo>
                    <a:pt x="2243328" y="204216"/>
                  </a:lnTo>
                  <a:lnTo>
                    <a:pt x="2290559" y="205727"/>
                  </a:lnTo>
                  <a:lnTo>
                    <a:pt x="2290559" y="182867"/>
                  </a:lnTo>
                  <a:close/>
                </a:path>
                <a:path w="4259580" h="536575">
                  <a:moveTo>
                    <a:pt x="2360676" y="182867"/>
                  </a:moveTo>
                  <a:lnTo>
                    <a:pt x="2314943" y="181343"/>
                  </a:lnTo>
                  <a:lnTo>
                    <a:pt x="2314943" y="204216"/>
                  </a:lnTo>
                  <a:lnTo>
                    <a:pt x="2360676" y="205727"/>
                  </a:lnTo>
                  <a:lnTo>
                    <a:pt x="2360676" y="182867"/>
                  </a:lnTo>
                  <a:close/>
                </a:path>
                <a:path w="4259580" h="536575">
                  <a:moveTo>
                    <a:pt x="2430767" y="182867"/>
                  </a:moveTo>
                  <a:lnTo>
                    <a:pt x="2385060" y="181343"/>
                  </a:lnTo>
                  <a:lnTo>
                    <a:pt x="2383536" y="204216"/>
                  </a:lnTo>
                  <a:lnTo>
                    <a:pt x="2430767" y="205727"/>
                  </a:lnTo>
                  <a:lnTo>
                    <a:pt x="2430767" y="182867"/>
                  </a:lnTo>
                  <a:close/>
                </a:path>
                <a:path w="4259580" h="536575">
                  <a:moveTo>
                    <a:pt x="2502408" y="182867"/>
                  </a:moveTo>
                  <a:lnTo>
                    <a:pt x="2455151" y="181343"/>
                  </a:lnTo>
                  <a:lnTo>
                    <a:pt x="2453627" y="204216"/>
                  </a:lnTo>
                  <a:lnTo>
                    <a:pt x="2500871" y="205727"/>
                  </a:lnTo>
                  <a:lnTo>
                    <a:pt x="2502408" y="182867"/>
                  </a:lnTo>
                  <a:close/>
                </a:path>
                <a:path w="4259580" h="536575">
                  <a:moveTo>
                    <a:pt x="2572512" y="182867"/>
                  </a:moveTo>
                  <a:lnTo>
                    <a:pt x="2525255" y="181343"/>
                  </a:lnTo>
                  <a:lnTo>
                    <a:pt x="2523744" y="204216"/>
                  </a:lnTo>
                  <a:lnTo>
                    <a:pt x="2570988" y="205727"/>
                  </a:lnTo>
                  <a:lnTo>
                    <a:pt x="2572512" y="182867"/>
                  </a:lnTo>
                  <a:close/>
                </a:path>
                <a:path w="4259580" h="536575">
                  <a:moveTo>
                    <a:pt x="2642603" y="182867"/>
                  </a:moveTo>
                  <a:lnTo>
                    <a:pt x="2595372" y="181343"/>
                  </a:lnTo>
                  <a:lnTo>
                    <a:pt x="2595372" y="204216"/>
                  </a:lnTo>
                  <a:lnTo>
                    <a:pt x="2641092" y="205727"/>
                  </a:lnTo>
                  <a:lnTo>
                    <a:pt x="2642603" y="182867"/>
                  </a:lnTo>
                  <a:close/>
                </a:path>
                <a:path w="4259580" h="536575">
                  <a:moveTo>
                    <a:pt x="2711196" y="182867"/>
                  </a:moveTo>
                  <a:lnTo>
                    <a:pt x="2665476" y="181343"/>
                  </a:lnTo>
                  <a:lnTo>
                    <a:pt x="2665476" y="204216"/>
                  </a:lnTo>
                  <a:lnTo>
                    <a:pt x="2711196" y="205727"/>
                  </a:lnTo>
                  <a:lnTo>
                    <a:pt x="2711196" y="182867"/>
                  </a:lnTo>
                  <a:close/>
                </a:path>
                <a:path w="4259580" h="536575">
                  <a:moveTo>
                    <a:pt x="2782824" y="182867"/>
                  </a:moveTo>
                  <a:lnTo>
                    <a:pt x="2735567" y="181343"/>
                  </a:lnTo>
                  <a:lnTo>
                    <a:pt x="2735567" y="204216"/>
                  </a:lnTo>
                  <a:lnTo>
                    <a:pt x="2782824" y="205727"/>
                  </a:lnTo>
                  <a:lnTo>
                    <a:pt x="2782824" y="182867"/>
                  </a:lnTo>
                  <a:close/>
                </a:path>
                <a:path w="4259580" h="536575">
                  <a:moveTo>
                    <a:pt x="2852928" y="182867"/>
                  </a:moveTo>
                  <a:lnTo>
                    <a:pt x="2805671" y="181343"/>
                  </a:lnTo>
                  <a:lnTo>
                    <a:pt x="2804160" y="204216"/>
                  </a:lnTo>
                  <a:lnTo>
                    <a:pt x="2852928" y="205727"/>
                  </a:lnTo>
                  <a:lnTo>
                    <a:pt x="2852928" y="182867"/>
                  </a:lnTo>
                  <a:close/>
                </a:path>
                <a:path w="4259580" h="536575">
                  <a:moveTo>
                    <a:pt x="2923019" y="345935"/>
                  </a:moveTo>
                  <a:lnTo>
                    <a:pt x="2921508" y="295643"/>
                  </a:lnTo>
                  <a:lnTo>
                    <a:pt x="2898635" y="295643"/>
                  </a:lnTo>
                  <a:lnTo>
                    <a:pt x="2900172" y="347459"/>
                  </a:lnTo>
                  <a:lnTo>
                    <a:pt x="2923019" y="345935"/>
                  </a:lnTo>
                  <a:close/>
                </a:path>
                <a:path w="4259580" h="536575">
                  <a:moveTo>
                    <a:pt x="2923019" y="277355"/>
                  </a:moveTo>
                  <a:lnTo>
                    <a:pt x="2921508" y="222491"/>
                  </a:lnTo>
                  <a:lnTo>
                    <a:pt x="2898635" y="222491"/>
                  </a:lnTo>
                  <a:lnTo>
                    <a:pt x="2900172" y="278892"/>
                  </a:lnTo>
                  <a:lnTo>
                    <a:pt x="2923019" y="277355"/>
                  </a:lnTo>
                  <a:close/>
                </a:path>
                <a:path w="4259580" h="536575">
                  <a:moveTo>
                    <a:pt x="2923019" y="182867"/>
                  </a:moveTo>
                  <a:lnTo>
                    <a:pt x="2922574" y="182854"/>
                  </a:lnTo>
                  <a:lnTo>
                    <a:pt x="2921508" y="149339"/>
                  </a:lnTo>
                  <a:lnTo>
                    <a:pt x="2898635" y="150863"/>
                  </a:lnTo>
                  <a:lnTo>
                    <a:pt x="2899638" y="182092"/>
                  </a:lnTo>
                  <a:lnTo>
                    <a:pt x="2877312" y="181343"/>
                  </a:lnTo>
                  <a:lnTo>
                    <a:pt x="2875788" y="204216"/>
                  </a:lnTo>
                  <a:lnTo>
                    <a:pt x="2921508" y="205727"/>
                  </a:lnTo>
                  <a:lnTo>
                    <a:pt x="2922105" y="196646"/>
                  </a:lnTo>
                  <a:lnTo>
                    <a:pt x="2923019" y="196583"/>
                  </a:lnTo>
                  <a:lnTo>
                    <a:pt x="2922714" y="187350"/>
                  </a:lnTo>
                  <a:lnTo>
                    <a:pt x="2923019" y="182867"/>
                  </a:lnTo>
                  <a:close/>
                </a:path>
                <a:path w="4259580" h="536575">
                  <a:moveTo>
                    <a:pt x="2923019" y="123431"/>
                  </a:moveTo>
                  <a:lnTo>
                    <a:pt x="2921508" y="76200"/>
                  </a:lnTo>
                  <a:lnTo>
                    <a:pt x="2898635" y="77724"/>
                  </a:lnTo>
                  <a:lnTo>
                    <a:pt x="2900172" y="124955"/>
                  </a:lnTo>
                  <a:lnTo>
                    <a:pt x="2923019" y="123431"/>
                  </a:lnTo>
                  <a:close/>
                </a:path>
                <a:path w="4259580" h="536575">
                  <a:moveTo>
                    <a:pt x="2923019" y="50292"/>
                  </a:moveTo>
                  <a:lnTo>
                    <a:pt x="2921508" y="0"/>
                  </a:lnTo>
                  <a:lnTo>
                    <a:pt x="2898635" y="1524"/>
                  </a:lnTo>
                  <a:lnTo>
                    <a:pt x="2900172" y="51816"/>
                  </a:lnTo>
                  <a:lnTo>
                    <a:pt x="2923019" y="50292"/>
                  </a:lnTo>
                  <a:close/>
                </a:path>
                <a:path w="4259580" h="536575">
                  <a:moveTo>
                    <a:pt x="2980944" y="352031"/>
                  </a:moveTo>
                  <a:lnTo>
                    <a:pt x="2921990" y="387159"/>
                  </a:lnTo>
                  <a:lnTo>
                    <a:pt x="2921508" y="371843"/>
                  </a:lnTo>
                  <a:lnTo>
                    <a:pt x="2898635" y="371843"/>
                  </a:lnTo>
                  <a:lnTo>
                    <a:pt x="2899168" y="388924"/>
                  </a:lnTo>
                  <a:lnTo>
                    <a:pt x="2834640" y="352031"/>
                  </a:lnTo>
                  <a:lnTo>
                    <a:pt x="2909303" y="536435"/>
                  </a:lnTo>
                  <a:lnTo>
                    <a:pt x="2980944" y="352031"/>
                  </a:lnTo>
                  <a:close/>
                </a:path>
                <a:path w="4259580" h="536575">
                  <a:moveTo>
                    <a:pt x="2994660" y="182867"/>
                  </a:moveTo>
                  <a:lnTo>
                    <a:pt x="2947403" y="181343"/>
                  </a:lnTo>
                  <a:lnTo>
                    <a:pt x="2945892" y="204216"/>
                  </a:lnTo>
                  <a:lnTo>
                    <a:pt x="2993123" y="205727"/>
                  </a:lnTo>
                  <a:lnTo>
                    <a:pt x="2994660" y="182867"/>
                  </a:lnTo>
                  <a:close/>
                </a:path>
                <a:path w="4259580" h="536575">
                  <a:moveTo>
                    <a:pt x="3064751" y="182867"/>
                  </a:moveTo>
                  <a:lnTo>
                    <a:pt x="3015996" y="181343"/>
                  </a:lnTo>
                  <a:lnTo>
                    <a:pt x="3015996" y="204216"/>
                  </a:lnTo>
                  <a:lnTo>
                    <a:pt x="3063240" y="205727"/>
                  </a:lnTo>
                  <a:lnTo>
                    <a:pt x="3064751" y="182867"/>
                  </a:lnTo>
                  <a:close/>
                </a:path>
                <a:path w="4259580" h="536575">
                  <a:moveTo>
                    <a:pt x="3134855" y="182867"/>
                  </a:moveTo>
                  <a:lnTo>
                    <a:pt x="3087624" y="181343"/>
                  </a:lnTo>
                  <a:lnTo>
                    <a:pt x="3087624" y="204216"/>
                  </a:lnTo>
                  <a:lnTo>
                    <a:pt x="3133344" y="205727"/>
                  </a:lnTo>
                  <a:lnTo>
                    <a:pt x="3134855" y="182867"/>
                  </a:lnTo>
                  <a:close/>
                </a:path>
                <a:path w="4259580" h="536575">
                  <a:moveTo>
                    <a:pt x="3203435" y="182867"/>
                  </a:moveTo>
                  <a:lnTo>
                    <a:pt x="3157728" y="181343"/>
                  </a:lnTo>
                  <a:lnTo>
                    <a:pt x="3157728" y="204216"/>
                  </a:lnTo>
                  <a:lnTo>
                    <a:pt x="3203435" y="205727"/>
                  </a:lnTo>
                  <a:lnTo>
                    <a:pt x="3203435" y="182867"/>
                  </a:lnTo>
                  <a:close/>
                </a:path>
                <a:path w="4259580" h="536575">
                  <a:moveTo>
                    <a:pt x="3275076" y="182867"/>
                  </a:moveTo>
                  <a:lnTo>
                    <a:pt x="3227819" y="181343"/>
                  </a:lnTo>
                  <a:lnTo>
                    <a:pt x="3226308" y="204216"/>
                  </a:lnTo>
                  <a:lnTo>
                    <a:pt x="3275076" y="205727"/>
                  </a:lnTo>
                  <a:lnTo>
                    <a:pt x="3275076" y="182867"/>
                  </a:lnTo>
                  <a:close/>
                </a:path>
                <a:path w="4259580" h="536575">
                  <a:moveTo>
                    <a:pt x="3345167" y="182867"/>
                  </a:moveTo>
                  <a:lnTo>
                    <a:pt x="3297923" y="181343"/>
                  </a:lnTo>
                  <a:lnTo>
                    <a:pt x="3296412" y="204216"/>
                  </a:lnTo>
                  <a:lnTo>
                    <a:pt x="3345167" y="205727"/>
                  </a:lnTo>
                  <a:lnTo>
                    <a:pt x="3345167" y="182867"/>
                  </a:lnTo>
                  <a:close/>
                </a:path>
                <a:path w="4259580" h="536575">
                  <a:moveTo>
                    <a:pt x="3415271" y="182867"/>
                  </a:moveTo>
                  <a:lnTo>
                    <a:pt x="3369551" y="181343"/>
                  </a:lnTo>
                  <a:lnTo>
                    <a:pt x="3368040" y="204216"/>
                  </a:lnTo>
                  <a:lnTo>
                    <a:pt x="3413760" y="205727"/>
                  </a:lnTo>
                  <a:lnTo>
                    <a:pt x="3415271" y="182867"/>
                  </a:lnTo>
                  <a:close/>
                </a:path>
                <a:path w="4259580" h="536575">
                  <a:moveTo>
                    <a:pt x="3486912" y="182867"/>
                  </a:moveTo>
                  <a:lnTo>
                    <a:pt x="3439655" y="181343"/>
                  </a:lnTo>
                  <a:lnTo>
                    <a:pt x="3438144" y="204216"/>
                  </a:lnTo>
                  <a:lnTo>
                    <a:pt x="3485388" y="205727"/>
                  </a:lnTo>
                  <a:lnTo>
                    <a:pt x="3486912" y="182867"/>
                  </a:lnTo>
                  <a:close/>
                </a:path>
                <a:path w="4259580" h="536575">
                  <a:moveTo>
                    <a:pt x="3557003" y="182867"/>
                  </a:moveTo>
                  <a:lnTo>
                    <a:pt x="3508235" y="181343"/>
                  </a:lnTo>
                  <a:lnTo>
                    <a:pt x="3508235" y="204216"/>
                  </a:lnTo>
                  <a:lnTo>
                    <a:pt x="3555492" y="205727"/>
                  </a:lnTo>
                  <a:lnTo>
                    <a:pt x="3557003" y="182867"/>
                  </a:lnTo>
                  <a:close/>
                </a:path>
                <a:path w="4259580" h="536575">
                  <a:moveTo>
                    <a:pt x="3625596" y="182867"/>
                  </a:moveTo>
                  <a:lnTo>
                    <a:pt x="3579876" y="181343"/>
                  </a:lnTo>
                  <a:lnTo>
                    <a:pt x="3579876" y="204216"/>
                  </a:lnTo>
                  <a:lnTo>
                    <a:pt x="3625596" y="205727"/>
                  </a:lnTo>
                  <a:lnTo>
                    <a:pt x="3625596" y="182867"/>
                  </a:lnTo>
                  <a:close/>
                </a:path>
                <a:path w="4259580" h="536575">
                  <a:moveTo>
                    <a:pt x="3695687" y="182867"/>
                  </a:moveTo>
                  <a:lnTo>
                    <a:pt x="3649967" y="181343"/>
                  </a:lnTo>
                  <a:lnTo>
                    <a:pt x="3649967" y="204216"/>
                  </a:lnTo>
                  <a:lnTo>
                    <a:pt x="3695687" y="205727"/>
                  </a:lnTo>
                  <a:lnTo>
                    <a:pt x="3695687" y="182867"/>
                  </a:lnTo>
                  <a:close/>
                </a:path>
                <a:path w="4259580" h="536575">
                  <a:moveTo>
                    <a:pt x="3767328" y="182867"/>
                  </a:moveTo>
                  <a:lnTo>
                    <a:pt x="3720071" y="181343"/>
                  </a:lnTo>
                  <a:lnTo>
                    <a:pt x="3718560" y="204216"/>
                  </a:lnTo>
                  <a:lnTo>
                    <a:pt x="3767328" y="205727"/>
                  </a:lnTo>
                  <a:lnTo>
                    <a:pt x="3767328" y="182867"/>
                  </a:lnTo>
                  <a:close/>
                </a:path>
                <a:path w="4259580" h="536575">
                  <a:moveTo>
                    <a:pt x="3837419" y="182867"/>
                  </a:moveTo>
                  <a:lnTo>
                    <a:pt x="3790188" y="181343"/>
                  </a:lnTo>
                  <a:lnTo>
                    <a:pt x="3788651" y="204216"/>
                  </a:lnTo>
                  <a:lnTo>
                    <a:pt x="3835908" y="205727"/>
                  </a:lnTo>
                  <a:lnTo>
                    <a:pt x="3837419" y="182867"/>
                  </a:lnTo>
                  <a:close/>
                </a:path>
                <a:path w="4259580" h="536575">
                  <a:moveTo>
                    <a:pt x="3907523" y="182867"/>
                  </a:moveTo>
                  <a:lnTo>
                    <a:pt x="3861803" y="181343"/>
                  </a:lnTo>
                  <a:lnTo>
                    <a:pt x="3860292" y="204216"/>
                  </a:lnTo>
                  <a:lnTo>
                    <a:pt x="3906012" y="205727"/>
                  </a:lnTo>
                  <a:lnTo>
                    <a:pt x="3907523" y="182867"/>
                  </a:lnTo>
                  <a:close/>
                </a:path>
                <a:path w="4259580" h="536575">
                  <a:moveTo>
                    <a:pt x="3979151" y="182867"/>
                  </a:moveTo>
                  <a:lnTo>
                    <a:pt x="3930396" y="181343"/>
                  </a:lnTo>
                  <a:lnTo>
                    <a:pt x="3930396" y="204216"/>
                  </a:lnTo>
                  <a:lnTo>
                    <a:pt x="3977640" y="205727"/>
                  </a:lnTo>
                  <a:lnTo>
                    <a:pt x="3979151" y="182867"/>
                  </a:lnTo>
                  <a:close/>
                </a:path>
                <a:path w="4259580" h="536575">
                  <a:moveTo>
                    <a:pt x="4049255" y="182867"/>
                  </a:moveTo>
                  <a:lnTo>
                    <a:pt x="4000487" y="181343"/>
                  </a:lnTo>
                  <a:lnTo>
                    <a:pt x="4000487" y="204216"/>
                  </a:lnTo>
                  <a:lnTo>
                    <a:pt x="4047744" y="205727"/>
                  </a:lnTo>
                  <a:lnTo>
                    <a:pt x="4049255" y="182867"/>
                  </a:lnTo>
                  <a:close/>
                </a:path>
                <a:path w="4259580" h="536575">
                  <a:moveTo>
                    <a:pt x="4117835" y="182867"/>
                  </a:moveTo>
                  <a:lnTo>
                    <a:pt x="4072128" y="181343"/>
                  </a:lnTo>
                  <a:lnTo>
                    <a:pt x="4072128" y="204216"/>
                  </a:lnTo>
                  <a:lnTo>
                    <a:pt x="4117835" y="205727"/>
                  </a:lnTo>
                  <a:lnTo>
                    <a:pt x="4117835" y="182867"/>
                  </a:lnTo>
                  <a:close/>
                </a:path>
                <a:path w="4259580" h="536575">
                  <a:moveTo>
                    <a:pt x="4187939" y="182867"/>
                  </a:moveTo>
                  <a:lnTo>
                    <a:pt x="4142219" y="181343"/>
                  </a:lnTo>
                  <a:lnTo>
                    <a:pt x="4140708" y="204216"/>
                  </a:lnTo>
                  <a:lnTo>
                    <a:pt x="4187939" y="205727"/>
                  </a:lnTo>
                  <a:lnTo>
                    <a:pt x="4187939" y="182867"/>
                  </a:lnTo>
                  <a:close/>
                </a:path>
                <a:path w="4259580" h="536575">
                  <a:moveTo>
                    <a:pt x="4259567" y="182867"/>
                  </a:moveTo>
                  <a:lnTo>
                    <a:pt x="4212323" y="181343"/>
                  </a:lnTo>
                  <a:lnTo>
                    <a:pt x="4210812" y="204216"/>
                  </a:lnTo>
                  <a:lnTo>
                    <a:pt x="4259567" y="205727"/>
                  </a:lnTo>
                  <a:lnTo>
                    <a:pt x="4259567" y="1828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5016" y="2700527"/>
              <a:ext cx="1671955" cy="93345"/>
            </a:xfrm>
            <a:custGeom>
              <a:avLst/>
              <a:gdLst/>
              <a:ahLst/>
              <a:cxnLst/>
              <a:rect l="l" t="t" r="r" b="b"/>
              <a:pathLst>
                <a:path w="1671954" h="93344">
                  <a:moveTo>
                    <a:pt x="48755" y="1524"/>
                  </a:moveTo>
                  <a:lnTo>
                    <a:pt x="1511" y="0"/>
                  </a:lnTo>
                  <a:lnTo>
                    <a:pt x="0" y="22872"/>
                  </a:lnTo>
                  <a:lnTo>
                    <a:pt x="48755" y="24384"/>
                  </a:lnTo>
                  <a:lnTo>
                    <a:pt x="48755" y="1524"/>
                  </a:lnTo>
                  <a:close/>
                </a:path>
                <a:path w="1671954" h="93344">
                  <a:moveTo>
                    <a:pt x="118859" y="1524"/>
                  </a:moveTo>
                  <a:lnTo>
                    <a:pt x="71628" y="0"/>
                  </a:lnTo>
                  <a:lnTo>
                    <a:pt x="70091" y="22872"/>
                  </a:lnTo>
                  <a:lnTo>
                    <a:pt x="117348" y="24384"/>
                  </a:lnTo>
                  <a:lnTo>
                    <a:pt x="118859" y="1524"/>
                  </a:lnTo>
                  <a:close/>
                </a:path>
                <a:path w="1671954" h="93344">
                  <a:moveTo>
                    <a:pt x="188976" y="1524"/>
                  </a:moveTo>
                  <a:lnTo>
                    <a:pt x="143243" y="0"/>
                  </a:lnTo>
                  <a:lnTo>
                    <a:pt x="141732" y="22872"/>
                  </a:lnTo>
                  <a:lnTo>
                    <a:pt x="187439" y="24384"/>
                  </a:lnTo>
                  <a:lnTo>
                    <a:pt x="188976" y="1524"/>
                  </a:lnTo>
                  <a:close/>
                </a:path>
                <a:path w="1671954" h="93344">
                  <a:moveTo>
                    <a:pt x="259080" y="1524"/>
                  </a:moveTo>
                  <a:lnTo>
                    <a:pt x="211823" y="0"/>
                  </a:lnTo>
                  <a:lnTo>
                    <a:pt x="211823" y="22872"/>
                  </a:lnTo>
                  <a:lnTo>
                    <a:pt x="257543" y="24384"/>
                  </a:lnTo>
                  <a:lnTo>
                    <a:pt x="259080" y="1524"/>
                  </a:lnTo>
                  <a:close/>
                </a:path>
                <a:path w="1671954" h="93344">
                  <a:moveTo>
                    <a:pt x="329184" y="1524"/>
                  </a:moveTo>
                  <a:lnTo>
                    <a:pt x="281927" y="0"/>
                  </a:lnTo>
                  <a:lnTo>
                    <a:pt x="281927" y="22872"/>
                  </a:lnTo>
                  <a:lnTo>
                    <a:pt x="329184" y="24384"/>
                  </a:lnTo>
                  <a:lnTo>
                    <a:pt x="329184" y="1524"/>
                  </a:lnTo>
                  <a:close/>
                </a:path>
                <a:path w="1671954" h="93344">
                  <a:moveTo>
                    <a:pt x="399275" y="1524"/>
                  </a:moveTo>
                  <a:lnTo>
                    <a:pt x="353555" y="0"/>
                  </a:lnTo>
                  <a:lnTo>
                    <a:pt x="353555" y="22872"/>
                  </a:lnTo>
                  <a:lnTo>
                    <a:pt x="399275" y="24384"/>
                  </a:lnTo>
                  <a:lnTo>
                    <a:pt x="399275" y="1524"/>
                  </a:lnTo>
                  <a:close/>
                </a:path>
                <a:path w="1671954" h="93344">
                  <a:moveTo>
                    <a:pt x="469379" y="1524"/>
                  </a:moveTo>
                  <a:lnTo>
                    <a:pt x="423659" y="0"/>
                  </a:lnTo>
                  <a:lnTo>
                    <a:pt x="422148" y="22872"/>
                  </a:lnTo>
                  <a:lnTo>
                    <a:pt x="469379" y="24384"/>
                  </a:lnTo>
                  <a:lnTo>
                    <a:pt x="469379" y="1524"/>
                  </a:lnTo>
                  <a:close/>
                </a:path>
                <a:path w="1671954" h="93344">
                  <a:moveTo>
                    <a:pt x="541007" y="1524"/>
                  </a:moveTo>
                  <a:lnTo>
                    <a:pt x="493776" y="0"/>
                  </a:lnTo>
                  <a:lnTo>
                    <a:pt x="492239" y="22872"/>
                  </a:lnTo>
                  <a:lnTo>
                    <a:pt x="539496" y="24384"/>
                  </a:lnTo>
                  <a:lnTo>
                    <a:pt x="541007" y="1524"/>
                  </a:lnTo>
                  <a:close/>
                </a:path>
                <a:path w="1671954" h="93344">
                  <a:moveTo>
                    <a:pt x="611111" y="1524"/>
                  </a:moveTo>
                  <a:lnTo>
                    <a:pt x="563880" y="0"/>
                  </a:lnTo>
                  <a:lnTo>
                    <a:pt x="562343" y="22872"/>
                  </a:lnTo>
                  <a:lnTo>
                    <a:pt x="609600" y="24384"/>
                  </a:lnTo>
                  <a:lnTo>
                    <a:pt x="611111" y="1524"/>
                  </a:lnTo>
                  <a:close/>
                </a:path>
                <a:path w="1671954" h="93344">
                  <a:moveTo>
                    <a:pt x="681228" y="1524"/>
                  </a:moveTo>
                  <a:lnTo>
                    <a:pt x="633984" y="0"/>
                  </a:lnTo>
                  <a:lnTo>
                    <a:pt x="633984" y="22872"/>
                  </a:lnTo>
                  <a:lnTo>
                    <a:pt x="679691" y="24384"/>
                  </a:lnTo>
                  <a:lnTo>
                    <a:pt x="681228" y="1524"/>
                  </a:lnTo>
                  <a:close/>
                </a:path>
                <a:path w="1671954" h="93344">
                  <a:moveTo>
                    <a:pt x="749795" y="1524"/>
                  </a:moveTo>
                  <a:lnTo>
                    <a:pt x="704075" y="0"/>
                  </a:lnTo>
                  <a:lnTo>
                    <a:pt x="704075" y="22872"/>
                  </a:lnTo>
                  <a:lnTo>
                    <a:pt x="749795" y="24384"/>
                  </a:lnTo>
                  <a:lnTo>
                    <a:pt x="749795" y="1524"/>
                  </a:lnTo>
                  <a:close/>
                </a:path>
                <a:path w="1671954" h="93344">
                  <a:moveTo>
                    <a:pt x="821423" y="1524"/>
                  </a:moveTo>
                  <a:lnTo>
                    <a:pt x="774179" y="0"/>
                  </a:lnTo>
                  <a:lnTo>
                    <a:pt x="774179" y="22872"/>
                  </a:lnTo>
                  <a:lnTo>
                    <a:pt x="821423" y="24384"/>
                  </a:lnTo>
                  <a:lnTo>
                    <a:pt x="821423" y="1524"/>
                  </a:lnTo>
                  <a:close/>
                </a:path>
                <a:path w="1671954" h="93344">
                  <a:moveTo>
                    <a:pt x="891527" y="1524"/>
                  </a:moveTo>
                  <a:lnTo>
                    <a:pt x="844296" y="0"/>
                  </a:lnTo>
                  <a:lnTo>
                    <a:pt x="842759" y="22872"/>
                  </a:lnTo>
                  <a:lnTo>
                    <a:pt x="891527" y="24384"/>
                  </a:lnTo>
                  <a:lnTo>
                    <a:pt x="891527" y="1524"/>
                  </a:lnTo>
                  <a:close/>
                </a:path>
                <a:path w="1671954" h="93344">
                  <a:moveTo>
                    <a:pt x="961644" y="1524"/>
                  </a:moveTo>
                  <a:lnTo>
                    <a:pt x="915911" y="0"/>
                  </a:lnTo>
                  <a:lnTo>
                    <a:pt x="914400" y="22872"/>
                  </a:lnTo>
                  <a:lnTo>
                    <a:pt x="961644" y="24384"/>
                  </a:lnTo>
                  <a:lnTo>
                    <a:pt x="961644" y="1524"/>
                  </a:lnTo>
                  <a:close/>
                </a:path>
                <a:path w="1671954" h="93344">
                  <a:moveTo>
                    <a:pt x="1033259" y="1524"/>
                  </a:moveTo>
                  <a:lnTo>
                    <a:pt x="986028" y="0"/>
                  </a:lnTo>
                  <a:lnTo>
                    <a:pt x="984491" y="22872"/>
                  </a:lnTo>
                  <a:lnTo>
                    <a:pt x="1031748" y="24384"/>
                  </a:lnTo>
                  <a:lnTo>
                    <a:pt x="1033259" y="1524"/>
                  </a:lnTo>
                  <a:close/>
                </a:path>
                <a:path w="1671954" h="93344">
                  <a:moveTo>
                    <a:pt x="1103376" y="1524"/>
                  </a:moveTo>
                  <a:lnTo>
                    <a:pt x="1054595" y="0"/>
                  </a:lnTo>
                  <a:lnTo>
                    <a:pt x="1054595" y="22872"/>
                  </a:lnTo>
                  <a:lnTo>
                    <a:pt x="1101839" y="24384"/>
                  </a:lnTo>
                  <a:lnTo>
                    <a:pt x="1103376" y="1524"/>
                  </a:lnTo>
                  <a:close/>
                </a:path>
                <a:path w="1671954" h="93344">
                  <a:moveTo>
                    <a:pt x="1173480" y="1524"/>
                  </a:moveTo>
                  <a:lnTo>
                    <a:pt x="1126223" y="0"/>
                  </a:lnTo>
                  <a:lnTo>
                    <a:pt x="1126223" y="22872"/>
                  </a:lnTo>
                  <a:lnTo>
                    <a:pt x="1171943" y="24384"/>
                  </a:lnTo>
                  <a:lnTo>
                    <a:pt x="1173480" y="1524"/>
                  </a:lnTo>
                  <a:close/>
                </a:path>
                <a:path w="1671954" h="93344">
                  <a:moveTo>
                    <a:pt x="1242060" y="1524"/>
                  </a:moveTo>
                  <a:lnTo>
                    <a:pt x="1196327" y="0"/>
                  </a:lnTo>
                  <a:lnTo>
                    <a:pt x="1196327" y="22872"/>
                  </a:lnTo>
                  <a:lnTo>
                    <a:pt x="1242060" y="24384"/>
                  </a:lnTo>
                  <a:lnTo>
                    <a:pt x="1242060" y="1524"/>
                  </a:lnTo>
                  <a:close/>
                </a:path>
                <a:path w="1671954" h="93344">
                  <a:moveTo>
                    <a:pt x="1313675" y="1524"/>
                  </a:moveTo>
                  <a:lnTo>
                    <a:pt x="1266444" y="0"/>
                  </a:lnTo>
                  <a:lnTo>
                    <a:pt x="1266444" y="22872"/>
                  </a:lnTo>
                  <a:lnTo>
                    <a:pt x="1313675" y="24384"/>
                  </a:lnTo>
                  <a:lnTo>
                    <a:pt x="1313675" y="1524"/>
                  </a:lnTo>
                  <a:close/>
                </a:path>
                <a:path w="1671954" h="93344">
                  <a:moveTo>
                    <a:pt x="1383779" y="1524"/>
                  </a:moveTo>
                  <a:lnTo>
                    <a:pt x="1336548" y="0"/>
                  </a:lnTo>
                  <a:lnTo>
                    <a:pt x="1335011" y="22872"/>
                  </a:lnTo>
                  <a:lnTo>
                    <a:pt x="1383779" y="24384"/>
                  </a:lnTo>
                  <a:lnTo>
                    <a:pt x="1383779" y="1524"/>
                  </a:lnTo>
                  <a:close/>
                </a:path>
                <a:path w="1671954" h="93344">
                  <a:moveTo>
                    <a:pt x="1453896" y="1524"/>
                  </a:moveTo>
                  <a:lnTo>
                    <a:pt x="1408176" y="0"/>
                  </a:lnTo>
                  <a:lnTo>
                    <a:pt x="1406639" y="22872"/>
                  </a:lnTo>
                  <a:lnTo>
                    <a:pt x="1452359" y="24384"/>
                  </a:lnTo>
                  <a:lnTo>
                    <a:pt x="1453896" y="1524"/>
                  </a:lnTo>
                  <a:close/>
                </a:path>
                <a:path w="1671954" h="93344">
                  <a:moveTo>
                    <a:pt x="1525511" y="1524"/>
                  </a:moveTo>
                  <a:lnTo>
                    <a:pt x="1478280" y="0"/>
                  </a:lnTo>
                  <a:lnTo>
                    <a:pt x="1476743" y="22872"/>
                  </a:lnTo>
                  <a:lnTo>
                    <a:pt x="1524000" y="24384"/>
                  </a:lnTo>
                  <a:lnTo>
                    <a:pt x="1525511" y="1524"/>
                  </a:lnTo>
                  <a:close/>
                </a:path>
                <a:path w="1671954" h="93344">
                  <a:moveTo>
                    <a:pt x="1595628" y="1524"/>
                  </a:moveTo>
                  <a:lnTo>
                    <a:pt x="1546860" y="0"/>
                  </a:lnTo>
                  <a:lnTo>
                    <a:pt x="1546860" y="22872"/>
                  </a:lnTo>
                  <a:lnTo>
                    <a:pt x="1594091" y="24384"/>
                  </a:lnTo>
                  <a:lnTo>
                    <a:pt x="1595628" y="1524"/>
                  </a:lnTo>
                  <a:close/>
                </a:path>
                <a:path w="1671954" h="93344">
                  <a:moveTo>
                    <a:pt x="1670291" y="4572"/>
                  </a:moveTo>
                  <a:lnTo>
                    <a:pt x="1665719" y="0"/>
                  </a:lnTo>
                  <a:lnTo>
                    <a:pt x="1618475" y="0"/>
                  </a:lnTo>
                  <a:lnTo>
                    <a:pt x="1618475" y="22860"/>
                  </a:lnTo>
                  <a:lnTo>
                    <a:pt x="1659623" y="22860"/>
                  </a:lnTo>
                  <a:lnTo>
                    <a:pt x="1654289" y="16764"/>
                  </a:lnTo>
                  <a:lnTo>
                    <a:pt x="1670291" y="16764"/>
                  </a:lnTo>
                  <a:lnTo>
                    <a:pt x="1670291" y="10668"/>
                  </a:lnTo>
                  <a:lnTo>
                    <a:pt x="1670291" y="4572"/>
                  </a:lnTo>
                  <a:close/>
                </a:path>
                <a:path w="1671954" h="93344">
                  <a:moveTo>
                    <a:pt x="1671828" y="91440"/>
                  </a:moveTo>
                  <a:lnTo>
                    <a:pt x="1670291" y="41148"/>
                  </a:lnTo>
                  <a:lnTo>
                    <a:pt x="1648955" y="41148"/>
                  </a:lnTo>
                  <a:lnTo>
                    <a:pt x="1650479" y="92964"/>
                  </a:lnTo>
                  <a:lnTo>
                    <a:pt x="1671828" y="914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193023" y="2814827"/>
              <a:ext cx="141732" cy="25298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33244" y="2871216"/>
              <a:ext cx="142240" cy="184785"/>
            </a:xfrm>
            <a:custGeom>
              <a:avLst/>
              <a:gdLst/>
              <a:ahLst/>
              <a:cxnLst/>
              <a:rect l="l" t="t" r="r" b="b"/>
              <a:pathLst>
                <a:path w="142239" h="184785">
                  <a:moveTo>
                    <a:pt x="71627" y="184403"/>
                  </a:moveTo>
                  <a:lnTo>
                    <a:pt x="0" y="0"/>
                  </a:lnTo>
                  <a:lnTo>
                    <a:pt x="71627" y="42672"/>
                  </a:lnTo>
                  <a:lnTo>
                    <a:pt x="141731" y="0"/>
                  </a:lnTo>
                  <a:lnTo>
                    <a:pt x="71627" y="1844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2963617" y="1038960"/>
            <a:ext cx="5218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45" dirty="0">
                <a:latin typeface="Microsoft Sans Serif"/>
                <a:cs typeface="Microsoft Sans Serif"/>
              </a:rPr>
              <a:t>Neden </a:t>
            </a:r>
            <a:r>
              <a:rPr sz="4000" b="0" spc="-105" dirty="0">
                <a:latin typeface="Microsoft Sans Serif"/>
                <a:cs typeface="Microsoft Sans Serif"/>
              </a:rPr>
              <a:t>Girişimci</a:t>
            </a:r>
            <a:r>
              <a:rPr sz="4000" b="0" spc="-20" dirty="0">
                <a:latin typeface="Microsoft Sans Serif"/>
                <a:cs typeface="Microsoft Sans Serif"/>
              </a:rPr>
              <a:t> </a:t>
            </a:r>
            <a:r>
              <a:rPr sz="4000" b="0" spc="-145" dirty="0">
                <a:latin typeface="Microsoft Sans Serif"/>
                <a:cs typeface="Microsoft Sans Serif"/>
              </a:rPr>
              <a:t>Olunur</a:t>
            </a:r>
            <a:r>
              <a:rPr sz="4000" b="0" spc="-145" dirty="0">
                <a:solidFill>
                  <a:srgbClr val="03607B"/>
                </a:solidFill>
                <a:latin typeface="Microsoft Sans Serif"/>
                <a:cs typeface="Microsoft Sans Serif"/>
              </a:rPr>
              <a:t>?</a:t>
            </a:r>
            <a:endParaRPr sz="400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39287" y="5571168"/>
            <a:ext cx="16046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600"/>
                </a:solidFill>
                <a:latin typeface="Century Gothic"/>
                <a:cs typeface="Century Gothic"/>
              </a:rPr>
              <a:t>Para  Ka</a:t>
            </a:r>
            <a:r>
              <a:rPr sz="2400" b="1" dirty="0">
                <a:solidFill>
                  <a:srgbClr val="006600"/>
                </a:solidFill>
                <a:latin typeface="Century Gothic"/>
                <a:cs typeface="Century Gothic"/>
              </a:rPr>
              <a:t>z</a:t>
            </a:r>
            <a:r>
              <a:rPr sz="2400" b="1" spc="-5" dirty="0">
                <a:solidFill>
                  <a:srgbClr val="006600"/>
                </a:solidFill>
                <a:latin typeface="Century Gothic"/>
                <a:cs typeface="Century Gothic"/>
              </a:rPr>
              <a:t>an</a:t>
            </a:r>
            <a:r>
              <a:rPr sz="2400" b="1" dirty="0">
                <a:solidFill>
                  <a:srgbClr val="006600"/>
                </a:solidFill>
                <a:latin typeface="Century Gothic"/>
                <a:cs typeface="Century Gothic"/>
              </a:rPr>
              <a:t>m</a:t>
            </a:r>
            <a:r>
              <a:rPr sz="2400" b="1" spc="-5" dirty="0">
                <a:solidFill>
                  <a:srgbClr val="006600"/>
                </a:solidFill>
                <a:latin typeface="Century Gothic"/>
                <a:cs typeface="Century Gothic"/>
              </a:rPr>
              <a:t>a</a:t>
            </a:r>
            <a:r>
              <a:rPr sz="2400" b="1" dirty="0">
                <a:solidFill>
                  <a:srgbClr val="006600"/>
                </a:solidFill>
                <a:latin typeface="Century Gothic"/>
                <a:cs typeface="Century Gothic"/>
              </a:rPr>
              <a:t>k  </a:t>
            </a:r>
            <a:r>
              <a:rPr sz="2400" b="1" spc="-5" dirty="0">
                <a:solidFill>
                  <a:srgbClr val="006600"/>
                </a:solidFill>
                <a:latin typeface="Century Gothic"/>
                <a:cs typeface="Century Gothic"/>
              </a:rPr>
              <a:t>İçin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49689" y="5571168"/>
            <a:ext cx="25126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C0000"/>
                </a:solidFill>
                <a:latin typeface="Century Gothic"/>
                <a:cs typeface="Century Gothic"/>
              </a:rPr>
              <a:t>Kendinin</a:t>
            </a:r>
            <a:r>
              <a:rPr sz="2400" b="1" spc="-65" dirty="0">
                <a:solidFill>
                  <a:srgbClr val="CC0000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CC0000"/>
                </a:solidFill>
                <a:latin typeface="Century Gothic"/>
                <a:cs typeface="Century Gothic"/>
              </a:rPr>
              <a:t>Patronu  Olmak</a:t>
            </a:r>
            <a:r>
              <a:rPr sz="2400" b="1" spc="-10" dirty="0">
                <a:solidFill>
                  <a:srgbClr val="CC0000"/>
                </a:solidFill>
                <a:latin typeface="Century Gothic"/>
                <a:cs typeface="Century Gothic"/>
              </a:rPr>
              <a:t> İçin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049473" y="5571168"/>
            <a:ext cx="17691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66"/>
                </a:solidFill>
                <a:latin typeface="Century Gothic"/>
                <a:cs typeface="Century Gothic"/>
              </a:rPr>
              <a:t>Hayattan  Zevk</a:t>
            </a:r>
            <a:r>
              <a:rPr sz="2400" b="1" spc="-70" dirty="0">
                <a:solidFill>
                  <a:srgbClr val="000066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000066"/>
                </a:solidFill>
                <a:latin typeface="Century Gothic"/>
                <a:cs typeface="Century Gothic"/>
              </a:rPr>
              <a:t>Almak  İçin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7284" y="917043"/>
            <a:ext cx="55822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60" dirty="0"/>
              <a:t>Girişimci </a:t>
            </a:r>
            <a:r>
              <a:rPr sz="4000" spc="135" dirty="0"/>
              <a:t>Olmanın</a:t>
            </a:r>
            <a:r>
              <a:rPr sz="4000" spc="30" dirty="0"/>
              <a:t> </a:t>
            </a:r>
            <a:r>
              <a:rPr sz="4000" spc="80" dirty="0"/>
              <a:t>Ödülleri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010418" y="6668452"/>
            <a:ext cx="246379" cy="24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85DFCF"/>
                </a:solidFill>
                <a:latin typeface="Tahoma"/>
                <a:cs typeface="Tahoma"/>
              </a:rPr>
              <a:t>19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5783" y="1678023"/>
            <a:ext cx="6832600" cy="4486485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945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dirty="0">
                <a:latin typeface="Perpetua"/>
                <a:cs typeface="Perpetua"/>
              </a:rPr>
              <a:t>Yüksek </a:t>
            </a:r>
            <a:r>
              <a:rPr sz="2600" b="1" spc="-10" dirty="0">
                <a:latin typeface="Perpetua"/>
                <a:cs typeface="Perpetua"/>
              </a:rPr>
              <a:t>Düzey</a:t>
            </a:r>
            <a:r>
              <a:rPr sz="2600" b="1" spc="-20" dirty="0">
                <a:latin typeface="Perpetua"/>
                <a:cs typeface="Perpetua"/>
              </a:rPr>
              <a:t> </a:t>
            </a:r>
            <a:r>
              <a:rPr sz="2600" b="1" spc="-5" dirty="0">
                <a:latin typeface="Perpetua"/>
                <a:cs typeface="Perpetua"/>
              </a:rPr>
              <a:t>Ba</a:t>
            </a:r>
            <a:r>
              <a:rPr sz="2600" b="1" spc="-5" dirty="0">
                <a:latin typeface="Cambria"/>
                <a:cs typeface="Cambria"/>
              </a:rPr>
              <a:t>ğ</a:t>
            </a:r>
            <a:r>
              <a:rPr sz="2600" b="1" spc="-5" dirty="0">
                <a:latin typeface="Perpetua"/>
                <a:cs typeface="Perpetua"/>
              </a:rPr>
              <a:t>ımsızlık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85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dirty="0">
                <a:latin typeface="Perpetua"/>
                <a:cs typeface="Perpetua"/>
              </a:rPr>
              <a:t>Çe</a:t>
            </a:r>
            <a:r>
              <a:rPr sz="2600" b="1" dirty="0">
                <a:latin typeface="Cambria"/>
                <a:cs typeface="Cambria"/>
              </a:rPr>
              <a:t>ş</a:t>
            </a:r>
            <a:r>
              <a:rPr sz="2600" b="1" dirty="0">
                <a:latin typeface="Perpetua"/>
                <a:cs typeface="Perpetua"/>
              </a:rPr>
              <a:t>itli </a:t>
            </a:r>
            <a:r>
              <a:rPr sz="2600" b="1" spc="5" dirty="0" err="1">
                <a:latin typeface="Perpetua"/>
                <a:cs typeface="Perpetua"/>
              </a:rPr>
              <a:t>Beceri</a:t>
            </a:r>
            <a:r>
              <a:rPr sz="2600" b="1" spc="-455" dirty="0">
                <a:latin typeface="Perpetua"/>
                <a:cs typeface="Perpetua"/>
              </a:rPr>
              <a:t> </a:t>
            </a:r>
            <a:r>
              <a:rPr lang="tr-TR" sz="2600" b="1" spc="-455" dirty="0">
                <a:latin typeface="Perpetua"/>
                <a:cs typeface="Perpetua"/>
              </a:rPr>
              <a:t> </a:t>
            </a:r>
            <a:r>
              <a:rPr lang="tr-TR" sz="2600" b="1" spc="-165" dirty="0">
                <a:latin typeface="Perpetua"/>
                <a:cs typeface="Perpetua"/>
              </a:rPr>
              <a:t>v</a:t>
            </a:r>
            <a:r>
              <a:rPr sz="2600" b="1" spc="-165" dirty="0">
                <a:latin typeface="Perpetua"/>
                <a:cs typeface="Perpetua"/>
              </a:rPr>
              <a:t>e </a:t>
            </a:r>
            <a:r>
              <a:rPr lang="tr-TR" sz="2600" b="1" spc="-165" dirty="0">
                <a:latin typeface="Perpetua"/>
                <a:cs typeface="Perpetua"/>
              </a:rPr>
              <a:t> </a:t>
            </a:r>
            <a:r>
              <a:rPr sz="2600" b="1" spc="-25" dirty="0" err="1">
                <a:latin typeface="Perpetua"/>
                <a:cs typeface="Perpetua"/>
              </a:rPr>
              <a:t>Yetenekleri</a:t>
            </a:r>
            <a:r>
              <a:rPr sz="2600" b="1" spc="-25" dirty="0">
                <a:latin typeface="Perpetua"/>
                <a:cs typeface="Perpetua"/>
              </a:rPr>
              <a:t> </a:t>
            </a:r>
            <a:r>
              <a:rPr sz="2600" b="1" spc="-10" dirty="0">
                <a:latin typeface="Perpetua"/>
                <a:cs typeface="Perpetua"/>
              </a:rPr>
              <a:t>Kullanma </a:t>
            </a:r>
            <a:r>
              <a:rPr sz="2600" b="1" spc="-5" dirty="0">
                <a:latin typeface="Cambria"/>
                <a:cs typeface="Cambria"/>
              </a:rPr>
              <a:t>İ</a:t>
            </a:r>
            <a:r>
              <a:rPr sz="2600" b="1" spc="-5" dirty="0">
                <a:latin typeface="Perpetua"/>
                <a:cs typeface="Perpetua"/>
              </a:rPr>
              <a:t>mkanı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845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5" dirty="0">
                <a:latin typeface="Perpetua"/>
                <a:cs typeface="Perpetua"/>
              </a:rPr>
              <a:t>Karar Alma</a:t>
            </a:r>
            <a:r>
              <a:rPr sz="2600" b="1" spc="-120" dirty="0">
                <a:latin typeface="Perpetua"/>
                <a:cs typeface="Perpetua"/>
              </a:rPr>
              <a:t> </a:t>
            </a:r>
            <a:r>
              <a:rPr sz="2600" b="1" spc="-5" dirty="0">
                <a:latin typeface="Perpetua"/>
                <a:cs typeface="Perpetua"/>
              </a:rPr>
              <a:t>Özgürlü</a:t>
            </a:r>
            <a:r>
              <a:rPr sz="2600" b="1" spc="-5" dirty="0">
                <a:latin typeface="Cambria"/>
                <a:cs typeface="Cambria"/>
              </a:rPr>
              <a:t>ğ</a:t>
            </a:r>
            <a:r>
              <a:rPr sz="2600" b="1" spc="-5" dirty="0">
                <a:latin typeface="Perpetua"/>
                <a:cs typeface="Perpetua"/>
              </a:rPr>
              <a:t>ü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85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30" dirty="0">
                <a:latin typeface="Perpetua"/>
                <a:cs typeface="Perpetua"/>
              </a:rPr>
              <a:t>Yalnızca </a:t>
            </a:r>
            <a:r>
              <a:rPr sz="2600" b="1" spc="-5" dirty="0">
                <a:latin typeface="Perpetua"/>
                <a:cs typeface="Perpetua"/>
              </a:rPr>
              <a:t>Kendine </a:t>
            </a:r>
            <a:r>
              <a:rPr sz="2600" b="1" spc="-165" dirty="0">
                <a:latin typeface="Perpetua"/>
                <a:cs typeface="Perpetua"/>
              </a:rPr>
              <a:t>Ve </a:t>
            </a:r>
            <a:r>
              <a:rPr sz="2600" b="1" spc="-5" dirty="0">
                <a:latin typeface="Perpetua"/>
                <a:cs typeface="Perpetua"/>
              </a:rPr>
              <a:t>Ailesine </a:t>
            </a:r>
            <a:r>
              <a:rPr sz="2600" b="1" dirty="0">
                <a:latin typeface="Perpetua"/>
                <a:cs typeface="Perpetua"/>
              </a:rPr>
              <a:t>Kar</a:t>
            </a:r>
            <a:r>
              <a:rPr sz="2600" b="1" dirty="0">
                <a:latin typeface="Cambria"/>
                <a:cs typeface="Cambria"/>
              </a:rPr>
              <a:t>ş</a:t>
            </a:r>
            <a:r>
              <a:rPr sz="2600" b="1" dirty="0">
                <a:latin typeface="Perpetua"/>
                <a:cs typeface="Perpetua"/>
              </a:rPr>
              <a:t>ı</a:t>
            </a:r>
            <a:r>
              <a:rPr sz="2600" b="1" spc="-245" dirty="0">
                <a:latin typeface="Perpetua"/>
                <a:cs typeface="Perpetua"/>
              </a:rPr>
              <a:t> </a:t>
            </a:r>
            <a:r>
              <a:rPr sz="2600" b="1" dirty="0">
                <a:latin typeface="Perpetua"/>
                <a:cs typeface="Perpetua"/>
              </a:rPr>
              <a:t>Sorumluluk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775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dirty="0">
                <a:latin typeface="Perpetua"/>
                <a:cs typeface="Perpetua"/>
              </a:rPr>
              <a:t>Güçlüklerin </a:t>
            </a:r>
            <a:r>
              <a:rPr sz="2600" b="1" spc="-5" dirty="0">
                <a:latin typeface="Perpetua"/>
                <a:cs typeface="Perpetua"/>
              </a:rPr>
              <a:t>Üstesinden </a:t>
            </a:r>
            <a:r>
              <a:rPr sz="2600" b="1" dirty="0">
                <a:latin typeface="Perpetua"/>
                <a:cs typeface="Perpetua"/>
              </a:rPr>
              <a:t>Gelme</a:t>
            </a:r>
            <a:r>
              <a:rPr sz="2600" b="1" spc="25" dirty="0">
                <a:latin typeface="Perpetua"/>
                <a:cs typeface="Perpetua"/>
              </a:rPr>
              <a:t> </a:t>
            </a:r>
            <a:r>
              <a:rPr sz="2600" b="1" spc="-5" dirty="0">
                <a:latin typeface="Perpetua"/>
                <a:cs typeface="Perpetua"/>
              </a:rPr>
              <a:t>Fırsatı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92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5" dirty="0" err="1">
                <a:latin typeface="Perpetua"/>
                <a:cs typeface="Perpetua"/>
              </a:rPr>
              <a:t>Ba</a:t>
            </a:r>
            <a:r>
              <a:rPr sz="2600" b="1" spc="-5" dirty="0" err="1">
                <a:latin typeface="Cambria"/>
                <a:cs typeface="Cambria"/>
              </a:rPr>
              <a:t>ş</a:t>
            </a:r>
            <a:r>
              <a:rPr sz="2600" b="1" spc="-5" dirty="0" err="1">
                <a:latin typeface="Perpetua"/>
                <a:cs typeface="Perpetua"/>
              </a:rPr>
              <a:t>arı</a:t>
            </a:r>
            <a:r>
              <a:rPr sz="2600" b="1" spc="-5" dirty="0">
                <a:latin typeface="Perpetua"/>
                <a:cs typeface="Perpetua"/>
              </a:rPr>
              <a:t> </a:t>
            </a:r>
            <a:r>
              <a:rPr lang="tr-TR" sz="2600" b="1" spc="-155" dirty="0">
                <a:latin typeface="Perpetua"/>
                <a:cs typeface="Perpetua"/>
              </a:rPr>
              <a:t>v</a:t>
            </a:r>
            <a:r>
              <a:rPr sz="2600" b="1" spc="-155" dirty="0">
                <a:latin typeface="Perpetua"/>
                <a:cs typeface="Perpetua"/>
              </a:rPr>
              <a:t>e </a:t>
            </a:r>
            <a:r>
              <a:rPr sz="2600" b="1" spc="10" dirty="0">
                <a:latin typeface="Perpetua"/>
                <a:cs typeface="Perpetua"/>
              </a:rPr>
              <a:t>Gurur</a:t>
            </a:r>
            <a:r>
              <a:rPr sz="2600" b="1" spc="-225" dirty="0">
                <a:latin typeface="Perpetua"/>
                <a:cs typeface="Perpetua"/>
              </a:rPr>
              <a:t> </a:t>
            </a:r>
            <a:r>
              <a:rPr sz="2600" b="1" dirty="0">
                <a:latin typeface="Perpetua"/>
                <a:cs typeface="Perpetua"/>
              </a:rPr>
              <a:t>Duygusu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85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dirty="0">
                <a:latin typeface="Perpetua"/>
                <a:cs typeface="Perpetua"/>
              </a:rPr>
              <a:t>Yüksek </a:t>
            </a:r>
            <a:r>
              <a:rPr sz="2600" b="1" spc="-5" dirty="0">
                <a:latin typeface="Perpetua"/>
                <a:cs typeface="Perpetua"/>
              </a:rPr>
              <a:t>Finansal </a:t>
            </a:r>
            <a:r>
              <a:rPr sz="2600" b="1" dirty="0">
                <a:latin typeface="Perpetua"/>
                <a:cs typeface="Perpetua"/>
              </a:rPr>
              <a:t>Ba</a:t>
            </a:r>
            <a:r>
              <a:rPr sz="2600" b="1" dirty="0">
                <a:latin typeface="Cambria"/>
                <a:cs typeface="Cambria"/>
              </a:rPr>
              <a:t>ş</a:t>
            </a:r>
            <a:r>
              <a:rPr sz="2600" b="1" dirty="0">
                <a:latin typeface="Perpetua"/>
                <a:cs typeface="Perpetua"/>
              </a:rPr>
              <a:t>arı</a:t>
            </a:r>
            <a:r>
              <a:rPr sz="2600" b="1" spc="-40" dirty="0">
                <a:latin typeface="Perpetua"/>
                <a:cs typeface="Perpetua"/>
              </a:rPr>
              <a:t> </a:t>
            </a:r>
            <a:r>
              <a:rPr sz="2600" b="1" spc="-20" dirty="0">
                <a:latin typeface="Perpetua"/>
                <a:cs typeface="Perpetua"/>
              </a:rPr>
              <a:t>Potansiyeli</a:t>
            </a:r>
            <a:endParaRPr sz="2600" dirty="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755" y="1038960"/>
            <a:ext cx="23710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60" dirty="0"/>
              <a:t>Girişimcilik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765860" y="1712965"/>
            <a:ext cx="7924240" cy="3070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000"/>
              </a:lnSpc>
              <a:spcBef>
                <a:spcPts val="1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5" dirty="0">
                <a:latin typeface="Perpetua"/>
                <a:cs typeface="Perpetua"/>
              </a:rPr>
              <a:t>Ortaya </a:t>
            </a:r>
            <a:r>
              <a:rPr sz="3200" b="1" spc="-10" dirty="0">
                <a:latin typeface="Perpetua"/>
                <a:cs typeface="Perpetua"/>
              </a:rPr>
              <a:t>Çıkan </a:t>
            </a:r>
            <a:r>
              <a:rPr sz="3200" b="1" spc="-5" dirty="0">
                <a:latin typeface="Perpetua"/>
                <a:cs typeface="Perpetua"/>
              </a:rPr>
              <a:t>Fırsatlardan </a:t>
            </a:r>
            <a:r>
              <a:rPr sz="3200" b="1" spc="-35" dirty="0">
                <a:latin typeface="Perpetua"/>
                <a:cs typeface="Perpetua"/>
              </a:rPr>
              <a:t>Yararlanma</a:t>
            </a:r>
            <a:r>
              <a:rPr sz="3200" b="1" spc="-355" dirty="0">
                <a:latin typeface="Perpetua"/>
                <a:cs typeface="Perpetua"/>
              </a:rPr>
              <a:t> </a:t>
            </a:r>
            <a:r>
              <a:rPr sz="3200" b="1" spc="-20" dirty="0">
                <a:latin typeface="Perpetua"/>
                <a:cs typeface="Perpetua"/>
              </a:rPr>
              <a:t>ya  </a:t>
            </a:r>
            <a:r>
              <a:rPr sz="3200" b="1" spc="-5" dirty="0">
                <a:latin typeface="Perpetua"/>
                <a:cs typeface="Perpetua"/>
              </a:rPr>
              <a:t>da</a:t>
            </a:r>
            <a:endParaRPr sz="3200" dirty="0">
              <a:latin typeface="Perpetua"/>
              <a:cs typeface="Perpetua"/>
            </a:endParaRPr>
          </a:p>
          <a:p>
            <a:pPr marL="286385" indent="-274320">
              <a:lnSpc>
                <a:spcPct val="100000"/>
              </a:lnSpc>
              <a:spcBef>
                <a:spcPts val="252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95" dirty="0">
                <a:latin typeface="Perpetua"/>
                <a:cs typeface="Perpetua"/>
              </a:rPr>
              <a:t>Yeni </a:t>
            </a:r>
            <a:r>
              <a:rPr sz="3200" b="1" spc="-5" dirty="0">
                <a:latin typeface="Perpetua"/>
                <a:cs typeface="Perpetua"/>
              </a:rPr>
              <a:t>Fırsatlar </a:t>
            </a:r>
            <a:r>
              <a:rPr sz="3200" b="1" spc="-35" dirty="0">
                <a:latin typeface="Perpetua"/>
                <a:cs typeface="Perpetua"/>
              </a:rPr>
              <a:t>Yaratabilme</a:t>
            </a:r>
            <a:r>
              <a:rPr sz="3200" b="1" spc="-440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Amacıyla</a:t>
            </a:r>
            <a:endParaRPr sz="3200" dirty="0">
              <a:latin typeface="Perpetua"/>
              <a:cs typeface="Perpetua"/>
            </a:endParaRPr>
          </a:p>
          <a:p>
            <a:pPr marL="286385" marR="1440815" indent="-274320">
              <a:lnSpc>
                <a:spcPct val="152500"/>
              </a:lnSpc>
              <a:spcBef>
                <a:spcPts val="5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5" dirty="0">
                <a:latin typeface="Perpetua"/>
                <a:cs typeface="Perpetua"/>
              </a:rPr>
              <a:t>Üretimin </a:t>
            </a:r>
            <a:r>
              <a:rPr sz="3200" b="1" dirty="0">
                <a:latin typeface="Perpetua"/>
                <a:cs typeface="Perpetua"/>
              </a:rPr>
              <a:t>Girdilerini </a:t>
            </a:r>
            <a:r>
              <a:rPr sz="3200" b="1" spc="-5" dirty="0">
                <a:latin typeface="Perpetua"/>
                <a:cs typeface="Perpetua"/>
              </a:rPr>
              <a:t>Örgütleme  </a:t>
            </a:r>
            <a:r>
              <a:rPr sz="3200" b="1" spc="-50" dirty="0">
                <a:latin typeface="Perpetua"/>
                <a:cs typeface="Perpetua"/>
              </a:rPr>
              <a:t>Yetene</a:t>
            </a:r>
            <a:r>
              <a:rPr sz="3200" b="1" spc="-50" dirty="0">
                <a:latin typeface="Cambria"/>
                <a:cs typeface="Cambria"/>
              </a:rPr>
              <a:t>ğ</a:t>
            </a:r>
            <a:r>
              <a:rPr sz="3200" b="1" spc="-50" dirty="0">
                <a:latin typeface="Perpetua"/>
                <a:cs typeface="Perpetua"/>
              </a:rPr>
              <a:t>idir.</a:t>
            </a:r>
            <a:endParaRPr sz="3200" dirty="0">
              <a:latin typeface="Perpetua"/>
              <a:cs typeface="Perpet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6127" y="6678802"/>
            <a:ext cx="18097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6120" y="917043"/>
            <a:ext cx="60852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60" dirty="0"/>
              <a:t>Girişimci </a:t>
            </a:r>
            <a:r>
              <a:rPr sz="4000" spc="140" dirty="0"/>
              <a:t>Olmanın</a:t>
            </a:r>
            <a:r>
              <a:rPr sz="4000" spc="-15" dirty="0"/>
              <a:t> </a:t>
            </a:r>
            <a:r>
              <a:rPr sz="4000" spc="95" dirty="0"/>
              <a:t>Güçlükleri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765783" y="1687197"/>
            <a:ext cx="7355205" cy="4347845"/>
          </a:xfrm>
          <a:prstGeom prst="rect">
            <a:avLst/>
          </a:prstGeom>
        </p:spPr>
        <p:txBody>
          <a:bodyPr vert="horz" wrap="square" lIns="0" tIns="23812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875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5" dirty="0">
                <a:latin typeface="Perpetua"/>
                <a:cs typeface="Perpetua"/>
              </a:rPr>
              <a:t>De</a:t>
            </a:r>
            <a:r>
              <a:rPr sz="2600" b="1" spc="-5" dirty="0">
                <a:latin typeface="Cambria"/>
                <a:cs typeface="Cambria"/>
              </a:rPr>
              <a:t>ğ</a:t>
            </a:r>
            <a:r>
              <a:rPr sz="2600" b="1" spc="-5" dirty="0">
                <a:latin typeface="Perpetua"/>
                <a:cs typeface="Perpetua"/>
              </a:rPr>
              <a:t>i</a:t>
            </a:r>
            <a:r>
              <a:rPr sz="2600" b="1" spc="-5" dirty="0">
                <a:latin typeface="Cambria"/>
                <a:cs typeface="Cambria"/>
              </a:rPr>
              <a:t>ş</a:t>
            </a:r>
            <a:r>
              <a:rPr sz="2600" b="1" spc="-5" dirty="0">
                <a:latin typeface="Perpetua"/>
                <a:cs typeface="Perpetua"/>
              </a:rPr>
              <a:t>im </a:t>
            </a:r>
            <a:r>
              <a:rPr sz="2600" b="1" spc="-30" dirty="0">
                <a:latin typeface="Perpetua"/>
                <a:cs typeface="Perpetua"/>
              </a:rPr>
              <a:t>ve </a:t>
            </a:r>
            <a:r>
              <a:rPr sz="2600" b="1" spc="-5" dirty="0">
                <a:latin typeface="Perpetua"/>
                <a:cs typeface="Perpetua"/>
              </a:rPr>
              <a:t>belirsizlik </a:t>
            </a:r>
            <a:r>
              <a:rPr sz="2600" b="1" spc="5" dirty="0">
                <a:latin typeface="Perpetua"/>
                <a:cs typeface="Perpetua"/>
              </a:rPr>
              <a:t>ortamında </a:t>
            </a:r>
            <a:r>
              <a:rPr sz="2600" b="1" spc="-10" dirty="0">
                <a:latin typeface="Perpetua"/>
                <a:cs typeface="Perpetua"/>
              </a:rPr>
              <a:t>rahat</a:t>
            </a:r>
            <a:r>
              <a:rPr sz="2600" b="1" spc="75" dirty="0">
                <a:latin typeface="Perpetua"/>
                <a:cs typeface="Perpetua"/>
              </a:rPr>
              <a:t> </a:t>
            </a:r>
            <a:r>
              <a:rPr sz="2600" b="1" spc="-10" dirty="0">
                <a:latin typeface="Perpetua"/>
                <a:cs typeface="Perpetua"/>
              </a:rPr>
              <a:t>olabilmek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775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dirty="0">
                <a:latin typeface="Perpetua"/>
                <a:cs typeface="Perpetua"/>
              </a:rPr>
              <a:t>Çok </a:t>
            </a:r>
            <a:r>
              <a:rPr sz="2600" b="1" spc="-20" dirty="0">
                <a:latin typeface="Perpetua"/>
                <a:cs typeface="Perpetua"/>
              </a:rPr>
              <a:t>sayıda </a:t>
            </a:r>
            <a:r>
              <a:rPr sz="2600" b="1" spc="-5" dirty="0">
                <a:latin typeface="Perpetua"/>
                <a:cs typeface="Perpetua"/>
              </a:rPr>
              <a:t>karar</a:t>
            </a:r>
            <a:r>
              <a:rPr sz="2600" b="1" spc="-25" dirty="0">
                <a:latin typeface="Perpetua"/>
                <a:cs typeface="Perpetua"/>
              </a:rPr>
              <a:t> </a:t>
            </a:r>
            <a:r>
              <a:rPr sz="2600" b="1" spc="-5" dirty="0">
                <a:latin typeface="Perpetua"/>
                <a:cs typeface="Perpetua"/>
              </a:rPr>
              <a:t>alabilmek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92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dirty="0">
                <a:latin typeface="Perpetua"/>
                <a:cs typeface="Perpetua"/>
              </a:rPr>
              <a:t>Zor </a:t>
            </a:r>
            <a:r>
              <a:rPr sz="2600" b="1" spc="-5" dirty="0">
                <a:latin typeface="Perpetua"/>
                <a:cs typeface="Perpetua"/>
              </a:rPr>
              <a:t>ekonomik seçimlerle kar</a:t>
            </a:r>
            <a:r>
              <a:rPr sz="2600" b="1" spc="-5" dirty="0">
                <a:latin typeface="Cambria"/>
                <a:cs typeface="Cambria"/>
              </a:rPr>
              <a:t>ş</a:t>
            </a:r>
            <a:r>
              <a:rPr sz="2600" b="1" spc="-5" dirty="0">
                <a:latin typeface="Perpetua"/>
                <a:cs typeface="Perpetua"/>
              </a:rPr>
              <a:t>ı kar</a:t>
            </a:r>
            <a:r>
              <a:rPr sz="2600" b="1" spc="-5" dirty="0">
                <a:latin typeface="Cambria"/>
                <a:cs typeface="Cambria"/>
              </a:rPr>
              <a:t>ş</a:t>
            </a:r>
            <a:r>
              <a:rPr sz="2600" b="1" spc="-5" dirty="0">
                <a:latin typeface="Perpetua"/>
                <a:cs typeface="Perpetua"/>
              </a:rPr>
              <a:t>ıya</a:t>
            </a:r>
            <a:r>
              <a:rPr sz="2600" b="1" spc="-35" dirty="0">
                <a:latin typeface="Perpetua"/>
                <a:cs typeface="Perpetua"/>
              </a:rPr>
              <a:t> </a:t>
            </a:r>
            <a:r>
              <a:rPr sz="2600" b="1" spc="-10" dirty="0">
                <a:latin typeface="Perpetua"/>
                <a:cs typeface="Perpetua"/>
              </a:rPr>
              <a:t>kalabilmek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775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5" dirty="0">
                <a:latin typeface="Perpetua"/>
                <a:cs typeface="Perpetua"/>
              </a:rPr>
              <a:t>Risk</a:t>
            </a:r>
            <a:r>
              <a:rPr sz="2600" b="1" dirty="0">
                <a:latin typeface="Perpetua"/>
                <a:cs typeface="Perpetua"/>
              </a:rPr>
              <a:t> </a:t>
            </a:r>
            <a:r>
              <a:rPr sz="2600" b="1" spc="-10" dirty="0">
                <a:latin typeface="Perpetua"/>
                <a:cs typeface="Perpetua"/>
              </a:rPr>
              <a:t>alabilmek</a:t>
            </a:r>
            <a:endParaRPr sz="2600" dirty="0">
              <a:latin typeface="Perpetua"/>
              <a:cs typeface="Perpetua"/>
            </a:endParaRPr>
          </a:p>
          <a:p>
            <a:pPr marL="287020" indent="-274955">
              <a:lnSpc>
                <a:spcPct val="100000"/>
              </a:lnSpc>
              <a:spcBef>
                <a:spcPts val="185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5" dirty="0">
                <a:latin typeface="Perpetua"/>
                <a:cs typeface="Perpetua"/>
              </a:rPr>
              <a:t>Farklı </a:t>
            </a:r>
            <a:r>
              <a:rPr sz="2600" b="1" spc="5" dirty="0">
                <a:latin typeface="Perpetua"/>
                <a:cs typeface="Perpetua"/>
              </a:rPr>
              <a:t>becerilere </a:t>
            </a:r>
            <a:r>
              <a:rPr sz="2600" b="1" spc="-15" dirty="0">
                <a:latin typeface="Perpetua"/>
                <a:cs typeface="Perpetua"/>
              </a:rPr>
              <a:t>ve </a:t>
            </a:r>
            <a:r>
              <a:rPr sz="2600" b="1" spc="-10" dirty="0">
                <a:latin typeface="Perpetua"/>
                <a:cs typeface="Perpetua"/>
              </a:rPr>
              <a:t>yeteneklere </a:t>
            </a:r>
            <a:r>
              <a:rPr sz="2600" b="1" spc="-5" dirty="0">
                <a:latin typeface="Perpetua"/>
                <a:cs typeface="Perpetua"/>
              </a:rPr>
              <a:t>ihtiyaç</a:t>
            </a:r>
            <a:r>
              <a:rPr sz="2600" b="1" spc="-35" dirty="0">
                <a:latin typeface="Perpetua"/>
                <a:cs typeface="Perpetua"/>
              </a:rPr>
              <a:t> </a:t>
            </a:r>
            <a:r>
              <a:rPr sz="2600" b="1" dirty="0">
                <a:latin typeface="Perpetua"/>
                <a:cs typeface="Perpetua"/>
              </a:rPr>
              <a:t>duymak</a:t>
            </a:r>
            <a:endParaRPr sz="2600" dirty="0">
              <a:latin typeface="Perpetua"/>
              <a:cs typeface="Perpetua"/>
            </a:endParaRPr>
          </a:p>
          <a:p>
            <a:pPr marL="287020" marR="1041400" indent="-274955">
              <a:lnSpc>
                <a:spcPct val="137700"/>
              </a:lnSpc>
              <a:spcBef>
                <a:spcPts val="740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5" dirty="0">
                <a:latin typeface="Perpetua"/>
                <a:cs typeface="Perpetua"/>
              </a:rPr>
              <a:t>Ba</a:t>
            </a:r>
            <a:r>
              <a:rPr sz="2600" b="1" spc="-5" dirty="0">
                <a:latin typeface="Cambria"/>
                <a:cs typeface="Cambria"/>
              </a:rPr>
              <a:t>ş</a:t>
            </a:r>
            <a:r>
              <a:rPr sz="2600" b="1" spc="-5" dirty="0">
                <a:latin typeface="Perpetua"/>
                <a:cs typeface="Perpetua"/>
              </a:rPr>
              <a:t>arısızlı</a:t>
            </a:r>
            <a:r>
              <a:rPr sz="2600" b="1" spc="-5" dirty="0">
                <a:latin typeface="Cambria"/>
                <a:cs typeface="Cambria"/>
              </a:rPr>
              <a:t>ğ</a:t>
            </a:r>
            <a:r>
              <a:rPr sz="2600" b="1" spc="-5" dirty="0">
                <a:latin typeface="Perpetua"/>
                <a:cs typeface="Perpetua"/>
              </a:rPr>
              <a:t>a u</a:t>
            </a:r>
            <a:r>
              <a:rPr sz="2600" b="1" spc="-5" dirty="0">
                <a:latin typeface="Cambria"/>
                <a:cs typeface="Cambria"/>
              </a:rPr>
              <a:t>ğ</a:t>
            </a:r>
            <a:r>
              <a:rPr sz="2600" b="1" spc="-5" dirty="0">
                <a:latin typeface="Perpetua"/>
                <a:cs typeface="Perpetua"/>
              </a:rPr>
              <a:t>rama olasılı</a:t>
            </a:r>
            <a:r>
              <a:rPr sz="2600" b="1" spc="-5" dirty="0">
                <a:latin typeface="Cambria"/>
                <a:cs typeface="Cambria"/>
              </a:rPr>
              <a:t>ğ</a:t>
            </a:r>
            <a:r>
              <a:rPr sz="2600" b="1" spc="-5" dirty="0">
                <a:latin typeface="Perpetua"/>
                <a:cs typeface="Perpetua"/>
              </a:rPr>
              <a:t>ına </a:t>
            </a:r>
            <a:r>
              <a:rPr sz="2600" b="1" dirty="0">
                <a:latin typeface="Perpetua"/>
                <a:cs typeface="Perpetua"/>
              </a:rPr>
              <a:t>kar</a:t>
            </a:r>
            <a:r>
              <a:rPr sz="2600" b="1" dirty="0">
                <a:latin typeface="Cambria"/>
                <a:cs typeface="Cambria"/>
              </a:rPr>
              <a:t>ş</a:t>
            </a:r>
            <a:r>
              <a:rPr sz="2600" b="1" dirty="0">
                <a:latin typeface="Perpetua"/>
                <a:cs typeface="Perpetua"/>
              </a:rPr>
              <a:t>ı </a:t>
            </a:r>
            <a:r>
              <a:rPr sz="2600" b="1" spc="-10" dirty="0">
                <a:latin typeface="Perpetua"/>
                <a:cs typeface="Perpetua"/>
              </a:rPr>
              <a:t>rahat  olabilmek</a:t>
            </a:r>
            <a:endParaRPr sz="2600" dirty="0">
              <a:latin typeface="Perpetua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0418" y="6668452"/>
            <a:ext cx="246379" cy="24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85DFCF"/>
                </a:solidFill>
                <a:latin typeface="Tahoma"/>
                <a:cs typeface="Tahoma"/>
              </a:rPr>
              <a:t>29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7242" y="764646"/>
            <a:ext cx="66433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60" dirty="0"/>
              <a:t>Girişimci </a:t>
            </a:r>
            <a:r>
              <a:rPr sz="4000" spc="135" dirty="0"/>
              <a:t>Düşüncenin</a:t>
            </a:r>
            <a:r>
              <a:rPr sz="4000" spc="40" dirty="0"/>
              <a:t> </a:t>
            </a:r>
            <a:r>
              <a:rPr sz="4000" spc="100" dirty="0"/>
              <a:t>Temelleri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2202179" y="1871472"/>
            <a:ext cx="3584448" cy="2157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29528" y="1912620"/>
            <a:ext cx="3584448" cy="2157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04660" y="2613197"/>
            <a:ext cx="203390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b="1" spc="-10" dirty="0">
                <a:solidFill>
                  <a:srgbClr val="0000FF"/>
                </a:solidFill>
                <a:latin typeface="Perpetua"/>
                <a:cs typeface="Perpetua"/>
              </a:rPr>
              <a:t>Risk</a:t>
            </a:r>
            <a:r>
              <a:rPr sz="3700" b="1" spc="-215" dirty="0">
                <a:solidFill>
                  <a:srgbClr val="0000FF"/>
                </a:solidFill>
                <a:latin typeface="Perpetua"/>
                <a:cs typeface="Perpetua"/>
              </a:rPr>
              <a:t> </a:t>
            </a:r>
            <a:r>
              <a:rPr sz="3700" b="1" spc="-5" dirty="0">
                <a:solidFill>
                  <a:srgbClr val="0000FF"/>
                </a:solidFill>
                <a:latin typeface="Perpetua"/>
                <a:cs typeface="Perpetua"/>
              </a:rPr>
              <a:t>Alma</a:t>
            </a:r>
            <a:endParaRPr sz="3700">
              <a:latin typeface="Perpetua"/>
              <a:cs typeface="Perpet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2179" y="4369308"/>
            <a:ext cx="3584448" cy="2157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36116" y="1785021"/>
            <a:ext cx="2719070" cy="38722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3234" marR="475615" algn="ctr">
              <a:lnSpc>
                <a:spcPct val="119500"/>
              </a:lnSpc>
              <a:spcBef>
                <a:spcPts val="95"/>
              </a:spcBef>
            </a:pPr>
            <a:r>
              <a:rPr sz="3700" b="1" spc="-434" dirty="0">
                <a:solidFill>
                  <a:srgbClr val="0000FF"/>
                </a:solidFill>
                <a:latin typeface="Perpetua"/>
                <a:cs typeface="Perpetua"/>
              </a:rPr>
              <a:t>Y</a:t>
            </a:r>
            <a:r>
              <a:rPr sz="3700" b="1" spc="-5" dirty="0">
                <a:solidFill>
                  <a:srgbClr val="0000FF"/>
                </a:solidFill>
                <a:latin typeface="Perpetua"/>
                <a:cs typeface="Perpetua"/>
              </a:rPr>
              <a:t>e</a:t>
            </a:r>
            <a:r>
              <a:rPr sz="3700" b="1" spc="-20" dirty="0">
                <a:solidFill>
                  <a:srgbClr val="0000FF"/>
                </a:solidFill>
                <a:latin typeface="Perpetua"/>
                <a:cs typeface="Perpetua"/>
              </a:rPr>
              <a:t>n</a:t>
            </a:r>
            <a:r>
              <a:rPr sz="3700" b="1" spc="-15" dirty="0">
                <a:solidFill>
                  <a:srgbClr val="0000FF"/>
                </a:solidFill>
                <a:latin typeface="Perpetua"/>
                <a:cs typeface="Perpetua"/>
              </a:rPr>
              <a:t>il</a:t>
            </a:r>
            <a:r>
              <a:rPr sz="3700" b="1" spc="20" dirty="0">
                <a:solidFill>
                  <a:srgbClr val="0000FF"/>
                </a:solidFill>
                <a:latin typeface="Perpetua"/>
                <a:cs typeface="Perpetua"/>
              </a:rPr>
              <a:t>i</a:t>
            </a:r>
            <a:r>
              <a:rPr sz="3700" b="1" spc="-20" dirty="0">
                <a:solidFill>
                  <a:srgbClr val="0000FF"/>
                </a:solidFill>
                <a:latin typeface="Perpetua"/>
                <a:cs typeface="Perpetua"/>
              </a:rPr>
              <a:t>k</a:t>
            </a:r>
            <a:r>
              <a:rPr sz="3700" b="1" spc="-5" dirty="0">
                <a:solidFill>
                  <a:srgbClr val="0000FF"/>
                </a:solidFill>
                <a:latin typeface="Perpetua"/>
                <a:cs typeface="Perpetua"/>
              </a:rPr>
              <a:t>çi  </a:t>
            </a:r>
            <a:r>
              <a:rPr sz="3700" b="1" spc="-40" dirty="0">
                <a:solidFill>
                  <a:srgbClr val="0000FF"/>
                </a:solidFill>
                <a:latin typeface="Perpetua"/>
                <a:cs typeface="Perpetua"/>
              </a:rPr>
              <a:t>ve</a:t>
            </a:r>
            <a:endParaRPr sz="3700" dirty="0">
              <a:latin typeface="Perpetua"/>
              <a:cs typeface="Perpetua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3700" b="1" spc="-55" dirty="0">
                <a:solidFill>
                  <a:srgbClr val="0000FF"/>
                </a:solidFill>
                <a:latin typeface="Perpetua"/>
                <a:cs typeface="Perpetua"/>
              </a:rPr>
              <a:t>Yaratıcı</a:t>
            </a:r>
            <a:r>
              <a:rPr sz="3700" b="1" spc="-50" dirty="0">
                <a:solidFill>
                  <a:srgbClr val="0000FF"/>
                </a:solidFill>
                <a:latin typeface="Perpetua"/>
                <a:cs typeface="Perpetua"/>
              </a:rPr>
              <a:t> </a:t>
            </a:r>
            <a:r>
              <a:rPr sz="3700" b="1" dirty="0">
                <a:solidFill>
                  <a:srgbClr val="0000FF"/>
                </a:solidFill>
                <a:latin typeface="Perpetua"/>
                <a:cs typeface="Perpetua"/>
              </a:rPr>
              <a:t>Olma</a:t>
            </a:r>
            <a:endParaRPr sz="3700" dirty="0">
              <a:latin typeface="Perpetua"/>
              <a:cs typeface="Perpetua"/>
            </a:endParaRPr>
          </a:p>
          <a:p>
            <a:pPr>
              <a:lnSpc>
                <a:spcPct val="100000"/>
              </a:lnSpc>
            </a:pPr>
            <a:endParaRPr sz="4200" dirty="0">
              <a:latin typeface="Perpetua"/>
              <a:cs typeface="Perpetu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450" dirty="0">
              <a:latin typeface="Perpetua"/>
              <a:cs typeface="Perpetua"/>
            </a:endParaRPr>
          </a:p>
          <a:p>
            <a:pPr marL="635" algn="ctr">
              <a:lnSpc>
                <a:spcPct val="100000"/>
              </a:lnSpc>
            </a:pPr>
            <a:r>
              <a:rPr sz="3700" b="1" spc="-10" dirty="0">
                <a:solidFill>
                  <a:srgbClr val="0000FF"/>
                </a:solidFill>
                <a:latin typeface="Perpetua"/>
                <a:cs typeface="Perpetua"/>
              </a:rPr>
              <a:t>Öncü</a:t>
            </a:r>
            <a:r>
              <a:rPr sz="3700" b="1" spc="-20" dirty="0">
                <a:solidFill>
                  <a:srgbClr val="0000FF"/>
                </a:solidFill>
                <a:latin typeface="Perpetua"/>
                <a:cs typeface="Perpetua"/>
              </a:rPr>
              <a:t> </a:t>
            </a:r>
            <a:r>
              <a:rPr sz="3700" b="1" dirty="0">
                <a:solidFill>
                  <a:srgbClr val="0000FF"/>
                </a:solidFill>
                <a:latin typeface="Perpetua"/>
                <a:cs typeface="Perpetua"/>
              </a:rPr>
              <a:t>Olma</a:t>
            </a:r>
            <a:endParaRPr sz="3700" dirty="0">
              <a:latin typeface="Perpetua"/>
              <a:cs typeface="Perpetu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29528" y="4369308"/>
            <a:ext cx="3584448" cy="21579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10848" y="4798579"/>
            <a:ext cx="2026285" cy="11315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41275" marR="5080" indent="-29209">
              <a:lnSpc>
                <a:spcPts val="4270"/>
              </a:lnSpc>
              <a:spcBef>
                <a:spcPts val="380"/>
              </a:spcBef>
            </a:pPr>
            <a:r>
              <a:rPr sz="3700" b="1" spc="10" dirty="0">
                <a:solidFill>
                  <a:srgbClr val="0000FF"/>
                </a:solidFill>
                <a:latin typeface="Perpetua"/>
                <a:cs typeface="Perpetua"/>
              </a:rPr>
              <a:t>R</a:t>
            </a:r>
            <a:r>
              <a:rPr sz="3700" b="1" spc="-5" dirty="0">
                <a:solidFill>
                  <a:srgbClr val="0000FF"/>
                </a:solidFill>
                <a:latin typeface="Perpetua"/>
                <a:cs typeface="Perpetua"/>
              </a:rPr>
              <a:t>e</a:t>
            </a:r>
            <a:r>
              <a:rPr sz="3700" b="1" spc="-20" dirty="0">
                <a:solidFill>
                  <a:srgbClr val="0000FF"/>
                </a:solidFill>
                <a:latin typeface="Perpetua"/>
                <a:cs typeface="Perpetua"/>
              </a:rPr>
              <a:t>k</a:t>
            </a:r>
            <a:r>
              <a:rPr sz="3700" b="1" spc="-75" dirty="0">
                <a:solidFill>
                  <a:srgbClr val="0000FF"/>
                </a:solidFill>
                <a:latin typeface="Perpetua"/>
                <a:cs typeface="Perpetua"/>
              </a:rPr>
              <a:t>a</a:t>
            </a:r>
            <a:r>
              <a:rPr sz="3700" b="1" spc="-15" dirty="0">
                <a:solidFill>
                  <a:srgbClr val="0000FF"/>
                </a:solidFill>
                <a:latin typeface="Perpetua"/>
                <a:cs typeface="Perpetua"/>
              </a:rPr>
              <a:t>b</a:t>
            </a:r>
            <a:r>
              <a:rPr sz="3700" b="1" spc="-5" dirty="0">
                <a:solidFill>
                  <a:srgbClr val="0000FF"/>
                </a:solidFill>
                <a:latin typeface="Perpetua"/>
                <a:cs typeface="Perpetua"/>
              </a:rPr>
              <a:t>e</a:t>
            </a:r>
            <a:r>
              <a:rPr sz="3700" b="1" spc="15" dirty="0">
                <a:solidFill>
                  <a:srgbClr val="0000FF"/>
                </a:solidFill>
                <a:latin typeface="Perpetua"/>
                <a:cs typeface="Perpetua"/>
              </a:rPr>
              <a:t>t</a:t>
            </a:r>
            <a:r>
              <a:rPr sz="3700" b="1" spc="-5" dirty="0">
                <a:solidFill>
                  <a:srgbClr val="0000FF"/>
                </a:solidFill>
                <a:latin typeface="Perpetua"/>
                <a:cs typeface="Perpetua"/>
              </a:rPr>
              <a:t>çi  Dü</a:t>
            </a:r>
            <a:r>
              <a:rPr sz="3700" b="1" spc="-5" dirty="0">
                <a:solidFill>
                  <a:srgbClr val="0000FF"/>
                </a:solidFill>
                <a:latin typeface="Cambria"/>
                <a:cs typeface="Cambria"/>
              </a:rPr>
              <a:t>ş</a:t>
            </a:r>
            <a:r>
              <a:rPr sz="3700" b="1" spc="-5" dirty="0">
                <a:solidFill>
                  <a:srgbClr val="0000FF"/>
                </a:solidFill>
                <a:latin typeface="Perpetua"/>
                <a:cs typeface="Perpetua"/>
              </a:rPr>
              <a:t>ünme</a:t>
            </a:r>
            <a:endParaRPr sz="3700">
              <a:latin typeface="Perpetua"/>
              <a:cs typeface="Perpetu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32771" y="6678802"/>
            <a:ext cx="22987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r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755" y="1038960"/>
            <a:ext cx="5307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35" dirty="0"/>
              <a:t>Yenilikçi </a:t>
            </a:r>
            <a:r>
              <a:rPr sz="4000" spc="90" dirty="0"/>
              <a:t>ve </a:t>
            </a:r>
            <a:r>
              <a:rPr sz="4000" spc="50" dirty="0"/>
              <a:t>Yaratıcı</a:t>
            </a:r>
            <a:r>
              <a:rPr sz="4000" spc="55" dirty="0"/>
              <a:t> </a:t>
            </a:r>
            <a:r>
              <a:rPr sz="4000" spc="150" dirty="0"/>
              <a:t>Olma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60" y="1991785"/>
            <a:ext cx="677799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000"/>
              </a:lnSpc>
              <a:spcBef>
                <a:spcPts val="1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10" dirty="0">
                <a:latin typeface="Perpetua"/>
                <a:cs typeface="Perpetua"/>
              </a:rPr>
              <a:t>Problemlere </a:t>
            </a:r>
            <a:r>
              <a:rPr sz="3200" b="1" spc="-35" dirty="0">
                <a:latin typeface="Perpetua"/>
                <a:cs typeface="Perpetua"/>
              </a:rPr>
              <a:t>ve </a:t>
            </a:r>
            <a:r>
              <a:rPr sz="3200" b="1" spc="-5" dirty="0">
                <a:latin typeface="Cambria"/>
                <a:cs typeface="Cambria"/>
              </a:rPr>
              <a:t>İ</a:t>
            </a:r>
            <a:r>
              <a:rPr sz="3200" b="1" spc="-5" dirty="0">
                <a:latin typeface="Perpetua"/>
                <a:cs typeface="Perpetua"/>
              </a:rPr>
              <a:t>htiyaçlara</a:t>
            </a:r>
            <a:r>
              <a:rPr sz="3200" b="1" spc="-395" dirty="0">
                <a:latin typeface="Perpetua"/>
                <a:cs typeface="Perpetua"/>
              </a:rPr>
              <a:t> </a:t>
            </a:r>
            <a:r>
              <a:rPr sz="3200" b="1" spc="-55" dirty="0">
                <a:latin typeface="Perpetua"/>
                <a:cs typeface="Perpetua"/>
              </a:rPr>
              <a:t>YARATICI,  </a:t>
            </a:r>
            <a:r>
              <a:rPr sz="3200" b="1" dirty="0">
                <a:latin typeface="Perpetua"/>
                <a:cs typeface="Perpetua"/>
              </a:rPr>
              <a:t>ALI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ILMAMI</a:t>
            </a:r>
            <a:r>
              <a:rPr sz="3200" b="1" dirty="0">
                <a:latin typeface="Cambria"/>
                <a:cs typeface="Cambria"/>
              </a:rPr>
              <a:t>Ş </a:t>
            </a:r>
            <a:r>
              <a:rPr sz="3200" b="1" spc="-35" dirty="0">
                <a:latin typeface="Perpetua"/>
                <a:cs typeface="Perpetua"/>
              </a:rPr>
              <a:t>ve </a:t>
            </a:r>
            <a:r>
              <a:rPr sz="3200" b="1" spc="-5" dirty="0">
                <a:latin typeface="Perpetua"/>
                <a:cs typeface="Perpetua"/>
              </a:rPr>
              <a:t>YEN</a:t>
            </a:r>
            <a:r>
              <a:rPr sz="3200" b="1" spc="-5" dirty="0">
                <a:latin typeface="Cambria"/>
                <a:cs typeface="Cambria"/>
              </a:rPr>
              <a:t>İ </a:t>
            </a:r>
            <a:r>
              <a:rPr sz="3200" b="1" spc="-5" dirty="0">
                <a:latin typeface="Perpetua"/>
                <a:cs typeface="Perpetua"/>
              </a:rPr>
              <a:t>ÇÖZÜMLER  </a:t>
            </a:r>
            <a:r>
              <a:rPr sz="3200" b="1" spc="-20" dirty="0">
                <a:latin typeface="Perpetua"/>
                <a:cs typeface="Perpetua"/>
              </a:rPr>
              <a:t>Aramayı </a:t>
            </a:r>
            <a:r>
              <a:rPr sz="3200" b="1" spc="5" dirty="0">
                <a:latin typeface="Cambria"/>
                <a:cs typeface="Cambria"/>
              </a:rPr>
              <a:t>İ</a:t>
            </a:r>
            <a:r>
              <a:rPr sz="3200" b="1" spc="5" dirty="0">
                <a:latin typeface="Perpetua"/>
                <a:cs typeface="Perpetua"/>
              </a:rPr>
              <a:t>fade</a:t>
            </a:r>
            <a:r>
              <a:rPr sz="3200" b="1" spc="30" dirty="0">
                <a:latin typeface="Perpetua"/>
                <a:cs typeface="Perpetua"/>
              </a:rPr>
              <a:t> </a:t>
            </a:r>
            <a:r>
              <a:rPr sz="3200" b="1" spc="-40" dirty="0">
                <a:latin typeface="Perpetua"/>
                <a:cs typeface="Perpetua"/>
              </a:rPr>
              <a:t>Eder.</a:t>
            </a:r>
            <a:endParaRPr sz="3200" dirty="0">
              <a:latin typeface="Perpetua"/>
              <a:cs typeface="Perpet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5860" y="1956254"/>
            <a:ext cx="7049134" cy="3669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10" dirty="0">
                <a:latin typeface="Perpetua"/>
                <a:cs typeface="Perpetua"/>
              </a:rPr>
              <a:t>Bu</a:t>
            </a:r>
            <a:r>
              <a:rPr sz="3200" b="1" dirty="0">
                <a:latin typeface="Perpetua"/>
                <a:cs typeface="Perpetua"/>
              </a:rPr>
              <a:t> </a:t>
            </a:r>
            <a:r>
              <a:rPr sz="3200" b="1" spc="-25" dirty="0">
                <a:latin typeface="Perpetua"/>
                <a:cs typeface="Perpetua"/>
              </a:rPr>
              <a:t>Çözümler,</a:t>
            </a:r>
            <a:endParaRPr sz="3200">
              <a:latin typeface="Perpetua"/>
              <a:cs typeface="Perpetua"/>
            </a:endParaRPr>
          </a:p>
          <a:p>
            <a:pPr marL="286385" indent="-274320">
              <a:lnSpc>
                <a:spcPct val="100000"/>
              </a:lnSpc>
              <a:spcBef>
                <a:spcPts val="252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95" dirty="0">
                <a:latin typeface="Perpetua"/>
                <a:cs typeface="Perpetua"/>
              </a:rPr>
              <a:t>Yeni </a:t>
            </a:r>
            <a:r>
              <a:rPr sz="3200" b="1" spc="-10" dirty="0">
                <a:latin typeface="Perpetua"/>
                <a:cs typeface="Perpetua"/>
              </a:rPr>
              <a:t>Ürün </a:t>
            </a:r>
            <a:r>
              <a:rPr sz="3200" b="1" spc="-204" dirty="0">
                <a:latin typeface="Perpetua"/>
                <a:cs typeface="Perpetua"/>
              </a:rPr>
              <a:t>Ve</a:t>
            </a:r>
            <a:r>
              <a:rPr sz="3200" b="1" spc="-285" dirty="0">
                <a:latin typeface="Perpetua"/>
                <a:cs typeface="Perpetua"/>
              </a:rPr>
              <a:t> </a:t>
            </a:r>
            <a:r>
              <a:rPr sz="3200" b="1" spc="-25" dirty="0">
                <a:latin typeface="Perpetua"/>
                <a:cs typeface="Perpetua"/>
              </a:rPr>
              <a:t>Hizmetler,</a:t>
            </a:r>
            <a:endParaRPr sz="3200">
              <a:latin typeface="Perpetua"/>
              <a:cs typeface="Perpetua"/>
            </a:endParaRPr>
          </a:p>
          <a:p>
            <a:pPr marL="286385" indent="-274320">
              <a:lnSpc>
                <a:spcPct val="100000"/>
              </a:lnSpc>
              <a:spcBef>
                <a:spcPts val="252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95" dirty="0">
                <a:latin typeface="Perpetua"/>
                <a:cs typeface="Perpetua"/>
              </a:rPr>
              <a:t>Yeni</a:t>
            </a:r>
            <a:r>
              <a:rPr sz="3200" b="1" spc="-380" dirty="0">
                <a:latin typeface="Perpetua"/>
                <a:cs typeface="Perpetua"/>
              </a:rPr>
              <a:t> </a:t>
            </a:r>
            <a:r>
              <a:rPr sz="3200" b="1" spc="-25" dirty="0">
                <a:latin typeface="Perpetua"/>
                <a:cs typeface="Perpetua"/>
              </a:rPr>
              <a:t>Teknolojiler</a:t>
            </a:r>
            <a:r>
              <a:rPr sz="3200" b="1" spc="-390" dirty="0">
                <a:latin typeface="Perpetua"/>
                <a:cs typeface="Perpetua"/>
              </a:rPr>
              <a:t> </a:t>
            </a:r>
            <a:r>
              <a:rPr sz="3200" b="1" spc="-125" dirty="0">
                <a:latin typeface="Perpetua"/>
                <a:cs typeface="Perpetua"/>
              </a:rPr>
              <a:t>Veya</a:t>
            </a:r>
            <a:endParaRPr sz="3200">
              <a:latin typeface="Perpetua"/>
              <a:cs typeface="Perpetua"/>
            </a:endParaRPr>
          </a:p>
          <a:p>
            <a:pPr marL="286385" marR="5080" indent="-274320">
              <a:lnSpc>
                <a:spcPct val="147500"/>
              </a:lnSpc>
              <a:spcBef>
                <a:spcPts val="79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5" dirty="0">
                <a:latin typeface="Perpetua"/>
                <a:cs typeface="Perpetua"/>
              </a:rPr>
              <a:t>Üretim </a:t>
            </a:r>
            <a:r>
              <a:rPr sz="3200" b="1" spc="5" dirty="0">
                <a:latin typeface="Perpetua"/>
                <a:cs typeface="Perpetua"/>
              </a:rPr>
              <a:t>Süreçleri </a:t>
            </a:r>
            <a:r>
              <a:rPr sz="3200" b="1" spc="-10" dirty="0">
                <a:latin typeface="Perpetua"/>
                <a:cs typeface="Perpetua"/>
              </a:rPr>
              <a:t>Kullanılması </a:t>
            </a:r>
            <a:r>
              <a:rPr sz="3200" b="1" spc="-5" dirty="0">
                <a:latin typeface="Cambria"/>
                <a:cs typeface="Cambria"/>
              </a:rPr>
              <a:t>Ş</a:t>
            </a:r>
            <a:r>
              <a:rPr sz="3200" b="1" spc="-5" dirty="0">
                <a:latin typeface="Perpetua"/>
                <a:cs typeface="Perpetua"/>
              </a:rPr>
              <a:t>eklinde  </a:t>
            </a:r>
            <a:r>
              <a:rPr sz="3200" b="1" spc="-35" dirty="0">
                <a:latin typeface="Perpetua"/>
                <a:cs typeface="Perpetua"/>
              </a:rPr>
              <a:t>Tanımlanabilir.</a:t>
            </a:r>
            <a:endParaRPr sz="3200">
              <a:latin typeface="Perpetua"/>
              <a:cs typeface="Perpet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23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1500" y="962025"/>
            <a:ext cx="193611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Risk</a:t>
            </a:r>
            <a:r>
              <a:rPr spc="-35" dirty="0"/>
              <a:t> </a:t>
            </a:r>
            <a:r>
              <a:rPr spc="100" dirty="0"/>
              <a:t>Alma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60" y="1968585"/>
            <a:ext cx="6359525" cy="3668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5" dirty="0">
                <a:latin typeface="Perpetua"/>
                <a:cs typeface="Perpetua"/>
              </a:rPr>
              <a:t>Önemli </a:t>
            </a:r>
            <a:r>
              <a:rPr sz="3200" b="1" dirty="0">
                <a:latin typeface="Perpetua"/>
                <a:cs typeface="Perpetua"/>
              </a:rPr>
              <a:t>Bir </a:t>
            </a:r>
            <a:r>
              <a:rPr sz="3200" b="1" spc="-5" dirty="0">
                <a:latin typeface="Perpetua"/>
                <a:cs typeface="Perpetua"/>
              </a:rPr>
              <a:t>Miktarda </a:t>
            </a:r>
            <a:r>
              <a:rPr sz="3200" b="1" dirty="0">
                <a:latin typeface="Perpetua"/>
                <a:cs typeface="Perpetua"/>
              </a:rPr>
              <a:t>Bir</a:t>
            </a:r>
            <a:r>
              <a:rPr sz="3200" b="1" spc="-15" dirty="0">
                <a:latin typeface="Perpetua"/>
                <a:cs typeface="Perpetua"/>
              </a:rPr>
              <a:t> Kayna</a:t>
            </a:r>
            <a:r>
              <a:rPr sz="3200" b="1" spc="-15" dirty="0">
                <a:latin typeface="Cambria"/>
                <a:cs typeface="Cambria"/>
              </a:rPr>
              <a:t>ğ</a:t>
            </a:r>
            <a:r>
              <a:rPr sz="3200" b="1" spc="-15" dirty="0">
                <a:latin typeface="Perpetua"/>
                <a:cs typeface="Perpetua"/>
              </a:rPr>
              <a:t>ın,</a:t>
            </a:r>
            <a:endParaRPr sz="3200">
              <a:latin typeface="Perpetua"/>
              <a:cs typeface="Perpetua"/>
            </a:endParaRPr>
          </a:p>
          <a:p>
            <a:pPr marL="286385" indent="-274320">
              <a:lnSpc>
                <a:spcPct val="100000"/>
              </a:lnSpc>
              <a:spcBef>
                <a:spcPts val="242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20" dirty="0">
                <a:latin typeface="Perpetua"/>
                <a:cs typeface="Perpetua"/>
              </a:rPr>
              <a:t>Kabul </a:t>
            </a:r>
            <a:r>
              <a:rPr sz="3200" b="1" spc="-5" dirty="0">
                <a:latin typeface="Perpetua"/>
                <a:cs typeface="Perpetua"/>
              </a:rPr>
              <a:t>Edilebilir </a:t>
            </a:r>
            <a:r>
              <a:rPr sz="3200" b="1" dirty="0">
                <a:latin typeface="Perpetua"/>
                <a:cs typeface="Perpetua"/>
              </a:rPr>
              <a:t>Bir </a:t>
            </a:r>
            <a:r>
              <a:rPr sz="3200" b="1" spc="-5" dirty="0">
                <a:latin typeface="Perpetua"/>
                <a:cs typeface="Perpetua"/>
              </a:rPr>
              <a:t>Risk</a:t>
            </a:r>
            <a:r>
              <a:rPr sz="3200" b="1" spc="50" dirty="0">
                <a:latin typeface="Perpetua"/>
                <a:cs typeface="Perpetua"/>
              </a:rPr>
              <a:t> </a:t>
            </a:r>
            <a:r>
              <a:rPr sz="3200" b="1" spc="-10" dirty="0">
                <a:latin typeface="Perpetua"/>
                <a:cs typeface="Perpetua"/>
              </a:rPr>
              <a:t>Düzeyi</a:t>
            </a:r>
            <a:endParaRPr sz="3200">
              <a:latin typeface="Perpetua"/>
              <a:cs typeface="Perpetua"/>
            </a:endParaRPr>
          </a:p>
          <a:p>
            <a:pPr marL="286385" indent="-274320">
              <a:lnSpc>
                <a:spcPct val="100000"/>
              </a:lnSpc>
              <a:spcBef>
                <a:spcPts val="261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  <a:tab pos="5224780" algn="l"/>
              </a:tabLst>
            </a:pPr>
            <a:r>
              <a:rPr sz="3200" b="1" spc="-100" dirty="0">
                <a:latin typeface="Perpetua"/>
                <a:cs typeface="Perpetua"/>
              </a:rPr>
              <a:t>(Ya </a:t>
            </a:r>
            <a:r>
              <a:rPr sz="3200" b="1" dirty="0">
                <a:latin typeface="Perpetua"/>
                <a:cs typeface="Perpetua"/>
              </a:rPr>
              <a:t>Da</a:t>
            </a:r>
            <a:r>
              <a:rPr sz="3200" b="1" spc="140" dirty="0">
                <a:latin typeface="Perpetua"/>
                <a:cs typeface="Perpetua"/>
              </a:rPr>
              <a:t> </a:t>
            </a:r>
            <a:r>
              <a:rPr sz="3200" b="1" spc="-5" dirty="0">
                <a:latin typeface="Perpetua"/>
                <a:cs typeface="Perpetua"/>
              </a:rPr>
              <a:t>Ba</a:t>
            </a:r>
            <a:r>
              <a:rPr sz="3200" b="1" spc="-5" dirty="0">
                <a:latin typeface="Cambria"/>
                <a:cs typeface="Cambria"/>
              </a:rPr>
              <a:t>ş</a:t>
            </a:r>
            <a:r>
              <a:rPr sz="3200" b="1" spc="-5" dirty="0">
                <a:latin typeface="Perpetua"/>
                <a:cs typeface="Perpetua"/>
              </a:rPr>
              <a:t>arısızlık</a:t>
            </a:r>
            <a:r>
              <a:rPr sz="3200" b="1" spc="25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Olasılı</a:t>
            </a:r>
            <a:r>
              <a:rPr sz="3200" b="1" dirty="0">
                <a:latin typeface="Cambria"/>
                <a:cs typeface="Cambria"/>
              </a:rPr>
              <a:t>ğ</a:t>
            </a:r>
            <a:r>
              <a:rPr sz="3200" b="1" dirty="0">
                <a:latin typeface="Perpetua"/>
                <a:cs typeface="Perpetua"/>
              </a:rPr>
              <a:t>ı	</a:t>
            </a:r>
            <a:r>
              <a:rPr sz="3200" b="1" spc="-5" dirty="0">
                <a:latin typeface="Perpetua"/>
                <a:cs typeface="Perpetua"/>
              </a:rPr>
              <a:t>Olan)</a:t>
            </a:r>
            <a:endParaRPr sz="3200">
              <a:latin typeface="Perpetua"/>
              <a:cs typeface="Perpetua"/>
            </a:endParaRPr>
          </a:p>
          <a:p>
            <a:pPr marL="286385" marR="803910" indent="-274320">
              <a:lnSpc>
                <a:spcPct val="150000"/>
              </a:lnSpc>
              <a:spcBef>
                <a:spcPts val="6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5" dirty="0">
                <a:latin typeface="Perpetua"/>
                <a:cs typeface="Perpetua"/>
              </a:rPr>
              <a:t>Fırsatlara </a:t>
            </a:r>
            <a:r>
              <a:rPr sz="3200" b="1" dirty="0">
                <a:latin typeface="Perpetua"/>
                <a:cs typeface="Perpetua"/>
              </a:rPr>
              <a:t>Ba</a:t>
            </a:r>
            <a:r>
              <a:rPr sz="3200" b="1" dirty="0">
                <a:latin typeface="Cambria"/>
                <a:cs typeface="Cambria"/>
              </a:rPr>
              <a:t>ğ</a:t>
            </a:r>
            <a:r>
              <a:rPr sz="3200" b="1" dirty="0">
                <a:latin typeface="Perpetua"/>
                <a:cs typeface="Perpetua"/>
              </a:rPr>
              <a:t>lama </a:t>
            </a:r>
            <a:r>
              <a:rPr sz="3200" b="1" spc="-5" dirty="0">
                <a:latin typeface="Cambria"/>
                <a:cs typeface="Cambria"/>
              </a:rPr>
              <a:t>İ</a:t>
            </a:r>
            <a:r>
              <a:rPr sz="3200" b="1" spc="-5" dirty="0">
                <a:latin typeface="Perpetua"/>
                <a:cs typeface="Perpetua"/>
              </a:rPr>
              <a:t>steklili</a:t>
            </a:r>
            <a:r>
              <a:rPr sz="3200" b="1" spc="-5" dirty="0">
                <a:latin typeface="Cambria"/>
                <a:cs typeface="Cambria"/>
              </a:rPr>
              <a:t>ğ</a:t>
            </a:r>
            <a:r>
              <a:rPr sz="3200" b="1" spc="-5" dirty="0">
                <a:latin typeface="Perpetua"/>
                <a:cs typeface="Perpetua"/>
              </a:rPr>
              <a:t>ini  </a:t>
            </a:r>
            <a:r>
              <a:rPr sz="3200" b="1" spc="-10" dirty="0">
                <a:latin typeface="Cambria"/>
                <a:cs typeface="Cambria"/>
              </a:rPr>
              <a:t>İ</a:t>
            </a:r>
            <a:r>
              <a:rPr sz="3200" b="1" spc="-10" dirty="0">
                <a:latin typeface="Perpetua"/>
                <a:cs typeface="Perpetua"/>
              </a:rPr>
              <a:t>çermektedir.</a:t>
            </a:r>
            <a:endParaRPr sz="3200">
              <a:latin typeface="Perpetua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2771" y="6678802"/>
            <a:ext cx="22860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r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4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8060" y="733425"/>
            <a:ext cx="2146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Öncü</a:t>
            </a:r>
            <a:r>
              <a:rPr spc="-35" dirty="0"/>
              <a:t> </a:t>
            </a:r>
            <a:r>
              <a:rPr spc="140" dirty="0"/>
              <a:t>Olma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48060" y="1512810"/>
            <a:ext cx="7387590" cy="4128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100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96545" algn="l"/>
              </a:tabLst>
            </a:pPr>
            <a:r>
              <a:rPr sz="3000" b="1" dirty="0">
                <a:latin typeface="Perpetua"/>
                <a:cs typeface="Perpetua"/>
              </a:rPr>
              <a:t>Ba</a:t>
            </a:r>
            <a:r>
              <a:rPr sz="3000" b="1" dirty="0">
                <a:latin typeface="Cambria"/>
                <a:cs typeface="Cambria"/>
              </a:rPr>
              <a:t>ş</a:t>
            </a:r>
            <a:r>
              <a:rPr sz="3000" b="1" dirty="0">
                <a:latin typeface="Perpetua"/>
                <a:cs typeface="Perpetua"/>
              </a:rPr>
              <a:t>kalarını</a:t>
            </a:r>
            <a:r>
              <a:rPr sz="3000" b="1" spc="-420" dirty="0">
                <a:latin typeface="Perpetua"/>
                <a:cs typeface="Perpetua"/>
              </a:rPr>
              <a:t> </a:t>
            </a:r>
            <a:r>
              <a:rPr sz="3000" b="1" spc="-35" dirty="0">
                <a:latin typeface="Perpetua"/>
                <a:cs typeface="Perpetua"/>
              </a:rPr>
              <a:t>Takip</a:t>
            </a:r>
            <a:r>
              <a:rPr sz="3000" b="1" spc="-55" dirty="0">
                <a:latin typeface="Perpetua"/>
                <a:cs typeface="Perpetua"/>
              </a:rPr>
              <a:t> </a:t>
            </a:r>
            <a:r>
              <a:rPr sz="3000" b="1" spc="-5" dirty="0">
                <a:latin typeface="Perpetua"/>
                <a:cs typeface="Perpetua"/>
              </a:rPr>
              <a:t>Etmek</a:t>
            </a:r>
            <a:r>
              <a:rPr sz="3000" b="1" spc="-360" dirty="0">
                <a:latin typeface="Perpetua"/>
                <a:cs typeface="Perpetua"/>
              </a:rPr>
              <a:t> </a:t>
            </a:r>
            <a:r>
              <a:rPr sz="3000" b="1" spc="-45" dirty="0">
                <a:latin typeface="Perpetua"/>
                <a:cs typeface="Perpetua"/>
              </a:rPr>
              <a:t>Yerine,</a:t>
            </a:r>
            <a:endParaRPr sz="3000">
              <a:latin typeface="Perpetua"/>
              <a:cs typeface="Perpetua"/>
            </a:endParaRPr>
          </a:p>
          <a:p>
            <a:pPr marL="295910" indent="-283845">
              <a:lnSpc>
                <a:spcPct val="100000"/>
              </a:lnSpc>
              <a:spcBef>
                <a:spcPts val="2305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96545" algn="l"/>
              </a:tabLst>
            </a:pPr>
            <a:r>
              <a:rPr sz="3000" b="1" spc="-45" dirty="0">
                <a:latin typeface="Perpetua"/>
                <a:cs typeface="Perpetua"/>
              </a:rPr>
              <a:t>Yenilikçi </a:t>
            </a:r>
            <a:r>
              <a:rPr sz="3000" b="1" spc="10" dirty="0">
                <a:latin typeface="Perpetua"/>
                <a:cs typeface="Perpetua"/>
              </a:rPr>
              <a:t>Fikri </a:t>
            </a:r>
            <a:r>
              <a:rPr sz="3000" b="1" spc="-5" dirty="0">
                <a:latin typeface="Perpetua"/>
                <a:cs typeface="Perpetua"/>
              </a:rPr>
              <a:t>Zaman</a:t>
            </a:r>
            <a:r>
              <a:rPr sz="3000" b="1" spc="40" dirty="0">
                <a:latin typeface="Perpetua"/>
                <a:cs typeface="Perpetua"/>
              </a:rPr>
              <a:t> </a:t>
            </a:r>
            <a:r>
              <a:rPr sz="3000" b="1" spc="-15" dirty="0">
                <a:latin typeface="Perpetua"/>
                <a:cs typeface="Perpetua"/>
              </a:rPr>
              <a:t>Kaybetmeden,</a:t>
            </a:r>
            <a:endParaRPr sz="3000">
              <a:latin typeface="Perpetua"/>
              <a:cs typeface="Perpetua"/>
            </a:endParaRPr>
          </a:p>
          <a:p>
            <a:pPr marL="295910" marR="5080" indent="-283845">
              <a:lnSpc>
                <a:spcPct val="152700"/>
              </a:lnSpc>
              <a:spcBef>
                <a:spcPts val="500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96545" algn="l"/>
              </a:tabLst>
            </a:pPr>
            <a:r>
              <a:rPr sz="3000" b="1" dirty="0">
                <a:latin typeface="Perpetua"/>
                <a:cs typeface="Perpetua"/>
              </a:rPr>
              <a:t>Rakiplerinden </a:t>
            </a:r>
            <a:r>
              <a:rPr sz="3000" b="1" spc="-5" dirty="0">
                <a:latin typeface="Perpetua"/>
                <a:cs typeface="Perpetua"/>
              </a:rPr>
              <a:t>Daha </a:t>
            </a:r>
            <a:r>
              <a:rPr sz="3000" b="1" dirty="0">
                <a:latin typeface="Perpetua"/>
                <a:cs typeface="Perpetua"/>
              </a:rPr>
              <a:t>Fazla </a:t>
            </a:r>
            <a:r>
              <a:rPr sz="3000" b="1" spc="-20" dirty="0">
                <a:latin typeface="Perpetua"/>
                <a:cs typeface="Perpetua"/>
              </a:rPr>
              <a:t>Vizyon </a:t>
            </a:r>
            <a:r>
              <a:rPr sz="3000" b="1" dirty="0">
                <a:latin typeface="Perpetua"/>
                <a:cs typeface="Perpetua"/>
              </a:rPr>
              <a:t>Sahibi  </a:t>
            </a:r>
            <a:r>
              <a:rPr sz="3000" b="1" spc="-5" dirty="0">
                <a:latin typeface="Perpetua"/>
                <a:cs typeface="Perpetua"/>
              </a:rPr>
              <a:t>Oldu</a:t>
            </a:r>
            <a:r>
              <a:rPr sz="3000" b="1" spc="-5" dirty="0">
                <a:latin typeface="Cambria"/>
                <a:cs typeface="Cambria"/>
              </a:rPr>
              <a:t>ğ</a:t>
            </a:r>
            <a:r>
              <a:rPr sz="3000" b="1" spc="-5" dirty="0">
                <a:latin typeface="Perpetua"/>
                <a:cs typeface="Perpetua"/>
              </a:rPr>
              <a:t>unun Bilinciyle </a:t>
            </a:r>
            <a:r>
              <a:rPr sz="3000" b="1" spc="5" dirty="0">
                <a:latin typeface="Perpetua"/>
                <a:cs typeface="Perpetua"/>
              </a:rPr>
              <a:t>Sorumluluk</a:t>
            </a:r>
            <a:r>
              <a:rPr sz="3000" b="1" spc="-90" dirty="0">
                <a:latin typeface="Perpetua"/>
                <a:cs typeface="Perpetua"/>
              </a:rPr>
              <a:t> </a:t>
            </a:r>
            <a:r>
              <a:rPr sz="3000" b="1" spc="-10" dirty="0">
                <a:latin typeface="Perpetua"/>
                <a:cs typeface="Perpetua"/>
              </a:rPr>
              <a:t>Üstlenip,</a:t>
            </a:r>
            <a:endParaRPr sz="3000">
              <a:latin typeface="Perpetua"/>
              <a:cs typeface="Perpetua"/>
            </a:endParaRPr>
          </a:p>
          <a:p>
            <a:pPr marL="295910" marR="1600835" indent="-283845">
              <a:lnSpc>
                <a:spcPct val="150000"/>
              </a:lnSpc>
              <a:spcBef>
                <a:spcPts val="505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96545" algn="l"/>
              </a:tabLst>
            </a:pPr>
            <a:r>
              <a:rPr sz="3000" b="1" spc="-5" dirty="0">
                <a:latin typeface="Perpetua"/>
                <a:cs typeface="Perpetua"/>
              </a:rPr>
              <a:t>Gerekli Kararları </a:t>
            </a:r>
            <a:r>
              <a:rPr sz="3000" b="1" dirty="0">
                <a:latin typeface="Perpetua"/>
                <a:cs typeface="Perpetua"/>
              </a:rPr>
              <a:t>Alarak</a:t>
            </a:r>
            <a:r>
              <a:rPr sz="3000" b="1" spc="-204" dirty="0">
                <a:latin typeface="Perpetua"/>
                <a:cs typeface="Perpetua"/>
              </a:rPr>
              <a:t> </a:t>
            </a:r>
            <a:r>
              <a:rPr sz="3000" b="1" spc="-10" dirty="0">
                <a:latin typeface="Perpetua"/>
                <a:cs typeface="Perpetua"/>
              </a:rPr>
              <a:t>Harekete  </a:t>
            </a:r>
            <a:r>
              <a:rPr sz="3000" b="1" spc="-25" dirty="0">
                <a:latin typeface="Perpetua"/>
                <a:cs typeface="Perpetua"/>
              </a:rPr>
              <a:t>Geçmektir.</a:t>
            </a:r>
            <a:endParaRPr sz="3000">
              <a:latin typeface="Perpetua"/>
              <a:cs typeface="Perpet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25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4712" y="885825"/>
            <a:ext cx="43599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0" dirty="0"/>
              <a:t>Rekabetçi</a:t>
            </a:r>
            <a:r>
              <a:rPr sz="4000" spc="5" dirty="0"/>
              <a:t> </a:t>
            </a:r>
            <a:r>
              <a:rPr sz="4000" spc="195" dirty="0"/>
              <a:t>Düşünme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67" y="1755278"/>
            <a:ext cx="7336155" cy="43114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30000"/>
              </a:lnSpc>
              <a:spcBef>
                <a:spcPts val="100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87020" algn="l"/>
              </a:tabLst>
            </a:pPr>
            <a:r>
              <a:rPr sz="3000" b="1" spc="-5" dirty="0">
                <a:latin typeface="Perpetua"/>
                <a:cs typeface="Perpetua"/>
              </a:rPr>
              <a:t>Gerek </a:t>
            </a:r>
            <a:r>
              <a:rPr sz="3000" b="1" spc="-5" dirty="0">
                <a:latin typeface="Cambria"/>
                <a:cs typeface="Cambria"/>
              </a:rPr>
              <a:t>İş</a:t>
            </a:r>
            <a:r>
              <a:rPr sz="3000" b="1" spc="-5" dirty="0">
                <a:latin typeface="Perpetua"/>
                <a:cs typeface="Perpetua"/>
              </a:rPr>
              <a:t>letmeler Gerekse </a:t>
            </a:r>
            <a:r>
              <a:rPr sz="3000" b="1" spc="-10" dirty="0">
                <a:latin typeface="Perpetua"/>
                <a:cs typeface="Perpetua"/>
              </a:rPr>
              <a:t>Tüketiciler  </a:t>
            </a:r>
            <a:r>
              <a:rPr sz="3000" b="1" spc="-5" dirty="0">
                <a:latin typeface="Perpetua"/>
                <a:cs typeface="Perpetua"/>
              </a:rPr>
              <a:t>Açısından Sa</a:t>
            </a:r>
            <a:r>
              <a:rPr sz="3000" b="1" spc="-5" dirty="0">
                <a:latin typeface="Cambria"/>
                <a:cs typeface="Cambria"/>
              </a:rPr>
              <a:t>ğ</a:t>
            </a:r>
            <a:r>
              <a:rPr sz="3000" b="1" spc="-5" dirty="0">
                <a:latin typeface="Perpetua"/>
                <a:cs typeface="Perpetua"/>
              </a:rPr>
              <a:t>lıklı </a:t>
            </a:r>
            <a:r>
              <a:rPr sz="3000" b="1" dirty="0">
                <a:latin typeface="Perpetua"/>
                <a:cs typeface="Perpetua"/>
              </a:rPr>
              <a:t>Bir </a:t>
            </a:r>
            <a:r>
              <a:rPr sz="3000" b="1" spc="-10" dirty="0">
                <a:latin typeface="Perpetua"/>
                <a:cs typeface="Perpetua"/>
              </a:rPr>
              <a:t>Piyasa </a:t>
            </a:r>
            <a:r>
              <a:rPr sz="3000" b="1" spc="10" dirty="0">
                <a:latin typeface="Perpetua"/>
                <a:cs typeface="Perpetua"/>
              </a:rPr>
              <a:t>Ortamı</a:t>
            </a:r>
            <a:r>
              <a:rPr sz="3000" b="1" spc="-350" dirty="0">
                <a:latin typeface="Perpetua"/>
                <a:cs typeface="Perpetua"/>
              </a:rPr>
              <a:t> </a:t>
            </a:r>
            <a:r>
              <a:rPr sz="3000" b="1" spc="-65" dirty="0">
                <a:latin typeface="Perpetua"/>
                <a:cs typeface="Perpetua"/>
              </a:rPr>
              <a:t>Yaratır.</a:t>
            </a:r>
            <a:endParaRPr sz="3000" dirty="0">
              <a:latin typeface="Perpetua"/>
              <a:cs typeface="Perpetua"/>
            </a:endParaRPr>
          </a:p>
          <a:p>
            <a:pPr marL="287020" marR="1770380" indent="-274320">
              <a:lnSpc>
                <a:spcPct val="130000"/>
              </a:lnSpc>
              <a:spcBef>
                <a:spcPts val="600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87020" algn="l"/>
              </a:tabLst>
            </a:pPr>
            <a:r>
              <a:rPr sz="3000" b="1" spc="-10" dirty="0">
                <a:latin typeface="Perpetua"/>
                <a:cs typeface="Perpetua"/>
              </a:rPr>
              <a:t>Rekabet, </a:t>
            </a:r>
            <a:r>
              <a:rPr sz="3000" b="1" dirty="0">
                <a:latin typeface="Perpetua"/>
                <a:cs typeface="Perpetua"/>
              </a:rPr>
              <a:t>Giri</a:t>
            </a:r>
            <a:r>
              <a:rPr sz="3000" b="1" dirty="0">
                <a:latin typeface="Cambria"/>
                <a:cs typeface="Cambria"/>
              </a:rPr>
              <a:t>ş</a:t>
            </a:r>
            <a:r>
              <a:rPr sz="3000" b="1" dirty="0">
                <a:latin typeface="Perpetua"/>
                <a:cs typeface="Perpetua"/>
              </a:rPr>
              <a:t>imcilerin</a:t>
            </a:r>
            <a:r>
              <a:rPr sz="3000" b="1" spc="-125" dirty="0">
                <a:latin typeface="Perpetua"/>
                <a:cs typeface="Perpetua"/>
              </a:rPr>
              <a:t> </a:t>
            </a:r>
            <a:r>
              <a:rPr sz="3000" b="1" spc="-5" dirty="0">
                <a:latin typeface="Perpetua"/>
                <a:cs typeface="Perpetua"/>
              </a:rPr>
              <a:t>Piyasada  </a:t>
            </a:r>
            <a:r>
              <a:rPr sz="3000" b="1" spc="-20" dirty="0">
                <a:latin typeface="Perpetua"/>
                <a:cs typeface="Perpetua"/>
              </a:rPr>
              <a:t>Tutunabilmeleri</a:t>
            </a:r>
            <a:r>
              <a:rPr sz="3000" b="1" spc="-10" dirty="0">
                <a:latin typeface="Perpetua"/>
                <a:cs typeface="Perpetua"/>
              </a:rPr>
              <a:t> </a:t>
            </a:r>
            <a:r>
              <a:rPr sz="3000" b="1" spc="-5" dirty="0">
                <a:latin typeface="Cambria"/>
                <a:cs typeface="Cambria"/>
              </a:rPr>
              <a:t>İ</a:t>
            </a:r>
            <a:r>
              <a:rPr sz="3000" b="1" spc="-5" dirty="0">
                <a:latin typeface="Perpetua"/>
                <a:cs typeface="Perpetua"/>
              </a:rPr>
              <a:t>çin</a:t>
            </a:r>
            <a:endParaRPr sz="3000" dirty="0">
              <a:latin typeface="Perpetua"/>
              <a:cs typeface="Perpetua"/>
            </a:endParaRPr>
          </a:p>
          <a:p>
            <a:pPr marL="287020" indent="-274320">
              <a:lnSpc>
                <a:spcPct val="100000"/>
              </a:lnSpc>
              <a:spcBef>
                <a:spcPts val="1585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87020" algn="l"/>
              </a:tabLst>
            </a:pPr>
            <a:r>
              <a:rPr sz="3000" b="1" spc="-5" dirty="0">
                <a:latin typeface="Perpetua"/>
                <a:cs typeface="Perpetua"/>
              </a:rPr>
              <a:t>Kaliteli Ürünler</a:t>
            </a:r>
            <a:r>
              <a:rPr sz="3000" b="1" dirty="0">
                <a:latin typeface="Perpetua"/>
                <a:cs typeface="Perpetua"/>
              </a:rPr>
              <a:t> Üretmelerini,</a:t>
            </a:r>
            <a:endParaRPr sz="3000" dirty="0">
              <a:latin typeface="Perpetua"/>
              <a:cs typeface="Perpetua"/>
            </a:endParaRPr>
          </a:p>
          <a:p>
            <a:pPr marL="287020" indent="-274320">
              <a:lnSpc>
                <a:spcPct val="100000"/>
              </a:lnSpc>
              <a:spcBef>
                <a:spcPts val="1775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87020" algn="l"/>
              </a:tabLst>
            </a:pPr>
            <a:r>
              <a:rPr sz="3000" b="1" spc="-50" dirty="0">
                <a:latin typeface="Perpetua"/>
                <a:cs typeface="Perpetua"/>
              </a:rPr>
              <a:t>Verimli </a:t>
            </a:r>
            <a:r>
              <a:rPr sz="3000" b="1" spc="-5" dirty="0" err="1">
                <a:latin typeface="Perpetua"/>
                <a:cs typeface="Perpetua"/>
              </a:rPr>
              <a:t>Çalı</a:t>
            </a:r>
            <a:r>
              <a:rPr sz="3000" b="1" spc="-5" dirty="0" err="1">
                <a:latin typeface="Cambria"/>
                <a:cs typeface="Cambria"/>
              </a:rPr>
              <a:t>ş</a:t>
            </a:r>
            <a:r>
              <a:rPr sz="3000" b="1" spc="-5" dirty="0" err="1">
                <a:latin typeface="Perpetua"/>
                <a:cs typeface="Perpetua"/>
              </a:rPr>
              <a:t>malarını</a:t>
            </a:r>
            <a:r>
              <a:rPr sz="3000" b="1" spc="-365" dirty="0">
                <a:latin typeface="Perpetua"/>
                <a:cs typeface="Perpetua"/>
              </a:rPr>
              <a:t> </a:t>
            </a:r>
            <a:r>
              <a:rPr lang="tr-TR" sz="3000" b="1" spc="-365" dirty="0">
                <a:latin typeface="Perpetua"/>
                <a:cs typeface="Perpetua"/>
              </a:rPr>
              <a:t> </a:t>
            </a:r>
            <a:r>
              <a:rPr lang="tr-TR" sz="3000" b="1" spc="-190" dirty="0">
                <a:latin typeface="Perpetua"/>
                <a:cs typeface="Perpetua"/>
              </a:rPr>
              <a:t>ve </a:t>
            </a:r>
            <a:r>
              <a:rPr sz="3000" b="1" spc="-15" dirty="0" err="1">
                <a:latin typeface="Perpetua"/>
                <a:cs typeface="Perpetua"/>
              </a:rPr>
              <a:t>Tüketici</a:t>
            </a:r>
            <a:r>
              <a:rPr sz="3000" b="1" spc="-15" dirty="0">
                <a:latin typeface="Perpetua"/>
                <a:cs typeface="Perpetua"/>
              </a:rPr>
              <a:t> </a:t>
            </a:r>
            <a:r>
              <a:rPr sz="3000" b="1" spc="-5" dirty="0">
                <a:latin typeface="Perpetua"/>
                <a:cs typeface="Perpetua"/>
              </a:rPr>
              <a:t>Yönlü Olmalarını</a:t>
            </a:r>
            <a:r>
              <a:rPr sz="3000" b="1" spc="-330" dirty="0">
                <a:latin typeface="Perpetua"/>
                <a:cs typeface="Perpetua"/>
              </a:rPr>
              <a:t> </a:t>
            </a:r>
            <a:r>
              <a:rPr sz="3000" b="1" spc="-30" dirty="0">
                <a:latin typeface="Perpetua"/>
                <a:cs typeface="Perpetua"/>
              </a:rPr>
              <a:t>Sa</a:t>
            </a:r>
            <a:r>
              <a:rPr sz="3000" b="1" spc="-30" dirty="0">
                <a:latin typeface="Cambria"/>
                <a:cs typeface="Cambria"/>
              </a:rPr>
              <a:t>ğ</a:t>
            </a:r>
            <a:r>
              <a:rPr sz="3000" b="1" spc="-30" dirty="0">
                <a:latin typeface="Perpetua"/>
                <a:cs typeface="Perpetua"/>
              </a:rPr>
              <a:t>lar.</a:t>
            </a:r>
            <a:endParaRPr sz="3000" dirty="0">
              <a:latin typeface="Perpetua"/>
              <a:cs typeface="Perpet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26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755" y="1038960"/>
            <a:ext cx="374522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60" dirty="0"/>
              <a:t>Girişimci</a:t>
            </a:r>
            <a:r>
              <a:rPr sz="4000" spc="-10" dirty="0"/>
              <a:t> </a:t>
            </a:r>
            <a:r>
              <a:rPr sz="4000" spc="80" dirty="0"/>
              <a:t>Çeşitleri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67" y="1960844"/>
            <a:ext cx="7405370" cy="4077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00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35585" algn="l"/>
              </a:tabLst>
            </a:pPr>
            <a:r>
              <a:rPr sz="3000" b="1" dirty="0">
                <a:solidFill>
                  <a:srgbClr val="0000A3"/>
                </a:solidFill>
                <a:latin typeface="Perpetua"/>
                <a:cs typeface="Perpetua"/>
              </a:rPr>
              <a:t>Kurucu </a:t>
            </a:r>
            <a:r>
              <a:rPr sz="3000" b="1" spc="5" dirty="0">
                <a:solidFill>
                  <a:srgbClr val="0000A3"/>
                </a:solidFill>
                <a:latin typeface="Perpetua"/>
                <a:cs typeface="Perpetua"/>
              </a:rPr>
              <a:t>(“Saf </a:t>
            </a:r>
            <a:r>
              <a:rPr sz="3000" b="1" dirty="0">
                <a:solidFill>
                  <a:srgbClr val="0000A3"/>
                </a:solidFill>
                <a:latin typeface="Perpetua"/>
                <a:cs typeface="Perpetua"/>
              </a:rPr>
              <a:t>”</a:t>
            </a:r>
            <a:r>
              <a:rPr sz="3000" b="1" spc="-165" dirty="0">
                <a:solidFill>
                  <a:srgbClr val="0000A3"/>
                </a:solidFill>
                <a:latin typeface="Perpetua"/>
                <a:cs typeface="Perpetua"/>
              </a:rPr>
              <a:t> </a:t>
            </a:r>
            <a:r>
              <a:rPr sz="3000" b="1" dirty="0">
                <a:solidFill>
                  <a:srgbClr val="0000A3"/>
                </a:solidFill>
                <a:latin typeface="Perpetua"/>
                <a:cs typeface="Perpetua"/>
              </a:rPr>
              <a:t>Giri</a:t>
            </a:r>
            <a:r>
              <a:rPr sz="3000" b="1" dirty="0">
                <a:solidFill>
                  <a:srgbClr val="0000A3"/>
                </a:solidFill>
                <a:latin typeface="Cambria"/>
                <a:cs typeface="Cambria"/>
              </a:rPr>
              <a:t>ş</a:t>
            </a:r>
            <a:r>
              <a:rPr sz="3000" b="1" dirty="0">
                <a:solidFill>
                  <a:srgbClr val="0000A3"/>
                </a:solidFill>
                <a:latin typeface="Perpetua"/>
                <a:cs typeface="Perpetua"/>
              </a:rPr>
              <a:t>imci)</a:t>
            </a:r>
            <a:endParaRPr sz="3000">
              <a:latin typeface="Perpetua"/>
              <a:cs typeface="Perpetua"/>
            </a:endParaRPr>
          </a:p>
          <a:p>
            <a:pPr marL="532130" lvl="1" indent="-183515">
              <a:lnSpc>
                <a:spcPct val="100000"/>
              </a:lnSpc>
              <a:spcBef>
                <a:spcPts val="2195"/>
              </a:spcBef>
              <a:buClr>
                <a:srgbClr val="009CD8"/>
              </a:buClr>
              <a:buSzPct val="81666"/>
              <a:buFont typeface="Wingdings 2"/>
              <a:buChar char=""/>
              <a:tabLst>
                <a:tab pos="532765" algn="l"/>
              </a:tabLst>
            </a:pPr>
            <a:r>
              <a:rPr sz="3000" b="1" spc="-90" dirty="0">
                <a:latin typeface="Perpetua"/>
                <a:cs typeface="Perpetua"/>
              </a:rPr>
              <a:t>Yeni </a:t>
            </a:r>
            <a:r>
              <a:rPr sz="3000" b="1" dirty="0">
                <a:latin typeface="Perpetua"/>
                <a:cs typeface="Perpetua"/>
              </a:rPr>
              <a:t>Bir </a:t>
            </a:r>
            <a:r>
              <a:rPr sz="3000" b="1" spc="-5" dirty="0">
                <a:latin typeface="Perpetua"/>
                <a:cs typeface="Perpetua"/>
              </a:rPr>
              <a:t>Firmayı </a:t>
            </a:r>
            <a:r>
              <a:rPr sz="3000" b="1" spc="-25" dirty="0">
                <a:latin typeface="Perpetua"/>
                <a:cs typeface="Perpetua"/>
              </a:rPr>
              <a:t>Hayata </a:t>
            </a:r>
            <a:r>
              <a:rPr sz="3000" b="1" spc="-10" dirty="0">
                <a:latin typeface="Perpetua"/>
                <a:cs typeface="Perpetua"/>
              </a:rPr>
              <a:t>Geçiren</a:t>
            </a:r>
            <a:r>
              <a:rPr sz="3000" b="1" spc="70" dirty="0">
                <a:latin typeface="Perpetua"/>
                <a:cs typeface="Perpetua"/>
              </a:rPr>
              <a:t> </a:t>
            </a:r>
            <a:r>
              <a:rPr sz="3000" b="1" dirty="0">
                <a:latin typeface="Perpetua"/>
                <a:cs typeface="Perpetua"/>
              </a:rPr>
              <a:t>Giri</a:t>
            </a:r>
            <a:r>
              <a:rPr sz="3000" b="1" dirty="0">
                <a:latin typeface="Cambria"/>
                <a:cs typeface="Cambria"/>
              </a:rPr>
              <a:t>ş</a:t>
            </a:r>
            <a:r>
              <a:rPr sz="3000" b="1" dirty="0">
                <a:latin typeface="Perpetua"/>
                <a:cs typeface="Perpetua"/>
              </a:rPr>
              <a:t>imci.</a:t>
            </a:r>
            <a:endParaRPr sz="3000">
              <a:latin typeface="Perpetua"/>
              <a:cs typeface="Perpetua"/>
            </a:endParaRPr>
          </a:p>
          <a:p>
            <a:pPr marL="234950" indent="-222885">
              <a:lnSpc>
                <a:spcPct val="100000"/>
              </a:lnSpc>
              <a:spcBef>
                <a:spcPts val="2400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35585" algn="l"/>
              </a:tabLst>
            </a:pPr>
            <a:r>
              <a:rPr sz="3000" b="1" spc="-10" dirty="0">
                <a:solidFill>
                  <a:srgbClr val="0000A3"/>
                </a:solidFill>
                <a:latin typeface="Perpetua"/>
                <a:cs typeface="Perpetua"/>
              </a:rPr>
              <a:t>Yönetsel</a:t>
            </a:r>
            <a:r>
              <a:rPr sz="3000" b="1" spc="30" dirty="0">
                <a:solidFill>
                  <a:srgbClr val="0000A3"/>
                </a:solidFill>
                <a:latin typeface="Perpetua"/>
                <a:cs typeface="Perpetua"/>
              </a:rPr>
              <a:t> </a:t>
            </a:r>
            <a:r>
              <a:rPr sz="3000" b="1" dirty="0">
                <a:solidFill>
                  <a:srgbClr val="0000A3"/>
                </a:solidFill>
                <a:latin typeface="Perpetua"/>
                <a:cs typeface="Perpetua"/>
              </a:rPr>
              <a:t>Giri</a:t>
            </a:r>
            <a:r>
              <a:rPr sz="3000" b="1" dirty="0">
                <a:solidFill>
                  <a:srgbClr val="0000A3"/>
                </a:solidFill>
                <a:latin typeface="Cambria"/>
                <a:cs typeface="Cambria"/>
              </a:rPr>
              <a:t>ş</a:t>
            </a:r>
            <a:r>
              <a:rPr sz="3000" b="1" dirty="0">
                <a:solidFill>
                  <a:srgbClr val="0000A3"/>
                </a:solidFill>
                <a:latin typeface="Perpetua"/>
                <a:cs typeface="Perpetua"/>
              </a:rPr>
              <a:t>imci</a:t>
            </a:r>
            <a:endParaRPr sz="3000">
              <a:latin typeface="Perpetua"/>
              <a:cs typeface="Perpetua"/>
            </a:endParaRPr>
          </a:p>
          <a:p>
            <a:pPr marL="532130" marR="191135" lvl="1" indent="-183515">
              <a:lnSpc>
                <a:spcPct val="148800"/>
              </a:lnSpc>
              <a:spcBef>
                <a:spcPts val="440"/>
              </a:spcBef>
              <a:buClr>
                <a:srgbClr val="009CD8"/>
              </a:buClr>
              <a:buSzPct val="81666"/>
              <a:buFont typeface="Wingdings 2"/>
              <a:buChar char=""/>
              <a:tabLst>
                <a:tab pos="617855" algn="l"/>
              </a:tabLst>
            </a:pPr>
            <a:r>
              <a:rPr sz="3000" b="1" spc="-5" dirty="0">
                <a:latin typeface="Perpetua"/>
                <a:cs typeface="Perpetua"/>
              </a:rPr>
              <a:t>Süregelen </a:t>
            </a:r>
            <a:r>
              <a:rPr sz="3000" b="1" dirty="0">
                <a:latin typeface="Perpetua"/>
                <a:cs typeface="Perpetua"/>
              </a:rPr>
              <a:t>Bir </a:t>
            </a:r>
            <a:r>
              <a:rPr sz="3000" b="1" spc="-10" dirty="0">
                <a:latin typeface="Cambria"/>
                <a:cs typeface="Cambria"/>
              </a:rPr>
              <a:t>İş</a:t>
            </a:r>
            <a:r>
              <a:rPr sz="3000" b="1" spc="-10" dirty="0">
                <a:latin typeface="Perpetua"/>
                <a:cs typeface="Perpetua"/>
              </a:rPr>
              <a:t>letmede </a:t>
            </a:r>
            <a:r>
              <a:rPr sz="3000" b="1" spc="-45" dirty="0">
                <a:latin typeface="Perpetua"/>
                <a:cs typeface="Perpetua"/>
              </a:rPr>
              <a:t>Yapılan  </a:t>
            </a:r>
            <a:r>
              <a:rPr sz="3000" b="1" spc="-5" dirty="0">
                <a:latin typeface="Perpetua"/>
                <a:cs typeface="Perpetua"/>
              </a:rPr>
              <a:t>Faaliyetleri </a:t>
            </a:r>
            <a:r>
              <a:rPr sz="3000" b="1" spc="-20" dirty="0">
                <a:latin typeface="Perpetua"/>
                <a:cs typeface="Perpetua"/>
              </a:rPr>
              <a:t>Denetleyen </a:t>
            </a:r>
            <a:r>
              <a:rPr sz="3000" b="1" spc="-5" dirty="0">
                <a:latin typeface="Perpetua"/>
                <a:cs typeface="Perpetua"/>
              </a:rPr>
              <a:t>Risk Alma E</a:t>
            </a:r>
            <a:r>
              <a:rPr sz="3000" b="1" spc="-5" dirty="0">
                <a:latin typeface="Cambria"/>
                <a:cs typeface="Cambria"/>
              </a:rPr>
              <a:t>ğ</a:t>
            </a:r>
            <a:r>
              <a:rPr sz="3000" b="1" spc="-5" dirty="0">
                <a:latin typeface="Perpetua"/>
                <a:cs typeface="Perpetua"/>
              </a:rPr>
              <a:t>ilimi  Sınırlı</a:t>
            </a:r>
            <a:r>
              <a:rPr sz="3000" b="1" dirty="0">
                <a:latin typeface="Perpetua"/>
                <a:cs typeface="Perpetua"/>
              </a:rPr>
              <a:t> </a:t>
            </a:r>
            <a:r>
              <a:rPr sz="3000" b="1" spc="-5" dirty="0">
                <a:latin typeface="Perpetua"/>
                <a:cs typeface="Perpetua"/>
              </a:rPr>
              <a:t>Sahip/Yönetici.</a:t>
            </a:r>
            <a:endParaRPr sz="3000">
              <a:latin typeface="Perpetua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2771" y="6678802"/>
            <a:ext cx="22860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r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7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5860" y="908384"/>
            <a:ext cx="7568565" cy="5057775"/>
          </a:xfrm>
          <a:prstGeom prst="rect">
            <a:avLst/>
          </a:prstGeom>
        </p:spPr>
        <p:txBody>
          <a:bodyPr vert="horz" wrap="square" lIns="0" tIns="269875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212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35585" algn="l"/>
              </a:tabLst>
            </a:pP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Franchisee</a:t>
            </a:r>
            <a:endParaRPr sz="3200">
              <a:latin typeface="Perpetua"/>
              <a:cs typeface="Perpetua"/>
            </a:endParaRPr>
          </a:p>
          <a:p>
            <a:pPr marL="532130" marR="5080" lvl="1" indent="-182880">
              <a:lnSpc>
                <a:spcPct val="140000"/>
              </a:lnSpc>
              <a:spcBef>
                <a:spcPts val="495"/>
              </a:spcBef>
              <a:buClr>
                <a:srgbClr val="009CD8"/>
              </a:buClr>
              <a:buSzPct val="84375"/>
              <a:buFont typeface="Wingdings 2"/>
              <a:buChar char=""/>
              <a:tabLst>
                <a:tab pos="633095" algn="l"/>
              </a:tabLst>
            </a:pPr>
            <a:r>
              <a:rPr sz="3200" b="1" dirty="0">
                <a:latin typeface="Perpetua"/>
                <a:cs typeface="Perpetua"/>
              </a:rPr>
              <a:t>Bir </a:t>
            </a:r>
            <a:r>
              <a:rPr sz="3200" b="1" spc="-5" dirty="0">
                <a:latin typeface="Perpetua"/>
                <a:cs typeface="Perpetua"/>
              </a:rPr>
              <a:t>Franchising </a:t>
            </a:r>
            <a:r>
              <a:rPr sz="3200" b="1" dirty="0">
                <a:latin typeface="Cambria"/>
                <a:cs typeface="Cambria"/>
              </a:rPr>
              <a:t>İş</a:t>
            </a:r>
            <a:r>
              <a:rPr sz="3200" b="1" dirty="0">
                <a:latin typeface="Perpetua"/>
                <a:cs typeface="Perpetua"/>
              </a:rPr>
              <a:t>letmesi </a:t>
            </a:r>
            <a:r>
              <a:rPr sz="3200" b="1" spc="-5" dirty="0">
                <a:latin typeface="Cambria"/>
                <a:cs typeface="Cambria"/>
              </a:rPr>
              <a:t>İ</a:t>
            </a:r>
            <a:r>
              <a:rPr sz="3200" b="1" spc="-5" dirty="0">
                <a:latin typeface="Perpetua"/>
                <a:cs typeface="Perpetua"/>
              </a:rPr>
              <a:t>le </a:t>
            </a:r>
            <a:r>
              <a:rPr sz="3200" b="1" spc="-15" dirty="0">
                <a:latin typeface="Perpetua"/>
                <a:cs typeface="Perpetua"/>
              </a:rPr>
              <a:t>Sözle</a:t>
            </a:r>
            <a:r>
              <a:rPr sz="3200" b="1" spc="-15" dirty="0">
                <a:latin typeface="Cambria"/>
                <a:cs typeface="Cambria"/>
              </a:rPr>
              <a:t>ş</a:t>
            </a:r>
            <a:r>
              <a:rPr sz="3200" b="1" spc="-15" dirty="0">
                <a:latin typeface="Perpetua"/>
                <a:cs typeface="Perpetua"/>
              </a:rPr>
              <a:t>meye  </a:t>
            </a:r>
            <a:r>
              <a:rPr sz="3200" b="1" spc="-30" dirty="0">
                <a:latin typeface="Perpetua"/>
                <a:cs typeface="Perpetua"/>
              </a:rPr>
              <a:t>Dayalı </a:t>
            </a:r>
            <a:r>
              <a:rPr sz="3200" b="1" spc="-10" dirty="0">
                <a:latin typeface="Perpetua"/>
                <a:cs typeface="Perpetua"/>
              </a:rPr>
              <a:t>Olarak </a:t>
            </a:r>
            <a:r>
              <a:rPr sz="3200" b="1" spc="-5" dirty="0">
                <a:latin typeface="Cambria"/>
                <a:cs typeface="Cambria"/>
              </a:rPr>
              <a:t>İş</a:t>
            </a:r>
            <a:r>
              <a:rPr sz="3200" b="1" spc="-5" dirty="0">
                <a:latin typeface="Perpetua"/>
                <a:cs typeface="Perpetua"/>
              </a:rPr>
              <a:t>birli</a:t>
            </a:r>
            <a:r>
              <a:rPr sz="3200" b="1" spc="-5" dirty="0">
                <a:latin typeface="Cambria"/>
                <a:cs typeface="Cambria"/>
              </a:rPr>
              <a:t>ğ</a:t>
            </a:r>
            <a:r>
              <a:rPr sz="3200" b="1" spc="-5" dirty="0">
                <a:latin typeface="Perpetua"/>
                <a:cs typeface="Perpetua"/>
              </a:rPr>
              <a:t>i </a:t>
            </a:r>
            <a:r>
              <a:rPr sz="3200" b="1" spc="-75" dirty="0">
                <a:latin typeface="Perpetua"/>
                <a:cs typeface="Perpetua"/>
              </a:rPr>
              <a:t>Yapan </a:t>
            </a:r>
            <a:r>
              <a:rPr sz="3200" b="1" dirty="0">
                <a:latin typeface="Perpetua"/>
                <a:cs typeface="Perpetua"/>
              </a:rPr>
              <a:t>Gücü  </a:t>
            </a:r>
            <a:r>
              <a:rPr sz="3200" b="1" spc="-5" dirty="0">
                <a:latin typeface="Perpetua"/>
                <a:cs typeface="Perpetua"/>
              </a:rPr>
              <a:t>Sınırlı</a:t>
            </a:r>
            <a:r>
              <a:rPr sz="3200" b="1" spc="5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Giri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imci.</a:t>
            </a:r>
            <a:endParaRPr sz="3200">
              <a:latin typeface="Perpetua"/>
              <a:cs typeface="Perpetua"/>
            </a:endParaRPr>
          </a:p>
          <a:p>
            <a:pPr marL="234950" indent="-222885">
              <a:lnSpc>
                <a:spcPct val="100000"/>
              </a:lnSpc>
              <a:spcBef>
                <a:spcPts val="213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35585" algn="l"/>
              </a:tabLst>
            </a:pPr>
            <a:r>
              <a:rPr sz="3200" b="1" dirty="0">
                <a:solidFill>
                  <a:srgbClr val="0000A3"/>
                </a:solidFill>
                <a:latin typeface="Perpetua"/>
                <a:cs typeface="Perpetua"/>
              </a:rPr>
              <a:t>Giri</a:t>
            </a:r>
            <a:r>
              <a:rPr sz="3200" b="1" dirty="0">
                <a:solidFill>
                  <a:srgbClr val="0000A3"/>
                </a:solidFill>
                <a:latin typeface="Cambria"/>
                <a:cs typeface="Cambria"/>
              </a:rPr>
              <a:t>ş</a:t>
            </a:r>
            <a:r>
              <a:rPr sz="3200" b="1" dirty="0">
                <a:solidFill>
                  <a:srgbClr val="0000A3"/>
                </a:solidFill>
                <a:latin typeface="Perpetua"/>
                <a:cs typeface="Perpetua"/>
              </a:rPr>
              <a:t>imci</a:t>
            </a:r>
            <a:r>
              <a:rPr sz="3200" b="1" spc="-380" dirty="0">
                <a:solidFill>
                  <a:srgbClr val="0000A3"/>
                </a:solidFill>
                <a:latin typeface="Perpetua"/>
                <a:cs typeface="Perpetua"/>
              </a:rPr>
              <a:t> </a:t>
            </a:r>
            <a:r>
              <a:rPr sz="3200" b="1" spc="-50" dirty="0">
                <a:solidFill>
                  <a:srgbClr val="0000A3"/>
                </a:solidFill>
                <a:latin typeface="Perpetua"/>
                <a:cs typeface="Perpetua"/>
              </a:rPr>
              <a:t>Takım</a:t>
            </a:r>
            <a:endParaRPr sz="3200">
              <a:latin typeface="Perpetua"/>
              <a:cs typeface="Perpetua"/>
            </a:endParaRPr>
          </a:p>
          <a:p>
            <a:pPr marL="532130" marR="287655" lvl="1" indent="-182880">
              <a:lnSpc>
                <a:spcPct val="140000"/>
              </a:lnSpc>
              <a:spcBef>
                <a:spcPts val="405"/>
              </a:spcBef>
              <a:buClr>
                <a:srgbClr val="009CD8"/>
              </a:buClr>
              <a:buSzPct val="84375"/>
              <a:buFont typeface="Wingdings 2"/>
              <a:buChar char=""/>
              <a:tabLst>
                <a:tab pos="633095" algn="l"/>
              </a:tabLst>
            </a:pPr>
            <a:r>
              <a:rPr sz="3200" b="1" dirty="0">
                <a:latin typeface="Perpetua"/>
                <a:cs typeface="Perpetua"/>
              </a:rPr>
              <a:t>Giri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imci </a:t>
            </a:r>
            <a:r>
              <a:rPr sz="3200" b="1" spc="-5" dirty="0">
                <a:latin typeface="Perpetua"/>
                <a:cs typeface="Perpetua"/>
              </a:rPr>
              <a:t>Olarak </a:t>
            </a:r>
            <a:r>
              <a:rPr sz="3200" b="1" dirty="0">
                <a:latin typeface="Perpetua"/>
                <a:cs typeface="Perpetua"/>
              </a:rPr>
              <a:t>Çalı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an </a:t>
            </a:r>
            <a:r>
              <a:rPr sz="3200" b="1" spc="-5" dirty="0">
                <a:latin typeface="Cambria"/>
                <a:cs typeface="Cambria"/>
              </a:rPr>
              <a:t>İ</a:t>
            </a:r>
            <a:r>
              <a:rPr sz="3200" b="1" spc="-5" dirty="0">
                <a:latin typeface="Perpetua"/>
                <a:cs typeface="Perpetua"/>
              </a:rPr>
              <a:t>ki </a:t>
            </a:r>
            <a:r>
              <a:rPr sz="3200" b="1" spc="-125" dirty="0">
                <a:latin typeface="Perpetua"/>
                <a:cs typeface="Perpetua"/>
              </a:rPr>
              <a:t>Veya</a:t>
            </a:r>
            <a:r>
              <a:rPr sz="3200" b="1" spc="-385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Daha  Fazla</a:t>
            </a:r>
            <a:r>
              <a:rPr sz="3200" b="1" spc="-15" dirty="0">
                <a:latin typeface="Perpetua"/>
                <a:cs typeface="Perpetua"/>
              </a:rPr>
              <a:t> </a:t>
            </a:r>
            <a:r>
              <a:rPr sz="3200" b="1" spc="-5" dirty="0">
                <a:latin typeface="Perpetua"/>
                <a:cs typeface="Perpetua"/>
              </a:rPr>
              <a:t>Ki</a:t>
            </a:r>
            <a:r>
              <a:rPr sz="3200" b="1" spc="-5" dirty="0">
                <a:latin typeface="Cambria"/>
                <a:cs typeface="Cambria"/>
              </a:rPr>
              <a:t>ş</a:t>
            </a:r>
            <a:r>
              <a:rPr sz="3200" b="1" spc="-5" dirty="0">
                <a:latin typeface="Perpetua"/>
                <a:cs typeface="Perpetua"/>
              </a:rPr>
              <a:t>i.</a:t>
            </a:r>
            <a:endParaRPr sz="3200">
              <a:latin typeface="Perpetua"/>
              <a:cs typeface="Perpet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28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865" y="615278"/>
            <a:ext cx="4039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Girişimcilik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Türleri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Yönetsel </a:t>
            </a:r>
            <a:r>
              <a:rPr spc="100" dirty="0"/>
              <a:t>Becerilere </a:t>
            </a:r>
            <a:r>
              <a:rPr spc="80" dirty="0"/>
              <a:t>Dayalı</a:t>
            </a:r>
            <a:r>
              <a:rPr spc="-125" dirty="0"/>
              <a:t> </a:t>
            </a:r>
            <a:r>
              <a:rPr spc="105" dirty="0"/>
              <a:t>Sınıflandırma</a:t>
            </a:r>
          </a:p>
          <a:p>
            <a:pPr marL="287020" marR="161290" indent="-274320">
              <a:lnSpc>
                <a:spcPct val="150000"/>
              </a:lnSpc>
              <a:spcBef>
                <a:spcPts val="2705"/>
              </a:spcBef>
            </a:pPr>
            <a:r>
              <a:rPr sz="2800" spc="-5" dirty="0">
                <a:latin typeface="Arial"/>
                <a:cs typeface="Arial"/>
              </a:rPr>
              <a:t>Esnaf / Zanaatkar</a:t>
            </a:r>
            <a:r>
              <a:rPr sz="2800" b="0" spc="-5" dirty="0">
                <a:latin typeface="Arial"/>
                <a:cs typeface="Arial"/>
              </a:rPr>
              <a:t>: </a:t>
            </a:r>
            <a:r>
              <a:rPr sz="2800" b="0" spc="-5" dirty="0">
                <a:solidFill>
                  <a:srgbClr val="000000"/>
                </a:solidFill>
                <a:latin typeface="Arial"/>
                <a:cs typeface="Arial"/>
              </a:rPr>
              <a:t>Atalardan </a:t>
            </a:r>
            <a:r>
              <a:rPr sz="2800" b="0" dirty="0">
                <a:solidFill>
                  <a:srgbClr val="000000"/>
                </a:solidFill>
                <a:latin typeface="Arial"/>
                <a:cs typeface="Arial"/>
              </a:rPr>
              <a:t>Kalan</a:t>
            </a:r>
            <a:r>
              <a:rPr sz="2800" b="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0" spc="-55" dirty="0">
                <a:solidFill>
                  <a:srgbClr val="000000"/>
                </a:solidFill>
                <a:latin typeface="Arial"/>
                <a:cs typeface="Arial"/>
              </a:rPr>
              <a:t>Teknik  </a:t>
            </a:r>
            <a:r>
              <a:rPr sz="2800" b="0" spc="-5" dirty="0">
                <a:solidFill>
                  <a:srgbClr val="000000"/>
                </a:solidFill>
                <a:latin typeface="Arial"/>
                <a:cs typeface="Arial"/>
              </a:rPr>
              <a:t>Becerilere</a:t>
            </a:r>
            <a:r>
              <a:rPr sz="2800"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Arial"/>
                <a:cs typeface="Arial"/>
              </a:rPr>
              <a:t>Dayalı</a:t>
            </a:r>
            <a:endParaRPr sz="2800">
              <a:latin typeface="Arial"/>
              <a:cs typeface="Arial"/>
            </a:endParaRPr>
          </a:p>
          <a:p>
            <a:pPr marL="287020" marR="5080" indent="-274320">
              <a:lnSpc>
                <a:spcPct val="150000"/>
              </a:lnSpc>
              <a:spcBef>
                <a:spcPts val="2185"/>
              </a:spcBef>
            </a:pPr>
            <a:r>
              <a:rPr sz="2800" dirty="0">
                <a:latin typeface="Arial"/>
                <a:cs typeface="Arial"/>
              </a:rPr>
              <a:t>Fırsatçı </a:t>
            </a:r>
            <a:r>
              <a:rPr sz="2800" spc="-5" dirty="0">
                <a:latin typeface="Arial"/>
                <a:cs typeface="Arial"/>
              </a:rPr>
              <a:t>Girişimci: </a:t>
            </a:r>
            <a:r>
              <a:rPr sz="2800" b="0" spc="-5" dirty="0">
                <a:solidFill>
                  <a:srgbClr val="000000"/>
                </a:solidFill>
                <a:latin typeface="Arial"/>
                <a:cs typeface="Arial"/>
              </a:rPr>
              <a:t>Büyüme </a:t>
            </a:r>
            <a:r>
              <a:rPr sz="2800" b="0" dirty="0">
                <a:solidFill>
                  <a:srgbClr val="000000"/>
                </a:solidFill>
                <a:latin typeface="Arial"/>
                <a:cs typeface="Arial"/>
              </a:rPr>
              <a:t>Odaklı </a:t>
            </a:r>
            <a:r>
              <a:rPr sz="2800" b="0" spc="-5" dirty="0">
                <a:solidFill>
                  <a:srgbClr val="000000"/>
                </a:solidFill>
                <a:latin typeface="Arial"/>
                <a:cs typeface="Arial"/>
              </a:rPr>
              <a:t>Stratejik  Plan</a:t>
            </a:r>
            <a:r>
              <a:rPr sz="2800" b="0" spc="-50" dirty="0">
                <a:solidFill>
                  <a:srgbClr val="000000"/>
                </a:solidFill>
                <a:latin typeface="Arial"/>
                <a:cs typeface="Arial"/>
              </a:rPr>
              <a:t> Yapan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29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755" y="1038960"/>
            <a:ext cx="23710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60" dirty="0"/>
              <a:t>Girişimcilik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765860" y="1700845"/>
            <a:ext cx="7619440" cy="3052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730885" indent="-274320">
              <a:lnSpc>
                <a:spcPct val="152500"/>
              </a:lnSpc>
              <a:spcBef>
                <a:spcPts val="1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10" dirty="0">
                <a:latin typeface="Perpetua"/>
                <a:cs typeface="Perpetua"/>
              </a:rPr>
              <a:t>Kaynakların </a:t>
            </a:r>
            <a:r>
              <a:rPr sz="3200" b="1" dirty="0">
                <a:latin typeface="Perpetua"/>
                <a:cs typeface="Perpetua"/>
              </a:rPr>
              <a:t>Kontrol Edilip  </a:t>
            </a:r>
            <a:r>
              <a:rPr sz="3200" b="1" spc="-5" dirty="0">
                <a:latin typeface="Perpetua"/>
                <a:cs typeface="Perpetua"/>
              </a:rPr>
              <a:t>Edilmemesinden Ba</a:t>
            </a:r>
            <a:r>
              <a:rPr sz="3200" b="1" spc="-5" dirty="0">
                <a:latin typeface="Cambria"/>
                <a:cs typeface="Cambria"/>
              </a:rPr>
              <a:t>ğ</a:t>
            </a:r>
            <a:r>
              <a:rPr sz="3200" b="1" spc="-5" dirty="0">
                <a:latin typeface="Perpetua"/>
                <a:cs typeface="Perpetua"/>
              </a:rPr>
              <a:t>ımsız</a:t>
            </a:r>
            <a:r>
              <a:rPr sz="3200" b="1" dirty="0">
                <a:latin typeface="Perpetua"/>
                <a:cs typeface="Perpetua"/>
              </a:rPr>
              <a:t> Olarak,</a:t>
            </a:r>
            <a:endParaRPr sz="3200" dirty="0">
              <a:latin typeface="Perpetua"/>
              <a:cs typeface="Perpetua"/>
            </a:endParaRPr>
          </a:p>
          <a:p>
            <a:pPr marL="286385" marR="5080" indent="-274320">
              <a:lnSpc>
                <a:spcPct val="150000"/>
              </a:lnSpc>
              <a:spcBef>
                <a:spcPts val="6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25" dirty="0">
                <a:latin typeface="Perpetua"/>
                <a:cs typeface="Perpetua"/>
              </a:rPr>
              <a:t>FIRSATLARIN</a:t>
            </a:r>
            <a:r>
              <a:rPr sz="3200" b="1" spc="-425" dirty="0">
                <a:latin typeface="Perpetua"/>
                <a:cs typeface="Perpetua"/>
              </a:rPr>
              <a:t> </a:t>
            </a:r>
            <a:r>
              <a:rPr lang="tr-TR" sz="3200" b="1" spc="-425" smtClean="0">
                <a:latin typeface="Perpetua"/>
                <a:cs typeface="Perpetua"/>
              </a:rPr>
              <a:t>  </a:t>
            </a:r>
            <a:r>
              <a:rPr sz="3200" b="1" spc="-50" smtClean="0">
                <a:latin typeface="Perpetua"/>
                <a:cs typeface="Perpetua"/>
              </a:rPr>
              <a:t>YARATILMASI</a:t>
            </a:r>
            <a:r>
              <a:rPr sz="3200" b="1" spc="-385" smtClean="0">
                <a:latin typeface="Perpetua"/>
                <a:cs typeface="Perpetua"/>
              </a:rPr>
              <a:t> </a:t>
            </a:r>
            <a:r>
              <a:rPr lang="tr-TR" sz="3200" b="1" spc="-385" dirty="0" smtClean="0">
                <a:latin typeface="Perpetua"/>
                <a:cs typeface="Perpetua"/>
              </a:rPr>
              <a:t> </a:t>
            </a:r>
            <a:r>
              <a:rPr lang="tr-TR" sz="3200" b="1" spc="-185" dirty="0">
                <a:latin typeface="Perpetua"/>
                <a:cs typeface="Perpetua"/>
              </a:rPr>
              <a:t>v</a:t>
            </a:r>
            <a:r>
              <a:rPr sz="3200" b="1" spc="-185" dirty="0">
                <a:latin typeface="Perpetua"/>
                <a:cs typeface="Perpetua"/>
              </a:rPr>
              <a:t>e</a:t>
            </a:r>
            <a:r>
              <a:rPr lang="tr-TR" sz="3200" b="1" spc="-185" dirty="0">
                <a:latin typeface="Perpetua"/>
                <a:cs typeface="Perpetua"/>
              </a:rPr>
              <a:t> </a:t>
            </a:r>
            <a:r>
              <a:rPr sz="3200" b="1" spc="-400" dirty="0">
                <a:latin typeface="Perpetua"/>
                <a:cs typeface="Perpetua"/>
              </a:rPr>
              <a:t> </a:t>
            </a:r>
            <a:r>
              <a:rPr sz="3200" b="1" spc="-55" dirty="0">
                <a:latin typeface="Perpetua"/>
                <a:cs typeface="Perpetua"/>
              </a:rPr>
              <a:t>TAK</a:t>
            </a:r>
            <a:r>
              <a:rPr sz="3200" b="1" spc="-55" dirty="0">
                <a:latin typeface="Cambria"/>
                <a:cs typeface="Cambria"/>
              </a:rPr>
              <a:t>İ</a:t>
            </a:r>
            <a:r>
              <a:rPr sz="3200" b="1" spc="-55" dirty="0">
                <a:latin typeface="Perpetua"/>
                <a:cs typeface="Perpetua"/>
              </a:rPr>
              <a:t>P  </a:t>
            </a:r>
            <a:r>
              <a:rPr sz="3200" b="1" dirty="0">
                <a:latin typeface="Perpetua"/>
                <a:cs typeface="Perpetua"/>
              </a:rPr>
              <a:t>ED</a:t>
            </a:r>
            <a:r>
              <a:rPr sz="3200" b="1" dirty="0">
                <a:latin typeface="Cambria"/>
                <a:cs typeface="Cambria"/>
              </a:rPr>
              <a:t>İ</a:t>
            </a:r>
            <a:r>
              <a:rPr sz="3200" b="1" dirty="0">
                <a:latin typeface="Perpetua"/>
                <a:cs typeface="Perpetua"/>
              </a:rPr>
              <a:t>LMES</a:t>
            </a:r>
            <a:r>
              <a:rPr sz="3200" b="1" dirty="0">
                <a:latin typeface="Cambria"/>
                <a:cs typeface="Cambria"/>
              </a:rPr>
              <a:t>İ</a:t>
            </a:r>
            <a:r>
              <a:rPr sz="3200" b="1" dirty="0">
                <a:latin typeface="Perpetua"/>
                <a:cs typeface="Perpetua"/>
              </a:rPr>
              <a:t>NE DÖNÜK </a:t>
            </a:r>
            <a:r>
              <a:rPr sz="3200" b="1" spc="-10" dirty="0">
                <a:latin typeface="Perpetua"/>
                <a:cs typeface="Perpetua"/>
              </a:rPr>
              <a:t>Bir</a:t>
            </a:r>
            <a:r>
              <a:rPr sz="3200" b="1" spc="15" dirty="0">
                <a:latin typeface="Perpetua"/>
                <a:cs typeface="Perpetua"/>
              </a:rPr>
              <a:t> </a:t>
            </a:r>
            <a:r>
              <a:rPr sz="3200" b="1" spc="-25" dirty="0">
                <a:latin typeface="Perpetua"/>
                <a:cs typeface="Perpetua"/>
              </a:rPr>
              <a:t>Süreçtir.</a:t>
            </a:r>
            <a:endParaRPr sz="3200" dirty="0">
              <a:latin typeface="Perpetua"/>
              <a:cs typeface="Perpet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6127" y="6678802"/>
            <a:ext cx="18097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733" y="1016093"/>
            <a:ext cx="71177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60" dirty="0"/>
              <a:t>Alınan </a:t>
            </a:r>
            <a:r>
              <a:rPr sz="3200" spc="70" dirty="0"/>
              <a:t>Risk </a:t>
            </a:r>
            <a:r>
              <a:rPr sz="3200" spc="90" dirty="0"/>
              <a:t>Düzeyine </a:t>
            </a:r>
            <a:r>
              <a:rPr sz="3200" spc="75" dirty="0"/>
              <a:t>Dayalı</a:t>
            </a:r>
            <a:r>
              <a:rPr sz="3200" spc="-105" dirty="0"/>
              <a:t> </a:t>
            </a:r>
            <a:r>
              <a:rPr sz="3200" spc="105" dirty="0"/>
              <a:t>Sınıflandırma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89100" y="1742238"/>
            <a:ext cx="7508193" cy="292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130810" indent="-274320">
              <a:lnSpc>
                <a:spcPct val="150000"/>
              </a:lnSpc>
              <a:spcBef>
                <a:spcPts val="100"/>
              </a:spcBef>
              <a:tabLst>
                <a:tab pos="6105525" algn="l"/>
              </a:tabLst>
            </a:pPr>
            <a:r>
              <a:rPr sz="2800" b="1" spc="-15" dirty="0">
                <a:solidFill>
                  <a:srgbClr val="0000A3"/>
                </a:solidFill>
                <a:latin typeface="Arial"/>
                <a:cs typeface="Arial"/>
              </a:rPr>
              <a:t>D</a:t>
            </a:r>
            <a:r>
              <a:rPr sz="2800" b="1" dirty="0">
                <a:solidFill>
                  <a:srgbClr val="0000A3"/>
                </a:solidFill>
                <a:latin typeface="Arial"/>
                <a:cs typeface="Arial"/>
              </a:rPr>
              <a:t>i</a:t>
            </a:r>
            <a:r>
              <a:rPr sz="2800" b="1" spc="-10" dirty="0">
                <a:solidFill>
                  <a:srgbClr val="0000A3"/>
                </a:solidFill>
                <a:latin typeface="Arial"/>
                <a:cs typeface="Arial"/>
              </a:rPr>
              <a:t>n</a:t>
            </a:r>
            <a:r>
              <a:rPr sz="2800" b="1" spc="5" dirty="0">
                <a:solidFill>
                  <a:srgbClr val="0000A3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m</a:t>
            </a:r>
            <a:r>
              <a:rPr sz="2800" b="1" spc="-30" dirty="0">
                <a:solidFill>
                  <a:srgbClr val="0000A3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k</a:t>
            </a:r>
            <a:r>
              <a:rPr sz="2800" b="1" spc="40" dirty="0">
                <a:solidFill>
                  <a:srgbClr val="0000A3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0000A3"/>
                </a:solidFill>
                <a:latin typeface="Arial"/>
                <a:cs typeface="Arial"/>
              </a:rPr>
              <a:t>G</a:t>
            </a:r>
            <a:r>
              <a:rPr sz="2800" b="1" dirty="0">
                <a:solidFill>
                  <a:srgbClr val="0000A3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r</a:t>
            </a:r>
            <a:r>
              <a:rPr sz="2800" b="1" dirty="0">
                <a:solidFill>
                  <a:srgbClr val="0000A3"/>
                </a:solidFill>
                <a:latin typeface="Arial"/>
                <a:cs typeface="Arial"/>
              </a:rPr>
              <a:t>i</a:t>
            </a:r>
            <a:r>
              <a:rPr sz="2800" b="1" spc="5" dirty="0">
                <a:solidFill>
                  <a:srgbClr val="0000A3"/>
                </a:solidFill>
                <a:latin typeface="Arial"/>
                <a:cs typeface="Arial"/>
              </a:rPr>
              <a:t>ş</a:t>
            </a:r>
            <a:r>
              <a:rPr sz="2800" b="1" dirty="0">
                <a:solidFill>
                  <a:srgbClr val="0000A3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m</a:t>
            </a:r>
            <a:r>
              <a:rPr sz="2800" b="1" spc="-25" dirty="0">
                <a:solidFill>
                  <a:srgbClr val="0000A3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i</a:t>
            </a:r>
            <a:r>
              <a:rPr sz="2800" b="1" spc="-20" dirty="0">
                <a:solidFill>
                  <a:srgbClr val="0000A3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:</a:t>
            </a:r>
            <a:r>
              <a:rPr sz="2800" b="1" spc="-95" dirty="0">
                <a:solidFill>
                  <a:srgbClr val="0000A3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r</a:t>
            </a:r>
            <a:r>
              <a:rPr sz="2800" spc="5" dirty="0">
                <a:latin typeface="Arial"/>
                <a:cs typeface="Arial"/>
              </a:rPr>
              <a:t>oa</a:t>
            </a:r>
            <a:r>
              <a:rPr sz="2800" spc="-5" dirty="0">
                <a:latin typeface="Arial"/>
                <a:cs typeface="Arial"/>
              </a:rPr>
              <a:t>k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A</a:t>
            </a:r>
            <a:r>
              <a:rPr sz="2800" spc="5" dirty="0">
                <a:latin typeface="Arial"/>
                <a:cs typeface="Arial"/>
              </a:rPr>
              <a:t>g</a:t>
            </a:r>
            <a:r>
              <a:rPr sz="2800" spc="10" dirty="0">
                <a:latin typeface="Arial"/>
                <a:cs typeface="Arial"/>
              </a:rPr>
              <a:t>r</a:t>
            </a:r>
            <a:r>
              <a:rPr sz="2800" spc="-25" dirty="0">
                <a:latin typeface="Arial"/>
                <a:cs typeface="Arial"/>
              </a:rPr>
              <a:t>e</a:t>
            </a:r>
            <a:r>
              <a:rPr sz="2800" spc="2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5" dirty="0" err="1">
                <a:latin typeface="Arial"/>
                <a:cs typeface="Arial"/>
              </a:rPr>
              <a:t>R</a:t>
            </a:r>
            <a:r>
              <a:rPr sz="2800" spc="5" dirty="0" err="1">
                <a:latin typeface="Arial"/>
                <a:cs typeface="Arial"/>
              </a:rPr>
              <a:t>ad</a:t>
            </a:r>
            <a:r>
              <a:rPr sz="2800" spc="-15" dirty="0" err="1">
                <a:latin typeface="Arial"/>
                <a:cs typeface="Arial"/>
              </a:rPr>
              <a:t>i</a:t>
            </a:r>
            <a:r>
              <a:rPr sz="2800" spc="-5" dirty="0" err="1">
                <a:latin typeface="Arial"/>
                <a:cs typeface="Arial"/>
              </a:rPr>
              <a:t>k</a:t>
            </a:r>
            <a:r>
              <a:rPr sz="2800" spc="5" dirty="0" err="1">
                <a:latin typeface="Arial"/>
                <a:cs typeface="Arial"/>
              </a:rPr>
              <a:t>a</a:t>
            </a:r>
            <a:r>
              <a:rPr sz="2800" spc="-5" dirty="0" err="1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30" dirty="0" err="1">
                <a:latin typeface="Arial"/>
                <a:cs typeface="Arial"/>
              </a:rPr>
              <a:t>Yenilikçi</a:t>
            </a:r>
            <a:endParaRPr sz="2800" dirty="0">
              <a:latin typeface="Arial"/>
              <a:cs typeface="Arial"/>
            </a:endParaRPr>
          </a:p>
          <a:p>
            <a:pPr marL="286385" marR="5080" indent="-274320">
              <a:lnSpc>
                <a:spcPct val="150000"/>
              </a:lnSpc>
              <a:spcBef>
                <a:spcPts val="2690"/>
              </a:spcBef>
            </a:pPr>
            <a:r>
              <a:rPr sz="2800" b="1" spc="-35" dirty="0">
                <a:solidFill>
                  <a:srgbClr val="0000A3"/>
                </a:solidFill>
                <a:latin typeface="Arial"/>
                <a:cs typeface="Arial"/>
              </a:rPr>
              <a:t>Takipçi </a:t>
            </a: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Girişimci : </a:t>
            </a:r>
            <a:r>
              <a:rPr sz="2800" spc="-5" dirty="0">
                <a:latin typeface="Arial"/>
                <a:cs typeface="Arial"/>
              </a:rPr>
              <a:t>Reaktif, Uyumlu &amp; </a:t>
            </a:r>
            <a:r>
              <a:rPr sz="2800" spc="-45" dirty="0">
                <a:latin typeface="Arial"/>
                <a:cs typeface="Arial"/>
              </a:rPr>
              <a:t>Tedricen  </a:t>
            </a:r>
            <a:r>
              <a:rPr sz="2800" spc="-30" dirty="0">
                <a:latin typeface="Arial"/>
                <a:cs typeface="Arial"/>
              </a:rPr>
              <a:t>Yenilikçi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157" y="6678802"/>
            <a:ext cx="23558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r>
            <a:r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0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552771"/>
            <a:ext cx="80104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825" marR="508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Faaliyet </a:t>
            </a:r>
            <a:r>
              <a:rPr spc="145" dirty="0" err="1"/>
              <a:t>Sahasına</a:t>
            </a:r>
            <a:r>
              <a:rPr spc="145" dirty="0"/>
              <a:t> </a:t>
            </a:r>
            <a:r>
              <a:rPr lang="tr-TR" spc="30" dirty="0"/>
              <a:t>v</a:t>
            </a:r>
            <a:r>
              <a:rPr spc="30" dirty="0"/>
              <a:t>e </a:t>
            </a:r>
            <a:r>
              <a:rPr spc="80" dirty="0"/>
              <a:t>Büyüklüğe</a:t>
            </a:r>
            <a:r>
              <a:rPr spc="-65" dirty="0"/>
              <a:t> </a:t>
            </a:r>
            <a:r>
              <a:rPr spc="80" dirty="0"/>
              <a:t>Dayalı  </a:t>
            </a:r>
            <a:r>
              <a:rPr spc="114" dirty="0"/>
              <a:t>Sınıflandırma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88" y="1753161"/>
            <a:ext cx="7525384" cy="429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1216660" indent="-274320">
              <a:lnSpc>
                <a:spcPct val="140000"/>
              </a:lnSpc>
              <a:spcBef>
                <a:spcPts val="100"/>
              </a:spcBef>
            </a:pPr>
            <a:r>
              <a:rPr sz="2800" b="1" spc="-30" dirty="0">
                <a:solidFill>
                  <a:srgbClr val="0000A3"/>
                </a:solidFill>
                <a:latin typeface="Arial"/>
                <a:cs typeface="Arial"/>
              </a:rPr>
              <a:t>Yerel </a:t>
            </a: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Girişimci : </a:t>
            </a:r>
            <a:r>
              <a:rPr sz="2800" spc="-5" dirty="0">
                <a:latin typeface="Arial"/>
                <a:cs typeface="Arial"/>
              </a:rPr>
              <a:t>Sınırlı </a:t>
            </a:r>
            <a:r>
              <a:rPr sz="2800" dirty="0">
                <a:latin typeface="Arial"/>
                <a:cs typeface="Arial"/>
              </a:rPr>
              <a:t>Öz </a:t>
            </a:r>
            <a:r>
              <a:rPr sz="2800" spc="-5" dirty="0">
                <a:latin typeface="Arial"/>
                <a:cs typeface="Arial"/>
              </a:rPr>
              <a:t>Sermaye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Ve  </a:t>
            </a:r>
            <a:r>
              <a:rPr sz="2800" dirty="0">
                <a:latin typeface="Arial"/>
                <a:cs typeface="Arial"/>
              </a:rPr>
              <a:t>Personele </a:t>
            </a:r>
            <a:r>
              <a:rPr sz="2800" spc="-5" dirty="0">
                <a:latin typeface="Arial"/>
                <a:cs typeface="Arial"/>
              </a:rPr>
              <a:t>Sahip,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Küçük</a:t>
            </a:r>
            <a:endParaRPr sz="2800">
              <a:latin typeface="Arial"/>
              <a:cs typeface="Arial"/>
            </a:endParaRPr>
          </a:p>
          <a:p>
            <a:pPr marL="286385" marR="5080" indent="-274320">
              <a:lnSpc>
                <a:spcPct val="140000"/>
              </a:lnSpc>
              <a:spcBef>
                <a:spcPts val="2685"/>
              </a:spcBef>
            </a:pP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Bölgesel Girişimci: </a:t>
            </a:r>
            <a:r>
              <a:rPr sz="2800" dirty="0">
                <a:latin typeface="Arial"/>
                <a:cs typeface="Arial"/>
              </a:rPr>
              <a:t>Artan Pazar </a:t>
            </a:r>
            <a:r>
              <a:rPr sz="2800" spc="-5" dirty="0">
                <a:latin typeface="Arial"/>
                <a:cs typeface="Arial"/>
              </a:rPr>
              <a:t>Payına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Sahip,  Orta</a:t>
            </a:r>
            <a:endParaRPr sz="2800">
              <a:latin typeface="Arial"/>
              <a:cs typeface="Arial"/>
            </a:endParaRPr>
          </a:p>
          <a:p>
            <a:pPr marL="286385" marR="102235" indent="-274320">
              <a:lnSpc>
                <a:spcPct val="140000"/>
              </a:lnSpc>
              <a:spcBef>
                <a:spcPts val="2690"/>
              </a:spcBef>
            </a:pPr>
            <a:r>
              <a:rPr sz="2800" b="1" spc="-5" dirty="0">
                <a:solidFill>
                  <a:srgbClr val="0000A3"/>
                </a:solidFill>
                <a:latin typeface="Arial"/>
                <a:cs typeface="Arial"/>
              </a:rPr>
              <a:t>Küresel Girişimci: </a:t>
            </a:r>
            <a:r>
              <a:rPr sz="2800" dirty="0">
                <a:latin typeface="Arial"/>
                <a:cs typeface="Arial"/>
              </a:rPr>
              <a:t>Büyük, </a:t>
            </a:r>
            <a:r>
              <a:rPr sz="2800" spc="-5" dirty="0">
                <a:latin typeface="Arial"/>
                <a:cs typeface="Arial"/>
              </a:rPr>
              <a:t>Uluslararası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Alanda  Faaliyet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Gösteren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2771" y="6678802"/>
            <a:ext cx="22669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r>
            <a:r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865" y="667070"/>
            <a:ext cx="6704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Fırsatçı Girişimcinin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Özellikleri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44" y="1485453"/>
            <a:ext cx="5859780" cy="4932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9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35585" algn="l"/>
              </a:tabLst>
            </a:pPr>
            <a:r>
              <a:rPr sz="2800" b="1" spc="-10" dirty="0">
                <a:latin typeface="Perpetua"/>
                <a:cs typeface="Perpetua"/>
              </a:rPr>
              <a:t>Geni</a:t>
            </a:r>
            <a:r>
              <a:rPr sz="2800" b="1" spc="-10" dirty="0">
                <a:latin typeface="Cambria"/>
                <a:cs typeface="Cambria"/>
              </a:rPr>
              <a:t>ş </a:t>
            </a:r>
            <a:r>
              <a:rPr sz="2800" b="1" spc="-40" dirty="0">
                <a:latin typeface="Perpetua"/>
                <a:cs typeface="Perpetua"/>
              </a:rPr>
              <a:t>Tabanlı</a:t>
            </a:r>
            <a:r>
              <a:rPr sz="2800" b="1" spc="-310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E</a:t>
            </a:r>
            <a:r>
              <a:rPr sz="2800" b="1" spc="-5" dirty="0">
                <a:latin typeface="Cambria"/>
                <a:cs typeface="Cambria"/>
              </a:rPr>
              <a:t>ğ</a:t>
            </a:r>
            <a:r>
              <a:rPr sz="2800" b="1" spc="-5" dirty="0">
                <a:latin typeface="Perpetua"/>
                <a:cs typeface="Perpetua"/>
              </a:rPr>
              <a:t>itim</a:t>
            </a:r>
            <a:endParaRPr sz="2800">
              <a:latin typeface="Perpetua"/>
              <a:cs typeface="Perpetua"/>
            </a:endParaRPr>
          </a:p>
          <a:p>
            <a:pPr marL="234950" indent="-222885">
              <a:lnSpc>
                <a:spcPct val="100000"/>
              </a:lnSpc>
              <a:spcBef>
                <a:spcPts val="2520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35585" algn="l"/>
              </a:tabLst>
            </a:pPr>
            <a:r>
              <a:rPr sz="2800" b="1" spc="-10" dirty="0">
                <a:latin typeface="Perpetua"/>
                <a:cs typeface="Perpetua"/>
              </a:rPr>
              <a:t>Problemlere </a:t>
            </a:r>
            <a:r>
              <a:rPr sz="2800" b="1" spc="-5" dirty="0">
                <a:latin typeface="Perpetua"/>
                <a:cs typeface="Perpetua"/>
              </a:rPr>
              <a:t>Bilimsel</a:t>
            </a:r>
            <a:r>
              <a:rPr sz="2800" b="1" spc="-370" dirty="0">
                <a:latin typeface="Perpetua"/>
                <a:cs typeface="Perpetua"/>
              </a:rPr>
              <a:t> </a:t>
            </a:r>
            <a:r>
              <a:rPr sz="2800" b="1" spc="-40" dirty="0">
                <a:latin typeface="Perpetua"/>
                <a:cs typeface="Perpetua"/>
              </a:rPr>
              <a:t>Yakla</a:t>
            </a:r>
            <a:r>
              <a:rPr sz="2800" b="1" spc="-40" dirty="0">
                <a:latin typeface="Cambria"/>
                <a:cs typeface="Cambria"/>
              </a:rPr>
              <a:t>ş</a:t>
            </a:r>
            <a:r>
              <a:rPr sz="2800" b="1" spc="-40" dirty="0">
                <a:latin typeface="Perpetua"/>
                <a:cs typeface="Perpetua"/>
              </a:rPr>
              <a:t>ım</a:t>
            </a:r>
            <a:endParaRPr sz="2800">
              <a:latin typeface="Perpetua"/>
              <a:cs typeface="Perpetua"/>
            </a:endParaRPr>
          </a:p>
          <a:p>
            <a:pPr marL="234950" indent="-222885">
              <a:lnSpc>
                <a:spcPct val="100000"/>
              </a:lnSpc>
              <a:spcBef>
                <a:spcPts val="2520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35585" algn="l"/>
              </a:tabLst>
            </a:pPr>
            <a:r>
              <a:rPr sz="2800" b="1" spc="-75" dirty="0">
                <a:latin typeface="Perpetua"/>
                <a:cs typeface="Perpetua"/>
              </a:rPr>
              <a:t>Yetki </a:t>
            </a:r>
            <a:r>
              <a:rPr sz="2800" b="1" dirty="0">
                <a:latin typeface="Perpetua"/>
                <a:cs typeface="Perpetua"/>
              </a:rPr>
              <a:t>Devrine </a:t>
            </a:r>
            <a:r>
              <a:rPr sz="2800" b="1" spc="-5" dirty="0">
                <a:latin typeface="Perpetua"/>
                <a:cs typeface="Perpetua"/>
              </a:rPr>
              <a:t>Kar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5" dirty="0">
                <a:latin typeface="Perpetua"/>
                <a:cs typeface="Perpetua"/>
              </a:rPr>
              <a:t>ı</a:t>
            </a:r>
            <a:r>
              <a:rPr sz="2800" b="1" spc="65" dirty="0">
                <a:latin typeface="Perpetua"/>
                <a:cs typeface="Perpetua"/>
              </a:rPr>
              <a:t> </a:t>
            </a:r>
            <a:r>
              <a:rPr sz="2800" b="1" spc="-10" dirty="0">
                <a:latin typeface="Perpetua"/>
                <a:cs typeface="Perpetua"/>
              </a:rPr>
              <a:t>Gönüllülük</a:t>
            </a:r>
            <a:endParaRPr sz="2800">
              <a:latin typeface="Perpetua"/>
              <a:cs typeface="Perpetua"/>
            </a:endParaRPr>
          </a:p>
          <a:p>
            <a:pPr marL="234950" indent="-222885">
              <a:lnSpc>
                <a:spcPct val="100000"/>
              </a:lnSpc>
              <a:spcBef>
                <a:spcPts val="2520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35585" algn="l"/>
              </a:tabLst>
            </a:pPr>
            <a:r>
              <a:rPr sz="2800" b="1" spc="-15" dirty="0">
                <a:latin typeface="Perpetua"/>
                <a:cs typeface="Perpetua"/>
              </a:rPr>
              <a:t>Stratejiye </a:t>
            </a:r>
            <a:r>
              <a:rPr sz="2800" b="1" spc="-10" dirty="0">
                <a:latin typeface="Perpetua"/>
                <a:cs typeface="Perpetua"/>
              </a:rPr>
              <a:t>Geni</a:t>
            </a:r>
            <a:r>
              <a:rPr sz="2800" b="1" spc="-10" dirty="0">
                <a:latin typeface="Cambria"/>
                <a:cs typeface="Cambria"/>
              </a:rPr>
              <a:t>ş </a:t>
            </a:r>
            <a:r>
              <a:rPr sz="2800" b="1" spc="-5" dirty="0">
                <a:latin typeface="Perpetua"/>
                <a:cs typeface="Perpetua"/>
              </a:rPr>
              <a:t>Bakı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70" dirty="0">
                <a:latin typeface="Cambria"/>
                <a:cs typeface="Cambria"/>
              </a:rPr>
              <a:t> </a:t>
            </a:r>
            <a:r>
              <a:rPr sz="2800" b="1" spc="-10" dirty="0">
                <a:latin typeface="Perpetua"/>
                <a:cs typeface="Perpetua"/>
              </a:rPr>
              <a:t>Açısı</a:t>
            </a:r>
            <a:endParaRPr sz="2800">
              <a:latin typeface="Perpetua"/>
              <a:cs typeface="Perpetua"/>
            </a:endParaRPr>
          </a:p>
          <a:p>
            <a:pPr marL="234950" indent="-222885">
              <a:lnSpc>
                <a:spcPct val="100000"/>
              </a:lnSpc>
              <a:spcBef>
                <a:spcPts val="2520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35585" algn="l"/>
              </a:tabLst>
            </a:pPr>
            <a:r>
              <a:rPr sz="2800" b="1" spc="-5" dirty="0">
                <a:latin typeface="Perpetua"/>
                <a:cs typeface="Perpetua"/>
              </a:rPr>
              <a:t>Farklıla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5" dirty="0">
                <a:latin typeface="Perpetua"/>
                <a:cs typeface="Perpetua"/>
              </a:rPr>
              <a:t>tırılmı</a:t>
            </a:r>
            <a:r>
              <a:rPr sz="2800" b="1" spc="-5" dirty="0">
                <a:latin typeface="Cambria"/>
                <a:cs typeface="Cambria"/>
              </a:rPr>
              <a:t>ş </a:t>
            </a:r>
            <a:r>
              <a:rPr sz="2800" b="1" spc="-20" dirty="0">
                <a:latin typeface="Perpetua"/>
                <a:cs typeface="Perpetua"/>
              </a:rPr>
              <a:t>Pazar</a:t>
            </a:r>
            <a:r>
              <a:rPr sz="2800" b="1" spc="-345" dirty="0">
                <a:latin typeface="Perpetua"/>
                <a:cs typeface="Perpetua"/>
              </a:rPr>
              <a:t> </a:t>
            </a:r>
            <a:r>
              <a:rPr sz="2800" b="1" spc="-35" dirty="0">
                <a:latin typeface="Perpetua"/>
                <a:cs typeface="Perpetua"/>
              </a:rPr>
              <a:t>Yakla</a:t>
            </a:r>
            <a:r>
              <a:rPr sz="2800" b="1" spc="-35" dirty="0">
                <a:latin typeface="Cambria"/>
                <a:cs typeface="Cambria"/>
              </a:rPr>
              <a:t>ş</a:t>
            </a:r>
            <a:r>
              <a:rPr sz="2800" b="1" spc="-35" dirty="0">
                <a:latin typeface="Perpetua"/>
                <a:cs typeface="Perpetua"/>
              </a:rPr>
              <a:t>ımı</a:t>
            </a:r>
            <a:endParaRPr sz="2800">
              <a:latin typeface="Perpetua"/>
              <a:cs typeface="Perpetua"/>
            </a:endParaRPr>
          </a:p>
          <a:p>
            <a:pPr marL="234950" indent="-222885">
              <a:lnSpc>
                <a:spcPct val="100000"/>
              </a:lnSpc>
              <a:spcBef>
                <a:spcPts val="243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35585" algn="l"/>
              </a:tabLst>
            </a:pPr>
            <a:r>
              <a:rPr sz="2800" b="1" spc="-5" dirty="0">
                <a:latin typeface="Perpetua"/>
                <a:cs typeface="Perpetua"/>
              </a:rPr>
              <a:t>Uzun </a:t>
            </a:r>
            <a:r>
              <a:rPr sz="2800" b="1" spc="-55" dirty="0">
                <a:latin typeface="Perpetua"/>
                <a:cs typeface="Perpetua"/>
              </a:rPr>
              <a:t>Vadeli </a:t>
            </a:r>
            <a:r>
              <a:rPr sz="2800" b="1" spc="-5" dirty="0">
                <a:latin typeface="Perpetua"/>
                <a:cs typeface="Perpetua"/>
              </a:rPr>
              <a:t>Planlama</a:t>
            </a:r>
            <a:r>
              <a:rPr sz="2800" b="1" spc="-290" dirty="0">
                <a:latin typeface="Perpetua"/>
                <a:cs typeface="Perpetua"/>
              </a:rPr>
              <a:t> </a:t>
            </a:r>
            <a:r>
              <a:rPr sz="2800" b="1" spc="-10" dirty="0">
                <a:latin typeface="Perpetua"/>
                <a:cs typeface="Perpetua"/>
              </a:rPr>
              <a:t>Ufku</a:t>
            </a:r>
            <a:endParaRPr sz="2800">
              <a:latin typeface="Perpetua"/>
              <a:cs typeface="Perpetua"/>
            </a:endParaRPr>
          </a:p>
          <a:p>
            <a:pPr marL="234950" indent="-222885">
              <a:lnSpc>
                <a:spcPct val="100000"/>
              </a:lnSpc>
              <a:spcBef>
                <a:spcPts val="260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35585" algn="l"/>
              </a:tabLst>
            </a:pPr>
            <a:r>
              <a:rPr sz="2800" b="1" spc="-5" dirty="0">
                <a:latin typeface="Perpetua"/>
                <a:cs typeface="Perpetua"/>
              </a:rPr>
              <a:t>Geli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5" dirty="0">
                <a:latin typeface="Perpetua"/>
                <a:cs typeface="Perpetua"/>
              </a:rPr>
              <a:t>mi</a:t>
            </a:r>
            <a:r>
              <a:rPr sz="2800" b="1" spc="-5" dirty="0">
                <a:latin typeface="Cambria"/>
                <a:cs typeface="Cambria"/>
              </a:rPr>
              <a:t>ş </a:t>
            </a:r>
            <a:r>
              <a:rPr sz="2800" b="1" spc="-5" dirty="0">
                <a:latin typeface="Perpetua"/>
                <a:cs typeface="Perpetua"/>
              </a:rPr>
              <a:t>Muhasebe </a:t>
            </a:r>
            <a:r>
              <a:rPr sz="2800" b="1" spc="-180" dirty="0">
                <a:latin typeface="Perpetua"/>
                <a:cs typeface="Perpetua"/>
              </a:rPr>
              <a:t>Ve </a:t>
            </a:r>
            <a:r>
              <a:rPr sz="2800" b="1" spc="-5" dirty="0">
                <a:latin typeface="Perpetua"/>
                <a:cs typeface="Perpetua"/>
              </a:rPr>
              <a:t>Finansal</a:t>
            </a:r>
            <a:r>
              <a:rPr sz="2800" b="1" spc="-200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Kontr</a:t>
            </a:r>
            <a:endParaRPr sz="2800">
              <a:latin typeface="Perpetua"/>
              <a:cs typeface="Perpet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32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865" y="554333"/>
            <a:ext cx="7278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Girişimcilikle İlgili </a:t>
            </a:r>
            <a:r>
              <a:rPr b="0" spc="-50" dirty="0">
                <a:latin typeface="Arial"/>
                <a:cs typeface="Arial"/>
              </a:rPr>
              <a:t>Yanlış</a:t>
            </a:r>
            <a:r>
              <a:rPr b="0" spc="-15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Düşünceler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22" y="2020298"/>
            <a:ext cx="7522845" cy="397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Clr>
                <a:srgbClr val="0F6EC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1. </a:t>
            </a:r>
            <a:r>
              <a:rPr sz="2400" b="1" spc="-5" dirty="0">
                <a:latin typeface="Arial"/>
                <a:cs typeface="Arial"/>
              </a:rPr>
              <a:t>Başarılı </a:t>
            </a:r>
            <a:r>
              <a:rPr sz="2400" b="1" dirty="0">
                <a:latin typeface="Arial"/>
                <a:cs typeface="Arial"/>
              </a:rPr>
              <a:t>Girişimcilik </a:t>
            </a:r>
            <a:r>
              <a:rPr sz="2400" b="1" spc="-5" dirty="0">
                <a:latin typeface="Arial"/>
                <a:cs typeface="Arial"/>
              </a:rPr>
              <a:t>İçin </a:t>
            </a:r>
            <a:r>
              <a:rPr sz="2400" b="1" spc="-15" dirty="0">
                <a:latin typeface="Arial"/>
                <a:cs typeface="Arial"/>
              </a:rPr>
              <a:t>İyi </a:t>
            </a:r>
            <a:r>
              <a:rPr sz="2400" b="1" spc="-5" dirty="0">
                <a:latin typeface="Arial"/>
                <a:cs typeface="Arial"/>
              </a:rPr>
              <a:t>Bir </a:t>
            </a:r>
            <a:r>
              <a:rPr sz="2400" b="1" dirty="0">
                <a:latin typeface="Arial"/>
                <a:cs typeface="Arial"/>
              </a:rPr>
              <a:t>İş Fikri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Yeterlidir.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F6EC6"/>
              </a:buClr>
              <a:buFont typeface="Wingdings 2"/>
              <a:buChar char=""/>
            </a:pPr>
            <a:endParaRPr sz="25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buClr>
                <a:srgbClr val="0F6EC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2. Girişimcilik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Kolaydır.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F6EC6"/>
              </a:buClr>
              <a:buFont typeface="Wingdings 2"/>
              <a:buChar char=""/>
            </a:pPr>
            <a:endParaRPr sz="25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buClr>
                <a:srgbClr val="0F6EC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3. Girişimcilik </a:t>
            </a:r>
            <a:r>
              <a:rPr sz="2400" b="1" spc="-5" dirty="0">
                <a:latin typeface="Arial"/>
                <a:cs typeface="Arial"/>
              </a:rPr>
              <a:t>Çok Riskli Bir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İştir.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F6EC6"/>
              </a:buClr>
              <a:buFont typeface="Wingdings 2"/>
              <a:buChar char=""/>
            </a:pPr>
            <a:endParaRPr sz="25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buClr>
                <a:srgbClr val="0F6EC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4. Girişimcilik </a:t>
            </a:r>
            <a:r>
              <a:rPr sz="2400" b="1" spc="-20" dirty="0">
                <a:latin typeface="Arial"/>
                <a:cs typeface="Arial"/>
              </a:rPr>
              <a:t>Yalnızca </a:t>
            </a:r>
            <a:r>
              <a:rPr sz="2400" b="1" spc="-5" dirty="0">
                <a:latin typeface="Arial"/>
                <a:cs typeface="Arial"/>
              </a:rPr>
              <a:t>Kobi’ler İçin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Geçerlidir.</a:t>
            </a:r>
            <a:endParaRPr sz="2400">
              <a:latin typeface="Arial"/>
              <a:cs typeface="Arial"/>
            </a:endParaRPr>
          </a:p>
          <a:p>
            <a:pPr marL="286385" marR="313055" indent="-274320">
              <a:lnSpc>
                <a:spcPct val="180000"/>
              </a:lnSpc>
              <a:spcBef>
                <a:spcPts val="575"/>
              </a:spcBef>
              <a:buClr>
                <a:srgbClr val="0F6EC6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5. Girişimci İşletmeler </a:t>
            </a:r>
            <a:r>
              <a:rPr sz="2400" b="1" spc="-70" dirty="0">
                <a:latin typeface="Arial"/>
                <a:cs typeface="Arial"/>
              </a:rPr>
              <a:t>Ve </a:t>
            </a:r>
            <a:r>
              <a:rPr sz="2400" b="1" spc="-5" dirty="0">
                <a:latin typeface="Arial"/>
                <a:cs typeface="Arial"/>
              </a:rPr>
              <a:t>Kobi’ler Arasında</a:t>
            </a:r>
            <a:r>
              <a:rPr sz="2400" b="1" spc="-1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Fark  </a:t>
            </a:r>
            <a:r>
              <a:rPr sz="2400" b="1" spc="-50" dirty="0">
                <a:latin typeface="Arial"/>
                <a:cs typeface="Arial"/>
              </a:rPr>
              <a:t>Yoktur.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33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7527" y="697991"/>
            <a:ext cx="7772400" cy="10699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4290" rIns="0" bIns="0" rtlCol="0">
            <a:spAutoFit/>
          </a:bodyPr>
          <a:lstStyle/>
          <a:p>
            <a:pPr marL="90805" marR="1059180">
              <a:lnSpc>
                <a:spcPct val="100000"/>
              </a:lnSpc>
              <a:spcBef>
                <a:spcPts val="270"/>
              </a:spcBef>
            </a:pPr>
            <a:r>
              <a:rPr sz="2800" spc="-5" dirty="0">
                <a:latin typeface="Arial"/>
                <a:cs typeface="Arial"/>
              </a:rPr>
              <a:t>Girişimcilerin Profesyonel Yöneticilerle  </a:t>
            </a:r>
            <a:r>
              <a:rPr sz="2800" dirty="0">
                <a:latin typeface="Arial"/>
                <a:cs typeface="Arial"/>
              </a:rPr>
              <a:t>Karşılaştırılması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4655" y="1767839"/>
            <a:ext cx="8132445" cy="462280"/>
          </a:xfrm>
          <a:custGeom>
            <a:avLst/>
            <a:gdLst/>
            <a:ahLst/>
            <a:cxnLst/>
            <a:rect l="l" t="t" r="r" b="b"/>
            <a:pathLst>
              <a:path w="8132445" h="462280">
                <a:moveTo>
                  <a:pt x="8132077" y="0"/>
                </a:moveTo>
                <a:lnTo>
                  <a:pt x="4267200" y="0"/>
                </a:lnTo>
                <a:lnTo>
                  <a:pt x="3307092" y="0"/>
                </a:lnTo>
                <a:lnTo>
                  <a:pt x="0" y="0"/>
                </a:lnTo>
                <a:lnTo>
                  <a:pt x="0" y="461772"/>
                </a:lnTo>
                <a:lnTo>
                  <a:pt x="3307092" y="461772"/>
                </a:lnTo>
                <a:lnTo>
                  <a:pt x="4267200" y="461772"/>
                </a:lnTo>
                <a:lnTo>
                  <a:pt x="8132077" y="461772"/>
                </a:lnTo>
                <a:lnTo>
                  <a:pt x="8132077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26092" y="1780971"/>
            <a:ext cx="7962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63525" algn="l"/>
                <a:tab pos="3704590" algn="l"/>
              </a:tabLst>
            </a:pPr>
            <a:r>
              <a:rPr sz="2400" b="1" u="sng" spc="-1870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G</a:t>
            </a:r>
            <a:r>
              <a:rPr sz="2400" b="1" u="sng" spc="-1870" dirty="0">
                <a:solidFill>
                  <a:srgbClr val="0000A3"/>
                </a:solidFill>
                <a:latin typeface="Arial"/>
                <a:cs typeface="Arial"/>
              </a:rPr>
              <a:t>	</a:t>
            </a:r>
            <a:r>
              <a:rPr sz="2400" b="1" u="sng" spc="-7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Times New Roman"/>
                <a:cs typeface="Times New Roman"/>
              </a:rPr>
              <a:t>İ</a:t>
            </a:r>
            <a:r>
              <a:rPr sz="2400" b="1" u="sng" spc="-7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R</a:t>
            </a:r>
            <a:r>
              <a:rPr sz="2400" b="1" u="sng" spc="-7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Times New Roman"/>
                <a:cs typeface="Times New Roman"/>
              </a:rPr>
              <a:t>İŞİ</a:t>
            </a:r>
            <a:r>
              <a:rPr sz="2400" b="1" u="sng" spc="-7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MC</a:t>
            </a:r>
            <a:r>
              <a:rPr sz="2400" b="1" u="sng" spc="-7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Times New Roman"/>
                <a:cs typeface="Times New Roman"/>
              </a:rPr>
              <a:t>İ</a:t>
            </a:r>
            <a:r>
              <a:rPr sz="2400" b="1" spc="-75" dirty="0">
                <a:solidFill>
                  <a:srgbClr val="0000A3"/>
                </a:solidFill>
                <a:latin typeface="Times New Roman"/>
                <a:cs typeface="Times New Roman"/>
              </a:rPr>
              <a:t>	</a:t>
            </a:r>
            <a:r>
              <a:rPr sz="2400" u="heavy" spc="-1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Copperplate Gothic Bold"/>
                <a:cs typeface="Copperplate Gothic Bold"/>
              </a:rPr>
              <a:t>PROFESYONEL</a:t>
            </a:r>
            <a:r>
              <a:rPr sz="2400" u="heavy" spc="-3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sz="2400" u="heavy" spc="-6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Copperplate Gothic Bold"/>
                <a:cs typeface="Copperplate Gothic Bold"/>
              </a:rPr>
              <a:t>YÖNET</a:t>
            </a:r>
            <a:r>
              <a:rPr sz="2400" u="heavy" spc="-6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Times New Roman"/>
                <a:cs typeface="Times New Roman"/>
              </a:rPr>
              <a:t>İ</a:t>
            </a:r>
            <a:r>
              <a:rPr sz="2400" u="heavy" spc="-6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Copperplate Gothic Bold"/>
                <a:cs typeface="Copperplate Gothic Bold"/>
              </a:rPr>
              <a:t>C</a:t>
            </a:r>
            <a:r>
              <a:rPr sz="2400" u="heavy" spc="-6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Times New Roman"/>
                <a:cs typeface="Times New Roman"/>
              </a:rPr>
              <a:t>İ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2059" y="2301240"/>
            <a:ext cx="3950335" cy="335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1046480">
              <a:lnSpc>
                <a:spcPct val="100000"/>
              </a:lnSpc>
              <a:spcBef>
                <a:spcPts val="330"/>
              </a:spcBef>
            </a:pPr>
            <a:r>
              <a:rPr sz="1600" b="1" spc="-5" dirty="0">
                <a:latin typeface="Verdana"/>
                <a:cs typeface="Verdana"/>
              </a:rPr>
              <a:t>Kurucu </a:t>
            </a:r>
            <a:r>
              <a:rPr sz="1600" b="1" spc="-15" dirty="0">
                <a:latin typeface="Verdana"/>
                <a:cs typeface="Verdana"/>
              </a:rPr>
              <a:t>ve </a:t>
            </a:r>
            <a:r>
              <a:rPr sz="1600" b="1" spc="-10" dirty="0">
                <a:latin typeface="Verdana"/>
                <a:cs typeface="Verdana"/>
              </a:rPr>
              <a:t>organize</a:t>
            </a:r>
            <a:r>
              <a:rPr sz="1600" b="1" spc="7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edici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3728" y="2301240"/>
            <a:ext cx="4223385" cy="335280"/>
          </a:xfrm>
          <a:prstGeom prst="rect">
            <a:avLst/>
          </a:prstGeom>
          <a:solidFill>
            <a:srgbClr val="77D8E8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b="1" spc="-5" dirty="0">
                <a:latin typeface="Verdana"/>
                <a:cs typeface="Verdana"/>
              </a:rPr>
              <a:t>Koruyucu ve</a:t>
            </a:r>
            <a:r>
              <a:rPr sz="1600" b="1" spc="2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eğitici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2059" y="3215640"/>
            <a:ext cx="3950335" cy="335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2105660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Firmasına</a:t>
            </a:r>
            <a:r>
              <a:rPr sz="1600" b="1" spc="2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bağlı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3728" y="3215640"/>
            <a:ext cx="4223385" cy="335280"/>
          </a:xfrm>
          <a:prstGeom prst="rect">
            <a:avLst/>
          </a:prstGeom>
          <a:solidFill>
            <a:srgbClr val="77D8E8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Mesleğine</a:t>
            </a:r>
            <a:r>
              <a:rPr sz="1600" b="1" spc="4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bağlı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2059" y="3672840"/>
            <a:ext cx="3950335" cy="335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1302385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Orta düzeyde risk</a:t>
            </a:r>
            <a:r>
              <a:rPr sz="1600" b="1" spc="8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alıcı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43728" y="3672840"/>
            <a:ext cx="4223385" cy="335280"/>
          </a:xfrm>
          <a:prstGeom prst="rect">
            <a:avLst/>
          </a:prstGeom>
          <a:solidFill>
            <a:srgbClr val="77D8E8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Bireysel </a:t>
            </a:r>
            <a:r>
              <a:rPr sz="1600" b="1" spc="-5" dirty="0">
                <a:latin typeface="Verdana"/>
                <a:cs typeface="Verdana"/>
              </a:rPr>
              <a:t>risk </a:t>
            </a:r>
            <a:r>
              <a:rPr sz="1600" b="1" spc="-10" dirty="0">
                <a:latin typeface="Verdana"/>
                <a:cs typeface="Verdana"/>
              </a:rPr>
              <a:t>almaktan</a:t>
            </a:r>
            <a:r>
              <a:rPr sz="1600" b="1" spc="11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kaçan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42059" y="4130040"/>
            <a:ext cx="3950335" cy="335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330"/>
              </a:spcBef>
            </a:pPr>
            <a:r>
              <a:rPr sz="1600" b="1" spc="-5" dirty="0">
                <a:latin typeface="Verdana"/>
                <a:cs typeface="Verdana"/>
              </a:rPr>
              <a:t>Uzun vadeli stratejik</a:t>
            </a:r>
            <a:r>
              <a:rPr sz="1600" b="1" spc="2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düşünce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43728" y="4130040"/>
            <a:ext cx="4223385" cy="335280"/>
          </a:xfrm>
          <a:prstGeom prst="rect">
            <a:avLst/>
          </a:prstGeom>
          <a:solidFill>
            <a:srgbClr val="77D8E8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Orta vadeli operasyonel</a:t>
            </a:r>
            <a:r>
              <a:rPr sz="1600" b="1" spc="13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düşünce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42059" y="4587240"/>
            <a:ext cx="3950335" cy="335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910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330"/>
              </a:spcBef>
            </a:pPr>
            <a:r>
              <a:rPr sz="1600" b="1" spc="-20" dirty="0">
                <a:latin typeface="Verdana"/>
                <a:cs typeface="Verdana"/>
              </a:rPr>
              <a:t>H</a:t>
            </a:r>
            <a:r>
              <a:rPr sz="1600" b="1" spc="-5" dirty="0">
                <a:latin typeface="Verdana"/>
                <a:cs typeface="Verdana"/>
              </a:rPr>
              <a:t>a</a:t>
            </a:r>
            <a:r>
              <a:rPr sz="1600" b="1" spc="5" dirty="0">
                <a:latin typeface="Verdana"/>
                <a:cs typeface="Verdana"/>
              </a:rPr>
              <a:t>y</a:t>
            </a:r>
            <a:r>
              <a:rPr sz="1600" b="1" spc="-5" dirty="0">
                <a:latin typeface="Verdana"/>
                <a:cs typeface="Verdana"/>
              </a:rPr>
              <a:t>a</a:t>
            </a:r>
            <a:r>
              <a:rPr sz="1600" b="1" spc="-10" dirty="0">
                <a:latin typeface="Verdana"/>
                <a:cs typeface="Verdana"/>
              </a:rPr>
              <a:t>l</a:t>
            </a:r>
            <a:r>
              <a:rPr sz="1600" b="1" spc="-20" dirty="0">
                <a:latin typeface="Verdana"/>
                <a:cs typeface="Verdana"/>
              </a:rPr>
              <a:t>c</a:t>
            </a:r>
            <a:r>
              <a:rPr sz="1600" b="1" spc="-5" dirty="0">
                <a:latin typeface="Verdana"/>
                <a:cs typeface="Verdana"/>
              </a:rPr>
              <a:t>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43728" y="4587240"/>
            <a:ext cx="4223385" cy="335280"/>
          </a:xfrm>
          <a:prstGeom prst="rect">
            <a:avLst/>
          </a:prstGeom>
          <a:solidFill>
            <a:srgbClr val="77D8E8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Akılcı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2059" y="2758440"/>
            <a:ext cx="3950335" cy="335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1881505">
              <a:lnSpc>
                <a:spcPct val="100000"/>
              </a:lnSpc>
              <a:spcBef>
                <a:spcPts val="330"/>
              </a:spcBef>
            </a:pPr>
            <a:r>
              <a:rPr sz="1600" b="1" spc="-5" dirty="0">
                <a:latin typeface="Verdana"/>
                <a:cs typeface="Verdana"/>
              </a:rPr>
              <a:t>Başarı</a:t>
            </a:r>
            <a:r>
              <a:rPr sz="1600" b="1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arayışında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43728" y="2758440"/>
            <a:ext cx="4223385" cy="335280"/>
          </a:xfrm>
          <a:prstGeom prst="rect">
            <a:avLst/>
          </a:prstGeom>
          <a:solidFill>
            <a:srgbClr val="77D8E8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b="1" spc="-5" dirty="0">
                <a:latin typeface="Verdana"/>
                <a:cs typeface="Verdana"/>
              </a:rPr>
              <a:t>Güç</a:t>
            </a:r>
            <a:r>
              <a:rPr sz="1600" b="1" spc="-10" dirty="0">
                <a:latin typeface="Verdana"/>
                <a:cs typeface="Verdana"/>
              </a:rPr>
              <a:t> arayışında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42059" y="5044439"/>
            <a:ext cx="3950335" cy="335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938530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Otoriteyi</a:t>
            </a:r>
            <a:r>
              <a:rPr sz="1600" b="1" spc="2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merkezileştirme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43728" y="5044439"/>
            <a:ext cx="4223385" cy="335280"/>
          </a:xfrm>
          <a:prstGeom prst="rect">
            <a:avLst/>
          </a:prstGeom>
          <a:solidFill>
            <a:srgbClr val="77D8E8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Otoriteyi </a:t>
            </a:r>
            <a:r>
              <a:rPr sz="1600" b="1" spc="-5" dirty="0">
                <a:latin typeface="Verdana"/>
                <a:cs typeface="Verdana"/>
              </a:rPr>
              <a:t>paylaşıcı ve</a:t>
            </a:r>
            <a:r>
              <a:rPr sz="1600" b="1" spc="8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devredici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42059" y="5501639"/>
            <a:ext cx="3950335" cy="335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1863725">
              <a:lnSpc>
                <a:spcPct val="100000"/>
              </a:lnSpc>
              <a:spcBef>
                <a:spcPts val="330"/>
              </a:spcBef>
            </a:pPr>
            <a:r>
              <a:rPr sz="1600" b="1" spc="-5" dirty="0">
                <a:latin typeface="Verdana"/>
                <a:cs typeface="Verdana"/>
              </a:rPr>
              <a:t>Koltuğunda</a:t>
            </a:r>
            <a:r>
              <a:rPr sz="1600" b="1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rahat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43728" y="5501639"/>
            <a:ext cx="4223385" cy="335280"/>
          </a:xfrm>
          <a:prstGeom prst="rect">
            <a:avLst/>
          </a:prstGeom>
          <a:solidFill>
            <a:srgbClr val="77D8E8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Geleceği </a:t>
            </a:r>
            <a:r>
              <a:rPr sz="1600" b="1" spc="-5" dirty="0">
                <a:latin typeface="Verdana"/>
                <a:cs typeface="Verdana"/>
              </a:rPr>
              <a:t>konusunda</a:t>
            </a:r>
            <a:r>
              <a:rPr sz="1600" b="1" spc="8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huzursuz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42059" y="5958839"/>
            <a:ext cx="3950335" cy="335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910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Emir</a:t>
            </a:r>
            <a:r>
              <a:rPr sz="1600" b="1" spc="-5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verici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43728" y="5958839"/>
            <a:ext cx="4223385" cy="335280"/>
          </a:xfrm>
          <a:prstGeom prst="rect">
            <a:avLst/>
          </a:prstGeom>
          <a:solidFill>
            <a:srgbClr val="77D8E8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b="1" spc="-10" dirty="0">
                <a:latin typeface="Verdana"/>
                <a:cs typeface="Verdana"/>
              </a:rPr>
              <a:t>Hem emir verici hem </a:t>
            </a:r>
            <a:r>
              <a:rPr sz="1600" b="1" spc="-5" dirty="0">
                <a:latin typeface="Verdana"/>
                <a:cs typeface="Verdana"/>
              </a:rPr>
              <a:t>de </a:t>
            </a:r>
            <a:r>
              <a:rPr sz="1600" b="1" spc="-10" dirty="0">
                <a:latin typeface="Verdana"/>
                <a:cs typeface="Verdana"/>
              </a:rPr>
              <a:t>emir</a:t>
            </a:r>
            <a:r>
              <a:rPr sz="1600" b="1" spc="14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alıcı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7322" y="889530"/>
            <a:ext cx="68211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" dirty="0"/>
              <a:t>Girişimcilik </a:t>
            </a:r>
            <a:r>
              <a:rPr sz="3200" spc="85" dirty="0"/>
              <a:t>Sürecinin </a:t>
            </a:r>
            <a:r>
              <a:rPr sz="3200" spc="50" dirty="0"/>
              <a:t>Yanıtladığı</a:t>
            </a:r>
            <a:r>
              <a:rPr sz="3200" spc="-20" dirty="0"/>
              <a:t> </a:t>
            </a:r>
            <a:r>
              <a:rPr sz="3200" spc="85" dirty="0"/>
              <a:t>Sorular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2409444" y="1554480"/>
            <a:ext cx="5829300" cy="925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51175" y="2590800"/>
            <a:ext cx="5832347" cy="940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51175" y="3621023"/>
            <a:ext cx="5832347" cy="9235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09088" y="4605528"/>
            <a:ext cx="5882639" cy="9250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51175" y="5682996"/>
            <a:ext cx="5856731" cy="9235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135899" y="1765791"/>
            <a:ext cx="4693920" cy="451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Perpetua"/>
                <a:cs typeface="Perpetua"/>
              </a:rPr>
              <a:t>Fırsatlar</a:t>
            </a:r>
            <a:r>
              <a:rPr sz="2400" b="1" spc="15" dirty="0">
                <a:latin typeface="Perpetua"/>
                <a:cs typeface="Perpetua"/>
              </a:rPr>
              <a:t> </a:t>
            </a:r>
            <a:r>
              <a:rPr sz="2400" b="1" spc="-5" dirty="0">
                <a:latin typeface="Perpetua"/>
                <a:cs typeface="Perpetua"/>
              </a:rPr>
              <a:t>Nerededir?</a:t>
            </a:r>
            <a:endParaRPr sz="2400">
              <a:latin typeface="Perpetua"/>
              <a:cs typeface="Perpetua"/>
            </a:endParaRPr>
          </a:p>
          <a:p>
            <a:pPr marL="881380" marR="5080" indent="-869315">
              <a:lnSpc>
                <a:spcPct val="143300"/>
              </a:lnSpc>
              <a:spcBef>
                <a:spcPts val="2365"/>
              </a:spcBef>
            </a:pPr>
            <a:r>
              <a:rPr sz="2400" b="1" spc="-10" dirty="0">
                <a:latin typeface="Perpetua"/>
                <a:cs typeface="Perpetua"/>
              </a:rPr>
              <a:t>Bu </a:t>
            </a:r>
            <a:r>
              <a:rPr sz="2400" b="1" spc="-5" dirty="0">
                <a:latin typeface="Perpetua"/>
                <a:cs typeface="Perpetua"/>
              </a:rPr>
              <a:t>Fırsatlardan Nasıl</a:t>
            </a:r>
            <a:r>
              <a:rPr sz="2400" b="1" spc="-300" dirty="0">
                <a:latin typeface="Perpetua"/>
                <a:cs typeface="Perpetua"/>
              </a:rPr>
              <a:t> </a:t>
            </a:r>
            <a:r>
              <a:rPr sz="2400" b="1" spc="-20" dirty="0">
                <a:latin typeface="Perpetua"/>
                <a:cs typeface="Perpetua"/>
              </a:rPr>
              <a:t>Yararlanılabilir  </a:t>
            </a:r>
            <a:r>
              <a:rPr sz="2400" b="1" spc="-15" dirty="0">
                <a:latin typeface="Perpetua"/>
                <a:cs typeface="Perpetua"/>
              </a:rPr>
              <a:t>ya </a:t>
            </a:r>
            <a:r>
              <a:rPr sz="2400" b="1" spc="5" dirty="0">
                <a:latin typeface="Perpetua"/>
                <a:cs typeface="Perpetua"/>
              </a:rPr>
              <a:t>da</a:t>
            </a:r>
            <a:r>
              <a:rPr sz="2400" b="1" spc="-325" dirty="0">
                <a:latin typeface="Perpetua"/>
                <a:cs typeface="Perpetua"/>
              </a:rPr>
              <a:t> </a:t>
            </a:r>
            <a:r>
              <a:rPr sz="2400" b="1" spc="-15" dirty="0">
                <a:latin typeface="Perpetua"/>
                <a:cs typeface="Perpetua"/>
              </a:rPr>
              <a:t>Yararlanabilirim?</a:t>
            </a:r>
            <a:endParaRPr sz="2400">
              <a:latin typeface="Perpetua"/>
              <a:cs typeface="Perpet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Perpetua"/>
              <a:cs typeface="Perpetua"/>
            </a:endParaRPr>
          </a:p>
          <a:p>
            <a:pPr marL="419100">
              <a:lnSpc>
                <a:spcPct val="100000"/>
              </a:lnSpc>
            </a:pPr>
            <a:r>
              <a:rPr sz="2400" b="1" spc="10" dirty="0">
                <a:latin typeface="Perpetua"/>
                <a:cs typeface="Perpetua"/>
              </a:rPr>
              <a:t>Hangi </a:t>
            </a:r>
            <a:r>
              <a:rPr sz="2400" b="1" spc="-10" dirty="0">
                <a:latin typeface="Perpetua"/>
                <a:cs typeface="Perpetua"/>
              </a:rPr>
              <a:t>Kaynaklara </a:t>
            </a:r>
            <a:r>
              <a:rPr sz="2400" b="1" spc="-5" dirty="0">
                <a:latin typeface="Cambria"/>
                <a:cs typeface="Cambria"/>
              </a:rPr>
              <a:t>İ</a:t>
            </a:r>
            <a:r>
              <a:rPr sz="2400" b="1" spc="-5" dirty="0">
                <a:latin typeface="Perpetua"/>
                <a:cs typeface="Perpetua"/>
              </a:rPr>
              <a:t>htiyaç</a:t>
            </a:r>
            <a:r>
              <a:rPr sz="2400" b="1" spc="-395" dirty="0">
                <a:latin typeface="Perpetua"/>
                <a:cs typeface="Perpetua"/>
              </a:rPr>
              <a:t> </a:t>
            </a:r>
            <a:r>
              <a:rPr sz="2400" b="1" spc="-65" dirty="0">
                <a:latin typeface="Perpetua"/>
                <a:cs typeface="Perpetua"/>
              </a:rPr>
              <a:t>Var?</a:t>
            </a:r>
            <a:endParaRPr sz="2400">
              <a:latin typeface="Perpetua"/>
              <a:cs typeface="Perpetua"/>
            </a:endParaRPr>
          </a:p>
          <a:p>
            <a:pPr marL="2008505" marR="73025" indent="-1755775">
              <a:lnSpc>
                <a:spcPct val="143300"/>
              </a:lnSpc>
              <a:spcBef>
                <a:spcPts val="1835"/>
              </a:spcBef>
            </a:pPr>
            <a:r>
              <a:rPr sz="2400" b="1" spc="-10" dirty="0">
                <a:latin typeface="Perpetua"/>
                <a:cs typeface="Perpetua"/>
              </a:rPr>
              <a:t>Kaynaklar </a:t>
            </a:r>
            <a:r>
              <a:rPr sz="2400" b="1" dirty="0">
                <a:latin typeface="Perpetua"/>
                <a:cs typeface="Perpetua"/>
              </a:rPr>
              <a:t>Üzerindeki </a:t>
            </a:r>
            <a:r>
              <a:rPr sz="2400" b="1" spc="-5" dirty="0">
                <a:latin typeface="Perpetua"/>
                <a:cs typeface="Perpetua"/>
              </a:rPr>
              <a:t>Kontrolüm  </a:t>
            </a:r>
            <a:r>
              <a:rPr sz="2400" b="1" dirty="0">
                <a:latin typeface="Perpetua"/>
                <a:cs typeface="Perpetua"/>
              </a:rPr>
              <a:t>Nedir?</a:t>
            </a:r>
            <a:endParaRPr sz="2400">
              <a:latin typeface="Perpetua"/>
              <a:cs typeface="Perpet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Perpetua"/>
              <a:cs typeface="Perpetua"/>
            </a:endParaRPr>
          </a:p>
          <a:p>
            <a:pPr marL="906780">
              <a:lnSpc>
                <a:spcPct val="100000"/>
              </a:lnSpc>
            </a:pPr>
            <a:r>
              <a:rPr sz="2400" b="1" spc="5" dirty="0">
                <a:latin typeface="Perpetua"/>
                <a:cs typeface="Perpetua"/>
              </a:rPr>
              <a:t>Hangi </a:t>
            </a:r>
            <a:r>
              <a:rPr sz="2400" b="1" spc="-60" dirty="0">
                <a:latin typeface="Perpetua"/>
                <a:cs typeface="Perpetua"/>
              </a:rPr>
              <a:t>Yapı</a:t>
            </a:r>
            <a:r>
              <a:rPr sz="2400" b="1" spc="-335" dirty="0">
                <a:latin typeface="Perpetua"/>
                <a:cs typeface="Perpetua"/>
              </a:rPr>
              <a:t> </a:t>
            </a:r>
            <a:r>
              <a:rPr sz="2400" b="1" spc="-5" dirty="0">
                <a:latin typeface="Perpetua"/>
                <a:cs typeface="Perpetua"/>
              </a:rPr>
              <a:t>Uygundur?</a:t>
            </a:r>
            <a:endParaRPr sz="2400">
              <a:latin typeface="Perpetua"/>
              <a:cs typeface="Perpet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29724" y="6678802"/>
            <a:ext cx="26098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35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3627" y="417576"/>
            <a:ext cx="9020810" cy="6699884"/>
          </a:xfrm>
          <a:custGeom>
            <a:avLst/>
            <a:gdLst/>
            <a:ahLst/>
            <a:cxnLst/>
            <a:rect l="l" t="t" r="r" b="b"/>
            <a:pathLst>
              <a:path w="9020810" h="6699884">
                <a:moveTo>
                  <a:pt x="8705088" y="6699504"/>
                </a:moveTo>
                <a:lnTo>
                  <a:pt x="316992" y="6699504"/>
                </a:lnTo>
                <a:lnTo>
                  <a:pt x="283464" y="6696456"/>
                </a:lnTo>
                <a:lnTo>
                  <a:pt x="219456" y="6679692"/>
                </a:lnTo>
                <a:lnTo>
                  <a:pt x="161544" y="6652260"/>
                </a:lnTo>
                <a:lnTo>
                  <a:pt x="121920" y="6623304"/>
                </a:lnTo>
                <a:lnTo>
                  <a:pt x="109728" y="6614160"/>
                </a:lnTo>
                <a:lnTo>
                  <a:pt x="76200" y="6579108"/>
                </a:lnTo>
                <a:lnTo>
                  <a:pt x="48768" y="6539484"/>
                </a:lnTo>
                <a:lnTo>
                  <a:pt x="15240" y="6466331"/>
                </a:lnTo>
                <a:lnTo>
                  <a:pt x="4572" y="6417563"/>
                </a:lnTo>
                <a:lnTo>
                  <a:pt x="0" y="6367272"/>
                </a:lnTo>
                <a:lnTo>
                  <a:pt x="0" y="333755"/>
                </a:lnTo>
                <a:lnTo>
                  <a:pt x="1651" y="315467"/>
                </a:lnTo>
                <a:lnTo>
                  <a:pt x="3047" y="298703"/>
                </a:lnTo>
                <a:lnTo>
                  <a:pt x="4572" y="281940"/>
                </a:lnTo>
                <a:lnTo>
                  <a:pt x="7620" y="266699"/>
                </a:lnTo>
                <a:lnTo>
                  <a:pt x="10668" y="249936"/>
                </a:lnTo>
                <a:lnTo>
                  <a:pt x="15240" y="234696"/>
                </a:lnTo>
                <a:lnTo>
                  <a:pt x="33528" y="188976"/>
                </a:lnTo>
                <a:lnTo>
                  <a:pt x="41147" y="175260"/>
                </a:lnTo>
                <a:lnTo>
                  <a:pt x="48768" y="160019"/>
                </a:lnTo>
                <a:lnTo>
                  <a:pt x="57912" y="147828"/>
                </a:lnTo>
                <a:lnTo>
                  <a:pt x="67056" y="134111"/>
                </a:lnTo>
                <a:lnTo>
                  <a:pt x="76200" y="121919"/>
                </a:lnTo>
                <a:lnTo>
                  <a:pt x="121920" y="76200"/>
                </a:lnTo>
                <a:lnTo>
                  <a:pt x="161544" y="48767"/>
                </a:lnTo>
                <a:lnTo>
                  <a:pt x="204216" y="25908"/>
                </a:lnTo>
                <a:lnTo>
                  <a:pt x="249936" y="10667"/>
                </a:lnTo>
                <a:lnTo>
                  <a:pt x="300228" y="1524"/>
                </a:lnTo>
                <a:lnTo>
                  <a:pt x="316992" y="0"/>
                </a:lnTo>
                <a:lnTo>
                  <a:pt x="8703564" y="0"/>
                </a:lnTo>
                <a:lnTo>
                  <a:pt x="8721852" y="1524"/>
                </a:lnTo>
                <a:lnTo>
                  <a:pt x="8738616" y="4572"/>
                </a:lnTo>
                <a:lnTo>
                  <a:pt x="8746236" y="6096"/>
                </a:lnTo>
                <a:lnTo>
                  <a:pt x="333756" y="6096"/>
                </a:lnTo>
                <a:lnTo>
                  <a:pt x="316992" y="7619"/>
                </a:lnTo>
                <a:lnTo>
                  <a:pt x="300228" y="7619"/>
                </a:lnTo>
                <a:lnTo>
                  <a:pt x="283464" y="10667"/>
                </a:lnTo>
                <a:lnTo>
                  <a:pt x="268224" y="13715"/>
                </a:lnTo>
                <a:lnTo>
                  <a:pt x="251460" y="16763"/>
                </a:lnTo>
                <a:lnTo>
                  <a:pt x="220980" y="25908"/>
                </a:lnTo>
                <a:lnTo>
                  <a:pt x="207264" y="32004"/>
                </a:lnTo>
                <a:lnTo>
                  <a:pt x="192024" y="38100"/>
                </a:lnTo>
                <a:lnTo>
                  <a:pt x="150876" y="62484"/>
                </a:lnTo>
                <a:lnTo>
                  <a:pt x="102108" y="102108"/>
                </a:lnTo>
                <a:lnTo>
                  <a:pt x="82296" y="124967"/>
                </a:lnTo>
                <a:lnTo>
                  <a:pt x="71628" y="137160"/>
                </a:lnTo>
                <a:lnTo>
                  <a:pt x="62484" y="150876"/>
                </a:lnTo>
                <a:lnTo>
                  <a:pt x="54864" y="164591"/>
                </a:lnTo>
                <a:lnTo>
                  <a:pt x="45720" y="176784"/>
                </a:lnTo>
                <a:lnTo>
                  <a:pt x="39624" y="192024"/>
                </a:lnTo>
                <a:lnTo>
                  <a:pt x="32004" y="205740"/>
                </a:lnTo>
                <a:lnTo>
                  <a:pt x="27432" y="220980"/>
                </a:lnTo>
                <a:lnTo>
                  <a:pt x="13716" y="266699"/>
                </a:lnTo>
                <a:lnTo>
                  <a:pt x="7620" y="316992"/>
                </a:lnTo>
                <a:lnTo>
                  <a:pt x="7620" y="6384036"/>
                </a:lnTo>
                <a:lnTo>
                  <a:pt x="13716" y="6432804"/>
                </a:lnTo>
                <a:lnTo>
                  <a:pt x="27432" y="6478524"/>
                </a:lnTo>
                <a:lnTo>
                  <a:pt x="32004" y="6493763"/>
                </a:lnTo>
                <a:lnTo>
                  <a:pt x="39624" y="6509004"/>
                </a:lnTo>
                <a:lnTo>
                  <a:pt x="45720" y="6522720"/>
                </a:lnTo>
                <a:lnTo>
                  <a:pt x="54864" y="6536436"/>
                </a:lnTo>
                <a:lnTo>
                  <a:pt x="80772" y="6574536"/>
                </a:lnTo>
                <a:lnTo>
                  <a:pt x="138684" y="6629400"/>
                </a:lnTo>
                <a:lnTo>
                  <a:pt x="192024" y="6661404"/>
                </a:lnTo>
                <a:lnTo>
                  <a:pt x="251460" y="6682740"/>
                </a:lnTo>
                <a:lnTo>
                  <a:pt x="316992" y="6693408"/>
                </a:lnTo>
                <a:lnTo>
                  <a:pt x="8753856" y="6693408"/>
                </a:lnTo>
                <a:lnTo>
                  <a:pt x="8738616" y="6696456"/>
                </a:lnTo>
                <a:lnTo>
                  <a:pt x="8705088" y="6699504"/>
                </a:lnTo>
                <a:close/>
              </a:path>
              <a:path w="9020810" h="6699884">
                <a:moveTo>
                  <a:pt x="8753856" y="6693408"/>
                </a:moveTo>
                <a:lnTo>
                  <a:pt x="8703564" y="6693408"/>
                </a:lnTo>
                <a:lnTo>
                  <a:pt x="8737092" y="6690360"/>
                </a:lnTo>
                <a:lnTo>
                  <a:pt x="8752332" y="6687312"/>
                </a:lnTo>
                <a:lnTo>
                  <a:pt x="8769096" y="6682740"/>
                </a:lnTo>
                <a:lnTo>
                  <a:pt x="8784336" y="6679692"/>
                </a:lnTo>
                <a:lnTo>
                  <a:pt x="8814816" y="6667500"/>
                </a:lnTo>
                <a:lnTo>
                  <a:pt x="8869680" y="6638544"/>
                </a:lnTo>
                <a:lnTo>
                  <a:pt x="8906256" y="6608063"/>
                </a:lnTo>
                <a:lnTo>
                  <a:pt x="8918448" y="6597396"/>
                </a:lnTo>
                <a:lnTo>
                  <a:pt x="8958072" y="6550152"/>
                </a:lnTo>
                <a:lnTo>
                  <a:pt x="8982456" y="6509004"/>
                </a:lnTo>
                <a:lnTo>
                  <a:pt x="8988551" y="6493763"/>
                </a:lnTo>
                <a:lnTo>
                  <a:pt x="8994647" y="6480047"/>
                </a:lnTo>
                <a:lnTo>
                  <a:pt x="8999219" y="6464808"/>
                </a:lnTo>
                <a:lnTo>
                  <a:pt x="9003792" y="6448044"/>
                </a:lnTo>
                <a:lnTo>
                  <a:pt x="9006840" y="6432804"/>
                </a:lnTo>
                <a:lnTo>
                  <a:pt x="9009887" y="6416040"/>
                </a:lnTo>
                <a:lnTo>
                  <a:pt x="9012936" y="6400800"/>
                </a:lnTo>
                <a:lnTo>
                  <a:pt x="9012936" y="6384036"/>
                </a:lnTo>
                <a:lnTo>
                  <a:pt x="9014460" y="6367272"/>
                </a:lnTo>
                <a:lnTo>
                  <a:pt x="9014460" y="333755"/>
                </a:lnTo>
                <a:lnTo>
                  <a:pt x="9012936" y="316992"/>
                </a:lnTo>
                <a:lnTo>
                  <a:pt x="9012936" y="300228"/>
                </a:lnTo>
                <a:lnTo>
                  <a:pt x="9009887" y="283463"/>
                </a:lnTo>
                <a:lnTo>
                  <a:pt x="9006840" y="268224"/>
                </a:lnTo>
                <a:lnTo>
                  <a:pt x="9003792" y="251459"/>
                </a:lnTo>
                <a:lnTo>
                  <a:pt x="8994647" y="220980"/>
                </a:lnTo>
                <a:lnTo>
                  <a:pt x="8967215" y="164591"/>
                </a:lnTo>
                <a:lnTo>
                  <a:pt x="8939783" y="124967"/>
                </a:lnTo>
                <a:lnTo>
                  <a:pt x="8929115" y="114300"/>
                </a:lnTo>
                <a:lnTo>
                  <a:pt x="8918448" y="102108"/>
                </a:lnTo>
                <a:lnTo>
                  <a:pt x="8906256" y="91439"/>
                </a:lnTo>
                <a:lnTo>
                  <a:pt x="8895588" y="80772"/>
                </a:lnTo>
                <a:lnTo>
                  <a:pt x="8883396" y="71628"/>
                </a:lnTo>
                <a:lnTo>
                  <a:pt x="8855964" y="53339"/>
                </a:lnTo>
                <a:lnTo>
                  <a:pt x="8843772" y="45719"/>
                </a:lnTo>
                <a:lnTo>
                  <a:pt x="8828532" y="39624"/>
                </a:lnTo>
                <a:lnTo>
                  <a:pt x="8814816" y="32004"/>
                </a:lnTo>
                <a:lnTo>
                  <a:pt x="8799576" y="25908"/>
                </a:lnTo>
                <a:lnTo>
                  <a:pt x="8769096" y="16763"/>
                </a:lnTo>
                <a:lnTo>
                  <a:pt x="8753856" y="13715"/>
                </a:lnTo>
                <a:lnTo>
                  <a:pt x="8720328" y="7619"/>
                </a:lnTo>
                <a:lnTo>
                  <a:pt x="8703564" y="7619"/>
                </a:lnTo>
                <a:lnTo>
                  <a:pt x="8686800" y="6096"/>
                </a:lnTo>
                <a:lnTo>
                  <a:pt x="8746236" y="6096"/>
                </a:lnTo>
                <a:lnTo>
                  <a:pt x="8753856" y="7619"/>
                </a:lnTo>
                <a:lnTo>
                  <a:pt x="8770620" y="10667"/>
                </a:lnTo>
                <a:lnTo>
                  <a:pt x="8801100" y="19811"/>
                </a:lnTo>
                <a:lnTo>
                  <a:pt x="8816340" y="25908"/>
                </a:lnTo>
                <a:lnTo>
                  <a:pt x="8831580" y="33528"/>
                </a:lnTo>
                <a:lnTo>
                  <a:pt x="8845296" y="41148"/>
                </a:lnTo>
                <a:lnTo>
                  <a:pt x="8860536" y="48767"/>
                </a:lnTo>
                <a:lnTo>
                  <a:pt x="8872728" y="56387"/>
                </a:lnTo>
                <a:lnTo>
                  <a:pt x="8886444" y="67056"/>
                </a:lnTo>
                <a:lnTo>
                  <a:pt x="8898636" y="76200"/>
                </a:lnTo>
                <a:lnTo>
                  <a:pt x="8944356" y="121919"/>
                </a:lnTo>
                <a:lnTo>
                  <a:pt x="8971787" y="160019"/>
                </a:lnTo>
                <a:lnTo>
                  <a:pt x="8979408" y="175260"/>
                </a:lnTo>
                <a:lnTo>
                  <a:pt x="8987028" y="188976"/>
                </a:lnTo>
                <a:lnTo>
                  <a:pt x="8994647" y="204215"/>
                </a:lnTo>
                <a:lnTo>
                  <a:pt x="9000744" y="219455"/>
                </a:lnTo>
                <a:lnTo>
                  <a:pt x="9009887" y="249936"/>
                </a:lnTo>
                <a:lnTo>
                  <a:pt x="9012936" y="266699"/>
                </a:lnTo>
                <a:lnTo>
                  <a:pt x="9015983" y="281940"/>
                </a:lnTo>
                <a:lnTo>
                  <a:pt x="9019032" y="298703"/>
                </a:lnTo>
                <a:lnTo>
                  <a:pt x="9020556" y="315467"/>
                </a:lnTo>
                <a:lnTo>
                  <a:pt x="9020556" y="6384036"/>
                </a:lnTo>
                <a:lnTo>
                  <a:pt x="9012936" y="6434328"/>
                </a:lnTo>
                <a:lnTo>
                  <a:pt x="9000744" y="6481572"/>
                </a:lnTo>
                <a:lnTo>
                  <a:pt x="8987028" y="6512052"/>
                </a:lnTo>
                <a:lnTo>
                  <a:pt x="8980932" y="6525768"/>
                </a:lnTo>
                <a:lnTo>
                  <a:pt x="8971787" y="6539484"/>
                </a:lnTo>
                <a:lnTo>
                  <a:pt x="8964168" y="6553200"/>
                </a:lnTo>
                <a:lnTo>
                  <a:pt x="8953500" y="6566916"/>
                </a:lnTo>
                <a:lnTo>
                  <a:pt x="8923019" y="6601968"/>
                </a:lnTo>
                <a:lnTo>
                  <a:pt x="8886444" y="6633972"/>
                </a:lnTo>
                <a:lnTo>
                  <a:pt x="8846820" y="6659879"/>
                </a:lnTo>
                <a:lnTo>
                  <a:pt x="8801100" y="6679692"/>
                </a:lnTo>
                <a:lnTo>
                  <a:pt x="8770620" y="6688836"/>
                </a:lnTo>
                <a:lnTo>
                  <a:pt x="8753856" y="66934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946" y="650181"/>
            <a:ext cx="54914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30" dirty="0"/>
              <a:t>Girişimciliğin Girdi </a:t>
            </a:r>
            <a:r>
              <a:rPr sz="2900" spc="-70" dirty="0"/>
              <a:t>- </a:t>
            </a:r>
            <a:r>
              <a:rPr sz="2900" spc="40" dirty="0"/>
              <a:t>Çıktı</a:t>
            </a:r>
            <a:r>
              <a:rPr sz="2900" spc="155" dirty="0"/>
              <a:t> </a:t>
            </a:r>
            <a:r>
              <a:rPr sz="2900" spc="70" dirty="0"/>
              <a:t>Bileşenleri</a:t>
            </a:r>
            <a:endParaRPr sz="2900"/>
          </a:p>
        </p:txBody>
      </p:sp>
      <p:sp>
        <p:nvSpPr>
          <p:cNvPr id="4" name="object 4"/>
          <p:cNvSpPr/>
          <p:nvPr/>
        </p:nvSpPr>
        <p:spPr>
          <a:xfrm>
            <a:off x="1487424" y="1338072"/>
            <a:ext cx="8144256" cy="5175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9724" y="6678802"/>
            <a:ext cx="26098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36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04944" y="2993135"/>
            <a:ext cx="1758695" cy="1755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97009" y="3467149"/>
            <a:ext cx="1174750" cy="70548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95"/>
              </a:spcBef>
            </a:pPr>
            <a:r>
              <a:rPr sz="1400" b="1" dirty="0">
                <a:latin typeface="Perpetua"/>
                <a:cs typeface="Perpetua"/>
              </a:rPr>
              <a:t>G</a:t>
            </a:r>
            <a:r>
              <a:rPr sz="1400" b="1" dirty="0">
                <a:latin typeface="Cambria"/>
                <a:cs typeface="Cambria"/>
              </a:rPr>
              <a:t>İ</a:t>
            </a:r>
            <a:r>
              <a:rPr sz="1400" b="1" dirty="0">
                <a:latin typeface="Perpetua"/>
                <a:cs typeface="Perpetua"/>
              </a:rPr>
              <a:t>R</a:t>
            </a:r>
            <a:r>
              <a:rPr sz="1400" b="1" dirty="0">
                <a:latin typeface="Cambria"/>
                <a:cs typeface="Cambria"/>
              </a:rPr>
              <a:t>İ</a:t>
            </a:r>
            <a:r>
              <a:rPr sz="1400" b="1" spc="-5" dirty="0">
                <a:latin typeface="Cambria"/>
                <a:cs typeface="Cambria"/>
              </a:rPr>
              <a:t>Ş</a:t>
            </a:r>
            <a:r>
              <a:rPr sz="1400" b="1" spc="5" dirty="0">
                <a:latin typeface="Cambria"/>
                <a:cs typeface="Cambria"/>
              </a:rPr>
              <a:t>İ</a:t>
            </a:r>
            <a:r>
              <a:rPr sz="1400" b="1" spc="5" dirty="0">
                <a:latin typeface="Perpetua"/>
                <a:cs typeface="Perpetua"/>
              </a:rPr>
              <a:t>M</a:t>
            </a:r>
            <a:r>
              <a:rPr sz="1400" b="1" spc="-10" dirty="0">
                <a:latin typeface="Perpetua"/>
                <a:cs typeface="Perpetua"/>
              </a:rPr>
              <a:t>C</a:t>
            </a:r>
            <a:r>
              <a:rPr sz="1400" b="1" dirty="0">
                <a:latin typeface="Cambria"/>
                <a:cs typeface="Cambria"/>
              </a:rPr>
              <a:t>İ</a:t>
            </a:r>
            <a:r>
              <a:rPr sz="1400" b="1" spc="-5" dirty="0">
                <a:latin typeface="Perpetua"/>
                <a:cs typeface="Perpetua"/>
              </a:rPr>
              <a:t>N</a:t>
            </a:r>
            <a:r>
              <a:rPr sz="1400" b="1" dirty="0">
                <a:latin typeface="Cambria"/>
                <a:cs typeface="Cambria"/>
              </a:rPr>
              <a:t>İ</a:t>
            </a:r>
            <a:r>
              <a:rPr sz="1400" b="1" dirty="0">
                <a:latin typeface="Perpetua"/>
                <a:cs typeface="Perpetua"/>
              </a:rPr>
              <a:t>N</a:t>
            </a:r>
            <a:endParaRPr sz="1400">
              <a:latin typeface="Perpetua"/>
              <a:cs typeface="Perpetua"/>
            </a:endParaRPr>
          </a:p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sz="1400" b="1" dirty="0">
                <a:latin typeface="Cambria"/>
                <a:cs typeface="Cambria"/>
              </a:rPr>
              <a:t>İŞ</a:t>
            </a:r>
            <a:r>
              <a:rPr sz="1400" b="1" dirty="0">
                <a:latin typeface="Perpetua"/>
                <a:cs typeface="Perpetua"/>
              </a:rPr>
              <a:t>LEVLER</a:t>
            </a:r>
            <a:r>
              <a:rPr sz="1400" b="1" dirty="0">
                <a:latin typeface="Cambria"/>
                <a:cs typeface="Cambria"/>
              </a:rPr>
              <a:t>İ</a:t>
            </a:r>
            <a:endParaRPr sz="140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504944" y="723900"/>
            <a:ext cx="1758950" cy="2275840"/>
            <a:chOff x="4504944" y="723900"/>
            <a:chExt cx="1758950" cy="2275840"/>
          </a:xfrm>
        </p:grpSpPr>
        <p:sp>
          <p:nvSpPr>
            <p:cNvPr id="5" name="object 5"/>
            <p:cNvSpPr/>
            <p:nvPr/>
          </p:nvSpPr>
          <p:spPr>
            <a:xfrm>
              <a:off x="5376671" y="2474975"/>
              <a:ext cx="13970" cy="524510"/>
            </a:xfrm>
            <a:custGeom>
              <a:avLst/>
              <a:gdLst/>
              <a:ahLst/>
              <a:cxnLst/>
              <a:rect l="l" t="t" r="r" b="b"/>
              <a:pathLst>
                <a:path w="13970" h="524510">
                  <a:moveTo>
                    <a:pt x="13716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13716" y="0"/>
                  </a:lnTo>
                  <a:lnTo>
                    <a:pt x="13716" y="524256"/>
                  </a:lnTo>
                  <a:close/>
                </a:path>
              </a:pathLst>
            </a:custGeom>
            <a:solidFill>
              <a:srgbClr val="0AC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04944" y="723900"/>
              <a:ext cx="1758695" cy="17602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39730" y="1099778"/>
            <a:ext cx="1085850" cy="91630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635" algn="ctr">
              <a:lnSpc>
                <a:spcPts val="2300"/>
              </a:lnSpc>
              <a:spcBef>
                <a:spcPts val="265"/>
              </a:spcBef>
            </a:pPr>
            <a:r>
              <a:rPr sz="2000" dirty="0">
                <a:solidFill>
                  <a:srgbClr val="0000FF"/>
                </a:solidFill>
                <a:latin typeface="Perpetua"/>
                <a:cs typeface="Perpetua"/>
              </a:rPr>
              <a:t>Ürün  </a:t>
            </a:r>
            <a:r>
              <a:rPr sz="2000" spc="5" dirty="0">
                <a:solidFill>
                  <a:srgbClr val="0000FF"/>
                </a:solidFill>
                <a:latin typeface="Perpetua"/>
                <a:cs typeface="Perpetua"/>
              </a:rPr>
              <a:t>Ç</a:t>
            </a:r>
            <a:r>
              <a:rPr sz="2000" spc="-15" dirty="0">
                <a:solidFill>
                  <a:srgbClr val="0000FF"/>
                </a:solidFill>
                <a:latin typeface="Perpetua"/>
                <a:cs typeface="Perpetua"/>
              </a:rPr>
              <a:t>e</a:t>
            </a:r>
            <a:r>
              <a:rPr sz="2000" dirty="0">
                <a:solidFill>
                  <a:srgbClr val="0000FF"/>
                </a:solidFill>
                <a:latin typeface="Cambria"/>
                <a:cs typeface="Cambria"/>
              </a:rPr>
              <a:t>ş</a:t>
            </a:r>
            <a:r>
              <a:rPr sz="2000" spc="-5" dirty="0">
                <a:solidFill>
                  <a:srgbClr val="0000FF"/>
                </a:solidFill>
                <a:latin typeface="Perpetua"/>
                <a:cs typeface="Perpetua"/>
              </a:rPr>
              <a:t>i</a:t>
            </a:r>
            <a:r>
              <a:rPr sz="2000" spc="-10" dirty="0">
                <a:solidFill>
                  <a:srgbClr val="0000FF"/>
                </a:solidFill>
                <a:latin typeface="Perpetua"/>
                <a:cs typeface="Perpetua"/>
              </a:rPr>
              <a:t>t</a:t>
            </a:r>
            <a:r>
              <a:rPr sz="2000" spc="15" dirty="0">
                <a:solidFill>
                  <a:srgbClr val="0000FF"/>
                </a:solidFill>
                <a:latin typeface="Perpetua"/>
                <a:cs typeface="Perpetua"/>
              </a:rPr>
              <a:t>l</a:t>
            </a:r>
            <a:r>
              <a:rPr sz="2000" spc="-5" dirty="0">
                <a:solidFill>
                  <a:srgbClr val="0000FF"/>
                </a:solidFill>
                <a:latin typeface="Perpetua"/>
                <a:cs typeface="Perpetua"/>
              </a:rPr>
              <a:t>i</a:t>
            </a:r>
            <a:r>
              <a:rPr sz="2000" spc="15" dirty="0">
                <a:solidFill>
                  <a:srgbClr val="0000FF"/>
                </a:solidFill>
                <a:latin typeface="Perpetua"/>
                <a:cs typeface="Perpetua"/>
              </a:rPr>
              <a:t>l</a:t>
            </a:r>
            <a:r>
              <a:rPr sz="2000" spc="-10" dirty="0">
                <a:solidFill>
                  <a:srgbClr val="0000FF"/>
                </a:solidFill>
                <a:latin typeface="Perpetua"/>
                <a:cs typeface="Perpetua"/>
              </a:rPr>
              <a:t>i</a:t>
            </a:r>
            <a:r>
              <a:rPr sz="2000" dirty="0">
                <a:solidFill>
                  <a:srgbClr val="0000FF"/>
                </a:solidFill>
                <a:latin typeface="Cambria"/>
                <a:cs typeface="Cambria"/>
              </a:rPr>
              <a:t>ğ</a:t>
            </a:r>
            <a:r>
              <a:rPr sz="2000" dirty="0">
                <a:solidFill>
                  <a:srgbClr val="0000FF"/>
                </a:solidFill>
                <a:latin typeface="Perpetua"/>
                <a:cs typeface="Perpetua"/>
              </a:rPr>
              <a:t>i  </a:t>
            </a:r>
            <a:r>
              <a:rPr sz="2000" spc="-5" dirty="0">
                <a:solidFill>
                  <a:srgbClr val="0000FF"/>
                </a:solidFill>
                <a:latin typeface="Perpetua"/>
                <a:cs typeface="Perpetua"/>
              </a:rPr>
              <a:t>Sa</a:t>
            </a:r>
            <a:r>
              <a:rPr sz="2000" spc="-5" dirty="0">
                <a:solidFill>
                  <a:srgbClr val="0000FF"/>
                </a:solidFill>
                <a:latin typeface="Cambria"/>
                <a:cs typeface="Cambria"/>
              </a:rPr>
              <a:t>ğ</a:t>
            </a:r>
            <a:r>
              <a:rPr sz="2000" spc="-5" dirty="0">
                <a:solidFill>
                  <a:srgbClr val="0000FF"/>
                </a:solidFill>
                <a:latin typeface="Perpetua"/>
                <a:cs typeface="Perpetua"/>
              </a:rPr>
              <a:t>lama</a:t>
            </a:r>
            <a:endParaRPr sz="2000">
              <a:latin typeface="Perpetua"/>
              <a:cs typeface="Perpetu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208776" y="2290572"/>
            <a:ext cx="2208530" cy="1755775"/>
            <a:chOff x="6208776" y="2290572"/>
            <a:chExt cx="2208530" cy="1755775"/>
          </a:xfrm>
        </p:grpSpPr>
        <p:sp>
          <p:nvSpPr>
            <p:cNvPr id="9" name="object 9"/>
            <p:cNvSpPr/>
            <p:nvPr/>
          </p:nvSpPr>
          <p:spPr>
            <a:xfrm>
              <a:off x="6208776" y="3433572"/>
              <a:ext cx="504825" cy="173990"/>
            </a:xfrm>
            <a:custGeom>
              <a:avLst/>
              <a:gdLst/>
              <a:ahLst/>
              <a:cxnLst/>
              <a:rect l="l" t="t" r="r" b="b"/>
              <a:pathLst>
                <a:path w="504825" h="173989">
                  <a:moveTo>
                    <a:pt x="4571" y="173735"/>
                  </a:moveTo>
                  <a:lnTo>
                    <a:pt x="0" y="161543"/>
                  </a:lnTo>
                  <a:lnTo>
                    <a:pt x="499871" y="0"/>
                  </a:lnTo>
                  <a:lnTo>
                    <a:pt x="504443" y="12191"/>
                  </a:lnTo>
                  <a:lnTo>
                    <a:pt x="4571" y="173735"/>
                  </a:lnTo>
                  <a:close/>
                </a:path>
              </a:pathLst>
            </a:custGeom>
            <a:solidFill>
              <a:srgbClr val="0AC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61404" y="2290572"/>
              <a:ext cx="1755648" cy="17556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954968" y="2780796"/>
            <a:ext cx="1169035" cy="70548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57785" marR="5080" indent="-45720">
              <a:lnSpc>
                <a:spcPts val="2470"/>
              </a:lnSpc>
              <a:spcBef>
                <a:spcPts val="520"/>
              </a:spcBef>
            </a:pPr>
            <a:r>
              <a:rPr sz="2400" b="1" dirty="0">
                <a:solidFill>
                  <a:srgbClr val="0000FF"/>
                </a:solidFill>
                <a:latin typeface="Cambria"/>
                <a:cs typeface="Cambria"/>
              </a:rPr>
              <a:t>İ</a:t>
            </a:r>
            <a:r>
              <a:rPr sz="2400" b="1" spc="10" dirty="0">
                <a:solidFill>
                  <a:srgbClr val="0000FF"/>
                </a:solidFill>
                <a:latin typeface="Perpetua"/>
                <a:cs typeface="Perpetua"/>
              </a:rPr>
              <a:t>s</a:t>
            </a:r>
            <a:r>
              <a:rPr sz="2400" b="1" spc="-15" dirty="0">
                <a:solidFill>
                  <a:srgbClr val="0000FF"/>
                </a:solidFill>
                <a:latin typeface="Perpetua"/>
                <a:cs typeface="Perpetua"/>
              </a:rPr>
              <a:t>t</a:t>
            </a:r>
            <a:r>
              <a:rPr sz="2400" b="1" spc="-5" dirty="0">
                <a:solidFill>
                  <a:srgbClr val="0000FF"/>
                </a:solidFill>
                <a:latin typeface="Perpetua"/>
                <a:cs typeface="Perpetua"/>
              </a:rPr>
              <a:t>i</a:t>
            </a:r>
            <a:r>
              <a:rPr sz="2400" b="1" spc="-10" dirty="0">
                <a:solidFill>
                  <a:srgbClr val="0000FF"/>
                </a:solidFill>
                <a:latin typeface="Perpetua"/>
                <a:cs typeface="Perpetua"/>
              </a:rPr>
              <a:t>h</a:t>
            </a:r>
            <a:r>
              <a:rPr sz="2400" b="1" spc="15" dirty="0">
                <a:solidFill>
                  <a:srgbClr val="0000FF"/>
                </a:solidFill>
                <a:latin typeface="Perpetua"/>
                <a:cs typeface="Perpetua"/>
              </a:rPr>
              <a:t>d</a:t>
            </a:r>
            <a:r>
              <a:rPr sz="2400" b="1" dirty="0">
                <a:solidFill>
                  <a:srgbClr val="0000FF"/>
                </a:solidFill>
                <a:latin typeface="Perpetua"/>
                <a:cs typeface="Perpetua"/>
              </a:rPr>
              <a:t>am  </a:t>
            </a:r>
            <a:r>
              <a:rPr sz="2400" b="1" spc="-35" dirty="0">
                <a:solidFill>
                  <a:srgbClr val="0000FF"/>
                </a:solidFill>
                <a:latin typeface="Perpetua"/>
                <a:cs typeface="Perpetua"/>
              </a:rPr>
              <a:t>Yaratma</a:t>
            </a:r>
            <a:endParaRPr sz="2400">
              <a:latin typeface="Perpetua"/>
              <a:cs typeface="Perpetu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638800" y="4575048"/>
            <a:ext cx="2143125" cy="2032000"/>
            <a:chOff x="5638800" y="4575048"/>
            <a:chExt cx="2143125" cy="2032000"/>
          </a:xfrm>
        </p:grpSpPr>
        <p:sp>
          <p:nvSpPr>
            <p:cNvPr id="13" name="object 13"/>
            <p:cNvSpPr/>
            <p:nvPr/>
          </p:nvSpPr>
          <p:spPr>
            <a:xfrm>
              <a:off x="5884164" y="4575048"/>
              <a:ext cx="295910" cy="407034"/>
            </a:xfrm>
            <a:custGeom>
              <a:avLst/>
              <a:gdLst/>
              <a:ahLst/>
              <a:cxnLst/>
              <a:rect l="l" t="t" r="r" b="b"/>
              <a:pathLst>
                <a:path w="295910" h="407035">
                  <a:moveTo>
                    <a:pt x="284987" y="406907"/>
                  </a:moveTo>
                  <a:lnTo>
                    <a:pt x="0" y="7619"/>
                  </a:lnTo>
                  <a:lnTo>
                    <a:pt x="10667" y="0"/>
                  </a:lnTo>
                  <a:lnTo>
                    <a:pt x="295655" y="399287"/>
                  </a:lnTo>
                  <a:lnTo>
                    <a:pt x="284987" y="406907"/>
                  </a:lnTo>
                  <a:close/>
                </a:path>
              </a:pathLst>
            </a:custGeom>
            <a:solidFill>
              <a:srgbClr val="0AC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38800" y="4850892"/>
              <a:ext cx="2142744" cy="175564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999432" y="5107908"/>
            <a:ext cx="1424305" cy="114808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ctr">
              <a:lnSpc>
                <a:spcPct val="89300"/>
              </a:lnSpc>
              <a:spcBef>
                <a:spcPts val="360"/>
              </a:spcBef>
            </a:pPr>
            <a:r>
              <a:rPr sz="2000" b="1" spc="-60" dirty="0">
                <a:solidFill>
                  <a:srgbClr val="0000FF"/>
                </a:solidFill>
                <a:latin typeface="Perpetua"/>
                <a:cs typeface="Perpetua"/>
              </a:rPr>
              <a:t>Yeni</a:t>
            </a:r>
            <a:r>
              <a:rPr sz="2000" b="1" spc="-80" dirty="0">
                <a:solidFill>
                  <a:srgbClr val="0000FF"/>
                </a:solidFill>
                <a:latin typeface="Perpetua"/>
                <a:cs typeface="Perpetua"/>
              </a:rPr>
              <a:t> </a:t>
            </a:r>
            <a:r>
              <a:rPr sz="2000" b="1" spc="-10" dirty="0">
                <a:solidFill>
                  <a:srgbClr val="0000FF"/>
                </a:solidFill>
                <a:latin typeface="Perpetua"/>
                <a:cs typeface="Perpetua"/>
              </a:rPr>
              <a:t>Pazarlar  </a:t>
            </a:r>
            <a:r>
              <a:rPr sz="2000" b="1" spc="-25" dirty="0">
                <a:solidFill>
                  <a:srgbClr val="0000FF"/>
                </a:solidFill>
                <a:latin typeface="Perpetua"/>
                <a:cs typeface="Perpetua"/>
              </a:rPr>
              <a:t>ve </a:t>
            </a:r>
            <a:r>
              <a:rPr sz="2000" b="1" spc="-60" dirty="0">
                <a:solidFill>
                  <a:srgbClr val="0000FF"/>
                </a:solidFill>
                <a:latin typeface="Perpetua"/>
                <a:cs typeface="Perpetua"/>
              </a:rPr>
              <a:t>Yeni </a:t>
            </a:r>
            <a:r>
              <a:rPr sz="2000" b="1" spc="-10" dirty="0">
                <a:solidFill>
                  <a:srgbClr val="0000FF"/>
                </a:solidFill>
                <a:latin typeface="Perpetua"/>
                <a:cs typeface="Perpetua"/>
              </a:rPr>
              <a:t>Satı</a:t>
            </a:r>
            <a:r>
              <a:rPr sz="2000" b="1" spc="-10" dirty="0">
                <a:solidFill>
                  <a:srgbClr val="0000FF"/>
                </a:solidFill>
                <a:latin typeface="Cambria"/>
                <a:cs typeface="Cambria"/>
              </a:rPr>
              <a:t>ş  </a:t>
            </a:r>
            <a:r>
              <a:rPr sz="2000" b="1" dirty="0">
                <a:solidFill>
                  <a:srgbClr val="0000FF"/>
                </a:solidFill>
                <a:latin typeface="Perpetua"/>
                <a:cs typeface="Perpetua"/>
              </a:rPr>
              <a:t>Yöntemleri  </a:t>
            </a:r>
            <a:r>
              <a:rPr sz="2000" b="1" spc="-35" dirty="0">
                <a:solidFill>
                  <a:srgbClr val="0000FF"/>
                </a:solidFill>
                <a:latin typeface="Perpetua"/>
                <a:cs typeface="Perpetua"/>
              </a:rPr>
              <a:t>Yaratma</a:t>
            </a:r>
            <a:endParaRPr sz="2000">
              <a:latin typeface="Perpetua"/>
              <a:cs typeface="Perpetu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169919" y="4570476"/>
            <a:ext cx="1760220" cy="2011680"/>
            <a:chOff x="3169919" y="4570476"/>
            <a:chExt cx="1760220" cy="2011680"/>
          </a:xfrm>
        </p:grpSpPr>
        <p:sp>
          <p:nvSpPr>
            <p:cNvPr id="17" name="object 17"/>
            <p:cNvSpPr/>
            <p:nvPr/>
          </p:nvSpPr>
          <p:spPr>
            <a:xfrm>
              <a:off x="4558283" y="4570476"/>
              <a:ext cx="318770" cy="433070"/>
            </a:xfrm>
            <a:custGeom>
              <a:avLst/>
              <a:gdLst/>
              <a:ahLst/>
              <a:cxnLst/>
              <a:rect l="l" t="t" r="r" b="b"/>
              <a:pathLst>
                <a:path w="318770" h="433070">
                  <a:moveTo>
                    <a:pt x="9143" y="432816"/>
                  </a:moveTo>
                  <a:lnTo>
                    <a:pt x="0" y="425195"/>
                  </a:lnTo>
                  <a:lnTo>
                    <a:pt x="307848" y="0"/>
                  </a:lnTo>
                  <a:lnTo>
                    <a:pt x="318516" y="7620"/>
                  </a:lnTo>
                  <a:lnTo>
                    <a:pt x="9143" y="432816"/>
                  </a:lnTo>
                  <a:close/>
                </a:path>
              </a:pathLst>
            </a:custGeom>
            <a:solidFill>
              <a:srgbClr val="0AC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69919" y="4826508"/>
              <a:ext cx="1760219" cy="175564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582475" y="5214657"/>
            <a:ext cx="937260" cy="8858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6985" algn="just">
              <a:lnSpc>
                <a:spcPct val="91000"/>
              </a:lnSpc>
              <a:spcBef>
                <a:spcPts val="320"/>
              </a:spcBef>
            </a:pPr>
            <a:r>
              <a:rPr sz="2000" b="1" dirty="0">
                <a:solidFill>
                  <a:srgbClr val="0000FF"/>
                </a:solidFill>
                <a:latin typeface="Perpetua"/>
                <a:cs typeface="Perpetua"/>
              </a:rPr>
              <a:t>S</a:t>
            </a:r>
            <a:r>
              <a:rPr sz="2000" b="1" spc="-20" dirty="0">
                <a:solidFill>
                  <a:srgbClr val="0000FF"/>
                </a:solidFill>
                <a:latin typeface="Perpetua"/>
                <a:cs typeface="Perpetua"/>
              </a:rPr>
              <a:t>e</a:t>
            </a:r>
            <a:r>
              <a:rPr sz="2000" b="1" spc="65" dirty="0">
                <a:solidFill>
                  <a:srgbClr val="0000FF"/>
                </a:solidFill>
                <a:latin typeface="Perpetua"/>
                <a:cs typeface="Perpetua"/>
              </a:rPr>
              <a:t>r</a:t>
            </a:r>
            <a:r>
              <a:rPr sz="2000" b="1" spc="-5" dirty="0">
                <a:solidFill>
                  <a:srgbClr val="0000FF"/>
                </a:solidFill>
                <a:latin typeface="Perpetua"/>
                <a:cs typeface="Perpetua"/>
              </a:rPr>
              <a:t>m</a:t>
            </a:r>
            <a:r>
              <a:rPr sz="2000" b="1" spc="-80" dirty="0">
                <a:solidFill>
                  <a:srgbClr val="0000FF"/>
                </a:solidFill>
                <a:latin typeface="Perpetua"/>
                <a:cs typeface="Perpetua"/>
              </a:rPr>
              <a:t>a</a:t>
            </a:r>
            <a:r>
              <a:rPr sz="2000" b="1" spc="-65" dirty="0">
                <a:solidFill>
                  <a:srgbClr val="0000FF"/>
                </a:solidFill>
                <a:latin typeface="Perpetua"/>
                <a:cs typeface="Perpetua"/>
              </a:rPr>
              <a:t>y</a:t>
            </a:r>
            <a:r>
              <a:rPr sz="2000" b="1" dirty="0">
                <a:solidFill>
                  <a:srgbClr val="0000FF"/>
                </a:solidFill>
                <a:latin typeface="Perpetua"/>
                <a:cs typeface="Perpetua"/>
              </a:rPr>
              <a:t>e  </a:t>
            </a:r>
            <a:r>
              <a:rPr sz="2000" b="1" spc="5" dirty="0">
                <a:solidFill>
                  <a:srgbClr val="0000FF"/>
                </a:solidFill>
                <a:latin typeface="Perpetua"/>
                <a:cs typeface="Perpetua"/>
              </a:rPr>
              <a:t>B</a:t>
            </a:r>
            <a:r>
              <a:rPr sz="2000" b="1" spc="-5" dirty="0">
                <a:solidFill>
                  <a:srgbClr val="0000FF"/>
                </a:solidFill>
                <a:latin typeface="Perpetua"/>
                <a:cs typeface="Perpetua"/>
              </a:rPr>
              <a:t>i</a:t>
            </a:r>
            <a:r>
              <a:rPr sz="2000" b="1" spc="25" dirty="0">
                <a:solidFill>
                  <a:srgbClr val="0000FF"/>
                </a:solidFill>
                <a:latin typeface="Perpetua"/>
                <a:cs typeface="Perpetua"/>
              </a:rPr>
              <a:t>r</a:t>
            </a:r>
            <a:r>
              <a:rPr sz="2000" b="1" spc="15" dirty="0">
                <a:solidFill>
                  <a:srgbClr val="0000FF"/>
                </a:solidFill>
                <a:latin typeface="Perpetua"/>
                <a:cs typeface="Perpetua"/>
              </a:rPr>
              <a:t>i</a:t>
            </a:r>
            <a:r>
              <a:rPr sz="2000" b="1" spc="-10" dirty="0">
                <a:solidFill>
                  <a:srgbClr val="0000FF"/>
                </a:solidFill>
                <a:latin typeface="Perpetua"/>
                <a:cs typeface="Perpetua"/>
              </a:rPr>
              <a:t>k</a:t>
            </a:r>
            <a:r>
              <a:rPr sz="2000" b="1" spc="-5" dirty="0">
                <a:solidFill>
                  <a:srgbClr val="0000FF"/>
                </a:solidFill>
                <a:latin typeface="Perpetua"/>
                <a:cs typeface="Perpetua"/>
              </a:rPr>
              <a:t>i</a:t>
            </a:r>
            <a:r>
              <a:rPr sz="2000" b="1" spc="15" dirty="0">
                <a:solidFill>
                  <a:srgbClr val="0000FF"/>
                </a:solidFill>
                <a:latin typeface="Perpetua"/>
                <a:cs typeface="Perpetua"/>
              </a:rPr>
              <a:t>m</a:t>
            </a:r>
            <a:r>
              <a:rPr sz="2000" b="1" dirty="0">
                <a:solidFill>
                  <a:srgbClr val="0000FF"/>
                </a:solidFill>
                <a:latin typeface="Perpetua"/>
                <a:cs typeface="Perpetua"/>
              </a:rPr>
              <a:t>i  </a:t>
            </a:r>
            <a:r>
              <a:rPr sz="2000" b="1" spc="-5" dirty="0">
                <a:solidFill>
                  <a:srgbClr val="0000FF"/>
                </a:solidFill>
                <a:latin typeface="Perpetua"/>
                <a:cs typeface="Perpetua"/>
              </a:rPr>
              <a:t>Sa</a:t>
            </a:r>
            <a:r>
              <a:rPr sz="2000" b="1" spc="-5" dirty="0">
                <a:solidFill>
                  <a:srgbClr val="0000FF"/>
                </a:solidFill>
                <a:latin typeface="Cambria"/>
                <a:cs typeface="Cambria"/>
              </a:rPr>
              <a:t>ğ</a:t>
            </a:r>
            <a:r>
              <a:rPr sz="2000" b="1" spc="-5" dirty="0">
                <a:solidFill>
                  <a:srgbClr val="0000FF"/>
                </a:solidFill>
                <a:latin typeface="Perpetua"/>
                <a:cs typeface="Perpetua"/>
              </a:rPr>
              <a:t>lama</a:t>
            </a:r>
            <a:endParaRPr sz="2000">
              <a:latin typeface="Perpetua"/>
              <a:cs typeface="Perpetu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346960" y="2290572"/>
            <a:ext cx="2211705" cy="1755775"/>
            <a:chOff x="2346960" y="2290572"/>
            <a:chExt cx="2211705" cy="1755775"/>
          </a:xfrm>
        </p:grpSpPr>
        <p:sp>
          <p:nvSpPr>
            <p:cNvPr id="21" name="object 21"/>
            <p:cNvSpPr/>
            <p:nvPr/>
          </p:nvSpPr>
          <p:spPr>
            <a:xfrm>
              <a:off x="4053840" y="3433572"/>
              <a:ext cx="504825" cy="173990"/>
            </a:xfrm>
            <a:custGeom>
              <a:avLst/>
              <a:gdLst/>
              <a:ahLst/>
              <a:cxnLst/>
              <a:rect l="l" t="t" r="r" b="b"/>
              <a:pathLst>
                <a:path w="504825" h="173989">
                  <a:moveTo>
                    <a:pt x="499871" y="173735"/>
                  </a:moveTo>
                  <a:lnTo>
                    <a:pt x="0" y="12191"/>
                  </a:lnTo>
                  <a:lnTo>
                    <a:pt x="4571" y="0"/>
                  </a:lnTo>
                  <a:lnTo>
                    <a:pt x="504443" y="161543"/>
                  </a:lnTo>
                  <a:lnTo>
                    <a:pt x="499871" y="173735"/>
                  </a:lnTo>
                  <a:close/>
                </a:path>
              </a:pathLst>
            </a:custGeom>
            <a:solidFill>
              <a:srgbClr val="0AC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46960" y="2290572"/>
              <a:ext cx="1760220" cy="175564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722889" y="2549157"/>
            <a:ext cx="1010285" cy="114808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indent="69850" algn="just">
              <a:lnSpc>
                <a:spcPct val="89300"/>
              </a:lnSpc>
              <a:spcBef>
                <a:spcPts val="360"/>
              </a:spcBef>
            </a:pPr>
            <a:r>
              <a:rPr sz="2000" b="1" spc="-5" dirty="0">
                <a:solidFill>
                  <a:srgbClr val="0000FF"/>
                </a:solidFill>
                <a:latin typeface="Perpetua"/>
                <a:cs typeface="Perpetua"/>
              </a:rPr>
              <a:t>Üretimi  </a:t>
            </a:r>
            <a:r>
              <a:rPr sz="2000" b="1" dirty="0">
                <a:solidFill>
                  <a:srgbClr val="0000FF"/>
                </a:solidFill>
                <a:latin typeface="Perpetua"/>
                <a:cs typeface="Perpetua"/>
              </a:rPr>
              <a:t>O</a:t>
            </a:r>
            <a:r>
              <a:rPr sz="2000" b="1" spc="5" dirty="0">
                <a:solidFill>
                  <a:srgbClr val="0000FF"/>
                </a:solidFill>
                <a:latin typeface="Perpetua"/>
                <a:cs typeface="Perpetua"/>
              </a:rPr>
              <a:t>r</a:t>
            </a:r>
            <a:r>
              <a:rPr sz="2000" b="1" spc="-20" dirty="0">
                <a:solidFill>
                  <a:srgbClr val="0000FF"/>
                </a:solidFill>
                <a:latin typeface="Perpetua"/>
                <a:cs typeface="Perpetua"/>
              </a:rPr>
              <a:t>g</a:t>
            </a:r>
            <a:r>
              <a:rPr sz="2000" b="1" dirty="0">
                <a:solidFill>
                  <a:srgbClr val="0000FF"/>
                </a:solidFill>
                <a:latin typeface="Perpetua"/>
                <a:cs typeface="Perpetua"/>
              </a:rPr>
              <a:t>a</a:t>
            </a:r>
            <a:r>
              <a:rPr sz="2000" b="1" spc="-10" dirty="0">
                <a:solidFill>
                  <a:srgbClr val="0000FF"/>
                </a:solidFill>
                <a:latin typeface="Perpetua"/>
                <a:cs typeface="Perpetua"/>
              </a:rPr>
              <a:t>n</a:t>
            </a:r>
            <a:r>
              <a:rPr sz="2000" b="1" spc="15" dirty="0">
                <a:solidFill>
                  <a:srgbClr val="0000FF"/>
                </a:solidFill>
                <a:latin typeface="Perpetua"/>
                <a:cs typeface="Perpetua"/>
              </a:rPr>
              <a:t>i</a:t>
            </a:r>
            <a:r>
              <a:rPr sz="2000" b="1" spc="-20" dirty="0">
                <a:solidFill>
                  <a:srgbClr val="0000FF"/>
                </a:solidFill>
                <a:latin typeface="Perpetua"/>
                <a:cs typeface="Perpetua"/>
              </a:rPr>
              <a:t>z</a:t>
            </a:r>
            <a:r>
              <a:rPr sz="2000" b="1" dirty="0">
                <a:solidFill>
                  <a:srgbClr val="0000FF"/>
                </a:solidFill>
                <a:latin typeface="Perpetua"/>
                <a:cs typeface="Perpetua"/>
              </a:rPr>
              <a:t>e  </a:t>
            </a:r>
            <a:r>
              <a:rPr sz="2000" b="1" spc="-5" dirty="0">
                <a:solidFill>
                  <a:srgbClr val="0000FF"/>
                </a:solidFill>
                <a:latin typeface="Perpetua"/>
                <a:cs typeface="Perpetua"/>
              </a:rPr>
              <a:t>Etme </a:t>
            </a:r>
            <a:r>
              <a:rPr sz="2000" b="1" spc="-25" dirty="0">
                <a:solidFill>
                  <a:srgbClr val="0000FF"/>
                </a:solidFill>
                <a:latin typeface="Perpetua"/>
                <a:cs typeface="Perpetua"/>
              </a:rPr>
              <a:t>ve  </a:t>
            </a:r>
            <a:r>
              <a:rPr sz="2000" b="1" spc="-5" dirty="0">
                <a:solidFill>
                  <a:srgbClr val="0000FF"/>
                </a:solidFill>
                <a:latin typeface="Perpetua"/>
                <a:cs typeface="Perpetua"/>
              </a:rPr>
              <a:t>Sa</a:t>
            </a:r>
            <a:r>
              <a:rPr sz="2000" b="1" spc="-5" dirty="0">
                <a:solidFill>
                  <a:srgbClr val="0000FF"/>
                </a:solidFill>
                <a:latin typeface="Cambria"/>
                <a:cs typeface="Cambria"/>
              </a:rPr>
              <a:t>ğ</a:t>
            </a:r>
            <a:r>
              <a:rPr sz="2000" b="1" spc="-5" dirty="0">
                <a:solidFill>
                  <a:srgbClr val="0000FF"/>
                </a:solidFill>
                <a:latin typeface="Perpetua"/>
                <a:cs typeface="Perpetua"/>
              </a:rPr>
              <a:t>lama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34251" y="6678802"/>
            <a:ext cx="22669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r>
            <a:r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7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1830" y="885825"/>
            <a:ext cx="6809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52315" algn="l"/>
              </a:tabLst>
            </a:pPr>
            <a:r>
              <a:rPr spc="110" dirty="0"/>
              <a:t>Üretimi</a:t>
            </a:r>
            <a:r>
              <a:rPr spc="55" dirty="0"/>
              <a:t> </a:t>
            </a:r>
            <a:r>
              <a:rPr spc="80" dirty="0"/>
              <a:t>Organize</a:t>
            </a:r>
            <a:r>
              <a:rPr spc="55" dirty="0"/>
              <a:t> </a:t>
            </a:r>
            <a:r>
              <a:rPr spc="170" dirty="0"/>
              <a:t>Etme	</a:t>
            </a:r>
            <a:r>
              <a:rPr spc="85" dirty="0"/>
              <a:t>ve</a:t>
            </a:r>
            <a:r>
              <a:rPr spc="-5" dirty="0"/>
              <a:t> </a:t>
            </a:r>
            <a:r>
              <a:rPr spc="165" dirty="0"/>
              <a:t>Sağlama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60" y="1725508"/>
            <a:ext cx="7475855" cy="3823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173990" indent="-274320">
              <a:lnSpc>
                <a:spcPct val="150000"/>
              </a:lnSpc>
              <a:spcBef>
                <a:spcPts val="9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20" dirty="0">
                <a:latin typeface="Perpetua"/>
                <a:cs typeface="Perpetua"/>
              </a:rPr>
              <a:t>Hayatımızı </a:t>
            </a:r>
            <a:r>
              <a:rPr sz="3200" b="1" spc="-10" dirty="0">
                <a:latin typeface="Perpetua"/>
                <a:cs typeface="Perpetua"/>
              </a:rPr>
              <a:t>Kolayla</a:t>
            </a:r>
            <a:r>
              <a:rPr sz="3200" b="1" spc="-10" dirty="0">
                <a:latin typeface="Cambria"/>
                <a:cs typeface="Cambria"/>
              </a:rPr>
              <a:t>ş</a:t>
            </a:r>
            <a:r>
              <a:rPr sz="3200" b="1" spc="-10" dirty="0">
                <a:latin typeface="Perpetua"/>
                <a:cs typeface="Perpetua"/>
              </a:rPr>
              <a:t>tıran </a:t>
            </a:r>
            <a:r>
              <a:rPr sz="3200" b="1" spc="-5" dirty="0">
                <a:latin typeface="Perpetua"/>
                <a:cs typeface="Perpetua"/>
              </a:rPr>
              <a:t>Birçok Ürünün  </a:t>
            </a:r>
            <a:r>
              <a:rPr sz="3200" b="1" spc="-50" dirty="0">
                <a:latin typeface="Perpetua"/>
                <a:cs typeface="Perpetua"/>
              </a:rPr>
              <a:t>Varlı</a:t>
            </a:r>
            <a:r>
              <a:rPr sz="3200" b="1" spc="-50" dirty="0">
                <a:latin typeface="Cambria"/>
                <a:cs typeface="Cambria"/>
              </a:rPr>
              <a:t>ğ</a:t>
            </a:r>
            <a:r>
              <a:rPr sz="3200" b="1" spc="-50" dirty="0">
                <a:latin typeface="Perpetua"/>
                <a:cs typeface="Perpetua"/>
              </a:rPr>
              <a:t>ı</a:t>
            </a:r>
            <a:endParaRPr sz="3200">
              <a:latin typeface="Perpetua"/>
              <a:cs typeface="Perpetua"/>
            </a:endParaRPr>
          </a:p>
          <a:p>
            <a:pPr marL="286385" indent="-274320">
              <a:lnSpc>
                <a:spcPct val="100000"/>
              </a:lnSpc>
              <a:spcBef>
                <a:spcPts val="252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dirty="0">
                <a:latin typeface="Perpetua"/>
                <a:cs typeface="Perpetua"/>
              </a:rPr>
              <a:t>Giri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imciler </a:t>
            </a:r>
            <a:r>
              <a:rPr sz="3200" b="1" spc="-5" dirty="0">
                <a:latin typeface="Perpetua"/>
                <a:cs typeface="Perpetua"/>
              </a:rPr>
              <a:t>Arasındaki</a:t>
            </a:r>
            <a:r>
              <a:rPr sz="3200" b="1" spc="-95" dirty="0">
                <a:latin typeface="Perpetua"/>
                <a:cs typeface="Perpetua"/>
              </a:rPr>
              <a:t> </a:t>
            </a:r>
            <a:r>
              <a:rPr sz="3200" b="1" spc="-5" dirty="0">
                <a:latin typeface="Perpetua"/>
                <a:cs typeface="Perpetua"/>
              </a:rPr>
              <a:t>Üretimi</a:t>
            </a:r>
            <a:endParaRPr sz="3200">
              <a:latin typeface="Perpetua"/>
              <a:cs typeface="Perpetua"/>
            </a:endParaRPr>
          </a:p>
          <a:p>
            <a:pPr marL="286385" marR="5080" indent="-274320">
              <a:lnSpc>
                <a:spcPct val="147500"/>
              </a:lnSpc>
              <a:spcBef>
                <a:spcPts val="69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5" dirty="0">
                <a:latin typeface="Perpetua"/>
                <a:cs typeface="Perpetua"/>
              </a:rPr>
              <a:t>Organize Etme </a:t>
            </a:r>
            <a:r>
              <a:rPr sz="3200" b="1" spc="-204" dirty="0">
                <a:latin typeface="Perpetua"/>
                <a:cs typeface="Perpetua"/>
              </a:rPr>
              <a:t>Ve </a:t>
            </a:r>
            <a:r>
              <a:rPr sz="3200" b="1" spc="-5" dirty="0">
                <a:latin typeface="Perpetua"/>
                <a:cs typeface="Perpetua"/>
              </a:rPr>
              <a:t>Sa</a:t>
            </a:r>
            <a:r>
              <a:rPr sz="3200" b="1" spc="-5" dirty="0">
                <a:latin typeface="Cambria"/>
                <a:cs typeface="Cambria"/>
              </a:rPr>
              <a:t>ğ</a:t>
            </a:r>
            <a:r>
              <a:rPr sz="3200" b="1" spc="-5" dirty="0">
                <a:latin typeface="Perpetua"/>
                <a:cs typeface="Perpetua"/>
              </a:rPr>
              <a:t>lama </a:t>
            </a:r>
            <a:r>
              <a:rPr sz="3200" b="1" spc="-10" dirty="0">
                <a:latin typeface="Perpetua"/>
                <a:cs typeface="Perpetua"/>
              </a:rPr>
              <a:t>Çabalarının</a:t>
            </a:r>
            <a:r>
              <a:rPr sz="3200" b="1" spc="-185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Bir  </a:t>
            </a:r>
            <a:r>
              <a:rPr sz="3200" b="1" spc="-25" dirty="0">
                <a:latin typeface="Perpetua"/>
                <a:cs typeface="Perpetua"/>
              </a:rPr>
              <a:t>Sonucudur.</a:t>
            </a:r>
            <a:endParaRPr sz="3200">
              <a:latin typeface="Perpetua"/>
              <a:cs typeface="Perpet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38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8060" y="1075404"/>
            <a:ext cx="7271384" cy="4434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9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96545" algn="l"/>
              </a:tabLst>
            </a:pPr>
            <a:r>
              <a:rPr sz="2800" b="1" spc="-15" dirty="0">
                <a:latin typeface="Perpetua"/>
                <a:cs typeface="Perpetua"/>
              </a:rPr>
              <a:t>Rekabet </a:t>
            </a:r>
            <a:r>
              <a:rPr sz="2800" b="1" spc="10" dirty="0">
                <a:latin typeface="Perpetua"/>
                <a:cs typeface="Perpetua"/>
              </a:rPr>
              <a:t>Ortamı</a:t>
            </a:r>
            <a:r>
              <a:rPr sz="2800" b="1" spc="40" dirty="0">
                <a:latin typeface="Perpetua"/>
                <a:cs typeface="Perpetua"/>
              </a:rPr>
              <a:t> </a:t>
            </a:r>
            <a:r>
              <a:rPr sz="2800" b="1" dirty="0">
                <a:latin typeface="Perpetua"/>
                <a:cs typeface="Perpetua"/>
              </a:rPr>
              <a:t>Giri</a:t>
            </a:r>
            <a:r>
              <a:rPr sz="2800" b="1" dirty="0">
                <a:latin typeface="Cambria"/>
                <a:cs typeface="Cambria"/>
              </a:rPr>
              <a:t>ş</a:t>
            </a:r>
            <a:r>
              <a:rPr sz="2800" b="1" dirty="0">
                <a:latin typeface="Perpetua"/>
                <a:cs typeface="Perpetua"/>
              </a:rPr>
              <a:t>imcileri</a:t>
            </a:r>
            <a:endParaRPr sz="2800">
              <a:latin typeface="Perpetua"/>
              <a:cs typeface="Perpetua"/>
            </a:endParaRPr>
          </a:p>
          <a:p>
            <a:pPr marL="570230" marR="1182370" lvl="1" indent="-238125">
              <a:lnSpc>
                <a:spcPct val="147500"/>
              </a:lnSpc>
              <a:spcBef>
                <a:spcPts val="490"/>
              </a:spcBef>
              <a:buClr>
                <a:srgbClr val="009CD8"/>
              </a:buClr>
              <a:buSzPct val="83928"/>
              <a:buFont typeface="Verdana"/>
              <a:buChar char="◦"/>
              <a:tabLst>
                <a:tab pos="570865" algn="l"/>
              </a:tabLst>
            </a:pPr>
            <a:r>
              <a:rPr sz="2800" b="1" spc="-5" dirty="0">
                <a:latin typeface="Perpetua"/>
                <a:cs typeface="Perpetua"/>
              </a:rPr>
              <a:t>Dü</a:t>
            </a:r>
            <a:r>
              <a:rPr sz="2800" b="1" spc="-5" dirty="0">
                <a:latin typeface="Cambria"/>
                <a:cs typeface="Cambria"/>
              </a:rPr>
              <a:t>ş</a:t>
            </a:r>
            <a:r>
              <a:rPr sz="2800" b="1" spc="-5" dirty="0">
                <a:latin typeface="Perpetua"/>
                <a:cs typeface="Perpetua"/>
              </a:rPr>
              <a:t>ük </a:t>
            </a:r>
            <a:r>
              <a:rPr sz="2800" b="1" spc="-15" dirty="0">
                <a:latin typeface="Perpetua"/>
                <a:cs typeface="Perpetua"/>
              </a:rPr>
              <a:t>Fiyatla </a:t>
            </a:r>
            <a:r>
              <a:rPr sz="2800" b="1" spc="-10" dirty="0">
                <a:latin typeface="Perpetua"/>
                <a:cs typeface="Perpetua"/>
              </a:rPr>
              <a:t>Kaliteli Mal </a:t>
            </a:r>
            <a:r>
              <a:rPr sz="2800" b="1" spc="-195" dirty="0">
                <a:latin typeface="Perpetua"/>
                <a:cs typeface="Perpetua"/>
              </a:rPr>
              <a:t>Ve </a:t>
            </a:r>
            <a:r>
              <a:rPr sz="2800" b="1" spc="-10" dirty="0">
                <a:latin typeface="Perpetua"/>
                <a:cs typeface="Perpetua"/>
              </a:rPr>
              <a:t>Hizmet  </a:t>
            </a:r>
            <a:r>
              <a:rPr sz="2800" b="1" spc="-20" dirty="0">
                <a:latin typeface="Perpetua"/>
                <a:cs typeface="Perpetua"/>
              </a:rPr>
              <a:t>Üretmeye,</a:t>
            </a:r>
            <a:endParaRPr sz="2800">
              <a:latin typeface="Perpetua"/>
              <a:cs typeface="Perpetua"/>
            </a:endParaRPr>
          </a:p>
          <a:p>
            <a:pPr marL="570230" lvl="1" indent="-238760">
              <a:lnSpc>
                <a:spcPct val="100000"/>
              </a:lnSpc>
              <a:spcBef>
                <a:spcPts val="2160"/>
              </a:spcBef>
              <a:buClr>
                <a:srgbClr val="009CD8"/>
              </a:buClr>
              <a:buSzPct val="83928"/>
              <a:buFont typeface="Verdana"/>
              <a:buChar char="◦"/>
              <a:tabLst>
                <a:tab pos="570865" algn="l"/>
              </a:tabLst>
            </a:pPr>
            <a:r>
              <a:rPr sz="2800" b="1" spc="-10" dirty="0">
                <a:latin typeface="Perpetua"/>
                <a:cs typeface="Perpetua"/>
              </a:rPr>
              <a:t>Maliyetlerini</a:t>
            </a:r>
            <a:r>
              <a:rPr sz="2800" b="1" dirty="0">
                <a:latin typeface="Perpetua"/>
                <a:cs typeface="Perpetua"/>
              </a:rPr>
              <a:t> </a:t>
            </a:r>
            <a:r>
              <a:rPr sz="2800" b="1" spc="-10" dirty="0">
                <a:latin typeface="Perpetua"/>
                <a:cs typeface="Perpetua"/>
              </a:rPr>
              <a:t>Dü</a:t>
            </a:r>
            <a:r>
              <a:rPr sz="2800" b="1" spc="-10" dirty="0">
                <a:latin typeface="Cambria"/>
                <a:cs typeface="Cambria"/>
              </a:rPr>
              <a:t>ş</a:t>
            </a:r>
            <a:r>
              <a:rPr sz="2800" b="1" spc="-10" dirty="0">
                <a:latin typeface="Perpetua"/>
                <a:cs typeface="Perpetua"/>
              </a:rPr>
              <a:t>ürmeye</a:t>
            </a:r>
            <a:endParaRPr sz="2800">
              <a:latin typeface="Perpetua"/>
              <a:cs typeface="Perpetua"/>
            </a:endParaRPr>
          </a:p>
          <a:p>
            <a:pPr marL="570230" marR="5080" lvl="1" indent="-238125">
              <a:lnSpc>
                <a:spcPct val="148700"/>
              </a:lnSpc>
              <a:spcBef>
                <a:spcPts val="440"/>
              </a:spcBef>
              <a:buClr>
                <a:srgbClr val="009CD8"/>
              </a:buClr>
              <a:buSzPct val="83928"/>
              <a:buFont typeface="Verdana"/>
              <a:buChar char="◦"/>
              <a:tabLst>
                <a:tab pos="570865" algn="l"/>
              </a:tabLst>
            </a:pPr>
            <a:r>
              <a:rPr sz="2800" b="1" spc="-5" dirty="0">
                <a:latin typeface="Perpetua"/>
                <a:cs typeface="Perpetua"/>
              </a:rPr>
              <a:t>Ürün </a:t>
            </a:r>
            <a:r>
              <a:rPr sz="2800" b="1" dirty="0">
                <a:latin typeface="Perpetua"/>
                <a:cs typeface="Perpetua"/>
              </a:rPr>
              <a:t>Çe</a:t>
            </a:r>
            <a:r>
              <a:rPr sz="2800" b="1" dirty="0">
                <a:latin typeface="Cambria"/>
                <a:cs typeface="Cambria"/>
              </a:rPr>
              <a:t>ş</a:t>
            </a:r>
            <a:r>
              <a:rPr sz="2800" b="1" dirty="0">
                <a:latin typeface="Perpetua"/>
                <a:cs typeface="Perpetua"/>
              </a:rPr>
              <a:t>itlerini Arttırırken </a:t>
            </a:r>
            <a:r>
              <a:rPr sz="2800" b="1" spc="-45" dirty="0">
                <a:latin typeface="Perpetua"/>
                <a:cs typeface="Perpetua"/>
              </a:rPr>
              <a:t>Toplumun  </a:t>
            </a:r>
            <a:r>
              <a:rPr sz="2800" b="1" spc="-10" dirty="0">
                <a:latin typeface="Cambria"/>
                <a:cs typeface="Cambria"/>
              </a:rPr>
              <a:t>İ</a:t>
            </a:r>
            <a:r>
              <a:rPr sz="2800" b="1" spc="-10" dirty="0">
                <a:latin typeface="Perpetua"/>
                <a:cs typeface="Perpetua"/>
              </a:rPr>
              <a:t>htiyaç</a:t>
            </a:r>
            <a:r>
              <a:rPr sz="2800" b="1" spc="-350" dirty="0">
                <a:latin typeface="Perpetua"/>
                <a:cs typeface="Perpetua"/>
              </a:rPr>
              <a:t> </a:t>
            </a:r>
            <a:r>
              <a:rPr sz="2800" b="1" spc="-50" dirty="0">
                <a:latin typeface="Perpetua"/>
                <a:cs typeface="Perpetua"/>
              </a:rPr>
              <a:t>Yapısına</a:t>
            </a:r>
            <a:r>
              <a:rPr sz="2800" b="1" spc="45" dirty="0">
                <a:latin typeface="Perpetua"/>
                <a:cs typeface="Perpetua"/>
              </a:rPr>
              <a:t> </a:t>
            </a:r>
            <a:r>
              <a:rPr sz="2800" b="1" spc="-10" dirty="0">
                <a:latin typeface="Perpetua"/>
                <a:cs typeface="Perpetua"/>
              </a:rPr>
              <a:t>Göre </a:t>
            </a:r>
            <a:r>
              <a:rPr sz="2800" b="1" dirty="0">
                <a:latin typeface="Perpetua"/>
                <a:cs typeface="Perpetua"/>
              </a:rPr>
              <a:t>Üretim</a:t>
            </a:r>
            <a:r>
              <a:rPr sz="2800" b="1" spc="-360" dirty="0">
                <a:latin typeface="Perpetua"/>
                <a:cs typeface="Perpetua"/>
              </a:rPr>
              <a:t> </a:t>
            </a:r>
            <a:r>
              <a:rPr sz="2800" b="1" spc="-70" dirty="0">
                <a:latin typeface="Perpetua"/>
                <a:cs typeface="Perpetua"/>
              </a:rPr>
              <a:t>Yapmaya</a:t>
            </a:r>
            <a:r>
              <a:rPr sz="2800" b="1" spc="-285" dirty="0">
                <a:latin typeface="Perpetua"/>
                <a:cs typeface="Perpetua"/>
              </a:rPr>
              <a:t> </a:t>
            </a:r>
            <a:r>
              <a:rPr sz="2800" b="1" spc="-50" dirty="0">
                <a:latin typeface="Perpetua"/>
                <a:cs typeface="Perpetua"/>
              </a:rPr>
              <a:t>Te</a:t>
            </a:r>
            <a:r>
              <a:rPr sz="2800" b="1" spc="-50" dirty="0">
                <a:latin typeface="Cambria"/>
                <a:cs typeface="Cambria"/>
              </a:rPr>
              <a:t>ş</a:t>
            </a:r>
            <a:r>
              <a:rPr sz="2800" b="1" spc="-50" dirty="0">
                <a:latin typeface="Perpetua"/>
                <a:cs typeface="Perpetua"/>
              </a:rPr>
              <a:t>vik  </a:t>
            </a:r>
            <a:r>
              <a:rPr sz="2800" b="1" spc="-25" dirty="0">
                <a:latin typeface="Perpetua"/>
                <a:cs typeface="Perpetua"/>
              </a:rPr>
              <a:t>Etmektedir.</a:t>
            </a:r>
            <a:endParaRPr sz="2800">
              <a:latin typeface="Perpetua"/>
              <a:cs typeface="Perpet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pc="45" dirty="0"/>
              <a:t>39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755" y="1038960"/>
            <a:ext cx="36772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60" dirty="0"/>
              <a:t>Girişimci</a:t>
            </a:r>
            <a:r>
              <a:rPr sz="4000" dirty="0"/>
              <a:t> </a:t>
            </a:r>
            <a:r>
              <a:rPr sz="4000" spc="105" dirty="0"/>
              <a:t>Kimdir?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848060" y="1716273"/>
            <a:ext cx="6941184" cy="4832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1004569" indent="-283845">
              <a:lnSpc>
                <a:spcPct val="152500"/>
              </a:lnSpc>
              <a:spcBef>
                <a:spcPts val="100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96545" algn="l"/>
              </a:tabLst>
            </a:pPr>
            <a:r>
              <a:rPr sz="2800" b="1" spc="-15" dirty="0">
                <a:latin typeface="Perpetua"/>
                <a:cs typeface="Perpetua"/>
              </a:rPr>
              <a:t>Ekonomik </a:t>
            </a:r>
            <a:r>
              <a:rPr sz="2800" b="1" spc="-10" dirty="0">
                <a:latin typeface="Perpetua"/>
                <a:cs typeface="Perpetua"/>
              </a:rPr>
              <a:t>Mal </a:t>
            </a:r>
            <a:r>
              <a:rPr sz="2800" b="1" spc="-114" dirty="0">
                <a:latin typeface="Perpetua"/>
                <a:cs typeface="Perpetua"/>
              </a:rPr>
              <a:t>Veya </a:t>
            </a:r>
            <a:r>
              <a:rPr sz="2800" b="1" spc="-10" dirty="0">
                <a:latin typeface="Perpetua"/>
                <a:cs typeface="Perpetua"/>
              </a:rPr>
              <a:t>Hizmet</a:t>
            </a:r>
            <a:r>
              <a:rPr sz="2800" b="1" spc="-185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Üretmek,  </a:t>
            </a:r>
            <a:r>
              <a:rPr sz="2800" b="1" spc="-10" dirty="0">
                <a:latin typeface="Perpetua"/>
                <a:cs typeface="Perpetua"/>
              </a:rPr>
              <a:t>Pazarlamak</a:t>
            </a:r>
            <a:r>
              <a:rPr sz="2800" b="1" spc="20" dirty="0">
                <a:latin typeface="Perpetua"/>
                <a:cs typeface="Perpetua"/>
              </a:rPr>
              <a:t> </a:t>
            </a:r>
            <a:r>
              <a:rPr sz="2800" b="1" spc="-10" dirty="0">
                <a:latin typeface="Cambria"/>
                <a:cs typeface="Cambria"/>
              </a:rPr>
              <a:t>İ</a:t>
            </a:r>
            <a:r>
              <a:rPr sz="2800" b="1" spc="-10" dirty="0">
                <a:latin typeface="Perpetua"/>
                <a:cs typeface="Perpetua"/>
              </a:rPr>
              <a:t>çin</a:t>
            </a:r>
            <a:endParaRPr sz="2800">
              <a:latin typeface="Perpetua"/>
              <a:cs typeface="Perpetua"/>
            </a:endParaRPr>
          </a:p>
          <a:p>
            <a:pPr marL="295910" indent="-283845">
              <a:lnSpc>
                <a:spcPct val="100000"/>
              </a:lnSpc>
              <a:spcBef>
                <a:spcPts val="219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96545" algn="l"/>
              </a:tabLst>
            </a:pPr>
            <a:r>
              <a:rPr sz="2800" b="1" spc="-5" dirty="0">
                <a:latin typeface="Perpetua"/>
                <a:cs typeface="Perpetua"/>
              </a:rPr>
              <a:t>Üretim Faktörlerini Ele</a:t>
            </a:r>
            <a:r>
              <a:rPr sz="2800" b="1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Geçirip,</a:t>
            </a:r>
            <a:endParaRPr sz="2800">
              <a:latin typeface="Perpetua"/>
              <a:cs typeface="Perpetua"/>
            </a:endParaRPr>
          </a:p>
          <a:p>
            <a:pPr marL="295910" indent="-283845">
              <a:lnSpc>
                <a:spcPct val="100000"/>
              </a:lnSpc>
              <a:spcBef>
                <a:spcPts val="236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96545" algn="l"/>
              </a:tabLst>
            </a:pPr>
            <a:r>
              <a:rPr sz="2800" b="1" spc="-10" dirty="0">
                <a:latin typeface="Perpetua"/>
                <a:cs typeface="Perpetua"/>
              </a:rPr>
              <a:t>Düzenli </a:t>
            </a:r>
            <a:r>
              <a:rPr sz="2800" b="1" spc="-15" dirty="0">
                <a:latin typeface="Perpetua"/>
                <a:cs typeface="Perpetua"/>
              </a:rPr>
              <a:t>Bir </a:t>
            </a:r>
            <a:r>
              <a:rPr sz="2800" b="1" spc="-10" dirty="0">
                <a:latin typeface="Cambria"/>
                <a:cs typeface="Cambria"/>
              </a:rPr>
              <a:t>Ş</a:t>
            </a:r>
            <a:r>
              <a:rPr sz="2800" b="1" spc="-10" dirty="0">
                <a:latin typeface="Perpetua"/>
                <a:cs typeface="Perpetua"/>
              </a:rPr>
              <a:t>ekilde </a:t>
            </a:r>
            <a:r>
              <a:rPr sz="2800" b="1" spc="-15" dirty="0">
                <a:latin typeface="Perpetua"/>
                <a:cs typeface="Perpetua"/>
              </a:rPr>
              <a:t>Bir </a:t>
            </a:r>
            <a:r>
              <a:rPr sz="2800" b="1" spc="-30" dirty="0">
                <a:latin typeface="Perpetua"/>
                <a:cs typeface="Perpetua"/>
              </a:rPr>
              <a:t>Araya</a:t>
            </a:r>
            <a:r>
              <a:rPr sz="2800" b="1" spc="-10" dirty="0">
                <a:latin typeface="Perpetua"/>
                <a:cs typeface="Perpetua"/>
              </a:rPr>
              <a:t> Getiren,</a:t>
            </a:r>
            <a:endParaRPr sz="2800">
              <a:latin typeface="Perpetua"/>
              <a:cs typeface="Perpetua"/>
            </a:endParaRPr>
          </a:p>
          <a:p>
            <a:pPr marL="295910" indent="-283845">
              <a:lnSpc>
                <a:spcPct val="100000"/>
              </a:lnSpc>
              <a:spcBef>
                <a:spcPts val="219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96545" algn="l"/>
              </a:tabLst>
            </a:pPr>
            <a:r>
              <a:rPr sz="2800" b="1" dirty="0">
                <a:latin typeface="Perpetua"/>
                <a:cs typeface="Perpetua"/>
              </a:rPr>
              <a:t>Kâr </a:t>
            </a:r>
            <a:r>
              <a:rPr sz="2800" b="1" spc="-10" dirty="0">
                <a:latin typeface="Perpetua"/>
                <a:cs typeface="Perpetua"/>
              </a:rPr>
              <a:t>Amacı Güden</a:t>
            </a:r>
            <a:r>
              <a:rPr sz="2800" b="1" spc="-470" dirty="0">
                <a:latin typeface="Perpetua"/>
                <a:cs typeface="Perpetua"/>
              </a:rPr>
              <a:t> </a:t>
            </a:r>
            <a:r>
              <a:rPr sz="2800" b="1" spc="-180" dirty="0">
                <a:latin typeface="Perpetua"/>
                <a:cs typeface="Perpetua"/>
              </a:rPr>
              <a:t>Ve</a:t>
            </a:r>
            <a:endParaRPr sz="2800">
              <a:latin typeface="Perpetua"/>
              <a:cs typeface="Perpetua"/>
            </a:endParaRPr>
          </a:p>
          <a:p>
            <a:pPr marL="295910" marR="5080" indent="-283845">
              <a:lnSpc>
                <a:spcPct val="150000"/>
              </a:lnSpc>
              <a:spcBef>
                <a:spcPts val="685"/>
              </a:spcBef>
              <a:buClr>
                <a:srgbClr val="0F6EC6"/>
              </a:buClr>
              <a:buSzPct val="83928"/>
              <a:buFont typeface="Wingdings 2"/>
              <a:buChar char=""/>
              <a:tabLst>
                <a:tab pos="296545" algn="l"/>
              </a:tabLst>
            </a:pPr>
            <a:r>
              <a:rPr sz="2800" b="1" dirty="0">
                <a:latin typeface="Perpetua"/>
                <a:cs typeface="Perpetua"/>
              </a:rPr>
              <a:t>Giri</a:t>
            </a:r>
            <a:r>
              <a:rPr sz="2800" b="1" dirty="0">
                <a:latin typeface="Cambria"/>
                <a:cs typeface="Cambria"/>
              </a:rPr>
              <a:t>ş</a:t>
            </a:r>
            <a:r>
              <a:rPr sz="2800" b="1" dirty="0">
                <a:latin typeface="Perpetua"/>
                <a:cs typeface="Perpetua"/>
              </a:rPr>
              <a:t>imlerinin </a:t>
            </a:r>
            <a:r>
              <a:rPr sz="2800" b="1" spc="-15" dirty="0">
                <a:latin typeface="Perpetua"/>
                <a:cs typeface="Perpetua"/>
              </a:rPr>
              <a:t>Sonucunda Do</a:t>
            </a:r>
            <a:r>
              <a:rPr sz="2800" b="1" spc="-15" dirty="0">
                <a:latin typeface="Cambria"/>
                <a:cs typeface="Cambria"/>
              </a:rPr>
              <a:t>ğ</a:t>
            </a:r>
            <a:r>
              <a:rPr sz="2800" b="1" spc="-15" dirty="0">
                <a:latin typeface="Perpetua"/>
                <a:cs typeface="Perpetua"/>
              </a:rPr>
              <a:t>abilecek</a:t>
            </a:r>
            <a:r>
              <a:rPr sz="2800" b="1" spc="-260" dirty="0">
                <a:latin typeface="Perpetua"/>
                <a:cs typeface="Perpetua"/>
              </a:rPr>
              <a:t> </a:t>
            </a:r>
            <a:r>
              <a:rPr sz="2800" b="1" spc="-5" dirty="0">
                <a:latin typeface="Perpetua"/>
                <a:cs typeface="Perpetua"/>
              </a:rPr>
              <a:t>Tüm  </a:t>
            </a:r>
            <a:r>
              <a:rPr sz="2800" b="1" spc="-10" dirty="0">
                <a:latin typeface="Perpetua"/>
                <a:cs typeface="Perpetua"/>
              </a:rPr>
              <a:t>Risklere Katlanan</a:t>
            </a:r>
            <a:r>
              <a:rPr sz="2800" b="1" spc="15" dirty="0">
                <a:latin typeface="Perpetua"/>
                <a:cs typeface="Perpetua"/>
              </a:rPr>
              <a:t> </a:t>
            </a:r>
            <a:r>
              <a:rPr sz="2800" b="1" spc="-30" dirty="0">
                <a:latin typeface="Perpetua"/>
                <a:cs typeface="Perpetua"/>
              </a:rPr>
              <a:t>Ki</a:t>
            </a:r>
            <a:r>
              <a:rPr sz="2800" b="1" spc="-30" dirty="0">
                <a:latin typeface="Cambria"/>
                <a:cs typeface="Cambria"/>
              </a:rPr>
              <a:t>ş</a:t>
            </a:r>
            <a:r>
              <a:rPr sz="2800" b="1" spc="-30" dirty="0">
                <a:latin typeface="Perpetua"/>
                <a:cs typeface="Perpetua"/>
              </a:rPr>
              <a:t>idir.</a:t>
            </a:r>
            <a:endParaRPr sz="2800">
              <a:latin typeface="Perpetua"/>
              <a:cs typeface="Perpet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6127" y="6678802"/>
            <a:ext cx="18097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4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5096" y="962025"/>
            <a:ext cx="4578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5" dirty="0"/>
              <a:t>Ürün </a:t>
            </a:r>
            <a:r>
              <a:rPr spc="30" dirty="0"/>
              <a:t>Çeşitliliği</a:t>
            </a:r>
            <a:r>
              <a:rPr spc="-95" dirty="0"/>
              <a:t> </a:t>
            </a:r>
            <a:r>
              <a:rPr spc="165" dirty="0"/>
              <a:t>Sağlama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60" y="1968585"/>
            <a:ext cx="6889115" cy="212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20" dirty="0">
                <a:latin typeface="Perpetua"/>
                <a:cs typeface="Perpetua"/>
              </a:rPr>
              <a:t>Artan </a:t>
            </a:r>
            <a:r>
              <a:rPr sz="3200" b="1" spc="-15" dirty="0">
                <a:latin typeface="Perpetua"/>
                <a:cs typeface="Perpetua"/>
              </a:rPr>
              <a:t>Rekabet </a:t>
            </a:r>
            <a:r>
              <a:rPr sz="3200" b="1" dirty="0">
                <a:latin typeface="Perpetua"/>
                <a:cs typeface="Perpetua"/>
              </a:rPr>
              <a:t>Ko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ulları </a:t>
            </a:r>
            <a:r>
              <a:rPr sz="3200" b="1" spc="-5" dirty="0" err="1">
                <a:latin typeface="Perpetua"/>
                <a:cs typeface="Perpetua"/>
              </a:rPr>
              <a:t>Nedeni</a:t>
            </a:r>
            <a:r>
              <a:rPr sz="3200" b="1" spc="-45" dirty="0">
                <a:latin typeface="Perpetua"/>
                <a:cs typeface="Perpetua"/>
              </a:rPr>
              <a:t> </a:t>
            </a:r>
            <a:r>
              <a:rPr lang="tr-TR" sz="3200" b="1" spc="-5" dirty="0">
                <a:latin typeface="Cambria"/>
                <a:cs typeface="Perpetua"/>
              </a:rPr>
              <a:t>i</a:t>
            </a:r>
            <a:r>
              <a:rPr sz="3200" b="1" spc="-5" dirty="0">
                <a:latin typeface="Perpetua"/>
                <a:cs typeface="Perpetua"/>
              </a:rPr>
              <a:t>le</a:t>
            </a:r>
            <a:endParaRPr sz="3200" dirty="0">
              <a:latin typeface="Perpetua"/>
              <a:cs typeface="Perpetua"/>
            </a:endParaRPr>
          </a:p>
          <a:p>
            <a:pPr marL="286385" indent="-274320">
              <a:lnSpc>
                <a:spcPct val="100000"/>
              </a:lnSpc>
              <a:spcBef>
                <a:spcPts val="252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dirty="0">
                <a:latin typeface="Perpetua"/>
                <a:cs typeface="Perpetua"/>
              </a:rPr>
              <a:t>Giri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imciler Ürün </a:t>
            </a:r>
            <a:r>
              <a:rPr sz="3200" b="1" spc="5" dirty="0" err="1">
                <a:latin typeface="Perpetua"/>
                <a:cs typeface="Perpetua"/>
              </a:rPr>
              <a:t>Çe</a:t>
            </a:r>
            <a:r>
              <a:rPr sz="3200" b="1" spc="5" dirty="0" err="1">
                <a:latin typeface="Cambria"/>
                <a:cs typeface="Cambria"/>
              </a:rPr>
              <a:t>ş</a:t>
            </a:r>
            <a:r>
              <a:rPr sz="3200" b="1" spc="5" dirty="0" err="1">
                <a:latin typeface="Perpetua"/>
                <a:cs typeface="Perpetua"/>
              </a:rPr>
              <a:t>itlendirme</a:t>
            </a:r>
            <a:r>
              <a:rPr sz="3200" b="1" spc="-425" dirty="0">
                <a:latin typeface="Perpetua"/>
                <a:cs typeface="Perpetua"/>
              </a:rPr>
              <a:t> </a:t>
            </a:r>
            <a:r>
              <a:rPr lang="tr-TR" sz="3200" b="1" spc="-425" dirty="0">
                <a:latin typeface="Perpetua"/>
                <a:cs typeface="Perpetua"/>
              </a:rPr>
              <a:t> </a:t>
            </a:r>
            <a:r>
              <a:rPr lang="tr-TR" sz="3200" b="1" spc="-204" dirty="0">
                <a:latin typeface="Perpetua"/>
                <a:cs typeface="Perpetua"/>
              </a:rPr>
              <a:t>v</a:t>
            </a:r>
            <a:r>
              <a:rPr sz="3200" b="1" spc="-204" dirty="0">
                <a:latin typeface="Perpetua"/>
                <a:cs typeface="Perpetua"/>
              </a:rPr>
              <a:t>e</a:t>
            </a:r>
            <a:endParaRPr sz="3200" dirty="0">
              <a:latin typeface="Perpetua"/>
              <a:cs typeface="Perpetua"/>
            </a:endParaRPr>
          </a:p>
          <a:p>
            <a:pPr marL="286385" indent="-274320">
              <a:lnSpc>
                <a:spcPct val="100000"/>
              </a:lnSpc>
              <a:spcBef>
                <a:spcPts val="252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5" dirty="0">
                <a:latin typeface="Perpetua"/>
                <a:cs typeface="Perpetua"/>
              </a:rPr>
              <a:t>Uzmanla</a:t>
            </a:r>
            <a:r>
              <a:rPr sz="3200" b="1" spc="-5" dirty="0">
                <a:latin typeface="Cambria"/>
                <a:cs typeface="Cambria"/>
              </a:rPr>
              <a:t>ş</a:t>
            </a:r>
            <a:r>
              <a:rPr sz="3200" b="1" spc="-5" dirty="0">
                <a:latin typeface="Perpetua"/>
                <a:cs typeface="Perpetua"/>
              </a:rPr>
              <a:t>ma </a:t>
            </a:r>
            <a:r>
              <a:rPr sz="3200" b="1" spc="-10" dirty="0">
                <a:latin typeface="Cambria"/>
                <a:cs typeface="Cambria"/>
              </a:rPr>
              <a:t>İ</a:t>
            </a:r>
            <a:r>
              <a:rPr sz="3200" b="1" spc="-10" dirty="0">
                <a:latin typeface="Perpetua"/>
                <a:cs typeface="Perpetua"/>
              </a:rPr>
              <a:t>htiyacı</a:t>
            </a:r>
            <a:r>
              <a:rPr sz="3200" b="1" spc="-25" dirty="0">
                <a:latin typeface="Perpetua"/>
                <a:cs typeface="Perpetua"/>
              </a:rPr>
              <a:t> </a:t>
            </a:r>
            <a:r>
              <a:rPr sz="3200" b="1" spc="-15" dirty="0">
                <a:latin typeface="Perpetua"/>
                <a:cs typeface="Perpetua"/>
              </a:rPr>
              <a:t>Duymaktadırlar.</a:t>
            </a:r>
            <a:endParaRPr sz="3200" dirty="0">
              <a:latin typeface="Perpetua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157" y="6678802"/>
            <a:ext cx="23558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4</a:t>
            </a:r>
            <a:r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0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8073" y="725351"/>
            <a:ext cx="7115809" cy="49237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95910" marR="44450" indent="-283845">
              <a:lnSpc>
                <a:spcPct val="148900"/>
              </a:lnSpc>
              <a:spcBef>
                <a:spcPts val="135"/>
              </a:spcBef>
              <a:buClr>
                <a:srgbClr val="0F6EC6"/>
              </a:buClr>
              <a:buSzPct val="8461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b="1" dirty="0">
                <a:latin typeface="Perpetua"/>
                <a:cs typeface="Perpetua"/>
              </a:rPr>
              <a:t>Küçük </a:t>
            </a:r>
            <a:r>
              <a:rPr sz="2600" b="1" dirty="0">
                <a:latin typeface="Cambria"/>
                <a:cs typeface="Cambria"/>
              </a:rPr>
              <a:t>İş</a:t>
            </a:r>
            <a:r>
              <a:rPr sz="2600" b="1" dirty="0">
                <a:latin typeface="Perpetua"/>
                <a:cs typeface="Perpetua"/>
              </a:rPr>
              <a:t>letmeler </a:t>
            </a:r>
            <a:r>
              <a:rPr sz="2600" b="1" spc="-5" dirty="0">
                <a:latin typeface="Perpetua"/>
                <a:cs typeface="Perpetua"/>
              </a:rPr>
              <a:t>Daha </a:t>
            </a:r>
            <a:r>
              <a:rPr sz="2600" b="1" dirty="0">
                <a:latin typeface="Perpetua"/>
                <a:cs typeface="Perpetua"/>
              </a:rPr>
              <a:t>Az </a:t>
            </a:r>
            <a:r>
              <a:rPr sz="2600" b="1" spc="-30" dirty="0">
                <a:latin typeface="Perpetua"/>
                <a:cs typeface="Perpetua"/>
              </a:rPr>
              <a:t>Yatırımla </a:t>
            </a:r>
            <a:r>
              <a:rPr sz="2600" b="1" spc="-10" dirty="0">
                <a:latin typeface="Perpetua"/>
                <a:cs typeface="Perpetua"/>
              </a:rPr>
              <a:t>Daha </a:t>
            </a:r>
            <a:r>
              <a:rPr sz="2600" b="1" dirty="0">
                <a:latin typeface="Perpetua"/>
                <a:cs typeface="Perpetua"/>
              </a:rPr>
              <a:t>Çok  Üretim </a:t>
            </a:r>
            <a:r>
              <a:rPr sz="2600" b="1" spc="-155" dirty="0">
                <a:latin typeface="Perpetua"/>
                <a:cs typeface="Perpetua"/>
              </a:rPr>
              <a:t>Ve </a:t>
            </a:r>
            <a:r>
              <a:rPr sz="2600" b="1" spc="-5" dirty="0">
                <a:latin typeface="Perpetua"/>
                <a:cs typeface="Perpetua"/>
              </a:rPr>
              <a:t>Ürün Çe</a:t>
            </a:r>
            <a:r>
              <a:rPr sz="2600" b="1" spc="-5" dirty="0">
                <a:latin typeface="Cambria"/>
                <a:cs typeface="Cambria"/>
              </a:rPr>
              <a:t>ş</a:t>
            </a:r>
            <a:r>
              <a:rPr sz="2600" b="1" spc="-5" dirty="0">
                <a:latin typeface="Perpetua"/>
                <a:cs typeface="Perpetua"/>
              </a:rPr>
              <a:t>itlili</a:t>
            </a:r>
            <a:r>
              <a:rPr sz="2600" b="1" spc="-5" dirty="0">
                <a:latin typeface="Cambria"/>
                <a:cs typeface="Cambria"/>
              </a:rPr>
              <a:t>ğ</a:t>
            </a:r>
            <a:r>
              <a:rPr sz="2600" b="1" spc="-5" dirty="0">
                <a:latin typeface="Perpetua"/>
                <a:cs typeface="Perpetua"/>
              </a:rPr>
              <a:t>i Sa</a:t>
            </a:r>
            <a:r>
              <a:rPr sz="2600" b="1" spc="-5" dirty="0">
                <a:latin typeface="Cambria"/>
                <a:cs typeface="Cambria"/>
              </a:rPr>
              <a:t>ğ</a:t>
            </a:r>
            <a:r>
              <a:rPr sz="2600" b="1" spc="-5" dirty="0">
                <a:latin typeface="Perpetua"/>
                <a:cs typeface="Perpetua"/>
              </a:rPr>
              <a:t>lama</a:t>
            </a:r>
            <a:r>
              <a:rPr sz="2600" b="1" spc="-135" dirty="0">
                <a:latin typeface="Perpetua"/>
                <a:cs typeface="Perpetua"/>
              </a:rPr>
              <a:t> </a:t>
            </a:r>
            <a:r>
              <a:rPr sz="2600" b="1" spc="-20" dirty="0">
                <a:latin typeface="Perpetua"/>
                <a:cs typeface="Perpetua"/>
              </a:rPr>
              <a:t>Potansiyeline  Sahiptirler.</a:t>
            </a:r>
            <a:endParaRPr sz="2600">
              <a:latin typeface="Perpetua"/>
              <a:cs typeface="Perpetua"/>
            </a:endParaRPr>
          </a:p>
          <a:p>
            <a:pPr marL="570230" lvl="1" indent="-238125">
              <a:lnSpc>
                <a:spcPct val="100000"/>
              </a:lnSpc>
              <a:spcBef>
                <a:spcPts val="2025"/>
              </a:spcBef>
              <a:buClr>
                <a:srgbClr val="009CD8"/>
              </a:buClr>
              <a:buSzPct val="84615"/>
              <a:buFont typeface="Verdana"/>
              <a:buChar char="◦"/>
              <a:tabLst>
                <a:tab pos="570865" algn="l"/>
              </a:tabLst>
            </a:pPr>
            <a:r>
              <a:rPr sz="2600" b="1" spc="-25" dirty="0">
                <a:latin typeface="Perpetua"/>
                <a:cs typeface="Perpetua"/>
              </a:rPr>
              <a:t>Teknolojik</a:t>
            </a:r>
            <a:r>
              <a:rPr sz="2600" b="1" dirty="0">
                <a:latin typeface="Perpetua"/>
                <a:cs typeface="Perpetua"/>
              </a:rPr>
              <a:t> </a:t>
            </a:r>
            <a:r>
              <a:rPr sz="2600" b="1" spc="-5" dirty="0">
                <a:latin typeface="Perpetua"/>
                <a:cs typeface="Perpetua"/>
              </a:rPr>
              <a:t>Geli</a:t>
            </a:r>
            <a:r>
              <a:rPr sz="2600" b="1" spc="-5" dirty="0">
                <a:latin typeface="Cambria"/>
                <a:cs typeface="Cambria"/>
              </a:rPr>
              <a:t>ş</a:t>
            </a:r>
            <a:r>
              <a:rPr sz="2600" b="1" spc="-5" dirty="0">
                <a:latin typeface="Perpetua"/>
                <a:cs typeface="Perpetua"/>
              </a:rPr>
              <a:t>meler</a:t>
            </a:r>
            <a:r>
              <a:rPr sz="2600" b="1" spc="-320" dirty="0">
                <a:latin typeface="Perpetua"/>
                <a:cs typeface="Perpetua"/>
              </a:rPr>
              <a:t> </a:t>
            </a:r>
            <a:r>
              <a:rPr sz="2600" b="1" spc="-30" dirty="0">
                <a:latin typeface="Perpetua"/>
                <a:cs typeface="Perpetua"/>
              </a:rPr>
              <a:t>Yakından</a:t>
            </a:r>
            <a:r>
              <a:rPr sz="2600" b="1" spc="-335" dirty="0">
                <a:latin typeface="Perpetua"/>
                <a:cs typeface="Perpetua"/>
              </a:rPr>
              <a:t> </a:t>
            </a:r>
            <a:r>
              <a:rPr sz="2600" b="1" spc="-40" dirty="0">
                <a:latin typeface="Perpetua"/>
                <a:cs typeface="Perpetua"/>
              </a:rPr>
              <a:t>Takip</a:t>
            </a:r>
            <a:r>
              <a:rPr sz="2600" b="1" dirty="0">
                <a:latin typeface="Perpetua"/>
                <a:cs typeface="Perpetua"/>
              </a:rPr>
              <a:t> </a:t>
            </a:r>
            <a:r>
              <a:rPr sz="2600" b="1" spc="-5" dirty="0">
                <a:latin typeface="Perpetua"/>
                <a:cs typeface="Perpetua"/>
              </a:rPr>
              <a:t>Edilmeli</a:t>
            </a:r>
            <a:endParaRPr sz="2600">
              <a:latin typeface="Perpetua"/>
              <a:cs typeface="Perpetua"/>
            </a:endParaRPr>
          </a:p>
          <a:p>
            <a:pPr marL="570230" marR="107314" lvl="1" indent="-238125">
              <a:lnSpc>
                <a:spcPct val="147300"/>
              </a:lnSpc>
              <a:spcBef>
                <a:spcPts val="495"/>
              </a:spcBef>
              <a:buClr>
                <a:srgbClr val="009CD8"/>
              </a:buClr>
              <a:buSzPct val="84615"/>
              <a:buFont typeface="Verdana"/>
              <a:buChar char="◦"/>
              <a:tabLst>
                <a:tab pos="570865" algn="l"/>
              </a:tabLst>
            </a:pPr>
            <a:r>
              <a:rPr sz="2600" b="1" dirty="0">
                <a:latin typeface="Cambria"/>
                <a:cs typeface="Cambria"/>
              </a:rPr>
              <a:t>İş</a:t>
            </a:r>
            <a:r>
              <a:rPr sz="2600" b="1" dirty="0">
                <a:latin typeface="Perpetua"/>
                <a:cs typeface="Perpetua"/>
              </a:rPr>
              <a:t>letmeler Ürün Geli</a:t>
            </a:r>
            <a:r>
              <a:rPr sz="2600" b="1" dirty="0">
                <a:latin typeface="Cambria"/>
                <a:cs typeface="Cambria"/>
              </a:rPr>
              <a:t>ş</a:t>
            </a:r>
            <a:r>
              <a:rPr sz="2600" b="1" dirty="0">
                <a:latin typeface="Perpetua"/>
                <a:cs typeface="Perpetua"/>
              </a:rPr>
              <a:t>tirmeyi </a:t>
            </a:r>
            <a:r>
              <a:rPr sz="2600" b="1" spc="-10" dirty="0">
                <a:latin typeface="Perpetua"/>
                <a:cs typeface="Perpetua"/>
              </a:rPr>
              <a:t>Bizzat </a:t>
            </a:r>
            <a:r>
              <a:rPr sz="2600" b="1" spc="5" dirty="0">
                <a:latin typeface="Perpetua"/>
                <a:cs typeface="Perpetua"/>
              </a:rPr>
              <a:t>Kendileri  </a:t>
            </a:r>
            <a:r>
              <a:rPr sz="2600" b="1" spc="-40" dirty="0">
                <a:latin typeface="Perpetua"/>
                <a:cs typeface="Perpetua"/>
              </a:rPr>
              <a:t>Takip</a:t>
            </a:r>
            <a:r>
              <a:rPr sz="2600" b="1" dirty="0">
                <a:latin typeface="Perpetua"/>
                <a:cs typeface="Perpetua"/>
              </a:rPr>
              <a:t> </a:t>
            </a:r>
            <a:r>
              <a:rPr sz="2600" b="1" spc="-20" dirty="0">
                <a:latin typeface="Perpetua"/>
                <a:cs typeface="Perpetua"/>
              </a:rPr>
              <a:t>Edilmelidir.</a:t>
            </a:r>
            <a:endParaRPr sz="2600">
              <a:latin typeface="Perpetua"/>
              <a:cs typeface="Perpetua"/>
            </a:endParaRPr>
          </a:p>
          <a:p>
            <a:pPr marL="570230" marR="195580" lvl="1" indent="-238125">
              <a:lnSpc>
                <a:spcPct val="147700"/>
              </a:lnSpc>
              <a:spcBef>
                <a:spcPts val="550"/>
              </a:spcBef>
              <a:buClr>
                <a:srgbClr val="009CD8"/>
              </a:buClr>
              <a:buSzPct val="84615"/>
              <a:buFont typeface="Verdana"/>
              <a:buChar char="◦"/>
              <a:tabLst>
                <a:tab pos="570865" algn="l"/>
              </a:tabLst>
            </a:pPr>
            <a:r>
              <a:rPr sz="2600" b="1" dirty="0">
                <a:latin typeface="Perpetua"/>
                <a:cs typeface="Perpetua"/>
              </a:rPr>
              <a:t>Ürün </a:t>
            </a:r>
            <a:r>
              <a:rPr sz="2600" b="1" spc="-5" dirty="0">
                <a:latin typeface="Perpetua"/>
                <a:cs typeface="Perpetua"/>
              </a:rPr>
              <a:t>Çe</a:t>
            </a:r>
            <a:r>
              <a:rPr sz="2600" b="1" spc="-5" dirty="0">
                <a:latin typeface="Cambria"/>
                <a:cs typeface="Cambria"/>
              </a:rPr>
              <a:t>ş</a:t>
            </a:r>
            <a:r>
              <a:rPr sz="2600" b="1" spc="-5" dirty="0">
                <a:latin typeface="Perpetua"/>
                <a:cs typeface="Perpetua"/>
              </a:rPr>
              <a:t>itlili</a:t>
            </a:r>
            <a:r>
              <a:rPr sz="2600" b="1" spc="-5" dirty="0">
                <a:latin typeface="Cambria"/>
                <a:cs typeface="Cambria"/>
              </a:rPr>
              <a:t>ğ</a:t>
            </a:r>
            <a:r>
              <a:rPr sz="2600" b="1" spc="-5" dirty="0">
                <a:latin typeface="Perpetua"/>
                <a:cs typeface="Perpetua"/>
              </a:rPr>
              <a:t>i </a:t>
            </a:r>
            <a:r>
              <a:rPr sz="2600" b="1" spc="-20" dirty="0">
                <a:latin typeface="Perpetua"/>
                <a:cs typeface="Perpetua"/>
              </a:rPr>
              <a:t>Pazarlamayı </a:t>
            </a:r>
            <a:r>
              <a:rPr sz="2600" b="1" dirty="0">
                <a:latin typeface="Perpetua"/>
                <a:cs typeface="Perpetua"/>
              </a:rPr>
              <a:t>Daha </a:t>
            </a:r>
            <a:r>
              <a:rPr sz="2600" b="1" spc="-20" dirty="0">
                <a:latin typeface="Perpetua"/>
                <a:cs typeface="Perpetua"/>
              </a:rPr>
              <a:t>Kolay </a:t>
            </a:r>
            <a:r>
              <a:rPr sz="2600" b="1" spc="-5" dirty="0">
                <a:latin typeface="Perpetua"/>
                <a:cs typeface="Perpetua"/>
              </a:rPr>
              <a:t>Hale  </a:t>
            </a:r>
            <a:r>
              <a:rPr sz="2600" b="1" spc="-10" dirty="0">
                <a:latin typeface="Perpetua"/>
                <a:cs typeface="Perpetua"/>
              </a:rPr>
              <a:t>Getirmektedir.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4251" y="6678802"/>
            <a:ext cx="22288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4</a:t>
            </a:r>
            <a:r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865" y="552771"/>
            <a:ext cx="3422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5" dirty="0"/>
              <a:t>İstihdam</a:t>
            </a:r>
            <a:r>
              <a:rPr spc="10" dirty="0"/>
              <a:t> </a:t>
            </a:r>
            <a:r>
              <a:rPr spc="130" dirty="0"/>
              <a:t>Yaratma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48060" y="1224783"/>
            <a:ext cx="7321550" cy="420433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95910" marR="215265" indent="-283845">
              <a:lnSpc>
                <a:spcPct val="149100"/>
              </a:lnSpc>
              <a:spcBef>
                <a:spcPts val="35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96545" algn="l"/>
              </a:tabLst>
            </a:pPr>
            <a:r>
              <a:rPr sz="3000" b="1" dirty="0">
                <a:latin typeface="Perpetua"/>
                <a:cs typeface="Perpetua"/>
              </a:rPr>
              <a:t>Giri</a:t>
            </a:r>
            <a:r>
              <a:rPr sz="3000" b="1" dirty="0">
                <a:latin typeface="Cambria"/>
                <a:cs typeface="Cambria"/>
              </a:rPr>
              <a:t>ş</a:t>
            </a:r>
            <a:r>
              <a:rPr sz="3000" b="1" dirty="0">
                <a:latin typeface="Perpetua"/>
                <a:cs typeface="Perpetua"/>
              </a:rPr>
              <a:t>imcili</a:t>
            </a:r>
            <a:r>
              <a:rPr sz="3000" b="1" dirty="0">
                <a:latin typeface="Cambria"/>
                <a:cs typeface="Cambria"/>
              </a:rPr>
              <a:t>ğ</a:t>
            </a:r>
            <a:r>
              <a:rPr sz="3000" b="1" dirty="0">
                <a:latin typeface="Perpetua"/>
                <a:cs typeface="Perpetua"/>
              </a:rPr>
              <a:t>in </a:t>
            </a:r>
            <a:r>
              <a:rPr sz="3000" b="1" spc="-5" dirty="0">
                <a:latin typeface="Cambria"/>
                <a:cs typeface="Cambria"/>
              </a:rPr>
              <a:t>İ</a:t>
            </a:r>
            <a:r>
              <a:rPr sz="3000" b="1" spc="-5" dirty="0">
                <a:latin typeface="Perpetua"/>
                <a:cs typeface="Perpetua"/>
              </a:rPr>
              <a:t>stihdam </a:t>
            </a:r>
            <a:r>
              <a:rPr sz="3000" b="1" spc="-35" dirty="0">
                <a:latin typeface="Perpetua"/>
                <a:cs typeface="Perpetua"/>
              </a:rPr>
              <a:t>Yaratmada</a:t>
            </a:r>
            <a:r>
              <a:rPr sz="3000" b="1" spc="-465" dirty="0">
                <a:latin typeface="Perpetua"/>
                <a:cs typeface="Perpetua"/>
              </a:rPr>
              <a:t> </a:t>
            </a:r>
            <a:r>
              <a:rPr sz="3000" b="1" dirty="0">
                <a:latin typeface="Perpetua"/>
                <a:cs typeface="Perpetua"/>
              </a:rPr>
              <a:t>Önemli  Bir </a:t>
            </a:r>
            <a:r>
              <a:rPr sz="3000" b="1" spc="-5" dirty="0">
                <a:latin typeface="Perpetua"/>
                <a:cs typeface="Perpetua"/>
              </a:rPr>
              <a:t>Unsur Olmasıyla Birlikte </a:t>
            </a:r>
            <a:r>
              <a:rPr sz="3000" b="1" spc="-35" dirty="0">
                <a:latin typeface="Perpetua"/>
                <a:cs typeface="Perpetua"/>
              </a:rPr>
              <a:t>Yaratılan </a:t>
            </a:r>
            <a:r>
              <a:rPr sz="3000" b="1" spc="5" dirty="0">
                <a:latin typeface="Perpetua"/>
                <a:cs typeface="Perpetua"/>
              </a:rPr>
              <a:t>Bu  </a:t>
            </a:r>
            <a:r>
              <a:rPr sz="3000" b="1" spc="-5" dirty="0">
                <a:latin typeface="Cambria"/>
                <a:cs typeface="Cambria"/>
              </a:rPr>
              <a:t>İ</a:t>
            </a:r>
            <a:r>
              <a:rPr sz="3000" b="1" spc="-5" dirty="0">
                <a:latin typeface="Perpetua"/>
                <a:cs typeface="Perpetua"/>
              </a:rPr>
              <a:t>stihdamın </a:t>
            </a:r>
            <a:r>
              <a:rPr sz="3000" b="1" dirty="0" err="1">
                <a:latin typeface="Perpetua"/>
                <a:cs typeface="Perpetua"/>
              </a:rPr>
              <a:t>Niteliklerinde</a:t>
            </a:r>
            <a:r>
              <a:rPr sz="3000" b="1" dirty="0">
                <a:latin typeface="Perpetua"/>
                <a:cs typeface="Perpetua"/>
              </a:rPr>
              <a:t> </a:t>
            </a:r>
            <a:r>
              <a:rPr lang="tr-TR" sz="3000" b="1" dirty="0">
                <a:latin typeface="Perpetua"/>
                <a:cs typeface="Perpetua"/>
              </a:rPr>
              <a:t>d</a:t>
            </a:r>
            <a:r>
              <a:rPr sz="3000" b="1" dirty="0">
                <a:latin typeface="Perpetua"/>
                <a:cs typeface="Perpetua"/>
              </a:rPr>
              <a:t>e </a:t>
            </a:r>
            <a:r>
              <a:rPr sz="3000" b="1" spc="-5" dirty="0">
                <a:latin typeface="Perpetua"/>
                <a:cs typeface="Perpetua"/>
              </a:rPr>
              <a:t>De</a:t>
            </a:r>
            <a:r>
              <a:rPr sz="3000" b="1" spc="-5" dirty="0">
                <a:latin typeface="Cambria"/>
                <a:cs typeface="Cambria"/>
              </a:rPr>
              <a:t>ğ</a:t>
            </a:r>
            <a:r>
              <a:rPr sz="3000" b="1" spc="-5" dirty="0">
                <a:latin typeface="Perpetua"/>
                <a:cs typeface="Perpetua"/>
              </a:rPr>
              <a:t>i</a:t>
            </a:r>
            <a:r>
              <a:rPr sz="3000" b="1" spc="-5" dirty="0">
                <a:latin typeface="Cambria"/>
                <a:cs typeface="Cambria"/>
              </a:rPr>
              <a:t>ş</a:t>
            </a:r>
            <a:r>
              <a:rPr sz="3000" b="1" spc="-5" dirty="0">
                <a:latin typeface="Perpetua"/>
                <a:cs typeface="Perpetua"/>
              </a:rPr>
              <a:t>iklik  </a:t>
            </a:r>
            <a:r>
              <a:rPr sz="3000" b="1" spc="-30" dirty="0">
                <a:latin typeface="Perpetua"/>
                <a:cs typeface="Perpetua"/>
              </a:rPr>
              <a:t>Yaratabilmesi </a:t>
            </a:r>
            <a:r>
              <a:rPr sz="3000" b="1" spc="-5" dirty="0">
                <a:latin typeface="Perpetua"/>
                <a:cs typeface="Perpetua"/>
              </a:rPr>
              <a:t>Önemli </a:t>
            </a:r>
            <a:r>
              <a:rPr sz="3000" b="1" spc="-10" dirty="0">
                <a:latin typeface="Perpetua"/>
                <a:cs typeface="Perpetua"/>
              </a:rPr>
              <a:t>Bir</a:t>
            </a:r>
            <a:r>
              <a:rPr sz="3000" b="1" spc="60" dirty="0">
                <a:latin typeface="Perpetua"/>
                <a:cs typeface="Perpetua"/>
              </a:rPr>
              <a:t> </a:t>
            </a:r>
            <a:r>
              <a:rPr sz="3000" b="1" spc="-30" dirty="0">
                <a:latin typeface="Perpetua"/>
                <a:cs typeface="Perpetua"/>
              </a:rPr>
              <a:t>Etkidir.</a:t>
            </a:r>
            <a:endParaRPr sz="3000" dirty="0">
              <a:latin typeface="Perpetua"/>
              <a:cs typeface="Perpetua"/>
            </a:endParaRPr>
          </a:p>
          <a:p>
            <a:pPr marL="295910" marR="5080" indent="-283845">
              <a:lnSpc>
                <a:spcPct val="150000"/>
              </a:lnSpc>
              <a:spcBef>
                <a:spcPts val="695"/>
              </a:spcBef>
              <a:buClr>
                <a:srgbClr val="0F6EC6"/>
              </a:buClr>
              <a:buSzPct val="85000"/>
              <a:buFont typeface="Wingdings 2"/>
              <a:buChar char=""/>
              <a:tabLst>
                <a:tab pos="296545" algn="l"/>
              </a:tabLst>
            </a:pPr>
            <a:r>
              <a:rPr sz="3000" b="1" spc="-35" dirty="0">
                <a:latin typeface="Perpetua"/>
                <a:cs typeface="Perpetua"/>
              </a:rPr>
              <a:t>Yeniliklere </a:t>
            </a:r>
            <a:r>
              <a:rPr sz="3000" b="1" spc="-20" dirty="0">
                <a:latin typeface="Perpetua"/>
                <a:cs typeface="Perpetua"/>
              </a:rPr>
              <a:t>Açık,Yenili</a:t>
            </a:r>
            <a:r>
              <a:rPr sz="3000" b="1" spc="-20" dirty="0">
                <a:latin typeface="Cambria"/>
                <a:cs typeface="Cambria"/>
              </a:rPr>
              <a:t>ğ</a:t>
            </a:r>
            <a:r>
              <a:rPr sz="3000" b="1" spc="-20" dirty="0">
                <a:latin typeface="Perpetua"/>
                <a:cs typeface="Perpetua"/>
              </a:rPr>
              <a:t>e </a:t>
            </a:r>
            <a:r>
              <a:rPr sz="3000" b="1" spc="-50" dirty="0">
                <a:latin typeface="Perpetua"/>
                <a:cs typeface="Perpetua"/>
              </a:rPr>
              <a:t>Ayak</a:t>
            </a:r>
            <a:r>
              <a:rPr sz="3000" b="1" spc="-180" dirty="0">
                <a:latin typeface="Perpetua"/>
                <a:cs typeface="Perpetua"/>
              </a:rPr>
              <a:t> </a:t>
            </a:r>
            <a:r>
              <a:rPr sz="3000" b="1" spc="-10" dirty="0">
                <a:latin typeface="Perpetua"/>
                <a:cs typeface="Perpetua"/>
              </a:rPr>
              <a:t>Uydurabilen  </a:t>
            </a:r>
            <a:r>
              <a:rPr sz="3000" b="1" spc="-5" dirty="0">
                <a:latin typeface="Perpetua"/>
                <a:cs typeface="Perpetua"/>
              </a:rPr>
              <a:t>Nitelikli </a:t>
            </a:r>
            <a:r>
              <a:rPr sz="3000" b="1" spc="-5" dirty="0">
                <a:latin typeface="Cambria"/>
                <a:cs typeface="Cambria"/>
              </a:rPr>
              <a:t>İş</a:t>
            </a:r>
            <a:r>
              <a:rPr sz="3000" b="1" spc="-5" dirty="0">
                <a:latin typeface="Perpetua"/>
                <a:cs typeface="Perpetua"/>
              </a:rPr>
              <a:t>gücüne </a:t>
            </a:r>
            <a:r>
              <a:rPr sz="3000" b="1" spc="-5" dirty="0">
                <a:latin typeface="Cambria"/>
                <a:cs typeface="Cambria"/>
              </a:rPr>
              <a:t>İ</a:t>
            </a:r>
            <a:r>
              <a:rPr sz="3000" b="1" spc="-5" dirty="0">
                <a:latin typeface="Perpetua"/>
                <a:cs typeface="Perpetua"/>
              </a:rPr>
              <a:t>htiyaç</a:t>
            </a:r>
            <a:r>
              <a:rPr sz="3000" b="1" spc="25" dirty="0">
                <a:latin typeface="Perpetua"/>
                <a:cs typeface="Perpetua"/>
              </a:rPr>
              <a:t> </a:t>
            </a:r>
            <a:r>
              <a:rPr sz="3000" b="1" spc="-20" dirty="0">
                <a:latin typeface="Perpetua"/>
                <a:cs typeface="Perpetua"/>
              </a:rPr>
              <a:t>Duyulmaktadır.</a:t>
            </a:r>
            <a:endParaRPr sz="3000" dirty="0">
              <a:latin typeface="Perpetua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157" y="6678802"/>
            <a:ext cx="26289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42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825" marR="5080" algn="ctr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Yeni </a:t>
            </a:r>
            <a:r>
              <a:rPr spc="114" dirty="0"/>
              <a:t>Pazarlar </a:t>
            </a:r>
            <a:r>
              <a:rPr spc="85" dirty="0"/>
              <a:t>ve </a:t>
            </a:r>
            <a:r>
              <a:rPr spc="10" dirty="0"/>
              <a:t>Yeni </a:t>
            </a:r>
            <a:r>
              <a:rPr spc="105" dirty="0"/>
              <a:t>Satış </a:t>
            </a:r>
            <a:r>
              <a:rPr spc="95" dirty="0"/>
              <a:t>Yöntemleri  </a:t>
            </a:r>
            <a:r>
              <a:rPr spc="130" dirty="0"/>
              <a:t>Yaratma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0900" y="1725508"/>
            <a:ext cx="8991600" cy="558576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86385" marR="5080" indent="-274320">
              <a:lnSpc>
                <a:spcPct val="148700"/>
              </a:lnSpc>
              <a:spcBef>
                <a:spcPts val="14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endParaRPr lang="tr-TR" sz="3000" b="1" dirty="0" smtClean="0">
              <a:latin typeface="Perpetua"/>
              <a:cs typeface="Perpetua"/>
            </a:endParaRPr>
          </a:p>
          <a:p>
            <a:pPr marL="286385" marR="5080" indent="-274320">
              <a:lnSpc>
                <a:spcPct val="148700"/>
              </a:lnSpc>
              <a:spcBef>
                <a:spcPts val="14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000" b="1" dirty="0" err="1" smtClean="0">
                <a:latin typeface="Perpetua"/>
                <a:cs typeface="Perpetua"/>
              </a:rPr>
              <a:t>Geli</a:t>
            </a:r>
            <a:r>
              <a:rPr sz="3000" b="1" dirty="0" err="1" smtClean="0">
                <a:latin typeface="Cambria"/>
                <a:cs typeface="Cambria"/>
              </a:rPr>
              <a:t>ş</a:t>
            </a:r>
            <a:r>
              <a:rPr sz="3000" b="1" dirty="0" err="1" smtClean="0">
                <a:latin typeface="Perpetua"/>
                <a:cs typeface="Perpetua"/>
              </a:rPr>
              <a:t>en</a:t>
            </a:r>
            <a:r>
              <a:rPr sz="3000" b="1" dirty="0" smtClean="0">
                <a:latin typeface="Perpetua"/>
                <a:cs typeface="Perpetua"/>
              </a:rPr>
              <a:t> </a:t>
            </a:r>
            <a:r>
              <a:rPr sz="3000" b="1" spc="-25" dirty="0">
                <a:latin typeface="Perpetua"/>
                <a:cs typeface="Perpetua"/>
              </a:rPr>
              <a:t>Teknolojiyle </a:t>
            </a:r>
            <a:r>
              <a:rPr sz="3000" b="1" spc="-5" dirty="0">
                <a:latin typeface="Perpetua"/>
                <a:cs typeface="Perpetua"/>
              </a:rPr>
              <a:t>Birlikte </a:t>
            </a:r>
            <a:r>
              <a:rPr sz="3000" b="1" spc="-60" dirty="0">
                <a:latin typeface="Perpetua"/>
                <a:cs typeface="Perpetua"/>
              </a:rPr>
              <a:t>Yenilik  </a:t>
            </a:r>
            <a:r>
              <a:rPr sz="3000" b="1" spc="-55" dirty="0">
                <a:latin typeface="Perpetua"/>
                <a:cs typeface="Perpetua"/>
              </a:rPr>
              <a:t>Yaratan </a:t>
            </a:r>
            <a:r>
              <a:rPr sz="3000" b="1" dirty="0">
                <a:latin typeface="Perpetua"/>
                <a:cs typeface="Perpetua"/>
              </a:rPr>
              <a:t>Giri</a:t>
            </a:r>
            <a:r>
              <a:rPr sz="3000" b="1" dirty="0">
                <a:latin typeface="Cambria"/>
                <a:cs typeface="Cambria"/>
              </a:rPr>
              <a:t>ş</a:t>
            </a:r>
            <a:r>
              <a:rPr sz="3000" b="1" dirty="0">
                <a:latin typeface="Perpetua"/>
                <a:cs typeface="Perpetua"/>
              </a:rPr>
              <a:t>imciler </a:t>
            </a:r>
            <a:r>
              <a:rPr sz="3000" b="1" spc="-30" dirty="0">
                <a:latin typeface="Perpetua"/>
                <a:cs typeface="Perpetua"/>
              </a:rPr>
              <a:t>Yarattıkları </a:t>
            </a:r>
            <a:r>
              <a:rPr sz="3000" b="1" spc="-95" dirty="0">
                <a:latin typeface="Perpetua"/>
                <a:cs typeface="Perpetua"/>
              </a:rPr>
              <a:t>Yeni  </a:t>
            </a:r>
            <a:r>
              <a:rPr sz="3000" b="1" spc="-5" dirty="0">
                <a:latin typeface="Perpetua"/>
                <a:cs typeface="Perpetua"/>
              </a:rPr>
              <a:t>Ürünlerle</a:t>
            </a:r>
            <a:r>
              <a:rPr sz="3000" b="1" spc="-380" dirty="0">
                <a:latin typeface="Perpetua"/>
                <a:cs typeface="Perpetua"/>
              </a:rPr>
              <a:t> </a:t>
            </a:r>
            <a:r>
              <a:rPr sz="3000" b="1" spc="-95" dirty="0">
                <a:latin typeface="Perpetua"/>
                <a:cs typeface="Perpetua"/>
              </a:rPr>
              <a:t>Yeni</a:t>
            </a:r>
            <a:r>
              <a:rPr sz="3000" b="1" spc="-10" dirty="0">
                <a:latin typeface="Perpetua"/>
                <a:cs typeface="Perpetua"/>
              </a:rPr>
              <a:t> </a:t>
            </a:r>
            <a:r>
              <a:rPr sz="3000" b="1" spc="-15" dirty="0">
                <a:latin typeface="Perpetua"/>
                <a:cs typeface="Perpetua"/>
              </a:rPr>
              <a:t>Pazarlar</a:t>
            </a:r>
            <a:r>
              <a:rPr sz="3000" b="1" spc="-395" dirty="0">
                <a:latin typeface="Perpetua"/>
                <a:cs typeface="Perpetua"/>
              </a:rPr>
              <a:t> </a:t>
            </a:r>
            <a:r>
              <a:rPr sz="3000" b="1" spc="-35" dirty="0" err="1">
                <a:latin typeface="Perpetua"/>
                <a:cs typeface="Perpetua"/>
              </a:rPr>
              <a:t>Yaratmaktadırlar</a:t>
            </a:r>
            <a:r>
              <a:rPr sz="3000" b="1" spc="-35" dirty="0" smtClean="0">
                <a:latin typeface="Perpetua"/>
                <a:cs typeface="Perpetua"/>
              </a:rPr>
              <a:t>.</a:t>
            </a:r>
            <a:endParaRPr lang="tr-TR" sz="3000" b="1" spc="-35" dirty="0" smtClean="0">
              <a:latin typeface="Perpetua"/>
              <a:cs typeface="Perpetua"/>
            </a:endParaRPr>
          </a:p>
          <a:p>
            <a:pPr marL="286385" marR="5080" indent="-274320">
              <a:lnSpc>
                <a:spcPct val="148700"/>
              </a:lnSpc>
              <a:spcBef>
                <a:spcPts val="14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endParaRPr lang="tr-TR" sz="3000" b="1" spc="-35" dirty="0">
              <a:latin typeface="Perpetua"/>
              <a:cs typeface="Perpetua"/>
            </a:endParaRPr>
          </a:p>
          <a:p>
            <a:pPr marL="286385" marR="5080" indent="-274320">
              <a:lnSpc>
                <a:spcPct val="148700"/>
              </a:lnSpc>
              <a:spcBef>
                <a:spcPts val="14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lang="tr-TR" sz="3000" b="1" spc="-35" dirty="0">
                <a:latin typeface="Perpetua"/>
                <a:cs typeface="Perpetua"/>
              </a:rPr>
              <a:t>Bilgi ve İletişim Maliyetlerinin  Düşürülmesi,</a:t>
            </a:r>
          </a:p>
          <a:p>
            <a:pPr marL="286385" marR="5080" indent="-274320">
              <a:lnSpc>
                <a:spcPct val="148700"/>
              </a:lnSpc>
              <a:spcBef>
                <a:spcPts val="14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endParaRPr lang="tr-TR" sz="3000" b="1" spc="-35" dirty="0" smtClean="0">
              <a:latin typeface="Perpetua"/>
              <a:cs typeface="Perpetua"/>
            </a:endParaRPr>
          </a:p>
          <a:p>
            <a:pPr marL="286385" marR="5080" indent="-274320">
              <a:lnSpc>
                <a:spcPct val="148700"/>
              </a:lnSpc>
              <a:spcBef>
                <a:spcPts val="14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endParaRPr sz="3000" dirty="0">
              <a:latin typeface="Perpetua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157" y="6678802"/>
            <a:ext cx="26289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43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00" y="885825"/>
            <a:ext cx="8991600" cy="47454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190" marR="5080" indent="-238125">
              <a:lnSpc>
                <a:spcPct val="137700"/>
              </a:lnSpc>
              <a:spcBef>
                <a:spcPts val="480"/>
              </a:spcBef>
              <a:buClr>
                <a:srgbClr val="009CD8"/>
              </a:buClr>
              <a:buSzPct val="85000"/>
              <a:buFont typeface="Wingdings 2"/>
              <a:buChar char=""/>
              <a:tabLst>
                <a:tab pos="250825" algn="l"/>
              </a:tabLst>
            </a:pPr>
            <a:r>
              <a:rPr sz="3000" b="1" spc="-15" dirty="0" err="1" smtClean="0">
                <a:latin typeface="Perpetua"/>
                <a:cs typeface="Perpetua"/>
              </a:rPr>
              <a:t>Pazara</a:t>
            </a:r>
            <a:r>
              <a:rPr sz="3000" b="1" spc="-15" dirty="0" smtClean="0">
                <a:latin typeface="Perpetua"/>
                <a:cs typeface="Perpetua"/>
              </a:rPr>
              <a:t> </a:t>
            </a:r>
            <a:r>
              <a:rPr sz="3000" b="1" spc="5" dirty="0">
                <a:latin typeface="Perpetua"/>
                <a:cs typeface="Perpetua"/>
              </a:rPr>
              <a:t>Giri</a:t>
            </a:r>
            <a:r>
              <a:rPr sz="3000" b="1" spc="5" dirty="0">
                <a:latin typeface="Cambria"/>
                <a:cs typeface="Cambria"/>
              </a:rPr>
              <a:t>ş </a:t>
            </a:r>
            <a:r>
              <a:rPr sz="3000" b="1" spc="-10" dirty="0" err="1">
                <a:latin typeface="Perpetua"/>
                <a:cs typeface="Perpetua"/>
              </a:rPr>
              <a:t>Kolaylıklarının</a:t>
            </a:r>
            <a:r>
              <a:rPr sz="3000" b="1" spc="-10" dirty="0">
                <a:latin typeface="Perpetua"/>
                <a:cs typeface="Perpetua"/>
              </a:rPr>
              <a:t> </a:t>
            </a:r>
            <a:r>
              <a:rPr lang="tr-TR" sz="3000" b="1" spc="-190" dirty="0">
                <a:latin typeface="Perpetua"/>
                <a:cs typeface="Perpetua"/>
              </a:rPr>
              <a:t>v</a:t>
            </a:r>
            <a:r>
              <a:rPr sz="3000" b="1" spc="-190" dirty="0">
                <a:latin typeface="Perpetua"/>
                <a:cs typeface="Perpetua"/>
              </a:rPr>
              <a:t>e</a:t>
            </a:r>
            <a:r>
              <a:rPr sz="3000" b="1" spc="-395" dirty="0">
                <a:latin typeface="Perpetua"/>
                <a:cs typeface="Perpetua"/>
              </a:rPr>
              <a:t> </a:t>
            </a:r>
            <a:r>
              <a:rPr lang="tr-TR" sz="3000" b="1" spc="-395" dirty="0">
                <a:latin typeface="Perpetua"/>
                <a:cs typeface="Perpetua"/>
              </a:rPr>
              <a:t> </a:t>
            </a:r>
            <a:r>
              <a:rPr sz="3000" b="1" spc="-10" dirty="0" err="1">
                <a:latin typeface="Perpetua"/>
                <a:cs typeface="Perpetua"/>
              </a:rPr>
              <a:t>Rekabetin</a:t>
            </a:r>
            <a:r>
              <a:rPr sz="3000" b="1" spc="-10" dirty="0">
                <a:latin typeface="Perpetua"/>
                <a:cs typeface="Perpetua"/>
              </a:rPr>
              <a:t>  </a:t>
            </a:r>
            <a:r>
              <a:rPr sz="3000" b="1" dirty="0" err="1">
                <a:latin typeface="Perpetua"/>
                <a:cs typeface="Perpetua"/>
              </a:rPr>
              <a:t>Arttırılması</a:t>
            </a:r>
            <a:r>
              <a:rPr sz="3000" b="1" dirty="0" smtClean="0">
                <a:latin typeface="Perpetua"/>
                <a:cs typeface="Perpetua"/>
              </a:rPr>
              <a:t>,</a:t>
            </a:r>
            <a:endParaRPr lang="tr-TR" sz="3000" b="1" dirty="0" smtClean="0">
              <a:latin typeface="Perpetua"/>
              <a:cs typeface="Perpetua"/>
            </a:endParaRPr>
          </a:p>
          <a:p>
            <a:pPr marL="12065" marR="5080">
              <a:lnSpc>
                <a:spcPct val="137700"/>
              </a:lnSpc>
              <a:spcBef>
                <a:spcPts val="480"/>
              </a:spcBef>
              <a:buClr>
                <a:srgbClr val="009CD8"/>
              </a:buClr>
              <a:buSzPct val="85000"/>
              <a:tabLst>
                <a:tab pos="250825" algn="l"/>
              </a:tabLst>
            </a:pPr>
            <a:endParaRPr sz="3000" dirty="0">
              <a:latin typeface="Perpetua"/>
              <a:cs typeface="Perpetua"/>
            </a:endParaRPr>
          </a:p>
          <a:p>
            <a:pPr marL="250190" marR="61594" indent="-238125">
              <a:lnSpc>
                <a:spcPct val="142700"/>
              </a:lnSpc>
              <a:spcBef>
                <a:spcPts val="295"/>
              </a:spcBef>
              <a:buClr>
                <a:srgbClr val="009CD8"/>
              </a:buClr>
              <a:buSzPct val="85000"/>
              <a:buFont typeface="Wingdings 2"/>
              <a:buChar char=""/>
              <a:tabLst>
                <a:tab pos="250825" algn="l"/>
              </a:tabLst>
            </a:pPr>
            <a:r>
              <a:rPr sz="3000" b="1" spc="-5" dirty="0" err="1">
                <a:latin typeface="Perpetua"/>
                <a:cs typeface="Perpetua"/>
              </a:rPr>
              <a:t>Elektronik</a:t>
            </a:r>
            <a:r>
              <a:rPr sz="3000" b="1" spc="-10" dirty="0">
                <a:latin typeface="Perpetua"/>
                <a:cs typeface="Perpetua"/>
              </a:rPr>
              <a:t> </a:t>
            </a:r>
            <a:r>
              <a:rPr sz="3000" b="1" spc="-5" dirty="0" err="1">
                <a:latin typeface="Perpetua"/>
                <a:cs typeface="Perpetua"/>
              </a:rPr>
              <a:t>Olarak</a:t>
            </a:r>
            <a:r>
              <a:rPr lang="tr-TR" sz="3000" b="1" spc="-5" dirty="0">
                <a:latin typeface="Perpetua"/>
                <a:cs typeface="Perpetua"/>
              </a:rPr>
              <a:t> </a:t>
            </a:r>
            <a:r>
              <a:rPr sz="3000" b="1" spc="-360" dirty="0">
                <a:latin typeface="Perpetua"/>
                <a:cs typeface="Perpetua"/>
              </a:rPr>
              <a:t> </a:t>
            </a:r>
            <a:r>
              <a:rPr sz="3000" b="1" spc="-5" dirty="0" err="1">
                <a:latin typeface="Perpetua"/>
                <a:cs typeface="Perpetua"/>
              </a:rPr>
              <a:t>Ticareti</a:t>
            </a:r>
            <a:r>
              <a:rPr sz="3000" b="1" spc="-390" dirty="0">
                <a:latin typeface="Perpetua"/>
                <a:cs typeface="Perpetua"/>
              </a:rPr>
              <a:t> </a:t>
            </a:r>
            <a:r>
              <a:rPr lang="tr-TR" sz="3000" b="1" spc="-390" dirty="0" smtClean="0">
                <a:latin typeface="Perpetua"/>
                <a:cs typeface="Perpetua"/>
              </a:rPr>
              <a:t> </a:t>
            </a:r>
            <a:r>
              <a:rPr sz="3000" b="1" spc="-45" dirty="0" err="1" smtClean="0">
                <a:latin typeface="Perpetua"/>
                <a:cs typeface="Perpetua"/>
              </a:rPr>
              <a:t>Yapılan</a:t>
            </a:r>
            <a:r>
              <a:rPr sz="3000" b="1" spc="-35" dirty="0" smtClean="0">
                <a:latin typeface="Perpetua"/>
                <a:cs typeface="Perpetua"/>
              </a:rPr>
              <a:t> </a:t>
            </a:r>
            <a:r>
              <a:rPr sz="3000" b="1" spc="5" dirty="0">
                <a:latin typeface="Perpetua"/>
                <a:cs typeface="Perpetua"/>
              </a:rPr>
              <a:t>Mal</a:t>
            </a:r>
            <a:r>
              <a:rPr sz="3000" b="1" spc="-390" dirty="0">
                <a:latin typeface="Perpetua"/>
                <a:cs typeface="Perpetua"/>
              </a:rPr>
              <a:t> </a:t>
            </a:r>
            <a:r>
              <a:rPr lang="tr-TR" sz="3000" b="1" spc="-390" dirty="0" smtClean="0">
                <a:latin typeface="Perpetua"/>
                <a:cs typeface="Perpetua"/>
              </a:rPr>
              <a:t> </a:t>
            </a:r>
            <a:r>
              <a:rPr lang="tr-TR" sz="3000" b="1" spc="-190" dirty="0" smtClean="0">
                <a:latin typeface="Perpetua"/>
                <a:cs typeface="Perpetua"/>
              </a:rPr>
              <a:t>v</a:t>
            </a:r>
            <a:r>
              <a:rPr sz="3000" b="1" spc="-190" dirty="0" smtClean="0">
                <a:latin typeface="Perpetua"/>
                <a:cs typeface="Perpetua"/>
              </a:rPr>
              <a:t>e  </a:t>
            </a:r>
            <a:r>
              <a:rPr sz="3000" b="1" dirty="0">
                <a:latin typeface="Perpetua"/>
                <a:cs typeface="Perpetua"/>
              </a:rPr>
              <a:t>Hizmetlerin </a:t>
            </a:r>
            <a:r>
              <a:rPr sz="3000" b="1" spc="-5" dirty="0" err="1">
                <a:latin typeface="Perpetua"/>
                <a:cs typeface="Perpetua"/>
              </a:rPr>
              <a:t>Çe</a:t>
            </a:r>
            <a:r>
              <a:rPr sz="3000" b="1" spc="-5" dirty="0" err="1">
                <a:latin typeface="Cambria"/>
                <a:cs typeface="Cambria"/>
              </a:rPr>
              <a:t>ş</a:t>
            </a:r>
            <a:r>
              <a:rPr sz="3000" b="1" spc="-5" dirty="0" err="1">
                <a:latin typeface="Perpetua"/>
                <a:cs typeface="Perpetua"/>
              </a:rPr>
              <a:t>itlenmesi</a:t>
            </a:r>
            <a:r>
              <a:rPr sz="3000" b="1" spc="-5" dirty="0" smtClean="0">
                <a:latin typeface="Perpetua"/>
                <a:cs typeface="Perpetua"/>
              </a:rPr>
              <a:t>,</a:t>
            </a:r>
            <a:endParaRPr lang="tr-TR" sz="3000" b="1" spc="-5" dirty="0" smtClean="0">
              <a:latin typeface="Perpetua"/>
              <a:cs typeface="Perpetua"/>
            </a:endParaRPr>
          </a:p>
          <a:p>
            <a:pPr marL="12065" marR="61594">
              <a:lnSpc>
                <a:spcPct val="142700"/>
              </a:lnSpc>
              <a:spcBef>
                <a:spcPts val="295"/>
              </a:spcBef>
              <a:buClr>
                <a:srgbClr val="009CD8"/>
              </a:buClr>
              <a:buSzPct val="85000"/>
              <a:tabLst>
                <a:tab pos="250825" algn="l"/>
              </a:tabLst>
            </a:pPr>
            <a:endParaRPr sz="3000" dirty="0">
              <a:latin typeface="Perpetua"/>
              <a:cs typeface="Perpetua"/>
            </a:endParaRPr>
          </a:p>
          <a:p>
            <a:pPr marL="250190" marR="970915" indent="-238125">
              <a:lnSpc>
                <a:spcPct val="142300"/>
              </a:lnSpc>
              <a:spcBef>
                <a:spcPts val="229"/>
              </a:spcBef>
              <a:buClr>
                <a:srgbClr val="009CD8"/>
              </a:buClr>
              <a:buSzPct val="85000"/>
              <a:buFont typeface="Wingdings 2"/>
              <a:buChar char=""/>
              <a:tabLst>
                <a:tab pos="250825" algn="l"/>
              </a:tabLst>
            </a:pPr>
            <a:r>
              <a:rPr sz="3000" b="1" spc="-5" dirty="0">
                <a:latin typeface="Perpetua"/>
                <a:cs typeface="Perpetua"/>
              </a:rPr>
              <a:t>Kalitesinin Yükselmesi,</a:t>
            </a:r>
            <a:r>
              <a:rPr sz="3000" b="1" spc="-515" dirty="0">
                <a:latin typeface="Perpetua"/>
                <a:cs typeface="Perpetua"/>
              </a:rPr>
              <a:t> </a:t>
            </a:r>
            <a:r>
              <a:rPr lang="tr-TR" sz="3000" b="1" spc="-515" dirty="0">
                <a:latin typeface="Perpetua"/>
                <a:cs typeface="Perpetua"/>
              </a:rPr>
              <a:t> </a:t>
            </a:r>
            <a:r>
              <a:rPr lang="tr-TR" sz="3000" b="1" spc="-515" dirty="0" smtClean="0">
                <a:latin typeface="Perpetua"/>
                <a:cs typeface="Perpetua"/>
              </a:rPr>
              <a:t> </a:t>
            </a:r>
            <a:r>
              <a:rPr sz="3000" b="1" spc="-5" dirty="0" err="1" smtClean="0">
                <a:latin typeface="Perpetua"/>
                <a:cs typeface="Perpetua"/>
              </a:rPr>
              <a:t>Fiyatlarının</a:t>
            </a:r>
            <a:r>
              <a:rPr sz="3000" b="1" spc="-5" dirty="0" smtClean="0">
                <a:latin typeface="Perpetua"/>
                <a:cs typeface="Perpetua"/>
              </a:rPr>
              <a:t>  </a:t>
            </a:r>
            <a:r>
              <a:rPr sz="3000" b="1" spc="-5" dirty="0">
                <a:latin typeface="Perpetua"/>
                <a:cs typeface="Perpetua"/>
              </a:rPr>
              <a:t>Dü</a:t>
            </a:r>
            <a:r>
              <a:rPr sz="3000" b="1" spc="-5" dirty="0">
                <a:latin typeface="Cambria"/>
                <a:cs typeface="Cambria"/>
              </a:rPr>
              <a:t>ş</a:t>
            </a:r>
            <a:r>
              <a:rPr sz="3000" b="1" spc="-5" dirty="0">
                <a:latin typeface="Perpetua"/>
                <a:cs typeface="Perpetua"/>
              </a:rPr>
              <a:t>mesine Neden</a:t>
            </a:r>
            <a:r>
              <a:rPr sz="3000" b="1" spc="-20" dirty="0">
                <a:latin typeface="Perpetua"/>
                <a:cs typeface="Perpetua"/>
              </a:rPr>
              <a:t> Olabilecektir.</a:t>
            </a:r>
            <a:endParaRPr sz="3000" dirty="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8157" y="6678802"/>
            <a:ext cx="26289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44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4900" y="733425"/>
            <a:ext cx="50679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5" dirty="0"/>
              <a:t>Sermaye </a:t>
            </a:r>
            <a:r>
              <a:rPr spc="70" dirty="0"/>
              <a:t>Birikimi</a:t>
            </a:r>
            <a:r>
              <a:rPr spc="-75" dirty="0"/>
              <a:t> </a:t>
            </a:r>
            <a:r>
              <a:rPr spc="165" dirty="0"/>
              <a:t>Sağlama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27100" y="1737628"/>
            <a:ext cx="8915400" cy="4498091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86385" marR="5080" indent="-274320">
              <a:lnSpc>
                <a:spcPct val="149200"/>
              </a:lnSpc>
              <a:spcBef>
                <a:spcPts val="3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2800" b="1" spc="-95" dirty="0">
                <a:latin typeface="Perpetua" panose="02020502060401020303" pitchFamily="18" charset="0"/>
                <a:cs typeface="Perpetua"/>
              </a:rPr>
              <a:t>Yeni </a:t>
            </a:r>
            <a:r>
              <a:rPr sz="2800" b="1" dirty="0">
                <a:latin typeface="Perpetua" panose="02020502060401020303" pitchFamily="18" charset="0"/>
                <a:cs typeface="Perpetua"/>
              </a:rPr>
              <a:t>Giri</a:t>
            </a:r>
            <a:r>
              <a:rPr sz="2800" b="1" dirty="0">
                <a:latin typeface="Perpetua" panose="02020502060401020303" pitchFamily="18" charset="0"/>
                <a:cs typeface="Cambria"/>
              </a:rPr>
              <a:t>ş</a:t>
            </a:r>
            <a:r>
              <a:rPr sz="2800" b="1" dirty="0">
                <a:latin typeface="Perpetua" panose="02020502060401020303" pitchFamily="18" charset="0"/>
                <a:cs typeface="Perpetua"/>
              </a:rPr>
              <a:t>imler </a:t>
            </a:r>
            <a:r>
              <a:rPr sz="2800" b="1" spc="-35" dirty="0">
                <a:latin typeface="Perpetua" panose="02020502060401020303" pitchFamily="18" charset="0"/>
                <a:cs typeface="Perpetua"/>
              </a:rPr>
              <a:t>Yaratılması </a:t>
            </a:r>
            <a:r>
              <a:rPr sz="2800" b="1" spc="-60" dirty="0">
                <a:latin typeface="Perpetua" panose="02020502060401020303" pitchFamily="18" charset="0"/>
                <a:cs typeface="Perpetua"/>
              </a:rPr>
              <a:t>Yoluyla  </a:t>
            </a:r>
            <a:r>
              <a:rPr sz="2800" b="1" spc="-10" dirty="0">
                <a:latin typeface="Perpetua" panose="02020502060401020303" pitchFamily="18" charset="0"/>
                <a:cs typeface="Perpetua"/>
              </a:rPr>
              <a:t>Ekonomide </a:t>
            </a:r>
            <a:r>
              <a:rPr sz="2800" b="1" spc="20" dirty="0">
                <a:latin typeface="Perpetua" panose="02020502060401020303" pitchFamily="18" charset="0"/>
                <a:cs typeface="Perpetua"/>
              </a:rPr>
              <a:t>Artan </a:t>
            </a:r>
            <a:r>
              <a:rPr sz="2800" b="1" spc="-5" dirty="0">
                <a:latin typeface="Perpetua" panose="02020502060401020303" pitchFamily="18" charset="0"/>
                <a:cs typeface="Perpetua"/>
              </a:rPr>
              <a:t>Çıktı </a:t>
            </a:r>
            <a:r>
              <a:rPr sz="2800" b="1" dirty="0">
                <a:latin typeface="Perpetua" panose="02020502060401020303" pitchFamily="18" charset="0"/>
                <a:cs typeface="Perpetua"/>
              </a:rPr>
              <a:t>Miktarı  </a:t>
            </a:r>
            <a:r>
              <a:rPr sz="2800" b="1" spc="5" dirty="0">
                <a:latin typeface="Perpetua" panose="02020502060401020303" pitchFamily="18" charset="0"/>
                <a:cs typeface="Perpetua"/>
              </a:rPr>
              <a:t>Endüstrinin </a:t>
            </a:r>
            <a:r>
              <a:rPr sz="2800" b="1" dirty="0" err="1">
                <a:latin typeface="Perpetua" panose="02020502060401020303" pitchFamily="18" charset="0"/>
                <a:cs typeface="Perpetua"/>
              </a:rPr>
              <a:t>Büyümesine</a:t>
            </a:r>
            <a:r>
              <a:rPr sz="2800" b="1" dirty="0">
                <a:latin typeface="Perpetua" panose="02020502060401020303" pitchFamily="18" charset="0"/>
                <a:cs typeface="Perpetua"/>
              </a:rPr>
              <a:t> </a:t>
            </a:r>
            <a:r>
              <a:rPr lang="tr-TR" sz="2800" b="1" spc="-204" dirty="0">
                <a:latin typeface="Perpetua" panose="02020502060401020303" pitchFamily="18" charset="0"/>
                <a:cs typeface="Perpetua"/>
              </a:rPr>
              <a:t>v</a:t>
            </a:r>
            <a:r>
              <a:rPr sz="2800" b="1" spc="-204" dirty="0">
                <a:latin typeface="Perpetua" panose="02020502060401020303" pitchFamily="18" charset="0"/>
                <a:cs typeface="Perpetua"/>
              </a:rPr>
              <a:t>e</a:t>
            </a:r>
            <a:r>
              <a:rPr sz="2800" b="1" spc="-484" dirty="0">
                <a:latin typeface="Perpetua" panose="02020502060401020303" pitchFamily="18" charset="0"/>
                <a:cs typeface="Perpetua"/>
              </a:rPr>
              <a:t> </a:t>
            </a:r>
            <a:r>
              <a:rPr lang="tr-TR" sz="2800" b="1" spc="-484" dirty="0">
                <a:latin typeface="Perpetua" panose="02020502060401020303" pitchFamily="18" charset="0"/>
                <a:cs typeface="Perpetua"/>
              </a:rPr>
              <a:t>  </a:t>
            </a:r>
            <a:r>
              <a:rPr sz="2800" b="1" dirty="0" err="1">
                <a:latin typeface="Perpetua" panose="02020502060401020303" pitchFamily="18" charset="0"/>
                <a:cs typeface="Perpetua"/>
              </a:rPr>
              <a:t>Karların</a:t>
            </a:r>
            <a:r>
              <a:rPr sz="2800" b="1" dirty="0">
                <a:latin typeface="Perpetua" panose="02020502060401020303" pitchFamily="18" charset="0"/>
                <a:cs typeface="Perpetua"/>
              </a:rPr>
              <a:t>  </a:t>
            </a:r>
            <a:r>
              <a:rPr sz="2800" b="1" spc="10" dirty="0" err="1">
                <a:latin typeface="Perpetua" panose="02020502060401020303" pitchFamily="18" charset="0"/>
                <a:cs typeface="Perpetua"/>
              </a:rPr>
              <a:t>Artmasına</a:t>
            </a:r>
            <a:r>
              <a:rPr sz="2800" b="1" spc="10" dirty="0">
                <a:latin typeface="Perpetua" panose="02020502060401020303" pitchFamily="18" charset="0"/>
                <a:cs typeface="Perpetua"/>
              </a:rPr>
              <a:t> </a:t>
            </a:r>
            <a:r>
              <a:rPr sz="2800" b="1" spc="-125" dirty="0" err="1" smtClean="0">
                <a:latin typeface="Perpetua" panose="02020502060401020303" pitchFamily="18" charset="0"/>
                <a:cs typeface="Perpetua"/>
              </a:rPr>
              <a:t>Yol</a:t>
            </a:r>
            <a:r>
              <a:rPr lang="tr-TR" sz="2800" b="1" spc="-125" dirty="0" smtClean="0">
                <a:latin typeface="Perpetua" panose="02020502060401020303" pitchFamily="18" charset="0"/>
                <a:cs typeface="Perpetua"/>
              </a:rPr>
              <a:t> </a:t>
            </a:r>
            <a:r>
              <a:rPr sz="2800" b="1" spc="-530" dirty="0" smtClean="0">
                <a:latin typeface="Perpetua" panose="02020502060401020303" pitchFamily="18" charset="0"/>
                <a:cs typeface="Perpetua"/>
              </a:rPr>
              <a:t> </a:t>
            </a:r>
            <a:r>
              <a:rPr lang="tr-TR" sz="2800" b="1" spc="-530" dirty="0" smtClean="0">
                <a:latin typeface="Perpetua" panose="02020502060401020303" pitchFamily="18" charset="0"/>
                <a:cs typeface="Perpetua"/>
              </a:rPr>
              <a:t> </a:t>
            </a:r>
            <a:r>
              <a:rPr sz="2800" b="1" spc="-50" dirty="0" err="1">
                <a:latin typeface="Perpetua" panose="02020502060401020303" pitchFamily="18" charset="0"/>
                <a:cs typeface="Perpetua"/>
              </a:rPr>
              <a:t>Açar</a:t>
            </a:r>
            <a:r>
              <a:rPr sz="2800" b="1" spc="-50" dirty="0" smtClean="0">
                <a:latin typeface="Perpetua" panose="02020502060401020303" pitchFamily="18" charset="0"/>
                <a:cs typeface="Perpetua"/>
              </a:rPr>
              <a:t>.</a:t>
            </a:r>
            <a:endParaRPr lang="tr-TR" sz="2800" b="1" spc="-50" dirty="0" smtClean="0">
              <a:latin typeface="Perpetua" panose="02020502060401020303" pitchFamily="18" charset="0"/>
              <a:cs typeface="Perpetua"/>
            </a:endParaRPr>
          </a:p>
          <a:p>
            <a:pPr marL="286385" marR="5080" indent="-274320">
              <a:lnSpc>
                <a:spcPct val="149200"/>
              </a:lnSpc>
              <a:spcBef>
                <a:spcPts val="3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endParaRPr lang="tr-TR" sz="2800" b="1" spc="-50" dirty="0">
              <a:latin typeface="Perpetua" panose="02020502060401020303" pitchFamily="18" charset="0"/>
              <a:cs typeface="Perpetua"/>
            </a:endParaRPr>
          </a:p>
          <a:p>
            <a:pPr marL="286385" marR="5080" indent="-274320">
              <a:lnSpc>
                <a:spcPct val="149200"/>
              </a:lnSpc>
              <a:spcBef>
                <a:spcPts val="3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lang="tr-TR" sz="2800" b="1" dirty="0">
                <a:latin typeface="Perpetua" panose="02020502060401020303" pitchFamily="18" charset="0"/>
                <a:cs typeface="Perpetua"/>
              </a:rPr>
              <a:t>Bu Karların da Yeniden Yatırımlar için  Kullanılması  Yeni İstihdam  Alanları ve  Sermaye Birikimi Sağlanır.</a:t>
            </a:r>
          </a:p>
          <a:p>
            <a:pPr marL="286385" marR="5080" indent="-274320">
              <a:lnSpc>
                <a:spcPct val="149200"/>
              </a:lnSpc>
              <a:spcBef>
                <a:spcPts val="3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endParaRPr sz="2800" dirty="0">
              <a:latin typeface="Perpetua" panose="02020502060401020303" pitchFamily="18" charset="0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157" y="6678802"/>
            <a:ext cx="26289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45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00" y="1571625"/>
            <a:ext cx="8724900" cy="1938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22860" indent="-283845" algn="just">
              <a:lnSpc>
                <a:spcPct val="149200"/>
              </a:lnSpc>
              <a:spcBef>
                <a:spcPts val="63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96545" algn="l"/>
              </a:tabLst>
            </a:pPr>
            <a:r>
              <a:rPr sz="2800" b="1" spc="-5" dirty="0" err="1" smtClean="0">
                <a:latin typeface="Perpetua"/>
                <a:cs typeface="Perpetua"/>
              </a:rPr>
              <a:t>Gerekli</a:t>
            </a:r>
            <a:r>
              <a:rPr sz="2800" b="1" spc="-5" dirty="0" smtClean="0">
                <a:latin typeface="Perpetua"/>
                <a:cs typeface="Perpetua"/>
              </a:rPr>
              <a:t> </a:t>
            </a:r>
            <a:r>
              <a:rPr sz="2800" b="1" spc="-50" dirty="0" err="1">
                <a:latin typeface="Perpetua"/>
                <a:cs typeface="Perpetua"/>
              </a:rPr>
              <a:t>Te</a:t>
            </a:r>
            <a:r>
              <a:rPr sz="2800" b="1" spc="-50" dirty="0" err="1">
                <a:latin typeface="Cambria"/>
                <a:cs typeface="Cambria"/>
              </a:rPr>
              <a:t>ş</a:t>
            </a:r>
            <a:r>
              <a:rPr sz="2800" b="1" spc="-50" dirty="0" err="1">
                <a:latin typeface="Perpetua"/>
                <a:cs typeface="Perpetua"/>
              </a:rPr>
              <a:t>vik</a:t>
            </a:r>
            <a:r>
              <a:rPr sz="2800" b="1" spc="-50" dirty="0">
                <a:latin typeface="Perpetua"/>
                <a:cs typeface="Perpetua"/>
              </a:rPr>
              <a:t> </a:t>
            </a:r>
            <a:r>
              <a:rPr lang="tr-TR" sz="2800" b="1" spc="-204" dirty="0">
                <a:latin typeface="Perpetua"/>
                <a:cs typeface="Perpetua"/>
              </a:rPr>
              <a:t>v</a:t>
            </a:r>
            <a:r>
              <a:rPr sz="2800" b="1" spc="-204" dirty="0">
                <a:latin typeface="Perpetua"/>
                <a:cs typeface="Perpetua"/>
              </a:rPr>
              <a:t>e </a:t>
            </a:r>
            <a:r>
              <a:rPr sz="2800" b="1" spc="-15" dirty="0" err="1">
                <a:latin typeface="Perpetua"/>
                <a:cs typeface="Perpetua"/>
              </a:rPr>
              <a:t>Kolaylık</a:t>
            </a:r>
            <a:r>
              <a:rPr sz="2800" b="1" spc="-15" dirty="0">
                <a:latin typeface="Perpetua"/>
                <a:cs typeface="Perpetua"/>
              </a:rPr>
              <a:t> </a:t>
            </a:r>
            <a:r>
              <a:rPr sz="2800" b="1" spc="-5" dirty="0" err="1" smtClean="0">
                <a:latin typeface="Perpetua"/>
                <a:cs typeface="Perpetua"/>
              </a:rPr>
              <a:t>Mekanizmalarının</a:t>
            </a:r>
            <a:r>
              <a:rPr sz="2800" b="1" spc="-5" dirty="0" smtClean="0">
                <a:latin typeface="Perpetua"/>
                <a:cs typeface="Perpetua"/>
              </a:rPr>
              <a:t> </a:t>
            </a:r>
            <a:r>
              <a:rPr sz="2800" b="1" spc="-5" dirty="0" err="1">
                <a:latin typeface="Perpetua"/>
                <a:cs typeface="Perpetua"/>
              </a:rPr>
              <a:t>Çalı</a:t>
            </a:r>
            <a:r>
              <a:rPr sz="2800" b="1" spc="-5" dirty="0" err="1">
                <a:latin typeface="Cambria"/>
                <a:cs typeface="Cambria"/>
              </a:rPr>
              <a:t>ş</a:t>
            </a:r>
            <a:r>
              <a:rPr sz="2800" b="1" spc="-5" dirty="0" err="1">
                <a:latin typeface="Perpetua"/>
                <a:cs typeface="Perpetua"/>
              </a:rPr>
              <a:t>tırılması</a:t>
            </a:r>
            <a:r>
              <a:rPr sz="2800" b="1" spc="-5" dirty="0">
                <a:latin typeface="Perpetua"/>
                <a:cs typeface="Perpetua"/>
              </a:rPr>
              <a:t> </a:t>
            </a:r>
            <a:r>
              <a:rPr sz="2800" b="1" dirty="0" err="1" smtClean="0">
                <a:latin typeface="Perpetua"/>
                <a:cs typeface="Perpetua"/>
              </a:rPr>
              <a:t>Durumunda</a:t>
            </a:r>
            <a:r>
              <a:rPr sz="2800" b="1" dirty="0" smtClean="0">
                <a:latin typeface="Perpetua"/>
                <a:cs typeface="Perpetua"/>
              </a:rPr>
              <a:t> </a:t>
            </a:r>
            <a:r>
              <a:rPr sz="2800" b="1" dirty="0">
                <a:latin typeface="Perpetua"/>
                <a:cs typeface="Perpetua"/>
              </a:rPr>
              <a:t>Giri</a:t>
            </a:r>
            <a:r>
              <a:rPr sz="2800" b="1" dirty="0">
                <a:latin typeface="Cambria"/>
                <a:cs typeface="Cambria"/>
              </a:rPr>
              <a:t>ş</a:t>
            </a:r>
            <a:r>
              <a:rPr sz="2800" b="1" dirty="0">
                <a:latin typeface="Perpetua"/>
                <a:cs typeface="Perpetua"/>
              </a:rPr>
              <a:t>imcilik, </a:t>
            </a:r>
            <a:r>
              <a:rPr sz="2800" b="1" spc="-20" dirty="0">
                <a:latin typeface="Perpetua"/>
                <a:cs typeface="Perpetua"/>
              </a:rPr>
              <a:t>Sermaye  </a:t>
            </a:r>
            <a:r>
              <a:rPr sz="2800" b="1" dirty="0">
                <a:latin typeface="Perpetua"/>
                <a:cs typeface="Perpetua"/>
              </a:rPr>
              <a:t>Birikiminde En Önemli</a:t>
            </a:r>
            <a:r>
              <a:rPr sz="2800" b="1" spc="-35" dirty="0">
                <a:latin typeface="Perpetua"/>
                <a:cs typeface="Perpetua"/>
              </a:rPr>
              <a:t> </a:t>
            </a:r>
            <a:r>
              <a:rPr sz="2800" b="1" spc="-15" dirty="0" err="1">
                <a:latin typeface="Perpetua"/>
                <a:cs typeface="Perpetua"/>
              </a:rPr>
              <a:t>Unsurlardandır</a:t>
            </a:r>
            <a:r>
              <a:rPr sz="2800" b="1" spc="-15" dirty="0">
                <a:latin typeface="Perpetua"/>
                <a:cs typeface="Perpetua"/>
              </a:rPr>
              <a:t>.</a:t>
            </a:r>
            <a:endParaRPr sz="2800" dirty="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8157" y="6678802"/>
            <a:ext cx="262890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46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755" y="1038960"/>
            <a:ext cx="36772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60" dirty="0"/>
              <a:t>Girişimci</a:t>
            </a:r>
            <a:r>
              <a:rPr sz="4000" dirty="0"/>
              <a:t> </a:t>
            </a:r>
            <a:r>
              <a:rPr sz="4000" spc="105" dirty="0"/>
              <a:t>Kimdir?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60" y="1737432"/>
            <a:ext cx="7230109" cy="427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40000"/>
              </a:lnSpc>
              <a:spcBef>
                <a:spcPts val="1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5" dirty="0">
                <a:latin typeface="Perpetua"/>
                <a:cs typeface="Perpetua"/>
              </a:rPr>
              <a:t>De</a:t>
            </a:r>
            <a:r>
              <a:rPr sz="3200" b="1" spc="-5" dirty="0">
                <a:latin typeface="Cambria"/>
                <a:cs typeface="Cambria"/>
              </a:rPr>
              <a:t>ğ</a:t>
            </a:r>
            <a:r>
              <a:rPr sz="3200" b="1" spc="-5" dirty="0">
                <a:latin typeface="Perpetua"/>
                <a:cs typeface="Perpetua"/>
              </a:rPr>
              <a:t>erli </a:t>
            </a:r>
            <a:r>
              <a:rPr sz="3200" b="1" dirty="0">
                <a:latin typeface="Cambria"/>
                <a:cs typeface="Cambria"/>
              </a:rPr>
              <a:t>İ</a:t>
            </a:r>
            <a:r>
              <a:rPr sz="3200" b="1" dirty="0">
                <a:latin typeface="Perpetua"/>
                <a:cs typeface="Perpetua"/>
              </a:rPr>
              <a:t>nsan </a:t>
            </a:r>
            <a:r>
              <a:rPr sz="3200" b="1" spc="-5" dirty="0">
                <a:latin typeface="Perpetua"/>
                <a:cs typeface="Perpetua"/>
              </a:rPr>
              <a:t>Üretebilen </a:t>
            </a:r>
            <a:r>
              <a:rPr sz="3200" b="1" dirty="0">
                <a:latin typeface="Perpetua"/>
                <a:cs typeface="Perpetua"/>
              </a:rPr>
              <a:t>Ama</a:t>
            </a:r>
            <a:r>
              <a:rPr sz="3200" b="1" spc="-145" dirty="0">
                <a:latin typeface="Perpetua"/>
                <a:cs typeface="Perpetua"/>
              </a:rPr>
              <a:t> </a:t>
            </a:r>
            <a:r>
              <a:rPr sz="3200" b="1" spc="-10" dirty="0">
                <a:latin typeface="Perpetua"/>
                <a:cs typeface="Perpetua"/>
              </a:rPr>
              <a:t>Üretirken  </a:t>
            </a:r>
            <a:r>
              <a:rPr sz="3200" b="1" dirty="0">
                <a:latin typeface="Perpetua"/>
                <a:cs typeface="Perpetua"/>
              </a:rPr>
              <a:t>De</a:t>
            </a:r>
            <a:r>
              <a:rPr sz="3200" b="1" dirty="0">
                <a:latin typeface="Cambria"/>
                <a:cs typeface="Cambria"/>
              </a:rPr>
              <a:t>ğ</a:t>
            </a:r>
            <a:r>
              <a:rPr sz="3200" b="1" dirty="0">
                <a:latin typeface="Perpetua"/>
                <a:cs typeface="Perpetua"/>
              </a:rPr>
              <a:t>er</a:t>
            </a:r>
            <a:r>
              <a:rPr sz="3200" b="1" spc="-425" dirty="0">
                <a:latin typeface="Perpetua"/>
                <a:cs typeface="Perpetua"/>
              </a:rPr>
              <a:t> </a:t>
            </a:r>
            <a:r>
              <a:rPr sz="3200" b="1" spc="-35" dirty="0">
                <a:latin typeface="Perpetua"/>
                <a:cs typeface="Perpetua"/>
              </a:rPr>
              <a:t>Yaratabilen,</a:t>
            </a:r>
            <a:endParaRPr sz="3200">
              <a:latin typeface="Perpetua"/>
              <a:cs typeface="Perpetua"/>
            </a:endParaRPr>
          </a:p>
          <a:p>
            <a:pPr marL="286385" marR="739140" indent="-274320">
              <a:lnSpc>
                <a:spcPct val="137500"/>
              </a:lnSpc>
              <a:spcBef>
                <a:spcPts val="69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spc="-40" dirty="0">
                <a:latin typeface="Perpetua"/>
                <a:cs typeface="Perpetua"/>
              </a:rPr>
              <a:t>Yarattı</a:t>
            </a:r>
            <a:r>
              <a:rPr sz="3200" b="1" spc="-40" dirty="0">
                <a:latin typeface="Cambria"/>
                <a:cs typeface="Cambria"/>
              </a:rPr>
              <a:t>ğ</a:t>
            </a:r>
            <a:r>
              <a:rPr sz="3200" b="1" spc="-40" dirty="0">
                <a:latin typeface="Perpetua"/>
                <a:cs typeface="Perpetua"/>
              </a:rPr>
              <a:t>ı </a:t>
            </a:r>
            <a:r>
              <a:rPr sz="3200" b="1" spc="-5" dirty="0">
                <a:latin typeface="Perpetua"/>
                <a:cs typeface="Perpetua"/>
              </a:rPr>
              <a:t>De</a:t>
            </a:r>
            <a:r>
              <a:rPr sz="3200" b="1" spc="-5" dirty="0">
                <a:latin typeface="Cambria"/>
                <a:cs typeface="Cambria"/>
              </a:rPr>
              <a:t>ğ</a:t>
            </a:r>
            <a:r>
              <a:rPr sz="3200" b="1" spc="-5" dirty="0">
                <a:latin typeface="Perpetua"/>
                <a:cs typeface="Perpetua"/>
              </a:rPr>
              <a:t>erlerle </a:t>
            </a:r>
            <a:r>
              <a:rPr sz="3200" b="1" spc="-5" dirty="0">
                <a:latin typeface="Cambria"/>
                <a:cs typeface="Cambria"/>
              </a:rPr>
              <a:t>İ</a:t>
            </a:r>
            <a:r>
              <a:rPr sz="3200" b="1" spc="-5" dirty="0">
                <a:latin typeface="Perpetua"/>
                <a:cs typeface="Perpetua"/>
              </a:rPr>
              <a:t>nsanları Mutlu  </a:t>
            </a:r>
            <a:r>
              <a:rPr sz="3200" b="1" dirty="0">
                <a:latin typeface="Perpetua"/>
                <a:cs typeface="Perpetua"/>
              </a:rPr>
              <a:t>Edebilen,</a:t>
            </a:r>
            <a:endParaRPr sz="3200">
              <a:latin typeface="Perpetua"/>
              <a:cs typeface="Perpetua"/>
            </a:endParaRPr>
          </a:p>
          <a:p>
            <a:pPr marL="286385" marR="556260" indent="-274320">
              <a:lnSpc>
                <a:spcPct val="140000"/>
              </a:lnSpc>
              <a:spcBef>
                <a:spcPts val="69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dirty="0">
                <a:latin typeface="Cambria"/>
                <a:cs typeface="Cambria"/>
              </a:rPr>
              <a:t>İ</a:t>
            </a:r>
            <a:r>
              <a:rPr sz="3200" b="1" dirty="0">
                <a:latin typeface="Perpetua"/>
                <a:cs typeface="Perpetua"/>
              </a:rPr>
              <a:t>nsan </a:t>
            </a:r>
            <a:r>
              <a:rPr sz="3200" b="1" spc="-40" dirty="0">
                <a:latin typeface="Perpetua"/>
                <a:cs typeface="Perpetua"/>
              </a:rPr>
              <a:t>Ya</a:t>
            </a:r>
            <a:r>
              <a:rPr sz="3200" b="1" spc="-40" dirty="0">
                <a:latin typeface="Cambria"/>
                <a:cs typeface="Cambria"/>
              </a:rPr>
              <a:t>ş</a:t>
            </a:r>
            <a:r>
              <a:rPr sz="3200" b="1" spc="-40" dirty="0">
                <a:latin typeface="Perpetua"/>
                <a:cs typeface="Perpetua"/>
              </a:rPr>
              <a:t>amına </a:t>
            </a:r>
            <a:r>
              <a:rPr sz="3200" b="1" spc="-5" dirty="0">
                <a:latin typeface="Perpetua"/>
                <a:cs typeface="Perpetua"/>
              </a:rPr>
              <a:t>Güzellikler</a:t>
            </a:r>
            <a:r>
              <a:rPr sz="3200" b="1" spc="-370" dirty="0">
                <a:latin typeface="Perpetua"/>
                <a:cs typeface="Perpetua"/>
              </a:rPr>
              <a:t> </a:t>
            </a:r>
            <a:r>
              <a:rPr sz="3200" b="1" spc="-15" dirty="0">
                <a:latin typeface="Perpetua"/>
                <a:cs typeface="Perpetua"/>
              </a:rPr>
              <a:t>Katabilen  </a:t>
            </a:r>
            <a:r>
              <a:rPr sz="3200" b="1" spc="-30" dirty="0">
                <a:latin typeface="Perpetua"/>
                <a:cs typeface="Perpetua"/>
              </a:rPr>
              <a:t>Ki</a:t>
            </a:r>
            <a:r>
              <a:rPr sz="3200" b="1" spc="-30" dirty="0">
                <a:latin typeface="Cambria"/>
                <a:cs typeface="Cambria"/>
              </a:rPr>
              <a:t>ş</a:t>
            </a:r>
            <a:r>
              <a:rPr sz="3200" b="1" spc="-30" dirty="0">
                <a:latin typeface="Perpetua"/>
                <a:cs typeface="Perpetua"/>
              </a:rPr>
              <a:t>idir.</a:t>
            </a:r>
            <a:endParaRPr sz="3200">
              <a:latin typeface="Perpetua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6127" y="6678802"/>
            <a:ext cx="18097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5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3351" y="426719"/>
            <a:ext cx="777748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209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985"/>
              </a:spcBef>
            </a:pPr>
            <a:r>
              <a:rPr sz="4000" spc="-5" dirty="0">
                <a:latin typeface="Arial"/>
                <a:cs typeface="Arial"/>
              </a:rPr>
              <a:t>Girişimcilik </a:t>
            </a:r>
            <a:r>
              <a:rPr sz="4000" spc="-35" dirty="0">
                <a:latin typeface="Arial"/>
                <a:cs typeface="Arial"/>
              </a:rPr>
              <a:t>Teorisinin</a:t>
            </a:r>
            <a:r>
              <a:rPr sz="4000" spc="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Gelişimi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54360" y="2133118"/>
            <a:ext cx="16363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18.</a:t>
            </a:r>
            <a:r>
              <a:rPr sz="2800" b="1" u="heavy" spc="-130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Yüzyıl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6531" y="4239250"/>
            <a:ext cx="22155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Richard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Cantillon: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7068" y="4696892"/>
            <a:ext cx="265303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9805" marR="5080" indent="-967740">
              <a:lnSpc>
                <a:spcPct val="15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Girişimci </a:t>
            </a:r>
            <a:r>
              <a:rPr sz="2000" b="1" spc="-25" dirty="0">
                <a:latin typeface="Arial"/>
                <a:cs typeface="Arial"/>
              </a:rPr>
              <a:t>Terimini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İcat  Etmiş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41692" y="5763888"/>
            <a:ext cx="21837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 indent="-21590">
              <a:lnSpc>
                <a:spcPct val="15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(“Go-between”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  “Between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Taker”)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68030" y="4087465"/>
            <a:ext cx="228536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5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Girişimci Risk</a:t>
            </a:r>
            <a:r>
              <a:rPr sz="2000" b="1" spc="-1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Alıp  Üretim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Faktörlerini  Organize Eder </a:t>
            </a:r>
            <a:r>
              <a:rPr sz="2000" b="1" spc="-60" dirty="0">
                <a:latin typeface="Arial"/>
                <a:cs typeface="Arial"/>
              </a:rPr>
              <a:t>Ve  </a:t>
            </a:r>
            <a:r>
              <a:rPr sz="2000" b="1" spc="-15" dirty="0">
                <a:latin typeface="Arial"/>
                <a:cs typeface="Arial"/>
              </a:rPr>
              <a:t>Yönetir.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14716" y="3691127"/>
            <a:ext cx="100965" cy="26034"/>
          </a:xfrm>
          <a:custGeom>
            <a:avLst/>
            <a:gdLst/>
            <a:ahLst/>
            <a:cxnLst/>
            <a:rect l="l" t="t" r="r" b="b"/>
            <a:pathLst>
              <a:path w="100965" h="26035">
                <a:moveTo>
                  <a:pt x="100584" y="25908"/>
                </a:moveTo>
                <a:lnTo>
                  <a:pt x="0" y="25908"/>
                </a:lnTo>
                <a:lnTo>
                  <a:pt x="0" y="0"/>
                </a:lnTo>
                <a:lnTo>
                  <a:pt x="100584" y="0"/>
                </a:lnTo>
                <a:lnTo>
                  <a:pt x="10058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91500" y="3691127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4" h="26035">
                <a:moveTo>
                  <a:pt x="102108" y="25908"/>
                </a:moveTo>
                <a:lnTo>
                  <a:pt x="0" y="25908"/>
                </a:lnTo>
                <a:lnTo>
                  <a:pt x="0" y="0"/>
                </a:lnTo>
                <a:lnTo>
                  <a:pt x="102108" y="0"/>
                </a:lnTo>
                <a:lnTo>
                  <a:pt x="10210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69807" y="3691127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4" h="26035">
                <a:moveTo>
                  <a:pt x="102108" y="25908"/>
                </a:moveTo>
                <a:lnTo>
                  <a:pt x="0" y="25908"/>
                </a:lnTo>
                <a:lnTo>
                  <a:pt x="0" y="0"/>
                </a:lnTo>
                <a:lnTo>
                  <a:pt x="102108" y="0"/>
                </a:lnTo>
                <a:lnTo>
                  <a:pt x="10210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751582" y="3047238"/>
            <a:ext cx="830580" cy="480059"/>
            <a:chOff x="2751582" y="3047238"/>
            <a:chExt cx="830580" cy="480059"/>
          </a:xfrm>
        </p:grpSpPr>
        <p:sp>
          <p:nvSpPr>
            <p:cNvPr id="12" name="object 12"/>
            <p:cNvSpPr/>
            <p:nvPr/>
          </p:nvSpPr>
          <p:spPr>
            <a:xfrm>
              <a:off x="2756916" y="3168395"/>
              <a:ext cx="178435" cy="353695"/>
            </a:xfrm>
            <a:custGeom>
              <a:avLst/>
              <a:gdLst/>
              <a:ahLst/>
              <a:cxnLst/>
              <a:rect l="l" t="t" r="r" b="b"/>
              <a:pathLst>
                <a:path w="178435" h="353695">
                  <a:moveTo>
                    <a:pt x="0" y="353568"/>
                  </a:moveTo>
                  <a:lnTo>
                    <a:pt x="0" y="47244"/>
                  </a:lnTo>
                  <a:lnTo>
                    <a:pt x="88391" y="24384"/>
                  </a:lnTo>
                  <a:lnTo>
                    <a:pt x="175260" y="0"/>
                  </a:lnTo>
                  <a:lnTo>
                    <a:pt x="175260" y="67056"/>
                  </a:lnTo>
                  <a:lnTo>
                    <a:pt x="121920" y="82296"/>
                  </a:lnTo>
                  <a:lnTo>
                    <a:pt x="67056" y="96012"/>
                  </a:lnTo>
                  <a:lnTo>
                    <a:pt x="67056" y="144780"/>
                  </a:lnTo>
                  <a:lnTo>
                    <a:pt x="118872" y="131064"/>
                  </a:lnTo>
                  <a:lnTo>
                    <a:pt x="167640" y="117348"/>
                  </a:lnTo>
                  <a:lnTo>
                    <a:pt x="167640" y="179832"/>
                  </a:lnTo>
                  <a:lnTo>
                    <a:pt x="118872" y="193548"/>
                  </a:lnTo>
                  <a:lnTo>
                    <a:pt x="67056" y="207263"/>
                  </a:lnTo>
                  <a:lnTo>
                    <a:pt x="67056" y="266700"/>
                  </a:lnTo>
                  <a:lnTo>
                    <a:pt x="123444" y="252984"/>
                  </a:lnTo>
                  <a:lnTo>
                    <a:pt x="178307" y="237744"/>
                  </a:lnTo>
                  <a:lnTo>
                    <a:pt x="178307" y="306324"/>
                  </a:lnTo>
                  <a:lnTo>
                    <a:pt x="89916" y="330708"/>
                  </a:lnTo>
                  <a:lnTo>
                    <a:pt x="0" y="3535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56916" y="3168395"/>
              <a:ext cx="178435" cy="353695"/>
            </a:xfrm>
            <a:custGeom>
              <a:avLst/>
              <a:gdLst/>
              <a:ahLst/>
              <a:cxnLst/>
              <a:rect l="l" t="t" r="r" b="b"/>
              <a:pathLst>
                <a:path w="178435" h="353695">
                  <a:moveTo>
                    <a:pt x="0" y="47244"/>
                  </a:moveTo>
                  <a:lnTo>
                    <a:pt x="88391" y="24384"/>
                  </a:lnTo>
                  <a:lnTo>
                    <a:pt x="175260" y="0"/>
                  </a:lnTo>
                  <a:lnTo>
                    <a:pt x="175260" y="67056"/>
                  </a:lnTo>
                  <a:lnTo>
                    <a:pt x="121920" y="82296"/>
                  </a:lnTo>
                  <a:lnTo>
                    <a:pt x="67056" y="96012"/>
                  </a:lnTo>
                  <a:lnTo>
                    <a:pt x="67056" y="120396"/>
                  </a:lnTo>
                  <a:lnTo>
                    <a:pt x="67056" y="144780"/>
                  </a:lnTo>
                  <a:lnTo>
                    <a:pt x="118872" y="131064"/>
                  </a:lnTo>
                  <a:lnTo>
                    <a:pt x="167640" y="117348"/>
                  </a:lnTo>
                  <a:lnTo>
                    <a:pt x="167640" y="147828"/>
                  </a:lnTo>
                  <a:lnTo>
                    <a:pt x="167640" y="179832"/>
                  </a:lnTo>
                  <a:lnTo>
                    <a:pt x="118872" y="193548"/>
                  </a:lnTo>
                  <a:lnTo>
                    <a:pt x="67056" y="207263"/>
                  </a:lnTo>
                  <a:lnTo>
                    <a:pt x="67056" y="237744"/>
                  </a:lnTo>
                  <a:lnTo>
                    <a:pt x="67056" y="266700"/>
                  </a:lnTo>
                  <a:lnTo>
                    <a:pt x="123444" y="252984"/>
                  </a:lnTo>
                  <a:lnTo>
                    <a:pt x="178307" y="237744"/>
                  </a:lnTo>
                  <a:lnTo>
                    <a:pt x="178307" y="271272"/>
                  </a:lnTo>
                  <a:lnTo>
                    <a:pt x="178307" y="306324"/>
                  </a:lnTo>
                  <a:lnTo>
                    <a:pt x="89916" y="330708"/>
                  </a:lnTo>
                  <a:lnTo>
                    <a:pt x="0" y="353568"/>
                  </a:lnTo>
                  <a:lnTo>
                    <a:pt x="0" y="47244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59607" y="3211067"/>
              <a:ext cx="179832" cy="2499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59607" y="3211067"/>
              <a:ext cx="180340" cy="250190"/>
            </a:xfrm>
            <a:custGeom>
              <a:avLst/>
              <a:gdLst/>
              <a:ahLst/>
              <a:cxnLst/>
              <a:rect l="l" t="t" r="r" b="b"/>
              <a:pathLst>
                <a:path w="180339" h="250189">
                  <a:moveTo>
                    <a:pt x="60960" y="91439"/>
                  </a:moveTo>
                  <a:lnTo>
                    <a:pt x="33528" y="94487"/>
                  </a:lnTo>
                  <a:lnTo>
                    <a:pt x="6096" y="97535"/>
                  </a:lnTo>
                  <a:lnTo>
                    <a:pt x="9144" y="77723"/>
                  </a:lnTo>
                  <a:lnTo>
                    <a:pt x="32004" y="36575"/>
                  </a:lnTo>
                  <a:lnTo>
                    <a:pt x="68580" y="12191"/>
                  </a:lnTo>
                  <a:lnTo>
                    <a:pt x="97536" y="4571"/>
                  </a:lnTo>
                  <a:lnTo>
                    <a:pt x="109728" y="1523"/>
                  </a:lnTo>
                  <a:lnTo>
                    <a:pt x="128016" y="0"/>
                  </a:lnTo>
                  <a:lnTo>
                    <a:pt x="135636" y="1523"/>
                  </a:lnTo>
                  <a:lnTo>
                    <a:pt x="141732" y="3047"/>
                  </a:lnTo>
                  <a:lnTo>
                    <a:pt x="166116" y="35051"/>
                  </a:lnTo>
                  <a:lnTo>
                    <a:pt x="172212" y="65531"/>
                  </a:lnTo>
                  <a:lnTo>
                    <a:pt x="172212" y="164591"/>
                  </a:lnTo>
                  <a:lnTo>
                    <a:pt x="172212" y="179831"/>
                  </a:lnTo>
                  <a:lnTo>
                    <a:pt x="172212" y="188975"/>
                  </a:lnTo>
                  <a:lnTo>
                    <a:pt x="175260" y="198119"/>
                  </a:lnTo>
                  <a:lnTo>
                    <a:pt x="179832" y="210311"/>
                  </a:lnTo>
                  <a:lnTo>
                    <a:pt x="150876" y="217931"/>
                  </a:lnTo>
                  <a:lnTo>
                    <a:pt x="121920" y="224027"/>
                  </a:lnTo>
                  <a:lnTo>
                    <a:pt x="120396" y="217931"/>
                  </a:lnTo>
                  <a:lnTo>
                    <a:pt x="118872" y="211835"/>
                  </a:lnTo>
                  <a:lnTo>
                    <a:pt x="118872" y="207263"/>
                  </a:lnTo>
                  <a:lnTo>
                    <a:pt x="115824" y="199643"/>
                  </a:lnTo>
                  <a:lnTo>
                    <a:pt x="76200" y="240791"/>
                  </a:lnTo>
                  <a:lnTo>
                    <a:pt x="44196" y="249935"/>
                  </a:lnTo>
                  <a:lnTo>
                    <a:pt x="33528" y="249935"/>
                  </a:lnTo>
                  <a:lnTo>
                    <a:pt x="4572" y="222503"/>
                  </a:lnTo>
                  <a:lnTo>
                    <a:pt x="0" y="198119"/>
                  </a:lnTo>
                  <a:lnTo>
                    <a:pt x="4572" y="173735"/>
                  </a:lnTo>
                  <a:lnTo>
                    <a:pt x="25908" y="137159"/>
                  </a:lnTo>
                  <a:lnTo>
                    <a:pt x="65532" y="111251"/>
                  </a:lnTo>
                  <a:lnTo>
                    <a:pt x="77724" y="103631"/>
                  </a:lnTo>
                  <a:lnTo>
                    <a:pt x="85344" y="99059"/>
                  </a:lnTo>
                  <a:lnTo>
                    <a:pt x="92964" y="94487"/>
                  </a:lnTo>
                  <a:lnTo>
                    <a:pt x="102108" y="88391"/>
                  </a:lnTo>
                  <a:lnTo>
                    <a:pt x="112776" y="79247"/>
                  </a:lnTo>
                  <a:lnTo>
                    <a:pt x="111252" y="65531"/>
                  </a:lnTo>
                  <a:lnTo>
                    <a:pt x="111252" y="60959"/>
                  </a:lnTo>
                  <a:lnTo>
                    <a:pt x="109728" y="57911"/>
                  </a:lnTo>
                  <a:lnTo>
                    <a:pt x="102108" y="54863"/>
                  </a:lnTo>
                  <a:lnTo>
                    <a:pt x="92964" y="56387"/>
                  </a:lnTo>
                  <a:lnTo>
                    <a:pt x="79248" y="60959"/>
                  </a:lnTo>
                  <a:lnTo>
                    <a:pt x="70104" y="70103"/>
                  </a:lnTo>
                  <a:lnTo>
                    <a:pt x="67056" y="79247"/>
                  </a:lnTo>
                  <a:lnTo>
                    <a:pt x="62484" y="83819"/>
                  </a:lnTo>
                  <a:lnTo>
                    <a:pt x="60960" y="91439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13710" y="3329177"/>
              <a:ext cx="64007" cy="822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66872" y="3160776"/>
              <a:ext cx="121919" cy="2529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66872" y="3160776"/>
              <a:ext cx="121920" cy="253365"/>
            </a:xfrm>
            <a:custGeom>
              <a:avLst/>
              <a:gdLst/>
              <a:ahLst/>
              <a:cxnLst/>
              <a:rect l="l" t="t" r="r" b="b"/>
              <a:pathLst>
                <a:path w="121920" h="253364">
                  <a:moveTo>
                    <a:pt x="0" y="30479"/>
                  </a:moveTo>
                  <a:lnTo>
                    <a:pt x="54864" y="16763"/>
                  </a:lnTo>
                  <a:lnTo>
                    <a:pt x="54864" y="35051"/>
                  </a:lnTo>
                  <a:lnTo>
                    <a:pt x="54864" y="51815"/>
                  </a:lnTo>
                  <a:lnTo>
                    <a:pt x="59436" y="39623"/>
                  </a:lnTo>
                  <a:lnTo>
                    <a:pt x="64008" y="30479"/>
                  </a:lnTo>
                  <a:lnTo>
                    <a:pt x="68580" y="22859"/>
                  </a:lnTo>
                  <a:lnTo>
                    <a:pt x="71628" y="16763"/>
                  </a:lnTo>
                  <a:lnTo>
                    <a:pt x="80772" y="6095"/>
                  </a:lnTo>
                  <a:lnTo>
                    <a:pt x="91439" y="0"/>
                  </a:lnTo>
                  <a:lnTo>
                    <a:pt x="106679" y="0"/>
                  </a:lnTo>
                  <a:lnTo>
                    <a:pt x="121920" y="4571"/>
                  </a:lnTo>
                  <a:lnTo>
                    <a:pt x="112775" y="38099"/>
                  </a:lnTo>
                  <a:lnTo>
                    <a:pt x="103632" y="71627"/>
                  </a:lnTo>
                  <a:lnTo>
                    <a:pt x="94488" y="68579"/>
                  </a:lnTo>
                  <a:lnTo>
                    <a:pt x="86868" y="70103"/>
                  </a:lnTo>
                  <a:lnTo>
                    <a:pt x="80772" y="71627"/>
                  </a:lnTo>
                  <a:lnTo>
                    <a:pt x="60960" y="117347"/>
                  </a:lnTo>
                  <a:lnTo>
                    <a:pt x="59436" y="138683"/>
                  </a:lnTo>
                  <a:lnTo>
                    <a:pt x="59436" y="161543"/>
                  </a:lnTo>
                  <a:lnTo>
                    <a:pt x="59436" y="237743"/>
                  </a:lnTo>
                  <a:lnTo>
                    <a:pt x="28956" y="245363"/>
                  </a:lnTo>
                  <a:lnTo>
                    <a:pt x="0" y="252984"/>
                  </a:lnTo>
                  <a:lnTo>
                    <a:pt x="0" y="141731"/>
                  </a:lnTo>
                  <a:lnTo>
                    <a:pt x="0" y="30479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10127" y="3052572"/>
              <a:ext cx="59690" cy="321945"/>
            </a:xfrm>
            <a:custGeom>
              <a:avLst/>
              <a:gdLst/>
              <a:ahLst/>
              <a:cxnLst/>
              <a:rect l="l" t="t" r="r" b="b"/>
              <a:pathLst>
                <a:path w="59689" h="321945">
                  <a:moveTo>
                    <a:pt x="0" y="321563"/>
                  </a:moveTo>
                  <a:lnTo>
                    <a:pt x="0" y="16763"/>
                  </a:lnTo>
                  <a:lnTo>
                    <a:pt x="30480" y="7619"/>
                  </a:lnTo>
                  <a:lnTo>
                    <a:pt x="59436" y="0"/>
                  </a:lnTo>
                  <a:lnTo>
                    <a:pt x="59436" y="306324"/>
                  </a:lnTo>
                  <a:lnTo>
                    <a:pt x="30480" y="313943"/>
                  </a:lnTo>
                  <a:lnTo>
                    <a:pt x="0" y="3215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10127" y="3052572"/>
              <a:ext cx="59690" cy="321945"/>
            </a:xfrm>
            <a:custGeom>
              <a:avLst/>
              <a:gdLst/>
              <a:ahLst/>
              <a:cxnLst/>
              <a:rect l="l" t="t" r="r" b="b"/>
              <a:pathLst>
                <a:path w="59689" h="321945">
                  <a:moveTo>
                    <a:pt x="0" y="16763"/>
                  </a:moveTo>
                  <a:lnTo>
                    <a:pt x="30480" y="7619"/>
                  </a:lnTo>
                  <a:lnTo>
                    <a:pt x="59436" y="0"/>
                  </a:lnTo>
                  <a:lnTo>
                    <a:pt x="59436" y="306324"/>
                  </a:lnTo>
                  <a:lnTo>
                    <a:pt x="30480" y="313943"/>
                  </a:lnTo>
                  <a:lnTo>
                    <a:pt x="0" y="321563"/>
                  </a:lnTo>
                  <a:lnTo>
                    <a:pt x="0" y="16763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95472" y="3083051"/>
              <a:ext cx="181610" cy="350520"/>
            </a:xfrm>
            <a:custGeom>
              <a:avLst/>
              <a:gdLst/>
              <a:ahLst/>
              <a:cxnLst/>
              <a:rect l="l" t="t" r="r" b="b"/>
              <a:pathLst>
                <a:path w="181610" h="350520">
                  <a:moveTo>
                    <a:pt x="12192" y="350519"/>
                  </a:moveTo>
                  <a:lnTo>
                    <a:pt x="10668" y="323087"/>
                  </a:lnTo>
                  <a:lnTo>
                    <a:pt x="7620" y="292607"/>
                  </a:lnTo>
                  <a:lnTo>
                    <a:pt x="21336" y="294131"/>
                  </a:lnTo>
                  <a:lnTo>
                    <a:pt x="59436" y="269748"/>
                  </a:lnTo>
                  <a:lnTo>
                    <a:pt x="64008" y="252984"/>
                  </a:lnTo>
                  <a:lnTo>
                    <a:pt x="0" y="48767"/>
                  </a:lnTo>
                  <a:lnTo>
                    <a:pt x="32004" y="41147"/>
                  </a:lnTo>
                  <a:lnTo>
                    <a:pt x="60960" y="30479"/>
                  </a:lnTo>
                  <a:lnTo>
                    <a:pt x="77724" y="102107"/>
                  </a:lnTo>
                  <a:lnTo>
                    <a:pt x="94488" y="170687"/>
                  </a:lnTo>
                  <a:lnTo>
                    <a:pt x="108204" y="94487"/>
                  </a:lnTo>
                  <a:lnTo>
                    <a:pt x="123444" y="15239"/>
                  </a:lnTo>
                  <a:lnTo>
                    <a:pt x="181356" y="0"/>
                  </a:lnTo>
                  <a:lnTo>
                    <a:pt x="120396" y="252984"/>
                  </a:lnTo>
                  <a:lnTo>
                    <a:pt x="99060" y="313943"/>
                  </a:lnTo>
                  <a:lnTo>
                    <a:pt x="67056" y="339851"/>
                  </a:lnTo>
                  <a:lnTo>
                    <a:pt x="35052" y="347472"/>
                  </a:lnTo>
                  <a:lnTo>
                    <a:pt x="12192" y="3505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395472" y="3083051"/>
              <a:ext cx="181610" cy="350520"/>
            </a:xfrm>
            <a:custGeom>
              <a:avLst/>
              <a:gdLst/>
              <a:ahLst/>
              <a:cxnLst/>
              <a:rect l="l" t="t" r="r" b="b"/>
              <a:pathLst>
                <a:path w="181610" h="350520">
                  <a:moveTo>
                    <a:pt x="0" y="48767"/>
                  </a:moveTo>
                  <a:lnTo>
                    <a:pt x="32004" y="41147"/>
                  </a:lnTo>
                  <a:lnTo>
                    <a:pt x="60960" y="30479"/>
                  </a:lnTo>
                  <a:lnTo>
                    <a:pt x="77724" y="102107"/>
                  </a:lnTo>
                  <a:lnTo>
                    <a:pt x="94488" y="170687"/>
                  </a:lnTo>
                  <a:lnTo>
                    <a:pt x="108204" y="94487"/>
                  </a:lnTo>
                  <a:lnTo>
                    <a:pt x="123444" y="15239"/>
                  </a:lnTo>
                  <a:lnTo>
                    <a:pt x="152400" y="7619"/>
                  </a:lnTo>
                  <a:lnTo>
                    <a:pt x="181356" y="0"/>
                  </a:lnTo>
                  <a:lnTo>
                    <a:pt x="150876" y="126491"/>
                  </a:lnTo>
                  <a:lnTo>
                    <a:pt x="120396" y="252984"/>
                  </a:lnTo>
                  <a:lnTo>
                    <a:pt x="114300" y="272795"/>
                  </a:lnTo>
                  <a:lnTo>
                    <a:pt x="108204" y="289560"/>
                  </a:lnTo>
                  <a:lnTo>
                    <a:pt x="103632" y="301751"/>
                  </a:lnTo>
                  <a:lnTo>
                    <a:pt x="99060" y="313943"/>
                  </a:lnTo>
                  <a:lnTo>
                    <a:pt x="67056" y="339851"/>
                  </a:lnTo>
                  <a:lnTo>
                    <a:pt x="12192" y="350519"/>
                  </a:lnTo>
                  <a:lnTo>
                    <a:pt x="10668" y="323087"/>
                  </a:lnTo>
                  <a:lnTo>
                    <a:pt x="7620" y="292607"/>
                  </a:lnTo>
                  <a:lnTo>
                    <a:pt x="45719" y="286511"/>
                  </a:lnTo>
                  <a:lnTo>
                    <a:pt x="64008" y="252984"/>
                  </a:lnTo>
                  <a:lnTo>
                    <a:pt x="32004" y="150875"/>
                  </a:lnTo>
                  <a:lnTo>
                    <a:pt x="0" y="48767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691890" y="2922269"/>
            <a:ext cx="135890" cy="338455"/>
            <a:chOff x="3691890" y="2922269"/>
            <a:chExt cx="135890" cy="338455"/>
          </a:xfrm>
        </p:grpSpPr>
        <p:sp>
          <p:nvSpPr>
            <p:cNvPr id="24" name="object 24"/>
            <p:cNvSpPr/>
            <p:nvPr/>
          </p:nvSpPr>
          <p:spPr>
            <a:xfrm>
              <a:off x="3697224" y="2927603"/>
              <a:ext cx="125095" cy="327660"/>
            </a:xfrm>
            <a:custGeom>
              <a:avLst/>
              <a:gdLst/>
              <a:ahLst/>
              <a:cxnLst/>
              <a:rect l="l" t="t" r="r" b="b"/>
              <a:pathLst>
                <a:path w="125095" h="327660">
                  <a:moveTo>
                    <a:pt x="64007" y="327660"/>
                  </a:moveTo>
                  <a:lnTo>
                    <a:pt x="64007" y="123444"/>
                  </a:lnTo>
                  <a:lnTo>
                    <a:pt x="50291" y="141732"/>
                  </a:lnTo>
                  <a:lnTo>
                    <a:pt x="21335" y="170688"/>
                  </a:lnTo>
                  <a:lnTo>
                    <a:pt x="0" y="184404"/>
                  </a:lnTo>
                  <a:lnTo>
                    <a:pt x="0" y="114300"/>
                  </a:lnTo>
                  <a:lnTo>
                    <a:pt x="28955" y="92964"/>
                  </a:lnTo>
                  <a:lnTo>
                    <a:pt x="39623" y="80772"/>
                  </a:lnTo>
                  <a:lnTo>
                    <a:pt x="48767" y="68580"/>
                  </a:lnTo>
                  <a:lnTo>
                    <a:pt x="64007" y="42672"/>
                  </a:lnTo>
                  <a:lnTo>
                    <a:pt x="68579" y="27432"/>
                  </a:lnTo>
                  <a:lnTo>
                    <a:pt x="74675" y="12192"/>
                  </a:lnTo>
                  <a:lnTo>
                    <a:pt x="100583" y="6096"/>
                  </a:lnTo>
                  <a:lnTo>
                    <a:pt x="124967" y="0"/>
                  </a:lnTo>
                  <a:lnTo>
                    <a:pt x="124967" y="312419"/>
                  </a:lnTo>
                  <a:lnTo>
                    <a:pt x="64007" y="3276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97224" y="2927603"/>
              <a:ext cx="125095" cy="327660"/>
            </a:xfrm>
            <a:custGeom>
              <a:avLst/>
              <a:gdLst/>
              <a:ahLst/>
              <a:cxnLst/>
              <a:rect l="l" t="t" r="r" b="b"/>
              <a:pathLst>
                <a:path w="125095" h="327660">
                  <a:moveTo>
                    <a:pt x="124967" y="0"/>
                  </a:moveTo>
                  <a:lnTo>
                    <a:pt x="124967" y="155448"/>
                  </a:lnTo>
                  <a:lnTo>
                    <a:pt x="124967" y="312419"/>
                  </a:lnTo>
                  <a:lnTo>
                    <a:pt x="94487" y="320039"/>
                  </a:lnTo>
                  <a:lnTo>
                    <a:pt x="64007" y="327660"/>
                  </a:lnTo>
                  <a:lnTo>
                    <a:pt x="64007" y="225551"/>
                  </a:lnTo>
                  <a:lnTo>
                    <a:pt x="64007" y="123444"/>
                  </a:lnTo>
                  <a:lnTo>
                    <a:pt x="50291" y="141732"/>
                  </a:lnTo>
                  <a:lnTo>
                    <a:pt x="35051" y="156972"/>
                  </a:lnTo>
                  <a:lnTo>
                    <a:pt x="21335" y="170688"/>
                  </a:lnTo>
                  <a:lnTo>
                    <a:pt x="0" y="184404"/>
                  </a:lnTo>
                  <a:lnTo>
                    <a:pt x="0" y="114300"/>
                  </a:lnTo>
                  <a:lnTo>
                    <a:pt x="28955" y="92964"/>
                  </a:lnTo>
                  <a:lnTo>
                    <a:pt x="39623" y="80772"/>
                  </a:lnTo>
                  <a:lnTo>
                    <a:pt x="48767" y="68580"/>
                  </a:lnTo>
                  <a:lnTo>
                    <a:pt x="64007" y="42672"/>
                  </a:lnTo>
                  <a:lnTo>
                    <a:pt x="68579" y="27432"/>
                  </a:lnTo>
                  <a:lnTo>
                    <a:pt x="74675" y="12192"/>
                  </a:lnTo>
                  <a:lnTo>
                    <a:pt x="100583" y="6096"/>
                  </a:lnTo>
                  <a:lnTo>
                    <a:pt x="124967" y="0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880865" y="2772918"/>
            <a:ext cx="763905" cy="443865"/>
            <a:chOff x="3880865" y="2772918"/>
            <a:chExt cx="763905" cy="443865"/>
          </a:xfrm>
        </p:grpSpPr>
        <p:sp>
          <p:nvSpPr>
            <p:cNvPr id="27" name="object 27"/>
            <p:cNvSpPr/>
            <p:nvPr/>
          </p:nvSpPr>
          <p:spPr>
            <a:xfrm>
              <a:off x="3886199" y="2869691"/>
              <a:ext cx="172720" cy="341630"/>
            </a:xfrm>
            <a:custGeom>
              <a:avLst/>
              <a:gdLst/>
              <a:ahLst/>
              <a:cxnLst/>
              <a:rect l="l" t="t" r="r" b="b"/>
              <a:pathLst>
                <a:path w="172720" h="341630">
                  <a:moveTo>
                    <a:pt x="35052" y="341376"/>
                  </a:moveTo>
                  <a:lnTo>
                    <a:pt x="44195" y="271272"/>
                  </a:lnTo>
                  <a:lnTo>
                    <a:pt x="57912" y="211836"/>
                  </a:lnTo>
                  <a:lnTo>
                    <a:pt x="77724" y="153924"/>
                  </a:lnTo>
                  <a:lnTo>
                    <a:pt x="105155" y="89916"/>
                  </a:lnTo>
                  <a:lnTo>
                    <a:pt x="0" y="117348"/>
                  </a:lnTo>
                  <a:lnTo>
                    <a:pt x="0" y="45720"/>
                  </a:lnTo>
                  <a:lnTo>
                    <a:pt x="86868" y="22860"/>
                  </a:lnTo>
                  <a:lnTo>
                    <a:pt x="172211" y="0"/>
                  </a:lnTo>
                  <a:lnTo>
                    <a:pt x="172211" y="57912"/>
                  </a:lnTo>
                  <a:lnTo>
                    <a:pt x="150876" y="94488"/>
                  </a:lnTo>
                  <a:lnTo>
                    <a:pt x="134112" y="129540"/>
                  </a:lnTo>
                  <a:lnTo>
                    <a:pt x="117348" y="178308"/>
                  </a:lnTo>
                  <a:lnTo>
                    <a:pt x="105155" y="230124"/>
                  </a:lnTo>
                  <a:lnTo>
                    <a:pt x="97536" y="275844"/>
                  </a:lnTo>
                  <a:lnTo>
                    <a:pt x="94488" y="326136"/>
                  </a:lnTo>
                  <a:lnTo>
                    <a:pt x="64008" y="333756"/>
                  </a:lnTo>
                  <a:lnTo>
                    <a:pt x="35052" y="3413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86199" y="2869691"/>
              <a:ext cx="172720" cy="341630"/>
            </a:xfrm>
            <a:custGeom>
              <a:avLst/>
              <a:gdLst/>
              <a:ahLst/>
              <a:cxnLst/>
              <a:rect l="l" t="t" r="r" b="b"/>
              <a:pathLst>
                <a:path w="172720" h="341630">
                  <a:moveTo>
                    <a:pt x="0" y="45720"/>
                  </a:moveTo>
                  <a:lnTo>
                    <a:pt x="86868" y="22860"/>
                  </a:lnTo>
                  <a:lnTo>
                    <a:pt x="172211" y="0"/>
                  </a:lnTo>
                  <a:lnTo>
                    <a:pt x="172211" y="27432"/>
                  </a:lnTo>
                  <a:lnTo>
                    <a:pt x="172211" y="57912"/>
                  </a:lnTo>
                  <a:lnTo>
                    <a:pt x="150876" y="94488"/>
                  </a:lnTo>
                  <a:lnTo>
                    <a:pt x="134112" y="129540"/>
                  </a:lnTo>
                  <a:lnTo>
                    <a:pt x="117348" y="178308"/>
                  </a:lnTo>
                  <a:lnTo>
                    <a:pt x="105155" y="230124"/>
                  </a:lnTo>
                  <a:lnTo>
                    <a:pt x="97536" y="275844"/>
                  </a:lnTo>
                  <a:lnTo>
                    <a:pt x="94488" y="326136"/>
                  </a:lnTo>
                  <a:lnTo>
                    <a:pt x="64008" y="333756"/>
                  </a:lnTo>
                  <a:lnTo>
                    <a:pt x="35052" y="341376"/>
                  </a:lnTo>
                  <a:lnTo>
                    <a:pt x="38100" y="306324"/>
                  </a:lnTo>
                  <a:lnTo>
                    <a:pt x="44195" y="271272"/>
                  </a:lnTo>
                  <a:lnTo>
                    <a:pt x="57912" y="211836"/>
                  </a:lnTo>
                  <a:lnTo>
                    <a:pt x="77724" y="153924"/>
                  </a:lnTo>
                  <a:lnTo>
                    <a:pt x="105155" y="89916"/>
                  </a:lnTo>
                  <a:lnTo>
                    <a:pt x="0" y="117348"/>
                  </a:lnTo>
                  <a:lnTo>
                    <a:pt x="0" y="80772"/>
                  </a:lnTo>
                  <a:lnTo>
                    <a:pt x="0" y="45720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084319" y="2830068"/>
              <a:ext cx="172720" cy="325120"/>
            </a:xfrm>
            <a:custGeom>
              <a:avLst/>
              <a:gdLst/>
              <a:ahLst/>
              <a:cxnLst/>
              <a:rect l="l" t="t" r="r" b="b"/>
              <a:pathLst>
                <a:path w="172720" h="325119">
                  <a:moveTo>
                    <a:pt x="73152" y="324612"/>
                  </a:moveTo>
                  <a:lnTo>
                    <a:pt x="62484" y="324612"/>
                  </a:lnTo>
                  <a:lnTo>
                    <a:pt x="50292" y="323088"/>
                  </a:lnTo>
                  <a:lnTo>
                    <a:pt x="15240" y="292608"/>
                  </a:lnTo>
                  <a:lnTo>
                    <a:pt x="3048" y="248412"/>
                  </a:lnTo>
                  <a:lnTo>
                    <a:pt x="0" y="185928"/>
                  </a:lnTo>
                  <a:lnTo>
                    <a:pt x="0" y="163068"/>
                  </a:lnTo>
                  <a:lnTo>
                    <a:pt x="1641" y="143256"/>
                  </a:lnTo>
                  <a:lnTo>
                    <a:pt x="3048" y="124968"/>
                  </a:lnTo>
                  <a:lnTo>
                    <a:pt x="12192" y="80772"/>
                  </a:lnTo>
                  <a:lnTo>
                    <a:pt x="32004" y="38100"/>
                  </a:lnTo>
                  <a:lnTo>
                    <a:pt x="67056" y="10668"/>
                  </a:lnTo>
                  <a:lnTo>
                    <a:pt x="108204" y="0"/>
                  </a:lnTo>
                  <a:lnTo>
                    <a:pt x="123444" y="1523"/>
                  </a:lnTo>
                  <a:lnTo>
                    <a:pt x="135636" y="7620"/>
                  </a:lnTo>
                  <a:lnTo>
                    <a:pt x="144780" y="15240"/>
                  </a:lnTo>
                  <a:lnTo>
                    <a:pt x="152400" y="27432"/>
                  </a:lnTo>
                  <a:lnTo>
                    <a:pt x="160019" y="38100"/>
                  </a:lnTo>
                  <a:lnTo>
                    <a:pt x="163068" y="51816"/>
                  </a:lnTo>
                  <a:lnTo>
                    <a:pt x="165354" y="59436"/>
                  </a:lnTo>
                  <a:lnTo>
                    <a:pt x="92964" y="59436"/>
                  </a:lnTo>
                  <a:lnTo>
                    <a:pt x="64008" y="88392"/>
                  </a:lnTo>
                  <a:lnTo>
                    <a:pt x="62484" y="102108"/>
                  </a:lnTo>
                  <a:lnTo>
                    <a:pt x="59436" y="118872"/>
                  </a:lnTo>
                  <a:lnTo>
                    <a:pt x="57912" y="143256"/>
                  </a:lnTo>
                  <a:lnTo>
                    <a:pt x="57912" y="196596"/>
                  </a:lnTo>
                  <a:lnTo>
                    <a:pt x="62484" y="236220"/>
                  </a:lnTo>
                  <a:lnTo>
                    <a:pt x="79248" y="263652"/>
                  </a:lnTo>
                  <a:lnTo>
                    <a:pt x="152400" y="263652"/>
                  </a:lnTo>
                  <a:lnTo>
                    <a:pt x="141732" y="283464"/>
                  </a:lnTo>
                  <a:lnTo>
                    <a:pt x="126492" y="300228"/>
                  </a:lnTo>
                  <a:lnTo>
                    <a:pt x="108204" y="312420"/>
                  </a:lnTo>
                  <a:lnTo>
                    <a:pt x="85344" y="321564"/>
                  </a:lnTo>
                  <a:lnTo>
                    <a:pt x="73152" y="324612"/>
                  </a:lnTo>
                  <a:close/>
                </a:path>
                <a:path w="172720" h="325119">
                  <a:moveTo>
                    <a:pt x="152400" y="263652"/>
                  </a:moveTo>
                  <a:lnTo>
                    <a:pt x="85344" y="263652"/>
                  </a:lnTo>
                  <a:lnTo>
                    <a:pt x="92964" y="259080"/>
                  </a:lnTo>
                  <a:lnTo>
                    <a:pt x="100584" y="249936"/>
                  </a:lnTo>
                  <a:lnTo>
                    <a:pt x="106680" y="237744"/>
                  </a:lnTo>
                  <a:lnTo>
                    <a:pt x="109728" y="227076"/>
                  </a:lnTo>
                  <a:lnTo>
                    <a:pt x="111252" y="217932"/>
                  </a:lnTo>
                  <a:lnTo>
                    <a:pt x="114300" y="207264"/>
                  </a:lnTo>
                  <a:lnTo>
                    <a:pt x="114300" y="129540"/>
                  </a:lnTo>
                  <a:lnTo>
                    <a:pt x="111252" y="106680"/>
                  </a:lnTo>
                  <a:lnTo>
                    <a:pt x="109728" y="89916"/>
                  </a:lnTo>
                  <a:lnTo>
                    <a:pt x="106680" y="77724"/>
                  </a:lnTo>
                  <a:lnTo>
                    <a:pt x="102108" y="67056"/>
                  </a:lnTo>
                  <a:lnTo>
                    <a:pt x="99060" y="62484"/>
                  </a:lnTo>
                  <a:lnTo>
                    <a:pt x="92964" y="59436"/>
                  </a:lnTo>
                  <a:lnTo>
                    <a:pt x="165354" y="59436"/>
                  </a:lnTo>
                  <a:lnTo>
                    <a:pt x="167640" y="67056"/>
                  </a:lnTo>
                  <a:lnTo>
                    <a:pt x="170688" y="102108"/>
                  </a:lnTo>
                  <a:lnTo>
                    <a:pt x="172212" y="137160"/>
                  </a:lnTo>
                  <a:lnTo>
                    <a:pt x="170688" y="175260"/>
                  </a:lnTo>
                  <a:lnTo>
                    <a:pt x="167640" y="210312"/>
                  </a:lnTo>
                  <a:lnTo>
                    <a:pt x="161543" y="240792"/>
                  </a:lnTo>
                  <a:lnTo>
                    <a:pt x="152400" y="2636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084319" y="2830068"/>
              <a:ext cx="172720" cy="325120"/>
            </a:xfrm>
            <a:custGeom>
              <a:avLst/>
              <a:gdLst/>
              <a:ahLst/>
              <a:cxnLst/>
              <a:rect l="l" t="t" r="r" b="b"/>
              <a:pathLst>
                <a:path w="172720" h="325119">
                  <a:moveTo>
                    <a:pt x="0" y="185927"/>
                  </a:moveTo>
                  <a:lnTo>
                    <a:pt x="0" y="163067"/>
                  </a:lnTo>
                  <a:lnTo>
                    <a:pt x="1524" y="144779"/>
                  </a:lnTo>
                  <a:lnTo>
                    <a:pt x="3048" y="124967"/>
                  </a:lnTo>
                  <a:lnTo>
                    <a:pt x="12192" y="80771"/>
                  </a:lnTo>
                  <a:lnTo>
                    <a:pt x="32004" y="38099"/>
                  </a:lnTo>
                  <a:lnTo>
                    <a:pt x="67056" y="10667"/>
                  </a:lnTo>
                  <a:lnTo>
                    <a:pt x="108204" y="0"/>
                  </a:lnTo>
                  <a:lnTo>
                    <a:pt x="123444" y="1523"/>
                  </a:lnTo>
                  <a:lnTo>
                    <a:pt x="135636" y="7620"/>
                  </a:lnTo>
                  <a:lnTo>
                    <a:pt x="144779" y="15239"/>
                  </a:lnTo>
                  <a:lnTo>
                    <a:pt x="152400" y="27432"/>
                  </a:lnTo>
                  <a:lnTo>
                    <a:pt x="160019" y="38099"/>
                  </a:lnTo>
                  <a:lnTo>
                    <a:pt x="163068" y="51815"/>
                  </a:lnTo>
                  <a:lnTo>
                    <a:pt x="167640" y="67055"/>
                  </a:lnTo>
                  <a:lnTo>
                    <a:pt x="170688" y="102107"/>
                  </a:lnTo>
                  <a:lnTo>
                    <a:pt x="172211" y="137159"/>
                  </a:lnTo>
                  <a:lnTo>
                    <a:pt x="170688" y="175259"/>
                  </a:lnTo>
                  <a:lnTo>
                    <a:pt x="167640" y="210311"/>
                  </a:lnTo>
                  <a:lnTo>
                    <a:pt x="152400" y="263651"/>
                  </a:lnTo>
                  <a:lnTo>
                    <a:pt x="126491" y="300227"/>
                  </a:lnTo>
                  <a:lnTo>
                    <a:pt x="85344" y="321563"/>
                  </a:lnTo>
                  <a:lnTo>
                    <a:pt x="73152" y="324611"/>
                  </a:lnTo>
                  <a:lnTo>
                    <a:pt x="62484" y="324611"/>
                  </a:lnTo>
                  <a:lnTo>
                    <a:pt x="27432" y="309371"/>
                  </a:lnTo>
                  <a:lnTo>
                    <a:pt x="9144" y="272795"/>
                  </a:lnTo>
                  <a:lnTo>
                    <a:pt x="6096" y="260603"/>
                  </a:lnTo>
                  <a:lnTo>
                    <a:pt x="3048" y="248411"/>
                  </a:lnTo>
                  <a:lnTo>
                    <a:pt x="1524" y="217931"/>
                  </a:lnTo>
                  <a:lnTo>
                    <a:pt x="0" y="185927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136897" y="2884170"/>
              <a:ext cx="67056" cy="21488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280915" y="2778252"/>
              <a:ext cx="173990" cy="323215"/>
            </a:xfrm>
            <a:custGeom>
              <a:avLst/>
              <a:gdLst/>
              <a:ahLst/>
              <a:cxnLst/>
              <a:rect l="l" t="t" r="r" b="b"/>
              <a:pathLst>
                <a:path w="173989" h="323214">
                  <a:moveTo>
                    <a:pt x="73152" y="323088"/>
                  </a:moveTo>
                  <a:lnTo>
                    <a:pt x="62484" y="323088"/>
                  </a:lnTo>
                  <a:lnTo>
                    <a:pt x="53340" y="321564"/>
                  </a:lnTo>
                  <a:lnTo>
                    <a:pt x="16764" y="291084"/>
                  </a:lnTo>
                  <a:lnTo>
                    <a:pt x="13716" y="281940"/>
                  </a:lnTo>
                  <a:lnTo>
                    <a:pt x="9144" y="271272"/>
                  </a:lnTo>
                  <a:lnTo>
                    <a:pt x="7620" y="260604"/>
                  </a:lnTo>
                  <a:lnTo>
                    <a:pt x="6096" y="246888"/>
                  </a:lnTo>
                  <a:lnTo>
                    <a:pt x="3048" y="231648"/>
                  </a:lnTo>
                  <a:lnTo>
                    <a:pt x="1524" y="217932"/>
                  </a:lnTo>
                  <a:lnTo>
                    <a:pt x="0" y="184404"/>
                  </a:lnTo>
                  <a:lnTo>
                    <a:pt x="1524" y="143256"/>
                  </a:lnTo>
                  <a:lnTo>
                    <a:pt x="13716" y="79248"/>
                  </a:lnTo>
                  <a:lnTo>
                    <a:pt x="35052" y="36576"/>
                  </a:lnTo>
                  <a:lnTo>
                    <a:pt x="68580" y="10668"/>
                  </a:lnTo>
                  <a:lnTo>
                    <a:pt x="99060" y="0"/>
                  </a:lnTo>
                  <a:lnTo>
                    <a:pt x="109728" y="0"/>
                  </a:lnTo>
                  <a:lnTo>
                    <a:pt x="146304" y="13716"/>
                  </a:lnTo>
                  <a:lnTo>
                    <a:pt x="164592" y="50292"/>
                  </a:lnTo>
                  <a:lnTo>
                    <a:pt x="166420" y="59436"/>
                  </a:lnTo>
                  <a:lnTo>
                    <a:pt x="86868" y="59436"/>
                  </a:lnTo>
                  <a:lnTo>
                    <a:pt x="79248" y="62484"/>
                  </a:lnTo>
                  <a:lnTo>
                    <a:pt x="73152" y="68580"/>
                  </a:lnTo>
                  <a:lnTo>
                    <a:pt x="62484" y="100584"/>
                  </a:lnTo>
                  <a:lnTo>
                    <a:pt x="60960" y="117348"/>
                  </a:lnTo>
                  <a:lnTo>
                    <a:pt x="59436" y="141732"/>
                  </a:lnTo>
                  <a:lnTo>
                    <a:pt x="59436" y="195072"/>
                  </a:lnTo>
                  <a:lnTo>
                    <a:pt x="62484" y="234696"/>
                  </a:lnTo>
                  <a:lnTo>
                    <a:pt x="80772" y="262128"/>
                  </a:lnTo>
                  <a:lnTo>
                    <a:pt x="156019" y="262128"/>
                  </a:lnTo>
                  <a:lnTo>
                    <a:pt x="155448" y="263652"/>
                  </a:lnTo>
                  <a:lnTo>
                    <a:pt x="144780" y="281940"/>
                  </a:lnTo>
                  <a:lnTo>
                    <a:pt x="129540" y="300228"/>
                  </a:lnTo>
                  <a:lnTo>
                    <a:pt x="109728" y="310896"/>
                  </a:lnTo>
                  <a:lnTo>
                    <a:pt x="86868" y="320040"/>
                  </a:lnTo>
                  <a:lnTo>
                    <a:pt x="73152" y="323088"/>
                  </a:lnTo>
                  <a:close/>
                </a:path>
                <a:path w="173989" h="323214">
                  <a:moveTo>
                    <a:pt x="156019" y="262128"/>
                  </a:moveTo>
                  <a:lnTo>
                    <a:pt x="86868" y="262128"/>
                  </a:lnTo>
                  <a:lnTo>
                    <a:pt x="96012" y="257556"/>
                  </a:lnTo>
                  <a:lnTo>
                    <a:pt x="103632" y="248412"/>
                  </a:lnTo>
                  <a:lnTo>
                    <a:pt x="109728" y="236220"/>
                  </a:lnTo>
                  <a:lnTo>
                    <a:pt x="112776" y="216408"/>
                  </a:lnTo>
                  <a:lnTo>
                    <a:pt x="114300" y="205740"/>
                  </a:lnTo>
                  <a:lnTo>
                    <a:pt x="114300" y="192024"/>
                  </a:lnTo>
                  <a:lnTo>
                    <a:pt x="115824" y="175260"/>
                  </a:lnTo>
                  <a:lnTo>
                    <a:pt x="115824" y="128016"/>
                  </a:lnTo>
                  <a:lnTo>
                    <a:pt x="114300" y="105156"/>
                  </a:lnTo>
                  <a:lnTo>
                    <a:pt x="105156" y="67056"/>
                  </a:lnTo>
                  <a:lnTo>
                    <a:pt x="94488" y="59436"/>
                  </a:lnTo>
                  <a:lnTo>
                    <a:pt x="166420" y="59436"/>
                  </a:lnTo>
                  <a:lnTo>
                    <a:pt x="167640" y="65532"/>
                  </a:lnTo>
                  <a:lnTo>
                    <a:pt x="172212" y="100584"/>
                  </a:lnTo>
                  <a:lnTo>
                    <a:pt x="173736" y="137160"/>
                  </a:lnTo>
                  <a:lnTo>
                    <a:pt x="172212" y="175260"/>
                  </a:lnTo>
                  <a:lnTo>
                    <a:pt x="169164" y="210312"/>
                  </a:lnTo>
                  <a:lnTo>
                    <a:pt x="164592" y="239268"/>
                  </a:lnTo>
                  <a:lnTo>
                    <a:pt x="156019" y="262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280915" y="2778252"/>
              <a:ext cx="173990" cy="323215"/>
            </a:xfrm>
            <a:custGeom>
              <a:avLst/>
              <a:gdLst/>
              <a:ahLst/>
              <a:cxnLst/>
              <a:rect l="l" t="t" r="r" b="b"/>
              <a:pathLst>
                <a:path w="173989" h="323214">
                  <a:moveTo>
                    <a:pt x="0" y="184404"/>
                  </a:moveTo>
                  <a:lnTo>
                    <a:pt x="1524" y="143256"/>
                  </a:lnTo>
                  <a:lnTo>
                    <a:pt x="13716" y="79248"/>
                  </a:lnTo>
                  <a:lnTo>
                    <a:pt x="35052" y="36576"/>
                  </a:lnTo>
                  <a:lnTo>
                    <a:pt x="68580" y="10668"/>
                  </a:lnTo>
                  <a:lnTo>
                    <a:pt x="99060" y="0"/>
                  </a:lnTo>
                  <a:lnTo>
                    <a:pt x="109728" y="0"/>
                  </a:lnTo>
                  <a:lnTo>
                    <a:pt x="146304" y="13716"/>
                  </a:lnTo>
                  <a:lnTo>
                    <a:pt x="164592" y="50292"/>
                  </a:lnTo>
                  <a:lnTo>
                    <a:pt x="172211" y="100584"/>
                  </a:lnTo>
                  <a:lnTo>
                    <a:pt x="173736" y="137160"/>
                  </a:lnTo>
                  <a:lnTo>
                    <a:pt x="172211" y="175260"/>
                  </a:lnTo>
                  <a:lnTo>
                    <a:pt x="164592" y="239268"/>
                  </a:lnTo>
                  <a:lnTo>
                    <a:pt x="144779" y="281940"/>
                  </a:lnTo>
                  <a:lnTo>
                    <a:pt x="109728" y="310896"/>
                  </a:lnTo>
                  <a:lnTo>
                    <a:pt x="73152" y="323088"/>
                  </a:lnTo>
                  <a:lnTo>
                    <a:pt x="62484" y="323088"/>
                  </a:lnTo>
                  <a:lnTo>
                    <a:pt x="22859" y="300228"/>
                  </a:lnTo>
                  <a:lnTo>
                    <a:pt x="13716" y="281940"/>
                  </a:lnTo>
                  <a:lnTo>
                    <a:pt x="9144" y="271272"/>
                  </a:lnTo>
                  <a:lnTo>
                    <a:pt x="7620" y="260604"/>
                  </a:lnTo>
                  <a:lnTo>
                    <a:pt x="6096" y="246888"/>
                  </a:lnTo>
                  <a:lnTo>
                    <a:pt x="3048" y="231648"/>
                  </a:lnTo>
                  <a:lnTo>
                    <a:pt x="1524" y="217932"/>
                  </a:lnTo>
                  <a:lnTo>
                    <a:pt x="0" y="184404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335017" y="2832354"/>
              <a:ext cx="67056" cy="2133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469129" y="2806446"/>
              <a:ext cx="175260" cy="25146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3808476" y="2633471"/>
            <a:ext cx="4223385" cy="1450975"/>
            <a:chOff x="3808476" y="2633471"/>
            <a:chExt cx="4223385" cy="1450975"/>
          </a:xfrm>
        </p:grpSpPr>
        <p:sp>
          <p:nvSpPr>
            <p:cNvPr id="37" name="object 37"/>
            <p:cNvSpPr/>
            <p:nvPr/>
          </p:nvSpPr>
          <p:spPr>
            <a:xfrm>
              <a:off x="3808476" y="3401567"/>
              <a:ext cx="4127500" cy="683260"/>
            </a:xfrm>
            <a:custGeom>
              <a:avLst/>
              <a:gdLst/>
              <a:ahLst/>
              <a:cxnLst/>
              <a:rect l="l" t="t" r="r" b="b"/>
              <a:pathLst>
                <a:path w="4127500" h="683260">
                  <a:moveTo>
                    <a:pt x="4126979" y="289560"/>
                  </a:moveTo>
                  <a:lnTo>
                    <a:pt x="3378708" y="289560"/>
                  </a:lnTo>
                  <a:lnTo>
                    <a:pt x="3378708" y="0"/>
                  </a:lnTo>
                  <a:lnTo>
                    <a:pt x="3352800" y="0"/>
                  </a:lnTo>
                  <a:lnTo>
                    <a:pt x="3352800" y="289560"/>
                  </a:lnTo>
                  <a:lnTo>
                    <a:pt x="25908" y="289560"/>
                  </a:lnTo>
                  <a:lnTo>
                    <a:pt x="25908" y="0"/>
                  </a:lnTo>
                  <a:lnTo>
                    <a:pt x="0" y="0"/>
                  </a:lnTo>
                  <a:lnTo>
                    <a:pt x="0" y="682752"/>
                  </a:lnTo>
                  <a:lnTo>
                    <a:pt x="25908" y="682752"/>
                  </a:lnTo>
                  <a:lnTo>
                    <a:pt x="25908" y="315468"/>
                  </a:lnTo>
                  <a:lnTo>
                    <a:pt x="3352800" y="315468"/>
                  </a:lnTo>
                  <a:lnTo>
                    <a:pt x="3352800" y="682752"/>
                  </a:lnTo>
                  <a:lnTo>
                    <a:pt x="3378708" y="682752"/>
                  </a:lnTo>
                  <a:lnTo>
                    <a:pt x="3378708" y="315468"/>
                  </a:lnTo>
                  <a:lnTo>
                    <a:pt x="4126979" y="315468"/>
                  </a:lnTo>
                  <a:lnTo>
                    <a:pt x="4126979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416039" y="3054095"/>
              <a:ext cx="152400" cy="407034"/>
            </a:xfrm>
            <a:custGeom>
              <a:avLst/>
              <a:gdLst/>
              <a:ahLst/>
              <a:cxnLst/>
              <a:rect l="l" t="t" r="r" b="b"/>
              <a:pathLst>
                <a:path w="152400" h="407035">
                  <a:moveTo>
                    <a:pt x="0" y="406907"/>
                  </a:moveTo>
                  <a:lnTo>
                    <a:pt x="0" y="18287"/>
                  </a:lnTo>
                  <a:lnTo>
                    <a:pt x="30480" y="9143"/>
                  </a:lnTo>
                  <a:lnTo>
                    <a:pt x="59436" y="0"/>
                  </a:lnTo>
                  <a:lnTo>
                    <a:pt x="59436" y="292607"/>
                  </a:lnTo>
                  <a:lnTo>
                    <a:pt x="106679" y="278892"/>
                  </a:lnTo>
                  <a:lnTo>
                    <a:pt x="152400" y="263652"/>
                  </a:lnTo>
                  <a:lnTo>
                    <a:pt x="152400" y="358139"/>
                  </a:lnTo>
                  <a:lnTo>
                    <a:pt x="77724" y="382524"/>
                  </a:lnTo>
                  <a:lnTo>
                    <a:pt x="0" y="4069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416039" y="3054095"/>
              <a:ext cx="152400" cy="407034"/>
            </a:xfrm>
            <a:custGeom>
              <a:avLst/>
              <a:gdLst/>
              <a:ahLst/>
              <a:cxnLst/>
              <a:rect l="l" t="t" r="r" b="b"/>
              <a:pathLst>
                <a:path w="152400" h="407035">
                  <a:moveTo>
                    <a:pt x="0" y="18287"/>
                  </a:moveTo>
                  <a:lnTo>
                    <a:pt x="30480" y="9143"/>
                  </a:lnTo>
                  <a:lnTo>
                    <a:pt x="59436" y="0"/>
                  </a:lnTo>
                  <a:lnTo>
                    <a:pt x="59436" y="147827"/>
                  </a:lnTo>
                  <a:lnTo>
                    <a:pt x="59436" y="292607"/>
                  </a:lnTo>
                  <a:lnTo>
                    <a:pt x="106679" y="278892"/>
                  </a:lnTo>
                  <a:lnTo>
                    <a:pt x="152400" y="263652"/>
                  </a:lnTo>
                  <a:lnTo>
                    <a:pt x="152400" y="312419"/>
                  </a:lnTo>
                  <a:lnTo>
                    <a:pt x="152400" y="358139"/>
                  </a:lnTo>
                  <a:lnTo>
                    <a:pt x="77724" y="382524"/>
                  </a:lnTo>
                  <a:lnTo>
                    <a:pt x="0" y="406907"/>
                  </a:lnTo>
                  <a:lnTo>
                    <a:pt x="0" y="213359"/>
                  </a:lnTo>
                  <a:lnTo>
                    <a:pt x="0" y="1828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586727" y="3089147"/>
              <a:ext cx="161925" cy="311150"/>
            </a:xfrm>
            <a:custGeom>
              <a:avLst/>
              <a:gdLst/>
              <a:ahLst/>
              <a:cxnLst/>
              <a:rect l="l" t="t" r="r" b="b"/>
              <a:pathLst>
                <a:path w="161925" h="311150">
                  <a:moveTo>
                    <a:pt x="4572" y="117348"/>
                  </a:moveTo>
                  <a:lnTo>
                    <a:pt x="7620" y="91440"/>
                  </a:lnTo>
                  <a:lnTo>
                    <a:pt x="10668" y="80772"/>
                  </a:lnTo>
                  <a:lnTo>
                    <a:pt x="12192" y="71628"/>
                  </a:lnTo>
                  <a:lnTo>
                    <a:pt x="38100" y="28956"/>
                  </a:lnTo>
                  <a:lnTo>
                    <a:pt x="77724" y="7620"/>
                  </a:lnTo>
                  <a:lnTo>
                    <a:pt x="108204" y="0"/>
                  </a:lnTo>
                  <a:lnTo>
                    <a:pt x="115824" y="0"/>
                  </a:lnTo>
                  <a:lnTo>
                    <a:pt x="146304" y="28956"/>
                  </a:lnTo>
                  <a:lnTo>
                    <a:pt x="153924" y="67056"/>
                  </a:lnTo>
                  <a:lnTo>
                    <a:pt x="154051" y="68580"/>
                  </a:lnTo>
                  <a:lnTo>
                    <a:pt x="88392" y="68580"/>
                  </a:lnTo>
                  <a:lnTo>
                    <a:pt x="83820" y="70104"/>
                  </a:lnTo>
                  <a:lnTo>
                    <a:pt x="71628" y="74676"/>
                  </a:lnTo>
                  <a:lnTo>
                    <a:pt x="64008" y="83820"/>
                  </a:lnTo>
                  <a:lnTo>
                    <a:pt x="62484" y="88392"/>
                  </a:lnTo>
                  <a:lnTo>
                    <a:pt x="59436" y="94488"/>
                  </a:lnTo>
                  <a:lnTo>
                    <a:pt x="56388" y="109728"/>
                  </a:lnTo>
                  <a:lnTo>
                    <a:pt x="30480" y="114300"/>
                  </a:lnTo>
                  <a:lnTo>
                    <a:pt x="4572" y="117348"/>
                  </a:lnTo>
                  <a:close/>
                </a:path>
                <a:path w="161925" h="311150">
                  <a:moveTo>
                    <a:pt x="39624" y="310896"/>
                  </a:moveTo>
                  <a:lnTo>
                    <a:pt x="28956" y="310896"/>
                  </a:lnTo>
                  <a:lnTo>
                    <a:pt x="19812" y="306323"/>
                  </a:lnTo>
                  <a:lnTo>
                    <a:pt x="1524" y="260604"/>
                  </a:lnTo>
                  <a:lnTo>
                    <a:pt x="0" y="243840"/>
                  </a:lnTo>
                  <a:lnTo>
                    <a:pt x="3048" y="213360"/>
                  </a:lnTo>
                  <a:lnTo>
                    <a:pt x="22860" y="167640"/>
                  </a:lnTo>
                  <a:lnTo>
                    <a:pt x="57912" y="137160"/>
                  </a:lnTo>
                  <a:lnTo>
                    <a:pt x="68580" y="129540"/>
                  </a:lnTo>
                  <a:lnTo>
                    <a:pt x="77724" y="123444"/>
                  </a:lnTo>
                  <a:lnTo>
                    <a:pt x="83820" y="118872"/>
                  </a:lnTo>
                  <a:lnTo>
                    <a:pt x="102108" y="99060"/>
                  </a:lnTo>
                  <a:lnTo>
                    <a:pt x="102108" y="89916"/>
                  </a:lnTo>
                  <a:lnTo>
                    <a:pt x="100584" y="82296"/>
                  </a:lnTo>
                  <a:lnTo>
                    <a:pt x="100584" y="77724"/>
                  </a:lnTo>
                  <a:lnTo>
                    <a:pt x="99060" y="73152"/>
                  </a:lnTo>
                  <a:lnTo>
                    <a:pt x="92964" y="68580"/>
                  </a:lnTo>
                  <a:lnTo>
                    <a:pt x="154051" y="68580"/>
                  </a:lnTo>
                  <a:lnTo>
                    <a:pt x="155321" y="83820"/>
                  </a:lnTo>
                  <a:lnTo>
                    <a:pt x="155448" y="152400"/>
                  </a:lnTo>
                  <a:lnTo>
                    <a:pt x="102108" y="152400"/>
                  </a:lnTo>
                  <a:lnTo>
                    <a:pt x="79248" y="175260"/>
                  </a:lnTo>
                  <a:lnTo>
                    <a:pt x="54864" y="208788"/>
                  </a:lnTo>
                  <a:lnTo>
                    <a:pt x="53340" y="217932"/>
                  </a:lnTo>
                  <a:lnTo>
                    <a:pt x="54864" y="231648"/>
                  </a:lnTo>
                  <a:lnTo>
                    <a:pt x="57912" y="239268"/>
                  </a:lnTo>
                  <a:lnTo>
                    <a:pt x="60960" y="242316"/>
                  </a:lnTo>
                  <a:lnTo>
                    <a:pt x="64008" y="243840"/>
                  </a:lnTo>
                  <a:lnTo>
                    <a:pt x="156210" y="243840"/>
                  </a:lnTo>
                  <a:lnTo>
                    <a:pt x="158115" y="251460"/>
                  </a:lnTo>
                  <a:lnTo>
                    <a:pt x="105156" y="251460"/>
                  </a:lnTo>
                  <a:lnTo>
                    <a:pt x="100584" y="262128"/>
                  </a:lnTo>
                  <a:lnTo>
                    <a:pt x="96012" y="271271"/>
                  </a:lnTo>
                  <a:lnTo>
                    <a:pt x="85344" y="286511"/>
                  </a:lnTo>
                  <a:lnTo>
                    <a:pt x="68580" y="300228"/>
                  </a:lnTo>
                  <a:lnTo>
                    <a:pt x="51816" y="309371"/>
                  </a:lnTo>
                  <a:lnTo>
                    <a:pt x="39624" y="310896"/>
                  </a:lnTo>
                  <a:close/>
                </a:path>
                <a:path w="161925" h="311150">
                  <a:moveTo>
                    <a:pt x="156210" y="243840"/>
                  </a:moveTo>
                  <a:lnTo>
                    <a:pt x="64008" y="243840"/>
                  </a:lnTo>
                  <a:lnTo>
                    <a:pt x="71628" y="242316"/>
                  </a:lnTo>
                  <a:lnTo>
                    <a:pt x="80772" y="237744"/>
                  </a:lnTo>
                  <a:lnTo>
                    <a:pt x="99060" y="204216"/>
                  </a:lnTo>
                  <a:lnTo>
                    <a:pt x="102108" y="170688"/>
                  </a:lnTo>
                  <a:lnTo>
                    <a:pt x="102108" y="152400"/>
                  </a:lnTo>
                  <a:lnTo>
                    <a:pt x="155448" y="152400"/>
                  </a:lnTo>
                  <a:lnTo>
                    <a:pt x="155448" y="240792"/>
                  </a:lnTo>
                  <a:lnTo>
                    <a:pt x="156210" y="243840"/>
                  </a:lnTo>
                  <a:close/>
                </a:path>
                <a:path w="161925" h="311150">
                  <a:moveTo>
                    <a:pt x="111252" y="284988"/>
                  </a:moveTo>
                  <a:lnTo>
                    <a:pt x="109728" y="275844"/>
                  </a:lnTo>
                  <a:lnTo>
                    <a:pt x="106680" y="268223"/>
                  </a:lnTo>
                  <a:lnTo>
                    <a:pt x="106680" y="260604"/>
                  </a:lnTo>
                  <a:lnTo>
                    <a:pt x="105156" y="251460"/>
                  </a:lnTo>
                  <a:lnTo>
                    <a:pt x="158115" y="251460"/>
                  </a:lnTo>
                  <a:lnTo>
                    <a:pt x="158496" y="252984"/>
                  </a:lnTo>
                  <a:lnTo>
                    <a:pt x="161544" y="266700"/>
                  </a:lnTo>
                  <a:lnTo>
                    <a:pt x="137160" y="277368"/>
                  </a:lnTo>
                  <a:lnTo>
                    <a:pt x="111252" y="28498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586727" y="3089147"/>
              <a:ext cx="161925" cy="311150"/>
            </a:xfrm>
            <a:custGeom>
              <a:avLst/>
              <a:gdLst/>
              <a:ahLst/>
              <a:cxnLst/>
              <a:rect l="l" t="t" r="r" b="b"/>
              <a:pathLst>
                <a:path w="161925" h="311150">
                  <a:moveTo>
                    <a:pt x="56388" y="109727"/>
                  </a:moveTo>
                  <a:lnTo>
                    <a:pt x="30480" y="114299"/>
                  </a:lnTo>
                  <a:lnTo>
                    <a:pt x="4572" y="117347"/>
                  </a:lnTo>
                  <a:lnTo>
                    <a:pt x="7620" y="91439"/>
                  </a:lnTo>
                  <a:lnTo>
                    <a:pt x="10668" y="80771"/>
                  </a:lnTo>
                  <a:lnTo>
                    <a:pt x="12192" y="71627"/>
                  </a:lnTo>
                  <a:lnTo>
                    <a:pt x="38100" y="28955"/>
                  </a:lnTo>
                  <a:lnTo>
                    <a:pt x="77724" y="7619"/>
                  </a:lnTo>
                  <a:lnTo>
                    <a:pt x="108204" y="0"/>
                  </a:lnTo>
                  <a:lnTo>
                    <a:pt x="115824" y="0"/>
                  </a:lnTo>
                  <a:lnTo>
                    <a:pt x="146304" y="28955"/>
                  </a:lnTo>
                  <a:lnTo>
                    <a:pt x="153924" y="67055"/>
                  </a:lnTo>
                  <a:lnTo>
                    <a:pt x="155448" y="85343"/>
                  </a:lnTo>
                  <a:lnTo>
                    <a:pt x="155448" y="147827"/>
                  </a:lnTo>
                  <a:lnTo>
                    <a:pt x="155448" y="210311"/>
                  </a:lnTo>
                  <a:lnTo>
                    <a:pt x="155448" y="228599"/>
                  </a:lnTo>
                  <a:lnTo>
                    <a:pt x="155448" y="236219"/>
                  </a:lnTo>
                  <a:lnTo>
                    <a:pt x="155448" y="240791"/>
                  </a:lnTo>
                  <a:lnTo>
                    <a:pt x="158496" y="252983"/>
                  </a:lnTo>
                  <a:lnTo>
                    <a:pt x="161544" y="266699"/>
                  </a:lnTo>
                  <a:lnTo>
                    <a:pt x="137160" y="277367"/>
                  </a:lnTo>
                  <a:lnTo>
                    <a:pt x="111252" y="284987"/>
                  </a:lnTo>
                  <a:lnTo>
                    <a:pt x="109728" y="275844"/>
                  </a:lnTo>
                  <a:lnTo>
                    <a:pt x="106680" y="268223"/>
                  </a:lnTo>
                  <a:lnTo>
                    <a:pt x="106680" y="260603"/>
                  </a:lnTo>
                  <a:lnTo>
                    <a:pt x="105156" y="251459"/>
                  </a:lnTo>
                  <a:lnTo>
                    <a:pt x="100584" y="262127"/>
                  </a:lnTo>
                  <a:lnTo>
                    <a:pt x="96012" y="271271"/>
                  </a:lnTo>
                  <a:lnTo>
                    <a:pt x="85344" y="286511"/>
                  </a:lnTo>
                  <a:lnTo>
                    <a:pt x="68580" y="300227"/>
                  </a:lnTo>
                  <a:lnTo>
                    <a:pt x="51816" y="309371"/>
                  </a:lnTo>
                  <a:lnTo>
                    <a:pt x="39624" y="310896"/>
                  </a:lnTo>
                  <a:lnTo>
                    <a:pt x="28956" y="310896"/>
                  </a:lnTo>
                  <a:lnTo>
                    <a:pt x="3048" y="275844"/>
                  </a:lnTo>
                  <a:lnTo>
                    <a:pt x="0" y="243839"/>
                  </a:lnTo>
                  <a:lnTo>
                    <a:pt x="3048" y="213359"/>
                  </a:lnTo>
                  <a:lnTo>
                    <a:pt x="22860" y="167639"/>
                  </a:lnTo>
                  <a:lnTo>
                    <a:pt x="57912" y="137159"/>
                  </a:lnTo>
                  <a:lnTo>
                    <a:pt x="68580" y="129539"/>
                  </a:lnTo>
                  <a:lnTo>
                    <a:pt x="77724" y="123443"/>
                  </a:lnTo>
                  <a:lnTo>
                    <a:pt x="83820" y="118871"/>
                  </a:lnTo>
                  <a:lnTo>
                    <a:pt x="102108" y="99059"/>
                  </a:lnTo>
                  <a:lnTo>
                    <a:pt x="102108" y="89915"/>
                  </a:lnTo>
                  <a:lnTo>
                    <a:pt x="100584" y="82295"/>
                  </a:lnTo>
                  <a:lnTo>
                    <a:pt x="100584" y="77723"/>
                  </a:lnTo>
                  <a:lnTo>
                    <a:pt x="99060" y="73151"/>
                  </a:lnTo>
                  <a:lnTo>
                    <a:pt x="92964" y="68579"/>
                  </a:lnTo>
                  <a:lnTo>
                    <a:pt x="88392" y="68579"/>
                  </a:lnTo>
                  <a:lnTo>
                    <a:pt x="83820" y="70103"/>
                  </a:lnTo>
                  <a:lnTo>
                    <a:pt x="71628" y="74675"/>
                  </a:lnTo>
                  <a:lnTo>
                    <a:pt x="64008" y="83819"/>
                  </a:lnTo>
                  <a:lnTo>
                    <a:pt x="62484" y="88391"/>
                  </a:lnTo>
                  <a:lnTo>
                    <a:pt x="59436" y="94487"/>
                  </a:lnTo>
                  <a:lnTo>
                    <a:pt x="56388" y="10972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640067" y="3241547"/>
              <a:ext cx="48895" cy="91440"/>
            </a:xfrm>
            <a:custGeom>
              <a:avLst/>
              <a:gdLst/>
              <a:ahLst/>
              <a:cxnLst/>
              <a:rect l="l" t="t" r="r" b="b"/>
              <a:pathLst>
                <a:path w="48895" h="91439">
                  <a:moveTo>
                    <a:pt x="48768" y="0"/>
                  </a:moveTo>
                  <a:lnTo>
                    <a:pt x="38100" y="10668"/>
                  </a:lnTo>
                  <a:lnTo>
                    <a:pt x="25908" y="22859"/>
                  </a:lnTo>
                  <a:lnTo>
                    <a:pt x="12192" y="35052"/>
                  </a:lnTo>
                  <a:lnTo>
                    <a:pt x="7620" y="41148"/>
                  </a:lnTo>
                  <a:lnTo>
                    <a:pt x="4572" y="45719"/>
                  </a:lnTo>
                  <a:lnTo>
                    <a:pt x="1524" y="56387"/>
                  </a:lnTo>
                  <a:lnTo>
                    <a:pt x="0" y="65532"/>
                  </a:lnTo>
                  <a:lnTo>
                    <a:pt x="1524" y="79248"/>
                  </a:lnTo>
                  <a:lnTo>
                    <a:pt x="4572" y="86868"/>
                  </a:lnTo>
                  <a:lnTo>
                    <a:pt x="7620" y="89916"/>
                  </a:lnTo>
                  <a:lnTo>
                    <a:pt x="10668" y="91439"/>
                  </a:lnTo>
                  <a:lnTo>
                    <a:pt x="18288" y="89916"/>
                  </a:lnTo>
                  <a:lnTo>
                    <a:pt x="45720" y="51816"/>
                  </a:lnTo>
                  <a:lnTo>
                    <a:pt x="48768" y="18288"/>
                  </a:lnTo>
                  <a:lnTo>
                    <a:pt x="48768" y="9144"/>
                  </a:lnTo>
                  <a:lnTo>
                    <a:pt x="48768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761988" y="2942843"/>
              <a:ext cx="104139" cy="398145"/>
            </a:xfrm>
            <a:custGeom>
              <a:avLst/>
              <a:gdLst/>
              <a:ahLst/>
              <a:cxnLst/>
              <a:rect l="l" t="t" r="r" b="b"/>
              <a:pathLst>
                <a:path w="104140" h="398145">
                  <a:moveTo>
                    <a:pt x="57911" y="397763"/>
                  </a:moveTo>
                  <a:lnTo>
                    <a:pt x="42671" y="397763"/>
                  </a:lnTo>
                  <a:lnTo>
                    <a:pt x="38099" y="394715"/>
                  </a:lnTo>
                  <a:lnTo>
                    <a:pt x="19811" y="341376"/>
                  </a:lnTo>
                  <a:lnTo>
                    <a:pt x="18287" y="323087"/>
                  </a:lnTo>
                  <a:lnTo>
                    <a:pt x="18287" y="201168"/>
                  </a:lnTo>
                  <a:lnTo>
                    <a:pt x="9143" y="205740"/>
                  </a:lnTo>
                  <a:lnTo>
                    <a:pt x="0" y="208788"/>
                  </a:lnTo>
                  <a:lnTo>
                    <a:pt x="0" y="129539"/>
                  </a:lnTo>
                  <a:lnTo>
                    <a:pt x="18287" y="123444"/>
                  </a:lnTo>
                  <a:lnTo>
                    <a:pt x="18287" y="71628"/>
                  </a:lnTo>
                  <a:lnTo>
                    <a:pt x="45719" y="35052"/>
                  </a:lnTo>
                  <a:lnTo>
                    <a:pt x="71627" y="0"/>
                  </a:lnTo>
                  <a:lnTo>
                    <a:pt x="71627" y="106679"/>
                  </a:lnTo>
                  <a:lnTo>
                    <a:pt x="88391" y="102108"/>
                  </a:lnTo>
                  <a:lnTo>
                    <a:pt x="102107" y="96012"/>
                  </a:lnTo>
                  <a:lnTo>
                    <a:pt x="102107" y="176783"/>
                  </a:lnTo>
                  <a:lnTo>
                    <a:pt x="88391" y="179831"/>
                  </a:lnTo>
                  <a:lnTo>
                    <a:pt x="71627" y="184404"/>
                  </a:lnTo>
                  <a:lnTo>
                    <a:pt x="71627" y="292607"/>
                  </a:lnTo>
                  <a:lnTo>
                    <a:pt x="73151" y="300228"/>
                  </a:lnTo>
                  <a:lnTo>
                    <a:pt x="73151" y="307848"/>
                  </a:lnTo>
                  <a:lnTo>
                    <a:pt x="79247" y="313943"/>
                  </a:lnTo>
                  <a:lnTo>
                    <a:pt x="83819" y="315467"/>
                  </a:lnTo>
                  <a:lnTo>
                    <a:pt x="91439" y="309372"/>
                  </a:lnTo>
                  <a:lnTo>
                    <a:pt x="100583" y="301752"/>
                  </a:lnTo>
                  <a:lnTo>
                    <a:pt x="103631" y="376428"/>
                  </a:lnTo>
                  <a:lnTo>
                    <a:pt x="85343" y="388619"/>
                  </a:lnTo>
                  <a:lnTo>
                    <a:pt x="67055" y="396239"/>
                  </a:lnTo>
                  <a:lnTo>
                    <a:pt x="57911" y="3977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761988" y="2942843"/>
              <a:ext cx="104139" cy="398145"/>
            </a:xfrm>
            <a:custGeom>
              <a:avLst/>
              <a:gdLst/>
              <a:ahLst/>
              <a:cxnLst/>
              <a:rect l="l" t="t" r="r" b="b"/>
              <a:pathLst>
                <a:path w="104140" h="398145">
                  <a:moveTo>
                    <a:pt x="71627" y="0"/>
                  </a:moveTo>
                  <a:lnTo>
                    <a:pt x="71627" y="53339"/>
                  </a:lnTo>
                  <a:lnTo>
                    <a:pt x="71627" y="106679"/>
                  </a:lnTo>
                  <a:lnTo>
                    <a:pt x="88391" y="102108"/>
                  </a:lnTo>
                  <a:lnTo>
                    <a:pt x="102107" y="96012"/>
                  </a:lnTo>
                  <a:lnTo>
                    <a:pt x="102107" y="176783"/>
                  </a:lnTo>
                  <a:lnTo>
                    <a:pt x="88391" y="179831"/>
                  </a:lnTo>
                  <a:lnTo>
                    <a:pt x="71627" y="184404"/>
                  </a:lnTo>
                  <a:lnTo>
                    <a:pt x="71627" y="234695"/>
                  </a:lnTo>
                  <a:lnTo>
                    <a:pt x="71627" y="284988"/>
                  </a:lnTo>
                  <a:lnTo>
                    <a:pt x="71627" y="292607"/>
                  </a:lnTo>
                  <a:lnTo>
                    <a:pt x="73151" y="300228"/>
                  </a:lnTo>
                  <a:lnTo>
                    <a:pt x="73151" y="304800"/>
                  </a:lnTo>
                  <a:lnTo>
                    <a:pt x="73151" y="307848"/>
                  </a:lnTo>
                  <a:lnTo>
                    <a:pt x="79247" y="313943"/>
                  </a:lnTo>
                  <a:lnTo>
                    <a:pt x="83819" y="315467"/>
                  </a:lnTo>
                  <a:lnTo>
                    <a:pt x="91439" y="309372"/>
                  </a:lnTo>
                  <a:lnTo>
                    <a:pt x="100583" y="301752"/>
                  </a:lnTo>
                  <a:lnTo>
                    <a:pt x="102107" y="339852"/>
                  </a:lnTo>
                  <a:lnTo>
                    <a:pt x="103631" y="376428"/>
                  </a:lnTo>
                  <a:lnTo>
                    <a:pt x="85343" y="388619"/>
                  </a:lnTo>
                  <a:lnTo>
                    <a:pt x="67055" y="396239"/>
                  </a:lnTo>
                  <a:lnTo>
                    <a:pt x="57911" y="397763"/>
                  </a:lnTo>
                  <a:lnTo>
                    <a:pt x="50291" y="397763"/>
                  </a:lnTo>
                  <a:lnTo>
                    <a:pt x="42671" y="397763"/>
                  </a:lnTo>
                  <a:lnTo>
                    <a:pt x="21335" y="355091"/>
                  </a:lnTo>
                  <a:lnTo>
                    <a:pt x="19811" y="341376"/>
                  </a:lnTo>
                  <a:lnTo>
                    <a:pt x="18287" y="323087"/>
                  </a:lnTo>
                  <a:lnTo>
                    <a:pt x="18287" y="300228"/>
                  </a:lnTo>
                  <a:lnTo>
                    <a:pt x="18287" y="201168"/>
                  </a:lnTo>
                  <a:lnTo>
                    <a:pt x="9143" y="205740"/>
                  </a:lnTo>
                  <a:lnTo>
                    <a:pt x="0" y="208788"/>
                  </a:lnTo>
                  <a:lnTo>
                    <a:pt x="0" y="169164"/>
                  </a:lnTo>
                  <a:lnTo>
                    <a:pt x="0" y="129539"/>
                  </a:lnTo>
                  <a:lnTo>
                    <a:pt x="9143" y="126491"/>
                  </a:lnTo>
                  <a:lnTo>
                    <a:pt x="18287" y="123444"/>
                  </a:lnTo>
                  <a:lnTo>
                    <a:pt x="18287" y="71628"/>
                  </a:lnTo>
                  <a:lnTo>
                    <a:pt x="45719" y="35052"/>
                  </a:lnTo>
                  <a:lnTo>
                    <a:pt x="71627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83907" y="2999231"/>
              <a:ext cx="161925" cy="300355"/>
            </a:xfrm>
            <a:custGeom>
              <a:avLst/>
              <a:gdLst/>
              <a:ahLst/>
              <a:cxnLst/>
              <a:rect l="l" t="t" r="r" b="b"/>
              <a:pathLst>
                <a:path w="161925" h="300354">
                  <a:moveTo>
                    <a:pt x="67055" y="300228"/>
                  </a:moveTo>
                  <a:lnTo>
                    <a:pt x="56387" y="300228"/>
                  </a:lnTo>
                  <a:lnTo>
                    <a:pt x="45719" y="298704"/>
                  </a:lnTo>
                  <a:lnTo>
                    <a:pt x="15239" y="268224"/>
                  </a:lnTo>
                  <a:lnTo>
                    <a:pt x="3048" y="217932"/>
                  </a:lnTo>
                  <a:lnTo>
                    <a:pt x="0" y="175260"/>
                  </a:lnTo>
                  <a:lnTo>
                    <a:pt x="1524" y="143256"/>
                  </a:lnTo>
                  <a:lnTo>
                    <a:pt x="12191" y="86868"/>
                  </a:lnTo>
                  <a:lnTo>
                    <a:pt x="32003" y="42672"/>
                  </a:lnTo>
                  <a:lnTo>
                    <a:pt x="62483" y="12192"/>
                  </a:lnTo>
                  <a:lnTo>
                    <a:pt x="106679" y="0"/>
                  </a:lnTo>
                  <a:lnTo>
                    <a:pt x="117347" y="3048"/>
                  </a:lnTo>
                  <a:lnTo>
                    <a:pt x="149351" y="36576"/>
                  </a:lnTo>
                  <a:lnTo>
                    <a:pt x="156417" y="65532"/>
                  </a:lnTo>
                  <a:lnTo>
                    <a:pt x="86867" y="65532"/>
                  </a:lnTo>
                  <a:lnTo>
                    <a:pt x="80771" y="67056"/>
                  </a:lnTo>
                  <a:lnTo>
                    <a:pt x="56387" y="120396"/>
                  </a:lnTo>
                  <a:lnTo>
                    <a:pt x="54863" y="132588"/>
                  </a:lnTo>
                  <a:lnTo>
                    <a:pt x="161543" y="132588"/>
                  </a:lnTo>
                  <a:lnTo>
                    <a:pt x="161543" y="152400"/>
                  </a:lnTo>
                  <a:lnTo>
                    <a:pt x="108203" y="169164"/>
                  </a:lnTo>
                  <a:lnTo>
                    <a:pt x="54863" y="184404"/>
                  </a:lnTo>
                  <a:lnTo>
                    <a:pt x="54863" y="196596"/>
                  </a:lnTo>
                  <a:lnTo>
                    <a:pt x="56387" y="207264"/>
                  </a:lnTo>
                  <a:lnTo>
                    <a:pt x="59435" y="214884"/>
                  </a:lnTo>
                  <a:lnTo>
                    <a:pt x="60959" y="220980"/>
                  </a:lnTo>
                  <a:lnTo>
                    <a:pt x="65531" y="228600"/>
                  </a:lnTo>
                  <a:lnTo>
                    <a:pt x="74675" y="234696"/>
                  </a:lnTo>
                  <a:lnTo>
                    <a:pt x="145611" y="234696"/>
                  </a:lnTo>
                  <a:lnTo>
                    <a:pt x="138683" y="249936"/>
                  </a:lnTo>
                  <a:lnTo>
                    <a:pt x="109727" y="283464"/>
                  </a:lnTo>
                  <a:lnTo>
                    <a:pt x="80771" y="297180"/>
                  </a:lnTo>
                  <a:lnTo>
                    <a:pt x="67055" y="300228"/>
                  </a:lnTo>
                  <a:close/>
                </a:path>
                <a:path w="161925" h="300354">
                  <a:moveTo>
                    <a:pt x="161543" y="132588"/>
                  </a:moveTo>
                  <a:lnTo>
                    <a:pt x="54863" y="132588"/>
                  </a:lnTo>
                  <a:lnTo>
                    <a:pt x="80771" y="124968"/>
                  </a:lnTo>
                  <a:lnTo>
                    <a:pt x="108203" y="117348"/>
                  </a:lnTo>
                  <a:lnTo>
                    <a:pt x="106679" y="103632"/>
                  </a:lnTo>
                  <a:lnTo>
                    <a:pt x="91439" y="67056"/>
                  </a:lnTo>
                  <a:lnTo>
                    <a:pt x="86867" y="65532"/>
                  </a:lnTo>
                  <a:lnTo>
                    <a:pt x="156417" y="65532"/>
                  </a:lnTo>
                  <a:lnTo>
                    <a:pt x="156971" y="68580"/>
                  </a:lnTo>
                  <a:lnTo>
                    <a:pt x="160019" y="88392"/>
                  </a:lnTo>
                  <a:lnTo>
                    <a:pt x="161543" y="112776"/>
                  </a:lnTo>
                  <a:lnTo>
                    <a:pt x="161543" y="132588"/>
                  </a:lnTo>
                  <a:close/>
                </a:path>
                <a:path w="161925" h="300354">
                  <a:moveTo>
                    <a:pt x="145611" y="234696"/>
                  </a:moveTo>
                  <a:lnTo>
                    <a:pt x="74675" y="234696"/>
                  </a:lnTo>
                  <a:lnTo>
                    <a:pt x="80771" y="233172"/>
                  </a:lnTo>
                  <a:lnTo>
                    <a:pt x="89915" y="228600"/>
                  </a:lnTo>
                  <a:lnTo>
                    <a:pt x="97535" y="220980"/>
                  </a:lnTo>
                  <a:lnTo>
                    <a:pt x="102107" y="213360"/>
                  </a:lnTo>
                  <a:lnTo>
                    <a:pt x="106679" y="199644"/>
                  </a:lnTo>
                  <a:lnTo>
                    <a:pt x="134111" y="196596"/>
                  </a:lnTo>
                  <a:lnTo>
                    <a:pt x="160019" y="192024"/>
                  </a:lnTo>
                  <a:lnTo>
                    <a:pt x="153923" y="214884"/>
                  </a:lnTo>
                  <a:lnTo>
                    <a:pt x="146303" y="233172"/>
                  </a:lnTo>
                  <a:lnTo>
                    <a:pt x="145611" y="2346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83907" y="2999231"/>
              <a:ext cx="161925" cy="300355"/>
            </a:xfrm>
            <a:custGeom>
              <a:avLst/>
              <a:gdLst/>
              <a:ahLst/>
              <a:cxnLst/>
              <a:rect l="l" t="t" r="r" b="b"/>
              <a:pathLst>
                <a:path w="161925" h="300354">
                  <a:moveTo>
                    <a:pt x="161543" y="152400"/>
                  </a:moveTo>
                  <a:lnTo>
                    <a:pt x="108203" y="169164"/>
                  </a:lnTo>
                  <a:lnTo>
                    <a:pt x="54863" y="184404"/>
                  </a:lnTo>
                  <a:lnTo>
                    <a:pt x="54863" y="196596"/>
                  </a:lnTo>
                  <a:lnTo>
                    <a:pt x="56387" y="207264"/>
                  </a:lnTo>
                  <a:lnTo>
                    <a:pt x="59435" y="214884"/>
                  </a:lnTo>
                  <a:lnTo>
                    <a:pt x="60959" y="220979"/>
                  </a:lnTo>
                  <a:lnTo>
                    <a:pt x="65531" y="228600"/>
                  </a:lnTo>
                  <a:lnTo>
                    <a:pt x="70103" y="231648"/>
                  </a:lnTo>
                  <a:lnTo>
                    <a:pt x="74675" y="234696"/>
                  </a:lnTo>
                  <a:lnTo>
                    <a:pt x="80771" y="233172"/>
                  </a:lnTo>
                  <a:lnTo>
                    <a:pt x="89915" y="228600"/>
                  </a:lnTo>
                  <a:lnTo>
                    <a:pt x="97535" y="220979"/>
                  </a:lnTo>
                  <a:lnTo>
                    <a:pt x="102107" y="213360"/>
                  </a:lnTo>
                  <a:lnTo>
                    <a:pt x="106679" y="199644"/>
                  </a:lnTo>
                  <a:lnTo>
                    <a:pt x="134111" y="196596"/>
                  </a:lnTo>
                  <a:lnTo>
                    <a:pt x="160019" y="192024"/>
                  </a:lnTo>
                  <a:lnTo>
                    <a:pt x="153923" y="214884"/>
                  </a:lnTo>
                  <a:lnTo>
                    <a:pt x="146303" y="233172"/>
                  </a:lnTo>
                  <a:lnTo>
                    <a:pt x="120395" y="274320"/>
                  </a:lnTo>
                  <a:lnTo>
                    <a:pt x="80771" y="297180"/>
                  </a:lnTo>
                  <a:lnTo>
                    <a:pt x="67055" y="300228"/>
                  </a:lnTo>
                  <a:lnTo>
                    <a:pt x="56387" y="300228"/>
                  </a:lnTo>
                  <a:lnTo>
                    <a:pt x="21335" y="278892"/>
                  </a:lnTo>
                  <a:lnTo>
                    <a:pt x="6095" y="236220"/>
                  </a:lnTo>
                  <a:lnTo>
                    <a:pt x="1524" y="196596"/>
                  </a:lnTo>
                  <a:lnTo>
                    <a:pt x="0" y="175260"/>
                  </a:lnTo>
                  <a:lnTo>
                    <a:pt x="6095" y="114300"/>
                  </a:lnTo>
                  <a:lnTo>
                    <a:pt x="21335" y="62484"/>
                  </a:lnTo>
                  <a:lnTo>
                    <a:pt x="47243" y="24384"/>
                  </a:lnTo>
                  <a:lnTo>
                    <a:pt x="94487" y="1524"/>
                  </a:lnTo>
                  <a:lnTo>
                    <a:pt x="106679" y="0"/>
                  </a:lnTo>
                  <a:lnTo>
                    <a:pt x="117347" y="3048"/>
                  </a:lnTo>
                  <a:lnTo>
                    <a:pt x="149351" y="36575"/>
                  </a:lnTo>
                  <a:lnTo>
                    <a:pt x="160019" y="88392"/>
                  </a:lnTo>
                  <a:lnTo>
                    <a:pt x="161543" y="112775"/>
                  </a:lnTo>
                  <a:lnTo>
                    <a:pt x="161543" y="138684"/>
                  </a:lnTo>
                  <a:lnTo>
                    <a:pt x="161543" y="144780"/>
                  </a:lnTo>
                  <a:lnTo>
                    <a:pt x="161543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38772" y="3064764"/>
              <a:ext cx="53340" cy="67310"/>
            </a:xfrm>
            <a:custGeom>
              <a:avLst/>
              <a:gdLst/>
              <a:ahLst/>
              <a:cxnLst/>
              <a:rect l="l" t="t" r="r" b="b"/>
              <a:pathLst>
                <a:path w="53340" h="67310">
                  <a:moveTo>
                    <a:pt x="53340" y="51815"/>
                  </a:moveTo>
                  <a:lnTo>
                    <a:pt x="44196" y="9143"/>
                  </a:lnTo>
                  <a:lnTo>
                    <a:pt x="32004" y="0"/>
                  </a:lnTo>
                  <a:lnTo>
                    <a:pt x="25908" y="1523"/>
                  </a:lnTo>
                  <a:lnTo>
                    <a:pt x="19812" y="4571"/>
                  </a:lnTo>
                  <a:lnTo>
                    <a:pt x="15240" y="10667"/>
                  </a:lnTo>
                  <a:lnTo>
                    <a:pt x="10668" y="16763"/>
                  </a:lnTo>
                  <a:lnTo>
                    <a:pt x="6096" y="27431"/>
                  </a:lnTo>
                  <a:lnTo>
                    <a:pt x="3048" y="45719"/>
                  </a:lnTo>
                  <a:lnTo>
                    <a:pt x="1524" y="54863"/>
                  </a:lnTo>
                  <a:lnTo>
                    <a:pt x="0" y="67055"/>
                  </a:lnTo>
                  <a:lnTo>
                    <a:pt x="25908" y="59435"/>
                  </a:lnTo>
                  <a:lnTo>
                    <a:pt x="53340" y="51815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167372" y="2796539"/>
              <a:ext cx="113030" cy="413384"/>
            </a:xfrm>
            <a:custGeom>
              <a:avLst/>
              <a:gdLst/>
              <a:ahLst/>
              <a:cxnLst/>
              <a:rect l="l" t="t" r="r" b="b"/>
              <a:pathLst>
                <a:path w="113029" h="413385">
                  <a:moveTo>
                    <a:pt x="56387" y="413004"/>
                  </a:moveTo>
                  <a:lnTo>
                    <a:pt x="56387" y="153924"/>
                  </a:lnTo>
                  <a:lnTo>
                    <a:pt x="44195" y="175260"/>
                  </a:lnTo>
                  <a:lnTo>
                    <a:pt x="32003" y="195072"/>
                  </a:lnTo>
                  <a:lnTo>
                    <a:pt x="16763" y="211836"/>
                  </a:lnTo>
                  <a:lnTo>
                    <a:pt x="0" y="227076"/>
                  </a:lnTo>
                  <a:lnTo>
                    <a:pt x="0" y="140208"/>
                  </a:lnTo>
                  <a:lnTo>
                    <a:pt x="12191" y="126491"/>
                  </a:lnTo>
                  <a:lnTo>
                    <a:pt x="25907" y="112775"/>
                  </a:lnTo>
                  <a:lnTo>
                    <a:pt x="35051" y="99060"/>
                  </a:lnTo>
                  <a:lnTo>
                    <a:pt x="42671" y="83820"/>
                  </a:lnTo>
                  <a:lnTo>
                    <a:pt x="50291" y="67056"/>
                  </a:lnTo>
                  <a:lnTo>
                    <a:pt x="56387" y="51816"/>
                  </a:lnTo>
                  <a:lnTo>
                    <a:pt x="67055" y="13716"/>
                  </a:lnTo>
                  <a:lnTo>
                    <a:pt x="89915" y="7620"/>
                  </a:lnTo>
                  <a:lnTo>
                    <a:pt x="112775" y="0"/>
                  </a:lnTo>
                  <a:lnTo>
                    <a:pt x="112775" y="394715"/>
                  </a:lnTo>
                  <a:lnTo>
                    <a:pt x="85343" y="405384"/>
                  </a:lnTo>
                  <a:lnTo>
                    <a:pt x="56387" y="413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167372" y="2796539"/>
              <a:ext cx="113030" cy="413384"/>
            </a:xfrm>
            <a:custGeom>
              <a:avLst/>
              <a:gdLst/>
              <a:ahLst/>
              <a:cxnLst/>
              <a:rect l="l" t="t" r="r" b="b"/>
              <a:pathLst>
                <a:path w="113029" h="413385">
                  <a:moveTo>
                    <a:pt x="112775" y="0"/>
                  </a:moveTo>
                  <a:lnTo>
                    <a:pt x="112775" y="394715"/>
                  </a:lnTo>
                  <a:lnTo>
                    <a:pt x="85343" y="405384"/>
                  </a:lnTo>
                  <a:lnTo>
                    <a:pt x="56387" y="413004"/>
                  </a:lnTo>
                  <a:lnTo>
                    <a:pt x="56387" y="153924"/>
                  </a:lnTo>
                  <a:lnTo>
                    <a:pt x="44195" y="175260"/>
                  </a:lnTo>
                  <a:lnTo>
                    <a:pt x="32003" y="195072"/>
                  </a:lnTo>
                  <a:lnTo>
                    <a:pt x="16763" y="211836"/>
                  </a:lnTo>
                  <a:lnTo>
                    <a:pt x="0" y="227076"/>
                  </a:lnTo>
                  <a:lnTo>
                    <a:pt x="0" y="182880"/>
                  </a:lnTo>
                  <a:lnTo>
                    <a:pt x="0" y="140208"/>
                  </a:lnTo>
                  <a:lnTo>
                    <a:pt x="12191" y="126491"/>
                  </a:lnTo>
                  <a:lnTo>
                    <a:pt x="25907" y="112775"/>
                  </a:lnTo>
                  <a:lnTo>
                    <a:pt x="35051" y="99060"/>
                  </a:lnTo>
                  <a:lnTo>
                    <a:pt x="42671" y="83820"/>
                  </a:lnTo>
                  <a:lnTo>
                    <a:pt x="50291" y="67056"/>
                  </a:lnTo>
                  <a:lnTo>
                    <a:pt x="56387" y="51816"/>
                  </a:lnTo>
                  <a:lnTo>
                    <a:pt x="67055" y="13716"/>
                  </a:lnTo>
                  <a:lnTo>
                    <a:pt x="89915" y="7620"/>
                  </a:lnTo>
                  <a:lnTo>
                    <a:pt x="112775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333488" y="2633471"/>
              <a:ext cx="697991" cy="53492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3900" y="2133118"/>
            <a:ext cx="878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19</a:t>
            </a:r>
            <a:r>
              <a:rPr sz="2800" u="heavy" spc="-30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.</a:t>
            </a:r>
            <a:r>
              <a:rPr sz="2800" u="heavy" spc="20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y</a:t>
            </a:r>
            <a:r>
              <a:rPr sz="2800" u="heavy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19426" y="4239250"/>
            <a:ext cx="22790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Jean Baptiste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Say: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9063" y="4696892"/>
            <a:ext cx="415861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5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Girişimcilikten Elde Edilen Riske  </a:t>
            </a:r>
            <a:r>
              <a:rPr sz="2000" b="1" spc="-10" dirty="0">
                <a:latin typeface="Arial"/>
                <a:cs typeface="Arial"/>
              </a:rPr>
              <a:t>Dayalı </a:t>
            </a:r>
            <a:r>
              <a:rPr sz="2000" b="1" dirty="0">
                <a:latin typeface="Arial"/>
                <a:cs typeface="Arial"/>
              </a:rPr>
              <a:t>Karın </a:t>
            </a:r>
            <a:r>
              <a:rPr sz="2000" b="1" spc="-5" dirty="0">
                <a:latin typeface="Arial"/>
                <a:cs typeface="Arial"/>
              </a:rPr>
              <a:t>Finansal  Sermayeden Gelen Gelirden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Farklı  Olduğunu </a:t>
            </a:r>
            <a:r>
              <a:rPr sz="2000" b="1" spc="-10" dirty="0">
                <a:latin typeface="Arial"/>
                <a:cs typeface="Arial"/>
              </a:rPr>
              <a:t>İleri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Sürmüştür.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9611" y="4087465"/>
            <a:ext cx="3751579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50000"/>
              </a:lnSpc>
              <a:spcBef>
                <a:spcPts val="100"/>
              </a:spcBef>
            </a:pPr>
            <a:r>
              <a:rPr sz="2000" b="1" spc="-10" dirty="0">
                <a:latin typeface="Arial"/>
                <a:cs typeface="Arial"/>
              </a:rPr>
              <a:t>İşletmeye </a:t>
            </a:r>
            <a:r>
              <a:rPr sz="2000" b="1" spc="5" dirty="0">
                <a:latin typeface="Arial"/>
                <a:cs typeface="Arial"/>
              </a:rPr>
              <a:t>Fon </a:t>
            </a:r>
            <a:r>
              <a:rPr sz="2000" b="1" spc="-10" dirty="0">
                <a:latin typeface="Arial"/>
                <a:cs typeface="Arial"/>
              </a:rPr>
              <a:t>Sağlayan </a:t>
            </a:r>
            <a:r>
              <a:rPr sz="2000" b="1" spc="-5" dirty="0">
                <a:latin typeface="Arial"/>
                <a:cs typeface="Arial"/>
              </a:rPr>
              <a:t>Kişiler  </a:t>
            </a:r>
            <a:r>
              <a:rPr sz="2000" b="1" spc="-10" dirty="0">
                <a:latin typeface="Arial"/>
                <a:cs typeface="Arial"/>
              </a:rPr>
              <a:t>İle </a:t>
            </a:r>
            <a:r>
              <a:rPr sz="2000" b="1" spc="-5" dirty="0">
                <a:latin typeface="Arial"/>
                <a:cs typeface="Arial"/>
              </a:rPr>
              <a:t>Yönetsel </a:t>
            </a:r>
            <a:r>
              <a:rPr sz="2000" b="1" spc="-15" dirty="0">
                <a:latin typeface="Arial"/>
                <a:cs typeface="Arial"/>
              </a:rPr>
              <a:t>Yeteneklerle </a:t>
            </a:r>
            <a:r>
              <a:rPr sz="2000" b="1" dirty="0">
                <a:latin typeface="Arial"/>
                <a:cs typeface="Arial"/>
              </a:rPr>
              <a:t>Risk  Alıp Kar </a:t>
            </a:r>
            <a:r>
              <a:rPr sz="2000" b="1" spc="-10" dirty="0">
                <a:latin typeface="Arial"/>
                <a:cs typeface="Arial"/>
              </a:rPr>
              <a:t>Sağlayanlar  </a:t>
            </a:r>
            <a:r>
              <a:rPr sz="2000" b="1" spc="-5" dirty="0">
                <a:latin typeface="Arial"/>
                <a:cs typeface="Arial"/>
              </a:rPr>
              <a:t>Birbirinden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Ayrılmıştır.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14716" y="3691127"/>
            <a:ext cx="100965" cy="26034"/>
          </a:xfrm>
          <a:custGeom>
            <a:avLst/>
            <a:gdLst/>
            <a:ahLst/>
            <a:cxnLst/>
            <a:rect l="l" t="t" r="r" b="b"/>
            <a:pathLst>
              <a:path w="100965" h="26035">
                <a:moveTo>
                  <a:pt x="100584" y="25908"/>
                </a:moveTo>
                <a:lnTo>
                  <a:pt x="0" y="25908"/>
                </a:lnTo>
                <a:lnTo>
                  <a:pt x="0" y="0"/>
                </a:lnTo>
                <a:lnTo>
                  <a:pt x="100584" y="0"/>
                </a:lnTo>
                <a:lnTo>
                  <a:pt x="10058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91500" y="3691127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4" h="26035">
                <a:moveTo>
                  <a:pt x="102108" y="25908"/>
                </a:moveTo>
                <a:lnTo>
                  <a:pt x="0" y="25908"/>
                </a:lnTo>
                <a:lnTo>
                  <a:pt x="0" y="0"/>
                </a:lnTo>
                <a:lnTo>
                  <a:pt x="102108" y="0"/>
                </a:lnTo>
                <a:lnTo>
                  <a:pt x="10210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69807" y="3691127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4" h="26035">
                <a:moveTo>
                  <a:pt x="102108" y="25908"/>
                </a:moveTo>
                <a:lnTo>
                  <a:pt x="0" y="25908"/>
                </a:lnTo>
                <a:lnTo>
                  <a:pt x="0" y="0"/>
                </a:lnTo>
                <a:lnTo>
                  <a:pt x="102108" y="0"/>
                </a:lnTo>
                <a:lnTo>
                  <a:pt x="10210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2679192" y="3054095"/>
            <a:ext cx="861060" cy="481965"/>
            <a:chOff x="2679192" y="3054095"/>
            <a:chExt cx="861060" cy="481965"/>
          </a:xfrm>
        </p:grpSpPr>
        <p:sp>
          <p:nvSpPr>
            <p:cNvPr id="10" name="object 10"/>
            <p:cNvSpPr/>
            <p:nvPr/>
          </p:nvSpPr>
          <p:spPr>
            <a:xfrm>
              <a:off x="2685288" y="3177539"/>
              <a:ext cx="186055" cy="352425"/>
            </a:xfrm>
            <a:custGeom>
              <a:avLst/>
              <a:gdLst/>
              <a:ahLst/>
              <a:cxnLst/>
              <a:rect l="l" t="t" r="r" b="b"/>
              <a:pathLst>
                <a:path w="186055" h="352425">
                  <a:moveTo>
                    <a:pt x="0" y="352044"/>
                  </a:moveTo>
                  <a:lnTo>
                    <a:pt x="0" y="47244"/>
                  </a:lnTo>
                  <a:lnTo>
                    <a:pt x="91439" y="22860"/>
                  </a:lnTo>
                  <a:lnTo>
                    <a:pt x="181356" y="0"/>
                  </a:lnTo>
                  <a:lnTo>
                    <a:pt x="181356" y="65532"/>
                  </a:lnTo>
                  <a:lnTo>
                    <a:pt x="126491" y="80772"/>
                  </a:lnTo>
                  <a:lnTo>
                    <a:pt x="68580" y="94488"/>
                  </a:lnTo>
                  <a:lnTo>
                    <a:pt x="68580" y="143256"/>
                  </a:lnTo>
                  <a:lnTo>
                    <a:pt x="123444" y="129540"/>
                  </a:lnTo>
                  <a:lnTo>
                    <a:pt x="173736" y="115824"/>
                  </a:lnTo>
                  <a:lnTo>
                    <a:pt x="173736" y="178308"/>
                  </a:lnTo>
                  <a:lnTo>
                    <a:pt x="123444" y="192024"/>
                  </a:lnTo>
                  <a:lnTo>
                    <a:pt x="68580" y="207263"/>
                  </a:lnTo>
                  <a:lnTo>
                    <a:pt x="68580" y="266700"/>
                  </a:lnTo>
                  <a:lnTo>
                    <a:pt x="128016" y="251460"/>
                  </a:lnTo>
                  <a:lnTo>
                    <a:pt x="185928" y="236220"/>
                  </a:lnTo>
                  <a:lnTo>
                    <a:pt x="185928" y="304800"/>
                  </a:lnTo>
                  <a:lnTo>
                    <a:pt x="94488" y="329184"/>
                  </a:lnTo>
                  <a:lnTo>
                    <a:pt x="0" y="3520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85288" y="3177539"/>
              <a:ext cx="186055" cy="352425"/>
            </a:xfrm>
            <a:custGeom>
              <a:avLst/>
              <a:gdLst/>
              <a:ahLst/>
              <a:cxnLst/>
              <a:rect l="l" t="t" r="r" b="b"/>
              <a:pathLst>
                <a:path w="186055" h="352425">
                  <a:moveTo>
                    <a:pt x="0" y="47244"/>
                  </a:moveTo>
                  <a:lnTo>
                    <a:pt x="91439" y="22860"/>
                  </a:lnTo>
                  <a:lnTo>
                    <a:pt x="181356" y="0"/>
                  </a:lnTo>
                  <a:lnTo>
                    <a:pt x="181356" y="65532"/>
                  </a:lnTo>
                  <a:lnTo>
                    <a:pt x="126491" y="80772"/>
                  </a:lnTo>
                  <a:lnTo>
                    <a:pt x="68580" y="94488"/>
                  </a:lnTo>
                  <a:lnTo>
                    <a:pt x="68580" y="118872"/>
                  </a:lnTo>
                  <a:lnTo>
                    <a:pt x="68580" y="143256"/>
                  </a:lnTo>
                  <a:lnTo>
                    <a:pt x="123444" y="129540"/>
                  </a:lnTo>
                  <a:lnTo>
                    <a:pt x="173736" y="115824"/>
                  </a:lnTo>
                  <a:lnTo>
                    <a:pt x="173736" y="146304"/>
                  </a:lnTo>
                  <a:lnTo>
                    <a:pt x="173736" y="178308"/>
                  </a:lnTo>
                  <a:lnTo>
                    <a:pt x="123444" y="192024"/>
                  </a:lnTo>
                  <a:lnTo>
                    <a:pt x="68580" y="207263"/>
                  </a:lnTo>
                  <a:lnTo>
                    <a:pt x="68580" y="236220"/>
                  </a:lnTo>
                  <a:lnTo>
                    <a:pt x="68580" y="266700"/>
                  </a:lnTo>
                  <a:lnTo>
                    <a:pt x="128016" y="251460"/>
                  </a:lnTo>
                  <a:lnTo>
                    <a:pt x="185928" y="236220"/>
                  </a:lnTo>
                  <a:lnTo>
                    <a:pt x="185928" y="271272"/>
                  </a:lnTo>
                  <a:lnTo>
                    <a:pt x="185928" y="304800"/>
                  </a:lnTo>
                  <a:lnTo>
                    <a:pt x="94488" y="329184"/>
                  </a:lnTo>
                  <a:lnTo>
                    <a:pt x="0" y="352044"/>
                  </a:lnTo>
                  <a:lnTo>
                    <a:pt x="0" y="47244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95599" y="3218687"/>
              <a:ext cx="185928" cy="2499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95599" y="3218687"/>
              <a:ext cx="186055" cy="250190"/>
            </a:xfrm>
            <a:custGeom>
              <a:avLst/>
              <a:gdLst/>
              <a:ahLst/>
              <a:cxnLst/>
              <a:rect l="l" t="t" r="r" b="b"/>
              <a:pathLst>
                <a:path w="186055" h="250189">
                  <a:moveTo>
                    <a:pt x="64007" y="91439"/>
                  </a:moveTo>
                  <a:lnTo>
                    <a:pt x="35051" y="94487"/>
                  </a:lnTo>
                  <a:lnTo>
                    <a:pt x="6095" y="97535"/>
                  </a:lnTo>
                  <a:lnTo>
                    <a:pt x="10667" y="77723"/>
                  </a:lnTo>
                  <a:lnTo>
                    <a:pt x="33527" y="36575"/>
                  </a:lnTo>
                  <a:lnTo>
                    <a:pt x="71627" y="13715"/>
                  </a:lnTo>
                  <a:lnTo>
                    <a:pt x="102107" y="6095"/>
                  </a:lnTo>
                  <a:lnTo>
                    <a:pt x="112775" y="1523"/>
                  </a:lnTo>
                  <a:lnTo>
                    <a:pt x="132587" y="0"/>
                  </a:lnTo>
                  <a:lnTo>
                    <a:pt x="140207" y="1523"/>
                  </a:lnTo>
                  <a:lnTo>
                    <a:pt x="147827" y="4571"/>
                  </a:lnTo>
                  <a:lnTo>
                    <a:pt x="172211" y="35051"/>
                  </a:lnTo>
                  <a:lnTo>
                    <a:pt x="178307" y="67055"/>
                  </a:lnTo>
                  <a:lnTo>
                    <a:pt x="178307" y="166115"/>
                  </a:lnTo>
                  <a:lnTo>
                    <a:pt x="178307" y="179831"/>
                  </a:lnTo>
                  <a:lnTo>
                    <a:pt x="178307" y="188975"/>
                  </a:lnTo>
                  <a:lnTo>
                    <a:pt x="181355" y="198119"/>
                  </a:lnTo>
                  <a:lnTo>
                    <a:pt x="185927" y="210311"/>
                  </a:lnTo>
                  <a:lnTo>
                    <a:pt x="156971" y="219455"/>
                  </a:lnTo>
                  <a:lnTo>
                    <a:pt x="126491" y="225551"/>
                  </a:lnTo>
                  <a:lnTo>
                    <a:pt x="124967" y="219455"/>
                  </a:lnTo>
                  <a:lnTo>
                    <a:pt x="123443" y="211835"/>
                  </a:lnTo>
                  <a:lnTo>
                    <a:pt x="123443" y="207263"/>
                  </a:lnTo>
                  <a:lnTo>
                    <a:pt x="120395" y="199643"/>
                  </a:lnTo>
                  <a:lnTo>
                    <a:pt x="79247" y="240791"/>
                  </a:lnTo>
                  <a:lnTo>
                    <a:pt x="45719" y="249935"/>
                  </a:lnTo>
                  <a:lnTo>
                    <a:pt x="35051" y="249935"/>
                  </a:lnTo>
                  <a:lnTo>
                    <a:pt x="22859" y="246887"/>
                  </a:lnTo>
                  <a:lnTo>
                    <a:pt x="15239" y="240791"/>
                  </a:lnTo>
                  <a:lnTo>
                    <a:pt x="10667" y="233171"/>
                  </a:lnTo>
                  <a:lnTo>
                    <a:pt x="4571" y="224027"/>
                  </a:lnTo>
                  <a:lnTo>
                    <a:pt x="3047" y="210311"/>
                  </a:lnTo>
                  <a:lnTo>
                    <a:pt x="0" y="198119"/>
                  </a:lnTo>
                  <a:lnTo>
                    <a:pt x="4571" y="175259"/>
                  </a:lnTo>
                  <a:lnTo>
                    <a:pt x="27431" y="137159"/>
                  </a:lnTo>
                  <a:lnTo>
                    <a:pt x="67055" y="112775"/>
                  </a:lnTo>
                  <a:lnTo>
                    <a:pt x="80771" y="103631"/>
                  </a:lnTo>
                  <a:lnTo>
                    <a:pt x="88391" y="99059"/>
                  </a:lnTo>
                  <a:lnTo>
                    <a:pt x="96011" y="94487"/>
                  </a:lnTo>
                  <a:lnTo>
                    <a:pt x="105155" y="88391"/>
                  </a:lnTo>
                  <a:lnTo>
                    <a:pt x="117347" y="79247"/>
                  </a:lnTo>
                  <a:lnTo>
                    <a:pt x="115823" y="67055"/>
                  </a:lnTo>
                  <a:lnTo>
                    <a:pt x="115823" y="62483"/>
                  </a:lnTo>
                  <a:lnTo>
                    <a:pt x="112775" y="59435"/>
                  </a:lnTo>
                  <a:lnTo>
                    <a:pt x="105155" y="54863"/>
                  </a:lnTo>
                  <a:lnTo>
                    <a:pt x="96011" y="56387"/>
                  </a:lnTo>
                  <a:lnTo>
                    <a:pt x="82295" y="62483"/>
                  </a:lnTo>
                  <a:lnTo>
                    <a:pt x="73151" y="70103"/>
                  </a:lnTo>
                  <a:lnTo>
                    <a:pt x="68579" y="79247"/>
                  </a:lnTo>
                  <a:lnTo>
                    <a:pt x="65531" y="83819"/>
                  </a:lnTo>
                  <a:lnTo>
                    <a:pt x="64007" y="91439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10483" y="3169919"/>
              <a:ext cx="126492" cy="2514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50464" y="3336036"/>
              <a:ext cx="68579" cy="838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10483" y="3169919"/>
              <a:ext cx="127000" cy="251460"/>
            </a:xfrm>
            <a:custGeom>
              <a:avLst/>
              <a:gdLst/>
              <a:ahLst/>
              <a:cxnLst/>
              <a:rect l="l" t="t" r="r" b="b"/>
              <a:pathLst>
                <a:path w="127000" h="251460">
                  <a:moveTo>
                    <a:pt x="0" y="28955"/>
                  </a:moveTo>
                  <a:lnTo>
                    <a:pt x="56387" y="15239"/>
                  </a:lnTo>
                  <a:lnTo>
                    <a:pt x="56387" y="33527"/>
                  </a:lnTo>
                  <a:lnTo>
                    <a:pt x="56387" y="50291"/>
                  </a:lnTo>
                  <a:lnTo>
                    <a:pt x="60960" y="38099"/>
                  </a:lnTo>
                  <a:lnTo>
                    <a:pt x="67056" y="28955"/>
                  </a:lnTo>
                  <a:lnTo>
                    <a:pt x="70104" y="21335"/>
                  </a:lnTo>
                  <a:lnTo>
                    <a:pt x="74676" y="15239"/>
                  </a:lnTo>
                  <a:lnTo>
                    <a:pt x="83820" y="6095"/>
                  </a:lnTo>
                  <a:lnTo>
                    <a:pt x="96012" y="0"/>
                  </a:lnTo>
                  <a:lnTo>
                    <a:pt x="111252" y="0"/>
                  </a:lnTo>
                  <a:lnTo>
                    <a:pt x="126491" y="4571"/>
                  </a:lnTo>
                  <a:lnTo>
                    <a:pt x="115824" y="36575"/>
                  </a:lnTo>
                  <a:lnTo>
                    <a:pt x="106679" y="70103"/>
                  </a:lnTo>
                  <a:lnTo>
                    <a:pt x="97536" y="67055"/>
                  </a:lnTo>
                  <a:lnTo>
                    <a:pt x="89916" y="68579"/>
                  </a:lnTo>
                  <a:lnTo>
                    <a:pt x="83820" y="70103"/>
                  </a:lnTo>
                  <a:lnTo>
                    <a:pt x="77724" y="74675"/>
                  </a:lnTo>
                  <a:lnTo>
                    <a:pt x="70104" y="85343"/>
                  </a:lnTo>
                  <a:lnTo>
                    <a:pt x="67056" y="99059"/>
                  </a:lnTo>
                  <a:lnTo>
                    <a:pt x="62484" y="117347"/>
                  </a:lnTo>
                  <a:lnTo>
                    <a:pt x="60960" y="137159"/>
                  </a:lnTo>
                  <a:lnTo>
                    <a:pt x="60960" y="161543"/>
                  </a:lnTo>
                  <a:lnTo>
                    <a:pt x="60960" y="236219"/>
                  </a:lnTo>
                  <a:lnTo>
                    <a:pt x="30480" y="243839"/>
                  </a:lnTo>
                  <a:lnTo>
                    <a:pt x="0" y="251460"/>
                  </a:lnTo>
                  <a:lnTo>
                    <a:pt x="0" y="140207"/>
                  </a:lnTo>
                  <a:lnTo>
                    <a:pt x="0" y="28955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59835" y="3060191"/>
              <a:ext cx="60960" cy="321945"/>
            </a:xfrm>
            <a:custGeom>
              <a:avLst/>
              <a:gdLst/>
              <a:ahLst/>
              <a:cxnLst/>
              <a:rect l="l" t="t" r="r" b="b"/>
              <a:pathLst>
                <a:path w="60960" h="321945">
                  <a:moveTo>
                    <a:pt x="0" y="321564"/>
                  </a:moveTo>
                  <a:lnTo>
                    <a:pt x="0" y="16764"/>
                  </a:lnTo>
                  <a:lnTo>
                    <a:pt x="30480" y="9143"/>
                  </a:lnTo>
                  <a:lnTo>
                    <a:pt x="60960" y="0"/>
                  </a:lnTo>
                  <a:lnTo>
                    <a:pt x="60960" y="306324"/>
                  </a:lnTo>
                  <a:lnTo>
                    <a:pt x="0" y="3215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59835" y="3060191"/>
              <a:ext cx="60960" cy="321945"/>
            </a:xfrm>
            <a:custGeom>
              <a:avLst/>
              <a:gdLst/>
              <a:ahLst/>
              <a:cxnLst/>
              <a:rect l="l" t="t" r="r" b="b"/>
              <a:pathLst>
                <a:path w="60960" h="321945">
                  <a:moveTo>
                    <a:pt x="0" y="16764"/>
                  </a:moveTo>
                  <a:lnTo>
                    <a:pt x="30480" y="9143"/>
                  </a:lnTo>
                  <a:lnTo>
                    <a:pt x="60960" y="0"/>
                  </a:lnTo>
                  <a:lnTo>
                    <a:pt x="60960" y="306324"/>
                  </a:lnTo>
                  <a:lnTo>
                    <a:pt x="30480" y="313943"/>
                  </a:lnTo>
                  <a:lnTo>
                    <a:pt x="0" y="321564"/>
                  </a:lnTo>
                  <a:lnTo>
                    <a:pt x="0" y="16764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46703" y="3090672"/>
              <a:ext cx="187960" cy="352425"/>
            </a:xfrm>
            <a:custGeom>
              <a:avLst/>
              <a:gdLst/>
              <a:ahLst/>
              <a:cxnLst/>
              <a:rect l="l" t="t" r="r" b="b"/>
              <a:pathLst>
                <a:path w="187960" h="352425">
                  <a:moveTo>
                    <a:pt x="13716" y="352043"/>
                  </a:moveTo>
                  <a:lnTo>
                    <a:pt x="12192" y="323087"/>
                  </a:lnTo>
                  <a:lnTo>
                    <a:pt x="7620" y="294131"/>
                  </a:lnTo>
                  <a:lnTo>
                    <a:pt x="22859" y="295655"/>
                  </a:lnTo>
                  <a:lnTo>
                    <a:pt x="62484" y="269748"/>
                  </a:lnTo>
                  <a:lnTo>
                    <a:pt x="67056" y="252984"/>
                  </a:lnTo>
                  <a:lnTo>
                    <a:pt x="0" y="48767"/>
                  </a:lnTo>
                  <a:lnTo>
                    <a:pt x="33528" y="41147"/>
                  </a:lnTo>
                  <a:lnTo>
                    <a:pt x="64008" y="32003"/>
                  </a:lnTo>
                  <a:lnTo>
                    <a:pt x="80772" y="102107"/>
                  </a:lnTo>
                  <a:lnTo>
                    <a:pt x="97536" y="170687"/>
                  </a:lnTo>
                  <a:lnTo>
                    <a:pt x="112775" y="94487"/>
                  </a:lnTo>
                  <a:lnTo>
                    <a:pt x="128016" y="15239"/>
                  </a:lnTo>
                  <a:lnTo>
                    <a:pt x="160019" y="7619"/>
                  </a:lnTo>
                  <a:lnTo>
                    <a:pt x="156972" y="126491"/>
                  </a:lnTo>
                  <a:lnTo>
                    <a:pt x="124968" y="252984"/>
                  </a:lnTo>
                  <a:lnTo>
                    <a:pt x="112775" y="289560"/>
                  </a:lnTo>
                  <a:lnTo>
                    <a:pt x="108204" y="303275"/>
                  </a:lnTo>
                  <a:lnTo>
                    <a:pt x="82296" y="333755"/>
                  </a:lnTo>
                  <a:lnTo>
                    <a:pt x="36576" y="348995"/>
                  </a:lnTo>
                  <a:lnTo>
                    <a:pt x="13716" y="3520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46703" y="3090672"/>
              <a:ext cx="187960" cy="352425"/>
            </a:xfrm>
            <a:custGeom>
              <a:avLst/>
              <a:gdLst/>
              <a:ahLst/>
              <a:cxnLst/>
              <a:rect l="l" t="t" r="r" b="b"/>
              <a:pathLst>
                <a:path w="187960" h="352425">
                  <a:moveTo>
                    <a:pt x="0" y="48767"/>
                  </a:moveTo>
                  <a:lnTo>
                    <a:pt x="33528" y="41147"/>
                  </a:lnTo>
                  <a:lnTo>
                    <a:pt x="64008" y="32003"/>
                  </a:lnTo>
                  <a:lnTo>
                    <a:pt x="80772" y="102107"/>
                  </a:lnTo>
                  <a:lnTo>
                    <a:pt x="97536" y="170687"/>
                  </a:lnTo>
                  <a:lnTo>
                    <a:pt x="112775" y="94487"/>
                  </a:lnTo>
                  <a:lnTo>
                    <a:pt x="128016" y="15239"/>
                  </a:lnTo>
                  <a:lnTo>
                    <a:pt x="160019" y="7619"/>
                  </a:lnTo>
                  <a:lnTo>
                    <a:pt x="156972" y="126491"/>
                  </a:lnTo>
                  <a:lnTo>
                    <a:pt x="124968" y="252984"/>
                  </a:lnTo>
                  <a:lnTo>
                    <a:pt x="112775" y="289560"/>
                  </a:lnTo>
                  <a:lnTo>
                    <a:pt x="108204" y="303275"/>
                  </a:lnTo>
                  <a:lnTo>
                    <a:pt x="82296" y="333755"/>
                  </a:lnTo>
                  <a:lnTo>
                    <a:pt x="36576" y="348995"/>
                  </a:lnTo>
                  <a:lnTo>
                    <a:pt x="13716" y="352043"/>
                  </a:lnTo>
                  <a:lnTo>
                    <a:pt x="12192" y="323087"/>
                  </a:lnTo>
                  <a:lnTo>
                    <a:pt x="7620" y="294131"/>
                  </a:lnTo>
                  <a:lnTo>
                    <a:pt x="48768" y="286511"/>
                  </a:lnTo>
                  <a:lnTo>
                    <a:pt x="67056" y="252984"/>
                  </a:lnTo>
                  <a:lnTo>
                    <a:pt x="33528" y="150875"/>
                  </a:lnTo>
                  <a:lnTo>
                    <a:pt x="0" y="48767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3654552" y="2779775"/>
            <a:ext cx="987551" cy="489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808476" y="2695955"/>
            <a:ext cx="4127500" cy="1388745"/>
            <a:chOff x="3808476" y="2695955"/>
            <a:chExt cx="4127500" cy="1388745"/>
          </a:xfrm>
        </p:grpSpPr>
        <p:sp>
          <p:nvSpPr>
            <p:cNvPr id="23" name="object 23"/>
            <p:cNvSpPr/>
            <p:nvPr/>
          </p:nvSpPr>
          <p:spPr>
            <a:xfrm>
              <a:off x="3808476" y="3401568"/>
              <a:ext cx="4127500" cy="683260"/>
            </a:xfrm>
            <a:custGeom>
              <a:avLst/>
              <a:gdLst/>
              <a:ahLst/>
              <a:cxnLst/>
              <a:rect l="l" t="t" r="r" b="b"/>
              <a:pathLst>
                <a:path w="4127500" h="683260">
                  <a:moveTo>
                    <a:pt x="4126979" y="289560"/>
                  </a:moveTo>
                  <a:lnTo>
                    <a:pt x="3378708" y="289560"/>
                  </a:lnTo>
                  <a:lnTo>
                    <a:pt x="3378708" y="0"/>
                  </a:lnTo>
                  <a:lnTo>
                    <a:pt x="3352800" y="0"/>
                  </a:lnTo>
                  <a:lnTo>
                    <a:pt x="3352800" y="289560"/>
                  </a:lnTo>
                  <a:lnTo>
                    <a:pt x="25908" y="289560"/>
                  </a:lnTo>
                  <a:lnTo>
                    <a:pt x="25908" y="0"/>
                  </a:lnTo>
                  <a:lnTo>
                    <a:pt x="0" y="0"/>
                  </a:lnTo>
                  <a:lnTo>
                    <a:pt x="0" y="682752"/>
                  </a:lnTo>
                  <a:lnTo>
                    <a:pt x="25908" y="682752"/>
                  </a:lnTo>
                  <a:lnTo>
                    <a:pt x="25908" y="315468"/>
                  </a:lnTo>
                  <a:lnTo>
                    <a:pt x="3352800" y="315468"/>
                  </a:lnTo>
                  <a:lnTo>
                    <a:pt x="3352800" y="682752"/>
                  </a:lnTo>
                  <a:lnTo>
                    <a:pt x="3378708" y="682752"/>
                  </a:lnTo>
                  <a:lnTo>
                    <a:pt x="3378708" y="315468"/>
                  </a:lnTo>
                  <a:lnTo>
                    <a:pt x="4126979" y="315468"/>
                  </a:lnTo>
                  <a:lnTo>
                    <a:pt x="4126979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67044" y="3048000"/>
              <a:ext cx="177165" cy="337185"/>
            </a:xfrm>
            <a:custGeom>
              <a:avLst/>
              <a:gdLst/>
              <a:ahLst/>
              <a:cxnLst/>
              <a:rect l="l" t="t" r="r" b="b"/>
              <a:pathLst>
                <a:path w="177164" h="337185">
                  <a:moveTo>
                    <a:pt x="0" y="336803"/>
                  </a:moveTo>
                  <a:lnTo>
                    <a:pt x="0" y="15239"/>
                  </a:lnTo>
                  <a:lnTo>
                    <a:pt x="33528" y="7619"/>
                  </a:lnTo>
                  <a:lnTo>
                    <a:pt x="68580" y="0"/>
                  </a:lnTo>
                  <a:lnTo>
                    <a:pt x="68580" y="243839"/>
                  </a:lnTo>
                  <a:lnTo>
                    <a:pt x="121920" y="230123"/>
                  </a:lnTo>
                  <a:lnTo>
                    <a:pt x="176783" y="217932"/>
                  </a:lnTo>
                  <a:lnTo>
                    <a:pt x="176783" y="298703"/>
                  </a:lnTo>
                  <a:lnTo>
                    <a:pt x="88391" y="318515"/>
                  </a:lnTo>
                  <a:lnTo>
                    <a:pt x="0" y="3368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067044" y="3048000"/>
              <a:ext cx="177165" cy="337185"/>
            </a:xfrm>
            <a:custGeom>
              <a:avLst/>
              <a:gdLst/>
              <a:ahLst/>
              <a:cxnLst/>
              <a:rect l="l" t="t" r="r" b="b"/>
              <a:pathLst>
                <a:path w="177164" h="337185">
                  <a:moveTo>
                    <a:pt x="0" y="15239"/>
                  </a:moveTo>
                  <a:lnTo>
                    <a:pt x="33528" y="7619"/>
                  </a:lnTo>
                  <a:lnTo>
                    <a:pt x="68580" y="0"/>
                  </a:lnTo>
                  <a:lnTo>
                    <a:pt x="68580" y="243839"/>
                  </a:lnTo>
                  <a:lnTo>
                    <a:pt x="121920" y="230123"/>
                  </a:lnTo>
                  <a:lnTo>
                    <a:pt x="176783" y="217932"/>
                  </a:lnTo>
                  <a:lnTo>
                    <a:pt x="176783" y="298703"/>
                  </a:lnTo>
                  <a:lnTo>
                    <a:pt x="88391" y="318515"/>
                  </a:lnTo>
                  <a:lnTo>
                    <a:pt x="0" y="336803"/>
                  </a:lnTo>
                  <a:lnTo>
                    <a:pt x="0" y="176783"/>
                  </a:lnTo>
                  <a:lnTo>
                    <a:pt x="0" y="15239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63639" y="3076955"/>
              <a:ext cx="186055" cy="257810"/>
            </a:xfrm>
            <a:custGeom>
              <a:avLst/>
              <a:gdLst/>
              <a:ahLst/>
              <a:cxnLst/>
              <a:rect l="l" t="t" r="r" b="b"/>
              <a:pathLst>
                <a:path w="186054" h="257810">
                  <a:moveTo>
                    <a:pt x="3048" y="97536"/>
                  </a:moveTo>
                  <a:lnTo>
                    <a:pt x="9144" y="76200"/>
                  </a:lnTo>
                  <a:lnTo>
                    <a:pt x="13716" y="59436"/>
                  </a:lnTo>
                  <a:lnTo>
                    <a:pt x="21336" y="45720"/>
                  </a:lnTo>
                  <a:lnTo>
                    <a:pt x="56388" y="16764"/>
                  </a:lnTo>
                  <a:lnTo>
                    <a:pt x="114300" y="1524"/>
                  </a:lnTo>
                  <a:lnTo>
                    <a:pt x="134112" y="0"/>
                  </a:lnTo>
                  <a:lnTo>
                    <a:pt x="141732" y="1524"/>
                  </a:lnTo>
                  <a:lnTo>
                    <a:pt x="147828" y="3048"/>
                  </a:lnTo>
                  <a:lnTo>
                    <a:pt x="161544" y="12192"/>
                  </a:lnTo>
                  <a:lnTo>
                    <a:pt x="166116" y="16764"/>
                  </a:lnTo>
                  <a:lnTo>
                    <a:pt x="167640" y="22860"/>
                  </a:lnTo>
                  <a:lnTo>
                    <a:pt x="173736" y="38100"/>
                  </a:lnTo>
                  <a:lnTo>
                    <a:pt x="175260" y="54864"/>
                  </a:lnTo>
                  <a:lnTo>
                    <a:pt x="175537" y="56388"/>
                  </a:lnTo>
                  <a:lnTo>
                    <a:pt x="96012" y="56388"/>
                  </a:lnTo>
                  <a:lnTo>
                    <a:pt x="82296" y="62484"/>
                  </a:lnTo>
                  <a:lnTo>
                    <a:pt x="73152" y="68580"/>
                  </a:lnTo>
                  <a:lnTo>
                    <a:pt x="67056" y="77724"/>
                  </a:lnTo>
                  <a:lnTo>
                    <a:pt x="64008" y="92964"/>
                  </a:lnTo>
                  <a:lnTo>
                    <a:pt x="3048" y="97536"/>
                  </a:lnTo>
                  <a:close/>
                </a:path>
                <a:path w="186054" h="257810">
                  <a:moveTo>
                    <a:pt x="45720" y="257556"/>
                  </a:moveTo>
                  <a:lnTo>
                    <a:pt x="33528" y="257556"/>
                  </a:lnTo>
                  <a:lnTo>
                    <a:pt x="22860" y="252983"/>
                  </a:lnTo>
                  <a:lnTo>
                    <a:pt x="15240" y="246888"/>
                  </a:lnTo>
                  <a:lnTo>
                    <a:pt x="3048" y="228600"/>
                  </a:lnTo>
                  <a:lnTo>
                    <a:pt x="1524" y="216408"/>
                  </a:lnTo>
                  <a:lnTo>
                    <a:pt x="0" y="202692"/>
                  </a:lnTo>
                  <a:lnTo>
                    <a:pt x="1524" y="178308"/>
                  </a:lnTo>
                  <a:lnTo>
                    <a:pt x="9144" y="156972"/>
                  </a:lnTo>
                  <a:lnTo>
                    <a:pt x="18288" y="147828"/>
                  </a:lnTo>
                  <a:lnTo>
                    <a:pt x="25908" y="137160"/>
                  </a:lnTo>
                  <a:lnTo>
                    <a:pt x="50292" y="121920"/>
                  </a:lnTo>
                  <a:lnTo>
                    <a:pt x="65532" y="114300"/>
                  </a:lnTo>
                  <a:lnTo>
                    <a:pt x="79248" y="106680"/>
                  </a:lnTo>
                  <a:lnTo>
                    <a:pt x="89916" y="102108"/>
                  </a:lnTo>
                  <a:lnTo>
                    <a:pt x="96012" y="97536"/>
                  </a:lnTo>
                  <a:lnTo>
                    <a:pt x="105156" y="91440"/>
                  </a:lnTo>
                  <a:lnTo>
                    <a:pt x="117348" y="80772"/>
                  </a:lnTo>
                  <a:lnTo>
                    <a:pt x="117348" y="73152"/>
                  </a:lnTo>
                  <a:lnTo>
                    <a:pt x="115824" y="68580"/>
                  </a:lnTo>
                  <a:lnTo>
                    <a:pt x="114300" y="59436"/>
                  </a:lnTo>
                  <a:lnTo>
                    <a:pt x="105156" y="56388"/>
                  </a:lnTo>
                  <a:lnTo>
                    <a:pt x="175537" y="56388"/>
                  </a:lnTo>
                  <a:lnTo>
                    <a:pt x="178308" y="71628"/>
                  </a:lnTo>
                  <a:lnTo>
                    <a:pt x="178308" y="126492"/>
                  </a:lnTo>
                  <a:lnTo>
                    <a:pt x="117348" y="126492"/>
                  </a:lnTo>
                  <a:lnTo>
                    <a:pt x="105156" y="135636"/>
                  </a:lnTo>
                  <a:lnTo>
                    <a:pt x="91440" y="143256"/>
                  </a:lnTo>
                  <a:lnTo>
                    <a:pt x="82296" y="150876"/>
                  </a:lnTo>
                  <a:lnTo>
                    <a:pt x="70104" y="160020"/>
                  </a:lnTo>
                  <a:lnTo>
                    <a:pt x="67056" y="164592"/>
                  </a:lnTo>
                  <a:lnTo>
                    <a:pt x="64008" y="173736"/>
                  </a:lnTo>
                  <a:lnTo>
                    <a:pt x="60960" y="181356"/>
                  </a:lnTo>
                  <a:lnTo>
                    <a:pt x="64008" y="190500"/>
                  </a:lnTo>
                  <a:lnTo>
                    <a:pt x="67056" y="198120"/>
                  </a:lnTo>
                  <a:lnTo>
                    <a:pt x="73152" y="201168"/>
                  </a:lnTo>
                  <a:lnTo>
                    <a:pt x="180049" y="201168"/>
                  </a:lnTo>
                  <a:lnTo>
                    <a:pt x="181138" y="208788"/>
                  </a:lnTo>
                  <a:lnTo>
                    <a:pt x="121920" y="208788"/>
                  </a:lnTo>
                  <a:lnTo>
                    <a:pt x="115824" y="217932"/>
                  </a:lnTo>
                  <a:lnTo>
                    <a:pt x="109728" y="225552"/>
                  </a:lnTo>
                  <a:lnTo>
                    <a:pt x="97536" y="237744"/>
                  </a:lnTo>
                  <a:lnTo>
                    <a:pt x="79248" y="249936"/>
                  </a:lnTo>
                  <a:lnTo>
                    <a:pt x="57912" y="256032"/>
                  </a:lnTo>
                  <a:lnTo>
                    <a:pt x="45720" y="257556"/>
                  </a:lnTo>
                  <a:close/>
                </a:path>
                <a:path w="186054" h="257810">
                  <a:moveTo>
                    <a:pt x="180049" y="201168"/>
                  </a:moveTo>
                  <a:lnTo>
                    <a:pt x="82296" y="201168"/>
                  </a:lnTo>
                  <a:lnTo>
                    <a:pt x="91440" y="196596"/>
                  </a:lnTo>
                  <a:lnTo>
                    <a:pt x="102108" y="188976"/>
                  </a:lnTo>
                  <a:lnTo>
                    <a:pt x="109728" y="179832"/>
                  </a:lnTo>
                  <a:lnTo>
                    <a:pt x="114300" y="169164"/>
                  </a:lnTo>
                  <a:lnTo>
                    <a:pt x="115824" y="156972"/>
                  </a:lnTo>
                  <a:lnTo>
                    <a:pt x="117348" y="140208"/>
                  </a:lnTo>
                  <a:lnTo>
                    <a:pt x="117348" y="126492"/>
                  </a:lnTo>
                  <a:lnTo>
                    <a:pt x="178308" y="126492"/>
                  </a:lnTo>
                  <a:lnTo>
                    <a:pt x="178308" y="188976"/>
                  </a:lnTo>
                  <a:lnTo>
                    <a:pt x="180049" y="201168"/>
                  </a:lnTo>
                  <a:close/>
                </a:path>
                <a:path w="186054" h="257810">
                  <a:moveTo>
                    <a:pt x="128016" y="236220"/>
                  </a:moveTo>
                  <a:lnTo>
                    <a:pt x="126492" y="228600"/>
                  </a:lnTo>
                  <a:lnTo>
                    <a:pt x="123444" y="222504"/>
                  </a:lnTo>
                  <a:lnTo>
                    <a:pt x="121920" y="217932"/>
                  </a:lnTo>
                  <a:lnTo>
                    <a:pt x="121920" y="208788"/>
                  </a:lnTo>
                  <a:lnTo>
                    <a:pt x="181138" y="208788"/>
                  </a:lnTo>
                  <a:lnTo>
                    <a:pt x="181356" y="210312"/>
                  </a:lnTo>
                  <a:lnTo>
                    <a:pt x="185928" y="222504"/>
                  </a:lnTo>
                  <a:lnTo>
                    <a:pt x="158496" y="230124"/>
                  </a:lnTo>
                  <a:lnTo>
                    <a:pt x="128016" y="2362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63639" y="3076955"/>
              <a:ext cx="186055" cy="257810"/>
            </a:xfrm>
            <a:custGeom>
              <a:avLst/>
              <a:gdLst/>
              <a:ahLst/>
              <a:cxnLst/>
              <a:rect l="l" t="t" r="r" b="b"/>
              <a:pathLst>
                <a:path w="186054" h="257810">
                  <a:moveTo>
                    <a:pt x="64008" y="92963"/>
                  </a:moveTo>
                  <a:lnTo>
                    <a:pt x="3048" y="97535"/>
                  </a:lnTo>
                  <a:lnTo>
                    <a:pt x="9144" y="76199"/>
                  </a:lnTo>
                  <a:lnTo>
                    <a:pt x="13716" y="59435"/>
                  </a:lnTo>
                  <a:lnTo>
                    <a:pt x="41148" y="24383"/>
                  </a:lnTo>
                  <a:lnTo>
                    <a:pt x="88392" y="6095"/>
                  </a:lnTo>
                  <a:lnTo>
                    <a:pt x="134112" y="0"/>
                  </a:lnTo>
                  <a:lnTo>
                    <a:pt x="141732" y="1523"/>
                  </a:lnTo>
                  <a:lnTo>
                    <a:pt x="147828" y="3047"/>
                  </a:lnTo>
                  <a:lnTo>
                    <a:pt x="161544" y="12191"/>
                  </a:lnTo>
                  <a:lnTo>
                    <a:pt x="166116" y="16763"/>
                  </a:lnTo>
                  <a:lnTo>
                    <a:pt x="167640" y="22859"/>
                  </a:lnTo>
                  <a:lnTo>
                    <a:pt x="173736" y="38099"/>
                  </a:lnTo>
                  <a:lnTo>
                    <a:pt x="175260" y="54863"/>
                  </a:lnTo>
                  <a:lnTo>
                    <a:pt x="178308" y="71627"/>
                  </a:lnTo>
                  <a:lnTo>
                    <a:pt x="178308" y="175259"/>
                  </a:lnTo>
                  <a:lnTo>
                    <a:pt x="178308" y="188975"/>
                  </a:lnTo>
                  <a:lnTo>
                    <a:pt x="179832" y="199643"/>
                  </a:lnTo>
                  <a:lnTo>
                    <a:pt x="181356" y="210311"/>
                  </a:lnTo>
                  <a:lnTo>
                    <a:pt x="185928" y="222503"/>
                  </a:lnTo>
                  <a:lnTo>
                    <a:pt x="158496" y="230123"/>
                  </a:lnTo>
                  <a:lnTo>
                    <a:pt x="128016" y="236219"/>
                  </a:lnTo>
                  <a:lnTo>
                    <a:pt x="126492" y="228599"/>
                  </a:lnTo>
                  <a:lnTo>
                    <a:pt x="123444" y="222503"/>
                  </a:lnTo>
                  <a:lnTo>
                    <a:pt x="121920" y="217931"/>
                  </a:lnTo>
                  <a:lnTo>
                    <a:pt x="121920" y="208787"/>
                  </a:lnTo>
                  <a:lnTo>
                    <a:pt x="115824" y="217931"/>
                  </a:lnTo>
                  <a:lnTo>
                    <a:pt x="79248" y="249935"/>
                  </a:lnTo>
                  <a:lnTo>
                    <a:pt x="45720" y="257556"/>
                  </a:lnTo>
                  <a:lnTo>
                    <a:pt x="33528" y="257556"/>
                  </a:lnTo>
                  <a:lnTo>
                    <a:pt x="3048" y="228599"/>
                  </a:lnTo>
                  <a:lnTo>
                    <a:pt x="0" y="202691"/>
                  </a:lnTo>
                  <a:lnTo>
                    <a:pt x="1524" y="178307"/>
                  </a:lnTo>
                  <a:lnTo>
                    <a:pt x="9144" y="156971"/>
                  </a:lnTo>
                  <a:lnTo>
                    <a:pt x="18288" y="147827"/>
                  </a:lnTo>
                  <a:lnTo>
                    <a:pt x="25908" y="137159"/>
                  </a:lnTo>
                  <a:lnTo>
                    <a:pt x="50292" y="121919"/>
                  </a:lnTo>
                  <a:lnTo>
                    <a:pt x="65532" y="114299"/>
                  </a:lnTo>
                  <a:lnTo>
                    <a:pt x="79248" y="106679"/>
                  </a:lnTo>
                  <a:lnTo>
                    <a:pt x="89916" y="102107"/>
                  </a:lnTo>
                  <a:lnTo>
                    <a:pt x="96012" y="97535"/>
                  </a:lnTo>
                  <a:lnTo>
                    <a:pt x="105156" y="91439"/>
                  </a:lnTo>
                  <a:lnTo>
                    <a:pt x="117348" y="80771"/>
                  </a:lnTo>
                  <a:lnTo>
                    <a:pt x="117348" y="73151"/>
                  </a:lnTo>
                  <a:lnTo>
                    <a:pt x="115824" y="68579"/>
                  </a:lnTo>
                  <a:lnTo>
                    <a:pt x="114300" y="59435"/>
                  </a:lnTo>
                  <a:lnTo>
                    <a:pt x="105156" y="56387"/>
                  </a:lnTo>
                  <a:lnTo>
                    <a:pt x="96012" y="56387"/>
                  </a:lnTo>
                  <a:lnTo>
                    <a:pt x="82296" y="62483"/>
                  </a:lnTo>
                  <a:lnTo>
                    <a:pt x="73152" y="68579"/>
                  </a:lnTo>
                  <a:lnTo>
                    <a:pt x="67056" y="77723"/>
                  </a:lnTo>
                  <a:lnTo>
                    <a:pt x="64008" y="9296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18503" y="3197352"/>
              <a:ext cx="68580" cy="868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463283" y="2955036"/>
              <a:ext cx="121920" cy="332740"/>
            </a:xfrm>
            <a:custGeom>
              <a:avLst/>
              <a:gdLst/>
              <a:ahLst/>
              <a:cxnLst/>
              <a:rect l="l" t="t" r="r" b="b"/>
              <a:pathLst>
                <a:path w="121920" h="332739">
                  <a:moveTo>
                    <a:pt x="57912" y="332232"/>
                  </a:moveTo>
                  <a:lnTo>
                    <a:pt x="28956" y="304800"/>
                  </a:lnTo>
                  <a:lnTo>
                    <a:pt x="22860" y="269748"/>
                  </a:lnTo>
                  <a:lnTo>
                    <a:pt x="22860" y="167640"/>
                  </a:lnTo>
                  <a:lnTo>
                    <a:pt x="12192" y="170688"/>
                  </a:lnTo>
                  <a:lnTo>
                    <a:pt x="0" y="173736"/>
                  </a:lnTo>
                  <a:lnTo>
                    <a:pt x="0" y="108204"/>
                  </a:lnTo>
                  <a:lnTo>
                    <a:pt x="12192" y="106679"/>
                  </a:lnTo>
                  <a:lnTo>
                    <a:pt x="22860" y="103632"/>
                  </a:lnTo>
                  <a:lnTo>
                    <a:pt x="22860" y="59436"/>
                  </a:lnTo>
                  <a:lnTo>
                    <a:pt x="54864" y="30480"/>
                  </a:lnTo>
                  <a:lnTo>
                    <a:pt x="83820" y="0"/>
                  </a:lnTo>
                  <a:lnTo>
                    <a:pt x="83820" y="89916"/>
                  </a:lnTo>
                  <a:lnTo>
                    <a:pt x="102108" y="83820"/>
                  </a:lnTo>
                  <a:lnTo>
                    <a:pt x="118872" y="80772"/>
                  </a:lnTo>
                  <a:lnTo>
                    <a:pt x="118872" y="146304"/>
                  </a:lnTo>
                  <a:lnTo>
                    <a:pt x="102108" y="150876"/>
                  </a:lnTo>
                  <a:lnTo>
                    <a:pt x="83820" y="155448"/>
                  </a:lnTo>
                  <a:lnTo>
                    <a:pt x="83820" y="237743"/>
                  </a:lnTo>
                  <a:lnTo>
                    <a:pt x="86868" y="249936"/>
                  </a:lnTo>
                  <a:lnTo>
                    <a:pt x="86868" y="256031"/>
                  </a:lnTo>
                  <a:lnTo>
                    <a:pt x="89916" y="260604"/>
                  </a:lnTo>
                  <a:lnTo>
                    <a:pt x="99060" y="260604"/>
                  </a:lnTo>
                  <a:lnTo>
                    <a:pt x="106680" y="257556"/>
                  </a:lnTo>
                  <a:lnTo>
                    <a:pt x="115824" y="251459"/>
                  </a:lnTo>
                  <a:lnTo>
                    <a:pt x="120396" y="281940"/>
                  </a:lnTo>
                  <a:lnTo>
                    <a:pt x="100584" y="321563"/>
                  </a:lnTo>
                  <a:lnTo>
                    <a:pt x="68580" y="330708"/>
                  </a:lnTo>
                  <a:lnTo>
                    <a:pt x="57912" y="3322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63283" y="2955036"/>
              <a:ext cx="121920" cy="332740"/>
            </a:xfrm>
            <a:custGeom>
              <a:avLst/>
              <a:gdLst/>
              <a:ahLst/>
              <a:cxnLst/>
              <a:rect l="l" t="t" r="r" b="b"/>
              <a:pathLst>
                <a:path w="121920" h="332739">
                  <a:moveTo>
                    <a:pt x="83820" y="0"/>
                  </a:moveTo>
                  <a:lnTo>
                    <a:pt x="83820" y="89916"/>
                  </a:lnTo>
                  <a:lnTo>
                    <a:pt x="102108" y="83820"/>
                  </a:lnTo>
                  <a:lnTo>
                    <a:pt x="118872" y="80772"/>
                  </a:lnTo>
                  <a:lnTo>
                    <a:pt x="118872" y="146304"/>
                  </a:lnTo>
                  <a:lnTo>
                    <a:pt x="102108" y="150876"/>
                  </a:lnTo>
                  <a:lnTo>
                    <a:pt x="83820" y="155448"/>
                  </a:lnTo>
                  <a:lnTo>
                    <a:pt x="83820" y="195072"/>
                  </a:lnTo>
                  <a:lnTo>
                    <a:pt x="83820" y="237743"/>
                  </a:lnTo>
                  <a:lnTo>
                    <a:pt x="86868" y="249936"/>
                  </a:lnTo>
                  <a:lnTo>
                    <a:pt x="86868" y="256031"/>
                  </a:lnTo>
                  <a:lnTo>
                    <a:pt x="89916" y="260604"/>
                  </a:lnTo>
                  <a:lnTo>
                    <a:pt x="99060" y="260604"/>
                  </a:lnTo>
                  <a:lnTo>
                    <a:pt x="106680" y="257556"/>
                  </a:lnTo>
                  <a:lnTo>
                    <a:pt x="115824" y="251459"/>
                  </a:lnTo>
                  <a:lnTo>
                    <a:pt x="120396" y="281940"/>
                  </a:lnTo>
                  <a:lnTo>
                    <a:pt x="100584" y="321563"/>
                  </a:lnTo>
                  <a:lnTo>
                    <a:pt x="57912" y="332232"/>
                  </a:lnTo>
                  <a:lnTo>
                    <a:pt x="44196" y="329184"/>
                  </a:lnTo>
                  <a:lnTo>
                    <a:pt x="25908" y="295656"/>
                  </a:lnTo>
                  <a:lnTo>
                    <a:pt x="22860" y="269748"/>
                  </a:lnTo>
                  <a:lnTo>
                    <a:pt x="22860" y="249936"/>
                  </a:lnTo>
                  <a:lnTo>
                    <a:pt x="22860" y="210311"/>
                  </a:lnTo>
                  <a:lnTo>
                    <a:pt x="22860" y="167640"/>
                  </a:lnTo>
                  <a:lnTo>
                    <a:pt x="12192" y="170688"/>
                  </a:lnTo>
                  <a:lnTo>
                    <a:pt x="0" y="173736"/>
                  </a:lnTo>
                  <a:lnTo>
                    <a:pt x="0" y="108204"/>
                  </a:lnTo>
                  <a:lnTo>
                    <a:pt x="12192" y="106679"/>
                  </a:lnTo>
                  <a:lnTo>
                    <a:pt x="22860" y="103632"/>
                  </a:lnTo>
                  <a:lnTo>
                    <a:pt x="22860" y="80772"/>
                  </a:lnTo>
                  <a:lnTo>
                    <a:pt x="22860" y="59436"/>
                  </a:lnTo>
                  <a:lnTo>
                    <a:pt x="54864" y="30480"/>
                  </a:lnTo>
                  <a:lnTo>
                    <a:pt x="83820" y="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603491" y="3002280"/>
              <a:ext cx="188976" cy="2499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603491" y="3002280"/>
              <a:ext cx="189230" cy="250190"/>
            </a:xfrm>
            <a:custGeom>
              <a:avLst/>
              <a:gdLst/>
              <a:ahLst/>
              <a:cxnLst/>
              <a:rect l="l" t="t" r="r" b="b"/>
              <a:pathLst>
                <a:path w="189229" h="250189">
                  <a:moveTo>
                    <a:pt x="188975" y="124967"/>
                  </a:moveTo>
                  <a:lnTo>
                    <a:pt x="126491" y="138683"/>
                  </a:lnTo>
                  <a:lnTo>
                    <a:pt x="64007" y="152399"/>
                  </a:lnTo>
                  <a:lnTo>
                    <a:pt x="67055" y="172211"/>
                  </a:lnTo>
                  <a:lnTo>
                    <a:pt x="70103" y="178307"/>
                  </a:lnTo>
                  <a:lnTo>
                    <a:pt x="73151" y="184403"/>
                  </a:lnTo>
                  <a:lnTo>
                    <a:pt x="76199" y="188975"/>
                  </a:lnTo>
                  <a:lnTo>
                    <a:pt x="82295" y="192023"/>
                  </a:lnTo>
                  <a:lnTo>
                    <a:pt x="88391" y="193547"/>
                  </a:lnTo>
                  <a:lnTo>
                    <a:pt x="96011" y="193547"/>
                  </a:lnTo>
                  <a:lnTo>
                    <a:pt x="105155" y="190499"/>
                  </a:lnTo>
                  <a:lnTo>
                    <a:pt x="112775" y="182879"/>
                  </a:lnTo>
                  <a:lnTo>
                    <a:pt x="118871" y="176783"/>
                  </a:lnTo>
                  <a:lnTo>
                    <a:pt x="124967" y="166115"/>
                  </a:lnTo>
                  <a:lnTo>
                    <a:pt x="184403" y="161543"/>
                  </a:lnTo>
                  <a:lnTo>
                    <a:pt x="160019" y="207263"/>
                  </a:lnTo>
                  <a:lnTo>
                    <a:pt x="126491" y="236219"/>
                  </a:lnTo>
                  <a:lnTo>
                    <a:pt x="79247" y="249935"/>
                  </a:lnTo>
                  <a:lnTo>
                    <a:pt x="67055" y="249935"/>
                  </a:lnTo>
                  <a:lnTo>
                    <a:pt x="54863" y="248411"/>
                  </a:lnTo>
                  <a:lnTo>
                    <a:pt x="44195" y="245363"/>
                  </a:lnTo>
                  <a:lnTo>
                    <a:pt x="35051" y="239267"/>
                  </a:lnTo>
                  <a:lnTo>
                    <a:pt x="25907" y="233171"/>
                  </a:lnTo>
                  <a:lnTo>
                    <a:pt x="18287" y="224027"/>
                  </a:lnTo>
                  <a:lnTo>
                    <a:pt x="12192" y="210311"/>
                  </a:lnTo>
                  <a:lnTo>
                    <a:pt x="6095" y="196595"/>
                  </a:lnTo>
                  <a:lnTo>
                    <a:pt x="4571" y="181355"/>
                  </a:lnTo>
                  <a:lnTo>
                    <a:pt x="0" y="146303"/>
                  </a:lnTo>
                  <a:lnTo>
                    <a:pt x="3047" y="120395"/>
                  </a:lnTo>
                  <a:lnTo>
                    <a:pt x="13715" y="71627"/>
                  </a:lnTo>
                  <a:lnTo>
                    <a:pt x="38099" y="33527"/>
                  </a:lnTo>
                  <a:lnTo>
                    <a:pt x="73151" y="9143"/>
                  </a:lnTo>
                  <a:lnTo>
                    <a:pt x="108203" y="0"/>
                  </a:lnTo>
                  <a:lnTo>
                    <a:pt x="121919" y="0"/>
                  </a:lnTo>
                  <a:lnTo>
                    <a:pt x="164591" y="19811"/>
                  </a:lnTo>
                  <a:lnTo>
                    <a:pt x="182879" y="57911"/>
                  </a:lnTo>
                  <a:lnTo>
                    <a:pt x="188975" y="92963"/>
                  </a:lnTo>
                  <a:lnTo>
                    <a:pt x="188975" y="115823"/>
                  </a:lnTo>
                  <a:lnTo>
                    <a:pt x="188975" y="124967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661404" y="3051048"/>
              <a:ext cx="73151" cy="685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925055" y="2695955"/>
              <a:ext cx="999744" cy="48615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1528572" y="539495"/>
            <a:ext cx="8388350" cy="1143000"/>
          </a:xfrm>
          <a:custGeom>
            <a:avLst/>
            <a:gdLst/>
            <a:ahLst/>
            <a:cxnLst/>
            <a:rect l="l" t="t" r="r" b="b"/>
            <a:pathLst>
              <a:path w="8388350" h="1143000">
                <a:moveTo>
                  <a:pt x="8388095" y="1143000"/>
                </a:moveTo>
                <a:lnTo>
                  <a:pt x="0" y="1143000"/>
                </a:lnTo>
                <a:lnTo>
                  <a:pt x="0" y="0"/>
                </a:lnTo>
                <a:lnTo>
                  <a:pt x="8388095" y="0"/>
                </a:lnTo>
                <a:lnTo>
                  <a:pt x="8388095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1605677" y="779762"/>
            <a:ext cx="74136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/>
                <a:cs typeface="Arial"/>
              </a:rPr>
              <a:t>Girişimcilik </a:t>
            </a:r>
            <a:r>
              <a:rPr sz="4000" spc="-35" dirty="0">
                <a:latin typeface="Arial"/>
                <a:cs typeface="Arial"/>
              </a:rPr>
              <a:t>Teorisinin</a:t>
            </a:r>
            <a:r>
              <a:rPr sz="4000" spc="-1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Gelişimi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5145" y="2133118"/>
            <a:ext cx="9112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20</a:t>
            </a:r>
            <a:r>
              <a:rPr sz="2800" b="1" u="heavy" spc="-30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.</a:t>
            </a:r>
            <a:r>
              <a:rPr sz="2800" b="1" u="heavy" spc="-2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y</a:t>
            </a:r>
            <a:r>
              <a:rPr sz="2800" b="1" u="heavy" spc="-15" dirty="0">
                <a:solidFill>
                  <a:srgbClr val="0000A3"/>
                </a:solidFill>
                <a:uFill>
                  <a:solidFill>
                    <a:srgbClr val="0000A3"/>
                  </a:solidFill>
                </a:uFill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25515" y="4106703"/>
            <a:ext cx="3462020" cy="2317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Joseph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Schumpeter:</a:t>
            </a:r>
            <a:endParaRPr sz="2400">
              <a:latin typeface="Arial"/>
              <a:cs typeface="Arial"/>
            </a:endParaRPr>
          </a:p>
          <a:p>
            <a:pPr marL="12700" marR="5080" indent="-1905" algn="ctr">
              <a:lnSpc>
                <a:spcPct val="150000"/>
              </a:lnSpc>
              <a:spcBef>
                <a:spcPts val="760"/>
              </a:spcBef>
            </a:pPr>
            <a:r>
              <a:rPr sz="2000" b="1" spc="-10" dirty="0">
                <a:latin typeface="Arial"/>
                <a:cs typeface="Arial"/>
              </a:rPr>
              <a:t>Girişimciyi </a:t>
            </a:r>
            <a:r>
              <a:rPr sz="2000" b="1" spc="-15" dirty="0">
                <a:latin typeface="Arial"/>
                <a:cs typeface="Arial"/>
              </a:rPr>
              <a:t>Yenilikçi </a:t>
            </a:r>
            <a:r>
              <a:rPr sz="2000" b="1" spc="-5" dirty="0">
                <a:latin typeface="Arial"/>
                <a:cs typeface="Arial"/>
              </a:rPr>
              <a:t>Olan </a:t>
            </a:r>
            <a:r>
              <a:rPr sz="2000" b="1" spc="-60" dirty="0">
                <a:latin typeface="Arial"/>
                <a:cs typeface="Arial"/>
              </a:rPr>
              <a:t>Ve  </a:t>
            </a:r>
            <a:r>
              <a:rPr sz="2000" b="1" spc="-15" dirty="0">
                <a:latin typeface="Arial"/>
                <a:cs typeface="Arial"/>
              </a:rPr>
              <a:t>Yaratıcı </a:t>
            </a:r>
            <a:r>
              <a:rPr sz="2000" b="1" spc="-5" dirty="0">
                <a:latin typeface="Arial"/>
                <a:cs typeface="Arial"/>
              </a:rPr>
              <a:t>Biçimde </a:t>
            </a:r>
            <a:r>
              <a:rPr sz="2000" b="1" spc="-10" dirty="0">
                <a:latin typeface="Arial"/>
                <a:cs typeface="Arial"/>
              </a:rPr>
              <a:t>Eskiyi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Yıkıp  </a:t>
            </a:r>
            <a:r>
              <a:rPr sz="2000" b="1" spc="-30" dirty="0">
                <a:latin typeface="Arial"/>
                <a:cs typeface="Arial"/>
              </a:rPr>
              <a:t>Yeniyi </a:t>
            </a:r>
            <a:r>
              <a:rPr sz="2000" b="1" dirty="0">
                <a:latin typeface="Arial"/>
                <a:cs typeface="Arial"/>
              </a:rPr>
              <a:t>Kuran </a:t>
            </a:r>
            <a:r>
              <a:rPr sz="2000" b="1" spc="-15" dirty="0">
                <a:latin typeface="Arial"/>
                <a:cs typeface="Arial"/>
              </a:rPr>
              <a:t>(Yaratıcı </a:t>
            </a:r>
            <a:r>
              <a:rPr sz="2000" b="1" spc="-5" dirty="0">
                <a:latin typeface="Arial"/>
                <a:cs typeface="Arial"/>
              </a:rPr>
              <a:t>Yıkım)  </a:t>
            </a:r>
            <a:r>
              <a:rPr sz="2000" b="1" dirty="0">
                <a:latin typeface="Arial"/>
                <a:cs typeface="Arial"/>
              </a:rPr>
              <a:t>Kişi Olarak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Tanımlamıştır.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63136" y="4143166"/>
            <a:ext cx="3175000" cy="1859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Peter Drucker:</a:t>
            </a:r>
            <a:endParaRPr sz="2400">
              <a:latin typeface="Arial"/>
              <a:cs typeface="Arial"/>
            </a:endParaRPr>
          </a:p>
          <a:p>
            <a:pPr marL="12700" marR="5080" indent="635" algn="ctr">
              <a:lnSpc>
                <a:spcPct val="150000"/>
              </a:lnSpc>
              <a:spcBef>
                <a:spcPts val="760"/>
              </a:spcBef>
            </a:pPr>
            <a:r>
              <a:rPr sz="2000" b="1" spc="-10" dirty="0">
                <a:latin typeface="Arial"/>
                <a:cs typeface="Arial"/>
              </a:rPr>
              <a:t>Girişimciyi </a:t>
            </a:r>
            <a:r>
              <a:rPr sz="2000" b="1" spc="-5" dirty="0">
                <a:latin typeface="Arial"/>
                <a:cs typeface="Arial"/>
              </a:rPr>
              <a:t>Fırsatları  Maksimize Eden (Proaktif)  </a:t>
            </a:r>
            <a:r>
              <a:rPr sz="2000" b="1" dirty="0">
                <a:latin typeface="Arial"/>
                <a:cs typeface="Arial"/>
              </a:rPr>
              <a:t>Kişi Olarak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Tanımlamıştır.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88680" y="3691127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4" h="26035">
                <a:moveTo>
                  <a:pt x="102108" y="25908"/>
                </a:moveTo>
                <a:lnTo>
                  <a:pt x="0" y="25908"/>
                </a:lnTo>
                <a:lnTo>
                  <a:pt x="0" y="0"/>
                </a:lnTo>
                <a:lnTo>
                  <a:pt x="102108" y="0"/>
                </a:lnTo>
                <a:lnTo>
                  <a:pt x="10210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66988" y="3691127"/>
            <a:ext cx="100965" cy="26034"/>
          </a:xfrm>
          <a:custGeom>
            <a:avLst/>
            <a:gdLst/>
            <a:ahLst/>
            <a:cxnLst/>
            <a:rect l="l" t="t" r="r" b="b"/>
            <a:pathLst>
              <a:path w="100965" h="26035">
                <a:moveTo>
                  <a:pt x="100584" y="25908"/>
                </a:moveTo>
                <a:lnTo>
                  <a:pt x="0" y="25908"/>
                </a:lnTo>
                <a:lnTo>
                  <a:pt x="0" y="0"/>
                </a:lnTo>
                <a:lnTo>
                  <a:pt x="100584" y="0"/>
                </a:lnTo>
                <a:lnTo>
                  <a:pt x="10058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43771" y="3691127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4" h="26035">
                <a:moveTo>
                  <a:pt x="102108" y="25908"/>
                </a:moveTo>
                <a:lnTo>
                  <a:pt x="0" y="25908"/>
                </a:lnTo>
                <a:lnTo>
                  <a:pt x="0" y="0"/>
                </a:lnTo>
                <a:lnTo>
                  <a:pt x="102108" y="0"/>
                </a:lnTo>
                <a:lnTo>
                  <a:pt x="10210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3403091" y="3080004"/>
            <a:ext cx="210820" cy="349250"/>
            <a:chOff x="3403091" y="3080004"/>
            <a:chExt cx="210820" cy="349250"/>
          </a:xfrm>
        </p:grpSpPr>
        <p:sp>
          <p:nvSpPr>
            <p:cNvPr id="9" name="object 9"/>
            <p:cNvSpPr/>
            <p:nvPr/>
          </p:nvSpPr>
          <p:spPr>
            <a:xfrm>
              <a:off x="3410711" y="3087624"/>
              <a:ext cx="195580" cy="334010"/>
            </a:xfrm>
            <a:custGeom>
              <a:avLst/>
              <a:gdLst/>
              <a:ahLst/>
              <a:cxnLst/>
              <a:rect l="l" t="t" r="r" b="b"/>
              <a:pathLst>
                <a:path w="195579" h="334010">
                  <a:moveTo>
                    <a:pt x="99060" y="333756"/>
                  </a:moveTo>
                  <a:lnTo>
                    <a:pt x="99060" y="135636"/>
                  </a:lnTo>
                  <a:lnTo>
                    <a:pt x="76200" y="156972"/>
                  </a:lnTo>
                  <a:lnTo>
                    <a:pt x="53340" y="175260"/>
                  </a:lnTo>
                  <a:lnTo>
                    <a:pt x="30479" y="192024"/>
                  </a:lnTo>
                  <a:lnTo>
                    <a:pt x="0" y="210311"/>
                  </a:lnTo>
                  <a:lnTo>
                    <a:pt x="0" y="141732"/>
                  </a:lnTo>
                  <a:lnTo>
                    <a:pt x="22860" y="128016"/>
                  </a:lnTo>
                  <a:lnTo>
                    <a:pt x="42672" y="114300"/>
                  </a:lnTo>
                  <a:lnTo>
                    <a:pt x="60960" y="100584"/>
                  </a:lnTo>
                  <a:lnTo>
                    <a:pt x="76200" y="86868"/>
                  </a:lnTo>
                  <a:lnTo>
                    <a:pt x="99060" y="56387"/>
                  </a:lnTo>
                  <a:lnTo>
                    <a:pt x="115824" y="25908"/>
                  </a:lnTo>
                  <a:lnTo>
                    <a:pt x="153924" y="13716"/>
                  </a:lnTo>
                  <a:lnTo>
                    <a:pt x="195072" y="0"/>
                  </a:lnTo>
                  <a:lnTo>
                    <a:pt x="195072" y="303276"/>
                  </a:lnTo>
                  <a:lnTo>
                    <a:pt x="146304" y="320039"/>
                  </a:lnTo>
                  <a:lnTo>
                    <a:pt x="99060" y="3337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10711" y="3087624"/>
              <a:ext cx="195580" cy="334010"/>
            </a:xfrm>
            <a:custGeom>
              <a:avLst/>
              <a:gdLst/>
              <a:ahLst/>
              <a:cxnLst/>
              <a:rect l="l" t="t" r="r" b="b"/>
              <a:pathLst>
                <a:path w="195579" h="334010">
                  <a:moveTo>
                    <a:pt x="195072" y="0"/>
                  </a:moveTo>
                  <a:lnTo>
                    <a:pt x="195072" y="303276"/>
                  </a:lnTo>
                  <a:lnTo>
                    <a:pt x="146304" y="320039"/>
                  </a:lnTo>
                  <a:lnTo>
                    <a:pt x="99060" y="333756"/>
                  </a:lnTo>
                  <a:lnTo>
                    <a:pt x="99060" y="234695"/>
                  </a:lnTo>
                  <a:lnTo>
                    <a:pt x="99060" y="135636"/>
                  </a:lnTo>
                  <a:lnTo>
                    <a:pt x="76200" y="156972"/>
                  </a:lnTo>
                  <a:lnTo>
                    <a:pt x="53340" y="175260"/>
                  </a:lnTo>
                  <a:lnTo>
                    <a:pt x="30479" y="192024"/>
                  </a:lnTo>
                  <a:lnTo>
                    <a:pt x="0" y="210311"/>
                  </a:lnTo>
                  <a:lnTo>
                    <a:pt x="0" y="176783"/>
                  </a:lnTo>
                  <a:lnTo>
                    <a:pt x="0" y="141732"/>
                  </a:lnTo>
                  <a:lnTo>
                    <a:pt x="42672" y="114300"/>
                  </a:lnTo>
                  <a:lnTo>
                    <a:pt x="76200" y="86868"/>
                  </a:lnTo>
                  <a:lnTo>
                    <a:pt x="115824" y="25908"/>
                  </a:lnTo>
                  <a:lnTo>
                    <a:pt x="153924" y="13716"/>
                  </a:lnTo>
                  <a:lnTo>
                    <a:pt x="195072" y="0"/>
                  </a:lnTo>
                  <a:close/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695700" y="2772155"/>
            <a:ext cx="937260" cy="570230"/>
            <a:chOff x="3695700" y="2772155"/>
            <a:chExt cx="937260" cy="570230"/>
          </a:xfrm>
        </p:grpSpPr>
        <p:sp>
          <p:nvSpPr>
            <p:cNvPr id="12" name="object 12"/>
            <p:cNvSpPr/>
            <p:nvPr/>
          </p:nvSpPr>
          <p:spPr>
            <a:xfrm>
              <a:off x="3703319" y="3003803"/>
              <a:ext cx="279400" cy="330835"/>
            </a:xfrm>
            <a:custGeom>
              <a:avLst/>
              <a:gdLst/>
              <a:ahLst/>
              <a:cxnLst/>
              <a:rect l="l" t="t" r="r" b="b"/>
              <a:pathLst>
                <a:path w="279400" h="330835">
                  <a:moveTo>
                    <a:pt x="67056" y="228600"/>
                  </a:moveTo>
                  <a:lnTo>
                    <a:pt x="30480" y="217932"/>
                  </a:lnTo>
                  <a:lnTo>
                    <a:pt x="3048" y="176784"/>
                  </a:lnTo>
                  <a:lnTo>
                    <a:pt x="0" y="155448"/>
                  </a:lnTo>
                  <a:lnTo>
                    <a:pt x="6096" y="126492"/>
                  </a:lnTo>
                  <a:lnTo>
                    <a:pt x="36576" y="70104"/>
                  </a:lnTo>
                  <a:lnTo>
                    <a:pt x="76200" y="36576"/>
                  </a:lnTo>
                  <a:lnTo>
                    <a:pt x="129540" y="12192"/>
                  </a:lnTo>
                  <a:lnTo>
                    <a:pt x="178308" y="0"/>
                  </a:lnTo>
                  <a:lnTo>
                    <a:pt x="195072" y="0"/>
                  </a:lnTo>
                  <a:lnTo>
                    <a:pt x="240792" y="13716"/>
                  </a:lnTo>
                  <a:lnTo>
                    <a:pt x="268224" y="50292"/>
                  </a:lnTo>
                  <a:lnTo>
                    <a:pt x="271272" y="59436"/>
                  </a:lnTo>
                  <a:lnTo>
                    <a:pt x="152400" y="59436"/>
                  </a:lnTo>
                  <a:lnTo>
                    <a:pt x="144780" y="60960"/>
                  </a:lnTo>
                  <a:lnTo>
                    <a:pt x="109728" y="76200"/>
                  </a:lnTo>
                  <a:lnTo>
                    <a:pt x="89916" y="126492"/>
                  </a:lnTo>
                  <a:lnTo>
                    <a:pt x="89916" y="137160"/>
                  </a:lnTo>
                  <a:lnTo>
                    <a:pt x="91440" y="146304"/>
                  </a:lnTo>
                  <a:lnTo>
                    <a:pt x="97536" y="153924"/>
                  </a:lnTo>
                  <a:lnTo>
                    <a:pt x="102108" y="160020"/>
                  </a:lnTo>
                  <a:lnTo>
                    <a:pt x="117348" y="166116"/>
                  </a:lnTo>
                  <a:lnTo>
                    <a:pt x="273524" y="166116"/>
                  </a:lnTo>
                  <a:lnTo>
                    <a:pt x="272862" y="169164"/>
                  </a:lnTo>
                  <a:lnTo>
                    <a:pt x="185927" y="169164"/>
                  </a:lnTo>
                  <a:lnTo>
                    <a:pt x="167639" y="187452"/>
                  </a:lnTo>
                  <a:lnTo>
                    <a:pt x="149352" y="202692"/>
                  </a:lnTo>
                  <a:lnTo>
                    <a:pt x="129540" y="213360"/>
                  </a:lnTo>
                  <a:lnTo>
                    <a:pt x="109728" y="222504"/>
                  </a:lnTo>
                  <a:lnTo>
                    <a:pt x="86868" y="227076"/>
                  </a:lnTo>
                  <a:lnTo>
                    <a:pt x="67056" y="228600"/>
                  </a:lnTo>
                  <a:close/>
                </a:path>
                <a:path w="279400" h="330835">
                  <a:moveTo>
                    <a:pt x="273524" y="166116"/>
                  </a:moveTo>
                  <a:lnTo>
                    <a:pt x="124968" y="166116"/>
                  </a:lnTo>
                  <a:lnTo>
                    <a:pt x="134112" y="163068"/>
                  </a:lnTo>
                  <a:lnTo>
                    <a:pt x="152400" y="153924"/>
                  </a:lnTo>
                  <a:lnTo>
                    <a:pt x="167639" y="140208"/>
                  </a:lnTo>
                  <a:lnTo>
                    <a:pt x="175260" y="131064"/>
                  </a:lnTo>
                  <a:lnTo>
                    <a:pt x="178308" y="121919"/>
                  </a:lnTo>
                  <a:lnTo>
                    <a:pt x="179832" y="111252"/>
                  </a:lnTo>
                  <a:lnTo>
                    <a:pt x="179832" y="88392"/>
                  </a:lnTo>
                  <a:lnTo>
                    <a:pt x="178308" y="77724"/>
                  </a:lnTo>
                  <a:lnTo>
                    <a:pt x="172212" y="71628"/>
                  </a:lnTo>
                  <a:lnTo>
                    <a:pt x="167639" y="65531"/>
                  </a:lnTo>
                  <a:lnTo>
                    <a:pt x="152400" y="59436"/>
                  </a:lnTo>
                  <a:lnTo>
                    <a:pt x="271272" y="59436"/>
                  </a:lnTo>
                  <a:lnTo>
                    <a:pt x="274320" y="68580"/>
                  </a:lnTo>
                  <a:lnTo>
                    <a:pt x="278892" y="91440"/>
                  </a:lnTo>
                  <a:lnTo>
                    <a:pt x="278892" y="117348"/>
                  </a:lnTo>
                  <a:lnTo>
                    <a:pt x="275844" y="155448"/>
                  </a:lnTo>
                  <a:lnTo>
                    <a:pt x="273524" y="166116"/>
                  </a:lnTo>
                  <a:close/>
                </a:path>
                <a:path w="279400" h="330835">
                  <a:moveTo>
                    <a:pt x="220980" y="271272"/>
                  </a:moveTo>
                  <a:lnTo>
                    <a:pt x="124968" y="271272"/>
                  </a:lnTo>
                  <a:lnTo>
                    <a:pt x="134112" y="268224"/>
                  </a:lnTo>
                  <a:lnTo>
                    <a:pt x="144780" y="263652"/>
                  </a:lnTo>
                  <a:lnTo>
                    <a:pt x="175260" y="225552"/>
                  </a:lnTo>
                  <a:lnTo>
                    <a:pt x="185927" y="169164"/>
                  </a:lnTo>
                  <a:lnTo>
                    <a:pt x="272862" y="169164"/>
                  </a:lnTo>
                  <a:lnTo>
                    <a:pt x="268224" y="190500"/>
                  </a:lnTo>
                  <a:lnTo>
                    <a:pt x="259080" y="220980"/>
                  </a:lnTo>
                  <a:lnTo>
                    <a:pt x="240792" y="248412"/>
                  </a:lnTo>
                  <a:lnTo>
                    <a:pt x="220980" y="271272"/>
                  </a:lnTo>
                  <a:close/>
                </a:path>
                <a:path w="279400" h="330835">
                  <a:moveTo>
                    <a:pt x="83820" y="330708"/>
                  </a:moveTo>
                  <a:lnTo>
                    <a:pt x="71628" y="330708"/>
                  </a:lnTo>
                  <a:lnTo>
                    <a:pt x="48768" y="327660"/>
                  </a:lnTo>
                  <a:lnTo>
                    <a:pt x="38100" y="324612"/>
                  </a:lnTo>
                  <a:lnTo>
                    <a:pt x="30480" y="318516"/>
                  </a:lnTo>
                  <a:lnTo>
                    <a:pt x="18288" y="304800"/>
                  </a:lnTo>
                  <a:lnTo>
                    <a:pt x="7620" y="286512"/>
                  </a:lnTo>
                  <a:lnTo>
                    <a:pt x="56388" y="268224"/>
                  </a:lnTo>
                  <a:lnTo>
                    <a:pt x="102108" y="248412"/>
                  </a:lnTo>
                  <a:lnTo>
                    <a:pt x="106680" y="260604"/>
                  </a:lnTo>
                  <a:lnTo>
                    <a:pt x="114300" y="268224"/>
                  </a:lnTo>
                  <a:lnTo>
                    <a:pt x="124968" y="271272"/>
                  </a:lnTo>
                  <a:lnTo>
                    <a:pt x="220980" y="271272"/>
                  </a:lnTo>
                  <a:lnTo>
                    <a:pt x="195072" y="289560"/>
                  </a:lnTo>
                  <a:lnTo>
                    <a:pt x="167639" y="306324"/>
                  </a:lnTo>
                  <a:lnTo>
                    <a:pt x="134112" y="318516"/>
                  </a:lnTo>
                  <a:lnTo>
                    <a:pt x="99060" y="329184"/>
                  </a:lnTo>
                  <a:lnTo>
                    <a:pt x="83820" y="3307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03320" y="3003803"/>
              <a:ext cx="279400" cy="330835"/>
            </a:xfrm>
            <a:custGeom>
              <a:avLst/>
              <a:gdLst/>
              <a:ahLst/>
              <a:cxnLst/>
              <a:rect l="l" t="t" r="r" b="b"/>
              <a:pathLst>
                <a:path w="279400" h="330835">
                  <a:moveTo>
                    <a:pt x="7620" y="286512"/>
                  </a:moveTo>
                  <a:lnTo>
                    <a:pt x="56388" y="268224"/>
                  </a:lnTo>
                  <a:lnTo>
                    <a:pt x="102108" y="248412"/>
                  </a:lnTo>
                  <a:lnTo>
                    <a:pt x="106680" y="260604"/>
                  </a:lnTo>
                  <a:lnTo>
                    <a:pt x="111252" y="265176"/>
                  </a:lnTo>
                  <a:lnTo>
                    <a:pt x="114300" y="268224"/>
                  </a:lnTo>
                  <a:lnTo>
                    <a:pt x="124968" y="271272"/>
                  </a:lnTo>
                  <a:lnTo>
                    <a:pt x="163068" y="248412"/>
                  </a:lnTo>
                  <a:lnTo>
                    <a:pt x="179832" y="210312"/>
                  </a:lnTo>
                  <a:lnTo>
                    <a:pt x="185927" y="169164"/>
                  </a:lnTo>
                  <a:lnTo>
                    <a:pt x="167639" y="187452"/>
                  </a:lnTo>
                  <a:lnTo>
                    <a:pt x="149352" y="202692"/>
                  </a:lnTo>
                  <a:lnTo>
                    <a:pt x="109728" y="222504"/>
                  </a:lnTo>
                  <a:lnTo>
                    <a:pt x="67056" y="228600"/>
                  </a:lnTo>
                  <a:lnTo>
                    <a:pt x="18288" y="207264"/>
                  </a:lnTo>
                  <a:lnTo>
                    <a:pt x="0" y="155448"/>
                  </a:lnTo>
                  <a:lnTo>
                    <a:pt x="6096" y="126492"/>
                  </a:lnTo>
                  <a:lnTo>
                    <a:pt x="36576" y="70104"/>
                  </a:lnTo>
                  <a:lnTo>
                    <a:pt x="76200" y="36576"/>
                  </a:lnTo>
                  <a:lnTo>
                    <a:pt x="129540" y="12192"/>
                  </a:lnTo>
                  <a:lnTo>
                    <a:pt x="178308" y="0"/>
                  </a:lnTo>
                  <a:lnTo>
                    <a:pt x="195072" y="0"/>
                  </a:lnTo>
                  <a:lnTo>
                    <a:pt x="240792" y="13716"/>
                  </a:lnTo>
                  <a:lnTo>
                    <a:pt x="268224" y="50292"/>
                  </a:lnTo>
                  <a:lnTo>
                    <a:pt x="278892" y="91440"/>
                  </a:lnTo>
                  <a:lnTo>
                    <a:pt x="278892" y="117348"/>
                  </a:lnTo>
                  <a:lnTo>
                    <a:pt x="275844" y="155448"/>
                  </a:lnTo>
                  <a:lnTo>
                    <a:pt x="259080" y="220980"/>
                  </a:lnTo>
                  <a:lnTo>
                    <a:pt x="220980" y="271272"/>
                  </a:lnTo>
                  <a:lnTo>
                    <a:pt x="167639" y="306324"/>
                  </a:lnTo>
                  <a:lnTo>
                    <a:pt x="114300" y="324612"/>
                  </a:lnTo>
                  <a:lnTo>
                    <a:pt x="83820" y="330708"/>
                  </a:lnTo>
                  <a:lnTo>
                    <a:pt x="71628" y="330708"/>
                  </a:lnTo>
                  <a:lnTo>
                    <a:pt x="30480" y="318516"/>
                  </a:lnTo>
                  <a:lnTo>
                    <a:pt x="7620" y="286512"/>
                  </a:lnTo>
                  <a:close/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85615" y="3055620"/>
              <a:ext cx="105156" cy="1219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20311" y="2900171"/>
              <a:ext cx="279400" cy="332740"/>
            </a:xfrm>
            <a:custGeom>
              <a:avLst/>
              <a:gdLst/>
              <a:ahLst/>
              <a:cxnLst/>
              <a:rect l="l" t="t" r="r" b="b"/>
              <a:pathLst>
                <a:path w="279400" h="332739">
                  <a:moveTo>
                    <a:pt x="85343" y="332232"/>
                  </a:moveTo>
                  <a:lnTo>
                    <a:pt x="70103" y="332232"/>
                  </a:lnTo>
                  <a:lnTo>
                    <a:pt x="45719" y="329184"/>
                  </a:lnTo>
                  <a:lnTo>
                    <a:pt x="35051" y="324612"/>
                  </a:lnTo>
                  <a:lnTo>
                    <a:pt x="25907" y="318515"/>
                  </a:lnTo>
                  <a:lnTo>
                    <a:pt x="10667" y="303276"/>
                  </a:lnTo>
                  <a:lnTo>
                    <a:pt x="0" y="281940"/>
                  </a:lnTo>
                  <a:lnTo>
                    <a:pt x="47243" y="260604"/>
                  </a:lnTo>
                  <a:lnTo>
                    <a:pt x="92963" y="239268"/>
                  </a:lnTo>
                  <a:lnTo>
                    <a:pt x="96011" y="249936"/>
                  </a:lnTo>
                  <a:lnTo>
                    <a:pt x="100583" y="259080"/>
                  </a:lnTo>
                  <a:lnTo>
                    <a:pt x="111251" y="269748"/>
                  </a:lnTo>
                  <a:lnTo>
                    <a:pt x="115823" y="272796"/>
                  </a:lnTo>
                  <a:lnTo>
                    <a:pt x="131063" y="272796"/>
                  </a:lnTo>
                  <a:lnTo>
                    <a:pt x="172211" y="246888"/>
                  </a:lnTo>
                  <a:lnTo>
                    <a:pt x="184403" y="211836"/>
                  </a:lnTo>
                  <a:lnTo>
                    <a:pt x="184403" y="202692"/>
                  </a:lnTo>
                  <a:lnTo>
                    <a:pt x="181355" y="195072"/>
                  </a:lnTo>
                  <a:lnTo>
                    <a:pt x="172211" y="181356"/>
                  </a:lnTo>
                  <a:lnTo>
                    <a:pt x="167639" y="178308"/>
                  </a:lnTo>
                  <a:lnTo>
                    <a:pt x="149351" y="178308"/>
                  </a:lnTo>
                  <a:lnTo>
                    <a:pt x="138683" y="181356"/>
                  </a:lnTo>
                  <a:lnTo>
                    <a:pt x="126491" y="185928"/>
                  </a:lnTo>
                  <a:lnTo>
                    <a:pt x="108203" y="196596"/>
                  </a:lnTo>
                  <a:lnTo>
                    <a:pt x="114299" y="135636"/>
                  </a:lnTo>
                  <a:lnTo>
                    <a:pt x="152399" y="120396"/>
                  </a:lnTo>
                  <a:lnTo>
                    <a:pt x="156971" y="112776"/>
                  </a:lnTo>
                  <a:lnTo>
                    <a:pt x="167639" y="97536"/>
                  </a:lnTo>
                  <a:lnTo>
                    <a:pt x="169163" y="83820"/>
                  </a:lnTo>
                  <a:lnTo>
                    <a:pt x="167639" y="73152"/>
                  </a:lnTo>
                  <a:lnTo>
                    <a:pt x="160019" y="65532"/>
                  </a:lnTo>
                  <a:lnTo>
                    <a:pt x="149351" y="64008"/>
                  </a:lnTo>
                  <a:lnTo>
                    <a:pt x="134111" y="65532"/>
                  </a:lnTo>
                  <a:lnTo>
                    <a:pt x="99059" y="97536"/>
                  </a:lnTo>
                  <a:lnTo>
                    <a:pt x="92963" y="118872"/>
                  </a:lnTo>
                  <a:lnTo>
                    <a:pt x="50291" y="126492"/>
                  </a:lnTo>
                  <a:lnTo>
                    <a:pt x="4571" y="132588"/>
                  </a:lnTo>
                  <a:lnTo>
                    <a:pt x="12191" y="112776"/>
                  </a:lnTo>
                  <a:lnTo>
                    <a:pt x="22859" y="92964"/>
                  </a:lnTo>
                  <a:lnTo>
                    <a:pt x="47243" y="60960"/>
                  </a:lnTo>
                  <a:lnTo>
                    <a:pt x="85343" y="35052"/>
                  </a:lnTo>
                  <a:lnTo>
                    <a:pt x="137159" y="12192"/>
                  </a:lnTo>
                  <a:lnTo>
                    <a:pt x="192023" y="0"/>
                  </a:lnTo>
                  <a:lnTo>
                    <a:pt x="214883" y="0"/>
                  </a:lnTo>
                  <a:lnTo>
                    <a:pt x="256032" y="21336"/>
                  </a:lnTo>
                  <a:lnTo>
                    <a:pt x="263651" y="50292"/>
                  </a:lnTo>
                  <a:lnTo>
                    <a:pt x="260603" y="70104"/>
                  </a:lnTo>
                  <a:lnTo>
                    <a:pt x="249935" y="88392"/>
                  </a:lnTo>
                  <a:lnTo>
                    <a:pt x="234695" y="108204"/>
                  </a:lnTo>
                  <a:lnTo>
                    <a:pt x="214883" y="128016"/>
                  </a:lnTo>
                  <a:lnTo>
                    <a:pt x="233171" y="126492"/>
                  </a:lnTo>
                  <a:lnTo>
                    <a:pt x="242315" y="128016"/>
                  </a:lnTo>
                  <a:lnTo>
                    <a:pt x="257556" y="134112"/>
                  </a:lnTo>
                  <a:lnTo>
                    <a:pt x="271271" y="143256"/>
                  </a:lnTo>
                  <a:lnTo>
                    <a:pt x="272795" y="149352"/>
                  </a:lnTo>
                  <a:lnTo>
                    <a:pt x="275844" y="156972"/>
                  </a:lnTo>
                  <a:lnTo>
                    <a:pt x="278891" y="175260"/>
                  </a:lnTo>
                  <a:lnTo>
                    <a:pt x="275844" y="204216"/>
                  </a:lnTo>
                  <a:lnTo>
                    <a:pt x="263651" y="231648"/>
                  </a:lnTo>
                  <a:lnTo>
                    <a:pt x="219455" y="281940"/>
                  </a:lnTo>
                  <a:lnTo>
                    <a:pt x="184403" y="303276"/>
                  </a:lnTo>
                  <a:lnTo>
                    <a:pt x="141731" y="318515"/>
                  </a:lnTo>
                  <a:lnTo>
                    <a:pt x="121919" y="326136"/>
                  </a:lnTo>
                  <a:lnTo>
                    <a:pt x="100583" y="330708"/>
                  </a:lnTo>
                  <a:lnTo>
                    <a:pt x="85343" y="3322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20311" y="2900171"/>
              <a:ext cx="279400" cy="332740"/>
            </a:xfrm>
            <a:custGeom>
              <a:avLst/>
              <a:gdLst/>
              <a:ahLst/>
              <a:cxnLst/>
              <a:rect l="l" t="t" r="r" b="b"/>
              <a:pathLst>
                <a:path w="279400" h="332739">
                  <a:moveTo>
                    <a:pt x="92963" y="118872"/>
                  </a:moveTo>
                  <a:lnTo>
                    <a:pt x="50291" y="126492"/>
                  </a:lnTo>
                  <a:lnTo>
                    <a:pt x="4571" y="132588"/>
                  </a:lnTo>
                  <a:lnTo>
                    <a:pt x="12191" y="112776"/>
                  </a:lnTo>
                  <a:lnTo>
                    <a:pt x="47243" y="60960"/>
                  </a:lnTo>
                  <a:lnTo>
                    <a:pt x="85343" y="35052"/>
                  </a:lnTo>
                  <a:lnTo>
                    <a:pt x="137159" y="12192"/>
                  </a:lnTo>
                  <a:lnTo>
                    <a:pt x="192023" y="0"/>
                  </a:lnTo>
                  <a:lnTo>
                    <a:pt x="214883" y="0"/>
                  </a:lnTo>
                  <a:lnTo>
                    <a:pt x="256032" y="21336"/>
                  </a:lnTo>
                  <a:lnTo>
                    <a:pt x="263651" y="50292"/>
                  </a:lnTo>
                  <a:lnTo>
                    <a:pt x="260603" y="70104"/>
                  </a:lnTo>
                  <a:lnTo>
                    <a:pt x="249935" y="88392"/>
                  </a:lnTo>
                  <a:lnTo>
                    <a:pt x="234695" y="108204"/>
                  </a:lnTo>
                  <a:lnTo>
                    <a:pt x="214883" y="128016"/>
                  </a:lnTo>
                  <a:lnTo>
                    <a:pt x="233171" y="126492"/>
                  </a:lnTo>
                  <a:lnTo>
                    <a:pt x="242315" y="128016"/>
                  </a:lnTo>
                  <a:lnTo>
                    <a:pt x="257556" y="134112"/>
                  </a:lnTo>
                  <a:lnTo>
                    <a:pt x="271271" y="143256"/>
                  </a:lnTo>
                  <a:lnTo>
                    <a:pt x="272795" y="149352"/>
                  </a:lnTo>
                  <a:lnTo>
                    <a:pt x="275844" y="156972"/>
                  </a:lnTo>
                  <a:lnTo>
                    <a:pt x="278891" y="175260"/>
                  </a:lnTo>
                  <a:lnTo>
                    <a:pt x="275844" y="204216"/>
                  </a:lnTo>
                  <a:lnTo>
                    <a:pt x="263651" y="231648"/>
                  </a:lnTo>
                  <a:lnTo>
                    <a:pt x="219455" y="281940"/>
                  </a:lnTo>
                  <a:lnTo>
                    <a:pt x="184403" y="303276"/>
                  </a:lnTo>
                  <a:lnTo>
                    <a:pt x="141731" y="318515"/>
                  </a:lnTo>
                  <a:lnTo>
                    <a:pt x="121919" y="326136"/>
                  </a:lnTo>
                  <a:lnTo>
                    <a:pt x="100583" y="330708"/>
                  </a:lnTo>
                  <a:lnTo>
                    <a:pt x="85343" y="332232"/>
                  </a:lnTo>
                  <a:lnTo>
                    <a:pt x="70103" y="332232"/>
                  </a:lnTo>
                  <a:lnTo>
                    <a:pt x="25907" y="318515"/>
                  </a:lnTo>
                  <a:lnTo>
                    <a:pt x="0" y="281940"/>
                  </a:lnTo>
                  <a:lnTo>
                    <a:pt x="47243" y="260604"/>
                  </a:lnTo>
                  <a:lnTo>
                    <a:pt x="92963" y="239268"/>
                  </a:lnTo>
                  <a:lnTo>
                    <a:pt x="96011" y="249936"/>
                  </a:lnTo>
                  <a:lnTo>
                    <a:pt x="100583" y="259080"/>
                  </a:lnTo>
                  <a:lnTo>
                    <a:pt x="106679" y="265176"/>
                  </a:lnTo>
                  <a:lnTo>
                    <a:pt x="111251" y="269748"/>
                  </a:lnTo>
                  <a:lnTo>
                    <a:pt x="115823" y="272796"/>
                  </a:lnTo>
                  <a:lnTo>
                    <a:pt x="123443" y="272796"/>
                  </a:lnTo>
                  <a:lnTo>
                    <a:pt x="131063" y="272796"/>
                  </a:lnTo>
                  <a:lnTo>
                    <a:pt x="172211" y="246888"/>
                  </a:lnTo>
                  <a:lnTo>
                    <a:pt x="184403" y="211836"/>
                  </a:lnTo>
                  <a:lnTo>
                    <a:pt x="184403" y="202692"/>
                  </a:lnTo>
                  <a:lnTo>
                    <a:pt x="181355" y="195072"/>
                  </a:lnTo>
                  <a:lnTo>
                    <a:pt x="172211" y="181356"/>
                  </a:lnTo>
                  <a:lnTo>
                    <a:pt x="167639" y="178308"/>
                  </a:lnTo>
                  <a:lnTo>
                    <a:pt x="160019" y="178308"/>
                  </a:lnTo>
                  <a:lnTo>
                    <a:pt x="149351" y="178308"/>
                  </a:lnTo>
                  <a:lnTo>
                    <a:pt x="138683" y="181356"/>
                  </a:lnTo>
                  <a:lnTo>
                    <a:pt x="126491" y="185928"/>
                  </a:lnTo>
                  <a:lnTo>
                    <a:pt x="108203" y="196596"/>
                  </a:lnTo>
                  <a:lnTo>
                    <a:pt x="111251" y="166116"/>
                  </a:lnTo>
                  <a:lnTo>
                    <a:pt x="114299" y="135636"/>
                  </a:lnTo>
                  <a:lnTo>
                    <a:pt x="121919" y="134112"/>
                  </a:lnTo>
                  <a:lnTo>
                    <a:pt x="126491" y="132588"/>
                  </a:lnTo>
                  <a:lnTo>
                    <a:pt x="144779" y="124968"/>
                  </a:lnTo>
                  <a:lnTo>
                    <a:pt x="152399" y="120396"/>
                  </a:lnTo>
                  <a:lnTo>
                    <a:pt x="156971" y="112776"/>
                  </a:lnTo>
                  <a:lnTo>
                    <a:pt x="167639" y="97536"/>
                  </a:lnTo>
                  <a:lnTo>
                    <a:pt x="169163" y="83820"/>
                  </a:lnTo>
                  <a:lnTo>
                    <a:pt x="167639" y="73152"/>
                  </a:lnTo>
                  <a:lnTo>
                    <a:pt x="160019" y="65532"/>
                  </a:lnTo>
                  <a:lnTo>
                    <a:pt x="149351" y="64008"/>
                  </a:lnTo>
                  <a:lnTo>
                    <a:pt x="134111" y="65532"/>
                  </a:lnTo>
                  <a:lnTo>
                    <a:pt x="118871" y="71628"/>
                  </a:lnTo>
                  <a:lnTo>
                    <a:pt x="108203" y="82296"/>
                  </a:lnTo>
                  <a:lnTo>
                    <a:pt x="103631" y="88392"/>
                  </a:lnTo>
                  <a:lnTo>
                    <a:pt x="99059" y="97536"/>
                  </a:lnTo>
                  <a:lnTo>
                    <a:pt x="92963" y="118872"/>
                  </a:lnTo>
                  <a:close/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684" y="2779775"/>
              <a:ext cx="295910" cy="327660"/>
            </a:xfrm>
            <a:custGeom>
              <a:avLst/>
              <a:gdLst/>
              <a:ahLst/>
              <a:cxnLst/>
              <a:rect l="l" t="t" r="r" b="b"/>
              <a:pathLst>
                <a:path w="295910" h="327660">
                  <a:moveTo>
                    <a:pt x="0" y="326136"/>
                  </a:moveTo>
                  <a:lnTo>
                    <a:pt x="0" y="259080"/>
                  </a:lnTo>
                  <a:lnTo>
                    <a:pt x="170688" y="24384"/>
                  </a:lnTo>
                  <a:lnTo>
                    <a:pt x="252984" y="0"/>
                  </a:lnTo>
                  <a:lnTo>
                    <a:pt x="252984" y="114300"/>
                  </a:lnTo>
                  <a:lnTo>
                    <a:pt x="170688" y="114300"/>
                  </a:lnTo>
                  <a:lnTo>
                    <a:pt x="126492" y="175260"/>
                  </a:lnTo>
                  <a:lnTo>
                    <a:pt x="80772" y="237744"/>
                  </a:lnTo>
                  <a:lnTo>
                    <a:pt x="282854" y="237744"/>
                  </a:lnTo>
                  <a:lnTo>
                    <a:pt x="274320" y="240792"/>
                  </a:lnTo>
                  <a:lnTo>
                    <a:pt x="252984" y="246888"/>
                  </a:lnTo>
                  <a:lnTo>
                    <a:pt x="252984" y="271272"/>
                  </a:lnTo>
                  <a:lnTo>
                    <a:pt x="170688" y="271272"/>
                  </a:lnTo>
                  <a:lnTo>
                    <a:pt x="0" y="326136"/>
                  </a:lnTo>
                  <a:close/>
                </a:path>
                <a:path w="295910" h="327660">
                  <a:moveTo>
                    <a:pt x="282854" y="237744"/>
                  </a:moveTo>
                  <a:lnTo>
                    <a:pt x="80772" y="237744"/>
                  </a:lnTo>
                  <a:lnTo>
                    <a:pt x="126492" y="222504"/>
                  </a:lnTo>
                  <a:lnTo>
                    <a:pt x="170688" y="207264"/>
                  </a:lnTo>
                  <a:lnTo>
                    <a:pt x="170688" y="114300"/>
                  </a:lnTo>
                  <a:lnTo>
                    <a:pt x="252984" y="114300"/>
                  </a:lnTo>
                  <a:lnTo>
                    <a:pt x="252984" y="181356"/>
                  </a:lnTo>
                  <a:lnTo>
                    <a:pt x="295656" y="181356"/>
                  </a:lnTo>
                  <a:lnTo>
                    <a:pt x="295656" y="233172"/>
                  </a:lnTo>
                  <a:lnTo>
                    <a:pt x="282854" y="237744"/>
                  </a:lnTo>
                  <a:close/>
                </a:path>
                <a:path w="295910" h="327660">
                  <a:moveTo>
                    <a:pt x="295656" y="181356"/>
                  </a:moveTo>
                  <a:lnTo>
                    <a:pt x="252984" y="181356"/>
                  </a:lnTo>
                  <a:lnTo>
                    <a:pt x="295656" y="169164"/>
                  </a:lnTo>
                  <a:lnTo>
                    <a:pt x="295656" y="181356"/>
                  </a:lnTo>
                  <a:close/>
                </a:path>
                <a:path w="295910" h="327660">
                  <a:moveTo>
                    <a:pt x="170688" y="327660"/>
                  </a:moveTo>
                  <a:lnTo>
                    <a:pt x="170688" y="271272"/>
                  </a:lnTo>
                  <a:lnTo>
                    <a:pt x="252984" y="271272"/>
                  </a:lnTo>
                  <a:lnTo>
                    <a:pt x="252984" y="301752"/>
                  </a:lnTo>
                  <a:lnTo>
                    <a:pt x="211836" y="315468"/>
                  </a:lnTo>
                  <a:lnTo>
                    <a:pt x="170688" y="3276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29684" y="2779775"/>
              <a:ext cx="295910" cy="327660"/>
            </a:xfrm>
            <a:custGeom>
              <a:avLst/>
              <a:gdLst/>
              <a:ahLst/>
              <a:cxnLst/>
              <a:rect l="l" t="t" r="r" b="b"/>
              <a:pathLst>
                <a:path w="295910" h="327660">
                  <a:moveTo>
                    <a:pt x="170687" y="271272"/>
                  </a:moveTo>
                  <a:lnTo>
                    <a:pt x="85343" y="298704"/>
                  </a:lnTo>
                  <a:lnTo>
                    <a:pt x="0" y="326136"/>
                  </a:lnTo>
                  <a:lnTo>
                    <a:pt x="0" y="292608"/>
                  </a:lnTo>
                  <a:lnTo>
                    <a:pt x="0" y="259080"/>
                  </a:lnTo>
                  <a:lnTo>
                    <a:pt x="85343" y="141732"/>
                  </a:lnTo>
                  <a:lnTo>
                    <a:pt x="170687" y="24384"/>
                  </a:lnTo>
                  <a:lnTo>
                    <a:pt x="211836" y="12191"/>
                  </a:lnTo>
                  <a:lnTo>
                    <a:pt x="252983" y="0"/>
                  </a:lnTo>
                  <a:lnTo>
                    <a:pt x="252983" y="181356"/>
                  </a:lnTo>
                  <a:lnTo>
                    <a:pt x="274320" y="175260"/>
                  </a:lnTo>
                  <a:lnTo>
                    <a:pt x="295655" y="169164"/>
                  </a:lnTo>
                  <a:lnTo>
                    <a:pt x="295655" y="201168"/>
                  </a:lnTo>
                  <a:lnTo>
                    <a:pt x="295655" y="233172"/>
                  </a:lnTo>
                  <a:lnTo>
                    <a:pt x="274320" y="240792"/>
                  </a:lnTo>
                  <a:lnTo>
                    <a:pt x="252983" y="246888"/>
                  </a:lnTo>
                  <a:lnTo>
                    <a:pt x="252983" y="301752"/>
                  </a:lnTo>
                  <a:lnTo>
                    <a:pt x="211836" y="315468"/>
                  </a:lnTo>
                  <a:lnTo>
                    <a:pt x="170687" y="327660"/>
                  </a:lnTo>
                  <a:lnTo>
                    <a:pt x="170687" y="271272"/>
                  </a:lnTo>
                  <a:close/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10456" y="2894075"/>
              <a:ext cx="90170" cy="123825"/>
            </a:xfrm>
            <a:custGeom>
              <a:avLst/>
              <a:gdLst/>
              <a:ahLst/>
              <a:cxnLst/>
              <a:rect l="l" t="t" r="r" b="b"/>
              <a:pathLst>
                <a:path w="90170" h="123825">
                  <a:moveTo>
                    <a:pt x="89916" y="92964"/>
                  </a:moveTo>
                  <a:lnTo>
                    <a:pt x="89916" y="0"/>
                  </a:lnTo>
                  <a:lnTo>
                    <a:pt x="45719" y="60959"/>
                  </a:lnTo>
                  <a:lnTo>
                    <a:pt x="0" y="123443"/>
                  </a:lnTo>
                  <a:lnTo>
                    <a:pt x="45719" y="108204"/>
                  </a:lnTo>
                  <a:lnTo>
                    <a:pt x="89916" y="92964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283964" y="2724149"/>
            <a:ext cx="4127500" cy="1360170"/>
            <a:chOff x="4283964" y="2724149"/>
            <a:chExt cx="4127500" cy="1360170"/>
          </a:xfrm>
        </p:grpSpPr>
        <p:sp>
          <p:nvSpPr>
            <p:cNvPr id="21" name="object 21"/>
            <p:cNvSpPr/>
            <p:nvPr/>
          </p:nvSpPr>
          <p:spPr>
            <a:xfrm>
              <a:off x="4283964" y="3401567"/>
              <a:ext cx="4127500" cy="683260"/>
            </a:xfrm>
            <a:custGeom>
              <a:avLst/>
              <a:gdLst/>
              <a:ahLst/>
              <a:cxnLst/>
              <a:rect l="l" t="t" r="r" b="b"/>
              <a:pathLst>
                <a:path w="4127500" h="683260">
                  <a:moveTo>
                    <a:pt x="4126979" y="289560"/>
                  </a:moveTo>
                  <a:lnTo>
                    <a:pt x="3377184" y="289560"/>
                  </a:lnTo>
                  <a:lnTo>
                    <a:pt x="3377184" y="0"/>
                  </a:lnTo>
                  <a:lnTo>
                    <a:pt x="3352800" y="0"/>
                  </a:lnTo>
                  <a:lnTo>
                    <a:pt x="3352800" y="289560"/>
                  </a:lnTo>
                  <a:lnTo>
                    <a:pt x="24384" y="289560"/>
                  </a:lnTo>
                  <a:lnTo>
                    <a:pt x="24384" y="0"/>
                  </a:lnTo>
                  <a:lnTo>
                    <a:pt x="0" y="0"/>
                  </a:lnTo>
                  <a:lnTo>
                    <a:pt x="0" y="682752"/>
                  </a:lnTo>
                  <a:lnTo>
                    <a:pt x="24384" y="682752"/>
                  </a:lnTo>
                  <a:lnTo>
                    <a:pt x="24384" y="315468"/>
                  </a:lnTo>
                  <a:lnTo>
                    <a:pt x="3352800" y="315468"/>
                  </a:lnTo>
                  <a:lnTo>
                    <a:pt x="3352800" y="682752"/>
                  </a:lnTo>
                  <a:lnTo>
                    <a:pt x="3377184" y="682752"/>
                  </a:lnTo>
                  <a:lnTo>
                    <a:pt x="3377184" y="315468"/>
                  </a:lnTo>
                  <a:lnTo>
                    <a:pt x="4126979" y="315468"/>
                  </a:lnTo>
                  <a:lnTo>
                    <a:pt x="4126979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59523" y="3040380"/>
              <a:ext cx="180340" cy="332740"/>
            </a:xfrm>
            <a:custGeom>
              <a:avLst/>
              <a:gdLst/>
              <a:ahLst/>
              <a:cxnLst/>
              <a:rect l="l" t="t" r="r" b="b"/>
              <a:pathLst>
                <a:path w="180340" h="332739">
                  <a:moveTo>
                    <a:pt x="89915" y="332232"/>
                  </a:moveTo>
                  <a:lnTo>
                    <a:pt x="89915" y="135636"/>
                  </a:lnTo>
                  <a:lnTo>
                    <a:pt x="70103" y="156972"/>
                  </a:lnTo>
                  <a:lnTo>
                    <a:pt x="48767" y="173736"/>
                  </a:lnTo>
                  <a:lnTo>
                    <a:pt x="27431" y="192024"/>
                  </a:lnTo>
                  <a:lnTo>
                    <a:pt x="0" y="210311"/>
                  </a:lnTo>
                  <a:lnTo>
                    <a:pt x="0" y="141732"/>
                  </a:lnTo>
                  <a:lnTo>
                    <a:pt x="21336" y="128016"/>
                  </a:lnTo>
                  <a:lnTo>
                    <a:pt x="39623" y="114300"/>
                  </a:lnTo>
                  <a:lnTo>
                    <a:pt x="54863" y="99060"/>
                  </a:lnTo>
                  <a:lnTo>
                    <a:pt x="70103" y="85344"/>
                  </a:lnTo>
                  <a:lnTo>
                    <a:pt x="89915" y="56387"/>
                  </a:lnTo>
                  <a:lnTo>
                    <a:pt x="106679" y="24384"/>
                  </a:lnTo>
                  <a:lnTo>
                    <a:pt x="141731" y="12192"/>
                  </a:lnTo>
                  <a:lnTo>
                    <a:pt x="179831" y="0"/>
                  </a:lnTo>
                  <a:lnTo>
                    <a:pt x="179831" y="303276"/>
                  </a:lnTo>
                  <a:lnTo>
                    <a:pt x="134111" y="318515"/>
                  </a:lnTo>
                  <a:lnTo>
                    <a:pt x="89915" y="3322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59523" y="3040380"/>
              <a:ext cx="180340" cy="332740"/>
            </a:xfrm>
            <a:custGeom>
              <a:avLst/>
              <a:gdLst/>
              <a:ahLst/>
              <a:cxnLst/>
              <a:rect l="l" t="t" r="r" b="b"/>
              <a:pathLst>
                <a:path w="180340" h="332739">
                  <a:moveTo>
                    <a:pt x="179831" y="0"/>
                  </a:moveTo>
                  <a:lnTo>
                    <a:pt x="179831" y="303276"/>
                  </a:lnTo>
                  <a:lnTo>
                    <a:pt x="134111" y="318515"/>
                  </a:lnTo>
                  <a:lnTo>
                    <a:pt x="89915" y="332232"/>
                  </a:lnTo>
                  <a:lnTo>
                    <a:pt x="89915" y="234695"/>
                  </a:lnTo>
                  <a:lnTo>
                    <a:pt x="89915" y="135636"/>
                  </a:lnTo>
                  <a:lnTo>
                    <a:pt x="70103" y="156972"/>
                  </a:lnTo>
                  <a:lnTo>
                    <a:pt x="48767" y="173736"/>
                  </a:lnTo>
                  <a:lnTo>
                    <a:pt x="27431" y="192024"/>
                  </a:lnTo>
                  <a:lnTo>
                    <a:pt x="0" y="210311"/>
                  </a:lnTo>
                  <a:lnTo>
                    <a:pt x="0" y="175260"/>
                  </a:lnTo>
                  <a:lnTo>
                    <a:pt x="0" y="141732"/>
                  </a:lnTo>
                  <a:lnTo>
                    <a:pt x="21336" y="128016"/>
                  </a:lnTo>
                  <a:lnTo>
                    <a:pt x="39623" y="114300"/>
                  </a:lnTo>
                  <a:lnTo>
                    <a:pt x="54863" y="99060"/>
                  </a:lnTo>
                  <a:lnTo>
                    <a:pt x="70103" y="85344"/>
                  </a:lnTo>
                  <a:lnTo>
                    <a:pt x="89915" y="56387"/>
                  </a:lnTo>
                  <a:lnTo>
                    <a:pt x="106679" y="24384"/>
                  </a:lnTo>
                  <a:lnTo>
                    <a:pt x="141731" y="12192"/>
                  </a:lnTo>
                  <a:lnTo>
                    <a:pt x="179831" y="0"/>
                  </a:lnTo>
                  <a:close/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129272" y="2956560"/>
              <a:ext cx="256540" cy="329565"/>
            </a:xfrm>
            <a:custGeom>
              <a:avLst/>
              <a:gdLst/>
              <a:ahLst/>
              <a:cxnLst/>
              <a:rect l="l" t="t" r="r" b="b"/>
              <a:pathLst>
                <a:path w="256540" h="329564">
                  <a:moveTo>
                    <a:pt x="60960" y="228600"/>
                  </a:moveTo>
                  <a:lnTo>
                    <a:pt x="16764" y="207264"/>
                  </a:lnTo>
                  <a:lnTo>
                    <a:pt x="0" y="155448"/>
                  </a:lnTo>
                  <a:lnTo>
                    <a:pt x="4572" y="126492"/>
                  </a:lnTo>
                  <a:lnTo>
                    <a:pt x="33528" y="70104"/>
                  </a:lnTo>
                  <a:lnTo>
                    <a:pt x="83820" y="25907"/>
                  </a:lnTo>
                  <a:lnTo>
                    <a:pt x="118872" y="10668"/>
                  </a:lnTo>
                  <a:lnTo>
                    <a:pt x="163068" y="0"/>
                  </a:lnTo>
                  <a:lnTo>
                    <a:pt x="179832" y="0"/>
                  </a:lnTo>
                  <a:lnTo>
                    <a:pt x="220980" y="12192"/>
                  </a:lnTo>
                  <a:lnTo>
                    <a:pt x="246888" y="50292"/>
                  </a:lnTo>
                  <a:lnTo>
                    <a:pt x="249174" y="59436"/>
                  </a:lnTo>
                  <a:lnTo>
                    <a:pt x="140208" y="59436"/>
                  </a:lnTo>
                  <a:lnTo>
                    <a:pt x="132588" y="60960"/>
                  </a:lnTo>
                  <a:lnTo>
                    <a:pt x="92964" y="83819"/>
                  </a:lnTo>
                  <a:lnTo>
                    <a:pt x="82296" y="126492"/>
                  </a:lnTo>
                  <a:lnTo>
                    <a:pt x="82296" y="137160"/>
                  </a:lnTo>
                  <a:lnTo>
                    <a:pt x="108204" y="164592"/>
                  </a:lnTo>
                  <a:lnTo>
                    <a:pt x="252520" y="164592"/>
                  </a:lnTo>
                  <a:lnTo>
                    <a:pt x="251857" y="167640"/>
                  </a:lnTo>
                  <a:lnTo>
                    <a:pt x="170688" y="167640"/>
                  </a:lnTo>
                  <a:lnTo>
                    <a:pt x="153924" y="185928"/>
                  </a:lnTo>
                  <a:lnTo>
                    <a:pt x="137160" y="202692"/>
                  </a:lnTo>
                  <a:lnTo>
                    <a:pt x="118872" y="213360"/>
                  </a:lnTo>
                  <a:lnTo>
                    <a:pt x="100584" y="222504"/>
                  </a:lnTo>
                  <a:lnTo>
                    <a:pt x="79248" y="227076"/>
                  </a:lnTo>
                  <a:lnTo>
                    <a:pt x="60960" y="228600"/>
                  </a:lnTo>
                  <a:close/>
                </a:path>
                <a:path w="256540" h="329564">
                  <a:moveTo>
                    <a:pt x="252520" y="164592"/>
                  </a:moveTo>
                  <a:lnTo>
                    <a:pt x="114300" y="164592"/>
                  </a:lnTo>
                  <a:lnTo>
                    <a:pt x="123444" y="163068"/>
                  </a:lnTo>
                  <a:lnTo>
                    <a:pt x="140208" y="153924"/>
                  </a:lnTo>
                  <a:lnTo>
                    <a:pt x="153924" y="140208"/>
                  </a:lnTo>
                  <a:lnTo>
                    <a:pt x="161544" y="131064"/>
                  </a:lnTo>
                  <a:lnTo>
                    <a:pt x="163068" y="121919"/>
                  </a:lnTo>
                  <a:lnTo>
                    <a:pt x="166115" y="111252"/>
                  </a:lnTo>
                  <a:lnTo>
                    <a:pt x="166115" y="86868"/>
                  </a:lnTo>
                  <a:lnTo>
                    <a:pt x="163068" y="77724"/>
                  </a:lnTo>
                  <a:lnTo>
                    <a:pt x="153924" y="65531"/>
                  </a:lnTo>
                  <a:lnTo>
                    <a:pt x="147828" y="62484"/>
                  </a:lnTo>
                  <a:lnTo>
                    <a:pt x="140208" y="59436"/>
                  </a:lnTo>
                  <a:lnTo>
                    <a:pt x="249174" y="59436"/>
                  </a:lnTo>
                  <a:lnTo>
                    <a:pt x="251460" y="68580"/>
                  </a:lnTo>
                  <a:lnTo>
                    <a:pt x="256032" y="89916"/>
                  </a:lnTo>
                  <a:lnTo>
                    <a:pt x="256032" y="117348"/>
                  </a:lnTo>
                  <a:lnTo>
                    <a:pt x="254508" y="155448"/>
                  </a:lnTo>
                  <a:lnTo>
                    <a:pt x="252520" y="164592"/>
                  </a:lnTo>
                  <a:close/>
                </a:path>
                <a:path w="256540" h="329564">
                  <a:moveTo>
                    <a:pt x="202692" y="271272"/>
                  </a:moveTo>
                  <a:lnTo>
                    <a:pt x="114300" y="271272"/>
                  </a:lnTo>
                  <a:lnTo>
                    <a:pt x="132588" y="262128"/>
                  </a:lnTo>
                  <a:lnTo>
                    <a:pt x="141732" y="256032"/>
                  </a:lnTo>
                  <a:lnTo>
                    <a:pt x="166115" y="210312"/>
                  </a:lnTo>
                  <a:lnTo>
                    <a:pt x="167639" y="192024"/>
                  </a:lnTo>
                  <a:lnTo>
                    <a:pt x="170688" y="167640"/>
                  </a:lnTo>
                  <a:lnTo>
                    <a:pt x="251857" y="167640"/>
                  </a:lnTo>
                  <a:lnTo>
                    <a:pt x="246888" y="190500"/>
                  </a:lnTo>
                  <a:lnTo>
                    <a:pt x="237744" y="220980"/>
                  </a:lnTo>
                  <a:lnTo>
                    <a:pt x="220980" y="246888"/>
                  </a:lnTo>
                  <a:lnTo>
                    <a:pt x="202692" y="271272"/>
                  </a:lnTo>
                  <a:close/>
                </a:path>
                <a:path w="256540" h="329564">
                  <a:moveTo>
                    <a:pt x="77724" y="329184"/>
                  </a:moveTo>
                  <a:lnTo>
                    <a:pt x="65532" y="329184"/>
                  </a:lnTo>
                  <a:lnTo>
                    <a:pt x="44196" y="326136"/>
                  </a:lnTo>
                  <a:lnTo>
                    <a:pt x="35052" y="323088"/>
                  </a:lnTo>
                  <a:lnTo>
                    <a:pt x="28956" y="318516"/>
                  </a:lnTo>
                  <a:lnTo>
                    <a:pt x="16764" y="304800"/>
                  </a:lnTo>
                  <a:lnTo>
                    <a:pt x="7620" y="286512"/>
                  </a:lnTo>
                  <a:lnTo>
                    <a:pt x="51816" y="266700"/>
                  </a:lnTo>
                  <a:lnTo>
                    <a:pt x="92964" y="246888"/>
                  </a:lnTo>
                  <a:lnTo>
                    <a:pt x="97536" y="259080"/>
                  </a:lnTo>
                  <a:lnTo>
                    <a:pt x="105156" y="266700"/>
                  </a:lnTo>
                  <a:lnTo>
                    <a:pt x="114300" y="271272"/>
                  </a:lnTo>
                  <a:lnTo>
                    <a:pt x="202692" y="271272"/>
                  </a:lnTo>
                  <a:lnTo>
                    <a:pt x="179832" y="289560"/>
                  </a:lnTo>
                  <a:lnTo>
                    <a:pt x="153924" y="306324"/>
                  </a:lnTo>
                  <a:lnTo>
                    <a:pt x="123444" y="318516"/>
                  </a:lnTo>
                  <a:lnTo>
                    <a:pt x="105156" y="323088"/>
                  </a:lnTo>
                  <a:lnTo>
                    <a:pt x="91440" y="327660"/>
                  </a:lnTo>
                  <a:lnTo>
                    <a:pt x="77724" y="3291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29272" y="2956560"/>
              <a:ext cx="256540" cy="329565"/>
            </a:xfrm>
            <a:custGeom>
              <a:avLst/>
              <a:gdLst/>
              <a:ahLst/>
              <a:cxnLst/>
              <a:rect l="l" t="t" r="r" b="b"/>
              <a:pathLst>
                <a:path w="256540" h="329564">
                  <a:moveTo>
                    <a:pt x="7620" y="286512"/>
                  </a:moveTo>
                  <a:lnTo>
                    <a:pt x="51816" y="266700"/>
                  </a:lnTo>
                  <a:lnTo>
                    <a:pt x="92964" y="246888"/>
                  </a:lnTo>
                  <a:lnTo>
                    <a:pt x="97536" y="259080"/>
                  </a:lnTo>
                  <a:lnTo>
                    <a:pt x="102108" y="263652"/>
                  </a:lnTo>
                  <a:lnTo>
                    <a:pt x="105156" y="266700"/>
                  </a:lnTo>
                  <a:lnTo>
                    <a:pt x="114300" y="271272"/>
                  </a:lnTo>
                  <a:lnTo>
                    <a:pt x="149352" y="246888"/>
                  </a:lnTo>
                  <a:lnTo>
                    <a:pt x="166115" y="210312"/>
                  </a:lnTo>
                  <a:lnTo>
                    <a:pt x="167639" y="192024"/>
                  </a:lnTo>
                  <a:lnTo>
                    <a:pt x="170688" y="167640"/>
                  </a:lnTo>
                  <a:lnTo>
                    <a:pt x="137160" y="202692"/>
                  </a:lnTo>
                  <a:lnTo>
                    <a:pt x="100584" y="222504"/>
                  </a:lnTo>
                  <a:lnTo>
                    <a:pt x="60960" y="228600"/>
                  </a:lnTo>
                  <a:lnTo>
                    <a:pt x="44196" y="225552"/>
                  </a:lnTo>
                  <a:lnTo>
                    <a:pt x="7620" y="193548"/>
                  </a:lnTo>
                  <a:lnTo>
                    <a:pt x="0" y="155448"/>
                  </a:lnTo>
                  <a:lnTo>
                    <a:pt x="4572" y="126492"/>
                  </a:lnTo>
                  <a:lnTo>
                    <a:pt x="13716" y="96012"/>
                  </a:lnTo>
                  <a:lnTo>
                    <a:pt x="33528" y="70104"/>
                  </a:lnTo>
                  <a:lnTo>
                    <a:pt x="56388" y="47243"/>
                  </a:lnTo>
                  <a:lnTo>
                    <a:pt x="70104" y="36576"/>
                  </a:lnTo>
                  <a:lnTo>
                    <a:pt x="83820" y="25907"/>
                  </a:lnTo>
                  <a:lnTo>
                    <a:pt x="118872" y="10668"/>
                  </a:lnTo>
                  <a:lnTo>
                    <a:pt x="141732" y="4571"/>
                  </a:lnTo>
                  <a:lnTo>
                    <a:pt x="163068" y="0"/>
                  </a:lnTo>
                  <a:lnTo>
                    <a:pt x="179832" y="0"/>
                  </a:lnTo>
                  <a:lnTo>
                    <a:pt x="220980" y="12192"/>
                  </a:lnTo>
                  <a:lnTo>
                    <a:pt x="246888" y="50292"/>
                  </a:lnTo>
                  <a:lnTo>
                    <a:pt x="256032" y="89916"/>
                  </a:lnTo>
                  <a:lnTo>
                    <a:pt x="256032" y="117348"/>
                  </a:lnTo>
                  <a:lnTo>
                    <a:pt x="254508" y="155448"/>
                  </a:lnTo>
                  <a:lnTo>
                    <a:pt x="237744" y="220980"/>
                  </a:lnTo>
                  <a:lnTo>
                    <a:pt x="202692" y="271272"/>
                  </a:lnTo>
                  <a:lnTo>
                    <a:pt x="153924" y="306324"/>
                  </a:lnTo>
                  <a:lnTo>
                    <a:pt x="105156" y="323088"/>
                  </a:lnTo>
                  <a:lnTo>
                    <a:pt x="91440" y="327660"/>
                  </a:lnTo>
                  <a:lnTo>
                    <a:pt x="77724" y="329184"/>
                  </a:lnTo>
                  <a:lnTo>
                    <a:pt x="65532" y="329184"/>
                  </a:lnTo>
                  <a:lnTo>
                    <a:pt x="44196" y="326136"/>
                  </a:lnTo>
                  <a:lnTo>
                    <a:pt x="35052" y="323088"/>
                  </a:lnTo>
                  <a:lnTo>
                    <a:pt x="28956" y="318516"/>
                  </a:lnTo>
                  <a:lnTo>
                    <a:pt x="16764" y="304800"/>
                  </a:lnTo>
                  <a:lnTo>
                    <a:pt x="7620" y="286512"/>
                  </a:lnTo>
                  <a:close/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04709" y="3009138"/>
              <a:ext cx="97535" cy="1188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423404" y="2849879"/>
              <a:ext cx="256540" cy="330835"/>
            </a:xfrm>
            <a:custGeom>
              <a:avLst/>
              <a:gdLst/>
              <a:ahLst/>
              <a:cxnLst/>
              <a:rect l="l" t="t" r="r" b="b"/>
              <a:pathLst>
                <a:path w="256540" h="330835">
                  <a:moveTo>
                    <a:pt x="79248" y="330708"/>
                  </a:moveTo>
                  <a:lnTo>
                    <a:pt x="36576" y="318515"/>
                  </a:lnTo>
                  <a:lnTo>
                    <a:pt x="9143" y="280415"/>
                  </a:lnTo>
                  <a:lnTo>
                    <a:pt x="1524" y="240791"/>
                  </a:lnTo>
                  <a:lnTo>
                    <a:pt x="0" y="213360"/>
                  </a:lnTo>
                  <a:lnTo>
                    <a:pt x="1524" y="175260"/>
                  </a:lnTo>
                  <a:lnTo>
                    <a:pt x="18288" y="109728"/>
                  </a:lnTo>
                  <a:lnTo>
                    <a:pt x="53340" y="60960"/>
                  </a:lnTo>
                  <a:lnTo>
                    <a:pt x="105156" y="24384"/>
                  </a:lnTo>
                  <a:lnTo>
                    <a:pt x="167640" y="3048"/>
                  </a:lnTo>
                  <a:lnTo>
                    <a:pt x="181356" y="1524"/>
                  </a:lnTo>
                  <a:lnTo>
                    <a:pt x="193548" y="0"/>
                  </a:lnTo>
                  <a:lnTo>
                    <a:pt x="242316" y="25908"/>
                  </a:lnTo>
                  <a:lnTo>
                    <a:pt x="251460" y="44196"/>
                  </a:lnTo>
                  <a:lnTo>
                    <a:pt x="213577" y="62484"/>
                  </a:lnTo>
                  <a:lnTo>
                    <a:pt x="144780" y="62484"/>
                  </a:lnTo>
                  <a:lnTo>
                    <a:pt x="132588" y="64008"/>
                  </a:lnTo>
                  <a:lnTo>
                    <a:pt x="100584" y="94488"/>
                  </a:lnTo>
                  <a:lnTo>
                    <a:pt x="97536" y="105156"/>
                  </a:lnTo>
                  <a:lnTo>
                    <a:pt x="92964" y="120396"/>
                  </a:lnTo>
                  <a:lnTo>
                    <a:pt x="91440" y="140208"/>
                  </a:lnTo>
                  <a:lnTo>
                    <a:pt x="88391" y="161544"/>
                  </a:lnTo>
                  <a:lnTo>
                    <a:pt x="254976" y="161544"/>
                  </a:lnTo>
                  <a:lnTo>
                    <a:pt x="255328" y="166116"/>
                  </a:lnTo>
                  <a:lnTo>
                    <a:pt x="141732" y="166116"/>
                  </a:lnTo>
                  <a:lnTo>
                    <a:pt x="132588" y="167640"/>
                  </a:lnTo>
                  <a:lnTo>
                    <a:pt x="115824" y="176784"/>
                  </a:lnTo>
                  <a:lnTo>
                    <a:pt x="102108" y="190500"/>
                  </a:lnTo>
                  <a:lnTo>
                    <a:pt x="92964" y="208788"/>
                  </a:lnTo>
                  <a:lnTo>
                    <a:pt x="91440" y="231648"/>
                  </a:lnTo>
                  <a:lnTo>
                    <a:pt x="91440" y="243839"/>
                  </a:lnTo>
                  <a:lnTo>
                    <a:pt x="96012" y="252984"/>
                  </a:lnTo>
                  <a:lnTo>
                    <a:pt x="97536" y="259079"/>
                  </a:lnTo>
                  <a:lnTo>
                    <a:pt x="105156" y="265176"/>
                  </a:lnTo>
                  <a:lnTo>
                    <a:pt x="111252" y="268224"/>
                  </a:lnTo>
                  <a:lnTo>
                    <a:pt x="118872" y="271272"/>
                  </a:lnTo>
                  <a:lnTo>
                    <a:pt x="214884" y="271272"/>
                  </a:lnTo>
                  <a:lnTo>
                    <a:pt x="202692" y="283464"/>
                  </a:lnTo>
                  <a:lnTo>
                    <a:pt x="175260" y="304800"/>
                  </a:lnTo>
                  <a:lnTo>
                    <a:pt x="155448" y="312420"/>
                  </a:lnTo>
                  <a:lnTo>
                    <a:pt x="137160" y="318515"/>
                  </a:lnTo>
                  <a:lnTo>
                    <a:pt x="115824" y="326136"/>
                  </a:lnTo>
                  <a:lnTo>
                    <a:pt x="96012" y="329184"/>
                  </a:lnTo>
                  <a:lnTo>
                    <a:pt x="79248" y="330708"/>
                  </a:lnTo>
                  <a:close/>
                </a:path>
                <a:path w="256540" h="330835">
                  <a:moveTo>
                    <a:pt x="166116" y="83820"/>
                  </a:moveTo>
                  <a:lnTo>
                    <a:pt x="163068" y="76200"/>
                  </a:lnTo>
                  <a:lnTo>
                    <a:pt x="160020" y="71628"/>
                  </a:lnTo>
                  <a:lnTo>
                    <a:pt x="153924" y="64008"/>
                  </a:lnTo>
                  <a:lnTo>
                    <a:pt x="144780" y="62484"/>
                  </a:lnTo>
                  <a:lnTo>
                    <a:pt x="213577" y="62484"/>
                  </a:lnTo>
                  <a:lnTo>
                    <a:pt x="207264" y="65532"/>
                  </a:lnTo>
                  <a:lnTo>
                    <a:pt x="166116" y="83820"/>
                  </a:lnTo>
                  <a:close/>
                </a:path>
                <a:path w="256540" h="330835">
                  <a:moveTo>
                    <a:pt x="254976" y="161544"/>
                  </a:moveTo>
                  <a:lnTo>
                    <a:pt x="88391" y="161544"/>
                  </a:lnTo>
                  <a:lnTo>
                    <a:pt x="105156" y="143256"/>
                  </a:lnTo>
                  <a:lnTo>
                    <a:pt x="111252" y="134112"/>
                  </a:lnTo>
                  <a:lnTo>
                    <a:pt x="120396" y="128016"/>
                  </a:lnTo>
                  <a:lnTo>
                    <a:pt x="137160" y="115824"/>
                  </a:lnTo>
                  <a:lnTo>
                    <a:pt x="158496" y="108204"/>
                  </a:lnTo>
                  <a:lnTo>
                    <a:pt x="179832" y="103632"/>
                  </a:lnTo>
                  <a:lnTo>
                    <a:pt x="198120" y="102108"/>
                  </a:lnTo>
                  <a:lnTo>
                    <a:pt x="214884" y="105156"/>
                  </a:lnTo>
                  <a:lnTo>
                    <a:pt x="228600" y="112776"/>
                  </a:lnTo>
                  <a:lnTo>
                    <a:pt x="239268" y="123444"/>
                  </a:lnTo>
                  <a:lnTo>
                    <a:pt x="249936" y="138684"/>
                  </a:lnTo>
                  <a:lnTo>
                    <a:pt x="254508" y="155448"/>
                  </a:lnTo>
                  <a:lnTo>
                    <a:pt x="254976" y="161544"/>
                  </a:lnTo>
                  <a:close/>
                </a:path>
                <a:path w="256540" h="330835">
                  <a:moveTo>
                    <a:pt x="214884" y="271272"/>
                  </a:moveTo>
                  <a:lnTo>
                    <a:pt x="126492" y="271272"/>
                  </a:lnTo>
                  <a:lnTo>
                    <a:pt x="135636" y="268224"/>
                  </a:lnTo>
                  <a:lnTo>
                    <a:pt x="150876" y="259079"/>
                  </a:lnTo>
                  <a:lnTo>
                    <a:pt x="158496" y="252984"/>
                  </a:lnTo>
                  <a:lnTo>
                    <a:pt x="163068" y="245364"/>
                  </a:lnTo>
                  <a:lnTo>
                    <a:pt x="170688" y="237744"/>
                  </a:lnTo>
                  <a:lnTo>
                    <a:pt x="172212" y="228600"/>
                  </a:lnTo>
                  <a:lnTo>
                    <a:pt x="175260" y="217932"/>
                  </a:lnTo>
                  <a:lnTo>
                    <a:pt x="175260" y="193548"/>
                  </a:lnTo>
                  <a:lnTo>
                    <a:pt x="172212" y="182880"/>
                  </a:lnTo>
                  <a:lnTo>
                    <a:pt x="163068" y="170688"/>
                  </a:lnTo>
                  <a:lnTo>
                    <a:pt x="155448" y="167640"/>
                  </a:lnTo>
                  <a:lnTo>
                    <a:pt x="149352" y="166116"/>
                  </a:lnTo>
                  <a:lnTo>
                    <a:pt x="255328" y="166116"/>
                  </a:lnTo>
                  <a:lnTo>
                    <a:pt x="256032" y="175260"/>
                  </a:lnTo>
                  <a:lnTo>
                    <a:pt x="254508" y="204215"/>
                  </a:lnTo>
                  <a:lnTo>
                    <a:pt x="242316" y="233172"/>
                  </a:lnTo>
                  <a:lnTo>
                    <a:pt x="225552" y="260603"/>
                  </a:lnTo>
                  <a:lnTo>
                    <a:pt x="214884" y="2712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423404" y="2849879"/>
              <a:ext cx="256540" cy="330835"/>
            </a:xfrm>
            <a:custGeom>
              <a:avLst/>
              <a:gdLst/>
              <a:ahLst/>
              <a:cxnLst/>
              <a:rect l="l" t="t" r="r" b="b"/>
              <a:pathLst>
                <a:path w="256540" h="330835">
                  <a:moveTo>
                    <a:pt x="251459" y="44196"/>
                  </a:moveTo>
                  <a:lnTo>
                    <a:pt x="207263" y="65532"/>
                  </a:lnTo>
                  <a:lnTo>
                    <a:pt x="166115" y="83820"/>
                  </a:lnTo>
                  <a:lnTo>
                    <a:pt x="163067" y="76200"/>
                  </a:lnTo>
                  <a:lnTo>
                    <a:pt x="160019" y="71628"/>
                  </a:lnTo>
                  <a:lnTo>
                    <a:pt x="153923" y="64008"/>
                  </a:lnTo>
                  <a:lnTo>
                    <a:pt x="144779" y="62484"/>
                  </a:lnTo>
                  <a:lnTo>
                    <a:pt x="132587" y="64008"/>
                  </a:lnTo>
                  <a:lnTo>
                    <a:pt x="100583" y="94488"/>
                  </a:lnTo>
                  <a:lnTo>
                    <a:pt x="97535" y="105156"/>
                  </a:lnTo>
                  <a:lnTo>
                    <a:pt x="92964" y="120396"/>
                  </a:lnTo>
                  <a:lnTo>
                    <a:pt x="91440" y="140208"/>
                  </a:lnTo>
                  <a:lnTo>
                    <a:pt x="88391" y="161544"/>
                  </a:lnTo>
                  <a:lnTo>
                    <a:pt x="105155" y="143256"/>
                  </a:lnTo>
                  <a:lnTo>
                    <a:pt x="111251" y="134112"/>
                  </a:lnTo>
                  <a:lnTo>
                    <a:pt x="120395" y="128016"/>
                  </a:lnTo>
                  <a:lnTo>
                    <a:pt x="137159" y="115824"/>
                  </a:lnTo>
                  <a:lnTo>
                    <a:pt x="158495" y="108204"/>
                  </a:lnTo>
                  <a:lnTo>
                    <a:pt x="179831" y="103632"/>
                  </a:lnTo>
                  <a:lnTo>
                    <a:pt x="198119" y="102108"/>
                  </a:lnTo>
                  <a:lnTo>
                    <a:pt x="214883" y="105156"/>
                  </a:lnTo>
                  <a:lnTo>
                    <a:pt x="249935" y="138684"/>
                  </a:lnTo>
                  <a:lnTo>
                    <a:pt x="256031" y="175260"/>
                  </a:lnTo>
                  <a:lnTo>
                    <a:pt x="254507" y="204215"/>
                  </a:lnTo>
                  <a:lnTo>
                    <a:pt x="242315" y="233172"/>
                  </a:lnTo>
                  <a:lnTo>
                    <a:pt x="225551" y="260603"/>
                  </a:lnTo>
                  <a:lnTo>
                    <a:pt x="202691" y="283464"/>
                  </a:lnTo>
                  <a:lnTo>
                    <a:pt x="188975" y="294132"/>
                  </a:lnTo>
                  <a:lnTo>
                    <a:pt x="175259" y="304800"/>
                  </a:lnTo>
                  <a:lnTo>
                    <a:pt x="155447" y="312420"/>
                  </a:lnTo>
                  <a:lnTo>
                    <a:pt x="137159" y="318515"/>
                  </a:lnTo>
                  <a:lnTo>
                    <a:pt x="115823" y="326136"/>
                  </a:lnTo>
                  <a:lnTo>
                    <a:pt x="96011" y="329184"/>
                  </a:lnTo>
                  <a:lnTo>
                    <a:pt x="79247" y="330708"/>
                  </a:lnTo>
                  <a:lnTo>
                    <a:pt x="62483" y="329184"/>
                  </a:lnTo>
                  <a:lnTo>
                    <a:pt x="25907" y="309372"/>
                  </a:lnTo>
                  <a:lnTo>
                    <a:pt x="4571" y="262127"/>
                  </a:lnTo>
                  <a:lnTo>
                    <a:pt x="0" y="213360"/>
                  </a:lnTo>
                  <a:lnTo>
                    <a:pt x="1523" y="175260"/>
                  </a:lnTo>
                  <a:lnTo>
                    <a:pt x="18287" y="109728"/>
                  </a:lnTo>
                  <a:lnTo>
                    <a:pt x="53340" y="60960"/>
                  </a:lnTo>
                  <a:lnTo>
                    <a:pt x="105155" y="24384"/>
                  </a:lnTo>
                  <a:lnTo>
                    <a:pt x="167639" y="3048"/>
                  </a:lnTo>
                  <a:lnTo>
                    <a:pt x="181355" y="1524"/>
                  </a:lnTo>
                  <a:lnTo>
                    <a:pt x="193547" y="0"/>
                  </a:lnTo>
                  <a:lnTo>
                    <a:pt x="242315" y="25908"/>
                  </a:lnTo>
                  <a:lnTo>
                    <a:pt x="246887" y="33528"/>
                  </a:lnTo>
                  <a:lnTo>
                    <a:pt x="251459" y="44196"/>
                  </a:lnTo>
                  <a:close/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507986" y="3009137"/>
              <a:ext cx="97535" cy="1188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05343" y="2731007"/>
              <a:ext cx="273050" cy="327660"/>
            </a:xfrm>
            <a:custGeom>
              <a:avLst/>
              <a:gdLst/>
              <a:ahLst/>
              <a:cxnLst/>
              <a:rect l="l" t="t" r="r" b="b"/>
              <a:pathLst>
                <a:path w="273050" h="327660">
                  <a:moveTo>
                    <a:pt x="0" y="326136"/>
                  </a:moveTo>
                  <a:lnTo>
                    <a:pt x="0" y="260603"/>
                  </a:lnTo>
                  <a:lnTo>
                    <a:pt x="158495" y="25907"/>
                  </a:lnTo>
                  <a:lnTo>
                    <a:pt x="195071" y="12191"/>
                  </a:lnTo>
                  <a:lnTo>
                    <a:pt x="233171" y="0"/>
                  </a:lnTo>
                  <a:lnTo>
                    <a:pt x="233171" y="115823"/>
                  </a:lnTo>
                  <a:lnTo>
                    <a:pt x="158495" y="115823"/>
                  </a:lnTo>
                  <a:lnTo>
                    <a:pt x="115823" y="175259"/>
                  </a:lnTo>
                  <a:lnTo>
                    <a:pt x="74675" y="237743"/>
                  </a:lnTo>
                  <a:lnTo>
                    <a:pt x="261823" y="237743"/>
                  </a:lnTo>
                  <a:lnTo>
                    <a:pt x="254507" y="240791"/>
                  </a:lnTo>
                  <a:lnTo>
                    <a:pt x="233171" y="246887"/>
                  </a:lnTo>
                  <a:lnTo>
                    <a:pt x="233171" y="272795"/>
                  </a:lnTo>
                  <a:lnTo>
                    <a:pt x="158495" y="272795"/>
                  </a:lnTo>
                  <a:lnTo>
                    <a:pt x="79247" y="300227"/>
                  </a:lnTo>
                  <a:lnTo>
                    <a:pt x="0" y="326136"/>
                  </a:lnTo>
                  <a:close/>
                </a:path>
                <a:path w="273050" h="327660">
                  <a:moveTo>
                    <a:pt x="261823" y="237743"/>
                  </a:moveTo>
                  <a:lnTo>
                    <a:pt x="74675" y="237743"/>
                  </a:lnTo>
                  <a:lnTo>
                    <a:pt x="115823" y="224027"/>
                  </a:lnTo>
                  <a:lnTo>
                    <a:pt x="158495" y="208787"/>
                  </a:lnTo>
                  <a:lnTo>
                    <a:pt x="158495" y="115823"/>
                  </a:lnTo>
                  <a:lnTo>
                    <a:pt x="233171" y="115823"/>
                  </a:lnTo>
                  <a:lnTo>
                    <a:pt x="233171" y="182879"/>
                  </a:lnTo>
                  <a:lnTo>
                    <a:pt x="272795" y="182879"/>
                  </a:lnTo>
                  <a:lnTo>
                    <a:pt x="272795" y="233171"/>
                  </a:lnTo>
                  <a:lnTo>
                    <a:pt x="261823" y="237743"/>
                  </a:lnTo>
                  <a:close/>
                </a:path>
                <a:path w="273050" h="327660">
                  <a:moveTo>
                    <a:pt x="272795" y="182879"/>
                  </a:moveTo>
                  <a:lnTo>
                    <a:pt x="233171" y="182879"/>
                  </a:lnTo>
                  <a:lnTo>
                    <a:pt x="254507" y="175259"/>
                  </a:lnTo>
                  <a:lnTo>
                    <a:pt x="272795" y="169163"/>
                  </a:lnTo>
                  <a:lnTo>
                    <a:pt x="272795" y="182879"/>
                  </a:lnTo>
                  <a:close/>
                </a:path>
                <a:path w="273050" h="327660">
                  <a:moveTo>
                    <a:pt x="158495" y="327660"/>
                  </a:moveTo>
                  <a:lnTo>
                    <a:pt x="158495" y="272795"/>
                  </a:lnTo>
                  <a:lnTo>
                    <a:pt x="233171" y="272795"/>
                  </a:lnTo>
                  <a:lnTo>
                    <a:pt x="233171" y="303275"/>
                  </a:lnTo>
                  <a:lnTo>
                    <a:pt x="195071" y="315467"/>
                  </a:lnTo>
                  <a:lnTo>
                    <a:pt x="158495" y="3276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05343" y="2731007"/>
              <a:ext cx="273050" cy="327660"/>
            </a:xfrm>
            <a:custGeom>
              <a:avLst/>
              <a:gdLst/>
              <a:ahLst/>
              <a:cxnLst/>
              <a:rect l="l" t="t" r="r" b="b"/>
              <a:pathLst>
                <a:path w="273050" h="327660">
                  <a:moveTo>
                    <a:pt x="158495" y="272795"/>
                  </a:moveTo>
                  <a:lnTo>
                    <a:pt x="79247" y="300227"/>
                  </a:lnTo>
                  <a:lnTo>
                    <a:pt x="0" y="326135"/>
                  </a:lnTo>
                  <a:lnTo>
                    <a:pt x="0" y="294131"/>
                  </a:lnTo>
                  <a:lnTo>
                    <a:pt x="0" y="260603"/>
                  </a:lnTo>
                  <a:lnTo>
                    <a:pt x="79247" y="143255"/>
                  </a:lnTo>
                  <a:lnTo>
                    <a:pt x="158495" y="25907"/>
                  </a:lnTo>
                  <a:lnTo>
                    <a:pt x="195071" y="12191"/>
                  </a:lnTo>
                  <a:lnTo>
                    <a:pt x="233171" y="0"/>
                  </a:lnTo>
                  <a:lnTo>
                    <a:pt x="233171" y="182879"/>
                  </a:lnTo>
                  <a:lnTo>
                    <a:pt x="254507" y="175259"/>
                  </a:lnTo>
                  <a:lnTo>
                    <a:pt x="272795" y="169163"/>
                  </a:lnTo>
                  <a:lnTo>
                    <a:pt x="272795" y="202691"/>
                  </a:lnTo>
                  <a:lnTo>
                    <a:pt x="272795" y="233171"/>
                  </a:lnTo>
                  <a:lnTo>
                    <a:pt x="254507" y="240791"/>
                  </a:lnTo>
                  <a:lnTo>
                    <a:pt x="233171" y="246887"/>
                  </a:lnTo>
                  <a:lnTo>
                    <a:pt x="233171" y="303275"/>
                  </a:lnTo>
                  <a:lnTo>
                    <a:pt x="195071" y="315467"/>
                  </a:lnTo>
                  <a:lnTo>
                    <a:pt x="158495" y="327659"/>
                  </a:lnTo>
                  <a:lnTo>
                    <a:pt x="158495" y="272795"/>
                  </a:lnTo>
                  <a:close/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780019" y="2846831"/>
              <a:ext cx="83820" cy="121920"/>
            </a:xfrm>
            <a:custGeom>
              <a:avLst/>
              <a:gdLst/>
              <a:ahLst/>
              <a:cxnLst/>
              <a:rect l="l" t="t" r="r" b="b"/>
              <a:pathLst>
                <a:path w="83820" h="121919">
                  <a:moveTo>
                    <a:pt x="83819" y="92964"/>
                  </a:moveTo>
                  <a:lnTo>
                    <a:pt x="83819" y="0"/>
                  </a:lnTo>
                  <a:lnTo>
                    <a:pt x="41148" y="59435"/>
                  </a:lnTo>
                  <a:lnTo>
                    <a:pt x="0" y="121919"/>
                  </a:lnTo>
                  <a:lnTo>
                    <a:pt x="41148" y="108203"/>
                  </a:lnTo>
                  <a:lnTo>
                    <a:pt x="83819" y="9296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1313687" y="426719"/>
            <a:ext cx="784098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209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985"/>
              </a:spcBef>
            </a:pPr>
            <a:r>
              <a:rPr sz="4000" spc="-5" dirty="0">
                <a:latin typeface="Arial"/>
                <a:cs typeface="Arial"/>
              </a:rPr>
              <a:t>Girişimcilik </a:t>
            </a:r>
            <a:r>
              <a:rPr sz="4000" spc="-35" dirty="0">
                <a:latin typeface="Arial"/>
                <a:cs typeface="Arial"/>
              </a:rPr>
              <a:t>Teorisinin</a:t>
            </a:r>
            <a:r>
              <a:rPr sz="4000" spc="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Gelişimi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865" y="514596"/>
            <a:ext cx="40405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>
                <a:latin typeface="Perpetua"/>
                <a:cs typeface="Perpetua"/>
              </a:rPr>
              <a:t>Giri</a:t>
            </a:r>
            <a:r>
              <a:rPr spc="10" dirty="0">
                <a:latin typeface="Cambria"/>
                <a:cs typeface="Cambria"/>
              </a:rPr>
              <a:t>ş</a:t>
            </a:r>
            <a:r>
              <a:rPr spc="10" dirty="0">
                <a:latin typeface="Perpetua"/>
                <a:cs typeface="Perpetua"/>
              </a:rPr>
              <a:t>imci</a:t>
            </a:r>
            <a:r>
              <a:rPr spc="-140" dirty="0">
                <a:latin typeface="Perpetua"/>
                <a:cs typeface="Perpetua"/>
              </a:rPr>
              <a:t> </a:t>
            </a:r>
            <a:r>
              <a:rPr spc="5" dirty="0">
                <a:latin typeface="Perpetua"/>
                <a:cs typeface="Perpetua"/>
              </a:rPr>
              <a:t>Özellikleri</a:t>
            </a:r>
          </a:p>
        </p:txBody>
      </p:sp>
      <p:sp>
        <p:nvSpPr>
          <p:cNvPr id="3" name="object 3"/>
          <p:cNvSpPr/>
          <p:nvPr/>
        </p:nvSpPr>
        <p:spPr>
          <a:xfrm>
            <a:off x="918972" y="656081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457200"/>
                </a:moveTo>
                <a:lnTo>
                  <a:pt x="182897" y="452565"/>
                </a:lnTo>
                <a:lnTo>
                  <a:pt x="140160" y="439269"/>
                </a:lnTo>
                <a:lnTo>
                  <a:pt x="101351" y="418221"/>
                </a:lnTo>
                <a:lnTo>
                  <a:pt x="67437" y="390334"/>
                </a:lnTo>
                <a:lnTo>
                  <a:pt x="39379" y="356517"/>
                </a:lnTo>
                <a:lnTo>
                  <a:pt x="18145" y="317682"/>
                </a:lnTo>
                <a:lnTo>
                  <a:pt x="4697" y="274739"/>
                </a:lnTo>
                <a:lnTo>
                  <a:pt x="0" y="228600"/>
                </a:lnTo>
                <a:lnTo>
                  <a:pt x="4697" y="182897"/>
                </a:lnTo>
                <a:lnTo>
                  <a:pt x="18145" y="140160"/>
                </a:lnTo>
                <a:lnTo>
                  <a:pt x="39379" y="101351"/>
                </a:lnTo>
                <a:lnTo>
                  <a:pt x="67437" y="67437"/>
                </a:lnTo>
                <a:lnTo>
                  <a:pt x="101351" y="39379"/>
                </a:lnTo>
                <a:lnTo>
                  <a:pt x="140160" y="18145"/>
                </a:lnTo>
                <a:lnTo>
                  <a:pt x="182897" y="4697"/>
                </a:lnTo>
                <a:lnTo>
                  <a:pt x="228600" y="0"/>
                </a:lnTo>
                <a:lnTo>
                  <a:pt x="274739" y="4697"/>
                </a:lnTo>
                <a:lnTo>
                  <a:pt x="317682" y="18145"/>
                </a:lnTo>
                <a:lnTo>
                  <a:pt x="356517" y="39379"/>
                </a:lnTo>
                <a:lnTo>
                  <a:pt x="390334" y="67437"/>
                </a:lnTo>
                <a:lnTo>
                  <a:pt x="418221" y="101351"/>
                </a:lnTo>
                <a:lnTo>
                  <a:pt x="439269" y="140160"/>
                </a:lnTo>
                <a:lnTo>
                  <a:pt x="452565" y="182897"/>
                </a:lnTo>
                <a:lnTo>
                  <a:pt x="457200" y="228600"/>
                </a:lnTo>
                <a:lnTo>
                  <a:pt x="452565" y="274739"/>
                </a:lnTo>
                <a:lnTo>
                  <a:pt x="439269" y="317682"/>
                </a:lnTo>
                <a:lnTo>
                  <a:pt x="418221" y="356517"/>
                </a:lnTo>
                <a:lnTo>
                  <a:pt x="390334" y="390334"/>
                </a:lnTo>
                <a:lnTo>
                  <a:pt x="356517" y="418221"/>
                </a:lnTo>
                <a:lnTo>
                  <a:pt x="317682" y="439269"/>
                </a:lnTo>
                <a:lnTo>
                  <a:pt x="274739" y="452565"/>
                </a:lnTo>
                <a:lnTo>
                  <a:pt x="228600" y="457200"/>
                </a:lnTo>
                <a:close/>
              </a:path>
            </a:pathLst>
          </a:custGeom>
          <a:solidFill>
            <a:srgbClr val="0F6E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5860" y="1473801"/>
            <a:ext cx="7597140" cy="3914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50000"/>
              </a:lnSpc>
              <a:spcBef>
                <a:spcPts val="100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dirty="0">
                <a:solidFill>
                  <a:srgbClr val="0000A3"/>
                </a:solidFill>
                <a:latin typeface="Perpetua"/>
                <a:cs typeface="Perpetua"/>
              </a:rPr>
              <a:t>1. Ba</a:t>
            </a:r>
            <a:r>
              <a:rPr sz="3200" b="1" dirty="0">
                <a:solidFill>
                  <a:srgbClr val="0000A3"/>
                </a:solidFill>
                <a:latin typeface="Cambria"/>
                <a:cs typeface="Cambria"/>
              </a:rPr>
              <a:t>ş</a:t>
            </a:r>
            <a:r>
              <a:rPr sz="3200" b="1" dirty="0">
                <a:solidFill>
                  <a:srgbClr val="0000A3"/>
                </a:solidFill>
                <a:latin typeface="Perpetua"/>
                <a:cs typeface="Perpetua"/>
              </a:rPr>
              <a:t>arı </a:t>
            </a:r>
            <a:r>
              <a:rPr sz="3200" b="1" spc="-5" dirty="0">
                <a:solidFill>
                  <a:srgbClr val="0000A3"/>
                </a:solidFill>
                <a:latin typeface="Cambria"/>
                <a:cs typeface="Cambria"/>
              </a:rPr>
              <a:t>İ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htiyacı: </a:t>
            </a:r>
            <a:r>
              <a:rPr sz="3200" b="1" dirty="0">
                <a:latin typeface="Perpetua"/>
                <a:cs typeface="Perpetua"/>
              </a:rPr>
              <a:t>Ba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arılı </a:t>
            </a:r>
            <a:r>
              <a:rPr sz="3200" b="1" spc="-204" dirty="0">
                <a:latin typeface="Perpetua"/>
                <a:cs typeface="Perpetua"/>
              </a:rPr>
              <a:t>Ve </a:t>
            </a:r>
            <a:r>
              <a:rPr sz="3200" b="1" dirty="0">
                <a:latin typeface="Perpetua"/>
                <a:cs typeface="Perpetua"/>
              </a:rPr>
              <a:t>Üstün </a:t>
            </a:r>
            <a:r>
              <a:rPr sz="3200" b="1" spc="-5" dirty="0">
                <a:latin typeface="Perpetua"/>
                <a:cs typeface="Perpetua"/>
              </a:rPr>
              <a:t>Olmak  </a:t>
            </a:r>
            <a:r>
              <a:rPr sz="3200" b="1" spc="-10" dirty="0">
                <a:latin typeface="Perpetua"/>
                <a:cs typeface="Perpetua"/>
              </a:rPr>
              <a:t>Konusunda </a:t>
            </a:r>
            <a:r>
              <a:rPr sz="3200" b="1" spc="-5" dirty="0">
                <a:latin typeface="Cambria"/>
                <a:cs typeface="Cambria"/>
              </a:rPr>
              <a:t>İ</a:t>
            </a:r>
            <a:r>
              <a:rPr sz="3200" b="1" spc="-5" dirty="0">
                <a:latin typeface="Perpetua"/>
                <a:cs typeface="Perpetua"/>
              </a:rPr>
              <a:t>çsel </a:t>
            </a:r>
            <a:r>
              <a:rPr sz="3200" b="1" spc="-20" dirty="0">
                <a:latin typeface="Perpetua"/>
                <a:cs typeface="Perpetua"/>
              </a:rPr>
              <a:t>Motivasyon </a:t>
            </a:r>
            <a:r>
              <a:rPr sz="3200" b="1" spc="-204" dirty="0">
                <a:latin typeface="Perpetua"/>
                <a:cs typeface="Perpetua"/>
              </a:rPr>
              <a:t>Ve </a:t>
            </a:r>
            <a:r>
              <a:rPr sz="3200" b="1" dirty="0">
                <a:latin typeface="Perpetua"/>
                <a:cs typeface="Perpetua"/>
              </a:rPr>
              <a:t>Zor</a:t>
            </a:r>
            <a:r>
              <a:rPr sz="3200" b="1" spc="-300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Ancak  </a:t>
            </a:r>
            <a:r>
              <a:rPr sz="3200" b="1" spc="-10" dirty="0">
                <a:latin typeface="Perpetua"/>
                <a:cs typeface="Perpetua"/>
              </a:rPr>
              <a:t>Ba</a:t>
            </a:r>
            <a:r>
              <a:rPr sz="3200" b="1" spc="-10" dirty="0">
                <a:latin typeface="Cambria"/>
                <a:cs typeface="Cambria"/>
              </a:rPr>
              <a:t>ş</a:t>
            </a:r>
            <a:r>
              <a:rPr sz="3200" b="1" spc="-10" dirty="0">
                <a:latin typeface="Perpetua"/>
                <a:cs typeface="Perpetua"/>
              </a:rPr>
              <a:t>arılabilir </a:t>
            </a:r>
            <a:r>
              <a:rPr sz="3200" b="1" spc="-5" dirty="0">
                <a:latin typeface="Perpetua"/>
                <a:cs typeface="Perpetua"/>
              </a:rPr>
              <a:t>Amaçlar </a:t>
            </a:r>
            <a:r>
              <a:rPr sz="3200" b="1" spc="-5" dirty="0">
                <a:latin typeface="Cambria"/>
                <a:cs typeface="Cambria"/>
              </a:rPr>
              <a:t>İ</a:t>
            </a:r>
            <a:r>
              <a:rPr sz="3200" b="1" spc="-5" dirty="0">
                <a:latin typeface="Perpetua"/>
                <a:cs typeface="Perpetua"/>
              </a:rPr>
              <a:t>çin </a:t>
            </a:r>
            <a:r>
              <a:rPr sz="3200" b="1" dirty="0">
                <a:latin typeface="Perpetua"/>
                <a:cs typeface="Perpetua"/>
              </a:rPr>
              <a:t>Çalı</a:t>
            </a:r>
            <a:r>
              <a:rPr sz="3200" b="1" dirty="0">
                <a:latin typeface="Cambria"/>
                <a:cs typeface="Cambria"/>
              </a:rPr>
              <a:t>ş</a:t>
            </a:r>
            <a:r>
              <a:rPr sz="3200" b="1" dirty="0">
                <a:latin typeface="Perpetua"/>
                <a:cs typeface="Perpetua"/>
              </a:rPr>
              <a:t>ma</a:t>
            </a:r>
            <a:r>
              <a:rPr sz="3200" b="1" spc="-229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Arzusu</a:t>
            </a:r>
            <a:endParaRPr sz="3200">
              <a:latin typeface="Perpetua"/>
              <a:cs typeface="Perpetua"/>
            </a:endParaRPr>
          </a:p>
          <a:p>
            <a:pPr marL="286385" marR="579120" indent="-274320" algn="just">
              <a:lnSpc>
                <a:spcPct val="147500"/>
              </a:lnSpc>
              <a:spcBef>
                <a:spcPts val="2015"/>
              </a:spcBef>
              <a:buClr>
                <a:srgbClr val="0F6EC6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b="1" dirty="0">
                <a:solidFill>
                  <a:srgbClr val="0000A3"/>
                </a:solidFill>
                <a:latin typeface="Perpetua"/>
                <a:cs typeface="Perpetua"/>
              </a:rPr>
              <a:t>2. 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Ba</a:t>
            </a:r>
            <a:r>
              <a:rPr sz="3200" b="1" spc="-5" dirty="0">
                <a:solidFill>
                  <a:srgbClr val="0000A3"/>
                </a:solidFill>
                <a:latin typeface="Cambria"/>
                <a:cs typeface="Cambria"/>
              </a:rPr>
              <a:t>ğ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ımsızlık </a:t>
            </a:r>
            <a:r>
              <a:rPr sz="3200" b="1" spc="-5" dirty="0">
                <a:solidFill>
                  <a:srgbClr val="0000A3"/>
                </a:solidFill>
                <a:latin typeface="Cambria"/>
                <a:cs typeface="Cambria"/>
              </a:rPr>
              <a:t>İ</a:t>
            </a:r>
            <a:r>
              <a:rPr sz="3200" b="1" spc="-5" dirty="0">
                <a:solidFill>
                  <a:srgbClr val="0000A3"/>
                </a:solidFill>
                <a:latin typeface="Perpetua"/>
                <a:cs typeface="Perpetua"/>
              </a:rPr>
              <a:t>htiyacı: </a:t>
            </a:r>
            <a:r>
              <a:rPr sz="3200" b="1" dirty="0">
                <a:latin typeface="Perpetua"/>
                <a:cs typeface="Perpetua"/>
              </a:rPr>
              <a:t>Kendi</a:t>
            </a:r>
            <a:r>
              <a:rPr sz="3200" b="1" spc="-270" dirty="0">
                <a:latin typeface="Perpetua"/>
                <a:cs typeface="Perpetua"/>
              </a:rPr>
              <a:t> </a:t>
            </a:r>
            <a:r>
              <a:rPr sz="3200" b="1" spc="-5" dirty="0">
                <a:latin typeface="Perpetua"/>
                <a:cs typeface="Perpetua"/>
              </a:rPr>
              <a:t>Kendinin  </a:t>
            </a:r>
            <a:r>
              <a:rPr sz="3200" b="1" spc="-30" dirty="0">
                <a:latin typeface="Perpetua"/>
                <a:cs typeface="Perpetua"/>
              </a:rPr>
              <a:t>Patronu </a:t>
            </a:r>
            <a:r>
              <a:rPr sz="3200" b="1" spc="-5" dirty="0">
                <a:latin typeface="Perpetua"/>
                <a:cs typeface="Perpetua"/>
              </a:rPr>
              <a:t>Olma</a:t>
            </a:r>
            <a:r>
              <a:rPr sz="3200" b="1" spc="-110" dirty="0">
                <a:latin typeface="Perpetua"/>
                <a:cs typeface="Perpetua"/>
              </a:rPr>
              <a:t> </a:t>
            </a:r>
            <a:r>
              <a:rPr sz="3200" b="1" dirty="0">
                <a:latin typeface="Perpetua"/>
                <a:cs typeface="Perpetua"/>
              </a:rPr>
              <a:t>Arzusu</a:t>
            </a:r>
            <a:endParaRPr sz="3200">
              <a:latin typeface="Perpetua"/>
              <a:cs typeface="Perpet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4324" y="6678802"/>
            <a:ext cx="282575" cy="22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14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9</a:t>
            </a:fld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1320</Words>
  <Application>Microsoft Office PowerPoint</Application>
  <PresentationFormat>Custom</PresentationFormat>
  <Paragraphs>274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9" baseType="lpstr">
      <vt:lpstr>Arial</vt:lpstr>
      <vt:lpstr>Arial Narrow</vt:lpstr>
      <vt:lpstr>Calibri</vt:lpstr>
      <vt:lpstr>Cambria</vt:lpstr>
      <vt:lpstr>Century Gothic</vt:lpstr>
      <vt:lpstr>Copperplate Gothic Bold</vt:lpstr>
      <vt:lpstr>Microsoft Sans Serif</vt:lpstr>
      <vt:lpstr>Perpetua</vt:lpstr>
      <vt:lpstr>Tahoma</vt:lpstr>
      <vt:lpstr>Times New Roman</vt:lpstr>
      <vt:lpstr>Verdana</vt:lpstr>
      <vt:lpstr>Wingdings 2</vt:lpstr>
      <vt:lpstr>Office Theme</vt:lpstr>
      <vt:lpstr>Girişimcilik</vt:lpstr>
      <vt:lpstr>Girişimcilik</vt:lpstr>
      <vt:lpstr>Girişimcilik</vt:lpstr>
      <vt:lpstr>Girişimci Kimdir?</vt:lpstr>
      <vt:lpstr>Girişimci Kimdir?</vt:lpstr>
      <vt:lpstr>Girişimcilik Teorisinin Gelişimi</vt:lpstr>
      <vt:lpstr>Girişimcilik Teorisinin Gelişimi</vt:lpstr>
      <vt:lpstr>Girişimcilik Teorisinin Gelişimi</vt:lpstr>
      <vt:lpstr>Girişimci Özellikleri</vt:lpstr>
      <vt:lpstr>PowerPoint Presentation</vt:lpstr>
      <vt:lpstr>PowerPoint Presentation</vt:lpstr>
      <vt:lpstr>PowerPoint Presentation</vt:lpstr>
      <vt:lpstr>PowerPoint Presentation</vt:lpstr>
      <vt:lpstr>Başarılı Girişimcilerin Kişisel Özellikleri</vt:lpstr>
      <vt:lpstr>PowerPoint Presentation</vt:lpstr>
      <vt:lpstr>PowerPoint Presentation</vt:lpstr>
      <vt:lpstr>Başarısız Girişimcilerin Özellikleri</vt:lpstr>
      <vt:lpstr>Neden Girişimci Olunur?</vt:lpstr>
      <vt:lpstr>Girişimci Olmanın Ödülleri</vt:lpstr>
      <vt:lpstr>Girişimci Olmanın Güçlükleri</vt:lpstr>
      <vt:lpstr>Girişimci Düşüncenin Temelleri</vt:lpstr>
      <vt:lpstr>Yenilikçi ve Yaratıcı Olma</vt:lpstr>
      <vt:lpstr>PowerPoint Presentation</vt:lpstr>
      <vt:lpstr>Risk Alma</vt:lpstr>
      <vt:lpstr>Öncü Olma</vt:lpstr>
      <vt:lpstr>Rekabetçi Düşünme</vt:lpstr>
      <vt:lpstr>Girişimci Çeşitleri</vt:lpstr>
      <vt:lpstr>PowerPoint Presentation</vt:lpstr>
      <vt:lpstr>Girişimcilik Türleri</vt:lpstr>
      <vt:lpstr>Alınan Risk Düzeyine Dayalı Sınıflandırma</vt:lpstr>
      <vt:lpstr>Faaliyet Sahasına ve Büyüklüğe Dayalı  Sınıflandırma</vt:lpstr>
      <vt:lpstr>Fırsatçı Girişimcinin Özellikleri</vt:lpstr>
      <vt:lpstr>Girişimcilikle İlgili Yanlış Düşünceler</vt:lpstr>
      <vt:lpstr>Girişimcilerin Profesyonel Yöneticilerle  Karşılaştırılması</vt:lpstr>
      <vt:lpstr>Girişimcilik Sürecinin Yanıtladığı Sorular</vt:lpstr>
      <vt:lpstr>Girişimciliğin Girdi - Çıktı Bileşenleri</vt:lpstr>
      <vt:lpstr>Ürün  Çeşitliliği  Sağlama</vt:lpstr>
      <vt:lpstr>Üretimi Organize Etme ve Sağlama</vt:lpstr>
      <vt:lpstr>PowerPoint Presentation</vt:lpstr>
      <vt:lpstr>Ürün Çeşitliliği Sağlama</vt:lpstr>
      <vt:lpstr>PowerPoint Presentation</vt:lpstr>
      <vt:lpstr>İstihdam Yaratma</vt:lpstr>
      <vt:lpstr>Yeni Pazarlar ve Yeni Satış Yöntemleri  Yaratma</vt:lpstr>
      <vt:lpstr>PowerPoint Presentation</vt:lpstr>
      <vt:lpstr>Sermaye Birikimi Sağlama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GiriÅŸimcilik ve Proje YÃ¶netimi Ders NotlarÄ±.pptx</dc:title>
  <dc:creator>aysel</dc:creator>
  <cp:lastModifiedBy>Osman İsmail</cp:lastModifiedBy>
  <cp:revision>15</cp:revision>
  <dcterms:created xsi:type="dcterms:W3CDTF">2020-09-01T09:48:23Z</dcterms:created>
  <dcterms:modified xsi:type="dcterms:W3CDTF">2022-10-11T13:23:48Z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2018-10-03T00:00:00Z</vt:filetime>
  </property>
  <property fmtid="{D5CDD505-2E9C-101B-9397-08002B2CF9AE}" pid="3" name="LastSaved">
    <vt:filetime>2020-09-01T00:00:00Z</vt:filetime>
  </property>
</Properties>
</file>