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284"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200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458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180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6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3/20/2024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2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186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07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21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42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336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3/20/2024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187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3/20/2024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1192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dirty="0"/>
              <a:t>Tekstil Hazırlama Teknolojisi</a:t>
            </a:r>
            <a:endParaRPr lang="en-US" dirty="0"/>
          </a:p>
        </p:txBody>
      </p:sp>
      <p:sp>
        <p:nvSpPr>
          <p:cNvPr id="3" name="Alt Başlık 2"/>
          <p:cNvSpPr>
            <a:spLocks noGrp="1"/>
          </p:cNvSpPr>
          <p:nvPr>
            <p:ph type="subTitle" idx="1"/>
          </p:nvPr>
        </p:nvSpPr>
        <p:spPr/>
        <p:txBody>
          <a:bodyPr/>
          <a:lstStyle/>
          <a:p>
            <a:pPr algn="ctr"/>
            <a:r>
              <a:rPr lang="tr-TR" dirty="0" smtClean="0"/>
              <a:t>2023-2024 </a:t>
            </a:r>
            <a:r>
              <a:rPr lang="tr-TR" dirty="0" smtClean="0"/>
              <a:t>Bahar Dönemi </a:t>
            </a:r>
          </a:p>
          <a:p>
            <a:pPr algn="ctr"/>
            <a:r>
              <a:rPr lang="tr-TR" dirty="0" smtClean="0"/>
              <a:t>(6. </a:t>
            </a:r>
            <a:r>
              <a:rPr lang="tr-TR" dirty="0" smtClean="0"/>
              <a:t>Hafta: </a:t>
            </a:r>
            <a:r>
              <a:rPr lang="tr-TR" dirty="0" smtClean="0"/>
              <a:t>27</a:t>
            </a:r>
            <a:r>
              <a:rPr lang="tr-TR" dirty="0" smtClean="0"/>
              <a:t>.03.2024)</a:t>
            </a:r>
            <a:endParaRPr lang="en-US" dirty="0"/>
          </a:p>
        </p:txBody>
      </p:sp>
    </p:spTree>
    <p:extLst>
      <p:ext uri="{BB962C8B-B14F-4D97-AF65-F5344CB8AC3E}">
        <p14:creationId xmlns:p14="http://schemas.microsoft.com/office/powerpoint/2010/main" val="79686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1520"/>
            <a:ext cx="10058400" cy="5440680"/>
          </a:xfrm>
        </p:spPr>
        <p:txBody>
          <a:bodyPr/>
          <a:lstStyle/>
          <a:p>
            <a:pPr marL="0" indent="0" algn="just">
              <a:lnSpc>
                <a:spcPct val="150000"/>
              </a:lnSpc>
              <a:buNone/>
            </a:pPr>
            <a:r>
              <a:rPr lang="tr-TR" dirty="0"/>
              <a:t>Spinneret başlıkları, üzerinde elde edilecek filamentin çapı büyüklüğünde bir veya birkaç delik bulunan başlıklardır. Tek delikli bir spinneretten “monofilament” veya kısaca “monofil” denilen bir tek filament; çok delikli spinneretten ise “multifilament” veya “multifil” denilen filament demeti elde edilir.</a:t>
            </a:r>
          </a:p>
        </p:txBody>
      </p:sp>
    </p:spTree>
    <p:extLst>
      <p:ext uri="{BB962C8B-B14F-4D97-AF65-F5344CB8AC3E}">
        <p14:creationId xmlns:p14="http://schemas.microsoft.com/office/powerpoint/2010/main" val="197961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05394"/>
            <a:ext cx="10058400" cy="5466806"/>
          </a:xfrm>
        </p:spPr>
        <p:txBody>
          <a:bodyPr/>
          <a:lstStyle/>
          <a:p>
            <a:r>
              <a:rPr lang="tr-TR" b="1" dirty="0">
                <a:solidFill>
                  <a:srgbClr val="002060"/>
                </a:solidFill>
              </a:rPr>
              <a:t>Kuru Eğirme </a:t>
            </a:r>
            <a:r>
              <a:rPr lang="tr-TR" b="1" dirty="0" smtClean="0">
                <a:solidFill>
                  <a:srgbClr val="002060"/>
                </a:solidFill>
              </a:rPr>
              <a:t>Yöntemi</a:t>
            </a:r>
          </a:p>
          <a:p>
            <a:pPr marL="0" indent="0" algn="just">
              <a:lnSpc>
                <a:spcPct val="150000"/>
              </a:lnSpc>
              <a:buNone/>
            </a:pPr>
            <a:r>
              <a:rPr lang="tr-TR" dirty="0"/>
              <a:t>Bu yöntemde, polimer çözeltisini hazırlamak için kullanılacak çözücü maddenin kolay uçucu, yani kaynama noktası düşük bir madde olması gerekir. Böyle bir çözelti ince deliklerden sabit basınç altında ve içinden sıcak hava akımı geçen odalara püskürtülürse, çözücü kolayca buharlaşır; geriye filament şeklinde biçimlenmiş polimer madde kalır.</a:t>
            </a:r>
          </a:p>
          <a:p>
            <a:pPr marL="0" indent="0" algn="just">
              <a:lnSpc>
                <a:spcPct val="150000"/>
              </a:lnSpc>
              <a:buNone/>
            </a:pPr>
            <a:r>
              <a:rPr lang="tr-TR" dirty="0"/>
              <a:t>Bu yöntemde, çözücü olarak kullanılacak maddenin kolay uçucu olması yanında kolay bulunan, ucuz ve tutuşmayan cinsten olması tercih edilir. Spinneret başlığından çıkan polimerin sıcak havadan etkilenmesi durumunda, sıcak hava yerine sıcak doymuş buhar  veya sıcak azot gazı kullanılır.</a:t>
            </a:r>
          </a:p>
          <a:p>
            <a:pPr marL="0" indent="0">
              <a:buNone/>
            </a:pPr>
            <a:endParaRPr lang="tr-TR" dirty="0"/>
          </a:p>
        </p:txBody>
      </p:sp>
    </p:spTree>
    <p:extLst>
      <p:ext uri="{BB962C8B-B14F-4D97-AF65-F5344CB8AC3E}">
        <p14:creationId xmlns:p14="http://schemas.microsoft.com/office/powerpoint/2010/main" val="4558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lstStyle/>
          <a:p>
            <a:r>
              <a:rPr lang="tr-TR" b="1" dirty="0">
                <a:solidFill>
                  <a:srgbClr val="002060"/>
                </a:solidFill>
              </a:rPr>
              <a:t>Yumuşak Eğirme </a:t>
            </a:r>
            <a:r>
              <a:rPr lang="tr-TR" b="1" dirty="0" smtClean="0">
                <a:solidFill>
                  <a:srgbClr val="002060"/>
                </a:solidFill>
              </a:rPr>
              <a:t>Yöntemi</a:t>
            </a:r>
          </a:p>
          <a:p>
            <a:pPr marL="0" indent="0" algn="just">
              <a:lnSpc>
                <a:spcPct val="150000"/>
              </a:lnSpc>
              <a:buNone/>
            </a:pPr>
            <a:r>
              <a:rPr lang="tr-TR" dirty="0"/>
              <a:t>Herhangi bir çözücüde çözünmeyen termoplastik özelliğe sahip polimerler yumuşak eğirme yöntemi ile filament haline getirilir. Bu yöntemde granül (çips) halindeki polimer parçaları, erime noktası üzerindeki sıcaklığa ısıtılarak eritilip sıvı hale getirilir. Erimiş polimer bir pompa yardımıyla sabit basınç altında spinneret başlıklarından, içinden soğuk hava akımı geçen odalara püskürtülür. Erimiş polimer, soğuk odalarda filament halinde katılaşır.</a:t>
            </a:r>
          </a:p>
          <a:p>
            <a:pPr marL="0" indent="0" algn="just">
              <a:lnSpc>
                <a:spcPct val="150000"/>
              </a:lnSpc>
              <a:buNone/>
            </a:pPr>
            <a:r>
              <a:rPr lang="tr-TR" dirty="0"/>
              <a:t>Polimeri eritmek için yüksek sıcaklık derecelerine ısıtmak gerekir. Bu sıcaklıklarda polimer hava oksijeni ile etkilenip bozunduğundan, sistemde soğutucu olarak hava yerine inert bir gaz olan azot gazı kullanılır.</a:t>
            </a:r>
          </a:p>
          <a:p>
            <a:pPr algn="just">
              <a:lnSpc>
                <a:spcPct val="150000"/>
              </a:lnSpc>
            </a:pPr>
            <a:endParaRPr lang="tr-TR" dirty="0">
              <a:solidFill>
                <a:srgbClr val="002060"/>
              </a:solidFill>
            </a:endParaRPr>
          </a:p>
        </p:txBody>
      </p:sp>
    </p:spTree>
    <p:extLst>
      <p:ext uri="{BB962C8B-B14F-4D97-AF65-F5344CB8AC3E}">
        <p14:creationId xmlns:p14="http://schemas.microsoft.com/office/powerpoint/2010/main" val="99434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534" y="770709"/>
            <a:ext cx="10058400" cy="5427617"/>
          </a:xfrm>
        </p:spPr>
        <p:txBody>
          <a:bodyPr>
            <a:normAutofit fontScale="85000" lnSpcReduction="20000"/>
          </a:bodyPr>
          <a:lstStyle/>
          <a:p>
            <a:r>
              <a:rPr lang="tr-TR" b="1" dirty="0" smtClean="0">
                <a:solidFill>
                  <a:srgbClr val="002060"/>
                </a:solidFill>
              </a:rPr>
              <a:t>Germe-Çekme İşlemi</a:t>
            </a:r>
          </a:p>
          <a:p>
            <a:pPr marL="0" indent="0" algn="just">
              <a:lnSpc>
                <a:spcPct val="200000"/>
              </a:lnSpc>
              <a:spcAft>
                <a:spcPts val="1000"/>
              </a:spcAft>
              <a:buNone/>
            </a:pPr>
            <a:r>
              <a:rPr lang="tr-TR" sz="2400" dirty="0">
                <a:ea typeface="Calibri" panose="020F0502020204030204" pitchFamily="34" charset="0"/>
                <a:cs typeface="Times New Roman" panose="02020603050405020304" pitchFamily="18" charset="0"/>
              </a:rPr>
              <a:t>Bu üç yöntemden biri ile elde edilmiş filamentler, taşıdığı özellikler bakımından henüz tekstilde kullanılmaya uygun değildir. Polimerin, sıvı halden katı hale ani olarak geçmesi, molekül zincirlerinin karmaşık olarak düzenlenmesine sebep olur. Kısa süre içinde polimer zincirlerinin kendi kendine düzenlenerek kristallenme meydana getirmesi beklenemez. Tekstil liflerinde ise, amorf ve kristalin bölgelerin belli oranlarda birlikte bulunmaları bazı özellikler bakımından gereklidir. Lifin içinde yalnız amorf bölgelerin olmaması, bir miktar da kristalin bölgenin teşekkül etmesi için katılaşma süresini uzun tutmak da yeterli olmaz. </a:t>
            </a:r>
            <a:endParaRPr lang="tr-TR" sz="2400" dirty="0"/>
          </a:p>
        </p:txBody>
      </p:sp>
    </p:spTree>
    <p:extLst>
      <p:ext uri="{BB962C8B-B14F-4D97-AF65-F5344CB8AC3E}">
        <p14:creationId xmlns:p14="http://schemas.microsoft.com/office/powerpoint/2010/main" val="28761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331"/>
            <a:ext cx="10058400" cy="5479869"/>
          </a:xfrm>
        </p:spPr>
        <p:txBody>
          <a:bodyPr>
            <a:normAutofit/>
          </a:bodyPr>
          <a:lstStyle/>
          <a:p>
            <a:pPr marL="0" lvl="0" indent="0" algn="just">
              <a:lnSpc>
                <a:spcPct val="150000"/>
              </a:lnSpc>
              <a:spcAft>
                <a:spcPts val="1000"/>
              </a:spcAft>
              <a:buClr>
                <a:srgbClr val="629DD1"/>
              </a:buClr>
              <a:buNone/>
            </a:pPr>
            <a:r>
              <a:rPr lang="tr-TR" dirty="0">
                <a:solidFill>
                  <a:prstClr val="black"/>
                </a:solidFill>
                <a:ea typeface="Calibri" panose="020F0502020204030204" pitchFamily="34" charset="0"/>
                <a:cs typeface="Times New Roman" panose="02020603050405020304" pitchFamily="18" charset="0"/>
              </a:rPr>
              <a:t>Lifin yapısındaki kristalin bölgeleri arttırmak, bunun sonucu olarak da filamente gerekli bazı özellikleri sağlamak üzere </a:t>
            </a:r>
            <a:r>
              <a:rPr lang="tr-TR" b="1" dirty="0">
                <a:solidFill>
                  <a:srgbClr val="FF0000"/>
                </a:solidFill>
                <a:ea typeface="Calibri" panose="020F0502020204030204" pitchFamily="34" charset="0"/>
                <a:cs typeface="Times New Roman" panose="02020603050405020304" pitchFamily="18" charset="0"/>
              </a:rPr>
              <a:t>germe-çekme işlemi </a:t>
            </a:r>
            <a:r>
              <a:rPr lang="tr-TR" dirty="0">
                <a:solidFill>
                  <a:prstClr val="black"/>
                </a:solidFill>
                <a:ea typeface="Calibri" panose="020F0502020204030204" pitchFamily="34" charset="0"/>
                <a:cs typeface="Times New Roman" panose="02020603050405020304" pitchFamily="18" charset="0"/>
              </a:rPr>
              <a:t>uygulanır.</a:t>
            </a:r>
          </a:p>
          <a:p>
            <a:pPr marL="0" lvl="0" indent="0" algn="just">
              <a:lnSpc>
                <a:spcPct val="150000"/>
              </a:lnSpc>
              <a:spcAft>
                <a:spcPts val="1000"/>
              </a:spcAft>
              <a:buClr>
                <a:srgbClr val="629DD1"/>
              </a:buClr>
              <a:buNone/>
            </a:pPr>
            <a:r>
              <a:rPr lang="tr-TR" dirty="0">
                <a:solidFill>
                  <a:prstClr val="black"/>
                </a:solidFill>
                <a:ea typeface="Calibri" panose="020F0502020204030204" pitchFamily="34" charset="0"/>
                <a:cs typeface="Times New Roman" panose="02020603050405020304" pitchFamily="18" charset="0"/>
              </a:rPr>
              <a:t>Germe çekme işleminde filamentler, boylarının üç ila on katı uzatılır. Bu uzatma sırasında filament incelir: iç yapıdaki polimer zincirleri elyaf ekseni boyunca yönlenir ve birbirine paralel hale geçer. Paralelleşen polimer zincirleri, kimyasal ilişki sonucunda kristalin bölgeleri oluşturur.</a:t>
            </a:r>
          </a:p>
          <a:p>
            <a:pPr marL="0" lvl="0" indent="0" algn="just">
              <a:lnSpc>
                <a:spcPct val="200000"/>
              </a:lnSpc>
              <a:spcAft>
                <a:spcPts val="1000"/>
              </a:spcAft>
              <a:buClr>
                <a:srgbClr val="629DD1"/>
              </a:buClr>
              <a:buNone/>
            </a:pPr>
            <a:endParaRPr lang="tr-TR" dirty="0">
              <a:solidFill>
                <a:prstClr val="black"/>
              </a:solidFill>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17495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36023"/>
            <a:ext cx="10058400" cy="5336177"/>
          </a:xfrm>
        </p:spPr>
        <p:txBody>
          <a:bodyPr>
            <a:normAutofit/>
          </a:bodyPr>
          <a:lstStyle/>
          <a:p>
            <a:pPr marL="0" indent="0" algn="just">
              <a:lnSpc>
                <a:spcPct val="150000"/>
              </a:lnSpc>
              <a:spcAft>
                <a:spcPts val="1000"/>
              </a:spcAft>
              <a:buNone/>
            </a:pPr>
            <a:r>
              <a:rPr lang="tr-TR" dirty="0"/>
              <a:t>Germe-çekme işlemi yapılmamış iki lifin boyuna kesitleri mikroskop altında incelendiğinde, iç yapıdaki polimer zincirlerin önce karmaşık ve amorf karakterde olduğu; germe-çekme uygulandıktan sonra ise lif boyunca yönlenen kristalin bölgelerin oluştuğu gözlenir. Bu işlemle filamentin dayanıklılığı artar</a:t>
            </a:r>
            <a:r>
              <a:rPr lang="tr-TR" dirty="0" smtClean="0"/>
              <a:t>.</a:t>
            </a:r>
            <a:r>
              <a:rPr lang="tr-TR" dirty="0">
                <a:ea typeface="Calibri" panose="020F0502020204030204" pitchFamily="34" charset="0"/>
                <a:cs typeface="Times New Roman" panose="02020603050405020304" pitchFamily="18" charset="0"/>
              </a:rPr>
              <a:t> Germe-çekme işlemi, hızları farklı iki silindir arasından filamenti geçirmek suretiyle yapılır. Filament her iki silindire kaymayı önlemek üzere birkaç kez sarılarak yerleştirilir.Filamentin önce sarıldığı silindirin hızı(v</a:t>
            </a:r>
            <a:r>
              <a:rPr lang="tr-TR" baseline="-25000" dirty="0">
                <a:ea typeface="Calibri" panose="020F0502020204030204" pitchFamily="34" charset="0"/>
                <a:cs typeface="Times New Roman" panose="02020603050405020304" pitchFamily="18" charset="0"/>
              </a:rPr>
              <a:t>1</a:t>
            </a:r>
            <a:r>
              <a:rPr lang="tr-TR" dirty="0">
                <a:ea typeface="Calibri" panose="020F0502020204030204" pitchFamily="34" charset="0"/>
                <a:cs typeface="Times New Roman" panose="02020603050405020304" pitchFamily="18" charset="0"/>
              </a:rPr>
              <a:t>), ikinci silindirin hızından (v</a:t>
            </a:r>
            <a:r>
              <a:rPr lang="tr-TR" baseline="-25000" dirty="0">
                <a:ea typeface="Calibri" panose="020F0502020204030204" pitchFamily="34" charset="0"/>
                <a:cs typeface="Times New Roman" panose="02020603050405020304" pitchFamily="18" charset="0"/>
              </a:rPr>
              <a:t>2</a:t>
            </a:r>
            <a:r>
              <a:rPr lang="tr-TR" dirty="0">
                <a:ea typeface="Calibri" panose="020F0502020204030204" pitchFamily="34" charset="0"/>
                <a:cs typeface="Times New Roman" panose="02020603050405020304" pitchFamily="18" charset="0"/>
              </a:rPr>
              <a:t>) daha küçük olmalıdır. Böylece ikinci silindirin daha hızlı oluşu ile silindirler arasındaki bölgede filament boyu uzayarak çekilir. Bu bölgeye çekim bölgesi denir. Filamentteki uzama miktarı hız farkı ile doğru orantılıdır. İkinci silindirin hızı birinciden ne kadar fazla ise uzama o oranda fazla olur. </a:t>
            </a:r>
            <a:endParaRPr lang="tr-TR" dirty="0"/>
          </a:p>
          <a:p>
            <a:pPr marL="0" indent="0">
              <a:buNone/>
            </a:pPr>
            <a:endParaRPr lang="tr-TR" dirty="0"/>
          </a:p>
        </p:txBody>
      </p:sp>
    </p:spTree>
    <p:extLst>
      <p:ext uri="{BB962C8B-B14F-4D97-AF65-F5344CB8AC3E}">
        <p14:creationId xmlns:p14="http://schemas.microsoft.com/office/powerpoint/2010/main" val="192642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lstStyle/>
          <a:p>
            <a:pPr marL="0" indent="0" algn="just">
              <a:lnSpc>
                <a:spcPct val="150000"/>
              </a:lnSpc>
              <a:buNone/>
            </a:pPr>
            <a:r>
              <a:rPr lang="tr-TR" dirty="0" smtClean="0"/>
              <a:t>Germe-çekme </a:t>
            </a:r>
            <a:r>
              <a:rPr lang="tr-TR" dirty="0"/>
              <a:t>işlemi soğukta yapılabildiği gibi, silindirler veya çekim bölgesi ısıtılarak sıcakta da yapılabilir.</a:t>
            </a:r>
          </a:p>
          <a:p>
            <a:pPr marL="0" indent="0">
              <a:buNone/>
            </a:pPr>
            <a:endParaRPr lang="tr-TR" dirty="0"/>
          </a:p>
        </p:txBody>
      </p:sp>
    </p:spTree>
    <p:extLst>
      <p:ext uri="{BB962C8B-B14F-4D97-AF65-F5344CB8AC3E}">
        <p14:creationId xmlns:p14="http://schemas.microsoft.com/office/powerpoint/2010/main" val="411827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901337"/>
            <a:ext cx="10058400" cy="5270863"/>
          </a:xfrm>
        </p:spPr>
        <p:txBody>
          <a:bodyPr/>
          <a:lstStyle/>
          <a:p>
            <a:r>
              <a:rPr lang="tr-TR" b="1" dirty="0">
                <a:solidFill>
                  <a:srgbClr val="002060"/>
                </a:solidFill>
              </a:rPr>
              <a:t>Tekstüre Lif </a:t>
            </a:r>
            <a:r>
              <a:rPr lang="tr-TR" b="1" dirty="0" smtClean="0">
                <a:solidFill>
                  <a:srgbClr val="002060"/>
                </a:solidFill>
              </a:rPr>
              <a:t>Üretimi</a:t>
            </a:r>
          </a:p>
          <a:p>
            <a:pPr marL="0" indent="0" algn="just">
              <a:lnSpc>
                <a:spcPct val="150000"/>
              </a:lnSpc>
              <a:buNone/>
            </a:pPr>
            <a:r>
              <a:rPr lang="tr-TR" dirty="0"/>
              <a:t>Filament üretiminde germe-çekme işleminden sonra, doğal liflere benzetebilmek için yapılan başka işlemler de vardır. Bunlardan biri doğal liflerin çoğunda bulunan kıvrımları, filamentlere de kazandırmaktır. Bu işleme tekstürizasyon, elde edilen ipliklere de </a:t>
            </a:r>
            <a:r>
              <a:rPr lang="tr-TR" b="1" dirty="0">
                <a:solidFill>
                  <a:srgbClr val="FF0000"/>
                </a:solidFill>
              </a:rPr>
              <a:t>tekstüre iplik </a:t>
            </a:r>
            <a:r>
              <a:rPr lang="tr-TR" dirty="0"/>
              <a:t>denir. Tekstüre iplikler, mekanik ve kimyasal olmak üzere iki şekilde elde edilirler.</a:t>
            </a:r>
          </a:p>
        </p:txBody>
      </p:sp>
    </p:spTree>
    <p:extLst>
      <p:ext uri="{BB962C8B-B14F-4D97-AF65-F5344CB8AC3E}">
        <p14:creationId xmlns:p14="http://schemas.microsoft.com/office/powerpoint/2010/main" val="5242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lstStyle/>
          <a:p>
            <a:pPr marL="0" indent="0" algn="just">
              <a:lnSpc>
                <a:spcPct val="150000"/>
              </a:lnSpc>
              <a:buNone/>
            </a:pPr>
            <a:r>
              <a:rPr lang="tr-TR" b="1" dirty="0" smtClean="0">
                <a:solidFill>
                  <a:srgbClr val="002060"/>
                </a:solidFill>
              </a:rPr>
              <a:t>1. Mekanik </a:t>
            </a:r>
            <a:r>
              <a:rPr lang="tr-TR" b="1" dirty="0">
                <a:solidFill>
                  <a:srgbClr val="002060"/>
                </a:solidFill>
              </a:rPr>
              <a:t>yöntemler üçe ayrılır:</a:t>
            </a:r>
          </a:p>
          <a:p>
            <a:pPr marL="0" indent="0" algn="just">
              <a:lnSpc>
                <a:spcPct val="150000"/>
              </a:lnSpc>
              <a:buNone/>
            </a:pPr>
            <a:r>
              <a:rPr lang="tr-TR" b="1" dirty="0">
                <a:solidFill>
                  <a:srgbClr val="00B050"/>
                </a:solidFill>
              </a:rPr>
              <a:t>a) Sıcak yivli silindirlerle tekstüre lif üretimi</a:t>
            </a:r>
          </a:p>
          <a:p>
            <a:pPr marL="0" indent="0" algn="just">
              <a:lnSpc>
                <a:spcPct val="150000"/>
              </a:lnSpc>
              <a:buNone/>
            </a:pPr>
            <a:r>
              <a:rPr lang="tr-TR" dirty="0"/>
              <a:t>Üzerinde yivler bulunan sıcak silindirler arasından filament demeti geçirildiğinde kıvrımlar meydana gelir. Bu işlem termoplastik materyale uygulanır. Filamentler soğuduğunda kıvrımlar biçim olarak aynen kalır.</a:t>
            </a:r>
          </a:p>
          <a:p>
            <a:pPr marL="0" indent="0" algn="just">
              <a:lnSpc>
                <a:spcPct val="150000"/>
              </a:lnSpc>
              <a:buNone/>
            </a:pPr>
            <a:r>
              <a:rPr lang="tr-TR" b="1" dirty="0">
                <a:solidFill>
                  <a:srgbClr val="00B050"/>
                </a:solidFill>
              </a:rPr>
              <a:t>b) Sıcak katlama ile tekstüre lif üretimi</a:t>
            </a:r>
          </a:p>
          <a:p>
            <a:pPr marL="0" indent="0" algn="just">
              <a:lnSpc>
                <a:spcPct val="150000"/>
              </a:lnSpc>
              <a:buNone/>
            </a:pPr>
            <a:r>
              <a:rPr lang="tr-TR" dirty="0"/>
              <a:t>Bu yöntemde filament demeti, içinden sıcak buhar geçirilen bir boru içine verilir. Bu boru içinde biriktirilen filament demeti, sıkışarak katlanır. Bu kat yerleri, filament demeti boru içinden çıkıp soğuduktan sonra aynen kalır.</a:t>
            </a:r>
          </a:p>
          <a:p>
            <a:pPr marL="0" indent="0" algn="just">
              <a:lnSpc>
                <a:spcPct val="150000"/>
              </a:lnSpc>
              <a:buNone/>
            </a:pPr>
            <a:endParaRPr lang="tr-TR" dirty="0"/>
          </a:p>
        </p:txBody>
      </p:sp>
    </p:spTree>
    <p:extLst>
      <p:ext uri="{BB962C8B-B14F-4D97-AF65-F5344CB8AC3E}">
        <p14:creationId xmlns:p14="http://schemas.microsoft.com/office/powerpoint/2010/main" val="100502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7829"/>
            <a:ext cx="10058400" cy="5584371"/>
          </a:xfrm>
        </p:spPr>
        <p:txBody>
          <a:bodyPr/>
          <a:lstStyle/>
          <a:p>
            <a:pPr marL="0" indent="0">
              <a:buNone/>
            </a:pPr>
            <a:r>
              <a:rPr lang="tr-TR" b="1" dirty="0" smtClean="0">
                <a:solidFill>
                  <a:srgbClr val="00B050"/>
                </a:solidFill>
              </a:rPr>
              <a:t>c) Bükülerek </a:t>
            </a:r>
            <a:r>
              <a:rPr lang="tr-TR" b="1" dirty="0">
                <a:solidFill>
                  <a:srgbClr val="00B050"/>
                </a:solidFill>
              </a:rPr>
              <a:t>ısıtma ile tekstüre lif üretimi</a:t>
            </a:r>
          </a:p>
          <a:p>
            <a:pPr marL="0" indent="0" algn="just">
              <a:lnSpc>
                <a:spcPct val="150000"/>
              </a:lnSpc>
              <a:buNone/>
            </a:pPr>
            <a:r>
              <a:rPr lang="tr-TR" dirty="0"/>
              <a:t>Mekanik yöntemle tekstüre iplik üretiminde üçüncü yol, filament demetlerini birbiri üzerine bükerek ısıtmaktır. Bu şekilde bükülmüş filamentler soğutulduktan sonra birbirinden ayrılırsa, bükümün şekli filament üzerinde kalır.</a:t>
            </a:r>
          </a:p>
          <a:p>
            <a:pPr marL="0" indent="0" algn="just">
              <a:lnSpc>
                <a:spcPct val="150000"/>
              </a:lnSpc>
              <a:buNone/>
            </a:pPr>
            <a:r>
              <a:rPr lang="tr-TR" dirty="0" smtClean="0"/>
              <a:t>Filamentlerin </a:t>
            </a:r>
            <a:r>
              <a:rPr lang="tr-TR" dirty="0"/>
              <a:t>tekstürizasyonu, dairesel olmayan özel delikli spinneretlerin kullanımı ile de yapılabilir. Bu işlemler daha çok poliamid ve poliester liflere uygulanır. Bu tür lifler daha çok örme kumaşlarda kullnılırlar.</a:t>
            </a:r>
          </a:p>
          <a:p>
            <a:pPr marL="0" indent="0" algn="just">
              <a:lnSpc>
                <a:spcPct val="150000"/>
              </a:lnSpc>
              <a:buNone/>
            </a:pPr>
            <a:endParaRPr lang="tr-TR" dirty="0"/>
          </a:p>
        </p:txBody>
      </p:sp>
    </p:spTree>
    <p:extLst>
      <p:ext uri="{BB962C8B-B14F-4D97-AF65-F5344CB8AC3E}">
        <p14:creationId xmlns:p14="http://schemas.microsoft.com/office/powerpoint/2010/main" val="4087289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95528"/>
          </a:xfrm>
        </p:spPr>
        <p:txBody>
          <a:bodyPr>
            <a:normAutofit/>
          </a:bodyPr>
          <a:lstStyle/>
          <a:p>
            <a:pPr algn="ctr"/>
            <a:r>
              <a:rPr lang="tr-TR" sz="4000" dirty="0"/>
              <a:t>YAPAY LİFLER</a:t>
            </a:r>
          </a:p>
        </p:txBody>
      </p:sp>
      <p:sp>
        <p:nvSpPr>
          <p:cNvPr id="3" name="Content Placeholder 2"/>
          <p:cNvSpPr>
            <a:spLocks noGrp="1"/>
          </p:cNvSpPr>
          <p:nvPr>
            <p:ph idx="1"/>
          </p:nvPr>
        </p:nvSpPr>
        <p:spPr>
          <a:xfrm>
            <a:off x="1069848" y="1214846"/>
            <a:ext cx="10058400" cy="5238205"/>
          </a:xfrm>
        </p:spPr>
        <p:txBody>
          <a:bodyPr>
            <a:normAutofit lnSpcReduction="10000"/>
          </a:bodyPr>
          <a:lstStyle/>
          <a:p>
            <a:pPr marL="0" indent="0" algn="just">
              <a:lnSpc>
                <a:spcPct val="150000"/>
              </a:lnSpc>
              <a:buNone/>
            </a:pPr>
            <a:r>
              <a:rPr lang="tr-TR" dirty="0"/>
              <a:t>Yeryüzünde nufus arttıkça, doğal lifler, insanların ihtiyaçlarını karşılayamamaktadır. Bu nedenle insanlar, gereksinimleri olan lifleri belli ölçüde kendileri </a:t>
            </a:r>
            <a:r>
              <a:rPr lang="tr-TR"/>
              <a:t>elde </a:t>
            </a:r>
            <a:r>
              <a:rPr lang="tr-TR" smtClean="0"/>
              <a:t>etmeyi düşünmüşlerdir. </a:t>
            </a:r>
            <a:r>
              <a:rPr lang="tr-TR" dirty="0"/>
              <a:t>Bu husustaki ilk fikir, 1664 yılında İngiliz R. Hooke tarafından ortaya atıldı. Daha sonra, 1710 yılında Fransız R.A. Reaumur, reçine ve vernik kullanarak bir filament elde etmeyi tasarladı. Ancak kimyasal olarak elyaf yapımında ilk ciddi adım, 1855’de İsveçli G. Audemars’ın selüloz nitratı keşfetmesi ile atılmış oldu. Bu konu üzerine yapılan birçok araştırma Chardonet tarafından sonuçlandırılmıştır. Chardonet, ipekböceğinin hastalıkları üzerine araştırmalar yapan Pasteur’ün öğrencisi idi. Chardonet, ipekböceğinin ipek filamentini üretimine benzeterek, suda çözünen selüloz nitratı ince deliklerden basınçla verip, bir taraftan da kurutarak selüloz nitrat filamentlerini elde etmiştir. </a:t>
            </a:r>
          </a:p>
        </p:txBody>
      </p:sp>
    </p:spTree>
    <p:extLst>
      <p:ext uri="{BB962C8B-B14F-4D97-AF65-F5344CB8AC3E}">
        <p14:creationId xmlns:p14="http://schemas.microsoft.com/office/powerpoint/2010/main" val="215900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1520"/>
            <a:ext cx="10058400" cy="5440680"/>
          </a:xfrm>
        </p:spPr>
        <p:txBody>
          <a:bodyPr/>
          <a:lstStyle/>
          <a:p>
            <a:pPr marL="0" indent="0">
              <a:buNone/>
            </a:pPr>
            <a:r>
              <a:rPr lang="tr-TR" b="1" dirty="0">
                <a:solidFill>
                  <a:srgbClr val="002060"/>
                </a:solidFill>
              </a:rPr>
              <a:t>2- Kimyasal yöntemle tekstüre lif üretimi</a:t>
            </a:r>
          </a:p>
          <a:p>
            <a:pPr marL="0" indent="0" algn="just">
              <a:lnSpc>
                <a:spcPct val="150000"/>
              </a:lnSpc>
              <a:buNone/>
            </a:pPr>
            <a:r>
              <a:rPr lang="tr-TR" dirty="0"/>
              <a:t>Kimyasal yöntemlerle tekstüre lif üretimi de iki ayrı metodla yapılır: Koagülasyon banyosunda veya bikomponent ve bikonstituent lif üretimi şeklinde liflere gerekli kıvrımlar verilir.</a:t>
            </a:r>
          </a:p>
          <a:p>
            <a:pPr marL="0" indent="0">
              <a:buNone/>
            </a:pPr>
            <a:endParaRPr lang="tr-TR" dirty="0"/>
          </a:p>
        </p:txBody>
      </p:sp>
    </p:spTree>
    <p:extLst>
      <p:ext uri="{BB962C8B-B14F-4D97-AF65-F5344CB8AC3E}">
        <p14:creationId xmlns:p14="http://schemas.microsoft.com/office/powerpoint/2010/main" val="249472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44583"/>
            <a:ext cx="10058400" cy="5427617"/>
          </a:xfrm>
        </p:spPr>
        <p:txBody>
          <a:bodyPr/>
          <a:lstStyle/>
          <a:p>
            <a:pPr marL="0" indent="0">
              <a:buNone/>
            </a:pPr>
            <a:r>
              <a:rPr lang="tr-TR" b="1" dirty="0" smtClean="0">
                <a:solidFill>
                  <a:srgbClr val="00B050"/>
                </a:solidFill>
              </a:rPr>
              <a:t>a) Koagülasyon </a:t>
            </a:r>
            <a:r>
              <a:rPr lang="tr-TR" b="1" dirty="0">
                <a:solidFill>
                  <a:srgbClr val="00B050"/>
                </a:solidFill>
              </a:rPr>
              <a:t>banyosunda tekstüre lif üretimi</a:t>
            </a:r>
          </a:p>
          <a:p>
            <a:pPr marL="0" indent="0" algn="just">
              <a:lnSpc>
                <a:spcPct val="150000"/>
              </a:lnSpc>
              <a:buNone/>
            </a:pPr>
            <a:r>
              <a:rPr lang="tr-TR" dirty="0"/>
              <a:t>Koagülasyon banyosunda lif elde edilirken, önce hızlı bir koagülasyon gerçekleştirilir. Bu hızlı koagülasyonla filamentin dış kısmındaki polimerler katılaşırken, iç kısımdakiler henüz yumuşak kalır. Böyle yarı koagüle olmuş bir filament, şişme etkisi yapan bir sıvı içine batırıldığında filamentte iki ayrı özellikteki bölgesi, farklı şişme gösterirler. Bu farklı şişmelerden dolayı filamentte kıvrımlar meydana gelir. Bu yöntem, viskoz ipeği gibi termoplastik olmayan polimerlere uygulanır.</a:t>
            </a:r>
          </a:p>
          <a:p>
            <a:pPr marL="0" indent="0">
              <a:buNone/>
            </a:pPr>
            <a:endParaRPr lang="tr-TR" dirty="0"/>
          </a:p>
        </p:txBody>
      </p:sp>
    </p:spTree>
    <p:extLst>
      <p:ext uri="{BB962C8B-B14F-4D97-AF65-F5344CB8AC3E}">
        <p14:creationId xmlns:p14="http://schemas.microsoft.com/office/powerpoint/2010/main" val="180692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532120"/>
          </a:xfrm>
        </p:spPr>
        <p:txBody>
          <a:bodyPr/>
          <a:lstStyle/>
          <a:p>
            <a:pPr marL="0" indent="0">
              <a:buNone/>
            </a:pPr>
            <a:r>
              <a:rPr lang="tr-TR" b="1" dirty="0" smtClean="0">
                <a:solidFill>
                  <a:srgbClr val="00B050"/>
                </a:solidFill>
              </a:rPr>
              <a:t>b</a:t>
            </a:r>
            <a:r>
              <a:rPr lang="tr-TR" b="1" dirty="0">
                <a:solidFill>
                  <a:srgbClr val="00B050"/>
                </a:solidFill>
              </a:rPr>
              <a:t>) Bikomponent liflerle tekstüre lif üretimi</a:t>
            </a:r>
          </a:p>
          <a:p>
            <a:pPr marL="0" indent="0" algn="just">
              <a:lnSpc>
                <a:spcPct val="150000"/>
              </a:lnSpc>
              <a:buNone/>
            </a:pPr>
            <a:r>
              <a:rPr lang="tr-TR" dirty="0"/>
              <a:t>Bikomponent lifler, aynı polimerin iki farklı türünün aynı filamentte kullanılması ile elde edilirler. Bunun için aynı spinneret başlığından polimerin iki farklı türü aynı anda verilir. İki maddenin filamentteki yerleşme şekline göre üç tip bikomponent lif elde edilir</a:t>
            </a:r>
            <a:r>
              <a:rPr lang="tr-TR" dirty="0" smtClean="0"/>
              <a:t>.</a:t>
            </a:r>
          </a:p>
          <a:p>
            <a:pPr marL="0" indent="0" algn="just">
              <a:lnSpc>
                <a:spcPct val="150000"/>
              </a:lnSpc>
              <a:buNone/>
            </a:pPr>
            <a:r>
              <a:rPr lang="tr-TR" b="1" dirty="0" smtClean="0"/>
              <a:t>1-Yanyana </a:t>
            </a:r>
            <a:r>
              <a:rPr lang="tr-TR" b="1" dirty="0"/>
              <a:t>bikomponent lif</a:t>
            </a:r>
          </a:p>
          <a:p>
            <a:pPr marL="0" indent="0" algn="just">
              <a:lnSpc>
                <a:spcPct val="150000"/>
              </a:lnSpc>
              <a:buNone/>
            </a:pPr>
            <a:r>
              <a:rPr lang="tr-TR" dirty="0"/>
              <a:t>Bu liflerin enine kesiti incelendiğinde, iki ayrı maddenin yanyana ve farklı yerlerde bulunduğu görülür. Bu görünüm filamentin boyuna kesiti incelendiğinde de görülür.</a:t>
            </a:r>
          </a:p>
          <a:p>
            <a:pPr marL="0" indent="0" algn="just">
              <a:lnSpc>
                <a:spcPct val="150000"/>
              </a:lnSpc>
              <a:buNone/>
            </a:pPr>
            <a:endParaRPr lang="tr-TR" dirty="0"/>
          </a:p>
          <a:p>
            <a:pPr marL="0" indent="0" algn="just">
              <a:lnSpc>
                <a:spcPct val="150000"/>
              </a:lnSpc>
              <a:buNone/>
            </a:pPr>
            <a:endParaRPr lang="tr-TR" dirty="0"/>
          </a:p>
        </p:txBody>
      </p:sp>
    </p:spTree>
    <p:extLst>
      <p:ext uri="{BB962C8B-B14F-4D97-AF65-F5344CB8AC3E}">
        <p14:creationId xmlns:p14="http://schemas.microsoft.com/office/powerpoint/2010/main" val="3817374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27017"/>
            <a:ext cx="10058400" cy="5545183"/>
          </a:xfrm>
        </p:spPr>
        <p:txBody>
          <a:bodyPr/>
          <a:lstStyle/>
          <a:p>
            <a:pPr marL="0" indent="0" algn="just">
              <a:lnSpc>
                <a:spcPct val="150000"/>
              </a:lnSpc>
              <a:buNone/>
            </a:pPr>
            <a:r>
              <a:rPr lang="tr-TR" b="1" dirty="0" smtClean="0"/>
              <a:t> 2- </a:t>
            </a:r>
            <a:r>
              <a:rPr lang="tr-TR" b="1" dirty="0"/>
              <a:t>İçiçe bikomponent lif</a:t>
            </a:r>
          </a:p>
          <a:p>
            <a:pPr marL="0" indent="0" algn="just">
              <a:lnSpc>
                <a:spcPct val="150000"/>
              </a:lnSpc>
              <a:buNone/>
            </a:pPr>
            <a:r>
              <a:rPr lang="tr-TR" dirty="0"/>
              <a:t>Bu liflerde aynı spinneret başlığından birbiri içine geçmiş iki boru vasıtasıyla iki ayrı madde verilir. Bu tür liflerin enine kesitleri incelendiğinde bir polimer maddenin dışının tamamen diğer madde ile kaplandığı görülür.</a:t>
            </a:r>
          </a:p>
          <a:p>
            <a:pPr marL="0" indent="0" algn="just">
              <a:lnSpc>
                <a:spcPct val="150000"/>
              </a:lnSpc>
              <a:buNone/>
            </a:pPr>
            <a:r>
              <a:rPr lang="tr-TR" b="1" dirty="0"/>
              <a:t>3- Gömük bikomponent lif</a:t>
            </a:r>
          </a:p>
          <a:p>
            <a:pPr marL="0" indent="0" algn="just">
              <a:lnSpc>
                <a:spcPct val="150000"/>
              </a:lnSpc>
              <a:buNone/>
            </a:pPr>
            <a:r>
              <a:rPr lang="tr-TR" dirty="0"/>
              <a:t>Bu tür lif üretiminde bir polimer madde içinde çok az miktarda diğer maddeden dispersiyon halinde dağıtılır. Bu karışım spinneret başlıklarından geçirilip, filament haline getirildiğinde enine kesitinde benekler halinde dispers dağıtılmış diğer polimer madde görülür. Boyuna kesitinde ise dispers madde lif içinde belli aralıklarla yerleşmiş olarak bulunur.</a:t>
            </a:r>
          </a:p>
          <a:p>
            <a:pPr marL="0" indent="0" algn="just">
              <a:lnSpc>
                <a:spcPct val="150000"/>
              </a:lnSpc>
              <a:buNone/>
            </a:pPr>
            <a:endParaRPr lang="tr-TR" dirty="0"/>
          </a:p>
        </p:txBody>
      </p:sp>
    </p:spTree>
    <p:extLst>
      <p:ext uri="{BB962C8B-B14F-4D97-AF65-F5344CB8AC3E}">
        <p14:creationId xmlns:p14="http://schemas.microsoft.com/office/powerpoint/2010/main" val="294507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70709"/>
            <a:ext cx="10058400" cy="5401491"/>
          </a:xfrm>
        </p:spPr>
        <p:txBody>
          <a:bodyPr/>
          <a:lstStyle/>
          <a:p>
            <a:pPr marL="0" indent="0" algn="just">
              <a:lnSpc>
                <a:spcPct val="150000"/>
              </a:lnSpc>
              <a:buNone/>
            </a:pPr>
            <a:r>
              <a:rPr lang="tr-TR" dirty="0"/>
              <a:t>Bikomponent lif üretiminde dikkat edilecek en önemli husus; kullanılacak polimerin iki farklı türünün, belli bir sıvı içinde veya sıcak su, buhar ve kuru ısıtma şsrtlarında, farklı şişme dereceleri ve farklı etkiler göstermesidir. Ancak bu şekilde lifler üzerinde </a:t>
            </a:r>
            <a:r>
              <a:rPr lang="tr-TR" dirty="0" smtClean="0"/>
              <a:t>kıvrımlar </a:t>
            </a:r>
            <a:r>
              <a:rPr lang="tr-TR" dirty="0"/>
              <a:t>ve bükümler meydana gelebilir</a:t>
            </a:r>
            <a:r>
              <a:rPr lang="tr-TR" dirty="0" smtClean="0"/>
              <a:t>.</a:t>
            </a:r>
          </a:p>
          <a:p>
            <a:pPr marL="0" indent="0" algn="just">
              <a:lnSpc>
                <a:spcPct val="150000"/>
              </a:lnSpc>
              <a:buNone/>
            </a:pPr>
            <a:r>
              <a:rPr lang="tr-TR" dirty="0"/>
              <a:t>Bikomponent liflerin üretiminde, aynı polimerin farklı cinsleri yerine, değişik polimerler de kullanılabilir. Farklı polimerlerden ypılmış bikomponent benzeri liflere, </a:t>
            </a:r>
            <a:r>
              <a:rPr lang="tr-TR" b="1" dirty="0">
                <a:solidFill>
                  <a:srgbClr val="FF0000"/>
                </a:solidFill>
              </a:rPr>
              <a:t>bikonstitüent lifler </a:t>
            </a:r>
            <a:r>
              <a:rPr lang="tr-TR" dirty="0"/>
              <a:t>denir.</a:t>
            </a:r>
          </a:p>
        </p:txBody>
      </p:sp>
    </p:spTree>
    <p:extLst>
      <p:ext uri="{BB962C8B-B14F-4D97-AF65-F5344CB8AC3E}">
        <p14:creationId xmlns:p14="http://schemas.microsoft.com/office/powerpoint/2010/main" val="56300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lstStyle/>
          <a:p>
            <a:pPr marL="0" indent="0" algn="just">
              <a:lnSpc>
                <a:spcPct val="150000"/>
              </a:lnSpc>
              <a:buNone/>
            </a:pPr>
            <a:r>
              <a:rPr lang="tr-TR" dirty="0"/>
              <a:t>Filamentleri doğal lifler benzetmek için kesikli elyaf haline getirmek de gerekebilir. Pamuk ve yün gibi kesikli liflerle karıştırılacaksa filamentler, 6-20 cm boylarında kesilir. Bunlara yün tipi veya pamuk tipi yapay kesikli elyaf denir.</a:t>
            </a:r>
          </a:p>
          <a:p>
            <a:pPr marL="0" indent="0" algn="just">
              <a:lnSpc>
                <a:spcPct val="150000"/>
              </a:lnSpc>
              <a:buNone/>
            </a:pPr>
            <a:r>
              <a:rPr lang="tr-TR" dirty="0"/>
              <a:t>Filamentte kesme işlemi kuru veya yaş halde yapılır. Yaş kesme işlemi koagülasyon banyosundan çıkan liflere uygulanır. Bu lifler banyodan çıktıktan sonra ıslak haldeyken keskin bıçaklar yardımıyla istenilen boyutlarda kesilir. Kuru kesme işleminde ise, lifler kurutulur; ya doğrudan belli aralıklarla kesilir veya yine belli aralıklarla önce aşındırma ve ezme işlemi uygulanır; daha sonra bu dayanıksız noktalardan koparılır.</a:t>
            </a:r>
          </a:p>
          <a:p>
            <a:pPr marL="0" indent="0" algn="just">
              <a:lnSpc>
                <a:spcPct val="150000"/>
              </a:lnSpc>
              <a:buNone/>
            </a:pPr>
            <a:endParaRPr lang="tr-TR" dirty="0"/>
          </a:p>
        </p:txBody>
      </p:sp>
    </p:spTree>
    <p:extLst>
      <p:ext uri="{BB962C8B-B14F-4D97-AF65-F5344CB8AC3E}">
        <p14:creationId xmlns:p14="http://schemas.microsoft.com/office/powerpoint/2010/main" val="43856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17151"/>
          </a:xfrm>
        </p:spPr>
        <p:txBody>
          <a:bodyPr>
            <a:normAutofit/>
          </a:bodyPr>
          <a:lstStyle/>
          <a:p>
            <a:pPr algn="ctr"/>
            <a:r>
              <a:rPr lang="tr-TR" sz="4000" dirty="0"/>
              <a:t>REJENER LİFLER</a:t>
            </a:r>
          </a:p>
        </p:txBody>
      </p:sp>
      <p:sp>
        <p:nvSpPr>
          <p:cNvPr id="3" name="Content Placeholder 2"/>
          <p:cNvSpPr>
            <a:spLocks noGrp="1"/>
          </p:cNvSpPr>
          <p:nvPr>
            <p:ph idx="1"/>
          </p:nvPr>
        </p:nvSpPr>
        <p:spPr>
          <a:xfrm>
            <a:off x="1069848" y="1267097"/>
            <a:ext cx="10058400" cy="4905103"/>
          </a:xfrm>
        </p:spPr>
        <p:txBody>
          <a:bodyPr>
            <a:normAutofit lnSpcReduction="10000"/>
          </a:bodyPr>
          <a:lstStyle/>
          <a:p>
            <a:pPr marL="0" indent="0" algn="just">
              <a:lnSpc>
                <a:spcPct val="150000"/>
              </a:lnSpc>
              <a:buNone/>
            </a:pPr>
            <a:r>
              <a:rPr lang="tr-TR" dirty="0"/>
              <a:t>Rejenere lifler, daha önce de belirtildiği gibi, doğada bulunan lineer yapıdaki bazı polimerlerin, fiziksel ve kimyasal yöntemlerle işlenerek lif haline getirilmesi ile oluşurlar. Kullanılan doğal polimerin kaynağına göre rejenere lifler beş sınıf ayrılır.</a:t>
            </a:r>
          </a:p>
          <a:p>
            <a:pPr marL="0" indent="0" algn="just">
              <a:lnSpc>
                <a:spcPct val="150000"/>
              </a:lnSpc>
              <a:buNone/>
            </a:pPr>
            <a:r>
              <a:rPr lang="tr-TR" dirty="0"/>
              <a:t>a) Rejenere selülozik lifler</a:t>
            </a:r>
          </a:p>
          <a:p>
            <a:pPr marL="0" indent="0" algn="just">
              <a:lnSpc>
                <a:spcPct val="150000"/>
              </a:lnSpc>
              <a:buNone/>
            </a:pPr>
            <a:r>
              <a:rPr lang="tr-TR" dirty="0"/>
              <a:t>b) Selüloz esterleri</a:t>
            </a:r>
          </a:p>
          <a:p>
            <a:pPr marL="0" indent="0" algn="just">
              <a:lnSpc>
                <a:spcPct val="150000"/>
              </a:lnSpc>
              <a:buNone/>
            </a:pPr>
            <a:r>
              <a:rPr lang="tr-TR" dirty="0"/>
              <a:t>c) Rejenere protein lifleri</a:t>
            </a:r>
          </a:p>
          <a:p>
            <a:pPr marL="0" indent="0" algn="just">
              <a:lnSpc>
                <a:spcPct val="150000"/>
              </a:lnSpc>
              <a:buNone/>
            </a:pPr>
            <a:r>
              <a:rPr lang="tr-TR" dirty="0"/>
              <a:t>d) Alginat lifleri</a:t>
            </a:r>
          </a:p>
          <a:p>
            <a:pPr marL="0" indent="0" algn="just">
              <a:lnSpc>
                <a:spcPct val="150000"/>
              </a:lnSpc>
              <a:buNone/>
            </a:pPr>
            <a:r>
              <a:rPr lang="tr-TR" dirty="0"/>
              <a:t>e) Kauçuk elyafı</a:t>
            </a:r>
          </a:p>
        </p:txBody>
      </p:sp>
    </p:spTree>
    <p:extLst>
      <p:ext uri="{BB962C8B-B14F-4D97-AF65-F5344CB8AC3E}">
        <p14:creationId xmlns:p14="http://schemas.microsoft.com/office/powerpoint/2010/main" val="376883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82168"/>
          </a:xfrm>
        </p:spPr>
        <p:txBody>
          <a:bodyPr>
            <a:normAutofit/>
          </a:bodyPr>
          <a:lstStyle/>
          <a:p>
            <a:pPr algn="ctr"/>
            <a:r>
              <a:rPr lang="tr-TR" sz="3200" dirty="0"/>
              <a:t>Rejenere Selülozik </a:t>
            </a:r>
            <a:r>
              <a:rPr lang="tr-TR" sz="3200" dirty="0" smtClean="0"/>
              <a:t>Elyaf</a:t>
            </a:r>
            <a:endParaRPr lang="tr-TR" sz="3200" dirty="0"/>
          </a:p>
        </p:txBody>
      </p:sp>
      <p:sp>
        <p:nvSpPr>
          <p:cNvPr id="3" name="Content Placeholder 2"/>
          <p:cNvSpPr>
            <a:spLocks noGrp="1"/>
          </p:cNvSpPr>
          <p:nvPr>
            <p:ph idx="1"/>
          </p:nvPr>
        </p:nvSpPr>
        <p:spPr>
          <a:xfrm>
            <a:off x="1069848" y="1080655"/>
            <a:ext cx="10058400" cy="5091545"/>
          </a:xfrm>
        </p:spPr>
        <p:txBody>
          <a:bodyPr/>
          <a:lstStyle/>
          <a:p>
            <a:pPr marL="0" indent="0" algn="just">
              <a:lnSpc>
                <a:spcPct val="150000"/>
              </a:lnSpc>
              <a:buNone/>
            </a:pPr>
            <a:r>
              <a:rPr lang="tr-TR" dirty="0"/>
              <a:t>Lif üretiminde saf selülozun kullanıldığı lifler bu sınıfta yer alır. Bu tür liflerin elde edilmesi için doğadan selülozun saf halde izole edilmesi gerekir. Saf selüloz bu amaçla kullanıldığı gibi, ikinci rejenere lif sınıfı olan selüloz esterlerinin de ana hammaddesidir.</a:t>
            </a:r>
          </a:p>
        </p:txBody>
      </p:sp>
    </p:spTree>
    <p:extLst>
      <p:ext uri="{BB962C8B-B14F-4D97-AF65-F5344CB8AC3E}">
        <p14:creationId xmlns:p14="http://schemas.microsoft.com/office/powerpoint/2010/main" val="24735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12895"/>
          </a:xfrm>
        </p:spPr>
        <p:txBody>
          <a:bodyPr>
            <a:normAutofit/>
          </a:bodyPr>
          <a:lstStyle/>
          <a:p>
            <a:pPr algn="ctr"/>
            <a:r>
              <a:rPr lang="tr-TR" sz="2800" dirty="0"/>
              <a:t>Saf Selülozun Elde Edilmesi:</a:t>
            </a:r>
          </a:p>
        </p:txBody>
      </p:sp>
      <p:sp>
        <p:nvSpPr>
          <p:cNvPr id="3" name="Content Placeholder 2"/>
          <p:cNvSpPr>
            <a:spLocks noGrp="1"/>
          </p:cNvSpPr>
          <p:nvPr>
            <p:ph idx="1"/>
          </p:nvPr>
        </p:nvSpPr>
        <p:spPr>
          <a:xfrm>
            <a:off x="1069848" y="1136073"/>
            <a:ext cx="10058400" cy="5375563"/>
          </a:xfrm>
        </p:spPr>
        <p:txBody>
          <a:bodyPr>
            <a:normAutofit/>
          </a:bodyPr>
          <a:lstStyle/>
          <a:p>
            <a:pPr marL="0" indent="0" algn="just">
              <a:lnSpc>
                <a:spcPct val="150000"/>
              </a:lnSpc>
              <a:buNone/>
            </a:pPr>
            <a:r>
              <a:rPr lang="tr-TR" dirty="0"/>
              <a:t>Saf selülozu elde etmek için kaynak olarak, </a:t>
            </a:r>
            <a:r>
              <a:rPr lang="el-GR" dirty="0"/>
              <a:t>α-</a:t>
            </a:r>
            <a:r>
              <a:rPr lang="tr-TR" dirty="0"/>
              <a:t>selüloz oranı yüksek kızıl çam, kayın, ladin ve kavak gibi ağçlarla pamuk linteri, ayçiçeği, keten ve kenevir sapları kullanılır. Bu belirtilen selüloz kaynaklarında selüloz saf halde bulunmaz. Linyin, hemiselüloz, pektin, sakkaritler ile karışım halindedir. Bunlardan suda çözünenleri ayırmak kolay olsa bile, linyin ve hemiselüloz suda çözünmediğinden saflaştırma için kimyasal işlemler gereklidir. Bunun için dört ayrı yöntem kullanılabilir. Bunlardan ilk ikisi en çok kullanılanlardır.</a:t>
            </a:r>
          </a:p>
          <a:p>
            <a:pPr marL="0" indent="0" algn="just">
              <a:lnSpc>
                <a:spcPct val="150000"/>
              </a:lnSpc>
              <a:buNone/>
            </a:pPr>
            <a:r>
              <a:rPr lang="tr-TR" b="1" dirty="0"/>
              <a:t>1. </a:t>
            </a:r>
            <a:r>
              <a:rPr lang="tr-TR" dirty="0"/>
              <a:t>Bu yöntemle selüloz elde edilmesinde odun talaşları, % 6-8 lık NaOH çözeltisinde, 10 atm basınç altında, 170 </a:t>
            </a:r>
            <a:r>
              <a:rPr lang="tr-TR" dirty="0" smtClean="0"/>
              <a:t>°C </a:t>
            </a:r>
            <a:r>
              <a:rPr lang="tr-TR" dirty="0"/>
              <a:t>de 3-6 saat süreyle ısıtılır. Bu sürenin sonunda selülozdan başka bütün maddeler suda çözünür. </a:t>
            </a:r>
          </a:p>
        </p:txBody>
      </p:sp>
    </p:spTree>
    <p:extLst>
      <p:ext uri="{BB962C8B-B14F-4D97-AF65-F5344CB8AC3E}">
        <p14:creationId xmlns:p14="http://schemas.microsoft.com/office/powerpoint/2010/main" val="339005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57646"/>
            <a:ext cx="10058400" cy="5414554"/>
          </a:xfrm>
        </p:spPr>
        <p:txBody>
          <a:bodyPr>
            <a:normAutofit/>
          </a:bodyPr>
          <a:lstStyle/>
          <a:p>
            <a:pPr marL="0" indent="0" algn="just">
              <a:lnSpc>
                <a:spcPct val="200000"/>
              </a:lnSpc>
              <a:spcAft>
                <a:spcPts val="1000"/>
              </a:spcAft>
              <a:buNone/>
            </a:pPr>
            <a:r>
              <a:rPr lang="tr-TR" dirty="0">
                <a:solidFill>
                  <a:srgbClr val="000000"/>
                </a:solidFill>
                <a:ea typeface="Calibri" panose="020F0502020204030204" pitchFamily="34" charset="0"/>
                <a:cs typeface="Times New Roman" panose="02020603050405020304" pitchFamily="18" charset="0"/>
              </a:rPr>
              <a:t>Çözünmeyen selüloz süzülerek ayrılır, yıkanır ve kurutulur. Bu yöntemle elde edilen selüloza sud selülozu adı verilir.</a:t>
            </a:r>
          </a:p>
          <a:p>
            <a:pPr marL="0" indent="0" algn="just">
              <a:lnSpc>
                <a:spcPct val="200000"/>
              </a:lnSpc>
              <a:spcAft>
                <a:spcPts val="1000"/>
              </a:spcAft>
              <a:buNone/>
            </a:pPr>
            <a:r>
              <a:rPr lang="tr-TR" b="1" dirty="0" smtClean="0">
                <a:solidFill>
                  <a:srgbClr val="000000"/>
                </a:solidFill>
                <a:ea typeface="Calibri" panose="020F0502020204030204" pitchFamily="34" charset="0"/>
                <a:cs typeface="Times New Roman" panose="02020603050405020304" pitchFamily="18" charset="0"/>
              </a:rPr>
              <a:t>2</a:t>
            </a:r>
            <a:r>
              <a:rPr lang="tr-TR" b="1" dirty="0">
                <a:solidFill>
                  <a:srgbClr val="000000"/>
                </a:solidFill>
                <a:ea typeface="Calibri" panose="020F0502020204030204" pitchFamily="34" charset="0"/>
                <a:cs typeface="Times New Roman" panose="02020603050405020304" pitchFamily="18" charset="0"/>
              </a:rPr>
              <a:t>. </a:t>
            </a:r>
            <a:r>
              <a:rPr lang="tr-TR" dirty="0">
                <a:solidFill>
                  <a:srgbClr val="000000"/>
                </a:solidFill>
                <a:ea typeface="Calibri" panose="020F0502020204030204" pitchFamily="34" charset="0"/>
                <a:cs typeface="Times New Roman" panose="02020603050405020304" pitchFamily="18" charset="0"/>
              </a:rPr>
              <a:t>Bu yöntemde de saf selülozun</a:t>
            </a:r>
            <a:r>
              <a:rPr lang="tr-TR" dirty="0">
                <a:ea typeface="Calibri" panose="020F0502020204030204" pitchFamily="34" charset="0"/>
                <a:cs typeface="Times New Roman" panose="02020603050405020304" pitchFamily="18" charset="0"/>
              </a:rPr>
              <a:t> </a:t>
            </a:r>
            <a:r>
              <a:rPr lang="tr-TR" dirty="0">
                <a:solidFill>
                  <a:srgbClr val="000000"/>
                </a:solidFill>
                <a:ea typeface="Calibri" panose="020F0502020204030204" pitchFamily="34" charset="0"/>
                <a:cs typeface="Times New Roman" panose="02020603050405020304" pitchFamily="18" charset="0"/>
              </a:rPr>
              <a:t>elde edilmesinde odun talaşları, Ca(HSO</a:t>
            </a:r>
            <a:r>
              <a:rPr lang="tr-TR" baseline="-25000" dirty="0">
                <a:solidFill>
                  <a:srgbClr val="000000"/>
                </a:solidFill>
                <a:ea typeface="Calibri" panose="020F0502020204030204" pitchFamily="34" charset="0"/>
                <a:cs typeface="Times New Roman" panose="02020603050405020304" pitchFamily="18" charset="0"/>
              </a:rPr>
              <a:t>3</a:t>
            </a:r>
            <a:r>
              <a:rPr lang="tr-TR" dirty="0">
                <a:solidFill>
                  <a:srgbClr val="000000"/>
                </a:solidFill>
                <a:ea typeface="Calibri" panose="020F0502020204030204" pitchFamily="34" charset="0"/>
                <a:cs typeface="Times New Roman" panose="02020603050405020304" pitchFamily="18" charset="0"/>
              </a:rPr>
              <a:t>)</a:t>
            </a:r>
            <a:r>
              <a:rPr lang="tr-TR" baseline="-25000" dirty="0">
                <a:solidFill>
                  <a:srgbClr val="000000"/>
                </a:solidFill>
                <a:ea typeface="Calibri" panose="020F0502020204030204" pitchFamily="34" charset="0"/>
                <a:cs typeface="Times New Roman" panose="02020603050405020304" pitchFamily="18" charset="0"/>
              </a:rPr>
              <a:t>2</a:t>
            </a:r>
            <a:r>
              <a:rPr lang="tr-TR" dirty="0">
                <a:solidFill>
                  <a:srgbClr val="000000"/>
                </a:solidFill>
                <a:ea typeface="Calibri" panose="020F0502020204030204" pitchFamily="34" charset="0"/>
                <a:cs typeface="Times New Roman" panose="02020603050405020304" pitchFamily="18" charset="0"/>
              </a:rPr>
              <a:t> ile ıslatılır. Bu çözelti, 3-9 atm basınç altında, 140-150 </a:t>
            </a:r>
            <a:r>
              <a:rPr lang="tr-TR" baseline="30000" dirty="0">
                <a:solidFill>
                  <a:srgbClr val="000000"/>
                </a:solidFill>
                <a:ea typeface="Calibri" panose="020F0502020204030204" pitchFamily="34" charset="0"/>
                <a:cs typeface="Times New Roman" panose="02020603050405020304" pitchFamily="18" charset="0"/>
              </a:rPr>
              <a:t>o</a:t>
            </a:r>
            <a:r>
              <a:rPr lang="tr-TR" dirty="0">
                <a:solidFill>
                  <a:srgbClr val="000000"/>
                </a:solidFill>
                <a:ea typeface="Calibri" panose="020F0502020204030204" pitchFamily="34" charset="0"/>
                <a:cs typeface="Times New Roman" panose="02020603050405020304" pitchFamily="18" charset="0"/>
              </a:rPr>
              <a:t>C de 15 saat bekletilir.</a:t>
            </a:r>
            <a:r>
              <a:rPr lang="tr-TR" dirty="0">
                <a:ea typeface="Calibri" panose="020F0502020204030204" pitchFamily="34" charset="0"/>
                <a:cs typeface="Times New Roman" panose="02020603050405020304" pitchFamily="18" charset="0"/>
              </a:rPr>
              <a:t> </a:t>
            </a:r>
            <a:r>
              <a:rPr lang="tr-TR" dirty="0">
                <a:solidFill>
                  <a:srgbClr val="000000"/>
                </a:solidFill>
                <a:ea typeface="Calibri" panose="020F0502020204030204" pitchFamily="34" charset="0"/>
                <a:cs typeface="Times New Roman" panose="02020603050405020304" pitchFamily="18" charset="0"/>
              </a:rPr>
              <a:t>Bu sürenin sonunda selüloz dışındaki bütün maddeler suda çözünür.</a:t>
            </a:r>
            <a:r>
              <a:rPr lang="tr-TR" dirty="0">
                <a:ea typeface="Calibri" panose="020F0502020204030204" pitchFamily="34" charset="0"/>
                <a:cs typeface="Times New Roman" panose="02020603050405020304" pitchFamily="18" charset="0"/>
              </a:rPr>
              <a:t> </a:t>
            </a:r>
            <a:r>
              <a:rPr lang="tr-TR" dirty="0">
                <a:solidFill>
                  <a:srgbClr val="000000"/>
                </a:solidFill>
                <a:ea typeface="Calibri" panose="020F0502020204030204" pitchFamily="34" charset="0"/>
                <a:cs typeface="Times New Roman" panose="02020603050405020304" pitchFamily="18" charset="0"/>
              </a:rPr>
              <a:t>Çözünmeyen selüloz süzülerek ayrılır, yıkanır ve kurutulur. Bu yöntemle elde edilen selüloza </a:t>
            </a:r>
            <a:r>
              <a:rPr lang="tr-TR" dirty="0">
                <a:solidFill>
                  <a:srgbClr val="FF0000"/>
                </a:solidFill>
                <a:ea typeface="Calibri" panose="020F0502020204030204" pitchFamily="34" charset="0"/>
                <a:cs typeface="Times New Roman" panose="02020603050405020304" pitchFamily="18" charset="0"/>
              </a:rPr>
              <a:t>sülfit selülozu </a:t>
            </a:r>
            <a:r>
              <a:rPr lang="tr-TR" dirty="0" smtClean="0">
                <a:solidFill>
                  <a:srgbClr val="000000"/>
                </a:solidFill>
                <a:ea typeface="Calibri" panose="020F0502020204030204" pitchFamily="34" charset="0"/>
                <a:cs typeface="Times New Roman" panose="02020603050405020304" pitchFamily="18" charset="0"/>
              </a:rPr>
              <a:t>denir.</a:t>
            </a:r>
          </a:p>
          <a:p>
            <a:pPr marL="0" indent="0">
              <a:buNone/>
            </a:pPr>
            <a:endParaRPr lang="tr-TR" dirty="0"/>
          </a:p>
        </p:txBody>
      </p:sp>
    </p:spTree>
    <p:extLst>
      <p:ext uri="{BB962C8B-B14F-4D97-AF65-F5344CB8AC3E}">
        <p14:creationId xmlns:p14="http://schemas.microsoft.com/office/powerpoint/2010/main" val="350412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70709"/>
            <a:ext cx="10058400" cy="5401491"/>
          </a:xfrm>
        </p:spPr>
        <p:txBody>
          <a:bodyPr/>
          <a:lstStyle/>
          <a:p>
            <a:pPr marL="0" indent="0" algn="just">
              <a:lnSpc>
                <a:spcPct val="150000"/>
              </a:lnSpc>
              <a:buNone/>
            </a:pPr>
            <a:r>
              <a:rPr lang="tr-TR" dirty="0"/>
              <a:t>Selüloz nitratın çok kolay alevlendiğini gözönüne alarak filamentleri amonyum sülfür ile denitrate etmiştir. Bu ürün, 1890 yılında Paris fuarında ilk kimyasal elyaf olarak sergilenmiştir. </a:t>
            </a:r>
            <a:endParaRPr lang="tr-TR" dirty="0" smtClean="0"/>
          </a:p>
          <a:p>
            <a:pPr marL="0" indent="0" algn="just">
              <a:lnSpc>
                <a:spcPct val="150000"/>
              </a:lnSpc>
              <a:buNone/>
            </a:pPr>
            <a:r>
              <a:rPr lang="tr-TR" dirty="0"/>
              <a:t>1920’li yıllarda Staudinger, sentetik polimerler üzerine çalışmalara başlamıştır. Bu çalışmalarla birlikte polimerlerle ilgili daha geniş bilgiler elde edildi. Yani sentezler yapıldı. Yapılan çalışmalar sonucunda, sentetik bir polimerden üretilen ilk sentetik elyaf 1938 yılınca tüketiciye sunuldu.</a:t>
            </a:r>
          </a:p>
          <a:p>
            <a:pPr marL="0" indent="0">
              <a:buNone/>
            </a:pPr>
            <a:endParaRPr lang="tr-TR" dirty="0"/>
          </a:p>
        </p:txBody>
      </p:sp>
    </p:spTree>
    <p:extLst>
      <p:ext uri="{BB962C8B-B14F-4D97-AF65-F5344CB8AC3E}">
        <p14:creationId xmlns:p14="http://schemas.microsoft.com/office/powerpoint/2010/main" val="3966455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84909"/>
            <a:ext cx="10058400" cy="5687291"/>
          </a:xfrm>
        </p:spPr>
        <p:txBody>
          <a:bodyPr/>
          <a:lstStyle/>
          <a:p>
            <a:pPr marL="0" indent="0" algn="just">
              <a:lnSpc>
                <a:spcPct val="150000"/>
              </a:lnSpc>
              <a:buNone/>
            </a:pPr>
            <a:r>
              <a:rPr lang="tr-TR" b="1" dirty="0"/>
              <a:t>3. </a:t>
            </a:r>
            <a:r>
              <a:rPr lang="tr-TR" dirty="0"/>
              <a:t>1 litrede 100g </a:t>
            </a:r>
            <a:r>
              <a:rPr lang="tr-TR" dirty="0">
                <a:solidFill>
                  <a:srgbClr val="000000"/>
                </a:solidFill>
                <a:ea typeface="Calibri" panose="020F0502020204030204" pitchFamily="34" charset="0"/>
              </a:rPr>
              <a:t>NaOH+30g Na</a:t>
            </a:r>
            <a:r>
              <a:rPr lang="tr-TR" baseline="-25000" dirty="0">
                <a:solidFill>
                  <a:srgbClr val="000000"/>
                </a:solidFill>
                <a:ea typeface="Calibri" panose="020F0502020204030204" pitchFamily="34" charset="0"/>
              </a:rPr>
              <a:t>2</a:t>
            </a:r>
            <a:r>
              <a:rPr lang="tr-TR" dirty="0">
                <a:solidFill>
                  <a:srgbClr val="000000"/>
                </a:solidFill>
                <a:ea typeface="Calibri" panose="020F0502020204030204" pitchFamily="34" charset="0"/>
              </a:rPr>
              <a:t>S+250g Na</a:t>
            </a:r>
            <a:r>
              <a:rPr lang="tr-TR" baseline="-25000" dirty="0">
                <a:solidFill>
                  <a:srgbClr val="000000"/>
                </a:solidFill>
                <a:ea typeface="Calibri" panose="020F0502020204030204" pitchFamily="34" charset="0"/>
              </a:rPr>
              <a:t>2</a:t>
            </a:r>
            <a:r>
              <a:rPr lang="tr-TR" dirty="0">
                <a:solidFill>
                  <a:srgbClr val="000000"/>
                </a:solidFill>
                <a:ea typeface="Calibri" panose="020F0502020204030204" pitchFamily="34" charset="0"/>
              </a:rPr>
              <a:t>CO</a:t>
            </a:r>
            <a:r>
              <a:rPr lang="tr-TR" baseline="-25000" dirty="0">
                <a:solidFill>
                  <a:srgbClr val="000000"/>
                </a:solidFill>
                <a:ea typeface="Calibri" panose="020F0502020204030204" pitchFamily="34" charset="0"/>
              </a:rPr>
              <a:t>3</a:t>
            </a:r>
            <a:r>
              <a:rPr lang="tr-TR" dirty="0">
                <a:solidFill>
                  <a:srgbClr val="000000"/>
                </a:solidFill>
                <a:ea typeface="Calibri" panose="020F0502020204030204" pitchFamily="34" charset="0"/>
              </a:rPr>
              <a:t>+10g Na</a:t>
            </a:r>
            <a:r>
              <a:rPr lang="tr-TR" baseline="-25000" dirty="0">
                <a:solidFill>
                  <a:srgbClr val="000000"/>
                </a:solidFill>
                <a:ea typeface="Calibri" panose="020F0502020204030204" pitchFamily="34" charset="0"/>
              </a:rPr>
              <a:t>2</a:t>
            </a:r>
            <a:r>
              <a:rPr lang="tr-TR" dirty="0">
                <a:solidFill>
                  <a:srgbClr val="000000"/>
                </a:solidFill>
                <a:ea typeface="Calibri" panose="020F0502020204030204" pitchFamily="34" charset="0"/>
              </a:rPr>
              <a:t>SO</a:t>
            </a:r>
            <a:r>
              <a:rPr lang="tr-TR" baseline="-25000" dirty="0">
                <a:solidFill>
                  <a:srgbClr val="000000"/>
                </a:solidFill>
                <a:ea typeface="Calibri" panose="020F0502020204030204" pitchFamily="34" charset="0"/>
              </a:rPr>
              <a:t>4</a:t>
            </a:r>
            <a:r>
              <a:rPr lang="tr-TR" dirty="0">
                <a:solidFill>
                  <a:srgbClr val="000000"/>
                </a:solidFill>
                <a:ea typeface="Calibri" panose="020F0502020204030204" pitchFamily="34" charset="0"/>
              </a:rPr>
              <a:t> </a:t>
            </a:r>
            <a:r>
              <a:rPr lang="tr-TR" dirty="0" smtClean="0"/>
              <a:t>içeren </a:t>
            </a:r>
            <a:r>
              <a:rPr lang="tr-TR" dirty="0"/>
              <a:t>bir çözeltide odun parçaları ıslatılır. 160-175 </a:t>
            </a:r>
            <a:r>
              <a:rPr lang="tr-TR" dirty="0" smtClean="0"/>
              <a:t>°C </a:t>
            </a:r>
            <a:r>
              <a:rPr lang="tr-TR" dirty="0"/>
              <a:t>de 7-8 atm basınç altında 4 saat bekletilir. Bu sürenin sonunda çözünmeyen selüloz süzülüp ayrılarak yıkanır ve kurutulur. </a:t>
            </a:r>
            <a:endParaRPr lang="tr-TR" dirty="0" smtClean="0"/>
          </a:p>
          <a:p>
            <a:pPr marL="0" indent="0" algn="just">
              <a:lnSpc>
                <a:spcPct val="150000"/>
              </a:lnSpc>
              <a:buNone/>
            </a:pPr>
            <a:endParaRPr lang="tr-TR" dirty="0"/>
          </a:p>
          <a:p>
            <a:pPr marL="0" indent="0" algn="just">
              <a:lnSpc>
                <a:spcPct val="150000"/>
              </a:lnSpc>
              <a:buNone/>
            </a:pPr>
            <a:r>
              <a:rPr lang="tr-TR" b="1" dirty="0"/>
              <a:t>4. </a:t>
            </a:r>
            <a:r>
              <a:rPr lang="tr-TR" dirty="0"/>
              <a:t>Bu yöntemde odun parçaları % 4-5 lik </a:t>
            </a:r>
            <a:r>
              <a:rPr lang="tr-TR" dirty="0">
                <a:solidFill>
                  <a:srgbClr val="000000"/>
                </a:solidFill>
                <a:ea typeface="Calibri" panose="020F0502020204030204" pitchFamily="34" charset="0"/>
              </a:rPr>
              <a:t>HNO</a:t>
            </a:r>
            <a:r>
              <a:rPr lang="tr-TR" baseline="-25000" dirty="0">
                <a:solidFill>
                  <a:srgbClr val="000000"/>
                </a:solidFill>
                <a:ea typeface="Calibri" panose="020F0502020204030204" pitchFamily="34" charset="0"/>
              </a:rPr>
              <a:t>3 </a:t>
            </a:r>
            <a:r>
              <a:rPr lang="tr-TR" dirty="0" smtClean="0"/>
              <a:t>çözeltisinde </a:t>
            </a:r>
            <a:r>
              <a:rPr lang="tr-TR" dirty="0"/>
              <a:t>45 </a:t>
            </a:r>
            <a:r>
              <a:rPr lang="tr-TR" dirty="0" smtClean="0"/>
              <a:t>°C </a:t>
            </a:r>
            <a:r>
              <a:rPr lang="tr-TR" dirty="0"/>
              <a:t>de birkaç saat tutulur. Elde edilen selüloz, daha sonra asitliğini gidermek üzere seyreltik NaOH ile çalkalanır.</a:t>
            </a:r>
          </a:p>
          <a:p>
            <a:pPr marL="0" indent="0" algn="just">
              <a:lnSpc>
                <a:spcPct val="150000"/>
              </a:lnSpc>
              <a:buNone/>
            </a:pPr>
            <a:endParaRPr lang="tr-TR" dirty="0"/>
          </a:p>
        </p:txBody>
      </p:sp>
    </p:spTree>
    <p:extLst>
      <p:ext uri="{BB962C8B-B14F-4D97-AF65-F5344CB8AC3E}">
        <p14:creationId xmlns:p14="http://schemas.microsoft.com/office/powerpoint/2010/main" val="109876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98764"/>
            <a:ext cx="10058400" cy="5673436"/>
          </a:xfrm>
        </p:spPr>
        <p:txBody>
          <a:bodyPr>
            <a:normAutofit/>
          </a:bodyPr>
          <a:lstStyle/>
          <a:p>
            <a:pPr marL="0" indent="0" algn="just">
              <a:lnSpc>
                <a:spcPct val="150000"/>
              </a:lnSpc>
              <a:buNone/>
            </a:pPr>
            <a:r>
              <a:rPr lang="tr-TR" dirty="0"/>
              <a:t>Bu dört yöntemden biri ile elde edilen yıkanmış ve kurutulmuş selüloz su ile karıştırılarak hamur haline getirilir. Bu hamura, odundan elde edildiği için odun hamuru adı verilir. Bu karışım aynı zamanda kağıt ve yapay ipek de denilen rejenere lif yapımında da kullanılır.</a:t>
            </a:r>
          </a:p>
          <a:p>
            <a:pPr marL="0" indent="0" algn="just">
              <a:lnSpc>
                <a:spcPct val="150000"/>
              </a:lnSpc>
              <a:buNone/>
            </a:pPr>
            <a:r>
              <a:rPr lang="tr-TR" dirty="0"/>
              <a:t>Kağıt hamuru, rejenere lif üretiminde ya saf selüloz veya selüloz esteri olarak kullanılır. Saf selüloz şeklinde viskoz ipeği, bakır ipeği, modal veya tencel  (lyocell) elde edilir.</a:t>
            </a:r>
          </a:p>
          <a:p>
            <a:pPr marL="0" indent="0" algn="just">
              <a:lnSpc>
                <a:spcPct val="150000"/>
              </a:lnSpc>
              <a:buNone/>
            </a:pPr>
            <a:r>
              <a:rPr lang="tr-TR" dirty="0"/>
              <a:t>Rejenere selülozik liflerle selüloz esterlerine, ipeğe benzediklerinden dolayı, yapay ipek, suni ipek gibi isimler verilir. Ayrıca Amerikan literatüründe rayon terimi de kullanılmaktadır.</a:t>
            </a:r>
          </a:p>
        </p:txBody>
      </p:sp>
    </p:spTree>
    <p:extLst>
      <p:ext uri="{BB962C8B-B14F-4D97-AF65-F5344CB8AC3E}">
        <p14:creationId xmlns:p14="http://schemas.microsoft.com/office/powerpoint/2010/main" val="127369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3"/>
            <a:ext cx="10058400" cy="637586"/>
          </a:xfrm>
        </p:spPr>
        <p:txBody>
          <a:bodyPr>
            <a:normAutofit/>
          </a:bodyPr>
          <a:lstStyle/>
          <a:p>
            <a:pPr algn="ctr"/>
            <a:r>
              <a:rPr lang="tr-TR" sz="2400" dirty="0">
                <a:latin typeface="+mn-lt"/>
              </a:rPr>
              <a:t>Bakır </a:t>
            </a:r>
            <a:r>
              <a:rPr lang="tr-TR" sz="2400" dirty="0" smtClean="0">
                <a:latin typeface="+mn-lt"/>
              </a:rPr>
              <a:t>İpeği</a:t>
            </a:r>
            <a:endParaRPr lang="tr-TR" sz="2400" dirty="0">
              <a:latin typeface="+mn-lt"/>
            </a:endParaRPr>
          </a:p>
        </p:txBody>
      </p:sp>
      <p:sp>
        <p:nvSpPr>
          <p:cNvPr id="3" name="Content Placeholder 2"/>
          <p:cNvSpPr>
            <a:spLocks noGrp="1"/>
          </p:cNvSpPr>
          <p:nvPr>
            <p:ph idx="1"/>
          </p:nvPr>
        </p:nvSpPr>
        <p:spPr>
          <a:xfrm>
            <a:off x="1069848" y="1214846"/>
            <a:ext cx="10058400" cy="4957354"/>
          </a:xfrm>
        </p:spPr>
        <p:txBody>
          <a:bodyPr>
            <a:normAutofit/>
          </a:bodyPr>
          <a:lstStyle/>
          <a:p>
            <a:pPr marL="0" indent="0" algn="just">
              <a:lnSpc>
                <a:spcPct val="150000"/>
              </a:lnSpc>
              <a:buNone/>
            </a:pPr>
            <a:r>
              <a:rPr lang="tr-TR" dirty="0" smtClean="0"/>
              <a:t>Tetraammin bakır hidroksit çözeltisinde çözünmüş saf selülozdan lif elde edilmesi için ilk patent 1897 yılında Almanya’da alınmıştır. Ancak tekstilde kullanılacak hale getirilmesi için gereken germe-çekme işlemi, 1901 yılında uygulanıp ticari olarak üretilmeye başlanmıştır. Bakır ipeği için pamuk linteri kullanılacaksa önceden NaOH ile pişirilip ağartılır. Kısacası saf selülozun elde edilmesindeki maddelerden ilki uygulanır. Elde edilen kağıt hamuru, derişik </a:t>
            </a:r>
            <a:r>
              <a:rPr lang="tr-TR" dirty="0" smtClean="0">
                <a:ea typeface="Calibri" panose="020F0502020204030204" pitchFamily="34" charset="0"/>
              </a:rPr>
              <a:t>CuSO</a:t>
            </a:r>
            <a:r>
              <a:rPr lang="tr-TR" baseline="-25000" dirty="0" smtClean="0">
                <a:ea typeface="Calibri" panose="020F0502020204030204" pitchFamily="34" charset="0"/>
              </a:rPr>
              <a:t>4</a:t>
            </a:r>
            <a:r>
              <a:rPr lang="tr-TR" dirty="0" smtClean="0"/>
              <a:t> ve NaOH elde edilen </a:t>
            </a:r>
            <a:r>
              <a:rPr lang="tr-TR" dirty="0" smtClean="0">
                <a:ea typeface="Calibri" panose="020F0502020204030204" pitchFamily="34" charset="0"/>
              </a:rPr>
              <a:t>Cu(OH)</a:t>
            </a:r>
            <a:r>
              <a:rPr lang="tr-TR" baseline="-25000" dirty="0" smtClean="0">
                <a:ea typeface="Calibri" panose="020F0502020204030204" pitchFamily="34" charset="0"/>
              </a:rPr>
              <a:t>2</a:t>
            </a:r>
            <a:r>
              <a:rPr lang="tr-TR" dirty="0" smtClean="0">
                <a:ea typeface="Calibri" panose="020F0502020204030204" pitchFamily="34" charset="0"/>
              </a:rPr>
              <a:t> </a:t>
            </a:r>
            <a:r>
              <a:rPr lang="tr-TR" dirty="0" smtClean="0"/>
              <a:t> çökeltisi ile karıştırılır. İnce küçük selüloz liflerinin tümü açık mavi renkli bakır hidroksit ile iyice karışır.</a:t>
            </a:r>
          </a:p>
          <a:p>
            <a:pPr marL="0" indent="0" algn="ctr">
              <a:lnSpc>
                <a:spcPct val="200000"/>
              </a:lnSpc>
              <a:spcAft>
                <a:spcPts val="1000"/>
              </a:spcAft>
              <a:buNone/>
            </a:pPr>
            <a:r>
              <a:rPr lang="tr-TR" dirty="0">
                <a:ea typeface="Calibri" panose="020F0502020204030204" pitchFamily="34" charset="0"/>
                <a:cs typeface="Times New Roman" panose="02020603050405020304" pitchFamily="18" charset="0"/>
              </a:rPr>
              <a:t>CuSO</a:t>
            </a:r>
            <a:r>
              <a:rPr lang="tr-TR" baseline="-25000" dirty="0">
                <a:ea typeface="Calibri" panose="020F0502020204030204" pitchFamily="34" charset="0"/>
                <a:cs typeface="Times New Roman" panose="02020603050405020304" pitchFamily="18" charset="0"/>
              </a:rPr>
              <a:t>4 </a:t>
            </a:r>
            <a:r>
              <a:rPr lang="tr-TR" dirty="0">
                <a:ea typeface="Calibri" panose="020F0502020204030204" pitchFamily="34" charset="0"/>
                <a:cs typeface="Times New Roman" panose="02020603050405020304" pitchFamily="18" charset="0"/>
              </a:rPr>
              <a:t>+ NaOH → </a:t>
            </a:r>
            <a:r>
              <a:rPr lang="tr-TR" b="1" dirty="0">
                <a:ea typeface="Calibri" panose="020F0502020204030204" pitchFamily="34" charset="0"/>
                <a:cs typeface="Times New Roman" panose="02020603050405020304" pitchFamily="18" charset="0"/>
              </a:rPr>
              <a:t>Cu(OH)</a:t>
            </a:r>
            <a:r>
              <a:rPr lang="tr-TR" b="1" baseline="-25000" dirty="0">
                <a:ea typeface="Calibri" panose="020F0502020204030204" pitchFamily="34" charset="0"/>
                <a:cs typeface="Times New Roman" panose="02020603050405020304" pitchFamily="18" charset="0"/>
              </a:rPr>
              <a:t>2</a:t>
            </a:r>
            <a:r>
              <a:rPr lang="tr-TR" baseline="-25000" dirty="0">
                <a:ea typeface="Calibri" panose="020F0502020204030204" pitchFamily="34" charset="0"/>
                <a:cs typeface="Times New Roman" panose="02020603050405020304" pitchFamily="18" charset="0"/>
              </a:rPr>
              <a:t> </a:t>
            </a:r>
            <a:r>
              <a:rPr lang="tr-TR" dirty="0">
                <a:ea typeface="Calibri" panose="020F0502020204030204" pitchFamily="34" charset="0"/>
                <a:cs typeface="Times New Roman" panose="02020603050405020304" pitchFamily="18" charset="0"/>
              </a:rPr>
              <a:t>+ Na</a:t>
            </a:r>
            <a:r>
              <a:rPr lang="tr-TR" baseline="-25000" dirty="0">
                <a:ea typeface="Calibri" panose="020F0502020204030204" pitchFamily="34" charset="0"/>
                <a:cs typeface="Times New Roman" panose="02020603050405020304" pitchFamily="18" charset="0"/>
              </a:rPr>
              <a:t>2</a:t>
            </a:r>
            <a:r>
              <a:rPr lang="tr-TR" dirty="0">
                <a:ea typeface="Calibri" panose="020F0502020204030204" pitchFamily="34" charset="0"/>
                <a:cs typeface="Times New Roman" panose="02020603050405020304" pitchFamily="18" charset="0"/>
              </a:rPr>
              <a:t>SO</a:t>
            </a:r>
            <a:r>
              <a:rPr lang="tr-TR" baseline="-25000" dirty="0">
                <a:ea typeface="Calibri" panose="020F0502020204030204" pitchFamily="34" charset="0"/>
                <a:cs typeface="Times New Roman" panose="02020603050405020304" pitchFamily="18" charset="0"/>
              </a:rPr>
              <a:t>4</a:t>
            </a:r>
            <a:endParaRPr lang="tr-TR" sz="1600" dirty="0">
              <a:ea typeface="Calibri" panose="020F0502020204030204" pitchFamily="34" charset="0"/>
              <a:cs typeface="Times New Roman" panose="02020603050405020304" pitchFamily="18" charset="0"/>
            </a:endParaRPr>
          </a:p>
          <a:p>
            <a:pPr marL="0" indent="0" algn="just">
              <a:lnSpc>
                <a:spcPct val="150000"/>
              </a:lnSpc>
              <a:buNone/>
            </a:pPr>
            <a:endParaRPr lang="tr-TR" dirty="0"/>
          </a:p>
        </p:txBody>
      </p:sp>
    </p:spTree>
    <p:extLst>
      <p:ext uri="{BB962C8B-B14F-4D97-AF65-F5344CB8AC3E}">
        <p14:creationId xmlns:p14="http://schemas.microsoft.com/office/powerpoint/2010/main" val="3705117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44583"/>
            <a:ext cx="10058400" cy="5427617"/>
          </a:xfrm>
        </p:spPr>
        <p:txBody>
          <a:bodyPr/>
          <a:lstStyle/>
          <a:p>
            <a:pPr marL="0" indent="0" algn="just">
              <a:lnSpc>
                <a:spcPct val="150000"/>
              </a:lnSpc>
              <a:buNone/>
            </a:pPr>
            <a:r>
              <a:rPr lang="tr-TR" dirty="0">
                <a:latin typeface="Bookman Old Style" panose="02050604050505020204" pitchFamily="18" charset="0"/>
                <a:ea typeface="Calibri" panose="020F0502020204030204" pitchFamily="34" charset="0"/>
              </a:rPr>
              <a:t>Bakır hidroksit ile karıştırılmış selüloz, üzerinde %40 su kalacak şekilde sıkılır. Bu sıkma sırasında vakumla havası alınır. Çünkü selüloz, daha sonra ilave edilecek bazik amonyak çözeltisi ile hava oksijeninden yükseltgenerek bozunduğundan, lifler arasında kalan hava giderilmelidir. Suyu ve havası alınmış kütle derişik amonyak çözeltisi ile 24 saat karıştırılır. Selüloz üzerinde çökmüş bulunan bakır hidroksit ile amonyak, koyu mavi renkli </a:t>
            </a:r>
            <a:r>
              <a:rPr lang="tr-TR" dirty="0">
                <a:solidFill>
                  <a:srgbClr val="FF0000"/>
                </a:solidFill>
                <a:latin typeface="Bookman Old Style" panose="02050604050505020204" pitchFamily="18" charset="0"/>
                <a:ea typeface="Calibri" panose="020F0502020204030204" pitchFamily="34" charset="0"/>
              </a:rPr>
              <a:t>tetraammin bakır hidroksit </a:t>
            </a:r>
            <a:r>
              <a:rPr lang="tr-TR" b="1" dirty="0">
                <a:latin typeface="Bookman Old Style" panose="02050604050505020204" pitchFamily="18" charset="0"/>
                <a:ea typeface="Calibri" panose="020F0502020204030204" pitchFamily="34" charset="0"/>
              </a:rPr>
              <a:t>[Cu (NH</a:t>
            </a:r>
            <a:r>
              <a:rPr lang="tr-TR" b="1" baseline="-25000" dirty="0">
                <a:latin typeface="Bookman Old Style" panose="02050604050505020204" pitchFamily="18" charset="0"/>
                <a:ea typeface="Calibri" panose="020F0502020204030204" pitchFamily="34" charset="0"/>
              </a:rPr>
              <a:t>3</a:t>
            </a:r>
            <a:r>
              <a:rPr lang="tr-TR" b="1" dirty="0">
                <a:latin typeface="Bookman Old Style" panose="02050604050505020204" pitchFamily="18" charset="0"/>
                <a:ea typeface="Calibri" panose="020F0502020204030204" pitchFamily="34" charset="0"/>
              </a:rPr>
              <a:t>)</a:t>
            </a:r>
            <a:r>
              <a:rPr lang="tr-TR" b="1" baseline="-25000" dirty="0">
                <a:latin typeface="Bookman Old Style" panose="02050604050505020204" pitchFamily="18" charset="0"/>
                <a:ea typeface="Calibri" panose="020F0502020204030204" pitchFamily="34" charset="0"/>
              </a:rPr>
              <a:t>4</a:t>
            </a:r>
            <a:r>
              <a:rPr lang="tr-TR" b="1" dirty="0">
                <a:latin typeface="Bookman Old Style" panose="02050604050505020204" pitchFamily="18" charset="0"/>
                <a:ea typeface="Calibri" panose="020F0502020204030204" pitchFamily="34" charset="0"/>
              </a:rPr>
              <a:t>] (OH)</a:t>
            </a:r>
            <a:r>
              <a:rPr lang="tr-TR" b="1" baseline="-25000" dirty="0">
                <a:latin typeface="Bookman Old Style" panose="02050604050505020204" pitchFamily="18" charset="0"/>
                <a:ea typeface="Calibri" panose="020F0502020204030204" pitchFamily="34" charset="0"/>
              </a:rPr>
              <a:t>2 </a:t>
            </a:r>
            <a:r>
              <a:rPr lang="tr-TR" dirty="0">
                <a:latin typeface="Bookman Old Style" panose="02050604050505020204" pitchFamily="18" charset="0"/>
                <a:ea typeface="Calibri" panose="020F0502020204030204" pitchFamily="34" charset="0"/>
              </a:rPr>
              <a:t>çözeltisini oluşturur.</a:t>
            </a:r>
            <a:r>
              <a:rPr lang="tr-TR" dirty="0">
                <a:solidFill>
                  <a:srgbClr val="000000"/>
                </a:solidFill>
                <a:latin typeface="Bookman Old Style" panose="02050604050505020204" pitchFamily="18" charset="0"/>
                <a:ea typeface="Calibri" panose="020F0502020204030204" pitchFamily="34" charset="0"/>
              </a:rPr>
              <a:t> Bu çözelti de selülozu lif yüzeylerinden başlamak üzere çözer. Meydana gelen mavi renkli çözelti %8-10 selüloz içerir. Elde edilen çözeltinin havası alınır ve süzülür. Çözelti ince deliklerden (spinneret başlıkları) sabit basınç altında püskürtülerek; içinden aynı yöne doğru su akan borulara verilir. </a:t>
            </a:r>
            <a:endParaRPr lang="tr-TR" dirty="0">
              <a:latin typeface="Bookman Old Style" panose="02050604050505020204" pitchFamily="18" charset="0"/>
            </a:endParaRPr>
          </a:p>
        </p:txBody>
      </p:sp>
    </p:spTree>
    <p:extLst>
      <p:ext uri="{BB962C8B-B14F-4D97-AF65-F5344CB8AC3E}">
        <p14:creationId xmlns:p14="http://schemas.microsoft.com/office/powerpoint/2010/main" val="4264218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4291"/>
            <a:ext cx="10058400" cy="5437909"/>
          </a:xfrm>
        </p:spPr>
        <p:txBody>
          <a:bodyPr>
            <a:noAutofit/>
          </a:bodyPr>
          <a:lstStyle/>
          <a:p>
            <a:pPr marL="0" indent="0" algn="just">
              <a:lnSpc>
                <a:spcPct val="20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Akan su zayıf bir pıhtılaştırıcı görevi yanında kısmen koagüle olmuş selüloza hafif bir çekim de sağlar. Bu arada çözeltideki bakır katyonları ve amonyak da su ile sürüklenerek uzaklaşır. Yarı plastik haldeki filamentler %5 lik sülfürik asitle hazırlanmış ikinci bir koagülasyon banyosund sertleştirilir. Daha sonra filamentler germe-çekme işlemine yollanarak dayanaklılığı </a:t>
            </a:r>
            <a:r>
              <a:rPr lang="tr-TR"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arttırılır.</a:t>
            </a:r>
            <a:endParaRPr lang="tr-TR" dirty="0" smtClean="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200000"/>
              </a:lnSpc>
              <a:spcAft>
                <a:spcPts val="1000"/>
              </a:spcAft>
              <a:buNone/>
            </a:pPr>
            <a:r>
              <a:rPr lang="tr-TR" dirty="0" smtClean="0">
                <a:latin typeface="Bookman Old Style" panose="02050604050505020204" pitchFamily="18" charset="0"/>
                <a:ea typeface="Calibri" panose="020F0502020204030204" pitchFamily="34" charset="0"/>
                <a:cs typeface="Times New Roman" panose="02020603050405020304" pitchFamily="18" charset="0"/>
              </a:rPr>
              <a:t>Bakır </a:t>
            </a:r>
            <a:r>
              <a:rPr lang="tr-TR" dirty="0">
                <a:latin typeface="Bookman Old Style" panose="02050604050505020204" pitchFamily="18" charset="0"/>
                <a:ea typeface="Calibri" panose="020F0502020204030204" pitchFamily="34" charset="0"/>
                <a:cs typeface="Times New Roman" panose="02020603050405020304" pitchFamily="18" charset="0"/>
              </a:rPr>
              <a:t>ipeği, kimyasal yapı bakımından %100 selülozdan ibarettir. Bu sebeple doğal selülozik elyafın gösterdiği tüm özellikleri gösterir. Doğal selülozik lifler kadar dayanıklı değildir. </a:t>
            </a:r>
            <a:endParaRPr lang="tr-TR" dirty="0">
              <a:latin typeface="Bookman Old Style" panose="02050604050505020204" pitchFamily="18" charset="0"/>
            </a:endParaRPr>
          </a:p>
        </p:txBody>
      </p:sp>
    </p:spTree>
    <p:extLst>
      <p:ext uri="{BB962C8B-B14F-4D97-AF65-F5344CB8AC3E}">
        <p14:creationId xmlns:p14="http://schemas.microsoft.com/office/powerpoint/2010/main" val="283698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5017"/>
            <a:ext cx="10058400" cy="5721927"/>
          </a:xfrm>
        </p:spPr>
        <p:txBody>
          <a:bodyPr>
            <a:normAutofit lnSpcReduction="10000"/>
          </a:bodyPr>
          <a:lstStyle/>
          <a:p>
            <a:pPr marL="0" lvl="0" indent="0" algn="just">
              <a:lnSpc>
                <a:spcPct val="200000"/>
              </a:lnSpc>
              <a:spcAft>
                <a:spcPts val="1000"/>
              </a:spcAft>
              <a:buClr>
                <a:srgbClr val="629DD1"/>
              </a:buClr>
              <a:buNone/>
            </a:pPr>
            <a:r>
              <a:rPr lang="tr-TR"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Ayrıca </a:t>
            </a:r>
            <a:r>
              <a:rPr lang="tr-TR"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yapısındaki amorf bölge oranı da fazladır. Bu özelliğinden dolayı pamuk ve keten ıslandığında dayanıklılığı artma gösterirken bakır ipeğinin azalır. Bakır ipeği görünüm olarak ipek filamentlerine benzer. </a:t>
            </a:r>
          </a:p>
          <a:p>
            <a:pPr marL="0" lvl="0" indent="0" algn="just">
              <a:lnSpc>
                <a:spcPct val="200000"/>
              </a:lnSpc>
              <a:spcAft>
                <a:spcPts val="1000"/>
              </a:spcAft>
              <a:buClr>
                <a:srgbClr val="629DD1"/>
              </a:buClr>
              <a:buNone/>
            </a:pPr>
            <a:r>
              <a:rPr lang="tr-TR" dirty="0" smtClean="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Boyama </a:t>
            </a:r>
            <a:r>
              <a:rPr lang="tr-TR" dirty="0">
                <a:solidFill>
                  <a:prstClr val="black"/>
                </a:solidFill>
                <a:latin typeface="Bookman Old Style" panose="02050604050505020204" pitchFamily="18" charset="0"/>
                <a:ea typeface="Calibri" panose="020F0502020204030204" pitchFamily="34" charset="0"/>
                <a:cs typeface="Times New Roman" panose="02020603050405020304" pitchFamily="18" charset="0"/>
              </a:rPr>
              <a:t>işlemlerinde, amorf bölgelerinin fazlalığından dolayı doğal selülozik liflere nazaran daha koyu tonlarda boyanır. Doğal selülozik liflerle kıyaslandığında, sulu çözeltilerde kimyasal reaktiflerden daha fazla etkilenir ve daha fazla şişer. Bunun sonucu olarak da daha kolay bozunabilir. Bakır ipeğinin üretimi çok masraflı olduğundan dolayı dünyada oldukça az miktarda üretilmektedir. </a:t>
            </a:r>
            <a:endParaRPr lang="tr-TR" dirty="0"/>
          </a:p>
        </p:txBody>
      </p:sp>
    </p:spTree>
    <p:extLst>
      <p:ext uri="{BB962C8B-B14F-4D97-AF65-F5344CB8AC3E}">
        <p14:creationId xmlns:p14="http://schemas.microsoft.com/office/powerpoint/2010/main" val="312236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48145"/>
            <a:ext cx="10058400" cy="5424055"/>
          </a:xfrm>
        </p:spPr>
        <p:txBody>
          <a:bodyPr/>
          <a:lstStyle/>
          <a:p>
            <a:pPr marL="0" indent="0" algn="just">
              <a:lnSpc>
                <a:spcPct val="150000"/>
              </a:lnSpc>
              <a:buNone/>
            </a:pPr>
            <a:r>
              <a:rPr lang="tr-TR" dirty="0"/>
              <a:t>Ancak çok ince kumaş, kurdela ve dantel üretimi için kullanılır. 250 °C de erimeden yanar. Uzun süre güneş ışığına maruz kalırsa bozunur ve dayanaklılığı azalır.</a:t>
            </a:r>
          </a:p>
          <a:p>
            <a:pPr marL="0" indent="0">
              <a:buNone/>
            </a:pPr>
            <a:endParaRPr lang="tr-TR" dirty="0"/>
          </a:p>
        </p:txBody>
      </p:sp>
    </p:spTree>
    <p:extLst>
      <p:ext uri="{BB962C8B-B14F-4D97-AF65-F5344CB8AC3E}">
        <p14:creationId xmlns:p14="http://schemas.microsoft.com/office/powerpoint/2010/main" val="146785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40604"/>
          </a:xfrm>
        </p:spPr>
        <p:txBody>
          <a:bodyPr>
            <a:normAutofit/>
          </a:bodyPr>
          <a:lstStyle/>
          <a:p>
            <a:pPr algn="ctr"/>
            <a:r>
              <a:rPr lang="tr-TR" sz="2400" dirty="0" smtClean="0">
                <a:latin typeface="+mn-lt"/>
              </a:rPr>
              <a:t>Viskoz </a:t>
            </a:r>
            <a:r>
              <a:rPr lang="tr-TR" sz="2400" dirty="0">
                <a:latin typeface="+mn-lt"/>
              </a:rPr>
              <a:t>İpeği</a:t>
            </a:r>
          </a:p>
        </p:txBody>
      </p:sp>
      <p:sp>
        <p:nvSpPr>
          <p:cNvPr id="3" name="Content Placeholder 2"/>
          <p:cNvSpPr>
            <a:spLocks noGrp="1"/>
          </p:cNvSpPr>
          <p:nvPr>
            <p:ph idx="1"/>
          </p:nvPr>
        </p:nvSpPr>
        <p:spPr>
          <a:xfrm>
            <a:off x="1069848" y="1136073"/>
            <a:ext cx="10058400" cy="5444836"/>
          </a:xfrm>
        </p:spPr>
        <p:txBody>
          <a:bodyPr>
            <a:noAutofit/>
          </a:bodyPr>
          <a:lstStyle/>
          <a:p>
            <a:pPr marL="0" indent="0" algn="just">
              <a:lnSpc>
                <a:spcPct val="150000"/>
              </a:lnSpc>
              <a:buNone/>
            </a:pPr>
            <a:r>
              <a:rPr lang="tr-TR" dirty="0"/>
              <a:t>Viskoz ipeği, Cross ve Bevan tarafından selülozun genel özelliklerini kapsayan bir araştırma sırasında 1892’de keşfedildi. Bu işlem, selülozun ksantat asidi tuzu üzerinden yapılır. Viskoz ipeği üretimi için daha çok pamuk linterleri veya ladin ağacından elde edilmiş odun hamuru kullanılır. Üretime geçmeden </a:t>
            </a:r>
            <a:r>
              <a:rPr lang="tr-TR" dirty="0" smtClean="0"/>
              <a:t>önce</a:t>
            </a:r>
            <a:r>
              <a:rPr lang="tr-TR" dirty="0"/>
              <a:t>, selüloz NaClO sodyum hipoklorit ile ağartılır</a:t>
            </a:r>
            <a:r>
              <a:rPr lang="tr-TR" dirty="0" smtClean="0"/>
              <a:t>.</a:t>
            </a:r>
          </a:p>
          <a:p>
            <a:pPr marL="0" indent="0" algn="ctr">
              <a:lnSpc>
                <a:spcPct val="150000"/>
              </a:lnSpc>
              <a:buNone/>
            </a:pPr>
            <a:r>
              <a:rPr lang="tr-TR" dirty="0" smtClean="0"/>
              <a:t>veya</a:t>
            </a:r>
            <a:endParaRPr lang="tr-TR" dirty="0"/>
          </a:p>
          <a:p>
            <a:pPr marL="0" indent="0" algn="just">
              <a:lnSpc>
                <a:spcPct val="150000"/>
              </a:lnSpc>
              <a:buNone/>
            </a:pPr>
            <a:r>
              <a:rPr lang="tr-TR" dirty="0" smtClean="0"/>
              <a:t>Selüloz </a:t>
            </a:r>
            <a:r>
              <a:rPr lang="tr-TR" dirty="0"/>
              <a:t>maddesinin sudkostik ile muamelesi sonucu oluşan sodyumselülozu, karbonsülfürle muamele edip selülozksantogenat haline dönüştürülür. Selülozksantogenat seyreltik sudkostik içerisinde çözülebilir olup, bu şekilde elde edilen çözeltinin düselerden geçirildikten sonra asitli bir banyoya sokulması ile, çözülme sona ermekte ve lifler katılaşmaktadır.</a:t>
            </a:r>
          </a:p>
        </p:txBody>
      </p:sp>
    </p:spTree>
    <p:extLst>
      <p:ext uri="{BB962C8B-B14F-4D97-AF65-F5344CB8AC3E}">
        <p14:creationId xmlns:p14="http://schemas.microsoft.com/office/powerpoint/2010/main" val="54638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lstStyle/>
          <a:p>
            <a:pPr marL="0" indent="0" algn="just" fontAlgn="base">
              <a:lnSpc>
                <a:spcPct val="150000"/>
              </a:lnSpc>
              <a:buNone/>
            </a:pPr>
            <a:r>
              <a:rPr lang="tr-TR" dirty="0">
                <a:solidFill>
                  <a:srgbClr val="111111"/>
                </a:solidFill>
                <a:latin typeface="Bookman Old Style" panose="02050604050505020204" pitchFamily="18" charset="0"/>
              </a:rPr>
              <a:t>Kağıt hamurundan viskoz ipeği üretimi aşağıdaki aşamalardan geçerek yapılır</a:t>
            </a:r>
            <a:r>
              <a:rPr lang="tr-TR" dirty="0" smtClean="0">
                <a:solidFill>
                  <a:srgbClr val="111111"/>
                </a:solidFill>
                <a:latin typeface="Bookman Old Style" panose="02050604050505020204" pitchFamily="18" charset="0"/>
              </a:rPr>
              <a:t>.</a:t>
            </a:r>
          </a:p>
          <a:p>
            <a:pPr marL="0" indent="0" algn="just" fontAlgn="base">
              <a:lnSpc>
                <a:spcPct val="150000"/>
              </a:lnSpc>
              <a:buNone/>
            </a:pPr>
            <a:r>
              <a:rPr lang="tr-TR" dirty="0">
                <a:solidFill>
                  <a:srgbClr val="111111"/>
                </a:solidFill>
                <a:latin typeface="Bookman Old Style" panose="02050604050505020204" pitchFamily="18" charset="0"/>
              </a:rPr>
              <a:t/>
            </a:r>
            <a:br>
              <a:rPr lang="tr-TR" dirty="0">
                <a:solidFill>
                  <a:srgbClr val="111111"/>
                </a:solidFill>
                <a:latin typeface="Bookman Old Style" panose="02050604050505020204" pitchFamily="18" charset="0"/>
              </a:rPr>
            </a:br>
            <a:r>
              <a:rPr lang="tr-TR" b="1" dirty="0" smtClean="0">
                <a:solidFill>
                  <a:srgbClr val="111111"/>
                </a:solidFill>
                <a:latin typeface="Bookman Old Style" panose="02050604050505020204" pitchFamily="18" charset="0"/>
              </a:rPr>
              <a:t>1- </a:t>
            </a:r>
            <a:r>
              <a:rPr lang="tr-TR" dirty="0">
                <a:solidFill>
                  <a:srgbClr val="111111"/>
                </a:solidFill>
                <a:latin typeface="Bookman Old Style" panose="02050604050505020204" pitchFamily="18" charset="0"/>
              </a:rPr>
              <a:t>Kağıt hamuru %17,5-18’lik NaOH çözeltisi ile 19-20 ˚C de ısıtılır. 1-4 saat bekletilir. Bu sürede polimerleşme derecesi en yüksek olan </a:t>
            </a:r>
            <a:r>
              <a:rPr lang="el-GR" dirty="0">
                <a:solidFill>
                  <a:srgbClr val="111111"/>
                </a:solidFill>
                <a:latin typeface="Bookman Old Style" panose="02050604050505020204" pitchFamily="18" charset="0"/>
              </a:rPr>
              <a:t>α-</a:t>
            </a:r>
            <a:r>
              <a:rPr lang="tr-TR" dirty="0">
                <a:solidFill>
                  <a:srgbClr val="111111"/>
                </a:solidFill>
                <a:latin typeface="Bookman Old Style" panose="02050604050505020204" pitchFamily="18" charset="0"/>
              </a:rPr>
              <a:t>selüloz dışında kalan ß-ve </a:t>
            </a:r>
            <a:r>
              <a:rPr lang="el-GR" dirty="0">
                <a:solidFill>
                  <a:srgbClr val="111111"/>
                </a:solidFill>
                <a:latin typeface="Bookman Old Style" panose="02050604050505020204" pitchFamily="18" charset="0"/>
              </a:rPr>
              <a:t>γ-</a:t>
            </a:r>
            <a:r>
              <a:rPr lang="tr-TR" dirty="0">
                <a:solidFill>
                  <a:srgbClr val="111111"/>
                </a:solidFill>
                <a:latin typeface="Bookman Old Style" panose="02050604050505020204" pitchFamily="18" charset="0"/>
              </a:rPr>
              <a:t>selüloz ile hemiselüloz çözünerek ayrılır. </a:t>
            </a:r>
            <a:r>
              <a:rPr lang="el-GR" dirty="0">
                <a:solidFill>
                  <a:srgbClr val="111111"/>
                </a:solidFill>
                <a:latin typeface="Bookman Old Style" panose="02050604050505020204" pitchFamily="18" charset="0"/>
              </a:rPr>
              <a:t>α-</a:t>
            </a:r>
            <a:r>
              <a:rPr lang="tr-TR" dirty="0">
                <a:solidFill>
                  <a:srgbClr val="111111"/>
                </a:solidFill>
                <a:latin typeface="Bookman Old Style" panose="02050604050505020204" pitchFamily="18" charset="0"/>
              </a:rPr>
              <a:t>selüloz ise NaOH ile reaksiyon vererek sud selülozunu </a:t>
            </a:r>
            <a:r>
              <a:rPr lang="tr-TR" dirty="0" smtClean="0">
                <a:solidFill>
                  <a:srgbClr val="111111"/>
                </a:solidFill>
                <a:latin typeface="Bookman Old Style" panose="02050604050505020204" pitchFamily="18" charset="0"/>
              </a:rPr>
              <a:t>oluşturur.</a:t>
            </a:r>
          </a:p>
          <a:p>
            <a:pPr marL="0" indent="0" algn="just" fontAlgn="base">
              <a:lnSpc>
                <a:spcPct val="150000"/>
              </a:lnSpc>
              <a:buNone/>
            </a:pPr>
            <a:r>
              <a:rPr lang="tr-TR" dirty="0" smtClean="0">
                <a:solidFill>
                  <a:srgbClr val="111111"/>
                </a:solidFill>
                <a:latin typeface="Bookman Old Style" panose="02050604050505020204" pitchFamily="18" charset="0"/>
              </a:rPr>
              <a:t>Sel-OH </a:t>
            </a:r>
            <a:r>
              <a:rPr lang="tr-TR" dirty="0">
                <a:solidFill>
                  <a:srgbClr val="111111"/>
                </a:solidFill>
                <a:latin typeface="Bookman Old Style" panose="02050604050505020204" pitchFamily="18" charset="0"/>
              </a:rPr>
              <a:t>+ NaOH à sel-O¯ Na</a:t>
            </a:r>
            <a:r>
              <a:rPr lang="tr-TR" baseline="30000" dirty="0">
                <a:solidFill>
                  <a:srgbClr val="111111"/>
                </a:solidFill>
                <a:latin typeface="Bookman Old Style" panose="02050604050505020204" pitchFamily="18" charset="0"/>
              </a:rPr>
              <a:t>+</a:t>
            </a:r>
            <a:endParaRPr lang="tr-TR" dirty="0">
              <a:solidFill>
                <a:srgbClr val="111111"/>
              </a:solidFill>
              <a:latin typeface="Bookman Old Style" panose="02050604050505020204" pitchFamily="18" charset="0"/>
            </a:endParaRPr>
          </a:p>
          <a:p>
            <a:pPr marL="0" indent="0" algn="just" fontAlgn="base">
              <a:lnSpc>
                <a:spcPct val="150000"/>
              </a:lnSpc>
              <a:buNone/>
            </a:pPr>
            <a:r>
              <a:rPr lang="tr-TR" dirty="0">
                <a:solidFill>
                  <a:srgbClr val="111111"/>
                </a:solidFill>
                <a:latin typeface="Bookman Old Style" panose="02050604050505020204" pitchFamily="18" charset="0"/>
              </a:rPr>
              <a:t>Islatma süresi tamamlandıktan sonra selüloz üzerinde %300 çözelti kalacak şekilde bir sıkma verilir.</a:t>
            </a:r>
          </a:p>
          <a:p>
            <a:pPr marL="0" indent="0">
              <a:buNone/>
            </a:pPr>
            <a:endParaRPr lang="tr-TR" dirty="0"/>
          </a:p>
        </p:txBody>
      </p:sp>
    </p:spTree>
    <p:extLst>
      <p:ext uri="{BB962C8B-B14F-4D97-AF65-F5344CB8AC3E}">
        <p14:creationId xmlns:p14="http://schemas.microsoft.com/office/powerpoint/2010/main" val="1516733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5018"/>
            <a:ext cx="10058400" cy="5507182"/>
          </a:xfrm>
        </p:spPr>
        <p:txBody>
          <a:bodyPr/>
          <a:lstStyle/>
          <a:p>
            <a:pPr marL="0" indent="0" algn="just" fontAlgn="base">
              <a:lnSpc>
                <a:spcPct val="150000"/>
              </a:lnSpc>
              <a:buNone/>
            </a:pPr>
            <a:r>
              <a:rPr lang="tr-TR" b="1" dirty="0">
                <a:solidFill>
                  <a:srgbClr val="111111"/>
                </a:solidFill>
                <a:latin typeface="Bookman Old Style" panose="02050604050505020204" pitchFamily="18" charset="0"/>
              </a:rPr>
              <a:t>2-</a:t>
            </a:r>
            <a:r>
              <a:rPr lang="tr-TR" dirty="0">
                <a:solidFill>
                  <a:srgbClr val="111111"/>
                </a:solidFill>
                <a:latin typeface="Bookman Old Style" panose="02050604050505020204" pitchFamily="18" charset="0"/>
              </a:rPr>
              <a:t> Elde edilen hamur kıvamındaki madde parçalanma makinelerine verilir. Parçalanma, bundan sonraki işlemlerin homojen olması için çok ince kırpıntılara ayrılıncaya kadar yapılır.</a:t>
            </a:r>
          </a:p>
          <a:p>
            <a:pPr marL="0" indent="0" algn="just" fontAlgn="base">
              <a:lnSpc>
                <a:spcPct val="150000"/>
              </a:lnSpc>
              <a:buNone/>
            </a:pPr>
            <a:r>
              <a:rPr lang="tr-TR" b="1" dirty="0">
                <a:solidFill>
                  <a:srgbClr val="111111"/>
                </a:solidFill>
                <a:latin typeface="Bookman Old Style" panose="02050604050505020204" pitchFamily="18" charset="0"/>
              </a:rPr>
              <a:t>3-</a:t>
            </a:r>
            <a:r>
              <a:rPr lang="tr-TR" dirty="0">
                <a:solidFill>
                  <a:srgbClr val="111111"/>
                </a:solidFill>
                <a:latin typeface="Bookman Old Style" panose="02050604050505020204" pitchFamily="18" charset="0"/>
              </a:rPr>
              <a:t> Kırpıntılar çelik kazanlara alınarak 21-23 ˚C de 3-4 gün hava temasında bekletilir. Ön olgunlaştırma denilen bu işlem sırasında selüloz, oksijen ile bazik ortamda zincir parçalanmasına uğrar. Burada amaç polimerleşme derecesini belli bir ölçüye kadar düşürmektir. P.D. 350-800 arasında olduğunda beklemeye son verilir. P.D.’si yüksek olursa, elde edilecek selüloz çözeltisinin viskozitesi yüksek olur ve spinneret deliklerinden geçemez</a:t>
            </a:r>
            <a:r>
              <a:rPr lang="tr-TR" dirty="0" smtClean="0">
                <a:solidFill>
                  <a:srgbClr val="111111"/>
                </a:solidFill>
                <a:latin typeface="Bookman Old Style" panose="02050604050505020204" pitchFamily="18" charset="0"/>
              </a:rPr>
              <a:t>.</a:t>
            </a:r>
            <a:endParaRPr lang="tr-TR" dirty="0">
              <a:solidFill>
                <a:srgbClr val="111111"/>
              </a:solidFill>
              <a:latin typeface="Bookman Old Style" panose="02050604050505020204" pitchFamily="18" charset="0"/>
            </a:endParaRPr>
          </a:p>
        </p:txBody>
      </p:sp>
    </p:spTree>
    <p:extLst>
      <p:ext uri="{BB962C8B-B14F-4D97-AF65-F5344CB8AC3E}">
        <p14:creationId xmlns:p14="http://schemas.microsoft.com/office/powerpoint/2010/main" val="391955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lstStyle/>
          <a:p>
            <a:pPr marL="0" indent="0" algn="just">
              <a:lnSpc>
                <a:spcPct val="150000"/>
              </a:lnSpc>
              <a:buNone/>
            </a:pPr>
            <a:r>
              <a:rPr lang="tr-TR" dirty="0"/>
              <a:t>Kimyasal lifler üzerindeki araştırmalar günümüzde halen devam etmektedir. Bu araştırmalardan iki ayrı sınıfta inceleyebileceğimiz çok sayıda lif türü elde edilmektedir. İnsanlar tarafından yapılan ve yapay lif adını da verdiğimiz kimyasal lifler, ham maddesinin kaynağına göre iki ana sınıfa ayrılırlar.</a:t>
            </a:r>
          </a:p>
          <a:p>
            <a:pPr algn="just">
              <a:lnSpc>
                <a:spcPct val="150000"/>
              </a:lnSpc>
            </a:pPr>
            <a:r>
              <a:rPr lang="tr-TR" dirty="0"/>
              <a:t>Rejenere lifler</a:t>
            </a:r>
          </a:p>
          <a:p>
            <a:pPr algn="just">
              <a:lnSpc>
                <a:spcPct val="150000"/>
              </a:lnSpc>
            </a:pPr>
            <a:r>
              <a:rPr lang="tr-TR" dirty="0"/>
              <a:t>Sentetik lifler</a:t>
            </a:r>
          </a:p>
          <a:p>
            <a:pPr algn="just">
              <a:lnSpc>
                <a:spcPct val="150000"/>
              </a:lnSpc>
            </a:pPr>
            <a:r>
              <a:rPr lang="tr-TR" dirty="0"/>
              <a:t>Anorganik elyaf (Cam elyafı, kuvars)</a:t>
            </a:r>
          </a:p>
          <a:p>
            <a:endParaRPr lang="tr-TR" dirty="0"/>
          </a:p>
        </p:txBody>
      </p:sp>
    </p:spTree>
    <p:extLst>
      <p:ext uri="{BB962C8B-B14F-4D97-AF65-F5344CB8AC3E}">
        <p14:creationId xmlns:p14="http://schemas.microsoft.com/office/powerpoint/2010/main" val="1044609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1164"/>
            <a:ext cx="10058400" cy="5521036"/>
          </a:xfrm>
        </p:spPr>
        <p:txBody>
          <a:bodyPr>
            <a:normAutofit/>
          </a:bodyPr>
          <a:lstStyle/>
          <a:p>
            <a:pPr marL="0" lvl="0" indent="0" algn="ctr">
              <a:lnSpc>
                <a:spcPct val="150000"/>
              </a:lnSpc>
              <a:buClr>
                <a:srgbClr val="629DD1"/>
              </a:buClr>
              <a:buNone/>
            </a:pPr>
            <a:r>
              <a:rPr lang="pt-BR" dirty="0">
                <a:solidFill>
                  <a:prstClr val="black"/>
                </a:solidFill>
              </a:rPr>
              <a:t>S¯ Na</a:t>
            </a:r>
            <a:r>
              <a:rPr lang="pt-BR" baseline="30000" dirty="0">
                <a:solidFill>
                  <a:prstClr val="black"/>
                </a:solidFill>
              </a:rPr>
              <a:t>+</a:t>
            </a:r>
            <a:r>
              <a:rPr lang="pt-BR" dirty="0">
                <a:solidFill>
                  <a:prstClr val="black"/>
                </a:solidFill>
              </a:rPr>
              <a:t>/Sel – ONa + CS</a:t>
            </a:r>
            <a:r>
              <a:rPr lang="pt-BR" baseline="-25000" dirty="0">
                <a:solidFill>
                  <a:prstClr val="black"/>
                </a:solidFill>
              </a:rPr>
              <a:t>2 </a:t>
            </a:r>
            <a:r>
              <a:rPr lang="pt-BR" dirty="0">
                <a:solidFill>
                  <a:prstClr val="black"/>
                </a:solidFill>
              </a:rPr>
              <a:t>à C ═ S Selüloz sodyum ksantat</a:t>
            </a:r>
            <a:r>
              <a:rPr lang="pt-BR" b="1" dirty="0">
                <a:solidFill>
                  <a:prstClr val="black"/>
                </a:solidFill>
              </a:rPr>
              <a:t>\ </a:t>
            </a:r>
            <a:r>
              <a:rPr lang="pt-BR" dirty="0">
                <a:solidFill>
                  <a:prstClr val="black"/>
                </a:solidFill>
              </a:rPr>
              <a:t>O — </a:t>
            </a:r>
            <a:r>
              <a:rPr lang="pt-BR" dirty="0" smtClean="0">
                <a:solidFill>
                  <a:prstClr val="black"/>
                </a:solidFill>
              </a:rPr>
              <a:t>Sel</a:t>
            </a:r>
            <a:endParaRPr lang="tr-TR" dirty="0" smtClean="0"/>
          </a:p>
          <a:p>
            <a:pPr marL="0" indent="0" algn="just">
              <a:lnSpc>
                <a:spcPct val="150000"/>
              </a:lnSpc>
              <a:buNone/>
            </a:pPr>
            <a:r>
              <a:rPr lang="tr-TR" dirty="0"/>
              <a:t>Karbon sülfür ve sud selülozu arasında meydana gelen reaksiyon eksotermiktir. Bu nedenle dıştan soğutarak 30 ˚C de muhafaza edilir. Reaksiyon tamamlandıkça meydana gelen selüloz sodyum ksantat, ortamda çözünür. Bu çözelti turuncu ve viskoz bir sıvıdır. Bu nedenle çözeltiye viskoz </a:t>
            </a:r>
            <a:r>
              <a:rPr lang="tr-TR" dirty="0" smtClean="0"/>
              <a:t>çözeltisi </a:t>
            </a:r>
            <a:r>
              <a:rPr lang="tr-TR" dirty="0"/>
              <a:t>denir</a:t>
            </a:r>
            <a:r>
              <a:rPr lang="tr-TR" dirty="0" smtClean="0"/>
              <a:t>.</a:t>
            </a:r>
          </a:p>
          <a:p>
            <a:pPr marL="0" indent="0" algn="just">
              <a:lnSpc>
                <a:spcPct val="150000"/>
              </a:lnSpc>
              <a:buNone/>
            </a:pPr>
            <a:r>
              <a:rPr lang="tr-TR" b="1" dirty="0"/>
              <a:t>5-</a:t>
            </a:r>
            <a:r>
              <a:rPr lang="tr-TR" dirty="0"/>
              <a:t> Turuncu renkli çözeltiden reaksiyona girmemiş karbon sülfürün fazlası vakumla uzaklaştırılır. Üzerine karışımda %6,5 NaOH ve %7,5 selüloz bulunacak şekilde seyreltik </a:t>
            </a:r>
            <a:r>
              <a:rPr lang="tr-TR" dirty="0" smtClean="0"/>
              <a:t>NaOH </a:t>
            </a:r>
            <a:r>
              <a:rPr lang="tr-TR" dirty="0"/>
              <a:t>çözeltisi eklenir.</a:t>
            </a:r>
          </a:p>
          <a:p>
            <a:pPr marL="0" indent="0" algn="just">
              <a:lnSpc>
                <a:spcPct val="150000"/>
              </a:lnSpc>
              <a:buNone/>
            </a:pPr>
            <a:endParaRPr lang="tr-TR" dirty="0"/>
          </a:p>
        </p:txBody>
      </p:sp>
    </p:spTree>
    <p:extLst>
      <p:ext uri="{BB962C8B-B14F-4D97-AF65-F5344CB8AC3E}">
        <p14:creationId xmlns:p14="http://schemas.microsoft.com/office/powerpoint/2010/main" val="530753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9709"/>
            <a:ext cx="10058400" cy="5382491"/>
          </a:xfrm>
        </p:spPr>
        <p:txBody>
          <a:bodyPr>
            <a:normAutofit/>
          </a:bodyPr>
          <a:lstStyle/>
          <a:p>
            <a:pPr marL="0" lvl="0" indent="0" algn="just">
              <a:lnSpc>
                <a:spcPct val="150000"/>
              </a:lnSpc>
              <a:buClr>
                <a:srgbClr val="629DD1"/>
              </a:buClr>
              <a:buNone/>
            </a:pPr>
            <a:r>
              <a:rPr lang="tr-TR" b="1" dirty="0">
                <a:solidFill>
                  <a:prstClr val="black"/>
                </a:solidFill>
              </a:rPr>
              <a:t>6-</a:t>
            </a:r>
            <a:r>
              <a:rPr lang="tr-TR" dirty="0">
                <a:solidFill>
                  <a:prstClr val="black"/>
                </a:solidFill>
              </a:rPr>
              <a:t> Hazırlanan viskoz çözeltisine mat iplik elde edilmek isteniyorsa matlaştırıcı pigment olarak </a:t>
            </a:r>
            <a:r>
              <a:rPr lang="tr-TR" dirty="0">
                <a:solidFill>
                  <a:srgbClr val="111111"/>
                </a:solidFill>
                <a:latin typeface="Bookman Old Style" panose="02050604050505020204" pitchFamily="18" charset="0"/>
              </a:rPr>
              <a:t>TiO</a:t>
            </a:r>
            <a:r>
              <a:rPr lang="tr-TR" baseline="-25000" dirty="0">
                <a:solidFill>
                  <a:srgbClr val="111111"/>
                </a:solidFill>
                <a:latin typeface="Bookman Old Style" panose="02050604050505020204" pitchFamily="18" charset="0"/>
              </a:rPr>
              <a:t>2</a:t>
            </a:r>
            <a:r>
              <a:rPr lang="tr-TR" dirty="0">
                <a:solidFill>
                  <a:srgbClr val="111111"/>
                </a:solidFill>
                <a:latin typeface="Bookman Old Style" panose="02050604050505020204" pitchFamily="18" charset="0"/>
              </a:rPr>
              <a:t> </a:t>
            </a:r>
            <a:r>
              <a:rPr lang="tr-TR" dirty="0" smtClean="0">
                <a:solidFill>
                  <a:prstClr val="black"/>
                </a:solidFill>
              </a:rPr>
              <a:t>titan </a:t>
            </a:r>
            <a:r>
              <a:rPr lang="tr-TR" dirty="0">
                <a:solidFill>
                  <a:prstClr val="black"/>
                </a:solidFill>
              </a:rPr>
              <a:t>dioksit eklenir. Pigment miktarı istenen matlık derecesine göre ayarlanır. Bu aşamada istenirse ayrıca pigmentler eklenerek renkli viskoz iplikleri elde edilebilir. Kütle boyama denilen bu işlemde renklendirme için çeşitli pigmentler kullanılır. Bu yöntemle boyama, uniform tonlar ve yüksek yaş hastalıkları sağlar. Ayrıca işlemlerinin azaltılması gibi üstünlükleri de vardır.</a:t>
            </a:r>
          </a:p>
          <a:p>
            <a:pPr marL="0" indent="0">
              <a:lnSpc>
                <a:spcPct val="150000"/>
              </a:lnSpc>
              <a:buNone/>
            </a:pPr>
            <a:r>
              <a:rPr lang="tr-TR" b="1" dirty="0">
                <a:solidFill>
                  <a:srgbClr val="111111"/>
                </a:solidFill>
                <a:latin typeface="Carme"/>
              </a:rPr>
              <a:t>7- </a:t>
            </a:r>
            <a:r>
              <a:rPr lang="tr-TR" dirty="0">
                <a:solidFill>
                  <a:srgbClr val="111111"/>
                </a:solidFill>
                <a:latin typeface="Bookman Old Style" panose="02050604050505020204" pitchFamily="18" charset="0"/>
              </a:rPr>
              <a:t>Viskoz çözelti, eğirme işlemine geçmeden önce bir süre dinlendirilir. Bu süre 4-5 gündür. Bu işleme ikinci olgunlaştırma denir.</a:t>
            </a:r>
            <a:endParaRPr lang="tr-TR" dirty="0">
              <a:latin typeface="Bookman Old Style" panose="02050604050505020204" pitchFamily="18" charset="0"/>
            </a:endParaRPr>
          </a:p>
        </p:txBody>
      </p:sp>
    </p:spTree>
    <p:extLst>
      <p:ext uri="{BB962C8B-B14F-4D97-AF65-F5344CB8AC3E}">
        <p14:creationId xmlns:p14="http://schemas.microsoft.com/office/powerpoint/2010/main" val="2683362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61999"/>
            <a:ext cx="10058400" cy="5624945"/>
          </a:xfrm>
        </p:spPr>
        <p:txBody>
          <a:bodyPr>
            <a:normAutofit lnSpcReduction="10000"/>
          </a:bodyPr>
          <a:lstStyle/>
          <a:p>
            <a:pPr marL="0" indent="0" algn="just">
              <a:lnSpc>
                <a:spcPct val="150000"/>
              </a:lnSpc>
              <a:buNone/>
            </a:pPr>
            <a:r>
              <a:rPr lang="tr-TR" b="1" dirty="0"/>
              <a:t>8- </a:t>
            </a:r>
            <a:r>
              <a:rPr lang="tr-TR" dirty="0"/>
              <a:t>Dinlendirme işleminden sonra viskoz çözelti filtre edilir ve vakumlanır. Bu işlemin nedeni çözeltide kalabilecek küçük parçacıkların başlıkları tıkanmasını ve kalabilecek hava kabarcıklarının lif üretiminde kopukluklar yapmasını engellemek içindir. Yaş-eğirme yöntemi ile filament haline getirilecek viskoz ipeği için koagülasyon banyosu olarak, %1-5 </a:t>
            </a:r>
            <a:r>
              <a:rPr lang="tr-TR" dirty="0">
                <a:solidFill>
                  <a:srgbClr val="111111"/>
                </a:solidFill>
                <a:latin typeface="Carme"/>
              </a:rPr>
              <a:t>ZnSO</a:t>
            </a:r>
            <a:r>
              <a:rPr lang="tr-TR" baseline="-25000" dirty="0">
                <a:solidFill>
                  <a:srgbClr val="111111"/>
                </a:solidFill>
                <a:latin typeface="Carme"/>
              </a:rPr>
              <a:t>4</a:t>
            </a:r>
            <a:r>
              <a:rPr lang="tr-TR" dirty="0" smtClean="0"/>
              <a:t> ve </a:t>
            </a:r>
            <a:r>
              <a:rPr lang="tr-TR" dirty="0"/>
              <a:t>%15-22 </a:t>
            </a:r>
            <a:r>
              <a:rPr lang="tr-TR" dirty="0">
                <a:solidFill>
                  <a:srgbClr val="111111"/>
                </a:solidFill>
                <a:latin typeface="Carme"/>
              </a:rPr>
              <a:t>Na</a:t>
            </a:r>
            <a:r>
              <a:rPr lang="tr-TR" baseline="-25000" dirty="0">
                <a:solidFill>
                  <a:srgbClr val="111111"/>
                </a:solidFill>
                <a:latin typeface="Carme"/>
              </a:rPr>
              <a:t>2</a:t>
            </a:r>
            <a:r>
              <a:rPr lang="tr-TR" dirty="0">
                <a:solidFill>
                  <a:srgbClr val="111111"/>
                </a:solidFill>
                <a:latin typeface="Carme"/>
              </a:rPr>
              <a:t>SO</a:t>
            </a:r>
            <a:r>
              <a:rPr lang="tr-TR" baseline="-25000" dirty="0">
                <a:solidFill>
                  <a:srgbClr val="111111"/>
                </a:solidFill>
                <a:latin typeface="Carme"/>
              </a:rPr>
              <a:t>4</a:t>
            </a:r>
            <a:r>
              <a:rPr lang="tr-TR" dirty="0" smtClean="0"/>
              <a:t> içeren </a:t>
            </a:r>
            <a:r>
              <a:rPr lang="tr-TR" dirty="0"/>
              <a:t>seyreltik %7-10’luk sülfirik asit çözeltileri kullanılır. Koagülasyon banyosuna glikoz gibi bazı şekerlerle magnezyum sülfat </a:t>
            </a:r>
            <a:r>
              <a:rPr lang="tr-TR" dirty="0">
                <a:solidFill>
                  <a:srgbClr val="111111"/>
                </a:solidFill>
                <a:latin typeface="Carme"/>
              </a:rPr>
              <a:t>MgSO</a:t>
            </a:r>
            <a:r>
              <a:rPr lang="tr-TR" baseline="-25000" dirty="0">
                <a:solidFill>
                  <a:srgbClr val="111111"/>
                </a:solidFill>
                <a:latin typeface="Carme"/>
              </a:rPr>
              <a:t>4</a:t>
            </a:r>
            <a:r>
              <a:rPr lang="tr-TR" dirty="0" smtClean="0"/>
              <a:t> </a:t>
            </a:r>
            <a:r>
              <a:rPr lang="tr-TR" dirty="0"/>
              <a:t>da katılabilir.</a:t>
            </a:r>
          </a:p>
          <a:p>
            <a:pPr marL="0" indent="0" algn="just">
              <a:lnSpc>
                <a:spcPct val="150000"/>
              </a:lnSpc>
              <a:buNone/>
            </a:pPr>
            <a:r>
              <a:rPr lang="tr-TR" dirty="0" smtClean="0"/>
              <a:t>Koagülasyon </a:t>
            </a:r>
            <a:r>
              <a:rPr lang="tr-TR" dirty="0"/>
              <a:t>banyosundan çıkan filamentler, önce yıkanır; koagülasyon sırasında çöken kükürtlü kompleks bileşik artıklarından arıtmak üzere sodyum sülfür çözeltisine batırılır, çalkalanır, gerekirse sodyum hipoklorit NaClO ile ağartılır. Bunu izleyen işlem HCl ile asitlendirme işlemidir. Daha sonra germe-çekme işlemine yollanarak dayanıklılıkta artma sağlanır.</a:t>
            </a:r>
          </a:p>
        </p:txBody>
      </p:sp>
    </p:spTree>
    <p:extLst>
      <p:ext uri="{BB962C8B-B14F-4D97-AF65-F5344CB8AC3E}">
        <p14:creationId xmlns:p14="http://schemas.microsoft.com/office/powerpoint/2010/main" val="3570480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388204"/>
          </a:xfrm>
        </p:spPr>
        <p:txBody>
          <a:bodyPr>
            <a:normAutofit fontScale="90000"/>
          </a:bodyPr>
          <a:lstStyle/>
          <a:p>
            <a:pPr algn="ctr"/>
            <a:r>
              <a:rPr lang="tr-TR" sz="2400" dirty="0"/>
              <a:t>Viskoz ipeğinin özellikleri</a:t>
            </a:r>
          </a:p>
        </p:txBody>
      </p:sp>
      <p:sp>
        <p:nvSpPr>
          <p:cNvPr id="3" name="Content Placeholder 2"/>
          <p:cNvSpPr>
            <a:spLocks noGrp="1"/>
          </p:cNvSpPr>
          <p:nvPr>
            <p:ph idx="1"/>
          </p:nvPr>
        </p:nvSpPr>
        <p:spPr>
          <a:xfrm>
            <a:off x="1069848" y="928255"/>
            <a:ext cx="10058400" cy="5243945"/>
          </a:xfrm>
        </p:spPr>
        <p:txBody>
          <a:bodyPr/>
          <a:lstStyle/>
          <a:p>
            <a:pPr marL="0" indent="0" algn="just" fontAlgn="base">
              <a:lnSpc>
                <a:spcPct val="150000"/>
              </a:lnSpc>
              <a:buNone/>
            </a:pPr>
            <a:r>
              <a:rPr lang="tr-TR" dirty="0">
                <a:solidFill>
                  <a:srgbClr val="111111"/>
                </a:solidFill>
                <a:latin typeface="Bookman Old Style" panose="02050604050505020204" pitchFamily="18" charset="0"/>
              </a:rPr>
              <a:t>Viskoz ipeği kullanılan düze başlığına bağlı olarak farklı inceliklerde elde edilebilir. Enine kesiti dairesel değil, kıvrımlıdır.</a:t>
            </a:r>
          </a:p>
          <a:p>
            <a:pPr marL="0" indent="0" algn="just" fontAlgn="base">
              <a:lnSpc>
                <a:spcPct val="150000"/>
              </a:lnSpc>
              <a:buNone/>
            </a:pPr>
            <a:r>
              <a:rPr lang="tr-TR" dirty="0">
                <a:solidFill>
                  <a:srgbClr val="111111"/>
                </a:solidFill>
                <a:latin typeface="Bookman Old Style" panose="02050604050505020204" pitchFamily="18" charset="0"/>
              </a:rPr>
              <a:t>Viskoz rayonunu pamuk ile karşılaştırdığımızda her ikisi de % 100 selüloz olmasına rağmen, P.D.leri farklıdır. Bu değerler, pamukta 2000-10000 arası, viskoz ipeğinde ise 200-250 arasındadır. Ayrıca pamukta %70 olan kristalin bölgelerin oranı, viskoz ipeğinde %40’dır. Bu farklar onların fiziksel ve kimyasal özelliklerinde de farklılıklar yaratır. Bu nedenle pamuktan daha mukavemetsiz, kimyasal reaktiflere karşı direnci daha azdır. Islandığında dayanıklılığı daha da azalır. Mukavemeti kuru iken 2,0-2,6 g/denier; ıslakken 0,95-1,5 g/denierdir. Kopmadan %17-25 uzama gösterebilir.</a:t>
            </a:r>
          </a:p>
          <a:p>
            <a:pPr marL="0" indent="0">
              <a:lnSpc>
                <a:spcPct val="150000"/>
              </a:lnSpc>
              <a:buNone/>
            </a:pPr>
            <a:endParaRPr lang="tr-TR" dirty="0">
              <a:latin typeface="Bookman Old Style" panose="02050604050505020204" pitchFamily="18" charset="0"/>
            </a:endParaRPr>
          </a:p>
        </p:txBody>
      </p:sp>
    </p:spTree>
    <p:extLst>
      <p:ext uri="{BB962C8B-B14F-4D97-AF65-F5344CB8AC3E}">
        <p14:creationId xmlns:p14="http://schemas.microsoft.com/office/powerpoint/2010/main" val="533802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78873"/>
            <a:ext cx="10058400" cy="5749636"/>
          </a:xfrm>
        </p:spPr>
        <p:txBody>
          <a:bodyPr>
            <a:normAutofit fontScale="92500" lnSpcReduction="10000"/>
          </a:bodyPr>
          <a:lstStyle/>
          <a:p>
            <a:pPr marL="0" indent="0" algn="just">
              <a:lnSpc>
                <a:spcPct val="150000"/>
              </a:lnSpc>
              <a:buNone/>
            </a:pPr>
            <a:r>
              <a:rPr lang="tr-TR" dirty="0"/>
              <a:t>Viskoz ipeği suda ve bazik çözeltilerde pamuktan daha fazla şişer. Benzeri pamuklu kumaşlardan daha fazla boyca ve ence kısalma gösterir. %60 bağıl nemde %11-13 kadar nem çeker. Ağartma gerektiğinde sodyum hipoklorit veya hidrojen peroksit kullanılır. Ağartma, daha çok lif haline getirilmeden önce kağıt hamuru halindeyken yapılır. 150 ˚C nin üzerindeki sıcaklıklarda dayanıklılık azalır. 185-205 ˚C deki sıcaklıklarda yanar. Yandığında yanık kağıt kokusu duyulur.</a:t>
            </a:r>
          </a:p>
          <a:p>
            <a:pPr marL="0" indent="0" algn="just">
              <a:lnSpc>
                <a:spcPct val="150000"/>
              </a:lnSpc>
              <a:buNone/>
            </a:pPr>
            <a:r>
              <a:rPr lang="tr-TR" dirty="0" smtClean="0"/>
              <a:t>Viskoz </a:t>
            </a:r>
            <a:r>
              <a:rPr lang="tr-TR" dirty="0"/>
              <a:t>rayonu filament halinde elde edildiğinde ipeğe çok benzer. Çok fazla parlaktır. Üretimde matlaştırıcı pigmentlerin ilavesi ile bile merserize pamuk parlaklığına erişilebilir. Parlaklığı nedeniyle, dayanıklılık gerektirmeyen yerlerde ipek yerine kullanılır. Ayrıca ince çekilmiş sentetik filamentlere de karıştırılır. Bunun dışında viskoz ipeğine kıvrımlar vererek ve 6-20 cm boyuna keserek kesikli elyaf şeklinde de kullanılır. Pamuk ve yünlü karıştırılarak kullanılan kesilmiş viskoz liflerine viskon adı verilir.</a:t>
            </a:r>
          </a:p>
        </p:txBody>
      </p:sp>
    </p:spTree>
    <p:extLst>
      <p:ext uri="{BB962C8B-B14F-4D97-AF65-F5344CB8AC3E}">
        <p14:creationId xmlns:p14="http://schemas.microsoft.com/office/powerpoint/2010/main" val="1803177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71332"/>
          </a:xfrm>
        </p:spPr>
        <p:txBody>
          <a:bodyPr>
            <a:normAutofit/>
          </a:bodyPr>
          <a:lstStyle/>
          <a:p>
            <a:pPr algn="ctr"/>
            <a:r>
              <a:rPr lang="tr-TR" sz="2400" dirty="0">
                <a:latin typeface="+mn-lt"/>
              </a:rPr>
              <a:t>Modifiye Selülozik Lifler</a:t>
            </a:r>
          </a:p>
        </p:txBody>
      </p:sp>
      <p:sp>
        <p:nvSpPr>
          <p:cNvPr id="3" name="Content Placeholder 2"/>
          <p:cNvSpPr>
            <a:spLocks noGrp="1"/>
          </p:cNvSpPr>
          <p:nvPr>
            <p:ph idx="1"/>
          </p:nvPr>
        </p:nvSpPr>
        <p:spPr>
          <a:xfrm>
            <a:off x="1069848" y="1149927"/>
            <a:ext cx="10058400" cy="5022273"/>
          </a:xfrm>
        </p:spPr>
        <p:txBody>
          <a:bodyPr/>
          <a:lstStyle/>
          <a:p>
            <a:pPr marL="0" indent="0" algn="just">
              <a:lnSpc>
                <a:spcPct val="150000"/>
              </a:lnSpc>
              <a:spcAft>
                <a:spcPts val="1000"/>
              </a:spcAft>
              <a:buNone/>
            </a:pPr>
            <a:r>
              <a:rPr lang="tr-TR" dirty="0">
                <a:ea typeface="Calibri" panose="020F0502020204030204" pitchFamily="34" charset="0"/>
                <a:cs typeface="Times New Roman" panose="02020603050405020304" pitchFamily="18" charset="0"/>
              </a:rPr>
              <a:t>Selülozdan yapılan rejenere lifler gerek ham maddesinin bol miktarda olması, gerekse ucuz elde edilmesi nedeniyle fazla miktarda üretilir. Ancak dayanaklılıklarının az olması kullanım alanlarını sınırlar. Bu nedenle rejenere selülozik liflerin dayanaklılığını arttırmak üzere çeşitli araştırmalar yapılmış ve bazı özel amaçlar için çeşitli lifler üretilmiştir. Farklı işlemler uygulanark elde edilen rejenere selülozik liflere “</a:t>
            </a:r>
            <a:r>
              <a:rPr lang="tr-TR" dirty="0">
                <a:solidFill>
                  <a:srgbClr val="FF0000"/>
                </a:solidFill>
                <a:ea typeface="Calibri" panose="020F0502020204030204" pitchFamily="34" charset="0"/>
                <a:cs typeface="Times New Roman" panose="02020603050405020304" pitchFamily="18" charset="0"/>
              </a:rPr>
              <a:t>modifiye selüloz lifleri</a:t>
            </a:r>
            <a:r>
              <a:rPr lang="tr-TR" dirty="0">
                <a:ea typeface="Calibri" panose="020F0502020204030204" pitchFamily="34" charset="0"/>
                <a:cs typeface="Times New Roman" panose="02020603050405020304" pitchFamily="18" charset="0"/>
              </a:rPr>
              <a:t>” adı verilir.</a:t>
            </a:r>
          </a:p>
          <a:p>
            <a:pPr marL="0" indent="0">
              <a:buNone/>
            </a:pPr>
            <a:endParaRPr lang="tr-TR" dirty="0"/>
          </a:p>
        </p:txBody>
      </p:sp>
    </p:spTree>
    <p:extLst>
      <p:ext uri="{BB962C8B-B14F-4D97-AF65-F5344CB8AC3E}">
        <p14:creationId xmlns:p14="http://schemas.microsoft.com/office/powerpoint/2010/main" val="3196892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721" y="706583"/>
            <a:ext cx="10058400" cy="5368636"/>
          </a:xfrm>
        </p:spPr>
        <p:txBody>
          <a:bodyPr>
            <a:normAutofit/>
          </a:bodyPr>
          <a:lstStyle/>
          <a:p>
            <a:pPr marL="0" indent="0" algn="just">
              <a:lnSpc>
                <a:spcPct val="160000"/>
              </a:lnSpc>
              <a:spcAft>
                <a:spcPts val="1000"/>
              </a:spcAft>
              <a:buNone/>
            </a:pPr>
            <a:r>
              <a:rPr lang="tr-TR"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tr-TR" b="1" i="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Yüksek mukavemetli viskoz rayonları:</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6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Bu tür liflerin üretiminde ZnSO</a:t>
            </a:r>
            <a:r>
              <a:rPr lang="tr-TR" baseline="-25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4</a:t>
            </a: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oranı yüksek banyolar koagülasyon için kullanılır. Bunlar daha sonra sıcak suda veya asidik banyolar içinde germe-çekme işlemine verilirler. Bu şekilde bir koagülasyonda selüloz molekülleri birbirine paralel hale gelir; kristalinite artar. Bu şekilde, elde edilmiş filamentleri çok sayıda biraraya getirerek, kalın iplikler oluşturulur ki bu ipliklerden dokunmuş kumaşların sürtünme direnci, dayanaklılığı, kopma mukavemeti ve esnekliliği normal viskoz liflerden daha fazladır. </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41798567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4291"/>
            <a:ext cx="10058400" cy="5437909"/>
          </a:xfrm>
        </p:spPr>
        <p:txBody>
          <a:bodyPr/>
          <a:lstStyle/>
          <a:p>
            <a:pPr marL="0" indent="0" algn="just">
              <a:lnSpc>
                <a:spcPct val="200000"/>
              </a:lnSpc>
              <a:spcAft>
                <a:spcPts val="1000"/>
              </a:spcAft>
              <a:buNone/>
            </a:pPr>
            <a:r>
              <a:rPr lang="tr-TR" b="1" i="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2. Modal</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20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Viskoz ipeği üretiminde, koagülasyon ve germe-çekme adımlarında değişiklikler yapılarak, ıslandığında uzama özelliği daha az, kuru ve yaş dayanıklılığı daha iyi lifler elde edilmiştir. Bu lifler, Modal ticari adı ile bilinmektedir ve viskoz rayonundan daha pahalıdır. Viskozdan daha az nem çeker;bu nedenle ıslandığında boyut değişimi daha azdır. Modal lifleri günümüzde poliester veya pamuk ile karıştırılarak; örme kumaşlarda, iç ve dış giysilerde geniş ölçüde kullanılmaktadır.</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274673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95745"/>
            <a:ext cx="10058400" cy="5576455"/>
          </a:xfrm>
        </p:spPr>
        <p:txBody>
          <a:bodyPr>
            <a:noAutofit/>
          </a:bodyPr>
          <a:lstStyle/>
          <a:p>
            <a:pPr marL="0" indent="0" algn="just">
              <a:lnSpc>
                <a:spcPct val="160000"/>
              </a:lnSpc>
              <a:spcAft>
                <a:spcPts val="1000"/>
              </a:spcAft>
              <a:buNone/>
            </a:pPr>
            <a:r>
              <a:rPr lang="tr-TR" b="1" i="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3. Polinozik rayonlar</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6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Bunların elde edilmesinde viskoz çözeltisinin hazırlanma yöntemi farklıdır. Çözelti seyreltik NaOH de değil, su içinde %6 selüloz ve % 2.8 NaOH içerecek şekilde hazırlanır. Viskoz çözelti olgunlaştırılmadan, %1 lik sülfürik asit banyosunda 25 °C de koagüle edilir. Koagülasyon sırasında filamente %30 kadar çekme verilir ve zayıf bir koagülaasyon gerçekleştirilir. Yarı koagüle olmuş filamentler, %10 sülfürik asit, %1 çinko sülfat ve %18 sodyum sülfat içeren 45-55°C lik bir banyoya verilir. Burada pıhtılaşmanın çok yavaş olması sağlanır. Bu şartlarda selülozdaki bozunma minimum ölçüde tutulur. Koagülasyondan sonra filamentlere %300 kadar germe-çekme işlemi uygulanır. </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60000"/>
              </a:lnSpc>
              <a:buNone/>
            </a:pPr>
            <a:endParaRPr lang="tr-TR" dirty="0">
              <a:latin typeface="Bookman Old Style" panose="02050604050505020204" pitchFamily="18" charset="0"/>
            </a:endParaRPr>
          </a:p>
        </p:txBody>
      </p:sp>
    </p:spTree>
    <p:extLst>
      <p:ext uri="{BB962C8B-B14F-4D97-AF65-F5344CB8AC3E}">
        <p14:creationId xmlns:p14="http://schemas.microsoft.com/office/powerpoint/2010/main" val="700763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03564"/>
            <a:ext cx="10058400" cy="5368636"/>
          </a:xfrm>
        </p:spPr>
        <p:txBody>
          <a:bodyPr/>
          <a:lstStyle/>
          <a:p>
            <a:pPr marL="0" indent="0" algn="just">
              <a:lnSpc>
                <a:spcPct val="150000"/>
              </a:lnSpc>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Böylece esnekliği fazla, ıslaak çekmeye dayanıklı, kopma mukavemeti yüksek, şişme özelliği az filamentler elde edilir. Bu lifler yapay pamuk olarak da adlandırılırlar.</a:t>
            </a:r>
            <a:endParaRPr lang="tr-TR" dirty="0"/>
          </a:p>
        </p:txBody>
      </p:sp>
    </p:spTree>
    <p:extLst>
      <p:ext uri="{BB962C8B-B14F-4D97-AF65-F5344CB8AC3E}">
        <p14:creationId xmlns:p14="http://schemas.microsoft.com/office/powerpoint/2010/main" val="424238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388429"/>
          </a:xfrm>
        </p:spPr>
        <p:txBody>
          <a:bodyPr/>
          <a:lstStyle/>
          <a:p>
            <a:pPr marL="0" indent="0" algn="just">
              <a:lnSpc>
                <a:spcPct val="150000"/>
              </a:lnSpc>
              <a:buNone/>
            </a:pPr>
            <a:r>
              <a:rPr lang="tr-TR" b="1" dirty="0">
                <a:solidFill>
                  <a:srgbClr val="002060"/>
                </a:solidFill>
              </a:rPr>
              <a:t>Rejenere lifler</a:t>
            </a:r>
            <a:r>
              <a:rPr lang="tr-TR" b="1" dirty="0" smtClean="0">
                <a:solidFill>
                  <a:srgbClr val="002060"/>
                </a:solidFill>
              </a:rPr>
              <a:t>: </a:t>
            </a:r>
            <a:r>
              <a:rPr lang="tr-TR" dirty="0" smtClean="0"/>
              <a:t>Elyafın </a:t>
            </a:r>
            <a:r>
              <a:rPr lang="tr-TR" dirty="0"/>
              <a:t>ana maddesini oluşturan polimerler, doğal kaynaklardan polimer bileşikler halinde elde edilip, bir takım fiziksel ve kimyasal yöntemlerle lif haline getiriliyorsa  rejenere lifler olarak isimlendirilir.</a:t>
            </a:r>
          </a:p>
          <a:p>
            <a:pPr marL="0" indent="0" algn="just">
              <a:lnSpc>
                <a:spcPct val="150000"/>
              </a:lnSpc>
              <a:buNone/>
            </a:pPr>
            <a:r>
              <a:rPr lang="tr-TR" b="1" dirty="0">
                <a:solidFill>
                  <a:srgbClr val="002060"/>
                </a:solidFill>
              </a:rPr>
              <a:t>Sentetik lifler</a:t>
            </a:r>
            <a:r>
              <a:rPr lang="tr-TR" b="1" dirty="0" smtClean="0">
                <a:solidFill>
                  <a:srgbClr val="002060"/>
                </a:solidFill>
              </a:rPr>
              <a:t>: </a:t>
            </a:r>
            <a:r>
              <a:rPr lang="tr-TR" dirty="0" smtClean="0"/>
              <a:t>Elyafın </a:t>
            </a:r>
            <a:r>
              <a:rPr lang="tr-TR" dirty="0"/>
              <a:t>ana maddesi olan polimer, bazı kimyasal maddelerden sentez yoluyla elde ediliyorsa sentetik lifler olarak adlandırılır.</a:t>
            </a:r>
          </a:p>
          <a:p>
            <a:pPr marL="0" indent="0" algn="just">
              <a:lnSpc>
                <a:spcPct val="150000"/>
              </a:lnSpc>
              <a:buNone/>
            </a:pPr>
            <a:r>
              <a:rPr lang="tr-TR" dirty="0"/>
              <a:t>Ayrıca yapısı anorganik olan maddelerden insan eliyle elde edilmiş lifler de vardır. Cam lifleri ve metalden çekilmiş bu tür liflere yapay anorganik lifler denir.</a:t>
            </a:r>
          </a:p>
          <a:p>
            <a:pPr marL="0" indent="0" algn="just">
              <a:lnSpc>
                <a:spcPct val="150000"/>
              </a:lnSpc>
              <a:buNone/>
            </a:pPr>
            <a:endParaRPr lang="tr-TR" dirty="0"/>
          </a:p>
        </p:txBody>
      </p:sp>
    </p:spTree>
    <p:extLst>
      <p:ext uri="{BB962C8B-B14F-4D97-AF65-F5344CB8AC3E}">
        <p14:creationId xmlns:p14="http://schemas.microsoft.com/office/powerpoint/2010/main" val="4026702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727"/>
            <a:ext cx="10058400" cy="5479473"/>
          </a:xfrm>
        </p:spPr>
        <p:txBody>
          <a:bodyPr>
            <a:normAutofit/>
          </a:bodyPr>
          <a:lstStyle/>
          <a:p>
            <a:pPr marL="0" indent="0" algn="just">
              <a:lnSpc>
                <a:spcPct val="170000"/>
              </a:lnSpc>
              <a:spcAft>
                <a:spcPts val="1000"/>
              </a:spcAft>
              <a:buNone/>
            </a:pPr>
            <a:r>
              <a:rPr lang="tr-TR" b="1" i="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4. Lyocell (Tencel)</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7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Polinozik rayonlara bir alternatif lif olarak üretilmiştir. Selülozun N-metil morfolin oksit içinde çözündürülmesi ve yaş eğirilmesi ile elde edilir. Kullanılan çözücünün zehirli olmaması ve koagülasyon banyosu olarak su kullanılması bu elde edilme yöntemine çevre ve atıklar bakımından üstünlük kazandırmıştır. </a:t>
            </a:r>
            <a:endParaRPr lang="tr-TR" dirty="0">
              <a:latin typeface="Bookman Old Style" panose="02050604050505020204" pitchFamily="18" charset="0"/>
              <a:ea typeface="Calibri" panose="020F0502020204030204" pitchFamily="34" charset="0"/>
              <a:cs typeface="Times New Roman" panose="02020603050405020304" pitchFamily="18" charset="0"/>
            </a:endParaRPr>
          </a:p>
          <a:p>
            <a:pPr marL="0" indent="0" algn="just">
              <a:lnSpc>
                <a:spcPct val="170000"/>
              </a:lnSpc>
              <a:spcAft>
                <a:spcPts val="1000"/>
              </a:spcAft>
              <a:buNone/>
            </a:pPr>
            <a:r>
              <a:rPr lang="tr-TR"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Selülozun çözünmesi sırasında, viskoz üretimindekinin aksine, moleküler yapısının bozulmaması, Lyocell’e önemli özellikler kazandırır. Lif düzgün bir yüzeye sahiptir, yumuşaktır. </a:t>
            </a:r>
            <a:endParaRPr lang="tr-TR" dirty="0"/>
          </a:p>
        </p:txBody>
      </p:sp>
    </p:spTree>
    <p:extLst>
      <p:ext uri="{BB962C8B-B14F-4D97-AF65-F5344CB8AC3E}">
        <p14:creationId xmlns:p14="http://schemas.microsoft.com/office/powerpoint/2010/main" val="1946021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62000"/>
            <a:ext cx="10058400" cy="5410200"/>
          </a:xfrm>
        </p:spPr>
        <p:txBody>
          <a:bodyPr/>
          <a:lstStyle/>
          <a:p>
            <a:pPr marL="0" lvl="0" indent="0" algn="just">
              <a:lnSpc>
                <a:spcPct val="170000"/>
              </a:lnSpc>
              <a:spcAft>
                <a:spcPts val="1000"/>
              </a:spcAft>
              <a:buClr>
                <a:srgbClr val="629DD1"/>
              </a:buClr>
              <a:buNone/>
            </a:pPr>
            <a:r>
              <a:rPr lang="tr-TR" dirty="0">
                <a:solidFill>
                  <a:srgbClr val="000000"/>
                </a:solidFill>
                <a:ea typeface="Calibri" panose="020F0502020204030204" pitchFamily="34" charset="0"/>
                <a:cs typeface="Times New Roman" panose="02020603050405020304" pitchFamily="18" charset="0"/>
              </a:rPr>
              <a:t>Filamentin görünümü, yumuşak eğirme ile elde edilmiş sentetik liflere benzer. Viskoza göre daha dayanıklı, ıslak mukavemeti yüksek ve daha düşük uzama miktarına sahiptir.</a:t>
            </a:r>
            <a:endParaRPr lang="tr-TR" dirty="0">
              <a:solidFill>
                <a:prstClr val="black"/>
              </a:solidFill>
              <a:ea typeface="Calibri" panose="020F0502020204030204" pitchFamily="34" charset="0"/>
              <a:cs typeface="Times New Roman" panose="02020603050405020304" pitchFamily="18" charset="0"/>
            </a:endParaRPr>
          </a:p>
          <a:p>
            <a:pPr marL="0" lvl="0" indent="0" algn="just">
              <a:lnSpc>
                <a:spcPct val="150000"/>
              </a:lnSpc>
              <a:spcAft>
                <a:spcPts val="1000"/>
              </a:spcAft>
              <a:buClr>
                <a:srgbClr val="629DD1"/>
              </a:buClr>
              <a:buNone/>
            </a:pPr>
            <a:r>
              <a:rPr lang="tr-TR" dirty="0" smtClean="0">
                <a:solidFill>
                  <a:srgbClr val="000000"/>
                </a:solidFill>
                <a:ea typeface="Calibri" panose="020F0502020204030204" pitchFamily="34" charset="0"/>
                <a:cs typeface="Times New Roman" panose="02020603050405020304" pitchFamily="18" charset="0"/>
              </a:rPr>
              <a:t>Poliester </a:t>
            </a:r>
            <a:r>
              <a:rPr lang="tr-TR" dirty="0">
                <a:solidFill>
                  <a:srgbClr val="000000"/>
                </a:solidFill>
                <a:ea typeface="Calibri" panose="020F0502020204030204" pitchFamily="34" charset="0"/>
                <a:cs typeface="Times New Roman" panose="02020603050405020304" pitchFamily="18" charset="0"/>
              </a:rPr>
              <a:t>ile harmanlanarak kullanılabilir. Gömlek, bluz, dikiş iplikleri ile non-woven kumaş yapımında kullanılmaktadır. Defalarca yıkanmaya dayanıklı dökümlü, yumuşak ve parlak kumaşlardır. Ayrıca triko ve örme kumaş yapımında da kullanılmaktadır.</a:t>
            </a:r>
            <a:r>
              <a:rPr lang="tr-TR" dirty="0">
                <a:solidFill>
                  <a:prstClr val="black"/>
                </a:solidFill>
                <a:ea typeface="Calibri" panose="020F0502020204030204" pitchFamily="34" charset="0"/>
                <a:cs typeface="Times New Roman" panose="02020603050405020304" pitchFamily="18" charset="0"/>
              </a:rPr>
              <a:t> </a:t>
            </a:r>
          </a:p>
          <a:p>
            <a:pPr marL="0" indent="0">
              <a:buNone/>
            </a:pPr>
            <a:endParaRPr lang="tr-TR" dirty="0"/>
          </a:p>
        </p:txBody>
      </p:sp>
    </p:spTree>
    <p:extLst>
      <p:ext uri="{BB962C8B-B14F-4D97-AF65-F5344CB8AC3E}">
        <p14:creationId xmlns:p14="http://schemas.microsoft.com/office/powerpoint/2010/main" val="2199037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76132"/>
          </a:xfrm>
        </p:spPr>
        <p:txBody>
          <a:bodyPr>
            <a:normAutofit fontScale="90000"/>
          </a:bodyPr>
          <a:lstStyle/>
          <a:p>
            <a:pPr algn="ctr"/>
            <a:r>
              <a:rPr lang="tr-TR" sz="3200" dirty="0" smtClean="0">
                <a:latin typeface="Bookman Old Style" panose="02050604050505020204" pitchFamily="18" charset="0"/>
              </a:rPr>
              <a:t>Selüloz Esterleri</a:t>
            </a:r>
            <a:br>
              <a:rPr lang="tr-TR" sz="3200" dirty="0" smtClean="0">
                <a:latin typeface="Bookman Old Style" panose="02050604050505020204" pitchFamily="18" charset="0"/>
              </a:rPr>
            </a:br>
            <a:r>
              <a:rPr lang="tr-TR" sz="3200" dirty="0" smtClean="0">
                <a:latin typeface="Bookman Old Style" panose="02050604050505020204" pitchFamily="18" charset="0"/>
              </a:rPr>
              <a:t>Asetat ipeği</a:t>
            </a:r>
            <a:endParaRPr lang="tr-TR" sz="3200" dirty="0">
              <a:latin typeface="Bookman Old Style" panose="02050604050505020204" pitchFamily="18" charset="0"/>
            </a:endParaRPr>
          </a:p>
        </p:txBody>
      </p:sp>
      <p:sp>
        <p:nvSpPr>
          <p:cNvPr id="3" name="Content Placeholder 2"/>
          <p:cNvSpPr>
            <a:spLocks noGrp="1"/>
          </p:cNvSpPr>
          <p:nvPr>
            <p:ph idx="1"/>
          </p:nvPr>
        </p:nvSpPr>
        <p:spPr>
          <a:xfrm>
            <a:off x="1069848" y="1551708"/>
            <a:ext cx="10058400" cy="4620491"/>
          </a:xfrm>
        </p:spPr>
        <p:txBody>
          <a:bodyPr/>
          <a:lstStyle/>
          <a:p>
            <a:pPr marL="0" indent="0" algn="just">
              <a:lnSpc>
                <a:spcPct val="150000"/>
              </a:lnSpc>
              <a:buNone/>
            </a:pPr>
            <a:r>
              <a:rPr lang="tr-TR" dirty="0"/>
              <a:t>Selülozun asetik anhidrit ile çinko klorür katalizörü yardımıyla reaksiyonundan selüloz triasetatın meydana geldiği 1894 yılında Cross ve Bevan tarafından keşfediilmiş; fakat kloroform ve karbon tetraklorür dışında başka çözücülerle çözünmediğinden ve bunlarla çalışma koşullarının pahalı ve tehlikeli oluşundan dolayı, endüstriyel ölçülerle uzun yıllar lif olarak elde dilmemiştir. 1905 yılında Miles, selüloz triasetatı kısmen bir hidrolize uğratılıp elde edttiği maddeyi asetonda çözerek lif üretmeyi başarmıştır.</a:t>
            </a:r>
          </a:p>
          <a:p>
            <a:pPr marL="0" indent="0" algn="just">
              <a:lnSpc>
                <a:spcPct val="150000"/>
              </a:lnSpc>
              <a:buNone/>
            </a:pPr>
            <a:endParaRPr lang="tr-TR" dirty="0"/>
          </a:p>
          <a:p>
            <a:pPr marL="0" indent="0">
              <a:buNone/>
            </a:pPr>
            <a:endParaRPr lang="tr-TR" dirty="0"/>
          </a:p>
        </p:txBody>
      </p:sp>
    </p:spTree>
    <p:extLst>
      <p:ext uri="{BB962C8B-B14F-4D97-AF65-F5344CB8AC3E}">
        <p14:creationId xmlns:p14="http://schemas.microsoft.com/office/powerpoint/2010/main" val="1987789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5017"/>
            <a:ext cx="10058400" cy="5666509"/>
          </a:xfrm>
        </p:spPr>
        <p:txBody>
          <a:bodyPr>
            <a:normAutofit/>
          </a:bodyPr>
          <a:lstStyle/>
          <a:p>
            <a:pPr marL="0" indent="0" algn="just">
              <a:lnSpc>
                <a:spcPct val="150000"/>
              </a:lnSpc>
              <a:buNone/>
            </a:pPr>
            <a:r>
              <a:rPr lang="tr-TR" dirty="0"/>
              <a:t>Asetat ipeği üretimi viskoz ipeği gibi birkaç aşamada yürür:</a:t>
            </a:r>
          </a:p>
          <a:p>
            <a:pPr marL="0" indent="0" algn="just">
              <a:lnSpc>
                <a:spcPct val="150000"/>
              </a:lnSpc>
              <a:buNone/>
            </a:pPr>
            <a:r>
              <a:rPr lang="tr-TR" b="1" dirty="0" smtClean="0"/>
              <a:t>1-</a:t>
            </a:r>
            <a:r>
              <a:rPr lang="tr-TR" dirty="0" smtClean="0"/>
              <a:t> </a:t>
            </a:r>
            <a:r>
              <a:rPr lang="tr-TR" dirty="0"/>
              <a:t>Asetat ipeği üretimi için odun hamuru, pamuk linterleri veya artıkları kullanılır. Önceden sodyum hidroksit ile işlem görmüş olan odun hamuru sodyum hipoklorit NaClO ile ağartılır ve kurutulur. Kurutulmuş selüloz hammaddesi, az miktarda derişik sülfirik asit içeren %100’lük asetik asit içinde ısıtılarak şişirilir. Katalizör olarak sülfirik asit yanında çinko klorür de kullanılır.</a:t>
            </a:r>
          </a:p>
          <a:p>
            <a:pPr marL="0" indent="0" algn="just">
              <a:lnSpc>
                <a:spcPct val="150000"/>
              </a:lnSpc>
              <a:buNone/>
            </a:pPr>
            <a:r>
              <a:rPr lang="tr-TR" b="1" dirty="0" smtClean="0"/>
              <a:t>2- </a:t>
            </a:r>
            <a:r>
              <a:rPr lang="tr-TR" dirty="0"/>
              <a:t>Şişirilmiş selüloza asetik anhidrit eklenerek selülozda bulunan alkol gruplarının asetik ester haline dönüşümü sağlanır. Bu reaksiyon eksotermik olduğundan, karışım dıştan soğutulmalıdır. 6-7 saat sonra selüloz tamamen esterleşerek jelatinimsi viskoz bir kütle haline dönüşür. </a:t>
            </a:r>
          </a:p>
        </p:txBody>
      </p:sp>
    </p:spTree>
    <p:extLst>
      <p:ext uri="{BB962C8B-B14F-4D97-AF65-F5344CB8AC3E}">
        <p14:creationId xmlns:p14="http://schemas.microsoft.com/office/powerpoint/2010/main" val="8207354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45127"/>
            <a:ext cx="10058400" cy="5327073"/>
          </a:xfrm>
        </p:spPr>
        <p:txBody>
          <a:bodyPr/>
          <a:lstStyle/>
          <a:p>
            <a:pPr marL="0" lvl="0" indent="0" algn="just">
              <a:lnSpc>
                <a:spcPct val="150000"/>
              </a:lnSpc>
              <a:buClr>
                <a:srgbClr val="629DD1"/>
              </a:buClr>
              <a:buNone/>
            </a:pPr>
            <a:r>
              <a:rPr lang="tr-TR" dirty="0">
                <a:solidFill>
                  <a:prstClr val="black"/>
                </a:solidFill>
              </a:rPr>
              <a:t>Asetillenmenin tamamlanıp tamamlanmadığı karışımın kloroformda çözünmesi ve asetat miktarı %65’e ulaşmasıyla anlaşılır. Primer asetat da denilen selüloz triasetat asetonda çözünmez.</a:t>
            </a:r>
          </a:p>
          <a:p>
            <a:pPr marL="0" indent="0" algn="just">
              <a:lnSpc>
                <a:spcPct val="150000"/>
              </a:lnSpc>
              <a:buNone/>
            </a:pPr>
            <a:r>
              <a:rPr lang="tr-TR" b="1" dirty="0"/>
              <a:t>3- </a:t>
            </a:r>
            <a:r>
              <a:rPr lang="tr-TR" dirty="0"/>
              <a:t>Viskoz sıvı %50’lik asetik asit çözeltisi ilave edilerek kısmen hidroliz edilir. Primer asetat 50 ˚C de 12-16 saatte kısmen; yani glikoz birimlerindeki üç alkol grubundan 2,5’i ester halinde kalacak şekilde hidroliz olur. Hidrolizin derecesi karışımdaki asetat yüzdesi ile belirlenir. Asetat yüzdesi %45-55 değerine eriştiğinde primer asetat, sekonder asetat veya 2,5 asetat denilen bileşiğe dönüşmüş olur. Bu değere erişen ürün asetonda çözünmesi ile karakterize edilebilir.</a:t>
            </a:r>
          </a:p>
        </p:txBody>
      </p:sp>
    </p:spTree>
    <p:extLst>
      <p:ext uri="{BB962C8B-B14F-4D97-AF65-F5344CB8AC3E}">
        <p14:creationId xmlns:p14="http://schemas.microsoft.com/office/powerpoint/2010/main" val="1116320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62000"/>
            <a:ext cx="10058400" cy="5410200"/>
          </a:xfrm>
        </p:spPr>
        <p:txBody>
          <a:bodyPr/>
          <a:lstStyle/>
          <a:p>
            <a:pPr marL="0" indent="0" algn="just">
              <a:lnSpc>
                <a:spcPct val="150000"/>
              </a:lnSpc>
              <a:buNone/>
            </a:pPr>
            <a:r>
              <a:rPr lang="tr-TR" b="1" dirty="0"/>
              <a:t>4-</a:t>
            </a:r>
            <a:r>
              <a:rPr lang="tr-TR" dirty="0"/>
              <a:t> Elde edilen sekonder asetat suyu dökülür ve beyaz toz halinde çöktürülür. Süzülür, yıkanır ve kurutulur.</a:t>
            </a:r>
          </a:p>
          <a:p>
            <a:pPr marL="0" indent="0" algn="just">
              <a:lnSpc>
                <a:spcPct val="150000"/>
              </a:lnSpc>
              <a:buNone/>
            </a:pPr>
            <a:r>
              <a:rPr lang="tr-TR" b="1" dirty="0" smtClean="0"/>
              <a:t>5-</a:t>
            </a:r>
            <a:r>
              <a:rPr lang="tr-TR" dirty="0" smtClean="0"/>
              <a:t> </a:t>
            </a:r>
            <a:r>
              <a:rPr lang="tr-TR" dirty="0"/>
              <a:t>Bir kısım sekonder asetat, üç kısım asetonda çözündürülür. 24 saat karıştırılarak bekletilen çözelti, vakumlanır ve süzülür. Mat filamentler elde etmek için TiO2 eklenir. Kütle boyama isteniyorsa pigmentler eklenir. Kuru-eğirme yöntemi ile filament haline getirilir. Sekonder asetat ayrıca 230 ˚C ye ısıtılıp eritilerek yumuşak-eğirme yöntemi ile de filament haline getirilir. Dayanıklılığı arttırmak üzere germe-çekme işlemine yollanır.</a:t>
            </a:r>
          </a:p>
        </p:txBody>
      </p:sp>
    </p:spTree>
    <p:extLst>
      <p:ext uri="{BB962C8B-B14F-4D97-AF65-F5344CB8AC3E}">
        <p14:creationId xmlns:p14="http://schemas.microsoft.com/office/powerpoint/2010/main" val="316354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06859"/>
          </a:xfrm>
        </p:spPr>
        <p:txBody>
          <a:bodyPr>
            <a:normAutofit/>
          </a:bodyPr>
          <a:lstStyle/>
          <a:p>
            <a:pPr algn="ctr"/>
            <a:r>
              <a:rPr lang="tr-TR" sz="2800" dirty="0">
                <a:latin typeface="+mn-lt"/>
              </a:rPr>
              <a:t>Asetat ipeğinin özellikleri</a:t>
            </a:r>
          </a:p>
        </p:txBody>
      </p:sp>
      <p:sp>
        <p:nvSpPr>
          <p:cNvPr id="3" name="Content Placeholder 2"/>
          <p:cNvSpPr>
            <a:spLocks noGrp="1"/>
          </p:cNvSpPr>
          <p:nvPr>
            <p:ph idx="1"/>
          </p:nvPr>
        </p:nvSpPr>
        <p:spPr>
          <a:xfrm>
            <a:off x="1069848" y="1302327"/>
            <a:ext cx="10058400" cy="4869873"/>
          </a:xfrm>
        </p:spPr>
        <p:txBody>
          <a:bodyPr/>
          <a:lstStyle/>
          <a:p>
            <a:pPr marL="0" indent="0" algn="just">
              <a:lnSpc>
                <a:spcPct val="150000"/>
              </a:lnSpc>
              <a:buNone/>
            </a:pPr>
            <a:r>
              <a:rPr lang="tr-TR" dirty="0"/>
              <a:t>Hammaddesi selüloz olmakla birlikte asetat ipeğinin kimyasal yapısı selülozdan farklıdır. Zincirdeki alkol grupları ester haline dönüştüğünden selülozun gösterdiği özelliklerden tamamen farklı özellikler gösterir. Örneğin, pamuk, keten ve rejenere selülozik elyaf non-termoplastik olmasına karşın; asetat ipeği termoplastiktir ve 190 ˚C de büzülür. 250 ˚C de yumuşar, 280 ˚C de erir. Bunun yanında yukarıda verilen lif örnekleri ile karşılaştırıldığında nem çekme oranı da düşüktür çünkü su moleküllerini bağlayacak olan alkol (-OH) grupları esterleşerek bloke edilmiştir. Düşük miktarda absorpladığı nem az da olsa iplik ve kumaşta bir şişme meydana getirir. Bunun sonucu olarak kir ve lekeler çok fazla nüfuz etmediğinden kolayca yıkanıp, uzaklaştırılabilir. </a:t>
            </a:r>
          </a:p>
        </p:txBody>
      </p:sp>
    </p:spTree>
    <p:extLst>
      <p:ext uri="{BB962C8B-B14F-4D97-AF65-F5344CB8AC3E}">
        <p14:creationId xmlns:p14="http://schemas.microsoft.com/office/powerpoint/2010/main" val="3098595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68036"/>
            <a:ext cx="10058400" cy="5604164"/>
          </a:xfrm>
        </p:spPr>
        <p:txBody>
          <a:bodyPr>
            <a:normAutofit lnSpcReduction="10000"/>
          </a:bodyPr>
          <a:lstStyle/>
          <a:p>
            <a:pPr marL="0" indent="0" algn="just">
              <a:lnSpc>
                <a:spcPct val="150000"/>
              </a:lnSpc>
              <a:buNone/>
            </a:pPr>
            <a:r>
              <a:rPr lang="tr-TR" dirty="0"/>
              <a:t>Asetat ipeğini saydığımız liflerden ayıran diğer özellikte </a:t>
            </a:r>
            <a:r>
              <a:rPr lang="tr-TR" dirty="0">
                <a:solidFill>
                  <a:srgbClr val="111111"/>
                </a:solidFill>
                <a:latin typeface="Bookman Old Style" panose="02050604050505020204" pitchFamily="18" charset="0"/>
              </a:rPr>
              <a:t>CCl</a:t>
            </a:r>
            <a:r>
              <a:rPr lang="tr-TR" baseline="-25000" dirty="0">
                <a:solidFill>
                  <a:srgbClr val="111111"/>
                </a:solidFill>
                <a:latin typeface="Bookman Old Style" panose="02050604050505020204" pitchFamily="18" charset="0"/>
              </a:rPr>
              <a:t>4</a:t>
            </a:r>
            <a:r>
              <a:rPr lang="tr-TR" dirty="0" smtClean="0"/>
              <a:t> </a:t>
            </a:r>
            <a:r>
              <a:rPr lang="tr-TR" dirty="0"/>
              <a:t>karbontetraklorür ve</a:t>
            </a:r>
            <a:r>
              <a:rPr lang="tr-TR" dirty="0">
                <a:latin typeface="Bookman Old Style" panose="02050604050505020204" pitchFamily="18" charset="0"/>
              </a:rPr>
              <a:t> </a:t>
            </a:r>
            <a:r>
              <a:rPr lang="tr-TR" dirty="0">
                <a:solidFill>
                  <a:srgbClr val="111111"/>
                </a:solidFill>
                <a:latin typeface="Bookman Old Style" panose="02050604050505020204" pitchFamily="18" charset="0"/>
              </a:rPr>
              <a:t>CH</a:t>
            </a:r>
            <a:r>
              <a:rPr lang="tr-TR" baseline="-25000" dirty="0">
                <a:solidFill>
                  <a:srgbClr val="111111"/>
                </a:solidFill>
                <a:latin typeface="Bookman Old Style" panose="02050604050505020204" pitchFamily="18" charset="0"/>
              </a:rPr>
              <a:t>2</a:t>
            </a:r>
            <a:r>
              <a:rPr lang="tr-TR" dirty="0">
                <a:solidFill>
                  <a:srgbClr val="111111"/>
                </a:solidFill>
                <a:latin typeface="Bookman Old Style" panose="02050604050505020204" pitchFamily="18" charset="0"/>
              </a:rPr>
              <a:t>Cl</a:t>
            </a:r>
            <a:r>
              <a:rPr lang="tr-TR" baseline="-25000" dirty="0">
                <a:solidFill>
                  <a:srgbClr val="111111"/>
                </a:solidFill>
                <a:latin typeface="Bookman Old Style" panose="02050604050505020204" pitchFamily="18" charset="0"/>
              </a:rPr>
              <a:t>2</a:t>
            </a:r>
            <a:r>
              <a:rPr lang="tr-TR" dirty="0">
                <a:solidFill>
                  <a:srgbClr val="111111"/>
                </a:solidFill>
                <a:latin typeface="Carme"/>
              </a:rPr>
              <a:t> </a:t>
            </a:r>
            <a:r>
              <a:rPr lang="tr-TR" dirty="0" smtClean="0"/>
              <a:t>metilendiklorür </a:t>
            </a:r>
            <a:r>
              <a:rPr lang="tr-TR" dirty="0"/>
              <a:t>gibi organik çözücülerde çözünmesidir. Bu özelliği nedeniyle bu gibi organik çözücülerin kullanıldığı kuru temizleme işlemi, asetat ipeğine uygulanamaz. Ester yapısında olduğundan kolayca sıcak baz çözeltilerinden etkilenir. Bu yüzden yıkama ve boyama işlemlerinde dikkatli olunmalıdır. Seyreltik asitlere karşı bazlardan daha dayanıklıdır.</a:t>
            </a:r>
          </a:p>
          <a:p>
            <a:pPr marL="0" indent="0" algn="just">
              <a:lnSpc>
                <a:spcPct val="150000"/>
              </a:lnSpc>
              <a:buNone/>
            </a:pPr>
            <a:r>
              <a:rPr lang="tr-TR" dirty="0" smtClean="0"/>
              <a:t>Asetat </a:t>
            </a:r>
            <a:r>
              <a:rPr lang="tr-TR" dirty="0"/>
              <a:t>ipeği filament halinde elde edildiğinde ipek yumuşaklığında ve parlaklığındadır. Uzama yeteneği %20-25’dir. Mukavemeti 1,1-1,3 g/denierdir. Enine kesiti dairesel değil kıvrımlar şeklindedir. Isı iletkenliği çok azdır. Yumuşama noktası düşük olduğundan ancak ılık ütü tavsiye edilir. Asetat ipeği doğal ipeğin yerine genellikle dayanıklılık istenmeyen yerlerde kullanılır. Asetat ipeği yandığında sirke kokusu duyulur.</a:t>
            </a:r>
          </a:p>
        </p:txBody>
      </p:sp>
    </p:spTree>
    <p:extLst>
      <p:ext uri="{BB962C8B-B14F-4D97-AF65-F5344CB8AC3E}">
        <p14:creationId xmlns:p14="http://schemas.microsoft.com/office/powerpoint/2010/main" val="3573146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54459"/>
          </a:xfrm>
        </p:spPr>
        <p:txBody>
          <a:bodyPr>
            <a:normAutofit/>
          </a:bodyPr>
          <a:lstStyle/>
          <a:p>
            <a:pPr algn="ctr"/>
            <a:r>
              <a:rPr lang="tr-TR" sz="2800" dirty="0">
                <a:latin typeface="+mn-lt"/>
              </a:rPr>
              <a:t>Triasetat İpeği (Arnel)</a:t>
            </a:r>
          </a:p>
        </p:txBody>
      </p:sp>
      <p:sp>
        <p:nvSpPr>
          <p:cNvPr id="3" name="Content Placeholder 2"/>
          <p:cNvSpPr>
            <a:spLocks noGrp="1"/>
          </p:cNvSpPr>
          <p:nvPr>
            <p:ph idx="1"/>
          </p:nvPr>
        </p:nvSpPr>
        <p:spPr>
          <a:xfrm>
            <a:off x="1069848" y="1219200"/>
            <a:ext cx="10058400" cy="4953000"/>
          </a:xfrm>
        </p:spPr>
        <p:txBody>
          <a:bodyPr>
            <a:normAutofit lnSpcReduction="10000"/>
          </a:bodyPr>
          <a:lstStyle/>
          <a:p>
            <a:pPr marL="0" indent="0" algn="just">
              <a:lnSpc>
                <a:spcPct val="150000"/>
              </a:lnSpc>
              <a:buNone/>
            </a:pPr>
            <a:r>
              <a:rPr lang="tr-TR" dirty="0"/>
              <a:t>Primer asetat olarak da bilinen ve asetonda çözünmeyen selüloz triasetat, günümüzde çözücü olarak metilen diklorür ve alkol karışımı kullanılmak suretiyle filament olarak üretilmektedir. Ticari adı arnel olan triasetat, asetat ipeğine benzer şekilde elde edilmektedir. Üretime kısmi hidroliz kademesinden vazgeçilir. Elde edilen triasetatın %20’lik çözeltisi metilen diklorür artı alkol karışımı içinde hazırlanır. Bu çözelti, ya kuru-eğirme veya koagülasyon banyosu olarak su kullanılmak suretiyle yaş-eğirme yöntemleri ile lif haline getirilir. Triasetat; pek çok özellik bakımından asetat ipeğine benzer, termmoplastiktir ve kuru temizleme yapılamaz. Erime noktası biraz daha yüksek (300 ˚C) olduğundan daha yüksek sıcaklıklara ısıtılabilir. Arnel, triafil veya tricel adları ile satılır</a:t>
            </a:r>
          </a:p>
        </p:txBody>
      </p:sp>
    </p:spTree>
    <p:extLst>
      <p:ext uri="{BB962C8B-B14F-4D97-AF65-F5344CB8AC3E}">
        <p14:creationId xmlns:p14="http://schemas.microsoft.com/office/powerpoint/2010/main" val="2195282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30214"/>
          </a:xfrm>
        </p:spPr>
        <p:txBody>
          <a:bodyPr>
            <a:normAutofit/>
          </a:bodyPr>
          <a:lstStyle/>
          <a:p>
            <a:pPr algn="ctr"/>
            <a:r>
              <a:rPr lang="tr-TR" sz="3200" dirty="0"/>
              <a:t>PROTEİN ESASLI SUNİ LİFLER</a:t>
            </a:r>
          </a:p>
        </p:txBody>
      </p:sp>
      <p:sp>
        <p:nvSpPr>
          <p:cNvPr id="3" name="Content Placeholder 2"/>
          <p:cNvSpPr>
            <a:spLocks noGrp="1"/>
          </p:cNvSpPr>
          <p:nvPr>
            <p:ph idx="1"/>
          </p:nvPr>
        </p:nvSpPr>
        <p:spPr>
          <a:xfrm>
            <a:off x="1069848" y="1240971"/>
            <a:ext cx="10058400" cy="4931229"/>
          </a:xfrm>
        </p:spPr>
        <p:txBody>
          <a:bodyPr/>
          <a:lstStyle/>
          <a:p>
            <a:pPr marL="0" indent="0" algn="just">
              <a:lnSpc>
                <a:spcPct val="150000"/>
              </a:lnSpc>
              <a:buNone/>
            </a:pPr>
            <a:r>
              <a:rPr lang="tr-TR"/>
              <a:t>Doğal </a:t>
            </a:r>
            <a:r>
              <a:rPr lang="tr-TR" smtClean="0"/>
              <a:t>polimerlerden </a:t>
            </a:r>
            <a:r>
              <a:rPr lang="tr-TR" dirty="0"/>
              <a:t>olan protein maddeleri de değiştirilerek veya rejenere edilerek farklı elyaf türleri elde edilmektedir. Bunlar için başlangıç maddesi olarak genellikle hayvansal (süt kazeini) veya bitkisel protein (mısır proteini, soya fasulyesi ve yer fıstığı proteinleri) kullanılmaktadır.</a:t>
            </a:r>
          </a:p>
          <a:p>
            <a:pPr marL="0" indent="0" algn="just">
              <a:lnSpc>
                <a:spcPct val="150000"/>
              </a:lnSpc>
              <a:buNone/>
            </a:pPr>
            <a:r>
              <a:rPr lang="tr-TR" dirty="0"/>
              <a:t>Genel üretim metodu olarak;protein içeren başlangıç ham maddesinden protein ayrıştırılır, uygun çözücüde çözündürülür, yaş ve kuru çekim yöntemlerine göre filament elde edilir. Rejenere protein elyafa, azlon da denilmektedir. Azlon üretiminde ham madde olarak bitkisel ve hayvansal kökenli protein kullanılabilir. </a:t>
            </a:r>
          </a:p>
          <a:p>
            <a:pPr marL="0" indent="0" algn="just">
              <a:buNone/>
            </a:pPr>
            <a:endParaRPr lang="tr-TR" dirty="0"/>
          </a:p>
        </p:txBody>
      </p:sp>
    </p:spTree>
    <p:extLst>
      <p:ext uri="{BB962C8B-B14F-4D97-AF65-F5344CB8AC3E}">
        <p14:creationId xmlns:p14="http://schemas.microsoft.com/office/powerpoint/2010/main" val="46862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9874" y="587375"/>
            <a:ext cx="7236824" cy="5584825"/>
          </a:xfrm>
          <a:prstGeom prst="rect">
            <a:avLst/>
          </a:prstGeom>
        </p:spPr>
      </p:pic>
    </p:spTree>
    <p:extLst>
      <p:ext uri="{BB962C8B-B14F-4D97-AF65-F5344CB8AC3E}">
        <p14:creationId xmlns:p14="http://schemas.microsoft.com/office/powerpoint/2010/main" val="272661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75211"/>
            <a:ext cx="10058400" cy="5296989"/>
          </a:xfrm>
        </p:spPr>
        <p:txBody>
          <a:bodyPr/>
          <a:lstStyle/>
          <a:p>
            <a:pPr marL="0" indent="0" algn="just">
              <a:lnSpc>
                <a:spcPct val="150000"/>
              </a:lnSpc>
              <a:buNone/>
            </a:pPr>
            <a:r>
              <a:rPr lang="tr-TR" dirty="0"/>
              <a:t>Rejenere protein elyafın tutum ve sıcak tutma özellikleri çok iyi olmasına rağmen, fiziksel özellikleri birçok elyafa göre iyi değildir. Yün proteini ve selüloz lifleri ile karıştırılarak pelüş yapımında kullanılır. Yaş mukavemetinin çok düşük olması, tek başına kullanımına olanak vermemektedir. Ana yapısı protein olduğundan; yumuşaklık, sıcak tutma, kırışıklıkların giderilmesi ve boyar maddelere afiniteleri gibi özellikleri yüne benzer.</a:t>
            </a:r>
          </a:p>
        </p:txBody>
      </p:sp>
    </p:spTree>
    <p:extLst>
      <p:ext uri="{BB962C8B-B14F-4D97-AF65-F5344CB8AC3E}">
        <p14:creationId xmlns:p14="http://schemas.microsoft.com/office/powerpoint/2010/main" val="4042289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47334"/>
          </a:xfrm>
        </p:spPr>
        <p:txBody>
          <a:bodyPr>
            <a:normAutofit/>
          </a:bodyPr>
          <a:lstStyle/>
          <a:p>
            <a:pPr algn="ctr"/>
            <a:r>
              <a:rPr lang="fi-FI" sz="2800" dirty="0"/>
              <a:t>Bitkisel Protein Esaslı Suni Lifler</a:t>
            </a:r>
            <a:endParaRPr lang="tr-TR" sz="2800" dirty="0"/>
          </a:p>
        </p:txBody>
      </p:sp>
      <p:sp>
        <p:nvSpPr>
          <p:cNvPr id="3" name="Content Placeholder 2"/>
          <p:cNvSpPr>
            <a:spLocks noGrp="1"/>
          </p:cNvSpPr>
          <p:nvPr>
            <p:ph idx="1"/>
          </p:nvPr>
        </p:nvSpPr>
        <p:spPr>
          <a:xfrm>
            <a:off x="1069848" y="1071154"/>
            <a:ext cx="10058400" cy="5101046"/>
          </a:xfrm>
        </p:spPr>
        <p:txBody>
          <a:bodyPr>
            <a:normAutofit/>
          </a:bodyPr>
          <a:lstStyle/>
          <a:p>
            <a:pPr marL="0" indent="0">
              <a:buNone/>
            </a:pPr>
            <a:r>
              <a:rPr lang="tr-TR" b="1" dirty="0"/>
              <a:t>Zein (vicara ) lifleri</a:t>
            </a:r>
          </a:p>
          <a:p>
            <a:pPr marL="0" indent="0" algn="just">
              <a:lnSpc>
                <a:spcPct val="150000"/>
              </a:lnSpc>
              <a:buNone/>
            </a:pPr>
            <a:r>
              <a:rPr lang="tr-TR" dirty="0"/>
              <a:t>Zein, mısırda bulunan bitkisel proteine verilen addır. Zein mısırdan, nişasta elde edilmesi sırasında %70 lik izopropil alkol ile ekstrakte edilerek ayrılır. Alkolden buharlaştırılarak ayrılan zein, açık sarı renkte bir tozdur. Bu maddenin seyreltik NaOH de %16 lık çözeltisi ile hazırlanır ve çözelti 24 saat olgunlaştırma için beklenir. Elyafa sağlamlık kazandırmak için az miktarda formaldehit de eklenebilir. Sonra süzülür ve vakumlanır. İçinde sülfürik asit, asetik asit ve çinko sülfat olan bir asidik koagülasyon banyosu kullanılır. Yaş eğirme yöntemi ile filament haline getirilir</a:t>
            </a:r>
            <a:r>
              <a:rPr lang="tr-TR" dirty="0" smtClean="0"/>
              <a:t>.</a:t>
            </a:r>
          </a:p>
          <a:p>
            <a:pPr marL="0" indent="0">
              <a:buNone/>
            </a:pPr>
            <a:endParaRPr lang="tr-TR" dirty="0"/>
          </a:p>
        </p:txBody>
      </p:sp>
    </p:spTree>
    <p:extLst>
      <p:ext uri="{BB962C8B-B14F-4D97-AF65-F5344CB8AC3E}">
        <p14:creationId xmlns:p14="http://schemas.microsoft.com/office/powerpoint/2010/main" val="3223747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96389"/>
            <a:ext cx="10058400" cy="5675811"/>
          </a:xfrm>
        </p:spPr>
        <p:txBody>
          <a:bodyPr/>
          <a:lstStyle/>
          <a:p>
            <a:pPr marL="0" indent="0" algn="just">
              <a:lnSpc>
                <a:spcPct val="150000"/>
              </a:lnSpc>
              <a:buNone/>
            </a:pPr>
            <a:r>
              <a:rPr lang="tr-TR" dirty="0"/>
              <a:t>Zein (vicara) diğer lif türleri ile harman yapılarak kullanılan bir liftir. Filamentlerin gerilme direnci ve esnekliği fazladır. Islandığında dayanaklılığı azalır. %5 gerildiğinde esnekliği %100 dür. Yün gibi hafif sarımsı renkte olup kesikli lif halinde yünle karıştırılarak kullanılır. Yünden daha dayanıklıdır ve yün gibi keçeleşme özelliği yoktur. %40’a  kadar nem çeker. Bu yüzden ticarette nem miktarı %13 ile sınırlandırılmıştır. Kimyasal reaktiflere karşı protein liflerinin gösterdiği özellikleri gösterir. Asitlere karşı yün ve ipekten daha dayanıklı, bazlara karşı ise daha hassastır. Yün, pamuk, viskon ve naylonla karıştırılarak kadın ve erkek kumaşları, triko  ve jarse kumaşlarla bebek giysileri yapılır.</a:t>
            </a:r>
          </a:p>
        </p:txBody>
      </p:sp>
    </p:spTree>
    <p:extLst>
      <p:ext uri="{BB962C8B-B14F-4D97-AF65-F5344CB8AC3E}">
        <p14:creationId xmlns:p14="http://schemas.microsoft.com/office/powerpoint/2010/main" val="647139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70263"/>
            <a:ext cx="10058400" cy="5930537"/>
          </a:xfrm>
        </p:spPr>
        <p:txBody>
          <a:bodyPr>
            <a:normAutofit lnSpcReduction="10000"/>
          </a:bodyPr>
          <a:lstStyle/>
          <a:p>
            <a:pPr marL="0" indent="0">
              <a:buNone/>
            </a:pPr>
            <a:r>
              <a:rPr lang="tr-TR" b="1" dirty="0"/>
              <a:t>Soya Fasulyesi (Silkool)</a:t>
            </a:r>
          </a:p>
          <a:p>
            <a:pPr marL="0" indent="0" algn="just">
              <a:lnSpc>
                <a:spcPct val="150000"/>
              </a:lnSpc>
              <a:buNone/>
            </a:pPr>
            <a:r>
              <a:rPr lang="tr-TR" dirty="0"/>
              <a:t>Soya fasulyesi, %35 oranında bitkisel proteine sahiptir. Yağı alınmış soya fasulyesi %0,1 lik sodyum sülfat çözeltisi ile işleme alınır. Elde edilen protein çözeltisi pH = 4.5 oluncaya kadar sülfürik asit ile muamele edilir. Bu değerde soya fasulyesi proteini çöker. Protein maddesi seyreltik NaOH ile çözündürülür. Elde edilen çözelti filtrelenip havası alındıktan sonra düzeden geçirilerek asidik banyo ile filament haline getirilir. Soya fasulyesi elyafı doğal kıvrımlı bir yapıya sahiptir.</a:t>
            </a:r>
          </a:p>
          <a:p>
            <a:pPr marL="0" indent="0" algn="just">
              <a:lnSpc>
                <a:spcPct val="150000"/>
              </a:lnSpc>
              <a:buNone/>
            </a:pPr>
            <a:r>
              <a:rPr lang="tr-TR" dirty="0"/>
              <a:t>Rengi beyazdan açık ten rengine kadar değişen yarı parlak ve yumuşak bir elyaftır. Yaş mukavemeti düşüktür. Kuru halde %40, ıslakken %60 uzayabilir. %10-13 oranında nem çeker. Kimyasal özellikler bakımından diğer protein liflerine benzer. Diğer kimyasal lifler veya doğal liflerle karıştırılarak kullanılır. Üst giyim amaçlı kumaşların üretiminde kullanılmaktadır.</a:t>
            </a:r>
          </a:p>
          <a:p>
            <a:pPr marL="0" indent="0">
              <a:buNone/>
            </a:pPr>
            <a:endParaRPr lang="tr-TR" dirty="0"/>
          </a:p>
        </p:txBody>
      </p:sp>
    </p:spTree>
    <p:extLst>
      <p:ext uri="{BB962C8B-B14F-4D97-AF65-F5344CB8AC3E}">
        <p14:creationId xmlns:p14="http://schemas.microsoft.com/office/powerpoint/2010/main" val="2231618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79269"/>
            <a:ext cx="10058400" cy="5492931"/>
          </a:xfrm>
        </p:spPr>
        <p:txBody>
          <a:bodyPr/>
          <a:lstStyle/>
          <a:p>
            <a:pPr marL="0" indent="0">
              <a:buNone/>
            </a:pPr>
            <a:r>
              <a:rPr lang="tr-TR" b="1" dirty="0"/>
              <a:t>Yer Fıstığı (Ardil)</a:t>
            </a:r>
          </a:p>
          <a:p>
            <a:pPr marL="0" indent="0" algn="just">
              <a:lnSpc>
                <a:spcPct val="150000"/>
              </a:lnSpc>
              <a:buNone/>
            </a:pPr>
            <a:r>
              <a:rPr lang="tr-TR" dirty="0"/>
              <a:t>Yer fıstığı, protein ve yağ bakımından oldukça zengin bir bitkisel üründür. Yağı alınmış yer fıstığı proteini, seyreltik NaOH çözeltisi ile ayrıştırılır. Protein çözeltisi olgunlaştırılıp süzülür ve havası alınır. Düzelerden asidik banyoya gönderilerek yaş çekim yöntemi ile filament elde edilir. Ardil elyafı esnek ve kıvrımlı bir yapıya sahiptir. Krem renginde ve yumuşak tutumludur. Yün, pamuk ve rayon ile karıştırılarak kullanılabilir. Üst giyim amaçlı kumaşların üretiminde kullanılmaktadır.</a:t>
            </a:r>
          </a:p>
          <a:p>
            <a:pPr marL="0" indent="0" algn="just">
              <a:lnSpc>
                <a:spcPct val="150000"/>
              </a:lnSpc>
              <a:buNone/>
            </a:pPr>
            <a:endParaRPr lang="tr-TR" dirty="0"/>
          </a:p>
        </p:txBody>
      </p:sp>
    </p:spTree>
    <p:extLst>
      <p:ext uri="{BB962C8B-B14F-4D97-AF65-F5344CB8AC3E}">
        <p14:creationId xmlns:p14="http://schemas.microsoft.com/office/powerpoint/2010/main" val="3277468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4899"/>
          </a:xfrm>
        </p:spPr>
        <p:txBody>
          <a:bodyPr/>
          <a:lstStyle/>
          <a:p>
            <a:pPr algn="ctr"/>
            <a:r>
              <a:rPr lang="tr-TR" sz="3200" dirty="0"/>
              <a:t>Hayvansal Protein Esaslı Suni Lifler</a:t>
            </a:r>
          </a:p>
        </p:txBody>
      </p:sp>
      <p:sp>
        <p:nvSpPr>
          <p:cNvPr id="3" name="Content Placeholder 2"/>
          <p:cNvSpPr>
            <a:spLocks noGrp="1"/>
          </p:cNvSpPr>
          <p:nvPr>
            <p:ph idx="1"/>
          </p:nvPr>
        </p:nvSpPr>
        <p:spPr>
          <a:xfrm>
            <a:off x="1069848" y="1201783"/>
            <a:ext cx="10058400" cy="4970417"/>
          </a:xfrm>
        </p:spPr>
        <p:txBody>
          <a:bodyPr/>
          <a:lstStyle/>
          <a:p>
            <a:pPr marL="0" indent="0">
              <a:buNone/>
            </a:pPr>
            <a:r>
              <a:rPr lang="tr-TR" b="1" dirty="0"/>
              <a:t>Kazein</a:t>
            </a:r>
          </a:p>
          <a:p>
            <a:pPr marL="0" indent="0" algn="just">
              <a:lnSpc>
                <a:spcPct val="150000"/>
              </a:lnSpc>
              <a:buNone/>
            </a:pPr>
            <a:r>
              <a:rPr lang="tr-TR" dirty="0"/>
              <a:t>Kazein, yağı alınmış sütten elde edilen hayvansal protein elyafıdır. Kazein elyafı elde etmek için önce süt pıhtılaştırılır. Suyu süzülür ve geri kalan posası toz haline getirilir. Seyreltik NaOH çözeltisinde çözündürülür. Çözelti olgunlaştırılmaya bırakılır. Filtre edilir ve vakumla havası alındıktan sonra düzelerden asidik banyoya gönderilerek yaş çekim yöntemi ile filament elde edilir. Formaldehit banyosundan geçirilerek sertleştirilir. Filament kabloları yıkama ve kurutma işlemlerinden sonra kıvrım verilerek kesilir ve ştapel elyaf halinde balyalanır.</a:t>
            </a:r>
          </a:p>
          <a:p>
            <a:pPr marL="0" indent="0" algn="just">
              <a:lnSpc>
                <a:spcPct val="150000"/>
              </a:lnSpc>
              <a:buNone/>
            </a:pPr>
            <a:endParaRPr lang="tr-TR" dirty="0"/>
          </a:p>
        </p:txBody>
      </p:sp>
    </p:spTree>
    <p:extLst>
      <p:ext uri="{BB962C8B-B14F-4D97-AF65-F5344CB8AC3E}">
        <p14:creationId xmlns:p14="http://schemas.microsoft.com/office/powerpoint/2010/main" val="620482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13954"/>
            <a:ext cx="10058400" cy="5558246"/>
          </a:xfrm>
        </p:spPr>
        <p:txBody>
          <a:bodyPr/>
          <a:lstStyle/>
          <a:p>
            <a:pPr marL="0" indent="0" algn="just">
              <a:lnSpc>
                <a:spcPct val="150000"/>
              </a:lnSpc>
              <a:buNone/>
            </a:pPr>
            <a:r>
              <a:rPr lang="tr-TR" dirty="0"/>
              <a:t>Kazein elyafı, yünden daha parlak ve yumuşak tutumu vardır. Mukavemeti düşüktür. Esneme ve şişme özelliği yüksektir. Kuru halde %50-70, yaş halde iken %100’e yakın esnekliğe sahiptir. %14 oranında nem çeker. Yakıldığında erir ve yanık süt kokusu duyulur. Yüne benzemesi nedeniyle asitlere karşı dayanıklı, alkalilere karşı hassastır. Güve, böcek ve mikroorganizmalardan yün elyafı kadar zarar görmezler, ancak nemli ortamda olumsuz etkilenebilirler. Genellikle kesik elyaf halinde yünle karıştırılarak kullanılır. Böylelikle ürünlere dolgunluk, yumuşaklık ve sıcak tutum gibi özellikler kazandırır. Trikotaj ürünlerinde kullanımı tercih edilir.</a:t>
            </a:r>
          </a:p>
        </p:txBody>
      </p:sp>
    </p:spTree>
    <p:extLst>
      <p:ext uri="{BB962C8B-B14F-4D97-AF65-F5344CB8AC3E}">
        <p14:creationId xmlns:p14="http://schemas.microsoft.com/office/powerpoint/2010/main" val="1204477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08145"/>
          </a:xfrm>
        </p:spPr>
        <p:txBody>
          <a:bodyPr>
            <a:normAutofit fontScale="90000"/>
          </a:bodyPr>
          <a:lstStyle/>
          <a:p>
            <a:pPr algn="ctr"/>
            <a:r>
              <a:rPr lang="tr-TR" sz="3200" dirty="0"/>
              <a:t>Alginat Lifleri</a:t>
            </a:r>
          </a:p>
        </p:txBody>
      </p:sp>
      <p:sp>
        <p:nvSpPr>
          <p:cNvPr id="3" name="Content Placeholder 2"/>
          <p:cNvSpPr>
            <a:spLocks noGrp="1"/>
          </p:cNvSpPr>
          <p:nvPr>
            <p:ph idx="1"/>
          </p:nvPr>
        </p:nvSpPr>
        <p:spPr>
          <a:xfrm>
            <a:off x="1069848" y="1136469"/>
            <a:ext cx="10058400" cy="5035731"/>
          </a:xfrm>
        </p:spPr>
        <p:txBody>
          <a:bodyPr>
            <a:normAutofit/>
          </a:bodyPr>
          <a:lstStyle/>
          <a:p>
            <a:pPr marL="0" indent="0" algn="just">
              <a:lnSpc>
                <a:spcPct val="150000"/>
              </a:lnSpc>
              <a:buNone/>
            </a:pPr>
            <a:r>
              <a:rPr lang="tr-TR" dirty="0"/>
              <a:t>Deniz yosunlarının bir türü olan alglerin yapısında bulunan alginik asit; polimer ve selüloza benzer yapıdadır. Selülozun glikoz birimlerindeki primer alkol grubu, alginik asitte karboksil grubu şeklindedir. Alglerin yapısında %15-40 oranında bulunan alginik asit, besin endüstrisi yanında, kağıt imalinde ve tekstil boya ve apre işlemlerinde kullanılır.</a:t>
            </a:r>
          </a:p>
          <a:p>
            <a:pPr marL="0" indent="0" algn="just">
              <a:lnSpc>
                <a:spcPct val="150000"/>
              </a:lnSpc>
              <a:buNone/>
            </a:pPr>
            <a:r>
              <a:rPr lang="tr-TR" dirty="0"/>
              <a:t>Deniz yosunları toplanıp, kurutulduktn sonra öğütülür. Toz halindeki yosunlar sodyum karbonat çözeltisi ile 24 saat muamele edildiğinde koyu viskoz bir sıvı meydana delir. Jel halindeki bu siyah çözelti süzülüp hipoklorit ile ağartılır.</a:t>
            </a:r>
          </a:p>
          <a:p>
            <a:pPr marL="0" indent="0">
              <a:buNone/>
            </a:pPr>
            <a:endParaRPr lang="tr-TR" dirty="0"/>
          </a:p>
        </p:txBody>
      </p:sp>
    </p:spTree>
    <p:extLst>
      <p:ext uri="{BB962C8B-B14F-4D97-AF65-F5344CB8AC3E}">
        <p14:creationId xmlns:p14="http://schemas.microsoft.com/office/powerpoint/2010/main" val="248027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3143"/>
            <a:ext cx="10058400" cy="5519057"/>
          </a:xfrm>
        </p:spPr>
        <p:txBody>
          <a:bodyPr>
            <a:normAutofit/>
          </a:bodyPr>
          <a:lstStyle/>
          <a:p>
            <a:pPr marL="0" indent="0" algn="just">
              <a:lnSpc>
                <a:spcPct val="150000"/>
              </a:lnSpc>
              <a:buNone/>
            </a:pPr>
            <a:r>
              <a:rPr lang="tr-TR" dirty="0"/>
              <a:t>Bazik çözeltide sodyum alginat şeklinde bulunan alginik asit, koagülasyon banyosu olarak kalsiyum klorür ve hidroklorik asit içeren bir çözelti kullanılarak yaş eğirme yöntemi ile filamentler elde edilir. Meydana gelen lifler kalsiyum alginat yapısındadır.</a:t>
            </a:r>
          </a:p>
          <a:p>
            <a:pPr marL="0" indent="0" algn="just">
              <a:lnSpc>
                <a:spcPct val="150000"/>
              </a:lnSpc>
              <a:buNone/>
            </a:pPr>
            <a:r>
              <a:rPr lang="tr-TR" dirty="0"/>
              <a:t>Kalsiyum alginatın iki önemli özelliği vardır. Biri aleve dayanıklılığı diğeri ise zayıf baz çözeltilerinde bile çözünmesidir. Hatta sabunlu suda yıkamada bile çözünür. Alginat lifleri en fazla nem çeken elyaftır. Dayanıklığı nemin artmasıyla azalır. Sentetik reçinelerle kaplanarak bazlara karşı direnci arttırılabilir. Bazik çözeltilerde çözünmesi, bu liflrin basit bir yıkama bile gerektiren tekstil materyallerinde kullanılamayacağını gösterir. </a:t>
            </a:r>
          </a:p>
        </p:txBody>
      </p:sp>
    </p:spTree>
    <p:extLst>
      <p:ext uri="{BB962C8B-B14F-4D97-AF65-F5344CB8AC3E}">
        <p14:creationId xmlns:p14="http://schemas.microsoft.com/office/powerpoint/2010/main" val="910424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lstStyle/>
          <a:p>
            <a:pPr marL="0" indent="0" algn="just">
              <a:lnSpc>
                <a:spcPct val="150000"/>
              </a:lnSpc>
              <a:buNone/>
            </a:pPr>
            <a:r>
              <a:rPr lang="tr-TR" dirty="0"/>
              <a:t>Alginat filamentleri bir başka elyafla harman yapılarak eğrilir ve dokunursa;apre işlemleri sırasında bazik çözeltilerle işlem gördüğünde alginat lifleri çözünür. Geriya karışımdaki diğer elyaftan tek başına dokunması çok güç olan ince kumaşlar elde edilir. Ayrıca bu yöntem, dantel ve perde yapımında kullanılır. Alginat lifleri IR ışınları da geçirmediğinden II Dünya Savaşı sırasında askeri amaçlı kamuflaj malzemesi olarak da kullanılmıştır.</a:t>
            </a:r>
          </a:p>
          <a:p>
            <a:pPr marL="0" indent="0" algn="just">
              <a:lnSpc>
                <a:spcPct val="150000"/>
              </a:lnSpc>
              <a:buNone/>
            </a:pPr>
            <a:r>
              <a:rPr lang="tr-TR" dirty="0"/>
              <a:t>Ayrıca günümüzde, iplik veya dokunmuş kumaş şeklinde cerrahi amaçlarla da kullanılmaktadır. Alginat, yara üzerinde koruyucu bir film oluşturarak kanamayı durdurmaktadır.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00913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38774"/>
          </a:xfrm>
        </p:spPr>
        <p:txBody>
          <a:bodyPr>
            <a:normAutofit/>
          </a:bodyPr>
          <a:lstStyle/>
          <a:p>
            <a:pPr algn="ctr"/>
            <a:r>
              <a:rPr lang="tr-TR" sz="3200" dirty="0"/>
              <a:t>Yapay Liflerin Elde Edilmesi</a:t>
            </a:r>
          </a:p>
        </p:txBody>
      </p:sp>
      <p:sp>
        <p:nvSpPr>
          <p:cNvPr id="3" name="Content Placeholder 2"/>
          <p:cNvSpPr>
            <a:spLocks noGrp="1"/>
          </p:cNvSpPr>
          <p:nvPr>
            <p:ph idx="1"/>
          </p:nvPr>
        </p:nvSpPr>
        <p:spPr>
          <a:xfrm>
            <a:off x="1069848" y="1267097"/>
            <a:ext cx="10058400" cy="5055326"/>
          </a:xfrm>
        </p:spPr>
        <p:txBody>
          <a:bodyPr>
            <a:normAutofit/>
          </a:bodyPr>
          <a:lstStyle/>
          <a:p>
            <a:pPr marL="0" indent="0" algn="just">
              <a:lnSpc>
                <a:spcPct val="150000"/>
              </a:lnSpc>
              <a:buNone/>
            </a:pPr>
            <a:r>
              <a:rPr lang="tr-TR" dirty="0"/>
              <a:t>Yapay liflerin elde edilmesinde prensip, ipekböceğinin ipek filamentlerini üretmesine benzer. İpekböceğinde olduğu gibi sıvı haldeki polimer madde, ince bir delikten katı hale gelebileceği bir ortama verilir. Kimyasal lif üretiminde üç koşul gereklidir.</a:t>
            </a:r>
          </a:p>
          <a:p>
            <a:pPr marL="0" indent="0" algn="just">
              <a:lnSpc>
                <a:spcPct val="150000"/>
              </a:lnSpc>
              <a:buNone/>
            </a:pPr>
            <a:r>
              <a:rPr lang="tr-TR" dirty="0"/>
              <a:t>a) Kullanılan polimer sıvı halde olmalıdır.</a:t>
            </a:r>
          </a:p>
          <a:p>
            <a:pPr marL="0" indent="0" algn="just">
              <a:lnSpc>
                <a:spcPct val="150000"/>
              </a:lnSpc>
              <a:buNone/>
            </a:pPr>
            <a:r>
              <a:rPr lang="tr-TR" dirty="0"/>
              <a:t>b) Sıvı polimer ince deliklerden (spinneret), sabit basınç altında püskürtülmelidir.</a:t>
            </a:r>
          </a:p>
          <a:p>
            <a:pPr marL="0" indent="0" algn="just">
              <a:lnSpc>
                <a:spcPct val="150000"/>
              </a:lnSpc>
              <a:buNone/>
            </a:pPr>
            <a:r>
              <a:rPr lang="tr-TR" dirty="0"/>
              <a:t>c) Deliklerden çıkan sıvı polimerin, filament halinde katılaşabileceği bir ortam bulunmalıdır.</a:t>
            </a:r>
          </a:p>
          <a:p>
            <a:pPr marL="0" indent="0" algn="just">
              <a:lnSpc>
                <a:spcPct val="150000"/>
              </a:lnSpc>
              <a:buNone/>
            </a:pPr>
            <a:endParaRPr lang="tr-TR" dirty="0"/>
          </a:p>
        </p:txBody>
      </p:sp>
    </p:spTree>
    <p:extLst>
      <p:ext uri="{BB962C8B-B14F-4D97-AF65-F5344CB8AC3E}">
        <p14:creationId xmlns:p14="http://schemas.microsoft.com/office/powerpoint/2010/main" val="4012399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25711"/>
          </a:xfrm>
        </p:spPr>
        <p:txBody>
          <a:bodyPr>
            <a:normAutofit/>
          </a:bodyPr>
          <a:lstStyle/>
          <a:p>
            <a:pPr algn="ctr"/>
            <a:r>
              <a:rPr lang="tr-TR" sz="3200" dirty="0"/>
              <a:t>Kauçuk Lifleri</a:t>
            </a:r>
          </a:p>
        </p:txBody>
      </p:sp>
      <p:sp>
        <p:nvSpPr>
          <p:cNvPr id="3" name="Content Placeholder 2"/>
          <p:cNvSpPr>
            <a:spLocks noGrp="1"/>
          </p:cNvSpPr>
          <p:nvPr>
            <p:ph idx="1"/>
          </p:nvPr>
        </p:nvSpPr>
        <p:spPr>
          <a:xfrm>
            <a:off x="1069848" y="1267097"/>
            <a:ext cx="10058400" cy="4905103"/>
          </a:xfrm>
        </p:spPr>
        <p:txBody>
          <a:bodyPr/>
          <a:lstStyle/>
          <a:p>
            <a:pPr marL="0" indent="0" algn="just">
              <a:lnSpc>
                <a:spcPct val="150000"/>
              </a:lnSpc>
              <a:buNone/>
            </a:pPr>
            <a:r>
              <a:rPr lang="tr-TR" dirty="0"/>
              <a:t>Kauçuk, tropik bölgelerde yetişen kauçuk ağacının bitki özsuyundan elde edilir. Belli mevsimlerde ağaç üzerinde çizikler yapılarak süt şeklinde akan bitki özsuları toplanır. Bazı kimyasal işlemlerden geçirildikten sonra latex adı verilen ham kauçuk maddesi uygun organik çözücülerde çözülür. Bu çözeltiden yaş veya kuru eğirme yöntemine göre filamentler elde edilir. Kauçuk lifleri doğrudan tekstilde kullanılamaz. En önemli özelliği esnekliğidir. Bu özelliğinden yararlanabilmek için; pamuk, ipek, naylon gibi liflerle kaplanarak, lastik çoraplar, bazı sağlık malzemeleri, korseler, kemerler ve spor malzemelerin yapımında kullanılır. Yeni sentetik elastomer liflerin piyasaya çıkması ile kauçuk lifler önemini yitirmiştir.</a:t>
            </a:r>
          </a:p>
        </p:txBody>
      </p:sp>
    </p:spTree>
    <p:extLst>
      <p:ext uri="{BB962C8B-B14F-4D97-AF65-F5344CB8AC3E}">
        <p14:creationId xmlns:p14="http://schemas.microsoft.com/office/powerpoint/2010/main" val="4150557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77962"/>
          </a:xfrm>
        </p:spPr>
        <p:txBody>
          <a:bodyPr>
            <a:normAutofit/>
          </a:bodyPr>
          <a:lstStyle/>
          <a:p>
            <a:r>
              <a:rPr lang="tr-TR" sz="3200" dirty="0" smtClean="0"/>
              <a:t>Kaynaklar</a:t>
            </a:r>
            <a:endParaRPr lang="tr-TR" sz="3200" dirty="0"/>
          </a:p>
        </p:txBody>
      </p:sp>
      <p:sp>
        <p:nvSpPr>
          <p:cNvPr id="3" name="Content Placeholder 2"/>
          <p:cNvSpPr>
            <a:spLocks noGrp="1"/>
          </p:cNvSpPr>
          <p:nvPr>
            <p:ph idx="1"/>
          </p:nvPr>
        </p:nvSpPr>
        <p:spPr>
          <a:xfrm>
            <a:off x="1069848" y="1306286"/>
            <a:ext cx="10058400" cy="4865914"/>
          </a:xfrm>
        </p:spPr>
        <p:txBody>
          <a:bodyPr/>
          <a:lstStyle/>
          <a:p>
            <a:pPr algn="just"/>
            <a:r>
              <a:rPr lang="tr-TR" dirty="0"/>
              <a:t>Saçak Mehmet, 2004, Polimer Kimyası, Gazi Kitabevi, Ankara.</a:t>
            </a:r>
          </a:p>
          <a:p>
            <a:pPr algn="just"/>
            <a:r>
              <a:rPr lang="tr-TR" dirty="0"/>
              <a:t>Saçak Mehmet, 2005, Polimer Teknolojisi, Gazi Kitabevi, Ankara.</a:t>
            </a:r>
          </a:p>
          <a:p>
            <a:pPr lvl="0" algn="just" fontAlgn="base"/>
            <a:r>
              <a:rPr lang="tr-TR" dirty="0"/>
              <a:t>Textile Technology (Hardcover), Thomas Gries, Dieter Veit, Published 9 April </a:t>
            </a:r>
            <a:r>
              <a:rPr lang="tr-TR" dirty="0" smtClean="0"/>
              <a:t>2006.</a:t>
            </a:r>
          </a:p>
          <a:p>
            <a:pPr lvl="0" algn="just" fontAlgn="base"/>
            <a:r>
              <a:rPr lang="tr-TR" dirty="0" smtClean="0">
                <a:solidFill>
                  <a:prstClr val="black"/>
                </a:solidFill>
              </a:rPr>
              <a:t>Elyaf </a:t>
            </a:r>
            <a:r>
              <a:rPr lang="tr-TR" dirty="0">
                <a:solidFill>
                  <a:prstClr val="black"/>
                </a:solidFill>
              </a:rPr>
              <a:t>Bilgisi. Prof. Dr. İnci Başer, Marmara Üniversitesi </a:t>
            </a:r>
            <a:r>
              <a:rPr lang="tr-TR" dirty="0" smtClean="0">
                <a:solidFill>
                  <a:prstClr val="black"/>
                </a:solidFill>
              </a:rPr>
              <a:t>Yayınları</a:t>
            </a:r>
          </a:p>
          <a:p>
            <a:pPr lvl="0" algn="just" fontAlgn="base"/>
            <a:r>
              <a:rPr lang="tr-TR" dirty="0" smtClean="0">
                <a:solidFill>
                  <a:prstClr val="black"/>
                </a:solidFill>
              </a:rPr>
              <a:t>Başer</a:t>
            </a:r>
            <a:r>
              <a:rPr lang="tr-TR" dirty="0">
                <a:solidFill>
                  <a:prstClr val="black"/>
                </a:solidFill>
              </a:rPr>
              <a:t>, İ., 2012. Elyaf Bilgisi. Marmara Üniversitesi Yayınları, Yayın No: 687, 180s, İstanbul</a:t>
            </a:r>
            <a:r>
              <a:rPr lang="tr-TR" dirty="0" smtClean="0">
                <a:solidFill>
                  <a:prstClr val="black"/>
                </a:solidFill>
              </a:rPr>
              <a:t>.</a:t>
            </a:r>
          </a:p>
          <a:p>
            <a:pPr lvl="0" algn="just" fontAlgn="base"/>
            <a:r>
              <a:rPr lang="tr-TR" dirty="0" smtClean="0">
                <a:solidFill>
                  <a:prstClr val="black"/>
                </a:solidFill>
              </a:rPr>
              <a:t>"</a:t>
            </a:r>
            <a:r>
              <a:rPr lang="tr-TR" dirty="0">
                <a:solidFill>
                  <a:prstClr val="black"/>
                </a:solidFill>
              </a:rPr>
              <a:t>Wool and Fiber Industry Profile". Erişim tarihi: 01 Nisan 2021.</a:t>
            </a:r>
          </a:p>
          <a:p>
            <a:pPr marL="0" lvl="0" indent="0">
              <a:buClr>
                <a:srgbClr val="629DD1"/>
              </a:buClr>
              <a:buNone/>
            </a:pPr>
            <a:endParaRPr lang="tr-TR" dirty="0">
              <a:solidFill>
                <a:prstClr val="black"/>
              </a:solidFill>
            </a:endParaRPr>
          </a:p>
          <a:p>
            <a:pPr marL="0" indent="0">
              <a:buNone/>
            </a:pPr>
            <a:endParaRPr lang="tr-TR" dirty="0"/>
          </a:p>
        </p:txBody>
      </p:sp>
    </p:spTree>
    <p:extLst>
      <p:ext uri="{BB962C8B-B14F-4D97-AF65-F5344CB8AC3E}">
        <p14:creationId xmlns:p14="http://schemas.microsoft.com/office/powerpoint/2010/main" val="202224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66206"/>
            <a:ext cx="10058400" cy="5505994"/>
          </a:xfrm>
        </p:spPr>
        <p:txBody>
          <a:bodyPr/>
          <a:lstStyle/>
          <a:p>
            <a:pPr marL="0" indent="0" algn="just">
              <a:lnSpc>
                <a:spcPct val="150000"/>
              </a:lnSpc>
              <a:buNone/>
            </a:pPr>
            <a:r>
              <a:rPr lang="tr-TR" dirty="0"/>
              <a:t>Bu prensipler uygulanarak üç farklı yöntemle yapay lif üretilir.</a:t>
            </a:r>
          </a:p>
          <a:p>
            <a:pPr marL="457200" indent="-457200" algn="just">
              <a:lnSpc>
                <a:spcPct val="150000"/>
              </a:lnSpc>
              <a:buFont typeface="+mj-lt"/>
              <a:buAutoNum type="arabicPeriod"/>
            </a:pPr>
            <a:r>
              <a:rPr lang="tr-TR" dirty="0"/>
              <a:t>Yaş-eğirme</a:t>
            </a:r>
          </a:p>
          <a:p>
            <a:pPr marL="457200" indent="-457200" algn="just">
              <a:lnSpc>
                <a:spcPct val="150000"/>
              </a:lnSpc>
              <a:buFont typeface="+mj-lt"/>
              <a:buAutoNum type="arabicPeriod"/>
            </a:pPr>
            <a:r>
              <a:rPr lang="tr-TR" dirty="0" smtClean="0"/>
              <a:t>Kuru-eğirme</a:t>
            </a:r>
            <a:endParaRPr lang="tr-TR" dirty="0"/>
          </a:p>
          <a:p>
            <a:pPr marL="457200" indent="-457200" algn="just">
              <a:lnSpc>
                <a:spcPct val="150000"/>
              </a:lnSpc>
              <a:buFont typeface="+mj-lt"/>
              <a:buAutoNum type="arabicPeriod"/>
            </a:pPr>
            <a:r>
              <a:rPr lang="tr-TR" dirty="0" smtClean="0"/>
              <a:t>Yumuşak-eğirme</a:t>
            </a:r>
            <a:endParaRPr lang="tr-TR" dirty="0"/>
          </a:p>
          <a:p>
            <a:pPr marL="0" indent="0">
              <a:buNone/>
            </a:pPr>
            <a:endParaRPr lang="tr-TR" dirty="0"/>
          </a:p>
        </p:txBody>
      </p:sp>
    </p:spTree>
    <p:extLst>
      <p:ext uri="{BB962C8B-B14F-4D97-AF65-F5344CB8AC3E}">
        <p14:creationId xmlns:p14="http://schemas.microsoft.com/office/powerpoint/2010/main" val="37198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44583"/>
            <a:ext cx="10058400" cy="5427617"/>
          </a:xfrm>
        </p:spPr>
        <p:txBody>
          <a:bodyPr/>
          <a:lstStyle/>
          <a:p>
            <a:r>
              <a:rPr lang="tr-TR" b="1" dirty="0">
                <a:solidFill>
                  <a:srgbClr val="002060"/>
                </a:solidFill>
              </a:rPr>
              <a:t>Yaş Eğirme </a:t>
            </a:r>
            <a:r>
              <a:rPr lang="tr-TR" b="1" dirty="0" smtClean="0">
                <a:solidFill>
                  <a:srgbClr val="002060"/>
                </a:solidFill>
              </a:rPr>
              <a:t>Yöntemi</a:t>
            </a:r>
          </a:p>
          <a:p>
            <a:pPr marL="0" indent="0" algn="just">
              <a:lnSpc>
                <a:spcPct val="150000"/>
              </a:lnSpc>
              <a:buNone/>
            </a:pPr>
            <a:r>
              <a:rPr lang="tr-TR" dirty="0"/>
              <a:t>Bu yöntemde polimerin uygun bir çözücü içindeki çözeltisi hazırlanır. Bu çözelti, bir koagülasyon banyosu içinde bulunan spinneret (düze, nozul) başlığına bir pompa yardımıyla sabit basınç altında gönderilir. Spinneret başlığının bulunduğu banyoya koagülasyon banyosu denmesinin sebebi, polimerin bu banyo içinde pıhtılaşması yani koagüle olmasıdır. Polimer çözeltisi ince deliklerden filament şeklinde çıktığından bu biçimde pıhtılaşır ve çöker. Koagülasyon banyosunun yapısı, polimeri çözelti halinden katı hale getirecek şekilde hazırlanır. Örneğin, bazik çözeltilerde çözünüp asidlerde çözünmeyen bir polimer maddenin bazik bir çözeltisi hazırlanır; koagülasyon banyosu olarak da polimerin çözünmediği bir asidik çözelti seçilir.</a:t>
            </a:r>
          </a:p>
        </p:txBody>
      </p:sp>
    </p:spTree>
    <p:extLst>
      <p:ext uri="{BB962C8B-B14F-4D97-AF65-F5344CB8AC3E}">
        <p14:creationId xmlns:p14="http://schemas.microsoft.com/office/powerpoint/2010/main" val="2231508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Tahta Yazı</Template>
  <TotalTime>272</TotalTime>
  <Words>5644</Words>
  <Application>Microsoft Office PowerPoint</Application>
  <PresentationFormat>Widescreen</PresentationFormat>
  <Paragraphs>177</Paragraphs>
  <Slides>71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71</vt:i4>
      </vt:variant>
    </vt:vector>
  </HeadingPairs>
  <TitlesOfParts>
    <vt:vector size="79" baseType="lpstr">
      <vt:lpstr>Bookman Old Style</vt:lpstr>
      <vt:lpstr>Calibri</vt:lpstr>
      <vt:lpstr>Cambria</vt:lpstr>
      <vt:lpstr>Carme</vt:lpstr>
      <vt:lpstr>Century Gothic</vt:lpstr>
      <vt:lpstr>Times New Roman</vt:lpstr>
      <vt:lpstr>Wingdings</vt:lpstr>
      <vt:lpstr>Wood Type Yazı Tipi</vt:lpstr>
      <vt:lpstr>Tekstil Hazırlama Teknolojisi</vt:lpstr>
      <vt:lpstr>YAPAY LİFLER</vt:lpstr>
      <vt:lpstr>PowerPoint Presentation</vt:lpstr>
      <vt:lpstr>PowerPoint Presentation</vt:lpstr>
      <vt:lpstr>PowerPoint Presentation</vt:lpstr>
      <vt:lpstr>PowerPoint Presentation</vt:lpstr>
      <vt:lpstr>Yapay Liflerin Elde Edilmesi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REJENER LİFLER</vt:lpstr>
      <vt:lpstr>Rejenere Selülozik Elyaf</vt:lpstr>
      <vt:lpstr>Saf Selülozun Elde Edilmesi:</vt:lpstr>
      <vt:lpstr>PowerPoint Presentation</vt:lpstr>
      <vt:lpstr>PowerPoint Presentation</vt:lpstr>
      <vt:lpstr>PowerPoint Presentation</vt:lpstr>
      <vt:lpstr>Bakır İpeği</vt:lpstr>
      <vt:lpstr>PowerPoint Presentation</vt:lpstr>
      <vt:lpstr>PowerPoint Presentation</vt:lpstr>
      <vt:lpstr>PowerPoint Presentation</vt:lpstr>
      <vt:lpstr>PowerPoint Presentation</vt:lpstr>
      <vt:lpstr>Viskoz İpeği</vt:lpstr>
      <vt:lpstr>PowerPoint Presentation</vt:lpstr>
      <vt:lpstr>PowerPoint Presentation</vt:lpstr>
      <vt:lpstr>PowerPoint Presentation</vt:lpstr>
      <vt:lpstr>PowerPoint Presentation</vt:lpstr>
      <vt:lpstr>PowerPoint Presentation</vt:lpstr>
      <vt:lpstr>Viskoz ipeğinin özellikleri</vt:lpstr>
      <vt:lpstr>PowerPoint Presentation</vt:lpstr>
      <vt:lpstr>Modifiye Selülozik Lifler</vt:lpstr>
      <vt:lpstr>PowerPoint Presentation</vt:lpstr>
      <vt:lpstr>PowerPoint Presentation</vt:lpstr>
      <vt:lpstr>PowerPoint Presentation</vt:lpstr>
      <vt:lpstr>PowerPoint Presentation</vt:lpstr>
      <vt:lpstr>PowerPoint Presentation</vt:lpstr>
      <vt:lpstr>PowerPoint Presentation</vt:lpstr>
      <vt:lpstr>Selüloz Esterleri Asetat ipeği</vt:lpstr>
      <vt:lpstr>PowerPoint Presentation</vt:lpstr>
      <vt:lpstr>PowerPoint Presentation</vt:lpstr>
      <vt:lpstr>PowerPoint Presentation</vt:lpstr>
      <vt:lpstr>Asetat ipeğinin özellikleri</vt:lpstr>
      <vt:lpstr>PowerPoint Presentation</vt:lpstr>
      <vt:lpstr>Triasetat İpeği (Arnel)</vt:lpstr>
      <vt:lpstr>PROTEİN ESASLI SUNİ LİFLER</vt:lpstr>
      <vt:lpstr>PowerPoint Presentation</vt:lpstr>
      <vt:lpstr>Bitkisel Protein Esaslı Suni Lifler</vt:lpstr>
      <vt:lpstr>PowerPoint Presentation</vt:lpstr>
      <vt:lpstr>PowerPoint Presentation</vt:lpstr>
      <vt:lpstr>PowerPoint Presentation</vt:lpstr>
      <vt:lpstr>Hayvansal Protein Esaslı Suni Lifler</vt:lpstr>
      <vt:lpstr>PowerPoint Presentation</vt:lpstr>
      <vt:lpstr>Alginat Lifleri</vt:lpstr>
      <vt:lpstr>PowerPoint Presentation</vt:lpstr>
      <vt:lpstr>PowerPoint Presentation</vt:lpstr>
      <vt:lpstr>Kauçuk Lifleri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MÜHENDİSLİĞİ LABORATUVARI 2</dc:title>
  <dc:creator>Supervisor</dc:creator>
  <cp:lastModifiedBy>Osman İsmail</cp:lastModifiedBy>
  <cp:revision>65</cp:revision>
  <dcterms:created xsi:type="dcterms:W3CDTF">2020-09-15T09:06:59Z</dcterms:created>
  <dcterms:modified xsi:type="dcterms:W3CDTF">2024-03-20T07:52:15Z</dcterms:modified>
</cp:coreProperties>
</file>