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76" r:id="rId1"/>
  </p:sldMasterIdLst>
  <p:sldIdLst>
    <p:sldId id="256" r:id="rId2"/>
    <p:sldId id="274" r:id="rId3"/>
    <p:sldId id="312" r:id="rId4"/>
    <p:sldId id="313" r:id="rId5"/>
    <p:sldId id="314" r:id="rId6"/>
    <p:sldId id="324" r:id="rId7"/>
    <p:sldId id="315" r:id="rId8"/>
    <p:sldId id="303" r:id="rId9"/>
    <p:sldId id="281" r:id="rId10"/>
    <p:sldId id="307" r:id="rId11"/>
    <p:sldId id="316" r:id="rId12"/>
    <p:sldId id="317" r:id="rId13"/>
    <p:sldId id="318" r:id="rId14"/>
    <p:sldId id="305" r:id="rId15"/>
    <p:sldId id="306" r:id="rId16"/>
    <p:sldId id="319" r:id="rId17"/>
    <p:sldId id="304" r:id="rId18"/>
    <p:sldId id="283" r:id="rId19"/>
    <p:sldId id="284" r:id="rId20"/>
    <p:sldId id="320" r:id="rId21"/>
    <p:sldId id="358" r:id="rId22"/>
    <p:sldId id="355" r:id="rId23"/>
    <p:sldId id="356" r:id="rId24"/>
    <p:sldId id="357" r:id="rId25"/>
    <p:sldId id="321" r:id="rId26"/>
    <p:sldId id="322" r:id="rId27"/>
    <p:sldId id="325" r:id="rId28"/>
    <p:sldId id="323" r:id="rId29"/>
    <p:sldId id="360" r:id="rId30"/>
    <p:sldId id="362" r:id="rId31"/>
    <p:sldId id="361" r:id="rId32"/>
    <p:sldId id="285" r:id="rId33"/>
    <p:sldId id="286" r:id="rId34"/>
    <p:sldId id="287" r:id="rId35"/>
    <p:sldId id="288" r:id="rId36"/>
    <p:sldId id="289" r:id="rId37"/>
    <p:sldId id="341" r:id="rId38"/>
    <p:sldId id="342" r:id="rId39"/>
    <p:sldId id="343" r:id="rId40"/>
    <p:sldId id="344" r:id="rId41"/>
    <p:sldId id="345" r:id="rId42"/>
    <p:sldId id="359" r:id="rId43"/>
    <p:sldId id="351" r:id="rId44"/>
    <p:sldId id="352" r:id="rId45"/>
    <p:sldId id="353" r:id="rId46"/>
    <p:sldId id="354" r:id="rId47"/>
    <p:sldId id="364"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Orta Stil 1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35" autoAdjust="0"/>
    <p:restoredTop sz="94660"/>
  </p:normalViewPr>
  <p:slideViewPr>
    <p:cSldViewPr snapToGrid="0">
      <p:cViewPr varScale="1">
        <p:scale>
          <a:sx n="73" d="100"/>
          <a:sy n="73" d="100"/>
        </p:scale>
        <p:origin x="58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10/18/2023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62004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smtClean="0"/>
              <a:t>10/18/2023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54586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10/18/2023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91807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10/18/2023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43655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tr-TR" smtClean="0"/>
              <a:t>Asıl başlık stili için tıklatın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C6F822A4-8DA6-4447-9B1F-C5DB58435268}" type="datetimeFigureOut">
              <a:rPr lang="en-US" smtClean="0"/>
              <a:t>10/18/2023</a:t>
            </a:fld>
            <a:endParaRPr lang="en-US" dirty="0"/>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48242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10/18/2023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11865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10/18/2023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74073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smtClean="0"/>
              <a:t>10/18/2023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92127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10/18/2023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30424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A16AA21-1863-4931-97CB-99D0A168701B}" type="datetimeFigureOut">
              <a:rPr lang="en-US" smtClean="0"/>
              <a:t>10/18/2023</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63364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3772C379-9A7C-4C87-A116-CBE9F58B04C5}" type="datetimeFigureOut">
              <a:rPr lang="en-US" smtClean="0"/>
              <a:t>10/18/2023</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91873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8664C608-40B1-4030-A28D-5B74BC98ADCE}" type="datetimeFigureOut">
              <a:rPr lang="en-US" smtClean="0"/>
              <a:t>10/18/2023</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53119295"/>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sldNum="0" hdr="0" ft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0.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pPr algn="ctr"/>
            <a:r>
              <a:rPr lang="tr-TR" dirty="0" smtClean="0"/>
              <a:t>YAKITLAR ve YAKIT TEKNOLOJİLERİ </a:t>
            </a:r>
            <a:endParaRPr lang="en-US" dirty="0"/>
          </a:p>
        </p:txBody>
      </p:sp>
      <p:sp>
        <p:nvSpPr>
          <p:cNvPr id="3" name="Alt Başlık 2"/>
          <p:cNvSpPr>
            <a:spLocks noGrp="1"/>
          </p:cNvSpPr>
          <p:nvPr>
            <p:ph type="subTitle" idx="1"/>
          </p:nvPr>
        </p:nvSpPr>
        <p:spPr>
          <a:xfrm>
            <a:off x="1069847" y="4389120"/>
            <a:ext cx="10046643" cy="1069848"/>
          </a:xfrm>
        </p:spPr>
        <p:txBody>
          <a:bodyPr/>
          <a:lstStyle/>
          <a:p>
            <a:pPr algn="ctr"/>
            <a:r>
              <a:rPr lang="tr-TR" dirty="0" smtClean="0"/>
              <a:t>2023-2024 Güz Dönemi </a:t>
            </a:r>
          </a:p>
          <a:p>
            <a:pPr algn="ctr"/>
            <a:r>
              <a:rPr lang="tr-TR" dirty="0" smtClean="0"/>
              <a:t>(</a:t>
            </a:r>
            <a:r>
              <a:rPr lang="tr-TR" dirty="0"/>
              <a:t>3</a:t>
            </a:r>
            <a:r>
              <a:rPr lang="tr-TR" dirty="0" smtClean="0"/>
              <a:t>. Hafta: 18.10.2023)</a:t>
            </a:r>
            <a:endParaRPr lang="en-US" dirty="0"/>
          </a:p>
        </p:txBody>
      </p:sp>
    </p:spTree>
    <p:extLst>
      <p:ext uri="{BB962C8B-B14F-4D97-AF65-F5344CB8AC3E}">
        <p14:creationId xmlns:p14="http://schemas.microsoft.com/office/powerpoint/2010/main" val="796868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40079"/>
            <a:ext cx="10058400" cy="5930537"/>
          </a:xfrm>
        </p:spPr>
        <p:txBody>
          <a:bodyPr>
            <a:normAutofit/>
          </a:bodyPr>
          <a:lstStyle/>
          <a:p>
            <a:pPr algn="just"/>
            <a:r>
              <a:rPr lang="tr-TR" sz="2200" dirty="0"/>
              <a:t>Bunlardan taşkömürü, esmer kömür ve linyit </a:t>
            </a:r>
            <a:r>
              <a:rPr lang="tr-TR" sz="2200" dirty="0" smtClean="0"/>
              <a:t>kömürü, Türkiye'de </a:t>
            </a:r>
            <a:r>
              <a:rPr lang="tr-TR" sz="2200" dirty="0"/>
              <a:t>en çok kullanılan kömürlerdir.</a:t>
            </a:r>
          </a:p>
          <a:p>
            <a:pPr algn="just"/>
            <a:r>
              <a:rPr lang="tr-TR" sz="2200" dirty="0" smtClean="0"/>
              <a:t>Zonguldak'ta </a:t>
            </a:r>
            <a:r>
              <a:rPr lang="tr-TR" sz="2200" dirty="0"/>
              <a:t>çıkarılan </a:t>
            </a:r>
            <a:r>
              <a:rPr lang="tr-TR" sz="2200" dirty="0" smtClean="0"/>
              <a:t>taşkömürü</a:t>
            </a:r>
            <a:r>
              <a:rPr lang="tr-TR" sz="2200" dirty="0"/>
              <a:t>, sanayide en çok </a:t>
            </a:r>
            <a:r>
              <a:rPr lang="tr-TR" sz="2200" dirty="0" smtClean="0"/>
              <a:t>kullanılan </a:t>
            </a:r>
            <a:r>
              <a:rPr lang="tr-TR" sz="2200" dirty="0"/>
              <a:t>kömür cinsidir</a:t>
            </a:r>
            <a:r>
              <a:rPr lang="tr-TR" sz="2200" dirty="0" smtClean="0"/>
              <a:t>.</a:t>
            </a:r>
          </a:p>
          <a:p>
            <a:pPr algn="just"/>
            <a:r>
              <a:rPr lang="tr-TR" sz="2200" dirty="0"/>
              <a:t>Linyit kömürü hemen hemen Türkiye'nin her yerinde </a:t>
            </a:r>
            <a:r>
              <a:rPr lang="tr-TR" sz="2200" dirty="0" smtClean="0"/>
              <a:t>çıkarılır</a:t>
            </a:r>
            <a:r>
              <a:rPr lang="tr-TR" sz="2200" dirty="0"/>
              <a:t>. </a:t>
            </a:r>
          </a:p>
          <a:p>
            <a:pPr algn="just"/>
            <a:r>
              <a:rPr lang="tr-TR" sz="2200" dirty="0" smtClean="0"/>
              <a:t>Linyit </a:t>
            </a:r>
            <a:r>
              <a:rPr lang="tr-TR" sz="2200" dirty="0"/>
              <a:t>kömürü ve linyitin oluşumu ilerlemiş bir türü olan </a:t>
            </a:r>
            <a:r>
              <a:rPr lang="tr-TR" sz="2200" dirty="0" smtClean="0"/>
              <a:t>esmer </a:t>
            </a:r>
            <a:r>
              <a:rPr lang="tr-TR" sz="2200" dirty="0"/>
              <a:t>kömür, ısıtma kuvveti bakımından diğerleri kadar </a:t>
            </a:r>
            <a:r>
              <a:rPr lang="tr-TR" sz="2200" dirty="0" smtClean="0"/>
              <a:t>zengin </a:t>
            </a:r>
            <a:r>
              <a:rPr lang="tr-TR" sz="2200" dirty="0"/>
              <a:t>değildir. </a:t>
            </a:r>
          </a:p>
          <a:p>
            <a:pPr algn="just"/>
            <a:r>
              <a:rPr lang="tr-TR" sz="2200" dirty="0" smtClean="0"/>
              <a:t>Çoğu </a:t>
            </a:r>
            <a:r>
              <a:rPr lang="tr-TR" sz="2200" dirty="0"/>
              <a:t>zaman çıkarıldıkları yerde kullanılırlar</a:t>
            </a:r>
            <a:r>
              <a:rPr lang="tr-TR" sz="2200" dirty="0" smtClean="0"/>
              <a:t>.</a:t>
            </a:r>
          </a:p>
          <a:p>
            <a:pPr marL="0" indent="0" algn="just">
              <a:buNone/>
            </a:pPr>
            <a:r>
              <a:rPr lang="tr-TR" sz="2200" dirty="0" smtClean="0"/>
              <a:t>      Linyit</a:t>
            </a:r>
            <a:endParaRPr lang="tr-TR" sz="2200" dirty="0"/>
          </a:p>
          <a:p>
            <a:pPr algn="just"/>
            <a:r>
              <a:rPr lang="tr-TR" sz="2200" dirty="0"/>
              <a:t>a. Sarı Linyit</a:t>
            </a:r>
          </a:p>
          <a:p>
            <a:pPr algn="just"/>
            <a:r>
              <a:rPr lang="tr-TR" sz="2200" dirty="0"/>
              <a:t>b. Kahverengi Linyit</a:t>
            </a:r>
          </a:p>
          <a:p>
            <a:pPr algn="just"/>
            <a:r>
              <a:rPr lang="tr-TR" sz="2200" dirty="0"/>
              <a:t>c. Siyah Linyit</a:t>
            </a:r>
          </a:p>
          <a:p>
            <a:pPr algn="just"/>
            <a:r>
              <a:rPr lang="tr-TR" sz="2200" dirty="0"/>
              <a:t>d. Yağlı </a:t>
            </a:r>
            <a:r>
              <a:rPr lang="tr-TR" sz="2200" dirty="0" smtClean="0"/>
              <a:t>Linyit</a:t>
            </a:r>
          </a:p>
          <a:p>
            <a:pPr marL="0" indent="0" algn="just">
              <a:buNone/>
            </a:pPr>
            <a:r>
              <a:rPr lang="tr-TR" sz="2200" dirty="0" smtClean="0"/>
              <a:t>olmak üzere dörde ayrılır.</a:t>
            </a:r>
            <a:endParaRPr lang="tr-TR" sz="2200" dirty="0"/>
          </a:p>
        </p:txBody>
      </p:sp>
    </p:spTree>
    <p:extLst>
      <p:ext uri="{BB962C8B-B14F-4D97-AF65-F5344CB8AC3E}">
        <p14:creationId xmlns:p14="http://schemas.microsoft.com/office/powerpoint/2010/main" val="1070004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92331"/>
            <a:ext cx="10058400" cy="5479869"/>
          </a:xfrm>
        </p:spPr>
        <p:txBody>
          <a:bodyPr>
            <a:normAutofit/>
          </a:bodyPr>
          <a:lstStyle/>
          <a:p>
            <a:pPr marL="0" indent="0">
              <a:buNone/>
            </a:pPr>
            <a:r>
              <a:rPr lang="tr-TR" dirty="0">
                <a:solidFill>
                  <a:srgbClr val="0070C0"/>
                </a:solidFill>
              </a:rPr>
              <a:t>a.</a:t>
            </a:r>
            <a:r>
              <a:rPr lang="tr-TR" dirty="0"/>
              <a:t> </a:t>
            </a:r>
            <a:r>
              <a:rPr lang="tr-TR" dirty="0">
                <a:solidFill>
                  <a:srgbClr val="0070C0"/>
                </a:solidFill>
              </a:rPr>
              <a:t>Sarı Linyit</a:t>
            </a:r>
          </a:p>
          <a:p>
            <a:pPr marL="0" indent="0">
              <a:buNone/>
            </a:pPr>
            <a:r>
              <a:rPr lang="tr-TR" dirty="0"/>
              <a:t>İs bırakan uzun alevlerle yanarlar.</a:t>
            </a:r>
          </a:p>
          <a:p>
            <a:pPr marL="0" indent="0">
              <a:buNone/>
            </a:pPr>
            <a:r>
              <a:rPr lang="tr-TR" dirty="0" smtClean="0"/>
              <a:t>Elemanter </a:t>
            </a:r>
            <a:r>
              <a:rPr lang="tr-TR" dirty="0"/>
              <a:t>Analizi (Kütlesel)</a:t>
            </a:r>
          </a:p>
          <a:p>
            <a:pPr marL="0" indent="0">
              <a:buNone/>
            </a:pPr>
            <a:r>
              <a:rPr lang="tr-TR" dirty="0" smtClean="0"/>
              <a:t>C    %60</a:t>
            </a:r>
            <a:endParaRPr lang="tr-TR" dirty="0"/>
          </a:p>
          <a:p>
            <a:pPr marL="0" indent="0">
              <a:buNone/>
            </a:pPr>
            <a:r>
              <a:rPr lang="tr-TR" dirty="0" smtClean="0"/>
              <a:t>H</a:t>
            </a:r>
            <a:r>
              <a:rPr lang="tr-TR" baseline="-25000" dirty="0">
                <a:latin typeface="Calibri" panose="020F0502020204030204" pitchFamily="34" charset="0"/>
                <a:ea typeface="Calibri" panose="020F0502020204030204" pitchFamily="34" charset="0"/>
                <a:cs typeface="Times New Roman" panose="02020603050405020304" pitchFamily="18" charset="0"/>
              </a:rPr>
              <a:t> 2</a:t>
            </a:r>
            <a:r>
              <a:rPr lang="tr-TR" dirty="0" smtClean="0"/>
              <a:t>     %5</a:t>
            </a:r>
            <a:endParaRPr lang="tr-TR" dirty="0"/>
          </a:p>
          <a:p>
            <a:pPr marL="0" indent="0">
              <a:buNone/>
            </a:pPr>
            <a:r>
              <a:rPr lang="tr-TR" dirty="0" smtClean="0"/>
              <a:t>O</a:t>
            </a:r>
            <a:r>
              <a:rPr lang="tr-TR" baseline="-25000" dirty="0">
                <a:latin typeface="Calibri" panose="020F0502020204030204" pitchFamily="34" charset="0"/>
                <a:ea typeface="Calibri" panose="020F0502020204030204" pitchFamily="34" charset="0"/>
                <a:cs typeface="Times New Roman" panose="02020603050405020304" pitchFamily="18" charset="0"/>
              </a:rPr>
              <a:t> </a:t>
            </a:r>
            <a:r>
              <a:rPr lang="tr-TR" baseline="-25000" dirty="0" smtClean="0">
                <a:latin typeface="Calibri" panose="020F0502020204030204" pitchFamily="34" charset="0"/>
                <a:ea typeface="Calibri" panose="020F0502020204030204" pitchFamily="34" charset="0"/>
                <a:cs typeface="Times New Roman" panose="02020603050405020304" pitchFamily="18" charset="0"/>
              </a:rPr>
              <a:t>2</a:t>
            </a:r>
            <a:r>
              <a:rPr lang="tr-TR" dirty="0" smtClean="0"/>
              <a:t>, N</a:t>
            </a:r>
            <a:r>
              <a:rPr lang="tr-TR" baseline="-25000" dirty="0" smtClean="0">
                <a:latin typeface="Calibri" panose="020F0502020204030204" pitchFamily="34" charset="0"/>
                <a:ea typeface="Calibri" panose="020F0502020204030204" pitchFamily="34" charset="0"/>
                <a:cs typeface="Times New Roman" panose="02020603050405020304" pitchFamily="18" charset="0"/>
              </a:rPr>
              <a:t> </a:t>
            </a:r>
            <a:r>
              <a:rPr lang="tr-TR" baseline="-25000" dirty="0">
                <a:latin typeface="Calibri" panose="020F0502020204030204" pitchFamily="34" charset="0"/>
                <a:ea typeface="Calibri" panose="020F0502020204030204" pitchFamily="34" charset="0"/>
                <a:cs typeface="Times New Roman" panose="02020603050405020304" pitchFamily="18" charset="0"/>
              </a:rPr>
              <a:t>2</a:t>
            </a:r>
            <a:r>
              <a:rPr lang="tr-TR" dirty="0" smtClean="0"/>
              <a:t>    %(</a:t>
            </a:r>
            <a:r>
              <a:rPr lang="tr-TR" dirty="0"/>
              <a:t>30‐40)</a:t>
            </a:r>
          </a:p>
          <a:p>
            <a:pPr marL="0" indent="0">
              <a:buNone/>
            </a:pPr>
            <a:endParaRPr lang="tr-TR" dirty="0" smtClean="0">
              <a:solidFill>
                <a:srgbClr val="0070C0"/>
              </a:solidFill>
            </a:endParaRPr>
          </a:p>
          <a:p>
            <a:pPr marL="0" indent="0">
              <a:buNone/>
            </a:pPr>
            <a:endParaRPr lang="tr-TR" dirty="0">
              <a:solidFill>
                <a:srgbClr val="0070C0"/>
              </a:solidFill>
            </a:endParaRPr>
          </a:p>
          <a:p>
            <a:pPr marL="0" indent="0">
              <a:buNone/>
            </a:pPr>
            <a:r>
              <a:rPr lang="tr-TR" dirty="0" smtClean="0">
                <a:solidFill>
                  <a:srgbClr val="0070C0"/>
                </a:solidFill>
              </a:rPr>
              <a:t>b</a:t>
            </a:r>
            <a:r>
              <a:rPr lang="tr-TR" dirty="0">
                <a:solidFill>
                  <a:srgbClr val="0070C0"/>
                </a:solidFill>
              </a:rPr>
              <a:t>.</a:t>
            </a:r>
            <a:r>
              <a:rPr lang="tr-TR" dirty="0"/>
              <a:t> </a:t>
            </a:r>
            <a:r>
              <a:rPr lang="tr-TR" dirty="0">
                <a:solidFill>
                  <a:srgbClr val="0070C0"/>
                </a:solidFill>
              </a:rPr>
              <a:t>Kahverengi Linyit</a:t>
            </a:r>
          </a:p>
          <a:p>
            <a:pPr marL="0" indent="0" algn="just">
              <a:buNone/>
            </a:pPr>
            <a:r>
              <a:rPr lang="tr-TR" dirty="0"/>
              <a:t>Kolay kırılabilen, büyük kütleler halinde, </a:t>
            </a:r>
            <a:r>
              <a:rPr lang="tr-TR" dirty="0" smtClean="0"/>
              <a:t>hafif yağlı</a:t>
            </a:r>
            <a:r>
              <a:rPr lang="tr-TR" dirty="0"/>
              <a:t>, S içermeyen, %50’ye kadar nemi </a:t>
            </a:r>
            <a:r>
              <a:rPr lang="tr-TR" dirty="0" smtClean="0"/>
              <a:t>olan kömürlerdir. Karbon oranı yaklaşık olarak %65 tir.</a:t>
            </a:r>
            <a:endParaRPr lang="tr-TR" dirty="0"/>
          </a:p>
        </p:txBody>
      </p:sp>
      <p:cxnSp>
        <p:nvCxnSpPr>
          <p:cNvPr id="5" name="Straight Arrow Connector 4"/>
          <p:cNvCxnSpPr/>
          <p:nvPr/>
        </p:nvCxnSpPr>
        <p:spPr>
          <a:xfrm>
            <a:off x="1449977" y="2155371"/>
            <a:ext cx="16981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024743" y="3004457"/>
            <a:ext cx="19594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1606732" y="2573382"/>
            <a:ext cx="195943" cy="261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4431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1471" y="940526"/>
            <a:ext cx="10058400" cy="5505994"/>
          </a:xfrm>
        </p:spPr>
        <p:txBody>
          <a:bodyPr>
            <a:noAutofit/>
          </a:bodyPr>
          <a:lstStyle/>
          <a:p>
            <a:pPr marL="0" indent="0">
              <a:buNone/>
            </a:pPr>
            <a:r>
              <a:rPr lang="tr-TR" dirty="0">
                <a:solidFill>
                  <a:srgbClr val="0070C0"/>
                </a:solidFill>
              </a:rPr>
              <a:t>c. Siyah Linyit</a:t>
            </a:r>
          </a:p>
          <a:p>
            <a:pPr marL="0" indent="0">
              <a:buNone/>
            </a:pPr>
            <a:r>
              <a:rPr lang="tr-TR" dirty="0"/>
              <a:t>Bileşimlerinde S bulunur. </a:t>
            </a:r>
            <a:r>
              <a:rPr lang="tr-TR" dirty="0" smtClean="0"/>
              <a:t>Elemanter </a:t>
            </a:r>
            <a:r>
              <a:rPr lang="tr-TR" dirty="0"/>
              <a:t>Analizi (</a:t>
            </a:r>
            <a:r>
              <a:rPr lang="tr-TR" dirty="0" smtClean="0"/>
              <a:t>Kütlesel)</a:t>
            </a:r>
            <a:endParaRPr lang="tr-TR" dirty="0"/>
          </a:p>
          <a:p>
            <a:pPr marL="0" indent="0">
              <a:buNone/>
            </a:pPr>
            <a:r>
              <a:rPr lang="pt-BR" dirty="0"/>
              <a:t>C </a:t>
            </a:r>
            <a:r>
              <a:rPr lang="tr-TR" dirty="0" smtClean="0"/>
              <a:t>    </a:t>
            </a:r>
            <a:r>
              <a:rPr lang="pt-BR" dirty="0" smtClean="0"/>
              <a:t>%70</a:t>
            </a:r>
            <a:endParaRPr lang="pt-BR" dirty="0"/>
          </a:p>
          <a:p>
            <a:pPr marL="0" indent="0">
              <a:buNone/>
            </a:pPr>
            <a:r>
              <a:rPr lang="pt-BR" dirty="0" smtClean="0"/>
              <a:t>H</a:t>
            </a:r>
            <a:r>
              <a:rPr lang="tr-TR" baseline="-25000" dirty="0">
                <a:latin typeface="Calibri" panose="020F0502020204030204" pitchFamily="34" charset="0"/>
                <a:ea typeface="Calibri" panose="020F0502020204030204" pitchFamily="34" charset="0"/>
                <a:cs typeface="Times New Roman" panose="02020603050405020304" pitchFamily="18" charset="0"/>
              </a:rPr>
              <a:t> 2</a:t>
            </a:r>
            <a:r>
              <a:rPr lang="pt-BR" dirty="0" smtClean="0"/>
              <a:t> </a:t>
            </a:r>
            <a:r>
              <a:rPr lang="tr-TR" dirty="0" smtClean="0"/>
              <a:t>   </a:t>
            </a:r>
            <a:r>
              <a:rPr lang="pt-BR" dirty="0" smtClean="0"/>
              <a:t>%(</a:t>
            </a:r>
            <a:r>
              <a:rPr lang="pt-BR" dirty="0"/>
              <a:t>5‐6)</a:t>
            </a:r>
          </a:p>
          <a:p>
            <a:pPr marL="0" indent="0">
              <a:buNone/>
            </a:pPr>
            <a:r>
              <a:rPr lang="pt-BR" dirty="0" smtClean="0"/>
              <a:t>O</a:t>
            </a:r>
            <a:r>
              <a:rPr lang="tr-TR" baseline="-25000" dirty="0">
                <a:latin typeface="Calibri" panose="020F0502020204030204" pitchFamily="34" charset="0"/>
                <a:ea typeface="Calibri" panose="020F0502020204030204" pitchFamily="34" charset="0"/>
                <a:cs typeface="Times New Roman" panose="02020603050405020304" pitchFamily="18" charset="0"/>
              </a:rPr>
              <a:t> 2</a:t>
            </a:r>
            <a:r>
              <a:rPr lang="pt-BR" dirty="0" smtClean="0"/>
              <a:t>,</a:t>
            </a:r>
            <a:r>
              <a:rPr lang="tr-TR" dirty="0" smtClean="0"/>
              <a:t> </a:t>
            </a:r>
            <a:r>
              <a:rPr lang="pt-BR" dirty="0" smtClean="0"/>
              <a:t>N</a:t>
            </a:r>
            <a:r>
              <a:rPr lang="tr-TR" baseline="-25000" dirty="0">
                <a:latin typeface="Calibri" panose="020F0502020204030204" pitchFamily="34" charset="0"/>
                <a:ea typeface="Calibri" panose="020F0502020204030204" pitchFamily="34" charset="0"/>
                <a:cs typeface="Times New Roman" panose="02020603050405020304" pitchFamily="18" charset="0"/>
              </a:rPr>
              <a:t> 2</a:t>
            </a:r>
            <a:r>
              <a:rPr lang="tr-TR" dirty="0" smtClean="0"/>
              <a:t>   </a:t>
            </a:r>
            <a:r>
              <a:rPr lang="pt-BR" dirty="0" smtClean="0"/>
              <a:t>%(</a:t>
            </a:r>
            <a:r>
              <a:rPr lang="pt-BR" dirty="0"/>
              <a:t>23‐25</a:t>
            </a:r>
            <a:r>
              <a:rPr lang="pt-BR" dirty="0" smtClean="0"/>
              <a:t>)</a:t>
            </a:r>
            <a:endParaRPr lang="tr-TR" dirty="0" smtClean="0"/>
          </a:p>
          <a:p>
            <a:pPr marL="0" indent="0">
              <a:buNone/>
            </a:pPr>
            <a:endParaRPr lang="tr-TR" dirty="0" smtClean="0"/>
          </a:p>
          <a:p>
            <a:pPr marL="0" indent="0">
              <a:buNone/>
            </a:pPr>
            <a:r>
              <a:rPr lang="tr-TR" dirty="0">
                <a:solidFill>
                  <a:srgbClr val="0070C0"/>
                </a:solidFill>
              </a:rPr>
              <a:t>d. Yağlı Linyit</a:t>
            </a:r>
          </a:p>
          <a:p>
            <a:pPr marL="0" indent="0">
              <a:buNone/>
            </a:pPr>
            <a:r>
              <a:rPr lang="tr-TR" dirty="0"/>
              <a:t>Bu kömürlere bitümlü linyit adı da </a:t>
            </a:r>
            <a:r>
              <a:rPr lang="tr-TR" dirty="0" smtClean="0"/>
              <a:t>verilir.Kükürt </a:t>
            </a:r>
            <a:r>
              <a:rPr lang="tr-TR" dirty="0"/>
              <a:t>içerdiği için yandığında pis koku çıkar. </a:t>
            </a:r>
            <a:r>
              <a:rPr lang="tr-TR" dirty="0" smtClean="0"/>
              <a:t>Elemanter </a:t>
            </a:r>
            <a:r>
              <a:rPr lang="tr-TR" dirty="0"/>
              <a:t>Analizi (Kütlesel)</a:t>
            </a:r>
          </a:p>
          <a:p>
            <a:pPr marL="0" indent="0">
              <a:buNone/>
            </a:pPr>
            <a:r>
              <a:rPr lang="tr-TR" dirty="0"/>
              <a:t>C </a:t>
            </a:r>
            <a:r>
              <a:rPr lang="tr-TR" dirty="0" smtClean="0"/>
              <a:t>   %</a:t>
            </a:r>
            <a:r>
              <a:rPr lang="tr-TR" dirty="0"/>
              <a:t>75</a:t>
            </a:r>
          </a:p>
          <a:p>
            <a:pPr marL="0" indent="0">
              <a:buNone/>
            </a:pPr>
            <a:r>
              <a:rPr lang="tr-TR" dirty="0" smtClean="0"/>
              <a:t>H</a:t>
            </a:r>
            <a:r>
              <a:rPr lang="tr-TR" baseline="-25000" dirty="0">
                <a:latin typeface="Calibri" panose="020F0502020204030204" pitchFamily="34" charset="0"/>
                <a:ea typeface="Calibri" panose="020F0502020204030204" pitchFamily="34" charset="0"/>
                <a:cs typeface="Times New Roman" panose="02020603050405020304" pitchFamily="18" charset="0"/>
              </a:rPr>
              <a:t> 2</a:t>
            </a:r>
            <a:r>
              <a:rPr lang="tr-TR" dirty="0" smtClean="0"/>
              <a:t>    %(</a:t>
            </a:r>
            <a:r>
              <a:rPr lang="tr-TR" dirty="0"/>
              <a:t>6‐9)</a:t>
            </a:r>
          </a:p>
          <a:p>
            <a:pPr marL="0" indent="0">
              <a:buNone/>
            </a:pPr>
            <a:r>
              <a:rPr lang="tr-TR" dirty="0" smtClean="0"/>
              <a:t>O</a:t>
            </a:r>
            <a:r>
              <a:rPr lang="tr-TR" baseline="-25000" dirty="0">
                <a:latin typeface="Calibri" panose="020F0502020204030204" pitchFamily="34" charset="0"/>
                <a:ea typeface="Calibri" panose="020F0502020204030204" pitchFamily="34" charset="0"/>
                <a:cs typeface="Times New Roman" panose="02020603050405020304" pitchFamily="18" charset="0"/>
              </a:rPr>
              <a:t> 2</a:t>
            </a:r>
            <a:r>
              <a:rPr lang="tr-TR" dirty="0" smtClean="0"/>
              <a:t>, N</a:t>
            </a:r>
            <a:r>
              <a:rPr lang="tr-TR" baseline="-25000" dirty="0">
                <a:latin typeface="Calibri" panose="020F0502020204030204" pitchFamily="34" charset="0"/>
                <a:ea typeface="Calibri" panose="020F0502020204030204" pitchFamily="34" charset="0"/>
                <a:cs typeface="Times New Roman" panose="02020603050405020304" pitchFamily="18" charset="0"/>
              </a:rPr>
              <a:t> 2</a:t>
            </a:r>
            <a:r>
              <a:rPr lang="tr-TR" dirty="0" smtClean="0"/>
              <a:t>    %(</a:t>
            </a:r>
            <a:r>
              <a:rPr lang="tr-TR" dirty="0"/>
              <a:t>15‐18</a:t>
            </a:r>
          </a:p>
        </p:txBody>
      </p:sp>
      <p:cxnSp>
        <p:nvCxnSpPr>
          <p:cNvPr id="7" name="Straight Arrow Connector 6"/>
          <p:cNvCxnSpPr/>
          <p:nvPr/>
        </p:nvCxnSpPr>
        <p:spPr>
          <a:xfrm>
            <a:off x="1371600" y="2011679"/>
            <a:ext cx="248194" cy="130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489167" y="2377440"/>
            <a:ext cx="16981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011680" y="2834641"/>
            <a:ext cx="15675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p:cNvPicPr>
          <p:nvPr/>
        </p:nvPicPr>
        <p:blipFill>
          <a:blip r:embed="rId2"/>
          <a:stretch>
            <a:fillRect/>
          </a:stretch>
        </p:blipFill>
        <p:spPr>
          <a:xfrm>
            <a:off x="1320204" y="4734407"/>
            <a:ext cx="329213" cy="158510"/>
          </a:xfrm>
          <a:prstGeom prst="rect">
            <a:avLst/>
          </a:prstGeom>
        </p:spPr>
      </p:pic>
      <p:cxnSp>
        <p:nvCxnSpPr>
          <p:cNvPr id="16" name="Straight Arrow Connector 15"/>
          <p:cNvCxnSpPr/>
          <p:nvPr/>
        </p:nvCxnSpPr>
        <p:spPr>
          <a:xfrm>
            <a:off x="2164080" y="2987041"/>
            <a:ext cx="15675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7" name="Picture 16"/>
          <p:cNvPicPr>
            <a:picLocks noChangeAspect="1"/>
          </p:cNvPicPr>
          <p:nvPr/>
        </p:nvPicPr>
        <p:blipFill>
          <a:blip r:embed="rId3"/>
          <a:stretch>
            <a:fillRect/>
          </a:stretch>
        </p:blipFill>
        <p:spPr>
          <a:xfrm>
            <a:off x="1888442" y="5619634"/>
            <a:ext cx="237765" cy="164606"/>
          </a:xfrm>
          <a:prstGeom prst="rect">
            <a:avLst/>
          </a:prstGeom>
        </p:spPr>
      </p:pic>
      <p:pic>
        <p:nvPicPr>
          <p:cNvPr id="18" name="Picture 17"/>
          <p:cNvPicPr>
            <a:picLocks noChangeAspect="1"/>
          </p:cNvPicPr>
          <p:nvPr/>
        </p:nvPicPr>
        <p:blipFill>
          <a:blip r:embed="rId3"/>
          <a:stretch>
            <a:fillRect/>
          </a:stretch>
        </p:blipFill>
        <p:spPr>
          <a:xfrm>
            <a:off x="1492203" y="5184206"/>
            <a:ext cx="237765" cy="164606"/>
          </a:xfrm>
          <a:prstGeom prst="rect">
            <a:avLst/>
          </a:prstGeom>
        </p:spPr>
      </p:pic>
    </p:spTree>
    <p:extLst>
      <p:ext uri="{BB962C8B-B14F-4D97-AF65-F5344CB8AC3E}">
        <p14:creationId xmlns:p14="http://schemas.microsoft.com/office/powerpoint/2010/main" val="1910211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05394"/>
            <a:ext cx="10058400" cy="5466806"/>
          </a:xfrm>
        </p:spPr>
        <p:txBody>
          <a:bodyPr/>
          <a:lstStyle/>
          <a:p>
            <a:pPr marL="0" indent="0">
              <a:buNone/>
            </a:pPr>
            <a:r>
              <a:rPr lang="tr-TR" dirty="0" smtClean="0"/>
              <a:t>                                                  </a:t>
            </a:r>
          </a:p>
          <a:p>
            <a:pPr marL="0" indent="0" algn="ctr">
              <a:buNone/>
            </a:pPr>
            <a:r>
              <a:rPr lang="tr-TR" dirty="0" smtClean="0"/>
              <a:t>Türkiye Linyitleri</a:t>
            </a:r>
            <a:endParaRPr lang="tr-TR" dirty="0"/>
          </a:p>
          <a:p>
            <a:pPr marL="0" indent="0">
              <a:buNone/>
            </a:pPr>
            <a:endParaRPr lang="tr-TR" dirty="0" smtClean="0"/>
          </a:p>
          <a:p>
            <a:pPr marL="0" indent="0">
              <a:buNone/>
            </a:pPr>
            <a:endParaRPr lang="tr-TR" dirty="0"/>
          </a:p>
          <a:p>
            <a:pPr marL="0" indent="0">
              <a:buNone/>
            </a:pPr>
            <a:r>
              <a:rPr lang="tr-TR" dirty="0" smtClean="0"/>
              <a:t>                   Batı </a:t>
            </a:r>
            <a:r>
              <a:rPr lang="tr-TR" dirty="0"/>
              <a:t>Linyitleri </a:t>
            </a:r>
            <a:r>
              <a:rPr lang="tr-TR" dirty="0" smtClean="0"/>
              <a:t>                                           Doğu </a:t>
            </a:r>
            <a:r>
              <a:rPr lang="tr-TR" dirty="0"/>
              <a:t>Linyitleri</a:t>
            </a:r>
          </a:p>
          <a:p>
            <a:pPr marL="0" indent="0">
              <a:buNone/>
            </a:pPr>
            <a:r>
              <a:rPr lang="tr-TR" dirty="0" smtClean="0"/>
              <a:t>             Isıl </a:t>
            </a:r>
            <a:r>
              <a:rPr lang="tr-TR" dirty="0"/>
              <a:t>değerleri </a:t>
            </a:r>
            <a:r>
              <a:rPr lang="tr-TR" dirty="0" smtClean="0"/>
              <a:t>düşük                                      Isıl </a:t>
            </a:r>
            <a:r>
              <a:rPr lang="tr-TR" dirty="0"/>
              <a:t>değerleri düşük</a:t>
            </a:r>
          </a:p>
          <a:p>
            <a:pPr marL="0" indent="0">
              <a:buNone/>
            </a:pPr>
            <a:r>
              <a:rPr lang="tr-TR" dirty="0" smtClean="0"/>
              <a:t>               Kül </a:t>
            </a:r>
            <a:r>
              <a:rPr lang="tr-TR" dirty="0"/>
              <a:t>ve S’ü </a:t>
            </a:r>
            <a:r>
              <a:rPr lang="tr-TR" dirty="0" smtClean="0"/>
              <a:t>az                                                  Kül </a:t>
            </a:r>
            <a:r>
              <a:rPr lang="tr-TR" dirty="0"/>
              <a:t>ve S’ü fazla</a:t>
            </a:r>
          </a:p>
          <a:p>
            <a:pPr marL="0" indent="0">
              <a:buNone/>
            </a:pPr>
            <a:r>
              <a:rPr lang="tr-TR" dirty="0" smtClean="0"/>
              <a:t>           Kalın </a:t>
            </a:r>
            <a:r>
              <a:rPr lang="tr-TR" dirty="0"/>
              <a:t>tabaklar </a:t>
            </a:r>
            <a:r>
              <a:rPr lang="tr-TR" dirty="0" smtClean="0"/>
              <a:t>halinde                                   İnce </a:t>
            </a:r>
            <a:r>
              <a:rPr lang="tr-TR" dirty="0"/>
              <a:t>tabakalar </a:t>
            </a:r>
            <a:r>
              <a:rPr lang="tr-TR" dirty="0" smtClean="0"/>
              <a:t>halinde</a:t>
            </a:r>
            <a:endParaRPr lang="tr-TR" dirty="0"/>
          </a:p>
          <a:p>
            <a:pPr marL="0" indent="0">
              <a:buNone/>
            </a:pPr>
            <a:endParaRPr lang="tr-TR" dirty="0"/>
          </a:p>
          <a:p>
            <a:pPr marL="0" indent="0">
              <a:buNone/>
            </a:pPr>
            <a:endParaRPr lang="tr-TR" dirty="0"/>
          </a:p>
          <a:p>
            <a:pPr marL="0" indent="0">
              <a:buNone/>
            </a:pPr>
            <a:endParaRPr lang="tr-TR" dirty="0"/>
          </a:p>
        </p:txBody>
      </p:sp>
      <p:cxnSp>
        <p:nvCxnSpPr>
          <p:cNvPr id="5" name="Straight Arrow Connector 4"/>
          <p:cNvCxnSpPr/>
          <p:nvPr/>
        </p:nvCxnSpPr>
        <p:spPr>
          <a:xfrm flipH="1">
            <a:off x="4062549" y="1489166"/>
            <a:ext cx="1449977" cy="7576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6244046" y="1502229"/>
            <a:ext cx="1554480" cy="731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1957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482019"/>
          </a:xfrm>
        </p:spPr>
        <p:txBody>
          <a:bodyPr>
            <a:normAutofit fontScale="90000"/>
          </a:bodyPr>
          <a:lstStyle/>
          <a:p>
            <a:pPr algn="ctr"/>
            <a:r>
              <a:rPr lang="tr-TR" sz="3600" dirty="0"/>
              <a:t>YAPAY KATI YAKITLAR</a:t>
            </a:r>
          </a:p>
        </p:txBody>
      </p:sp>
      <p:sp>
        <p:nvSpPr>
          <p:cNvPr id="3" name="Content Placeholder 2"/>
          <p:cNvSpPr>
            <a:spLocks noGrp="1"/>
          </p:cNvSpPr>
          <p:nvPr>
            <p:ph idx="1"/>
          </p:nvPr>
        </p:nvSpPr>
        <p:spPr>
          <a:xfrm>
            <a:off x="1069848" y="1319349"/>
            <a:ext cx="10058400" cy="4852851"/>
          </a:xfrm>
        </p:spPr>
        <p:txBody>
          <a:bodyPr>
            <a:normAutofit/>
          </a:bodyPr>
          <a:lstStyle/>
          <a:p>
            <a:r>
              <a:rPr lang="tr-TR" sz="2200" dirty="0"/>
              <a:t>Doğal katı yakıtlardan elde edilen kok ve odun kömürüdür</a:t>
            </a:r>
            <a:r>
              <a:rPr lang="tr-TR" sz="2200" dirty="0" smtClean="0"/>
              <a:t>.</a:t>
            </a:r>
          </a:p>
          <a:p>
            <a:endParaRPr lang="tr-TR" sz="2200" dirty="0"/>
          </a:p>
          <a:p>
            <a:pPr marL="0" indent="0" algn="just">
              <a:buNone/>
            </a:pPr>
            <a:r>
              <a:rPr lang="tr-TR" sz="2200" dirty="0">
                <a:solidFill>
                  <a:srgbClr val="0070C0"/>
                </a:solidFill>
              </a:rPr>
              <a:t>Kok: </a:t>
            </a:r>
            <a:r>
              <a:rPr lang="tr-TR" sz="2200" dirty="0"/>
              <a:t>Kömürün havasız bir ortamda 1100 </a:t>
            </a:r>
            <a:r>
              <a:rPr lang="tr-TR" sz="2200" dirty="0" smtClean="0"/>
              <a:t>°C’ye </a:t>
            </a:r>
            <a:r>
              <a:rPr lang="tr-TR" sz="2200" dirty="0"/>
              <a:t>kadar ısıtılmasıyla elde edilen gözenekli sağlam kütleli kömürdür. Üretimi sırasında kömür gazı ve benzol da üretilir. Kok, metalurji sanayinin temel yakıtıdır. Dumansız olduğundan ev yakıtı olarak da kullanılmaktadır.</a:t>
            </a:r>
          </a:p>
          <a:p>
            <a:pPr marL="0" indent="0" algn="just">
              <a:buNone/>
            </a:pPr>
            <a:r>
              <a:rPr lang="tr-TR" sz="2200" dirty="0">
                <a:solidFill>
                  <a:srgbClr val="0070C0"/>
                </a:solidFill>
              </a:rPr>
              <a:t>Briketler:</a:t>
            </a:r>
            <a:r>
              <a:rPr lang="tr-TR" sz="2200" dirty="0"/>
              <a:t> Yüksek kaliteli toz kömürün (ince kömür) uygun bağlayıcı ve karıştırılmasından sonra yumurta büyüklüğünde preslenmesiyle elde edilir. Kırılmaya karşı dayanıklıdırlar ve ev yakıtı olarak kullanılırlar.</a:t>
            </a:r>
            <a:r>
              <a:rPr lang="tr-TR" sz="2200" dirty="0">
                <a:solidFill>
                  <a:srgbClr val="C00000"/>
                </a:solidFill>
              </a:rPr>
              <a:t> </a:t>
            </a:r>
          </a:p>
          <a:p>
            <a:endParaRPr lang="tr-TR" sz="2200" dirty="0"/>
          </a:p>
        </p:txBody>
      </p:sp>
    </p:spTree>
    <p:extLst>
      <p:ext uri="{BB962C8B-B14F-4D97-AF65-F5344CB8AC3E}">
        <p14:creationId xmlns:p14="http://schemas.microsoft.com/office/powerpoint/2010/main" val="1094759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638774"/>
          </a:xfrm>
        </p:spPr>
        <p:txBody>
          <a:bodyPr>
            <a:normAutofit/>
          </a:bodyPr>
          <a:lstStyle/>
          <a:p>
            <a:pPr algn="ctr"/>
            <a:r>
              <a:rPr lang="tr-TR" sz="3600" dirty="0"/>
              <a:t>BİOKÜTLE KATI YAKITLAR</a:t>
            </a:r>
          </a:p>
        </p:txBody>
      </p:sp>
      <p:sp>
        <p:nvSpPr>
          <p:cNvPr id="3" name="Content Placeholder 2"/>
          <p:cNvSpPr>
            <a:spLocks noGrp="1"/>
          </p:cNvSpPr>
          <p:nvPr>
            <p:ph idx="1"/>
          </p:nvPr>
        </p:nvSpPr>
        <p:spPr>
          <a:xfrm>
            <a:off x="1069848" y="1227909"/>
            <a:ext cx="10058400" cy="4944291"/>
          </a:xfrm>
        </p:spPr>
        <p:txBody>
          <a:bodyPr>
            <a:normAutofit/>
          </a:bodyPr>
          <a:lstStyle/>
          <a:p>
            <a:r>
              <a:rPr lang="tr-TR" sz="2200" dirty="0"/>
              <a:t>Orman ve tarım ürünleri işleyen endüstri atıklarından elde </a:t>
            </a:r>
            <a:r>
              <a:rPr lang="tr-TR" sz="2200" dirty="0" smtClean="0"/>
              <a:t>edilen</a:t>
            </a:r>
            <a:r>
              <a:rPr lang="tr-TR" sz="2200" dirty="0"/>
              <a:t>,</a:t>
            </a:r>
          </a:p>
          <a:p>
            <a:r>
              <a:rPr lang="tr-TR" sz="2200" dirty="0" smtClean="0"/>
              <a:t>Odun </a:t>
            </a:r>
            <a:r>
              <a:rPr lang="tr-TR" sz="2200" dirty="0"/>
              <a:t>ve biokütle briketi/paleti gibi biyolojik </a:t>
            </a:r>
            <a:r>
              <a:rPr lang="tr-TR" sz="2200" dirty="0" smtClean="0"/>
              <a:t>kökenli yakıtlardır</a:t>
            </a:r>
            <a:r>
              <a:rPr lang="tr-TR" sz="2200" dirty="0"/>
              <a:t>.</a:t>
            </a:r>
          </a:p>
        </p:txBody>
      </p:sp>
    </p:spTree>
    <p:extLst>
      <p:ext uri="{BB962C8B-B14F-4D97-AF65-F5344CB8AC3E}">
        <p14:creationId xmlns:p14="http://schemas.microsoft.com/office/powerpoint/2010/main" val="1390870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677962"/>
          </a:xfrm>
        </p:spPr>
        <p:txBody>
          <a:bodyPr>
            <a:normAutofit/>
          </a:bodyPr>
          <a:lstStyle/>
          <a:p>
            <a:pPr algn="ctr"/>
            <a:r>
              <a:rPr lang="tr-TR" sz="3600" dirty="0"/>
              <a:t>KÖMÜRÜN ENDÜSTRİYEL </a:t>
            </a:r>
            <a:r>
              <a:rPr lang="tr-TR" sz="3600" dirty="0" smtClean="0"/>
              <a:t>ANALİZ</a:t>
            </a:r>
            <a:r>
              <a:rPr lang="tr-TR" sz="3600" dirty="0"/>
              <a:t>İ</a:t>
            </a:r>
          </a:p>
        </p:txBody>
      </p:sp>
      <p:sp>
        <p:nvSpPr>
          <p:cNvPr id="3" name="Content Placeholder 2"/>
          <p:cNvSpPr>
            <a:spLocks noGrp="1"/>
          </p:cNvSpPr>
          <p:nvPr>
            <p:ph idx="1"/>
          </p:nvPr>
        </p:nvSpPr>
        <p:spPr>
          <a:xfrm>
            <a:off x="1069848" y="1306286"/>
            <a:ext cx="10058400" cy="4865914"/>
          </a:xfrm>
        </p:spPr>
        <p:txBody>
          <a:bodyPr/>
          <a:lstStyle/>
          <a:p>
            <a:pPr marL="0" indent="0" algn="just">
              <a:buNone/>
            </a:pPr>
            <a:r>
              <a:rPr lang="tr-TR" dirty="0"/>
              <a:t>Bütün kömürlere uygulanan ve endüstrinin gereksinimine cevap </a:t>
            </a:r>
            <a:r>
              <a:rPr lang="tr-TR" dirty="0" smtClean="0"/>
              <a:t>veren analizlerdir</a:t>
            </a:r>
            <a:r>
              <a:rPr lang="tr-TR" dirty="0"/>
              <a:t>.</a:t>
            </a:r>
          </a:p>
          <a:p>
            <a:pPr marL="0" indent="0" algn="just">
              <a:buNone/>
            </a:pPr>
            <a:r>
              <a:rPr lang="tr-TR" dirty="0"/>
              <a:t>1. Nem Miktarının Saptanması</a:t>
            </a:r>
          </a:p>
          <a:p>
            <a:pPr marL="0" indent="0" algn="just">
              <a:buNone/>
            </a:pPr>
            <a:r>
              <a:rPr lang="tr-TR" dirty="0"/>
              <a:t>2. Kül ve Madeni Madde Miktarının Saptanması</a:t>
            </a:r>
          </a:p>
          <a:p>
            <a:pPr marL="0" indent="0" algn="just">
              <a:buNone/>
            </a:pPr>
            <a:r>
              <a:rPr lang="tr-TR" dirty="0"/>
              <a:t>3. Uçucu Maddenin Saptanması</a:t>
            </a:r>
          </a:p>
          <a:p>
            <a:pPr marL="0" indent="0" algn="just">
              <a:buNone/>
            </a:pPr>
            <a:r>
              <a:rPr lang="tr-TR" dirty="0"/>
              <a:t>4. Sabit Karbon ve Kok Miktarının </a:t>
            </a:r>
            <a:r>
              <a:rPr lang="tr-TR" dirty="0" smtClean="0"/>
              <a:t>Saptanması</a:t>
            </a:r>
          </a:p>
          <a:p>
            <a:pPr marL="0" indent="0" algn="just">
              <a:buNone/>
            </a:pPr>
            <a:endParaRPr lang="tr-TR" dirty="0"/>
          </a:p>
        </p:txBody>
      </p:sp>
    </p:spTree>
    <p:extLst>
      <p:ext uri="{BB962C8B-B14F-4D97-AF65-F5344CB8AC3E}">
        <p14:creationId xmlns:p14="http://schemas.microsoft.com/office/powerpoint/2010/main" val="30620223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05394"/>
            <a:ext cx="10058400" cy="5466806"/>
          </a:xfrm>
        </p:spPr>
        <p:txBody>
          <a:bodyPr>
            <a:normAutofit fontScale="92500" lnSpcReduction="10000"/>
          </a:bodyPr>
          <a:lstStyle/>
          <a:p>
            <a:pPr marL="0" lvl="0" indent="0" algn="just">
              <a:buClr>
                <a:srgbClr val="629DD1"/>
              </a:buClr>
              <a:buNone/>
            </a:pPr>
            <a:r>
              <a:rPr lang="tr-TR" dirty="0">
                <a:solidFill>
                  <a:srgbClr val="0070C0"/>
                </a:solidFill>
              </a:rPr>
              <a:t>1. Nem Miktarının Saptanması</a:t>
            </a:r>
          </a:p>
          <a:p>
            <a:pPr marL="0" lvl="0" indent="0" algn="just">
              <a:buClr>
                <a:srgbClr val="629DD1"/>
              </a:buClr>
              <a:buNone/>
            </a:pPr>
            <a:r>
              <a:rPr lang="tr-TR" dirty="0">
                <a:solidFill>
                  <a:prstClr val="black"/>
                </a:solidFill>
              </a:rPr>
              <a:t>a. Yüzey Nem</a:t>
            </a:r>
          </a:p>
          <a:p>
            <a:pPr marL="0" lvl="0" indent="0" algn="just">
              <a:buClr>
                <a:srgbClr val="629DD1"/>
              </a:buClr>
              <a:buNone/>
            </a:pPr>
            <a:r>
              <a:rPr lang="tr-TR" dirty="0">
                <a:solidFill>
                  <a:prstClr val="black"/>
                </a:solidFill>
              </a:rPr>
              <a:t>b. Bağıl Nem</a:t>
            </a:r>
          </a:p>
          <a:p>
            <a:pPr marL="0" lvl="0" indent="0" algn="just">
              <a:buClr>
                <a:srgbClr val="629DD1"/>
              </a:buClr>
              <a:buNone/>
            </a:pPr>
            <a:r>
              <a:rPr lang="tr-TR" dirty="0">
                <a:solidFill>
                  <a:prstClr val="black"/>
                </a:solidFill>
              </a:rPr>
              <a:t>c. Kombine Nem</a:t>
            </a:r>
          </a:p>
          <a:p>
            <a:pPr marL="0" indent="0" algn="just">
              <a:buNone/>
            </a:pPr>
            <a:endParaRPr lang="tr-TR" b="1" dirty="0" smtClean="0"/>
          </a:p>
          <a:p>
            <a:pPr marL="0" indent="0" algn="just">
              <a:buNone/>
            </a:pPr>
            <a:r>
              <a:rPr lang="tr-TR" b="1" dirty="0" smtClean="0"/>
              <a:t>a. Yüzey </a:t>
            </a:r>
            <a:r>
              <a:rPr lang="tr-TR" b="1" dirty="0"/>
              <a:t>Nem</a:t>
            </a:r>
          </a:p>
          <a:p>
            <a:pPr marL="0" indent="0" algn="just">
              <a:buNone/>
            </a:pPr>
            <a:r>
              <a:rPr lang="tr-TR" dirty="0"/>
              <a:t>Kömüre dışarıdan geçici olarak karışan nemdir.</a:t>
            </a:r>
          </a:p>
          <a:p>
            <a:pPr marL="0" indent="0" algn="just">
              <a:buNone/>
            </a:pPr>
            <a:r>
              <a:rPr lang="tr-TR" dirty="0"/>
              <a:t>Normal atmosferik koşullarda buharlaşır ve genel olarak %(2‐3) arasındadır.</a:t>
            </a:r>
          </a:p>
          <a:p>
            <a:pPr marL="0" indent="0" algn="just">
              <a:buNone/>
            </a:pPr>
            <a:r>
              <a:rPr lang="tr-TR" b="1" dirty="0" smtClean="0"/>
              <a:t>Ölçülmesi:</a:t>
            </a:r>
            <a:r>
              <a:rPr lang="tr-TR" dirty="0" smtClean="0"/>
              <a:t>10 </a:t>
            </a:r>
            <a:r>
              <a:rPr lang="tr-TR" dirty="0"/>
              <a:t>kg kömür güneşsiz ve hava akımı olmayan bir ortamda 24 saat bekletilir ve </a:t>
            </a:r>
            <a:r>
              <a:rPr lang="tr-TR" dirty="0" smtClean="0"/>
              <a:t>yeniden </a:t>
            </a:r>
            <a:r>
              <a:rPr lang="tr-TR" dirty="0"/>
              <a:t>tartılır. İlk ağırlık ile son ağırlık arasındaki fark yüzey nemine karşılık gelir.</a:t>
            </a:r>
          </a:p>
          <a:p>
            <a:pPr marL="0" indent="0" algn="just">
              <a:buNone/>
            </a:pPr>
            <a:endParaRPr lang="tr-TR" b="1" dirty="0" smtClean="0"/>
          </a:p>
          <a:p>
            <a:pPr marL="0" indent="0" algn="just">
              <a:buNone/>
            </a:pPr>
            <a:r>
              <a:rPr lang="tr-TR" b="1" dirty="0" smtClean="0"/>
              <a:t>b</a:t>
            </a:r>
            <a:r>
              <a:rPr lang="tr-TR" b="1" dirty="0"/>
              <a:t>. Bağıl Nem</a:t>
            </a:r>
          </a:p>
          <a:p>
            <a:pPr marL="0" indent="0" algn="just">
              <a:buNone/>
            </a:pPr>
            <a:r>
              <a:rPr lang="tr-TR" dirty="0"/>
              <a:t>Kömürün kılcallığına ve madeni kısmının bileşimine bağlıdır. Kılcallık etkisi ile nem kömürün </a:t>
            </a:r>
            <a:r>
              <a:rPr lang="tr-TR" dirty="0" smtClean="0"/>
              <a:t>bünyesine </a:t>
            </a:r>
            <a:r>
              <a:rPr lang="tr-TR" dirty="0"/>
              <a:t>girmiştir</a:t>
            </a:r>
          </a:p>
        </p:txBody>
      </p:sp>
    </p:spTree>
    <p:extLst>
      <p:ext uri="{BB962C8B-B14F-4D97-AF65-F5344CB8AC3E}">
        <p14:creationId xmlns:p14="http://schemas.microsoft.com/office/powerpoint/2010/main" val="18863752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05394"/>
            <a:ext cx="10058400" cy="5466806"/>
          </a:xfrm>
        </p:spPr>
        <p:txBody>
          <a:bodyPr>
            <a:normAutofit/>
          </a:bodyPr>
          <a:lstStyle/>
          <a:p>
            <a:pPr marL="0" indent="0" algn="just">
              <a:buNone/>
            </a:pPr>
            <a:r>
              <a:rPr lang="tr-TR" sz="2200" b="1" dirty="0"/>
              <a:t>Ölçülmesi:</a:t>
            </a:r>
            <a:r>
              <a:rPr lang="tr-TR" sz="2200" dirty="0"/>
              <a:t>Oksitlenmesi hesaba katılmayacak kadar az ve uçucu madde miktarı düşük </a:t>
            </a:r>
            <a:r>
              <a:rPr lang="tr-TR" sz="2200" dirty="0" smtClean="0"/>
              <a:t>olan kömürler 100 °C’ta </a:t>
            </a:r>
            <a:r>
              <a:rPr lang="tr-TR" sz="2200" dirty="0"/>
              <a:t>ısıtılır ve sıcaklık sabit tutularak nem ölçülür. </a:t>
            </a:r>
          </a:p>
          <a:p>
            <a:pPr marL="0" indent="0" algn="just">
              <a:buNone/>
            </a:pPr>
            <a:r>
              <a:rPr lang="tr-TR" sz="2200" dirty="0"/>
              <a:t>10 ile 100 g arasındaki numunelerle 30 dakika ara ile yapılan iki tartmada aynı sonuçlar </a:t>
            </a:r>
            <a:r>
              <a:rPr lang="tr-TR" sz="2200" dirty="0" smtClean="0"/>
              <a:t>elde edilinceye </a:t>
            </a:r>
            <a:r>
              <a:rPr lang="tr-TR" sz="2200" dirty="0"/>
              <a:t>kadar ısıtmaya devam edilir. Tartma işlemleri numunenin soğutulmasından sonra </a:t>
            </a:r>
            <a:r>
              <a:rPr lang="tr-TR" sz="2200" dirty="0" smtClean="0"/>
              <a:t>yapılır</a:t>
            </a:r>
            <a:r>
              <a:rPr lang="tr-TR" sz="2200" dirty="0"/>
              <a:t>. İlk ve son </a:t>
            </a:r>
            <a:r>
              <a:rPr lang="tr-TR" sz="2200" dirty="0" smtClean="0"/>
              <a:t>ağırlıklar </a:t>
            </a:r>
            <a:r>
              <a:rPr lang="tr-TR" sz="2200" dirty="0"/>
              <a:t>arasındaki fark bağıl nemi verir</a:t>
            </a:r>
            <a:r>
              <a:rPr lang="tr-TR" sz="2200" dirty="0" smtClean="0"/>
              <a:t>.</a:t>
            </a:r>
          </a:p>
          <a:p>
            <a:pPr marL="0" indent="0" algn="just">
              <a:buNone/>
            </a:pPr>
            <a:r>
              <a:rPr lang="tr-TR" sz="2200" b="1" dirty="0" smtClean="0"/>
              <a:t>c.Kombine </a:t>
            </a:r>
            <a:r>
              <a:rPr lang="tr-TR" sz="2200" b="1" dirty="0"/>
              <a:t>Nem</a:t>
            </a:r>
          </a:p>
          <a:p>
            <a:pPr marL="0" indent="0" algn="just">
              <a:buNone/>
            </a:pPr>
            <a:r>
              <a:rPr lang="tr-TR" sz="2200" dirty="0"/>
              <a:t>Kimyasal olarak kömüre bağlanmış sudur. Kimyasal işlem olmadan kömürün bünyesinden </a:t>
            </a:r>
            <a:r>
              <a:rPr lang="tr-TR" sz="2200" dirty="0" smtClean="0"/>
              <a:t>alınamaz</a:t>
            </a:r>
            <a:r>
              <a:rPr lang="tr-TR" sz="2200" dirty="0"/>
              <a:t>. Bu neme “Gevşek Bağlarla Bağlanmış Nem”de denir</a:t>
            </a:r>
            <a:r>
              <a:rPr lang="tr-TR" sz="2200" dirty="0" smtClean="0"/>
              <a:t>.</a:t>
            </a:r>
          </a:p>
          <a:p>
            <a:pPr marL="0" indent="0" algn="just">
              <a:buNone/>
            </a:pPr>
            <a:endParaRPr lang="tr-TR" sz="2200" dirty="0"/>
          </a:p>
        </p:txBody>
      </p:sp>
    </p:spTree>
    <p:extLst>
      <p:ext uri="{BB962C8B-B14F-4D97-AF65-F5344CB8AC3E}">
        <p14:creationId xmlns:p14="http://schemas.microsoft.com/office/powerpoint/2010/main" val="949489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79269"/>
            <a:ext cx="10058400" cy="5695405"/>
          </a:xfrm>
        </p:spPr>
        <p:txBody>
          <a:bodyPr>
            <a:noAutofit/>
          </a:bodyPr>
          <a:lstStyle/>
          <a:p>
            <a:pPr marL="0" lvl="0" indent="0" algn="just">
              <a:buClr>
                <a:srgbClr val="629DD1"/>
              </a:buClr>
              <a:buNone/>
            </a:pPr>
            <a:r>
              <a:rPr lang="tr-TR" b="1" dirty="0">
                <a:solidFill>
                  <a:srgbClr val="0070C0"/>
                </a:solidFill>
              </a:rPr>
              <a:t>2. Kül ve Madeni Madde Miktarının Saptanması</a:t>
            </a:r>
          </a:p>
          <a:p>
            <a:pPr marL="0" lvl="0" indent="0" algn="just">
              <a:buClr>
                <a:srgbClr val="629DD1"/>
              </a:buClr>
              <a:buNone/>
            </a:pPr>
            <a:r>
              <a:rPr lang="tr-TR" dirty="0">
                <a:solidFill>
                  <a:prstClr val="black"/>
                </a:solidFill>
              </a:rPr>
              <a:t>Her kömürün içerisinde tam yanma sonunda yanmayan madde olarak kalan anorganik maddelere “</a:t>
            </a:r>
            <a:r>
              <a:rPr lang="tr-TR" dirty="0">
                <a:solidFill>
                  <a:srgbClr val="FF0000"/>
                </a:solidFill>
              </a:rPr>
              <a:t>Kül”</a:t>
            </a:r>
            <a:r>
              <a:rPr lang="tr-TR" dirty="0">
                <a:solidFill>
                  <a:prstClr val="black"/>
                </a:solidFill>
              </a:rPr>
              <a:t>denir. Külün 2 kökeni vardır:</a:t>
            </a:r>
          </a:p>
          <a:p>
            <a:pPr lvl="0" algn="just">
              <a:buClr>
                <a:srgbClr val="629DD1"/>
              </a:buClr>
              <a:buFont typeface="Wingdings" panose="05000000000000000000" pitchFamily="2" charset="2"/>
              <a:buChar char="Ø"/>
            </a:pPr>
            <a:r>
              <a:rPr lang="tr-TR" dirty="0">
                <a:solidFill>
                  <a:prstClr val="black"/>
                </a:solidFill>
              </a:rPr>
              <a:t>Kömürü oluşturan bitki kalıntıları içerisindeki madeni maddeler.</a:t>
            </a:r>
          </a:p>
          <a:p>
            <a:pPr lvl="0" algn="just">
              <a:buClr>
                <a:srgbClr val="629DD1"/>
              </a:buClr>
              <a:buFont typeface="Wingdings" panose="05000000000000000000" pitchFamily="2" charset="2"/>
              <a:buChar char="Ø"/>
            </a:pPr>
            <a:r>
              <a:rPr lang="tr-TR" dirty="0">
                <a:solidFill>
                  <a:prstClr val="black"/>
                </a:solidFill>
              </a:rPr>
              <a:t>Kömüre dışarıdan karışmış madeni </a:t>
            </a:r>
            <a:r>
              <a:rPr lang="tr-TR" dirty="0" smtClean="0">
                <a:solidFill>
                  <a:prstClr val="black"/>
                </a:solidFill>
              </a:rPr>
              <a:t>maddeler</a:t>
            </a:r>
            <a:endParaRPr lang="tr-TR" dirty="0">
              <a:solidFill>
                <a:prstClr val="black"/>
              </a:solidFill>
            </a:endParaRPr>
          </a:p>
          <a:p>
            <a:pPr marL="0" indent="0" algn="just">
              <a:buNone/>
            </a:pPr>
            <a:endParaRPr lang="tr-TR" b="1" dirty="0" smtClean="0"/>
          </a:p>
          <a:p>
            <a:pPr marL="0" indent="0" algn="just">
              <a:buNone/>
            </a:pPr>
            <a:r>
              <a:rPr lang="tr-TR" b="1" dirty="0" smtClean="0"/>
              <a:t>Ölçülmesi</a:t>
            </a:r>
            <a:r>
              <a:rPr lang="tr-TR" b="1" dirty="0"/>
              <a:t>:</a:t>
            </a:r>
          </a:p>
          <a:p>
            <a:pPr algn="just">
              <a:buFont typeface="Wingdings" panose="05000000000000000000" pitchFamily="2" charset="2"/>
              <a:buChar char="Ø"/>
            </a:pPr>
            <a:r>
              <a:rPr lang="tr-TR" dirty="0"/>
              <a:t>1 gram numune 60x35x12 mm boyutlarındaki bir kapsüle konur.</a:t>
            </a:r>
          </a:p>
          <a:p>
            <a:pPr algn="just">
              <a:buFont typeface="Wingdings" panose="05000000000000000000" pitchFamily="2" charset="2"/>
              <a:buChar char="Ø"/>
            </a:pPr>
            <a:r>
              <a:rPr lang="tr-TR" dirty="0"/>
              <a:t>Kapsül </a:t>
            </a:r>
            <a:r>
              <a:rPr lang="tr-TR" dirty="0" smtClean="0"/>
              <a:t>800‐850 °C </a:t>
            </a:r>
            <a:r>
              <a:rPr lang="tr-TR" dirty="0"/>
              <a:t>sıcaklıkta tutulan bir </a:t>
            </a:r>
            <a:r>
              <a:rPr lang="tr-TR" dirty="0" smtClean="0"/>
              <a:t>300 °C’ta </a:t>
            </a:r>
            <a:r>
              <a:rPr lang="tr-TR" dirty="0"/>
              <a:t>kadar ısıtılır (İşlem 1 saat sürer).</a:t>
            </a:r>
          </a:p>
          <a:p>
            <a:pPr algn="just">
              <a:buFont typeface="Wingdings" panose="05000000000000000000" pitchFamily="2" charset="2"/>
              <a:buChar char="Ø"/>
            </a:pPr>
            <a:r>
              <a:rPr lang="tr-TR" dirty="0"/>
              <a:t>Kapsül fırından çıkartılır soğutulduktan sonra tartılır.</a:t>
            </a:r>
          </a:p>
          <a:p>
            <a:pPr algn="just">
              <a:buFont typeface="Wingdings" panose="05000000000000000000" pitchFamily="2" charset="2"/>
              <a:buChar char="Ø"/>
            </a:pPr>
            <a:r>
              <a:rPr lang="tr-TR" dirty="0"/>
              <a:t>1 g kömürden kapsülde kalan kısım o kömürün kül miktarıdır</a:t>
            </a:r>
            <a:r>
              <a:rPr lang="tr-TR" dirty="0" smtClean="0"/>
              <a:t>.</a:t>
            </a:r>
          </a:p>
          <a:p>
            <a:pPr marL="0" indent="0" algn="just">
              <a:buNone/>
            </a:pPr>
            <a:r>
              <a:rPr lang="tr-TR" dirty="0" smtClean="0"/>
              <a:t>Kül </a:t>
            </a:r>
            <a:r>
              <a:rPr lang="tr-TR" dirty="0"/>
              <a:t>miktarı bulunduktan sonra madeni madde miktarı bulunur</a:t>
            </a:r>
            <a:r>
              <a:rPr lang="tr-TR" dirty="0" smtClean="0"/>
              <a:t>.</a:t>
            </a:r>
          </a:p>
          <a:p>
            <a:pPr marL="0" indent="0" algn="just">
              <a:buNone/>
            </a:pPr>
            <a:endParaRPr lang="tr-TR" dirty="0" smtClean="0"/>
          </a:p>
        </p:txBody>
      </p:sp>
    </p:spTree>
    <p:extLst>
      <p:ext uri="{BB962C8B-B14F-4D97-AF65-F5344CB8AC3E}">
        <p14:creationId xmlns:p14="http://schemas.microsoft.com/office/powerpoint/2010/main" val="3705859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756339"/>
          </a:xfrm>
        </p:spPr>
        <p:txBody>
          <a:bodyPr>
            <a:normAutofit/>
          </a:bodyPr>
          <a:lstStyle/>
          <a:p>
            <a:pPr algn="ctr"/>
            <a:r>
              <a:rPr lang="tr-TR" sz="3600" dirty="0"/>
              <a:t>Katı </a:t>
            </a:r>
            <a:r>
              <a:rPr lang="tr-TR" sz="3600" dirty="0" smtClean="0"/>
              <a:t>Yakıtlar</a:t>
            </a:r>
            <a:endParaRPr lang="tr-TR" sz="3600" dirty="0"/>
          </a:p>
        </p:txBody>
      </p:sp>
      <p:sp>
        <p:nvSpPr>
          <p:cNvPr id="3" name="Content Placeholder 2"/>
          <p:cNvSpPr>
            <a:spLocks noGrp="1"/>
          </p:cNvSpPr>
          <p:nvPr>
            <p:ph idx="1"/>
          </p:nvPr>
        </p:nvSpPr>
        <p:spPr>
          <a:xfrm>
            <a:off x="1069848" y="1175657"/>
            <a:ext cx="10058400" cy="5035732"/>
          </a:xfrm>
        </p:spPr>
        <p:txBody>
          <a:bodyPr>
            <a:normAutofit/>
          </a:bodyPr>
          <a:lstStyle/>
          <a:p>
            <a:pPr marL="0" indent="0" algn="just">
              <a:buNone/>
            </a:pPr>
            <a:r>
              <a:rPr lang="tr-TR" sz="2200" dirty="0"/>
              <a:t>Katı yakıtlar için biokütle (odun) ve kömür örnek verilebilir. Katı </a:t>
            </a:r>
            <a:r>
              <a:rPr lang="tr-TR" sz="2200" dirty="0" smtClean="0"/>
              <a:t>yakıtların başında </a:t>
            </a:r>
            <a:r>
              <a:rPr lang="tr-TR" sz="2200" dirty="0"/>
              <a:t>kömür </a:t>
            </a:r>
            <a:r>
              <a:rPr lang="tr-TR" sz="2200" dirty="0" smtClean="0"/>
              <a:t>gelir.</a:t>
            </a:r>
          </a:p>
          <a:p>
            <a:pPr marL="0" indent="0" algn="just">
              <a:buNone/>
            </a:pPr>
            <a:endParaRPr lang="tr-TR" sz="2400" b="1" dirty="0" smtClean="0">
              <a:solidFill>
                <a:srgbClr val="C00000"/>
              </a:solidFill>
            </a:endParaRPr>
          </a:p>
          <a:p>
            <a:pPr marL="0" indent="0" algn="just">
              <a:buNone/>
            </a:pPr>
            <a:r>
              <a:rPr lang="tr-TR" sz="2200" b="1" dirty="0" smtClean="0">
                <a:solidFill>
                  <a:srgbClr val="C00000"/>
                </a:solidFill>
              </a:rPr>
              <a:t>Kömürün tanımı</a:t>
            </a:r>
            <a:endParaRPr lang="tr-TR" sz="2200" b="1" dirty="0">
              <a:solidFill>
                <a:srgbClr val="C00000"/>
              </a:solidFill>
            </a:endParaRPr>
          </a:p>
          <a:p>
            <a:pPr marL="0" indent="0" algn="just">
              <a:buNone/>
            </a:pPr>
            <a:r>
              <a:rPr lang="tr-TR" sz="2200" dirty="0"/>
              <a:t>Kömür bitki kökenli bir maddedir. </a:t>
            </a:r>
            <a:r>
              <a:rPr lang="tr-TR" sz="2200" dirty="0" smtClean="0"/>
              <a:t>Ana elemanı </a:t>
            </a:r>
            <a:r>
              <a:rPr lang="tr-TR" sz="2200" dirty="0"/>
              <a:t>karbondur. Bitkilerin, </a:t>
            </a:r>
            <a:r>
              <a:rPr lang="tr-TR" sz="2200" dirty="0" smtClean="0"/>
              <a:t>zamanla sıcaklık-basınç altında</a:t>
            </a:r>
            <a:r>
              <a:rPr lang="tr-TR" sz="2200" dirty="0"/>
              <a:t>, yani ağaç ve bitki örtüsünün oksijensiz ortamda milyonlarca yıl beklemesiyle oluşurlar. </a:t>
            </a:r>
            <a:r>
              <a:rPr lang="tr-TR" sz="2200" dirty="0" smtClean="0"/>
              <a:t>Kömür</a:t>
            </a:r>
            <a:r>
              <a:rPr lang="tr-TR" sz="2200" dirty="0"/>
              <a:t>, karbon, hidrojen, oksijen ve azottan </a:t>
            </a:r>
            <a:r>
              <a:rPr lang="tr-TR" sz="2200" dirty="0" smtClean="0"/>
              <a:t>oluşan</a:t>
            </a:r>
            <a:r>
              <a:rPr lang="tr-TR" sz="2200" dirty="0"/>
              <a:t>, kükürt ve mineral maddeler içeren, fiziksel ve kimyasal olarak </a:t>
            </a:r>
            <a:r>
              <a:rPr lang="tr-TR" sz="2200" dirty="0" smtClean="0"/>
              <a:t>farklı yapıya </a:t>
            </a:r>
            <a:r>
              <a:rPr lang="tr-TR" sz="2200" dirty="0"/>
              <a:t>sahip bir maddedir.</a:t>
            </a:r>
          </a:p>
          <a:p>
            <a:pPr marL="0" indent="0" algn="just">
              <a:buNone/>
            </a:pPr>
            <a:r>
              <a:rPr lang="tr-TR" sz="2200" dirty="0" smtClean="0"/>
              <a:t>Kömür</a:t>
            </a:r>
            <a:r>
              <a:rPr lang="tr-TR" sz="2200" dirty="0"/>
              <a:t>, katı yakıtlar içerisinde enerji üretiminde en çok kullanılan ve doğada bol miktarda bulunan en önemli yakıtlardan birisidir. </a:t>
            </a:r>
            <a:r>
              <a:rPr lang="tr-TR" sz="2200" dirty="0" smtClean="0"/>
              <a:t>Kömür </a:t>
            </a:r>
            <a:r>
              <a:rPr lang="tr-TR" sz="2200" dirty="0"/>
              <a:t>emniyetli, üretimi kolay, ucuz ve temiz bir fosil </a:t>
            </a:r>
            <a:r>
              <a:rPr lang="tr-TR" sz="2200" dirty="0" smtClean="0"/>
              <a:t>yakıttır.</a:t>
            </a:r>
            <a:endParaRPr lang="tr-TR" sz="2200" dirty="0"/>
          </a:p>
        </p:txBody>
      </p:sp>
    </p:spTree>
    <p:extLst>
      <p:ext uri="{BB962C8B-B14F-4D97-AF65-F5344CB8AC3E}">
        <p14:creationId xmlns:p14="http://schemas.microsoft.com/office/powerpoint/2010/main" val="17687776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61703"/>
            <a:ext cx="10058400" cy="5610497"/>
          </a:xfrm>
        </p:spPr>
        <p:txBody>
          <a:bodyPr>
            <a:noAutofit/>
          </a:bodyPr>
          <a:lstStyle/>
          <a:p>
            <a:pPr marL="0" lvl="0" indent="0" algn="just">
              <a:buClr>
                <a:srgbClr val="629DD1"/>
              </a:buClr>
              <a:buNone/>
            </a:pPr>
            <a:r>
              <a:rPr lang="tr-TR" dirty="0">
                <a:solidFill>
                  <a:srgbClr val="FF0000"/>
                </a:solidFill>
              </a:rPr>
              <a:t>PARR Denklemi (USA)</a:t>
            </a:r>
          </a:p>
          <a:p>
            <a:pPr marL="0" lvl="0" indent="0" algn="just">
              <a:buClr>
                <a:srgbClr val="629DD1"/>
              </a:buClr>
              <a:buNone/>
            </a:pPr>
            <a:r>
              <a:rPr lang="tr-TR" dirty="0">
                <a:solidFill>
                  <a:prstClr val="black"/>
                </a:solidFill>
              </a:rPr>
              <a:t>%Madeni Madde=1.08xKül+0.55xS</a:t>
            </a:r>
          </a:p>
          <a:p>
            <a:pPr marL="0" indent="0" algn="just">
              <a:buNone/>
            </a:pPr>
            <a:endParaRPr lang="tr-TR" dirty="0">
              <a:solidFill>
                <a:srgbClr val="FF0000"/>
              </a:solidFill>
            </a:endParaRPr>
          </a:p>
          <a:p>
            <a:pPr marL="0" indent="0" algn="just">
              <a:buNone/>
            </a:pPr>
            <a:r>
              <a:rPr lang="tr-TR" dirty="0" smtClean="0">
                <a:solidFill>
                  <a:srgbClr val="FF0000"/>
                </a:solidFill>
              </a:rPr>
              <a:t>KING‐GROSBY </a:t>
            </a:r>
            <a:r>
              <a:rPr lang="tr-TR" dirty="0">
                <a:solidFill>
                  <a:srgbClr val="FF0000"/>
                </a:solidFill>
              </a:rPr>
              <a:t>Denklemi (Avrupa)</a:t>
            </a:r>
          </a:p>
          <a:p>
            <a:pPr marL="0" indent="0" algn="just">
              <a:buNone/>
            </a:pPr>
            <a:r>
              <a:rPr lang="tr-TR" dirty="0"/>
              <a:t>%Madeni </a:t>
            </a:r>
            <a:r>
              <a:rPr lang="tr-TR" dirty="0" smtClean="0"/>
              <a:t>Madde=1.1xKül+0.53xS+0.74xCO</a:t>
            </a:r>
            <a:r>
              <a:rPr lang="tr-TR" baseline="-25000" dirty="0">
                <a:latin typeface="Calibri" panose="020F0502020204030204" pitchFamily="34" charset="0"/>
                <a:ea typeface="Calibri" panose="020F0502020204030204" pitchFamily="34" charset="0"/>
                <a:cs typeface="Times New Roman" panose="02020603050405020304" pitchFamily="18" charset="0"/>
              </a:rPr>
              <a:t>2 </a:t>
            </a:r>
            <a:r>
              <a:rPr lang="tr-TR" dirty="0" smtClean="0"/>
              <a:t>‐</a:t>
            </a:r>
            <a:r>
              <a:rPr lang="tr-TR" dirty="0"/>
              <a:t>0.32</a:t>
            </a:r>
          </a:p>
          <a:p>
            <a:pPr marL="0" indent="0" algn="just">
              <a:buNone/>
            </a:pPr>
            <a:r>
              <a:rPr lang="tr-TR" dirty="0"/>
              <a:t>S: Kömür içindeki toplam S miktarı.</a:t>
            </a:r>
          </a:p>
          <a:p>
            <a:pPr marL="0" indent="0" algn="just">
              <a:buNone/>
            </a:pPr>
            <a:r>
              <a:rPr lang="tr-TR" dirty="0" smtClean="0"/>
              <a:t>CO</a:t>
            </a:r>
            <a:r>
              <a:rPr lang="tr-TR" baseline="-25000" dirty="0">
                <a:latin typeface="Calibri" panose="020F0502020204030204" pitchFamily="34" charset="0"/>
                <a:ea typeface="Calibri" panose="020F0502020204030204" pitchFamily="34" charset="0"/>
                <a:cs typeface="Times New Roman" panose="02020603050405020304" pitchFamily="18" charset="0"/>
              </a:rPr>
              <a:t>2 </a:t>
            </a:r>
            <a:r>
              <a:rPr lang="tr-TR" dirty="0" smtClean="0"/>
              <a:t>: </a:t>
            </a:r>
            <a:r>
              <a:rPr lang="tr-TR" dirty="0"/>
              <a:t>Kömür içindeki karbonatlardaki toplam </a:t>
            </a:r>
            <a:r>
              <a:rPr lang="tr-TR" dirty="0" smtClean="0"/>
              <a:t>CO</a:t>
            </a:r>
            <a:r>
              <a:rPr lang="tr-TR" baseline="-25000" dirty="0">
                <a:latin typeface="Calibri" panose="020F0502020204030204" pitchFamily="34" charset="0"/>
                <a:ea typeface="Calibri" panose="020F0502020204030204" pitchFamily="34" charset="0"/>
                <a:cs typeface="Times New Roman" panose="02020603050405020304" pitchFamily="18" charset="0"/>
              </a:rPr>
              <a:t>2 </a:t>
            </a:r>
            <a:r>
              <a:rPr lang="tr-TR" dirty="0" smtClean="0"/>
              <a:t> miktar</a:t>
            </a:r>
          </a:p>
          <a:p>
            <a:pPr marL="0" indent="0" algn="just">
              <a:buNone/>
            </a:pPr>
            <a:endParaRPr lang="tr-TR" dirty="0"/>
          </a:p>
        </p:txBody>
      </p:sp>
    </p:spTree>
    <p:extLst>
      <p:ext uri="{BB962C8B-B14F-4D97-AF65-F5344CB8AC3E}">
        <p14:creationId xmlns:p14="http://schemas.microsoft.com/office/powerpoint/2010/main" val="29159207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31520"/>
            <a:ext cx="10058400" cy="5826034"/>
          </a:xfrm>
        </p:spPr>
        <p:txBody>
          <a:bodyPr>
            <a:normAutofit/>
          </a:bodyPr>
          <a:lstStyle/>
          <a:p>
            <a:pPr marL="0" indent="0" algn="just">
              <a:buNone/>
            </a:pPr>
            <a:r>
              <a:rPr lang="tr-TR" dirty="0" smtClean="0"/>
              <a:t>• </a:t>
            </a:r>
            <a:r>
              <a:rPr lang="tr-TR" dirty="0"/>
              <a:t>Kömür yandığı zaman içerdiği mineral maddeler temel bazı değişikliklere uğrarlar ve sonucunda da arta kalan inorganik atık kül oluşur.</a:t>
            </a:r>
          </a:p>
          <a:p>
            <a:pPr marL="0" indent="0" algn="just">
              <a:buNone/>
            </a:pPr>
            <a:r>
              <a:rPr lang="tr-TR" dirty="0"/>
              <a:t>• Kül %’ si, kömürün kalitesini belirler. Kül oranı arttıkça kalite düşer. Kuru örneklerdeki kül yüzdelerine göre yapılan sınıflama şu şekildedir:</a:t>
            </a:r>
          </a:p>
          <a:p>
            <a:pPr marL="0" indent="0">
              <a:buNone/>
            </a:pPr>
            <a:r>
              <a:rPr lang="tr-TR" dirty="0" smtClean="0"/>
              <a:t>• </a:t>
            </a:r>
            <a:r>
              <a:rPr lang="tr-TR" dirty="0"/>
              <a:t>&lt; % 5 çok düşük,</a:t>
            </a:r>
          </a:p>
          <a:p>
            <a:pPr marL="0" indent="0">
              <a:buNone/>
            </a:pPr>
            <a:r>
              <a:rPr lang="tr-TR" dirty="0"/>
              <a:t>• % 5-10 düşük,</a:t>
            </a:r>
          </a:p>
          <a:p>
            <a:pPr marL="0" indent="0">
              <a:buNone/>
            </a:pPr>
            <a:r>
              <a:rPr lang="tr-TR" dirty="0"/>
              <a:t>• % 10-20 orta,</a:t>
            </a:r>
          </a:p>
          <a:p>
            <a:pPr marL="0" indent="0">
              <a:buNone/>
            </a:pPr>
            <a:r>
              <a:rPr lang="tr-TR" dirty="0"/>
              <a:t>• % 20-30 oldukça yüksek,</a:t>
            </a:r>
          </a:p>
          <a:p>
            <a:pPr marL="0" indent="0">
              <a:buNone/>
            </a:pPr>
            <a:r>
              <a:rPr lang="tr-TR" dirty="0"/>
              <a:t>• % 30-50 yüksek</a:t>
            </a:r>
          </a:p>
          <a:p>
            <a:pPr marL="0" indent="0">
              <a:buNone/>
            </a:pPr>
            <a:endParaRPr lang="tr-TR" dirty="0"/>
          </a:p>
          <a:p>
            <a:pPr marL="0" indent="0" algn="just">
              <a:buNone/>
            </a:pPr>
            <a:endParaRPr lang="tr-TR" dirty="0"/>
          </a:p>
        </p:txBody>
      </p:sp>
    </p:spTree>
    <p:extLst>
      <p:ext uri="{BB962C8B-B14F-4D97-AF65-F5344CB8AC3E}">
        <p14:creationId xmlns:p14="http://schemas.microsoft.com/office/powerpoint/2010/main" val="37390024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48640"/>
            <a:ext cx="10058400" cy="5623560"/>
          </a:xfrm>
        </p:spPr>
        <p:txBody>
          <a:bodyPr/>
          <a:lstStyle/>
          <a:p>
            <a:pPr marL="0" lvl="0" indent="0" algn="just">
              <a:buClr>
                <a:srgbClr val="629DD1"/>
              </a:buClr>
              <a:buNone/>
            </a:pPr>
            <a:r>
              <a:rPr lang="tr-TR" b="1" dirty="0">
                <a:solidFill>
                  <a:srgbClr val="0070C0"/>
                </a:solidFill>
              </a:rPr>
              <a:t>3. Uçucu Maddenin Saptanması</a:t>
            </a:r>
          </a:p>
          <a:p>
            <a:pPr marL="0" lvl="0" indent="0" algn="just">
              <a:buClr>
                <a:srgbClr val="629DD1"/>
              </a:buClr>
              <a:buNone/>
            </a:pPr>
            <a:r>
              <a:rPr lang="tr-TR" dirty="0" smtClean="0">
                <a:solidFill>
                  <a:prstClr val="black"/>
                </a:solidFill>
              </a:rPr>
              <a:t>Uçucu </a:t>
            </a:r>
            <a:r>
              <a:rPr lang="tr-TR" dirty="0">
                <a:solidFill>
                  <a:prstClr val="black"/>
                </a:solidFill>
              </a:rPr>
              <a:t>maddeler 3 kısımdan oluşur.</a:t>
            </a:r>
          </a:p>
          <a:p>
            <a:pPr lvl="0" algn="just">
              <a:buClr>
                <a:srgbClr val="629DD1"/>
              </a:buClr>
              <a:buFont typeface="Wingdings" panose="05000000000000000000" pitchFamily="2" charset="2"/>
              <a:buChar char="Ø"/>
            </a:pPr>
            <a:r>
              <a:rPr lang="tr-TR" b="1" dirty="0">
                <a:solidFill>
                  <a:prstClr val="black"/>
                </a:solidFill>
              </a:rPr>
              <a:t>Gazlar: </a:t>
            </a:r>
            <a:r>
              <a:rPr lang="tr-TR" dirty="0" smtClean="0">
                <a:solidFill>
                  <a:prstClr val="black"/>
                </a:solidFill>
              </a:rPr>
              <a:t>H</a:t>
            </a:r>
            <a:r>
              <a:rPr lang="tr-TR" baseline="-25000" dirty="0">
                <a:latin typeface="Calibri" panose="020F0502020204030204" pitchFamily="34" charset="0"/>
                <a:ea typeface="Calibri" panose="020F0502020204030204" pitchFamily="34" charset="0"/>
                <a:cs typeface="Times New Roman" panose="02020603050405020304" pitchFamily="18" charset="0"/>
              </a:rPr>
              <a:t>2 </a:t>
            </a:r>
            <a:r>
              <a:rPr lang="tr-TR" dirty="0" smtClean="0">
                <a:solidFill>
                  <a:prstClr val="black"/>
                </a:solidFill>
              </a:rPr>
              <a:t>, </a:t>
            </a:r>
            <a:r>
              <a:rPr lang="tr-TR" dirty="0">
                <a:solidFill>
                  <a:prstClr val="black"/>
                </a:solidFill>
              </a:rPr>
              <a:t>CO, </a:t>
            </a:r>
            <a:r>
              <a:rPr lang="tr-TR" dirty="0" smtClean="0">
                <a:solidFill>
                  <a:prstClr val="black"/>
                </a:solidFill>
              </a:rPr>
              <a:t>CH</a:t>
            </a:r>
            <a:r>
              <a:rPr lang="tr-TR" baseline="-25000" dirty="0" smtClean="0">
                <a:latin typeface="Calibri" panose="020F0502020204030204" pitchFamily="34" charset="0"/>
                <a:ea typeface="Calibri" panose="020F0502020204030204" pitchFamily="34" charset="0"/>
                <a:cs typeface="Times New Roman" panose="02020603050405020304" pitchFamily="18" charset="0"/>
              </a:rPr>
              <a:t>4 </a:t>
            </a:r>
            <a:r>
              <a:rPr lang="tr-TR" dirty="0" smtClean="0">
                <a:solidFill>
                  <a:prstClr val="black"/>
                </a:solidFill>
              </a:rPr>
              <a:t>(</a:t>
            </a:r>
            <a:r>
              <a:rPr lang="tr-TR" dirty="0">
                <a:solidFill>
                  <a:prstClr val="black"/>
                </a:solidFill>
              </a:rPr>
              <a:t>Metan),</a:t>
            </a:r>
            <a:r>
              <a:rPr lang="tr-TR" dirty="0" smtClean="0">
                <a:solidFill>
                  <a:prstClr val="black"/>
                </a:solidFill>
              </a:rPr>
              <a:t>C</a:t>
            </a:r>
            <a:r>
              <a:rPr lang="tr-TR" baseline="-25000" dirty="0">
                <a:latin typeface="Calibri" panose="020F0502020204030204" pitchFamily="34" charset="0"/>
                <a:ea typeface="Calibri" panose="020F0502020204030204" pitchFamily="34" charset="0"/>
                <a:cs typeface="Times New Roman" panose="02020603050405020304" pitchFamily="18" charset="0"/>
              </a:rPr>
              <a:t>2 </a:t>
            </a:r>
            <a:r>
              <a:rPr lang="tr-TR" dirty="0" smtClean="0">
                <a:solidFill>
                  <a:prstClr val="black"/>
                </a:solidFill>
              </a:rPr>
              <a:t>H</a:t>
            </a:r>
            <a:r>
              <a:rPr lang="tr-TR" baseline="-25000" dirty="0" smtClean="0">
                <a:latin typeface="Calibri" panose="020F0502020204030204" pitchFamily="34" charset="0"/>
                <a:ea typeface="Calibri" panose="020F0502020204030204" pitchFamily="34" charset="0"/>
                <a:cs typeface="Times New Roman" panose="02020603050405020304" pitchFamily="18" charset="0"/>
              </a:rPr>
              <a:t>6 </a:t>
            </a:r>
            <a:r>
              <a:rPr lang="tr-TR" dirty="0" smtClean="0">
                <a:solidFill>
                  <a:prstClr val="black"/>
                </a:solidFill>
              </a:rPr>
              <a:t>(Etan</a:t>
            </a:r>
            <a:r>
              <a:rPr lang="tr-TR" dirty="0">
                <a:solidFill>
                  <a:prstClr val="black"/>
                </a:solidFill>
              </a:rPr>
              <a:t>), </a:t>
            </a:r>
            <a:r>
              <a:rPr lang="tr-TR" dirty="0" smtClean="0">
                <a:solidFill>
                  <a:prstClr val="black"/>
                </a:solidFill>
              </a:rPr>
              <a:t>H</a:t>
            </a:r>
            <a:r>
              <a:rPr lang="tr-TR" baseline="-25000" dirty="0">
                <a:latin typeface="Calibri" panose="020F0502020204030204" pitchFamily="34" charset="0"/>
                <a:ea typeface="Calibri" panose="020F0502020204030204" pitchFamily="34" charset="0"/>
                <a:cs typeface="Times New Roman" panose="02020603050405020304" pitchFamily="18" charset="0"/>
              </a:rPr>
              <a:t>2 </a:t>
            </a:r>
            <a:r>
              <a:rPr lang="tr-TR" dirty="0" smtClean="0">
                <a:solidFill>
                  <a:prstClr val="black"/>
                </a:solidFill>
              </a:rPr>
              <a:t>S(Hidrojen </a:t>
            </a:r>
            <a:r>
              <a:rPr lang="tr-TR" dirty="0">
                <a:solidFill>
                  <a:prstClr val="black"/>
                </a:solidFill>
              </a:rPr>
              <a:t>Sülfür)</a:t>
            </a:r>
          </a:p>
          <a:p>
            <a:pPr lvl="0" algn="just">
              <a:buClr>
                <a:srgbClr val="629DD1"/>
              </a:buClr>
              <a:buFont typeface="Wingdings" panose="05000000000000000000" pitchFamily="2" charset="2"/>
              <a:buChar char="Ø"/>
            </a:pPr>
            <a:r>
              <a:rPr lang="tr-TR" b="1" dirty="0">
                <a:solidFill>
                  <a:prstClr val="black"/>
                </a:solidFill>
              </a:rPr>
              <a:t>Zift</a:t>
            </a:r>
            <a:r>
              <a:rPr lang="tr-TR" b="1" dirty="0" smtClean="0">
                <a:solidFill>
                  <a:prstClr val="black"/>
                </a:solidFill>
              </a:rPr>
              <a:t>: </a:t>
            </a:r>
            <a:r>
              <a:rPr lang="tr-TR" dirty="0" smtClean="0">
                <a:solidFill>
                  <a:prstClr val="black"/>
                </a:solidFill>
              </a:rPr>
              <a:t>Benzen,toluen,fenol </a:t>
            </a:r>
            <a:r>
              <a:rPr lang="tr-TR" dirty="0">
                <a:solidFill>
                  <a:prstClr val="black"/>
                </a:solidFill>
              </a:rPr>
              <a:t>gibi hidrokarbonlar ile bir miktar serbest karbondan oluşur.</a:t>
            </a:r>
          </a:p>
          <a:p>
            <a:pPr lvl="0" algn="just">
              <a:buClr>
                <a:srgbClr val="629DD1"/>
              </a:buClr>
              <a:buFont typeface="Wingdings" panose="05000000000000000000" pitchFamily="2" charset="2"/>
              <a:buChar char="Ø"/>
            </a:pPr>
            <a:r>
              <a:rPr lang="tr-TR" b="1" dirty="0">
                <a:solidFill>
                  <a:prstClr val="black"/>
                </a:solidFill>
              </a:rPr>
              <a:t>Amonyum Eriği</a:t>
            </a:r>
            <a:r>
              <a:rPr lang="tr-TR" b="1" dirty="0" smtClean="0">
                <a:solidFill>
                  <a:prstClr val="black"/>
                </a:solidFill>
              </a:rPr>
              <a:t>: </a:t>
            </a:r>
            <a:r>
              <a:rPr lang="tr-TR" dirty="0" smtClean="0">
                <a:solidFill>
                  <a:prstClr val="black"/>
                </a:solidFill>
              </a:rPr>
              <a:t>Azot</a:t>
            </a:r>
            <a:r>
              <a:rPr lang="tr-TR" dirty="0">
                <a:solidFill>
                  <a:prstClr val="black"/>
                </a:solidFill>
              </a:rPr>
              <a:t>, kükürt ve siyanürün su içindeki eriğikleridir.</a:t>
            </a:r>
          </a:p>
          <a:p>
            <a:pPr marL="0" lvl="0" indent="0" algn="just">
              <a:buClr>
                <a:srgbClr val="629DD1"/>
              </a:buClr>
              <a:buNone/>
            </a:pPr>
            <a:endParaRPr lang="tr-TR" b="1" dirty="0" smtClean="0">
              <a:solidFill>
                <a:prstClr val="black"/>
              </a:solidFill>
            </a:endParaRPr>
          </a:p>
          <a:p>
            <a:pPr marL="0" lvl="0" indent="0" algn="just">
              <a:buClr>
                <a:srgbClr val="629DD1"/>
              </a:buClr>
              <a:buNone/>
            </a:pPr>
            <a:r>
              <a:rPr lang="tr-TR" b="1" dirty="0" smtClean="0">
                <a:solidFill>
                  <a:prstClr val="black"/>
                </a:solidFill>
              </a:rPr>
              <a:t>Ölçülmesi</a:t>
            </a:r>
            <a:r>
              <a:rPr lang="tr-TR" b="1" dirty="0">
                <a:solidFill>
                  <a:prstClr val="black"/>
                </a:solidFill>
              </a:rPr>
              <a:t>:</a:t>
            </a:r>
            <a:r>
              <a:rPr lang="tr-TR" dirty="0">
                <a:solidFill>
                  <a:prstClr val="black"/>
                </a:solidFill>
              </a:rPr>
              <a:t> a gram kömür 927 </a:t>
            </a:r>
            <a:r>
              <a:rPr lang="tr-TR" dirty="0" smtClean="0">
                <a:solidFill>
                  <a:prstClr val="black"/>
                </a:solidFill>
              </a:rPr>
              <a:t>°C </a:t>
            </a:r>
            <a:r>
              <a:rPr lang="tr-TR" dirty="0">
                <a:solidFill>
                  <a:prstClr val="black"/>
                </a:solidFill>
              </a:rPr>
              <a:t>sıcaklıkta havasız bir ortamda 2400 s (40dk) ısıtılırsa belli bir ağırlık kaybına uğrar. Yeni ağırlık b gram ise aradaki </a:t>
            </a:r>
            <a:r>
              <a:rPr lang="tr-TR" dirty="0" smtClean="0">
                <a:solidFill>
                  <a:prstClr val="black"/>
                </a:solidFill>
              </a:rPr>
              <a:t>fark (</a:t>
            </a:r>
            <a:r>
              <a:rPr lang="tr-TR" dirty="0">
                <a:solidFill>
                  <a:prstClr val="black"/>
                </a:solidFill>
              </a:rPr>
              <a:t>a‐b) uçucu madde miktarını verir</a:t>
            </a:r>
            <a:r>
              <a:rPr lang="tr-TR" dirty="0" smtClean="0">
                <a:solidFill>
                  <a:prstClr val="black"/>
                </a:solidFill>
              </a:rPr>
              <a:t>.</a:t>
            </a:r>
          </a:p>
          <a:p>
            <a:pPr marL="0" lvl="0" indent="0" algn="just">
              <a:buClr>
                <a:srgbClr val="629DD1"/>
              </a:buClr>
              <a:buNone/>
            </a:pPr>
            <a:endParaRPr lang="tr-TR" dirty="0">
              <a:solidFill>
                <a:prstClr val="black"/>
              </a:solidFill>
            </a:endParaRPr>
          </a:p>
          <a:p>
            <a:pPr marL="0" lvl="0" indent="0" algn="just">
              <a:buClr>
                <a:srgbClr val="629DD1"/>
              </a:buClr>
              <a:buNone/>
            </a:pPr>
            <a:endParaRPr lang="tr-TR" dirty="0"/>
          </a:p>
        </p:txBody>
      </p:sp>
    </p:spTree>
    <p:extLst>
      <p:ext uri="{BB962C8B-B14F-4D97-AF65-F5344CB8AC3E}">
        <p14:creationId xmlns:p14="http://schemas.microsoft.com/office/powerpoint/2010/main" val="6551188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822960"/>
            <a:ext cx="10058400" cy="5349240"/>
          </a:xfrm>
        </p:spPr>
        <p:txBody>
          <a:bodyPr>
            <a:normAutofit/>
          </a:bodyPr>
          <a:lstStyle/>
          <a:p>
            <a:pPr marL="0" indent="0">
              <a:buNone/>
            </a:pPr>
            <a:r>
              <a:rPr lang="tr-TR" dirty="0">
                <a:solidFill>
                  <a:srgbClr val="FF0000"/>
                </a:solidFill>
              </a:rPr>
              <a:t>Uçucu Madde İçeriği: </a:t>
            </a:r>
            <a:endParaRPr lang="tr-TR" dirty="0" smtClean="0">
              <a:solidFill>
                <a:srgbClr val="FF0000"/>
              </a:solidFill>
            </a:endParaRPr>
          </a:p>
          <a:p>
            <a:pPr marL="0" indent="0" algn="just">
              <a:buNone/>
            </a:pPr>
            <a:r>
              <a:rPr lang="tr-TR" dirty="0" smtClean="0"/>
              <a:t>Kömür </a:t>
            </a:r>
            <a:r>
              <a:rPr lang="tr-TR" dirty="0"/>
              <a:t>oksijensiz </a:t>
            </a:r>
            <a:r>
              <a:rPr lang="tr-TR" dirty="0" smtClean="0"/>
              <a:t>ortamlarda ısıtılmasıyla </a:t>
            </a:r>
            <a:r>
              <a:rPr lang="tr-TR" dirty="0"/>
              <a:t>kimyasal olarak değişikliğe uğrar </a:t>
            </a:r>
            <a:r>
              <a:rPr lang="tr-TR" dirty="0" smtClean="0"/>
              <a:t>ve oluşan karbon buharları ile </a:t>
            </a:r>
            <a:r>
              <a:rPr lang="tr-TR" dirty="0"/>
              <a:t>karbondioksit </a:t>
            </a:r>
            <a:r>
              <a:rPr lang="tr-TR" dirty="0" smtClean="0"/>
              <a:t>ve </a:t>
            </a:r>
            <a:r>
              <a:rPr lang="tr-TR" dirty="0"/>
              <a:t>su buharı gibi yanmayan </a:t>
            </a:r>
            <a:r>
              <a:rPr lang="tr-TR" dirty="0" smtClean="0"/>
              <a:t>gazların toplamına </a:t>
            </a:r>
            <a:r>
              <a:rPr lang="tr-TR" dirty="0" smtClean="0">
                <a:solidFill>
                  <a:srgbClr val="002060"/>
                </a:solidFill>
              </a:rPr>
              <a:t>uçucu </a:t>
            </a:r>
            <a:r>
              <a:rPr lang="tr-TR" dirty="0">
                <a:solidFill>
                  <a:srgbClr val="002060"/>
                </a:solidFill>
              </a:rPr>
              <a:t>madde </a:t>
            </a:r>
            <a:r>
              <a:rPr lang="tr-TR" dirty="0" smtClean="0"/>
              <a:t>denir.</a:t>
            </a:r>
          </a:p>
          <a:p>
            <a:pPr marL="0" indent="0" algn="just">
              <a:buNone/>
            </a:pPr>
            <a:r>
              <a:rPr lang="tr-TR" dirty="0" smtClean="0"/>
              <a:t>• Esas olarak çeşitli hidrokarbonlar olan uçucu maddeler, sabit karbon ile birlikte asıl yanan kısmı oluşturur. Isıtmaya bağlı olarak çıkan gaz ve sıvı maddeler kömürün uçucu maddelerini oluşturmakla birlikte, bu uçucu maddelerin kömür ağırlığına olan oranına </a:t>
            </a:r>
            <a:r>
              <a:rPr lang="tr-TR" dirty="0" smtClean="0">
                <a:solidFill>
                  <a:srgbClr val="002060"/>
                </a:solidFill>
              </a:rPr>
              <a:t>uçucu madde oranı </a:t>
            </a:r>
            <a:r>
              <a:rPr lang="tr-TR" dirty="0" smtClean="0"/>
              <a:t>denilmektedir. Kömürleşme derecesi arttıkça uçucu madde oranı da artar.</a:t>
            </a:r>
          </a:p>
          <a:p>
            <a:pPr marL="0" indent="0" algn="just">
              <a:buNone/>
            </a:pPr>
            <a:r>
              <a:rPr lang="tr-TR" dirty="0" smtClean="0"/>
              <a:t>Kömür bilindiği gibi organik olgunluklarına göre önce Linyit, daha sonra Alt bitümlü kömür, sonra Bitümlü kömür (taş kömürü), Antrasit ve en sonunda şartlar uygun olursa grafit tiplerine ayrılırlar. Bu ilerleyen olgunlaşma sürecine </a:t>
            </a:r>
            <a:r>
              <a:rPr lang="tr-TR" dirty="0" smtClean="0">
                <a:solidFill>
                  <a:srgbClr val="0070C0"/>
                </a:solidFill>
              </a:rPr>
              <a:t>Kömürleşme</a:t>
            </a:r>
            <a:r>
              <a:rPr lang="tr-TR" dirty="0" smtClean="0"/>
              <a:t> denmekte, her seviyeye de </a:t>
            </a:r>
            <a:r>
              <a:rPr lang="tr-TR" dirty="0" smtClean="0">
                <a:solidFill>
                  <a:srgbClr val="0070C0"/>
                </a:solidFill>
              </a:rPr>
              <a:t>kömürleşme derecesi</a:t>
            </a:r>
            <a:r>
              <a:rPr lang="tr-TR" dirty="0" smtClean="0">
                <a:solidFill>
                  <a:srgbClr val="002060"/>
                </a:solidFill>
              </a:rPr>
              <a:t> </a:t>
            </a:r>
            <a:r>
              <a:rPr lang="tr-TR" dirty="0" smtClean="0"/>
              <a:t>denmektedir.</a:t>
            </a:r>
          </a:p>
          <a:p>
            <a:pPr marL="0" indent="0" algn="just">
              <a:buNone/>
            </a:pPr>
            <a:r>
              <a:rPr lang="tr-TR" dirty="0" smtClean="0"/>
              <a:t>Kömürlerdeki uçucu madde oranının düşük olması kömürün yanmasını önler, yüksek olması ise havayı kirletir. Genç linyitlerde uçucu madde %50 çıktığı halde antrasit gibi yaşlı kömürlerde %10’ dan azdır.</a:t>
            </a:r>
            <a:endParaRPr lang="tr-TR" dirty="0"/>
          </a:p>
        </p:txBody>
      </p:sp>
    </p:spTree>
    <p:extLst>
      <p:ext uri="{BB962C8B-B14F-4D97-AF65-F5344CB8AC3E}">
        <p14:creationId xmlns:p14="http://schemas.microsoft.com/office/powerpoint/2010/main" val="40911365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1031965"/>
            <a:ext cx="10058400" cy="5564777"/>
          </a:xfrm>
        </p:spPr>
        <p:txBody>
          <a:bodyPr>
            <a:normAutofit/>
          </a:bodyPr>
          <a:lstStyle/>
          <a:p>
            <a:pPr marL="0" indent="0" algn="just">
              <a:buNone/>
            </a:pPr>
            <a:r>
              <a:rPr lang="tr-TR" dirty="0" smtClean="0"/>
              <a:t>Taş kömürlerinde uçucu madde miktarı %10-45 arasında değişmektedir. Ortalama olarak bu değer %30 olarak kabul edilebilir. Uçucu madde miktarı fazla olan kömürlerin yanmasında hava karışımı iyi ayarlanmadığı durumlarda ocaklarda ve borularda is oluşur. Uçucu madde miktarı %10’un altında olan kömürlerin tutuşturulabilmesi güçleşir.</a:t>
            </a:r>
            <a:endParaRPr lang="tr-TR" dirty="0"/>
          </a:p>
          <a:p>
            <a:pPr marL="0" indent="0" algn="just">
              <a:buNone/>
            </a:pPr>
            <a:r>
              <a:rPr lang="tr-TR" dirty="0" smtClean="0"/>
              <a:t>• </a:t>
            </a:r>
            <a:r>
              <a:rPr lang="tr-TR" dirty="0"/>
              <a:t>Kömürün ısıtılmadan önceki ağırlığı ile 950±25 </a:t>
            </a:r>
            <a:r>
              <a:rPr lang="tr-TR" dirty="0" smtClean="0"/>
              <a:t>°C </a:t>
            </a:r>
            <a:r>
              <a:rPr lang="tr-TR" dirty="0"/>
              <a:t>derecede (USA, ASTM standardı) ısıtıldıktan sonraki arasındaki fark bulunarak </a:t>
            </a:r>
            <a:r>
              <a:rPr lang="tr-TR" dirty="0" smtClean="0"/>
              <a:t>hesaplanır</a:t>
            </a:r>
            <a:endParaRPr lang="tr-TR" dirty="0" smtClean="0">
              <a:solidFill>
                <a:srgbClr val="FF0000"/>
              </a:solidFill>
            </a:endParaRPr>
          </a:p>
          <a:p>
            <a:pPr marL="0" indent="0">
              <a:buNone/>
            </a:pPr>
            <a:endParaRPr lang="tr-TR" dirty="0" smtClean="0">
              <a:solidFill>
                <a:srgbClr val="FF0000"/>
              </a:solidFill>
            </a:endParaRPr>
          </a:p>
          <a:p>
            <a:pPr marL="0" indent="0" algn="just">
              <a:buNone/>
            </a:pPr>
            <a:endParaRPr lang="tr-TR" dirty="0"/>
          </a:p>
        </p:txBody>
      </p:sp>
    </p:spTree>
    <p:extLst>
      <p:ext uri="{BB962C8B-B14F-4D97-AF65-F5344CB8AC3E}">
        <p14:creationId xmlns:p14="http://schemas.microsoft.com/office/powerpoint/2010/main" val="31573638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31520"/>
            <a:ext cx="10058400" cy="5440680"/>
          </a:xfrm>
        </p:spPr>
        <p:txBody>
          <a:bodyPr>
            <a:normAutofit/>
          </a:bodyPr>
          <a:lstStyle/>
          <a:p>
            <a:pPr marL="0" indent="0">
              <a:buNone/>
            </a:pPr>
            <a:r>
              <a:rPr lang="tr-TR" b="1" dirty="0">
                <a:solidFill>
                  <a:srgbClr val="0070C0"/>
                </a:solidFill>
              </a:rPr>
              <a:t>4. Sabit Karbon </a:t>
            </a:r>
            <a:endParaRPr lang="tr-TR" b="1" dirty="0" smtClean="0">
              <a:solidFill>
                <a:srgbClr val="0070C0"/>
              </a:solidFill>
            </a:endParaRPr>
          </a:p>
          <a:p>
            <a:pPr marL="0" indent="0">
              <a:buNone/>
            </a:pPr>
            <a:r>
              <a:rPr lang="tr-TR" dirty="0" smtClean="0">
                <a:solidFill>
                  <a:srgbClr val="C00000"/>
                </a:solidFill>
              </a:rPr>
              <a:t>Kömürde </a:t>
            </a:r>
            <a:r>
              <a:rPr lang="tr-TR" dirty="0">
                <a:solidFill>
                  <a:srgbClr val="C00000"/>
                </a:solidFill>
              </a:rPr>
              <a:t>Karbon</a:t>
            </a:r>
          </a:p>
          <a:p>
            <a:pPr marL="0" lvl="0" indent="0" algn="just">
              <a:buClr>
                <a:srgbClr val="629DD1"/>
              </a:buClr>
              <a:buNone/>
            </a:pPr>
            <a:r>
              <a:rPr lang="tr-TR" dirty="0">
                <a:solidFill>
                  <a:prstClr val="black"/>
                </a:solidFill>
              </a:rPr>
              <a:t>Kömürün kalitesini belirleyen bileşim elementlerinin başında karbon gelmektedir. Karbonca en zengin kömürler ekonomik değeri en iyi olan kömürlerdir. En eski kömürler karbonca en zengin kömürlerdir. Antrasit kömürü en eski zamanda oluşan kömür olup aynı zamanda karbonca da en zengin kömürdür. Antrasitlerde karbon miktarı %90–95 arasındadır. Bu oran oluşumu yakın zamanlara yaklaşan kömürlerde daha düşüktür. Taş kömüründeki karbon oranı %80–90, linyitte %65–70 olup, turbo da %60’ ı geçmez.</a:t>
            </a:r>
          </a:p>
          <a:p>
            <a:pPr marL="0" lvl="0" indent="0" algn="just">
              <a:buClr>
                <a:srgbClr val="629DD1"/>
              </a:buClr>
              <a:buNone/>
            </a:pPr>
            <a:endParaRPr lang="tr-TR" dirty="0">
              <a:solidFill>
                <a:prstClr val="black"/>
              </a:solidFill>
            </a:endParaRPr>
          </a:p>
          <a:p>
            <a:pPr marL="0" lvl="0" indent="0">
              <a:buClr>
                <a:srgbClr val="629DD1"/>
              </a:buClr>
              <a:buNone/>
            </a:pPr>
            <a:r>
              <a:rPr lang="tr-TR" dirty="0">
                <a:solidFill>
                  <a:srgbClr val="FF0000"/>
                </a:solidFill>
              </a:rPr>
              <a:t>Sabit Karbon İçeriği:</a:t>
            </a:r>
          </a:p>
          <a:p>
            <a:pPr marL="0" lvl="0" indent="0" algn="just">
              <a:buClr>
                <a:srgbClr val="629DD1"/>
              </a:buClr>
              <a:buNone/>
            </a:pPr>
            <a:r>
              <a:rPr lang="tr-TR" dirty="0">
                <a:solidFill>
                  <a:prstClr val="black"/>
                </a:solidFill>
              </a:rPr>
              <a:t>• Sabit karbon içeriği doğrudan analiz edilememektedir, nem, kül ve uçucu madde yüzde değerleri toplamının yüzden çıkarılması ile tespit edilmektedir:</a:t>
            </a:r>
          </a:p>
          <a:p>
            <a:pPr marL="0" lvl="0" indent="0" algn="just">
              <a:buClr>
                <a:srgbClr val="629DD1"/>
              </a:buClr>
              <a:buNone/>
            </a:pPr>
            <a:r>
              <a:rPr lang="tr-TR" dirty="0">
                <a:solidFill>
                  <a:prstClr val="black"/>
                </a:solidFill>
              </a:rPr>
              <a:t>%su + %mineral madde + %uçucu madde + %sabit karbon (C) = %100</a:t>
            </a:r>
          </a:p>
          <a:p>
            <a:pPr marL="0" indent="0" algn="just">
              <a:buNone/>
            </a:pPr>
            <a:endParaRPr lang="tr-TR" dirty="0"/>
          </a:p>
        </p:txBody>
      </p:sp>
    </p:spTree>
    <p:extLst>
      <p:ext uri="{BB962C8B-B14F-4D97-AF65-F5344CB8AC3E}">
        <p14:creationId xmlns:p14="http://schemas.microsoft.com/office/powerpoint/2010/main" val="16940483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0342" y="484632"/>
            <a:ext cx="10017905" cy="468957"/>
          </a:xfrm>
        </p:spPr>
        <p:txBody>
          <a:bodyPr>
            <a:normAutofit fontScale="90000"/>
          </a:bodyPr>
          <a:lstStyle/>
          <a:p>
            <a:pPr algn="ctr"/>
            <a:r>
              <a:rPr lang="tr-TR" sz="3600" dirty="0"/>
              <a:t>KÖMÜRÜN ELEMANTER </a:t>
            </a:r>
            <a:r>
              <a:rPr lang="tr-TR" sz="3600" dirty="0" smtClean="0"/>
              <a:t>ANALİZ</a:t>
            </a:r>
            <a:r>
              <a:rPr lang="tr-TR" dirty="0" smtClean="0"/>
              <a:t>İ</a:t>
            </a:r>
            <a:endParaRPr lang="tr-TR" dirty="0"/>
          </a:p>
        </p:txBody>
      </p:sp>
      <p:sp>
        <p:nvSpPr>
          <p:cNvPr id="3" name="Content Placeholder 2"/>
          <p:cNvSpPr>
            <a:spLocks noGrp="1"/>
          </p:cNvSpPr>
          <p:nvPr>
            <p:ph idx="1"/>
          </p:nvPr>
        </p:nvSpPr>
        <p:spPr>
          <a:xfrm>
            <a:off x="1069848" y="1214846"/>
            <a:ext cx="10058400" cy="4957354"/>
          </a:xfrm>
        </p:spPr>
        <p:txBody>
          <a:bodyPr>
            <a:normAutofit/>
          </a:bodyPr>
          <a:lstStyle/>
          <a:p>
            <a:pPr marL="0" indent="0" algn="just">
              <a:buNone/>
            </a:pPr>
            <a:r>
              <a:rPr lang="tr-TR" dirty="0"/>
              <a:t>Kömür içerisindeki, C, </a:t>
            </a:r>
            <a:r>
              <a:rPr lang="tr-TR" dirty="0" smtClean="0"/>
              <a:t>H</a:t>
            </a:r>
            <a:r>
              <a:rPr lang="tr-TR" baseline="-25000" dirty="0">
                <a:latin typeface="Calibri" panose="020F0502020204030204" pitchFamily="34" charset="0"/>
                <a:ea typeface="Calibri" panose="020F0502020204030204" pitchFamily="34" charset="0"/>
                <a:cs typeface="Times New Roman" panose="02020603050405020304" pitchFamily="18" charset="0"/>
              </a:rPr>
              <a:t>2 </a:t>
            </a:r>
            <a:r>
              <a:rPr lang="tr-TR" dirty="0" smtClean="0"/>
              <a:t>, </a:t>
            </a:r>
            <a:r>
              <a:rPr lang="tr-TR" dirty="0"/>
              <a:t>S, </a:t>
            </a:r>
            <a:r>
              <a:rPr lang="tr-TR" dirty="0" smtClean="0"/>
              <a:t>N</a:t>
            </a:r>
            <a:r>
              <a:rPr lang="tr-TR" baseline="-25000" dirty="0">
                <a:latin typeface="Calibri" panose="020F0502020204030204" pitchFamily="34" charset="0"/>
                <a:ea typeface="Calibri" panose="020F0502020204030204" pitchFamily="34" charset="0"/>
                <a:cs typeface="Times New Roman" panose="02020603050405020304" pitchFamily="18" charset="0"/>
              </a:rPr>
              <a:t>2 </a:t>
            </a:r>
            <a:r>
              <a:rPr lang="tr-TR" dirty="0" smtClean="0"/>
              <a:t> ve O</a:t>
            </a:r>
            <a:r>
              <a:rPr lang="tr-TR" baseline="-25000" dirty="0">
                <a:latin typeface="Calibri" panose="020F0502020204030204" pitchFamily="34" charset="0"/>
                <a:ea typeface="Calibri" panose="020F0502020204030204" pitchFamily="34" charset="0"/>
                <a:cs typeface="Times New Roman" panose="02020603050405020304" pitchFamily="18" charset="0"/>
              </a:rPr>
              <a:t>2 </a:t>
            </a:r>
            <a:r>
              <a:rPr lang="tr-TR" dirty="0" smtClean="0"/>
              <a:t> elementlerinin </a:t>
            </a:r>
            <a:r>
              <a:rPr lang="tr-TR" dirty="0"/>
              <a:t>miktarlarının saptanması veya kömürün ne </a:t>
            </a:r>
            <a:r>
              <a:rPr lang="tr-TR" dirty="0" smtClean="0"/>
              <a:t>ölçüde </a:t>
            </a:r>
            <a:r>
              <a:rPr lang="tr-TR" dirty="0"/>
              <a:t>oksitlenmiş olduğunun anlaşılabilmesi için yapılan analizlerdir.</a:t>
            </a:r>
          </a:p>
          <a:p>
            <a:pPr marL="0" indent="0" algn="just">
              <a:buNone/>
            </a:pPr>
            <a:r>
              <a:rPr lang="tr-TR" b="1" dirty="0"/>
              <a:t>1. C, </a:t>
            </a:r>
            <a:r>
              <a:rPr lang="tr-TR" b="1" dirty="0" smtClean="0"/>
              <a:t>H</a:t>
            </a:r>
            <a:r>
              <a:rPr lang="tr-TR" b="1" baseline="-25000" dirty="0">
                <a:latin typeface="Calibri" panose="020F0502020204030204" pitchFamily="34" charset="0"/>
                <a:ea typeface="Calibri" panose="020F0502020204030204" pitchFamily="34" charset="0"/>
                <a:cs typeface="Times New Roman" panose="02020603050405020304" pitchFamily="18" charset="0"/>
              </a:rPr>
              <a:t>2</a:t>
            </a:r>
            <a:r>
              <a:rPr lang="tr-TR" baseline="-25000" dirty="0">
                <a:latin typeface="Calibri" panose="020F0502020204030204" pitchFamily="34" charset="0"/>
                <a:ea typeface="Calibri" panose="020F0502020204030204" pitchFamily="34" charset="0"/>
                <a:cs typeface="Times New Roman" panose="02020603050405020304" pitchFamily="18" charset="0"/>
              </a:rPr>
              <a:t> </a:t>
            </a:r>
            <a:r>
              <a:rPr lang="tr-TR" b="1" dirty="0" smtClean="0"/>
              <a:t> ve O</a:t>
            </a:r>
            <a:r>
              <a:rPr lang="tr-TR" b="1" baseline="-25000" dirty="0">
                <a:latin typeface="Calibri" panose="020F0502020204030204" pitchFamily="34" charset="0"/>
                <a:ea typeface="Calibri" panose="020F0502020204030204" pitchFamily="34" charset="0"/>
                <a:cs typeface="Times New Roman" panose="02020603050405020304" pitchFamily="18" charset="0"/>
              </a:rPr>
              <a:t>2</a:t>
            </a:r>
            <a:r>
              <a:rPr lang="tr-TR" baseline="-25000" dirty="0">
                <a:latin typeface="Calibri" panose="020F0502020204030204" pitchFamily="34" charset="0"/>
                <a:ea typeface="Calibri" panose="020F0502020204030204" pitchFamily="34" charset="0"/>
                <a:cs typeface="Times New Roman" panose="02020603050405020304" pitchFamily="18" charset="0"/>
              </a:rPr>
              <a:t> </a:t>
            </a:r>
            <a:r>
              <a:rPr lang="tr-TR" b="1" dirty="0" smtClean="0"/>
              <a:t> Analizi</a:t>
            </a:r>
            <a:endParaRPr lang="tr-TR" b="1" dirty="0"/>
          </a:p>
          <a:p>
            <a:pPr marL="0" indent="0" algn="just">
              <a:buNone/>
            </a:pPr>
            <a:r>
              <a:rPr lang="tr-TR" dirty="0"/>
              <a:t>Bu 3 element kömürün ana maddeleridir ve özelliğini belirler.</a:t>
            </a:r>
          </a:p>
          <a:p>
            <a:pPr marL="0" indent="0" algn="just">
              <a:buNone/>
            </a:pPr>
            <a:r>
              <a:rPr lang="tr-TR" dirty="0"/>
              <a:t>Kömürün organik yapısında bulunan karbon ve hidrojen sırasıyla %70-95 ve %</a:t>
            </a:r>
            <a:r>
              <a:rPr lang="tr-TR" dirty="0" smtClean="0"/>
              <a:t>2-6 oranındadırlar </a:t>
            </a:r>
            <a:r>
              <a:rPr lang="tr-TR" dirty="0"/>
              <a:t>ve kömürün en önemli bileşenleridir. Kömürdeki karbon ve hidrojenin hemen hemen hepsi karmaşık organik yapıda bir kısmı da inorganik </a:t>
            </a:r>
            <a:r>
              <a:rPr lang="tr-TR" dirty="0" smtClean="0"/>
              <a:t>yapıda bulunurlar</a:t>
            </a:r>
            <a:r>
              <a:rPr lang="tr-TR" dirty="0"/>
              <a:t>. Karbon mineral karbonatların içerisinde ve hidrojen de kömürde </a:t>
            </a:r>
            <a:r>
              <a:rPr lang="tr-TR" dirty="0" smtClean="0"/>
              <a:t>bulunan nemin </a:t>
            </a:r>
            <a:r>
              <a:rPr lang="tr-TR" dirty="0"/>
              <a:t>içerisinde de </a:t>
            </a:r>
            <a:r>
              <a:rPr lang="tr-TR" dirty="0" smtClean="0"/>
              <a:t>bulunmaktadır.</a:t>
            </a:r>
          </a:p>
          <a:p>
            <a:pPr marL="0" indent="0" algn="just">
              <a:buNone/>
            </a:pPr>
            <a:r>
              <a:rPr lang="tr-TR" dirty="0"/>
              <a:t>Kömürleşme süreci ilerlerken karbon miktarı artar ve hidrojen/karbon oranı </a:t>
            </a:r>
            <a:r>
              <a:rPr lang="tr-TR" dirty="0" smtClean="0"/>
              <a:t>azalır.Kömür </a:t>
            </a:r>
            <a:r>
              <a:rPr lang="tr-TR" dirty="0"/>
              <a:t>yandığı zaman oluşan ısının hemen hemen tamamı içerdiği karbon </a:t>
            </a:r>
            <a:r>
              <a:rPr lang="tr-TR" dirty="0" smtClean="0"/>
              <a:t>ve hidrojenin </a:t>
            </a:r>
            <a:r>
              <a:rPr lang="tr-TR" dirty="0"/>
              <a:t>yanması sonucunda </a:t>
            </a:r>
            <a:r>
              <a:rPr lang="tr-TR" dirty="0" smtClean="0"/>
              <a:t>oluşmaktadır.</a:t>
            </a:r>
            <a:endParaRPr lang="tr-TR" dirty="0"/>
          </a:p>
        </p:txBody>
      </p:sp>
    </p:spTree>
    <p:extLst>
      <p:ext uri="{BB962C8B-B14F-4D97-AF65-F5344CB8AC3E}">
        <p14:creationId xmlns:p14="http://schemas.microsoft.com/office/powerpoint/2010/main" val="26532615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862149"/>
            <a:ext cx="10058400" cy="5310051"/>
          </a:xfrm>
        </p:spPr>
        <p:txBody>
          <a:bodyPr>
            <a:normAutofit/>
          </a:bodyPr>
          <a:lstStyle/>
          <a:p>
            <a:pPr marL="0" indent="0" algn="just">
              <a:buNone/>
            </a:pPr>
            <a:r>
              <a:rPr lang="tr-TR" dirty="0"/>
              <a:t>Kömürün içerdiği karbon ve hidrojenin saptanması amacıyla geliştirilmiş </a:t>
            </a:r>
            <a:r>
              <a:rPr lang="tr-TR" dirty="0" smtClean="0"/>
              <a:t>olan yöntemlerin </a:t>
            </a:r>
            <a:r>
              <a:rPr lang="tr-TR" dirty="0"/>
              <a:t>tümü, belirli ağırlıktaki kömürün kapalı bir sistemde yakılarak </a:t>
            </a:r>
            <a:r>
              <a:rPr lang="tr-TR" dirty="0" smtClean="0"/>
              <a:t>oluşan karbondioksit </a:t>
            </a:r>
            <a:r>
              <a:rPr lang="tr-TR" dirty="0"/>
              <a:t>ile suyun adsorpsiyonuna dayanır </a:t>
            </a:r>
            <a:endParaRPr lang="tr-TR" dirty="0" smtClean="0"/>
          </a:p>
          <a:p>
            <a:pPr marL="0" indent="0" algn="just">
              <a:buNone/>
            </a:pPr>
            <a:r>
              <a:rPr lang="tr-TR" dirty="0" smtClean="0"/>
              <a:t>Oksijen</a:t>
            </a:r>
            <a:r>
              <a:rPr lang="tr-TR" dirty="0"/>
              <a:t>, kömürün hem organik hem de inorganik yapısında bulunabilir. </a:t>
            </a:r>
            <a:r>
              <a:rPr lang="tr-TR" dirty="0" smtClean="0"/>
              <a:t>Organik yapıda </a:t>
            </a:r>
            <a:r>
              <a:rPr lang="tr-TR" dirty="0"/>
              <a:t>bulunan oksijen, hidroksil (ağırlıklı olarak fenol) grupları, karboksil </a:t>
            </a:r>
            <a:r>
              <a:rPr lang="tr-TR" dirty="0" smtClean="0"/>
              <a:t>grupları,metoksil </a:t>
            </a:r>
            <a:r>
              <a:rPr lang="tr-TR" dirty="0"/>
              <a:t>grupları ve karboksil grupları içinde yer alır. İnorganik yapıdaki oksijen </a:t>
            </a:r>
            <a:r>
              <a:rPr lang="tr-TR" dirty="0" smtClean="0"/>
              <a:t>ise nem</a:t>
            </a:r>
            <a:r>
              <a:rPr lang="tr-TR" dirty="0"/>
              <a:t>, silikatlar, karbonatlar, oksitler ve sülfatların çeşitli formları </a:t>
            </a:r>
            <a:r>
              <a:rPr lang="tr-TR" dirty="0" smtClean="0"/>
              <a:t>halindedir.</a:t>
            </a:r>
          </a:p>
          <a:p>
            <a:pPr marL="0" indent="0" algn="just">
              <a:buNone/>
            </a:pPr>
            <a:r>
              <a:rPr lang="tr-TR" dirty="0"/>
              <a:t>Kömürün oksijen içeriğinin doğrudan saptanması oldukça zordur. Analiz </a:t>
            </a:r>
            <a:r>
              <a:rPr lang="tr-TR" dirty="0" smtClean="0"/>
              <a:t>yaparak doğrudan </a:t>
            </a:r>
            <a:r>
              <a:rPr lang="tr-TR" dirty="0"/>
              <a:t>saptamak yerine, kömürde bulunan kuru temeldeki kül, karbon, </a:t>
            </a:r>
            <a:r>
              <a:rPr lang="tr-TR" dirty="0" smtClean="0"/>
              <a:t>hidrojen, azot </a:t>
            </a:r>
            <a:r>
              <a:rPr lang="tr-TR" dirty="0"/>
              <a:t>ve kükürt yüzdeleri yüzden çıkarılarak oksijen miktarı hesaplanabilir </a:t>
            </a:r>
          </a:p>
        </p:txBody>
      </p:sp>
    </p:spTree>
    <p:extLst>
      <p:ext uri="{BB962C8B-B14F-4D97-AF65-F5344CB8AC3E}">
        <p14:creationId xmlns:p14="http://schemas.microsoft.com/office/powerpoint/2010/main" val="39414761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5791" y="736744"/>
            <a:ext cx="10058400" cy="5507301"/>
          </a:xfrm>
        </p:spPr>
        <p:txBody>
          <a:bodyPr>
            <a:normAutofit/>
          </a:bodyPr>
          <a:lstStyle/>
          <a:p>
            <a:pPr marL="0" indent="0">
              <a:buNone/>
            </a:pPr>
            <a:r>
              <a:rPr lang="tr-TR" b="1" dirty="0"/>
              <a:t>2. </a:t>
            </a:r>
            <a:r>
              <a:rPr lang="tr-TR" b="1" dirty="0" smtClean="0"/>
              <a:t>Azot (N)</a:t>
            </a:r>
            <a:r>
              <a:rPr lang="tr-TR" baseline="-25000" dirty="0" smtClean="0">
                <a:latin typeface="Calibri" panose="020F0502020204030204" pitchFamily="34" charset="0"/>
                <a:ea typeface="Calibri" panose="020F0502020204030204" pitchFamily="34" charset="0"/>
                <a:cs typeface="Times New Roman" panose="02020603050405020304" pitchFamily="18" charset="0"/>
              </a:rPr>
              <a:t> </a:t>
            </a:r>
            <a:r>
              <a:rPr lang="tr-TR" b="1" dirty="0" smtClean="0"/>
              <a:t> </a:t>
            </a:r>
            <a:r>
              <a:rPr lang="tr-TR" b="1" dirty="0" smtClean="0"/>
              <a:t>Analizi</a:t>
            </a:r>
            <a:endParaRPr lang="tr-TR" b="1" dirty="0"/>
          </a:p>
          <a:p>
            <a:pPr marL="0" indent="0" algn="just">
              <a:buNone/>
            </a:pPr>
            <a:r>
              <a:rPr lang="tr-TR" dirty="0"/>
              <a:t>%0.5 ile %2.5 arasındadır ve kömür kalitesi açısından önemi </a:t>
            </a:r>
            <a:r>
              <a:rPr lang="tr-TR" dirty="0" smtClean="0"/>
              <a:t>yoktur.</a:t>
            </a:r>
          </a:p>
          <a:p>
            <a:pPr marL="0" lvl="0" indent="0">
              <a:buClr>
                <a:srgbClr val="629DD1"/>
              </a:buClr>
              <a:buNone/>
            </a:pPr>
            <a:endParaRPr lang="tr-TR" dirty="0" smtClean="0">
              <a:solidFill>
                <a:srgbClr val="FF0000"/>
              </a:solidFill>
            </a:endParaRPr>
          </a:p>
          <a:p>
            <a:pPr marL="0" lvl="0" indent="0">
              <a:buClr>
                <a:srgbClr val="629DD1"/>
              </a:buClr>
              <a:buNone/>
            </a:pPr>
            <a:r>
              <a:rPr lang="tr-TR" dirty="0" smtClean="0">
                <a:solidFill>
                  <a:srgbClr val="FF0000"/>
                </a:solidFill>
              </a:rPr>
              <a:t>Azot </a:t>
            </a:r>
            <a:r>
              <a:rPr lang="tr-TR" dirty="0">
                <a:solidFill>
                  <a:srgbClr val="FF0000"/>
                </a:solidFill>
              </a:rPr>
              <a:t>içeriği:</a:t>
            </a:r>
          </a:p>
          <a:p>
            <a:pPr marL="0" lvl="0" indent="0" algn="just">
              <a:buClr>
                <a:srgbClr val="629DD1"/>
              </a:buClr>
              <a:buNone/>
            </a:pPr>
            <a:r>
              <a:rPr lang="tr-TR" dirty="0">
                <a:solidFill>
                  <a:prstClr val="black"/>
                </a:solidFill>
              </a:rPr>
              <a:t> • Kömürdeki azot, genellikle protein kaynaklı olup, azot ihtivası zengin olan bitkilerden kaynaklanmaktadır. Azot içeriği kömürün yaşıyla orantılı olarak değişmemektedir. Yanma sonucunda oluşan azot oksitler kükürt oksitlerden sonra önemli bir hava kirleticidir.</a:t>
            </a:r>
          </a:p>
          <a:p>
            <a:pPr marL="0" lvl="0" indent="0" algn="just">
              <a:buClr>
                <a:srgbClr val="629DD1"/>
              </a:buClr>
              <a:buNone/>
            </a:pPr>
            <a:endParaRPr lang="tr-TR" dirty="0">
              <a:solidFill>
                <a:prstClr val="black"/>
              </a:solidFill>
            </a:endParaRPr>
          </a:p>
          <a:p>
            <a:pPr marL="0" lvl="0" indent="0" algn="just">
              <a:buClr>
                <a:srgbClr val="629DD1"/>
              </a:buClr>
              <a:buNone/>
            </a:pPr>
            <a:r>
              <a:rPr lang="tr-TR" dirty="0">
                <a:solidFill>
                  <a:prstClr val="black"/>
                </a:solidFill>
              </a:rPr>
              <a:t>• Kjeldahl yöntemi ile belirlenir. Sülfürik asit kullanılarak azot, amonyum sülfata dönüştürülmekte, oluşan amonyum sülfat miktarından hesaplanmaktadır. </a:t>
            </a:r>
          </a:p>
          <a:p>
            <a:pPr marL="0" lvl="0" indent="0" algn="just">
              <a:buClr>
                <a:srgbClr val="629DD1"/>
              </a:buClr>
              <a:buNone/>
            </a:pPr>
            <a:endParaRPr lang="tr-TR" dirty="0">
              <a:solidFill>
                <a:prstClr val="black"/>
              </a:solidFill>
            </a:endParaRPr>
          </a:p>
          <a:p>
            <a:pPr marL="0" lvl="0" indent="0" algn="just">
              <a:buClr>
                <a:srgbClr val="629DD1"/>
              </a:buClr>
              <a:buNone/>
            </a:pPr>
            <a:r>
              <a:rPr lang="tr-TR" dirty="0">
                <a:solidFill>
                  <a:prstClr val="black"/>
                </a:solidFill>
              </a:rPr>
              <a:t>• Kömürdeki, organik bileşenlerde, suda, kil ve karbonat minerallerinde bulunur.</a:t>
            </a:r>
          </a:p>
          <a:p>
            <a:pPr marL="0" lvl="0" indent="0" algn="just">
              <a:buClr>
                <a:srgbClr val="629DD1"/>
              </a:buClr>
              <a:buNone/>
            </a:pPr>
            <a:endParaRPr lang="tr-TR" dirty="0">
              <a:solidFill>
                <a:prstClr val="black"/>
              </a:solidFill>
            </a:endParaRPr>
          </a:p>
          <a:p>
            <a:pPr marL="0" lvl="0" indent="0" algn="just">
              <a:buClr>
                <a:srgbClr val="629DD1"/>
              </a:buClr>
              <a:buNone/>
            </a:pPr>
            <a:endParaRPr lang="tr-TR" dirty="0" smtClean="0"/>
          </a:p>
        </p:txBody>
      </p:sp>
    </p:spTree>
    <p:extLst>
      <p:ext uri="{BB962C8B-B14F-4D97-AF65-F5344CB8AC3E}">
        <p14:creationId xmlns:p14="http://schemas.microsoft.com/office/powerpoint/2010/main" val="24524811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09451"/>
            <a:ext cx="10058400" cy="5662749"/>
          </a:xfrm>
        </p:spPr>
        <p:txBody>
          <a:bodyPr>
            <a:normAutofit/>
          </a:bodyPr>
          <a:lstStyle/>
          <a:p>
            <a:pPr marL="0" lvl="0" indent="0" algn="just">
              <a:buClr>
                <a:srgbClr val="629DD1"/>
              </a:buClr>
              <a:buNone/>
            </a:pPr>
            <a:r>
              <a:rPr lang="tr-TR" b="1" dirty="0">
                <a:solidFill>
                  <a:prstClr val="black"/>
                </a:solidFill>
              </a:rPr>
              <a:t>3. </a:t>
            </a:r>
            <a:r>
              <a:rPr lang="tr-TR" b="1" dirty="0" smtClean="0">
                <a:solidFill>
                  <a:prstClr val="black"/>
                </a:solidFill>
              </a:rPr>
              <a:t>Kükürt (S) </a:t>
            </a:r>
            <a:r>
              <a:rPr lang="tr-TR" b="1" dirty="0">
                <a:solidFill>
                  <a:prstClr val="black"/>
                </a:solidFill>
              </a:rPr>
              <a:t>Analizi</a:t>
            </a:r>
          </a:p>
          <a:p>
            <a:pPr marL="0" lvl="0" indent="0" algn="just">
              <a:buClr>
                <a:srgbClr val="629DD1"/>
              </a:buClr>
              <a:buNone/>
            </a:pPr>
            <a:r>
              <a:rPr lang="tr-TR" dirty="0">
                <a:solidFill>
                  <a:prstClr val="black"/>
                </a:solidFill>
              </a:rPr>
              <a:t>Kömür kalitesi açısından önemli bir elementtir ve %0.5 ile %2.5 arasındadır.</a:t>
            </a:r>
          </a:p>
          <a:p>
            <a:pPr marL="0" lvl="0" indent="0" algn="just">
              <a:buClr>
                <a:srgbClr val="629DD1"/>
              </a:buClr>
              <a:buNone/>
            </a:pPr>
            <a:r>
              <a:rPr lang="tr-TR" dirty="0">
                <a:solidFill>
                  <a:prstClr val="black"/>
                </a:solidFill>
              </a:rPr>
              <a:t>Kömür içinde 3 şekilde buluınur.</a:t>
            </a:r>
          </a:p>
          <a:p>
            <a:pPr marL="0" lvl="0" indent="0" algn="just">
              <a:buClr>
                <a:srgbClr val="629DD1"/>
              </a:buClr>
              <a:buNone/>
            </a:pPr>
            <a:r>
              <a:rPr lang="tr-TR" dirty="0">
                <a:solidFill>
                  <a:prstClr val="black"/>
                </a:solidFill>
              </a:rPr>
              <a:t>‐Demir ile birleşmiş şekilde FeS</a:t>
            </a:r>
            <a:r>
              <a:rPr lang="tr-TR" baseline="-25000" dirty="0">
                <a:solidFill>
                  <a:prstClr val="black"/>
                </a:solidFill>
                <a:ea typeface="Calibri" panose="020F0502020204030204" pitchFamily="34" charset="0"/>
                <a:cs typeface="Times New Roman" panose="02020603050405020304" pitchFamily="18" charset="0"/>
              </a:rPr>
              <a:t>2 </a:t>
            </a:r>
            <a:r>
              <a:rPr lang="tr-TR" dirty="0">
                <a:solidFill>
                  <a:prstClr val="black"/>
                </a:solidFill>
              </a:rPr>
              <a:t>(Pirit)</a:t>
            </a:r>
          </a:p>
          <a:p>
            <a:pPr marL="0" lvl="0" indent="0" algn="just">
              <a:buClr>
                <a:srgbClr val="629DD1"/>
              </a:buClr>
              <a:buNone/>
            </a:pPr>
            <a:r>
              <a:rPr lang="tr-TR" dirty="0">
                <a:solidFill>
                  <a:prstClr val="black"/>
                </a:solidFill>
              </a:rPr>
              <a:t>‐CaSO</a:t>
            </a:r>
            <a:r>
              <a:rPr lang="tr-TR" baseline="-25000" dirty="0">
                <a:solidFill>
                  <a:prstClr val="black"/>
                </a:solidFill>
                <a:ea typeface="Calibri" panose="020F0502020204030204" pitchFamily="34" charset="0"/>
                <a:cs typeface="Times New Roman" panose="02020603050405020304" pitchFamily="18" charset="0"/>
              </a:rPr>
              <a:t>4</a:t>
            </a:r>
          </a:p>
          <a:p>
            <a:pPr marL="0" lvl="0" indent="0" algn="just">
              <a:buClr>
                <a:srgbClr val="629DD1"/>
              </a:buClr>
              <a:buNone/>
            </a:pPr>
            <a:r>
              <a:rPr lang="tr-TR" baseline="-25000" dirty="0">
                <a:solidFill>
                  <a:prstClr val="black"/>
                </a:solidFill>
                <a:ea typeface="Calibri" panose="020F0502020204030204" pitchFamily="34" charset="0"/>
                <a:cs typeface="Times New Roman" panose="02020603050405020304" pitchFamily="18" charset="0"/>
              </a:rPr>
              <a:t> </a:t>
            </a:r>
            <a:r>
              <a:rPr lang="tr-TR" dirty="0">
                <a:solidFill>
                  <a:prstClr val="black"/>
                </a:solidFill>
              </a:rPr>
              <a:t>‐Zift</a:t>
            </a:r>
          </a:p>
          <a:p>
            <a:pPr marL="0" lvl="0" indent="0">
              <a:buClr>
                <a:srgbClr val="629DD1"/>
              </a:buClr>
              <a:buNone/>
            </a:pPr>
            <a:r>
              <a:rPr lang="tr-TR" dirty="0">
                <a:solidFill>
                  <a:srgbClr val="FF0000"/>
                </a:solidFill>
              </a:rPr>
              <a:t>Kükürt:</a:t>
            </a:r>
          </a:p>
          <a:p>
            <a:pPr lvl="0" algn="just">
              <a:buClr>
                <a:srgbClr val="629DD1"/>
              </a:buClr>
            </a:pPr>
            <a:r>
              <a:rPr lang="tr-TR" dirty="0">
                <a:solidFill>
                  <a:prstClr val="black"/>
                </a:solidFill>
              </a:rPr>
              <a:t>Normal şartlar altında hiçbir zaman kükürt yakıt olarak kullanılmaz.</a:t>
            </a:r>
          </a:p>
          <a:p>
            <a:pPr lvl="0" algn="just">
              <a:buClr>
                <a:srgbClr val="629DD1"/>
              </a:buClr>
            </a:pPr>
            <a:r>
              <a:rPr lang="tr-TR" dirty="0">
                <a:solidFill>
                  <a:prstClr val="black"/>
                </a:solidFill>
              </a:rPr>
              <a:t>Ancak sülfür ve piritli cevherlerin kavrulma ve ergitme işlemlerinde bileşimdeki kükürdün okside olarak (</a:t>
            </a:r>
            <a:r>
              <a:rPr lang="tr-TR" dirty="0" smtClean="0">
                <a:solidFill>
                  <a:prstClr val="black"/>
                </a:solidFill>
              </a:rPr>
              <a:t>SO</a:t>
            </a:r>
            <a:r>
              <a:rPr lang="tr-TR" baseline="-25000" dirty="0">
                <a:latin typeface="Calibri" panose="020F0502020204030204" pitchFamily="34" charset="0"/>
                <a:ea typeface="Calibri" panose="020F0502020204030204" pitchFamily="34" charset="0"/>
                <a:cs typeface="Times New Roman" panose="02020603050405020304" pitchFamily="18" charset="0"/>
              </a:rPr>
              <a:t>2</a:t>
            </a:r>
            <a:r>
              <a:rPr lang="tr-TR" dirty="0" smtClean="0">
                <a:solidFill>
                  <a:prstClr val="black"/>
                </a:solidFill>
              </a:rPr>
              <a:t>) </a:t>
            </a:r>
            <a:r>
              <a:rPr lang="tr-TR" dirty="0">
                <a:solidFill>
                  <a:prstClr val="black"/>
                </a:solidFill>
              </a:rPr>
              <a:t>ve bazen de (</a:t>
            </a:r>
            <a:r>
              <a:rPr lang="tr-TR" dirty="0" smtClean="0">
                <a:solidFill>
                  <a:prstClr val="black"/>
                </a:solidFill>
              </a:rPr>
              <a:t>SO</a:t>
            </a:r>
            <a:r>
              <a:rPr lang="tr-TR" baseline="-25000" dirty="0" smtClean="0">
                <a:latin typeface="Calibri" panose="020F0502020204030204" pitchFamily="34" charset="0"/>
                <a:ea typeface="Calibri" panose="020F0502020204030204" pitchFamily="34" charset="0"/>
                <a:cs typeface="Times New Roman" panose="02020603050405020304" pitchFamily="18" charset="0"/>
              </a:rPr>
              <a:t>3</a:t>
            </a:r>
            <a:r>
              <a:rPr lang="tr-TR" dirty="0" smtClean="0">
                <a:solidFill>
                  <a:prstClr val="black"/>
                </a:solidFill>
              </a:rPr>
              <a:t>) </a:t>
            </a:r>
            <a:r>
              <a:rPr lang="tr-TR" dirty="0">
                <a:solidFill>
                  <a:prstClr val="black"/>
                </a:solidFill>
              </a:rPr>
              <a:t>yapması ekzotermik reaksiyonlar olmaları itibariyle ortama ısı verir. </a:t>
            </a:r>
          </a:p>
          <a:p>
            <a:pPr lvl="0" algn="just">
              <a:buClr>
                <a:srgbClr val="629DD1"/>
              </a:buClr>
            </a:pPr>
            <a:r>
              <a:rPr lang="tr-TR" dirty="0">
                <a:solidFill>
                  <a:prstClr val="black"/>
                </a:solidFill>
              </a:rPr>
              <a:t>Böylece şarjdaki kükürt bir çeşit yakıt olarak reaksiyona katılır. </a:t>
            </a:r>
          </a:p>
          <a:p>
            <a:pPr lvl="0" algn="just">
              <a:buClr>
                <a:srgbClr val="629DD1"/>
              </a:buClr>
            </a:pPr>
            <a:r>
              <a:rPr lang="tr-TR" dirty="0">
                <a:solidFill>
                  <a:prstClr val="black"/>
                </a:solidFill>
              </a:rPr>
              <a:t>Yanan kükürdün sisteme verdiği kalori ölçüsünde yakıttan tasarruf sağlanmış olur.</a:t>
            </a:r>
          </a:p>
          <a:p>
            <a:pPr marL="0" lvl="0" indent="0" algn="just">
              <a:buClr>
                <a:srgbClr val="629DD1"/>
              </a:buClr>
              <a:buNone/>
            </a:pPr>
            <a:endParaRPr lang="tr-TR" dirty="0">
              <a:solidFill>
                <a:prstClr val="black"/>
              </a:solidFill>
            </a:endParaRPr>
          </a:p>
        </p:txBody>
      </p:sp>
    </p:spTree>
    <p:extLst>
      <p:ext uri="{BB962C8B-B14F-4D97-AF65-F5344CB8AC3E}">
        <p14:creationId xmlns:p14="http://schemas.microsoft.com/office/powerpoint/2010/main" val="2280428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599585"/>
          </a:xfrm>
        </p:spPr>
        <p:txBody>
          <a:bodyPr>
            <a:normAutofit/>
          </a:bodyPr>
          <a:lstStyle/>
          <a:p>
            <a:pPr algn="ctr"/>
            <a:r>
              <a:rPr lang="tr-TR" sz="3600" dirty="0"/>
              <a:t>KÖMÜR OLUŞUMUNU AÇIKLAYAN </a:t>
            </a:r>
            <a:r>
              <a:rPr lang="tr-TR" sz="3600" dirty="0" smtClean="0"/>
              <a:t>TEORİLER</a:t>
            </a:r>
            <a:endParaRPr lang="tr-TR" sz="3600" dirty="0"/>
          </a:p>
        </p:txBody>
      </p:sp>
      <p:sp>
        <p:nvSpPr>
          <p:cNvPr id="3" name="Content Placeholder 2"/>
          <p:cNvSpPr>
            <a:spLocks noGrp="1"/>
          </p:cNvSpPr>
          <p:nvPr>
            <p:ph idx="1"/>
          </p:nvPr>
        </p:nvSpPr>
        <p:spPr>
          <a:xfrm>
            <a:off x="1069848" y="1240971"/>
            <a:ext cx="10058400" cy="4931229"/>
          </a:xfrm>
        </p:spPr>
        <p:txBody>
          <a:bodyPr>
            <a:noAutofit/>
          </a:bodyPr>
          <a:lstStyle/>
          <a:p>
            <a:pPr marL="0" indent="0" algn="just">
              <a:buNone/>
            </a:pPr>
            <a:r>
              <a:rPr lang="tr-TR" sz="2200" dirty="0"/>
              <a:t>Kömürün oluşumu için ileri sürülen </a:t>
            </a:r>
            <a:r>
              <a:rPr lang="tr-TR" sz="2200" dirty="0" smtClean="0"/>
              <a:t>teoriler şunlardır</a:t>
            </a:r>
            <a:r>
              <a:rPr lang="tr-TR" sz="2200" dirty="0"/>
              <a:t>:</a:t>
            </a:r>
          </a:p>
          <a:p>
            <a:pPr marL="0" indent="0" algn="just">
              <a:buNone/>
            </a:pPr>
            <a:r>
              <a:rPr lang="tr-TR" sz="2200" dirty="0"/>
              <a:t>1. </a:t>
            </a:r>
            <a:r>
              <a:rPr lang="tr-TR" sz="2200" dirty="0">
                <a:solidFill>
                  <a:srgbClr val="FF0000"/>
                </a:solidFill>
              </a:rPr>
              <a:t>Allokton Teorisi (FOYOL Delta Teorisi)</a:t>
            </a:r>
          </a:p>
          <a:p>
            <a:pPr marL="0" indent="0" algn="just">
              <a:buNone/>
            </a:pPr>
            <a:r>
              <a:rPr lang="tr-TR" sz="2200" dirty="0"/>
              <a:t>Bitkisel </a:t>
            </a:r>
            <a:r>
              <a:rPr lang="tr-TR" sz="2200" dirty="0" smtClean="0"/>
              <a:t>artıkların tatlı </a:t>
            </a:r>
            <a:r>
              <a:rPr lang="tr-TR" sz="2200" dirty="0"/>
              <a:t>veya acı sulu göllere veya denizlere taşınarak buralarda </a:t>
            </a:r>
            <a:r>
              <a:rPr lang="tr-TR" sz="2200" dirty="0" smtClean="0"/>
              <a:t>çökeldiği ve bazı değişim </a:t>
            </a:r>
            <a:r>
              <a:rPr lang="tr-TR" sz="2200" dirty="0"/>
              <a:t>olaylarından sonra kömürleştiği öne sürülmektedir.</a:t>
            </a:r>
          </a:p>
          <a:p>
            <a:pPr marL="0" indent="0" algn="just">
              <a:buNone/>
            </a:pPr>
            <a:r>
              <a:rPr lang="tr-TR" sz="2200" dirty="0"/>
              <a:t>2. </a:t>
            </a:r>
            <a:r>
              <a:rPr lang="tr-TR" sz="2200" dirty="0">
                <a:solidFill>
                  <a:srgbClr val="FF0000"/>
                </a:solidFill>
              </a:rPr>
              <a:t>Otokton Teorisi</a:t>
            </a:r>
          </a:p>
          <a:p>
            <a:pPr marL="0" indent="0" algn="just">
              <a:buNone/>
            </a:pPr>
            <a:r>
              <a:rPr lang="tr-TR" sz="2200" dirty="0"/>
              <a:t>Bitkisel artıkların çökelimi ve kömürleşmesi bitkilerin geliştiği ortamda olmakta, bir taşınma söz </a:t>
            </a:r>
            <a:r>
              <a:rPr lang="tr-TR" sz="2200" dirty="0" smtClean="0"/>
              <a:t>konusu </a:t>
            </a:r>
            <a:r>
              <a:rPr lang="tr-TR" sz="2200" dirty="0"/>
              <a:t>edilmemektedir.</a:t>
            </a:r>
          </a:p>
          <a:p>
            <a:pPr marL="0" indent="0" algn="just">
              <a:buNone/>
            </a:pPr>
            <a:r>
              <a:rPr lang="tr-TR" sz="2200" dirty="0"/>
              <a:t>3. </a:t>
            </a:r>
            <a:r>
              <a:rPr lang="tr-TR" sz="2200" dirty="0">
                <a:solidFill>
                  <a:srgbClr val="FF0000"/>
                </a:solidFill>
              </a:rPr>
              <a:t>Lagün Teorisi</a:t>
            </a:r>
          </a:p>
          <a:p>
            <a:pPr marL="0" indent="0" algn="just">
              <a:buNone/>
            </a:pPr>
            <a:r>
              <a:rPr lang="tr-TR" sz="2200" dirty="0"/>
              <a:t>Kömür yataklarında bitkilerin kök, gövde, dal gibi artıklarına çok az rastlanır. </a:t>
            </a:r>
            <a:r>
              <a:rPr lang="tr-TR" sz="2200" dirty="0" smtClean="0"/>
              <a:t>Tabakanın büyük kısmı bitkilerin </a:t>
            </a:r>
            <a:r>
              <a:rPr lang="tr-TR" sz="2200" dirty="0"/>
              <a:t>ayrışmaya </a:t>
            </a:r>
            <a:r>
              <a:rPr lang="tr-TR" sz="2200" dirty="0" smtClean="0"/>
              <a:t>uğramış küçük </a:t>
            </a:r>
            <a:r>
              <a:rPr lang="tr-TR" sz="2200" dirty="0"/>
              <a:t>ve mikroskobik kırıntılarının birikmesinden </a:t>
            </a:r>
            <a:r>
              <a:rPr lang="tr-TR" sz="2200" dirty="0" smtClean="0"/>
              <a:t>oluşmuştur. </a:t>
            </a:r>
          </a:p>
        </p:txBody>
      </p:sp>
    </p:spTree>
    <p:extLst>
      <p:ext uri="{BB962C8B-B14F-4D97-AF65-F5344CB8AC3E}">
        <p14:creationId xmlns:p14="http://schemas.microsoft.com/office/powerpoint/2010/main" val="927746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83771"/>
            <a:ext cx="10058400" cy="5747658"/>
          </a:xfrm>
        </p:spPr>
        <p:txBody>
          <a:bodyPr/>
          <a:lstStyle/>
          <a:p>
            <a:pPr marL="0" indent="0" algn="just">
              <a:buNone/>
            </a:pPr>
            <a:r>
              <a:rPr lang="tr-TR" dirty="0">
                <a:solidFill>
                  <a:srgbClr val="FF0000"/>
                </a:solidFill>
              </a:rPr>
              <a:t>Kükürt İçeriği:</a:t>
            </a:r>
          </a:p>
          <a:p>
            <a:pPr marL="0" indent="0" algn="just">
              <a:buNone/>
            </a:pPr>
            <a:r>
              <a:rPr lang="tr-TR" dirty="0"/>
              <a:t>• Kömürün kalitesini belirleyen bileşenlerdendir.</a:t>
            </a:r>
          </a:p>
          <a:p>
            <a:pPr marL="0" indent="0" algn="just">
              <a:buNone/>
            </a:pPr>
            <a:r>
              <a:rPr lang="tr-TR" dirty="0"/>
              <a:t>• Kömürün içerdiği kükürt türleri organik kükürt ve anorganik (sülfit ve sülfat) kükürttür.</a:t>
            </a:r>
          </a:p>
          <a:p>
            <a:pPr marL="0" indent="0" algn="just">
              <a:buNone/>
            </a:pPr>
            <a:r>
              <a:rPr lang="tr-TR" dirty="0"/>
              <a:t>• Organik kükürt oranı ağırlık yüzdesi olarak: &lt;%3</a:t>
            </a:r>
          </a:p>
          <a:p>
            <a:pPr marL="0" indent="0" algn="just">
              <a:buNone/>
            </a:pPr>
            <a:r>
              <a:rPr lang="tr-TR" dirty="0"/>
              <a:t>Sülfatlara ait “S” oranı genelde % 0.1’ den küçüktür.</a:t>
            </a:r>
          </a:p>
          <a:p>
            <a:pPr marL="0" indent="0" algn="just">
              <a:buNone/>
            </a:pPr>
            <a:r>
              <a:rPr lang="tr-TR" dirty="0"/>
              <a:t>• Kömür 1350 </a:t>
            </a:r>
            <a:r>
              <a:rPr lang="tr-TR" dirty="0" smtClean="0"/>
              <a:t>°C </a:t>
            </a:r>
            <a:r>
              <a:rPr lang="tr-TR" dirty="0"/>
              <a:t>derecede yakılmakta, kömür içindeki S, </a:t>
            </a:r>
            <a:r>
              <a:rPr lang="tr-TR" dirty="0" smtClean="0"/>
              <a:t>SO</a:t>
            </a:r>
            <a:r>
              <a:rPr lang="tr-TR" baseline="-25000" dirty="0">
                <a:latin typeface="Calibri" panose="020F0502020204030204" pitchFamily="34" charset="0"/>
                <a:ea typeface="Calibri" panose="020F0502020204030204" pitchFamily="34" charset="0"/>
                <a:cs typeface="Times New Roman" panose="02020603050405020304" pitchFamily="18" charset="0"/>
              </a:rPr>
              <a:t>2</a:t>
            </a:r>
            <a:r>
              <a:rPr lang="tr-TR" dirty="0" smtClean="0"/>
              <a:t>’ </a:t>
            </a:r>
            <a:r>
              <a:rPr lang="tr-TR" dirty="0"/>
              <a:t>e, </a:t>
            </a:r>
            <a:r>
              <a:rPr lang="tr-TR" dirty="0" smtClean="0"/>
              <a:t>SO</a:t>
            </a:r>
            <a:r>
              <a:rPr lang="tr-TR" baseline="-25000" dirty="0">
                <a:latin typeface="Calibri" panose="020F0502020204030204" pitchFamily="34" charset="0"/>
                <a:ea typeface="Calibri" panose="020F0502020204030204" pitchFamily="34" charset="0"/>
                <a:cs typeface="Times New Roman" panose="02020603050405020304" pitchFamily="18" charset="0"/>
              </a:rPr>
              <a:t>2</a:t>
            </a:r>
            <a:r>
              <a:rPr lang="tr-TR" dirty="0" smtClean="0"/>
              <a:t> </a:t>
            </a:r>
            <a:r>
              <a:rPr lang="tr-TR" dirty="0"/>
              <a:t>de sülfürik asit’ e dönüştürülmekte ve elde edilen sülfürik asitten toplam S miktarı hesaplanmaktadır.</a:t>
            </a:r>
          </a:p>
          <a:p>
            <a:pPr marL="0" indent="0">
              <a:buNone/>
            </a:pPr>
            <a:endParaRPr lang="tr-TR" dirty="0"/>
          </a:p>
        </p:txBody>
      </p:sp>
    </p:spTree>
    <p:extLst>
      <p:ext uri="{BB962C8B-B14F-4D97-AF65-F5344CB8AC3E}">
        <p14:creationId xmlns:p14="http://schemas.microsoft.com/office/powerpoint/2010/main" val="14320054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48640"/>
            <a:ext cx="10058400" cy="5623560"/>
          </a:xfrm>
        </p:spPr>
        <p:txBody>
          <a:bodyPr/>
          <a:lstStyle/>
          <a:p>
            <a:pPr marL="0" lvl="0" indent="0" algn="just">
              <a:buClr>
                <a:srgbClr val="629DD1"/>
              </a:buClr>
              <a:buNone/>
            </a:pPr>
            <a:r>
              <a:rPr lang="tr-TR" b="1" dirty="0" smtClean="0">
                <a:solidFill>
                  <a:prstClr val="black"/>
                </a:solidFill>
              </a:rPr>
              <a:t>4</a:t>
            </a:r>
            <a:r>
              <a:rPr lang="tr-TR" b="1" dirty="0">
                <a:solidFill>
                  <a:prstClr val="black"/>
                </a:solidFill>
              </a:rPr>
              <a:t>. Arsenik ve Fosfor</a:t>
            </a:r>
          </a:p>
          <a:p>
            <a:pPr marL="0" lvl="0" indent="0" algn="just">
              <a:buClr>
                <a:srgbClr val="629DD1"/>
              </a:buClr>
              <a:buNone/>
            </a:pPr>
            <a:r>
              <a:rPr lang="tr-TR" dirty="0">
                <a:solidFill>
                  <a:prstClr val="black"/>
                </a:solidFill>
              </a:rPr>
              <a:t>Bu iki madde kömürde çok az bulunur. Kömür Isıtma amacı için kullanıldığında bu iki maddenin önemi yoktur. Kömür metalurjik amaçla kullanılırsa (Örneğin:Ergitme) bu maddelerin miktarları öenm kazanır</a:t>
            </a:r>
          </a:p>
          <a:p>
            <a:pPr marL="0" lvl="0" indent="0">
              <a:buClr>
                <a:srgbClr val="629DD1"/>
              </a:buClr>
              <a:buNone/>
            </a:pPr>
            <a:endParaRPr lang="tr-TR" sz="1700" dirty="0">
              <a:solidFill>
                <a:prstClr val="black"/>
              </a:solidFill>
            </a:endParaRPr>
          </a:p>
          <a:p>
            <a:pPr marL="0" indent="0">
              <a:buNone/>
            </a:pPr>
            <a:endParaRPr lang="tr-TR" dirty="0"/>
          </a:p>
        </p:txBody>
      </p:sp>
    </p:spTree>
    <p:extLst>
      <p:ext uri="{BB962C8B-B14F-4D97-AF65-F5344CB8AC3E}">
        <p14:creationId xmlns:p14="http://schemas.microsoft.com/office/powerpoint/2010/main" val="13941378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5346" y="457199"/>
            <a:ext cx="10058400" cy="6021977"/>
          </a:xfrm>
        </p:spPr>
        <p:txBody>
          <a:bodyPr>
            <a:normAutofit/>
          </a:bodyPr>
          <a:lstStyle/>
          <a:p>
            <a:pPr marL="0" indent="0" algn="just">
              <a:buNone/>
            </a:pPr>
            <a:r>
              <a:rPr lang="tr-TR" sz="2400" dirty="0">
                <a:solidFill>
                  <a:srgbClr val="FF0000"/>
                </a:solidFill>
              </a:rPr>
              <a:t>Kömürlerin özellikleri</a:t>
            </a:r>
          </a:p>
          <a:p>
            <a:pPr marL="0" indent="0" algn="just">
              <a:buNone/>
            </a:pPr>
            <a:r>
              <a:rPr lang="tr-TR" sz="2200" dirty="0"/>
              <a:t>Belli bir uygulama için kömür seçerken göz önüne alınması gereken </a:t>
            </a:r>
            <a:r>
              <a:rPr lang="tr-TR" sz="2200" dirty="0" smtClean="0"/>
              <a:t>birçok kömür </a:t>
            </a:r>
            <a:r>
              <a:rPr lang="tr-TR" sz="2200" dirty="0"/>
              <a:t>özellikleri mevcuttur. Bunlardan en önemlileri aşağıda açıklanmıştır:</a:t>
            </a:r>
          </a:p>
          <a:p>
            <a:pPr marL="0" indent="0" algn="just">
              <a:buNone/>
            </a:pPr>
            <a:r>
              <a:rPr lang="tr-TR" sz="2200" dirty="0">
                <a:solidFill>
                  <a:srgbClr val="0070C0"/>
                </a:solidFill>
              </a:rPr>
              <a:t>Kükürt oranı: </a:t>
            </a:r>
            <a:r>
              <a:rPr lang="tr-TR" sz="2200" dirty="0"/>
              <a:t>Kömür seçerken dikkate alınması gereken en önemli </a:t>
            </a:r>
            <a:r>
              <a:rPr lang="tr-TR" sz="2200" dirty="0" smtClean="0"/>
              <a:t>parametre, kömürün </a:t>
            </a:r>
            <a:r>
              <a:rPr lang="tr-TR" sz="2200" dirty="0"/>
              <a:t>kükürt içeriğidir. Kömür içerisindeki kükürt yanıcı bileşenlerden biridir ve </a:t>
            </a:r>
            <a:r>
              <a:rPr lang="tr-TR" sz="2200" dirty="0" smtClean="0"/>
              <a:t>yandığında </a:t>
            </a:r>
            <a:r>
              <a:rPr lang="tr-TR" sz="2200" dirty="0"/>
              <a:t>belli bir enerji açığa çıkar fakat yanma sonucu ortaya çıkan birincil </a:t>
            </a:r>
            <a:r>
              <a:rPr lang="tr-TR" sz="2200" dirty="0" smtClean="0"/>
              <a:t>yanma </a:t>
            </a:r>
            <a:r>
              <a:rPr lang="tr-TR" sz="2200" dirty="0"/>
              <a:t>ürünü </a:t>
            </a:r>
            <a:r>
              <a:rPr lang="tr-TR" sz="2200" dirty="0" smtClean="0"/>
              <a:t>SO</a:t>
            </a:r>
            <a:r>
              <a:rPr lang="tr-TR" sz="2400" baseline="-25000" dirty="0">
                <a:latin typeface="Calibri" panose="020F0502020204030204" pitchFamily="34" charset="0"/>
                <a:ea typeface="Calibri" panose="020F0502020204030204" pitchFamily="34" charset="0"/>
                <a:cs typeface="Times New Roman" panose="02020603050405020304" pitchFamily="18" charset="0"/>
              </a:rPr>
              <a:t>2 </a:t>
            </a:r>
            <a:r>
              <a:rPr lang="tr-TR" sz="2200" dirty="0" smtClean="0"/>
              <a:t> </a:t>
            </a:r>
            <a:r>
              <a:rPr lang="tr-TR" sz="2200" dirty="0"/>
              <a:t>dir ve bu da hava kirliliği yaratan en önemli </a:t>
            </a:r>
            <a:r>
              <a:rPr lang="tr-TR" sz="2200" dirty="0" smtClean="0"/>
              <a:t>emisyonlardan biridir</a:t>
            </a:r>
            <a:r>
              <a:rPr lang="tr-TR" sz="2200" dirty="0"/>
              <a:t>. </a:t>
            </a:r>
            <a:r>
              <a:rPr lang="tr-TR" sz="2200" dirty="0" smtClean="0"/>
              <a:t>SO</a:t>
            </a:r>
            <a:r>
              <a:rPr lang="tr-TR" sz="2400" baseline="-25000" dirty="0">
                <a:latin typeface="Calibri" panose="020F0502020204030204" pitchFamily="34" charset="0"/>
                <a:ea typeface="Calibri" panose="020F0502020204030204" pitchFamily="34" charset="0"/>
                <a:cs typeface="Times New Roman" panose="02020603050405020304" pitchFamily="18" charset="0"/>
              </a:rPr>
              <a:t>2 </a:t>
            </a:r>
            <a:r>
              <a:rPr lang="tr-TR" sz="2200" dirty="0" smtClean="0"/>
              <a:t> </a:t>
            </a:r>
            <a:r>
              <a:rPr lang="tr-TR" sz="2200" dirty="0"/>
              <a:t>havadaki su buharı ile etkileşerek asit yağmurlarına (sülfürik asit) neden olur. Gerek yakmadan önce kömürden ve gerekse yandıktan sonra </a:t>
            </a:r>
            <a:r>
              <a:rPr lang="tr-TR" sz="2200" dirty="0" smtClean="0"/>
              <a:t>yanma ürünlerinden </a:t>
            </a:r>
            <a:r>
              <a:rPr lang="tr-TR" sz="2200" dirty="0"/>
              <a:t>kükürdü uzaklaştırmak pahalı ve zor bir iştir. Sonuç olarak sülfür </a:t>
            </a:r>
            <a:r>
              <a:rPr lang="tr-TR" sz="2200" dirty="0" smtClean="0"/>
              <a:t>oranı </a:t>
            </a:r>
            <a:r>
              <a:rPr lang="tr-TR" sz="2200" dirty="0"/>
              <a:t>düşük kömür seçmek en doğru yaklaşımdır.</a:t>
            </a:r>
          </a:p>
          <a:p>
            <a:pPr marL="0" indent="0" algn="just">
              <a:buNone/>
            </a:pPr>
            <a:r>
              <a:rPr lang="tr-TR" sz="2200" dirty="0">
                <a:solidFill>
                  <a:srgbClr val="0070C0"/>
                </a:solidFill>
              </a:rPr>
              <a:t>Serbest genleşme indisi:</a:t>
            </a:r>
            <a:r>
              <a:rPr lang="tr-TR" sz="2200" dirty="0"/>
              <a:t> Kömürün kapalı bir kapta, belirli şartlarda ısıtıldığı zaman </a:t>
            </a:r>
            <a:r>
              <a:rPr lang="tr-TR" sz="2200" dirty="0" smtClean="0"/>
              <a:t>hacmindeki </a:t>
            </a:r>
            <a:r>
              <a:rPr lang="tr-TR" sz="2200" dirty="0"/>
              <a:t>genleşmeyi ifade eder. Bu indeks kömürün serbest yanma veya </a:t>
            </a:r>
            <a:r>
              <a:rPr lang="tr-TR" sz="2200" dirty="0" smtClean="0"/>
              <a:t>herhangi </a:t>
            </a:r>
            <a:r>
              <a:rPr lang="tr-TR" sz="2200" dirty="0"/>
              <a:t>mekanik acitasyona gerek kalmadan sabit bir ocak içerisinde serbestçe </a:t>
            </a:r>
            <a:r>
              <a:rPr lang="tr-TR" sz="2200" dirty="0" smtClean="0"/>
              <a:t>yanabilme </a:t>
            </a:r>
            <a:r>
              <a:rPr lang="tr-TR" sz="2200" dirty="0"/>
              <a:t>kabiliyetini gösterir. </a:t>
            </a:r>
          </a:p>
        </p:txBody>
      </p:sp>
    </p:spTree>
    <p:extLst>
      <p:ext uri="{BB962C8B-B14F-4D97-AF65-F5344CB8AC3E}">
        <p14:creationId xmlns:p14="http://schemas.microsoft.com/office/powerpoint/2010/main" val="33729208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44583"/>
            <a:ext cx="10058400" cy="5427617"/>
          </a:xfrm>
        </p:spPr>
        <p:txBody>
          <a:bodyPr>
            <a:normAutofit/>
          </a:bodyPr>
          <a:lstStyle/>
          <a:p>
            <a:pPr marL="0" indent="0" algn="just">
              <a:buNone/>
            </a:pPr>
            <a:r>
              <a:rPr lang="tr-TR" sz="2200" dirty="0" smtClean="0"/>
              <a:t>Dolayısı </a:t>
            </a:r>
            <a:r>
              <a:rPr lang="tr-TR" sz="2200" dirty="0"/>
              <a:t>ile eğer kömürün yakılacağı sistem </a:t>
            </a:r>
            <a:r>
              <a:rPr lang="tr-TR" sz="2200" dirty="0" smtClean="0"/>
              <a:t>sabit ocaklı </a:t>
            </a:r>
            <a:r>
              <a:rPr lang="tr-TR" sz="2200" dirty="0"/>
              <a:t>bir sistem ise serbest genleşme indisi büyük olan kömür tercih edilmelidir</a:t>
            </a:r>
            <a:r>
              <a:rPr lang="tr-TR" sz="2200" dirty="0" smtClean="0"/>
              <a:t>. Serbest </a:t>
            </a:r>
            <a:r>
              <a:rPr lang="tr-TR" sz="2200" dirty="0"/>
              <a:t>yanma özelliği iyi olan bir kömür yanarken parçalanarak yanar, dolayısıyla </a:t>
            </a:r>
            <a:r>
              <a:rPr lang="tr-TR" sz="2200" dirty="0" smtClean="0"/>
              <a:t>yanmamış </a:t>
            </a:r>
            <a:r>
              <a:rPr lang="tr-TR" sz="2200" dirty="0"/>
              <a:t>kısımlar hava ile iyi temas edeceği için kömürün tamamı yanar.</a:t>
            </a:r>
          </a:p>
          <a:p>
            <a:pPr marL="0" indent="0" algn="just">
              <a:buNone/>
            </a:pPr>
            <a:endParaRPr lang="tr-TR" sz="2200" dirty="0" smtClean="0">
              <a:solidFill>
                <a:srgbClr val="0070C0"/>
              </a:solidFill>
            </a:endParaRPr>
          </a:p>
          <a:p>
            <a:pPr marL="0" indent="0" algn="just">
              <a:buNone/>
            </a:pPr>
            <a:r>
              <a:rPr lang="tr-TR" sz="2200" dirty="0" smtClean="0">
                <a:solidFill>
                  <a:srgbClr val="0070C0"/>
                </a:solidFill>
              </a:rPr>
              <a:t>Kül </a:t>
            </a:r>
            <a:r>
              <a:rPr lang="tr-TR" sz="2200" dirty="0">
                <a:solidFill>
                  <a:srgbClr val="0070C0"/>
                </a:solidFill>
              </a:rPr>
              <a:t>yumuşama sıcaklığı:</a:t>
            </a:r>
            <a:r>
              <a:rPr lang="tr-TR" sz="2200" dirty="0"/>
              <a:t> Isıtıldığında külün yumuşamaya başladığı sıcaklıktır. Kül </a:t>
            </a:r>
            <a:r>
              <a:rPr lang="tr-TR" sz="2200" dirty="0" smtClean="0"/>
              <a:t>ısıtılırsa </a:t>
            </a:r>
            <a:r>
              <a:rPr lang="tr-TR" sz="2200" dirty="0"/>
              <a:t>önce yumuşar, sonra yapışkan hâle gelir ve sıcaklık artırılmaya </a:t>
            </a:r>
            <a:r>
              <a:rPr lang="tr-TR" sz="2200" dirty="0" smtClean="0"/>
              <a:t>devam edilirse ergir. Kömür </a:t>
            </a:r>
            <a:r>
              <a:rPr lang="tr-TR" sz="2200" dirty="0"/>
              <a:t>külünün ısı transfer yüzeylerinde yapışıp </a:t>
            </a:r>
            <a:r>
              <a:rPr lang="tr-TR" sz="2200" dirty="0" smtClean="0"/>
              <a:t>kalması </a:t>
            </a:r>
            <a:r>
              <a:rPr lang="tr-TR" sz="2200" dirty="0"/>
              <a:t>sorun yaratabilir. Bu yüzden bazı sistemlerde kül yumuşama sıcaklığı </a:t>
            </a:r>
            <a:r>
              <a:rPr lang="tr-TR" sz="2200" dirty="0" smtClean="0"/>
              <a:t>yüksek </a:t>
            </a:r>
            <a:r>
              <a:rPr lang="tr-TR" sz="2200" dirty="0"/>
              <a:t>olan kömürler tercih edilir. </a:t>
            </a:r>
            <a:endParaRPr lang="tr-TR" sz="2200" dirty="0" smtClean="0"/>
          </a:p>
          <a:p>
            <a:pPr marL="0" indent="0" algn="just">
              <a:buNone/>
            </a:pPr>
            <a:endParaRPr lang="tr-TR" sz="2200" dirty="0"/>
          </a:p>
        </p:txBody>
      </p:sp>
    </p:spTree>
    <p:extLst>
      <p:ext uri="{BB962C8B-B14F-4D97-AF65-F5344CB8AC3E}">
        <p14:creationId xmlns:p14="http://schemas.microsoft.com/office/powerpoint/2010/main" val="13640244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83771"/>
            <a:ext cx="10058400" cy="5388429"/>
          </a:xfrm>
        </p:spPr>
        <p:txBody>
          <a:bodyPr>
            <a:normAutofit/>
          </a:bodyPr>
          <a:lstStyle/>
          <a:p>
            <a:pPr marL="0" indent="0" algn="just">
              <a:buNone/>
            </a:pPr>
            <a:r>
              <a:rPr lang="tr-TR" sz="2200" dirty="0" smtClean="0">
                <a:solidFill>
                  <a:srgbClr val="0070C0"/>
                </a:solidFill>
              </a:rPr>
              <a:t>Kömürün </a:t>
            </a:r>
            <a:r>
              <a:rPr lang="tr-TR" sz="2200" dirty="0">
                <a:solidFill>
                  <a:srgbClr val="0070C0"/>
                </a:solidFill>
              </a:rPr>
              <a:t>öğütülebilirliği:</a:t>
            </a:r>
            <a:r>
              <a:rPr lang="tr-TR" sz="2200" dirty="0"/>
              <a:t> Kömürün tozlaşabilme kolaylığının ölçüsüdür. (TS 3536 </a:t>
            </a:r>
            <a:r>
              <a:rPr lang="tr-TR" sz="2200" dirty="0" smtClean="0"/>
              <a:t>bu </a:t>
            </a:r>
            <a:r>
              <a:rPr lang="tr-TR" sz="2200" dirty="0"/>
              <a:t>ölçüyü verir) Kömür ne kadar sert ise bu değer 100’den itibaren </a:t>
            </a:r>
            <a:r>
              <a:rPr lang="tr-TR" sz="2200" dirty="0" smtClean="0"/>
              <a:t>giderek küçülür</a:t>
            </a:r>
            <a:r>
              <a:rPr lang="tr-TR" sz="2200" dirty="0"/>
              <a:t>. Özellikle pulverize (toz) kömür yakan sistemler (akışkan yataklı kazanlar) </a:t>
            </a:r>
            <a:r>
              <a:rPr lang="tr-TR" sz="2200" dirty="0" smtClean="0"/>
              <a:t>için </a:t>
            </a:r>
            <a:r>
              <a:rPr lang="tr-TR" sz="2200" dirty="0"/>
              <a:t>önemli bir parametredir</a:t>
            </a:r>
            <a:r>
              <a:rPr lang="tr-TR" sz="2200" dirty="0" smtClean="0"/>
              <a:t>.</a:t>
            </a:r>
          </a:p>
          <a:p>
            <a:pPr marL="0" indent="0" algn="just">
              <a:buNone/>
            </a:pPr>
            <a:endParaRPr lang="tr-TR" sz="2200" dirty="0"/>
          </a:p>
          <a:p>
            <a:pPr marL="0" indent="0" algn="just">
              <a:buNone/>
            </a:pPr>
            <a:r>
              <a:rPr lang="tr-TR" sz="2200" dirty="0">
                <a:solidFill>
                  <a:srgbClr val="0070C0"/>
                </a:solidFill>
              </a:rPr>
              <a:t>Kömürün ısıl değeri</a:t>
            </a:r>
            <a:r>
              <a:rPr lang="tr-TR" sz="2400" dirty="0">
                <a:solidFill>
                  <a:srgbClr val="0070C0"/>
                </a:solidFill>
              </a:rPr>
              <a:t>: </a:t>
            </a:r>
            <a:r>
              <a:rPr lang="tr-TR" sz="2400" dirty="0" smtClean="0"/>
              <a:t> </a:t>
            </a:r>
          </a:p>
          <a:p>
            <a:pPr marL="0" indent="0" algn="just">
              <a:buNone/>
            </a:pPr>
            <a:r>
              <a:rPr lang="tr-TR" sz="2400" dirty="0" smtClean="0">
                <a:solidFill>
                  <a:srgbClr val="002060"/>
                </a:solidFill>
              </a:rPr>
              <a:t>Alt </a:t>
            </a:r>
            <a:r>
              <a:rPr lang="tr-TR" sz="2400" dirty="0">
                <a:solidFill>
                  <a:srgbClr val="002060"/>
                </a:solidFill>
              </a:rPr>
              <a:t>ve Üst Isıl Değerler </a:t>
            </a:r>
            <a:endParaRPr lang="tr-TR" sz="2400" dirty="0" smtClean="0">
              <a:solidFill>
                <a:srgbClr val="002060"/>
              </a:solidFill>
            </a:endParaRPr>
          </a:p>
          <a:p>
            <a:pPr marL="0" indent="0" algn="just">
              <a:buNone/>
            </a:pPr>
            <a:r>
              <a:rPr lang="tr-TR" sz="2200" dirty="0">
                <a:solidFill>
                  <a:srgbClr val="00B050"/>
                </a:solidFill>
              </a:rPr>
              <a:t>Üst  Isıl  Değer;  </a:t>
            </a:r>
            <a:r>
              <a:rPr lang="tr-TR" sz="2200" dirty="0"/>
              <a:t>katı  veya  sıvı  yakıtın  1  kg’nın  (gaz  ise  </a:t>
            </a:r>
            <a:r>
              <a:rPr lang="tr-TR" sz="2200" dirty="0" smtClean="0"/>
              <a:t>1m</a:t>
            </a:r>
            <a:r>
              <a:rPr lang="tr-TR" sz="2400" baseline="30000" dirty="0">
                <a:latin typeface="Calibri" panose="020F0502020204030204" pitchFamily="34" charset="0"/>
                <a:ea typeface="Calibri" panose="020F0502020204030204" pitchFamily="34" charset="0"/>
                <a:cs typeface="Times New Roman" panose="02020603050405020304" pitchFamily="18" charset="0"/>
              </a:rPr>
              <a:t>3</a:t>
            </a:r>
            <a:r>
              <a:rPr lang="tr-TR" sz="2200" dirty="0" smtClean="0"/>
              <a:t>),</a:t>
            </a:r>
            <a:r>
              <a:rPr lang="tr-TR" sz="2200" dirty="0"/>
              <a:t>sabit  basınç  altında  tam  yanması  ve  yanma  </a:t>
            </a:r>
            <a:r>
              <a:rPr lang="tr-TR" sz="2200" dirty="0" smtClean="0"/>
              <a:t>ürünlerinin normal  </a:t>
            </a:r>
            <a:r>
              <a:rPr lang="tr-TR" sz="2200" dirty="0"/>
              <a:t>şartlara  getirilmesi  (</a:t>
            </a:r>
            <a:r>
              <a:rPr lang="tr-TR" sz="2200" dirty="0" smtClean="0"/>
              <a:t>0 °C  </a:t>
            </a:r>
            <a:r>
              <a:rPr lang="tr-TR" sz="2200" dirty="0"/>
              <a:t>ve  76  cmHg)  </a:t>
            </a:r>
            <a:r>
              <a:rPr lang="tr-TR" sz="2200" dirty="0" smtClean="0"/>
              <a:t>sırasında meydana </a:t>
            </a:r>
            <a:r>
              <a:rPr lang="tr-TR" sz="2200" dirty="0"/>
              <a:t>gelen cal/kg miktarına denir.</a:t>
            </a:r>
          </a:p>
          <a:p>
            <a:pPr marL="0" indent="0" algn="just">
              <a:buNone/>
            </a:pPr>
            <a:r>
              <a:rPr lang="tr-TR" sz="2200" dirty="0"/>
              <a:t>Kısaca  üst  ısıl  değer,  yanma  sonrası  soğutma  </a:t>
            </a:r>
            <a:r>
              <a:rPr lang="tr-TR" sz="2200" dirty="0" smtClean="0"/>
              <a:t>esnasında gazların  </a:t>
            </a:r>
            <a:r>
              <a:rPr lang="tr-TR" sz="2200" dirty="0"/>
              <a:t>içerisindeki  su  buharının  tamamen  </a:t>
            </a:r>
            <a:r>
              <a:rPr lang="tr-TR" sz="2200" dirty="0" smtClean="0"/>
              <a:t>yoğunlaşmasıyla elde </a:t>
            </a:r>
            <a:r>
              <a:rPr lang="tr-TR" sz="2200" dirty="0"/>
              <a:t>edilen değerdir.</a:t>
            </a:r>
          </a:p>
        </p:txBody>
      </p:sp>
    </p:spTree>
    <p:extLst>
      <p:ext uri="{BB962C8B-B14F-4D97-AF65-F5344CB8AC3E}">
        <p14:creationId xmlns:p14="http://schemas.microsoft.com/office/powerpoint/2010/main" val="31963400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31520"/>
            <a:ext cx="10058400" cy="5440680"/>
          </a:xfrm>
        </p:spPr>
        <p:txBody>
          <a:bodyPr>
            <a:normAutofit lnSpcReduction="10000"/>
          </a:bodyPr>
          <a:lstStyle/>
          <a:p>
            <a:pPr marL="0" indent="0" algn="just">
              <a:buNone/>
            </a:pPr>
            <a:r>
              <a:rPr lang="tr-TR" sz="2400" dirty="0">
                <a:solidFill>
                  <a:srgbClr val="00B050"/>
                </a:solidFill>
              </a:rPr>
              <a:t>Alt  ısıl  değer  </a:t>
            </a:r>
            <a:r>
              <a:rPr lang="tr-TR" sz="2400" dirty="0"/>
              <a:t>ise  su  buharı  kalorimetrede  </a:t>
            </a:r>
            <a:r>
              <a:rPr lang="tr-TR" sz="2400" dirty="0" smtClean="0"/>
              <a:t>yoğunlaşmadan çekilmesi </a:t>
            </a:r>
            <a:r>
              <a:rPr lang="tr-TR" sz="2400" dirty="0"/>
              <a:t>durumunda elde </a:t>
            </a:r>
            <a:r>
              <a:rPr lang="tr-TR" sz="2400" dirty="0" smtClean="0"/>
              <a:t>edilen </a:t>
            </a:r>
            <a:r>
              <a:rPr lang="tr-TR" sz="2400" dirty="0"/>
              <a:t>değerdir</a:t>
            </a:r>
            <a:r>
              <a:rPr lang="tr-TR" sz="2400" dirty="0" smtClean="0"/>
              <a:t>.</a:t>
            </a:r>
          </a:p>
          <a:p>
            <a:pPr marL="0" indent="0" algn="just">
              <a:buNone/>
            </a:pPr>
            <a:endParaRPr lang="tr-TR" sz="2400" dirty="0" smtClean="0"/>
          </a:p>
          <a:p>
            <a:pPr marL="0" indent="0" algn="just">
              <a:buNone/>
            </a:pPr>
            <a:r>
              <a:rPr lang="tr-TR" sz="2400" dirty="0" smtClean="0"/>
              <a:t>Yanma </a:t>
            </a:r>
            <a:r>
              <a:rPr lang="tr-TR" sz="2400" dirty="0"/>
              <a:t>sonucu açığa çıkan enerji yakıtın alt ısıl değerini verir. </a:t>
            </a:r>
            <a:r>
              <a:rPr lang="tr-TR" sz="2400" dirty="0" smtClean="0">
                <a:solidFill>
                  <a:srgbClr val="002060"/>
                </a:solidFill>
              </a:rPr>
              <a:t>Alt ısıl </a:t>
            </a:r>
            <a:r>
              <a:rPr lang="tr-TR" sz="2400" dirty="0">
                <a:solidFill>
                  <a:srgbClr val="002060"/>
                </a:solidFill>
              </a:rPr>
              <a:t>değer hesaplanırken yanma ürünü olan </a:t>
            </a:r>
            <a:r>
              <a:rPr lang="tr-TR" sz="2400" dirty="0">
                <a:solidFill>
                  <a:srgbClr val="FF0000"/>
                </a:solidFill>
              </a:rPr>
              <a:t>su</a:t>
            </a:r>
            <a:r>
              <a:rPr lang="tr-TR" sz="2400" dirty="0"/>
              <a:t>, </a:t>
            </a:r>
            <a:r>
              <a:rPr lang="tr-TR" sz="2400" dirty="0">
                <a:solidFill>
                  <a:srgbClr val="FF0000"/>
                </a:solidFill>
              </a:rPr>
              <a:t>buhar halindedir</a:t>
            </a:r>
            <a:r>
              <a:rPr lang="tr-TR" sz="2400" dirty="0"/>
              <a:t>.</a:t>
            </a:r>
          </a:p>
          <a:p>
            <a:pPr marL="0" indent="0" algn="just">
              <a:buNone/>
            </a:pPr>
            <a:endParaRPr lang="tr-TR" sz="2400" dirty="0" smtClean="0"/>
          </a:p>
          <a:p>
            <a:pPr marL="0" indent="0" algn="just">
              <a:buNone/>
            </a:pPr>
            <a:r>
              <a:rPr lang="tr-TR" sz="2400" dirty="0" smtClean="0"/>
              <a:t>Yani  </a:t>
            </a:r>
            <a:r>
              <a:rPr lang="tr-TR" sz="2400" dirty="0">
                <a:solidFill>
                  <a:srgbClr val="FF0000"/>
                </a:solidFill>
              </a:rPr>
              <a:t>üst  ısıl  değer</a:t>
            </a:r>
            <a:r>
              <a:rPr lang="tr-TR" sz="2400" dirty="0"/>
              <a:t>,  bir  yakıtın  yakılmasıyla  elde  edilebilecek  </a:t>
            </a:r>
            <a:r>
              <a:rPr lang="tr-TR" sz="2400" dirty="0" smtClean="0">
                <a:solidFill>
                  <a:srgbClr val="FF0000"/>
                </a:solidFill>
              </a:rPr>
              <a:t>en yüksek  </a:t>
            </a:r>
            <a:r>
              <a:rPr lang="tr-TR" sz="2400" dirty="0">
                <a:solidFill>
                  <a:srgbClr val="FF0000"/>
                </a:solidFill>
              </a:rPr>
              <a:t>ısı  değeridir</a:t>
            </a:r>
            <a:r>
              <a:rPr lang="tr-TR" sz="2400" dirty="0"/>
              <a:t>.  </a:t>
            </a:r>
            <a:r>
              <a:rPr lang="tr-TR" sz="2400" dirty="0">
                <a:solidFill>
                  <a:srgbClr val="FF0000"/>
                </a:solidFill>
              </a:rPr>
              <a:t>Alt  ısıl  değer  ise  yakıtın  en  kötü  </a:t>
            </a:r>
            <a:r>
              <a:rPr lang="tr-TR" sz="2400" dirty="0" smtClean="0">
                <a:solidFill>
                  <a:srgbClr val="FF0000"/>
                </a:solidFill>
              </a:rPr>
              <a:t>koşullarda yanmasıyla </a:t>
            </a:r>
            <a:r>
              <a:rPr lang="tr-TR" sz="2400" dirty="0">
                <a:solidFill>
                  <a:srgbClr val="FF0000"/>
                </a:solidFill>
              </a:rPr>
              <a:t>elde edilebilecek en düşük ısıl değeridir.</a:t>
            </a:r>
          </a:p>
          <a:p>
            <a:pPr marL="0" indent="0" algn="just">
              <a:buNone/>
            </a:pPr>
            <a:endParaRPr lang="tr-TR" sz="2400" dirty="0" smtClean="0"/>
          </a:p>
          <a:p>
            <a:pPr marL="0" indent="0" algn="just">
              <a:buNone/>
            </a:pPr>
            <a:r>
              <a:rPr lang="tr-TR" sz="2400" dirty="0" smtClean="0"/>
              <a:t>Alt  </a:t>
            </a:r>
            <a:r>
              <a:rPr lang="tr-TR" sz="2400" dirty="0"/>
              <a:t>ve  üst  ısıl  değer  arasındaki  fark  yakıt  içindeki  </a:t>
            </a:r>
            <a:r>
              <a:rPr lang="tr-TR" sz="2400" dirty="0" smtClean="0">
                <a:solidFill>
                  <a:srgbClr val="FF0000"/>
                </a:solidFill>
              </a:rPr>
              <a:t>hidrojen miktarının  </a:t>
            </a:r>
            <a:r>
              <a:rPr lang="tr-TR" sz="2400" dirty="0">
                <a:solidFill>
                  <a:srgbClr val="FF0000"/>
                </a:solidFill>
              </a:rPr>
              <a:t>bir  fonksiyonudur.  </a:t>
            </a:r>
            <a:r>
              <a:rPr lang="tr-TR" sz="2400" dirty="0"/>
              <a:t>Örn;  H  miktarı  düşük  olan  </a:t>
            </a:r>
            <a:r>
              <a:rPr lang="tr-TR" sz="2400" dirty="0" smtClean="0"/>
              <a:t>taş kömüründe  </a:t>
            </a:r>
            <a:r>
              <a:rPr lang="tr-TR" sz="2400" dirty="0"/>
              <a:t>bu  fark  çok  az  iken,  H  miktarı  yüksek  </a:t>
            </a:r>
            <a:r>
              <a:rPr lang="tr-TR" sz="2400" dirty="0" smtClean="0"/>
              <a:t>olan doğalgazda </a:t>
            </a:r>
            <a:r>
              <a:rPr lang="tr-TR" sz="2400" dirty="0"/>
              <a:t>bu fark oldukça fazladır.</a:t>
            </a:r>
          </a:p>
        </p:txBody>
      </p:sp>
    </p:spTree>
    <p:extLst>
      <p:ext uri="{BB962C8B-B14F-4D97-AF65-F5344CB8AC3E}">
        <p14:creationId xmlns:p14="http://schemas.microsoft.com/office/powerpoint/2010/main" val="1643413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1136469"/>
            <a:ext cx="10058400" cy="5035731"/>
          </a:xfrm>
        </p:spPr>
        <p:txBody>
          <a:bodyPr>
            <a:normAutofit/>
          </a:bodyPr>
          <a:lstStyle/>
          <a:p>
            <a:pPr marL="0" indent="0" algn="just">
              <a:buNone/>
            </a:pPr>
            <a:r>
              <a:rPr lang="tr-TR" sz="2400" dirty="0"/>
              <a:t>Taşıtlarda  yanma  sonucu  oluşan  su,  egzoz  gazları  ile  </a:t>
            </a:r>
            <a:r>
              <a:rPr lang="tr-TR" sz="2400" dirty="0" smtClean="0"/>
              <a:t>birlikte buhar  </a:t>
            </a:r>
            <a:r>
              <a:rPr lang="tr-TR" sz="2400" dirty="0"/>
              <a:t>halinde  dışarı  atıldığından  hesaplamalarda  </a:t>
            </a:r>
            <a:r>
              <a:rPr lang="tr-TR" sz="2400" dirty="0">
                <a:solidFill>
                  <a:srgbClr val="FF0000"/>
                </a:solidFill>
              </a:rPr>
              <a:t>yakıtın  alt  </a:t>
            </a:r>
            <a:r>
              <a:rPr lang="tr-TR" sz="2400" dirty="0" smtClean="0">
                <a:solidFill>
                  <a:srgbClr val="FF0000"/>
                </a:solidFill>
              </a:rPr>
              <a:t>ısıl değeri</a:t>
            </a:r>
            <a:r>
              <a:rPr lang="tr-TR" sz="2400" dirty="0" smtClean="0"/>
              <a:t> </a:t>
            </a:r>
            <a:r>
              <a:rPr lang="tr-TR" sz="2400" dirty="0"/>
              <a:t>kullanılır.</a:t>
            </a:r>
          </a:p>
          <a:p>
            <a:pPr marL="0" indent="0" algn="just">
              <a:buNone/>
            </a:pPr>
            <a:r>
              <a:rPr lang="tr-TR" sz="2400" dirty="0"/>
              <a:t>Isıl  değer,  katı  yakıtlarda  </a:t>
            </a:r>
            <a:r>
              <a:rPr lang="tr-TR" sz="2400" dirty="0">
                <a:solidFill>
                  <a:srgbClr val="FF0000"/>
                </a:solidFill>
              </a:rPr>
              <a:t>kcal/kg</a:t>
            </a:r>
            <a:r>
              <a:rPr lang="tr-TR" sz="2400" dirty="0"/>
              <a:t>,  gaz yakıtlarda  </a:t>
            </a:r>
            <a:r>
              <a:rPr lang="tr-TR" sz="2400" dirty="0" smtClean="0">
                <a:solidFill>
                  <a:srgbClr val="FF0000"/>
                </a:solidFill>
              </a:rPr>
              <a:t>kcal/m</a:t>
            </a:r>
            <a:r>
              <a:rPr lang="tr-TR" sz="2400" baseline="30000" dirty="0">
                <a:solidFill>
                  <a:srgbClr val="FF0000"/>
                </a:solidFill>
                <a:latin typeface="Calibri" panose="020F0502020204030204" pitchFamily="34" charset="0"/>
                <a:ea typeface="Calibri" panose="020F0502020204030204" pitchFamily="34" charset="0"/>
                <a:cs typeface="Times New Roman" panose="02020603050405020304" pitchFamily="18" charset="0"/>
              </a:rPr>
              <a:t>3</a:t>
            </a:r>
            <a:r>
              <a:rPr lang="tr-TR" sz="2400" dirty="0" smtClean="0"/>
              <a:t> ve  sıvı yakıtlarda </a:t>
            </a:r>
            <a:r>
              <a:rPr lang="tr-TR" sz="2400" dirty="0"/>
              <a:t>ise genellikle </a:t>
            </a:r>
            <a:r>
              <a:rPr lang="tr-TR" sz="2400" dirty="0">
                <a:solidFill>
                  <a:srgbClr val="FF0000"/>
                </a:solidFill>
              </a:rPr>
              <a:t>kcal/lt</a:t>
            </a:r>
            <a:r>
              <a:rPr lang="tr-TR" sz="2400" dirty="0"/>
              <a:t> olarak verilir. </a:t>
            </a:r>
          </a:p>
        </p:txBody>
      </p:sp>
    </p:spTree>
    <p:extLst>
      <p:ext uri="{BB962C8B-B14F-4D97-AF65-F5344CB8AC3E}">
        <p14:creationId xmlns:p14="http://schemas.microsoft.com/office/powerpoint/2010/main" val="19970378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664899"/>
          </a:xfrm>
        </p:spPr>
        <p:txBody>
          <a:bodyPr>
            <a:normAutofit/>
          </a:bodyPr>
          <a:lstStyle/>
          <a:p>
            <a:pPr algn="ctr"/>
            <a:r>
              <a:rPr lang="tr-TR" sz="3600" dirty="0" smtClean="0"/>
              <a:t>Kömür ile ilgili bazı terimler</a:t>
            </a:r>
            <a:endParaRPr lang="tr-TR" sz="3600" dirty="0"/>
          </a:p>
        </p:txBody>
      </p:sp>
      <p:sp>
        <p:nvSpPr>
          <p:cNvPr id="3" name="Content Placeholder 2"/>
          <p:cNvSpPr>
            <a:spLocks noGrp="1"/>
          </p:cNvSpPr>
          <p:nvPr>
            <p:ph idx="1"/>
          </p:nvPr>
        </p:nvSpPr>
        <p:spPr>
          <a:xfrm>
            <a:off x="1069848" y="1345473"/>
            <a:ext cx="10058400" cy="5316583"/>
          </a:xfrm>
        </p:spPr>
        <p:txBody>
          <a:bodyPr>
            <a:normAutofit lnSpcReduction="10000"/>
          </a:bodyPr>
          <a:lstStyle/>
          <a:p>
            <a:pPr marL="0" indent="0" algn="just">
              <a:buNone/>
            </a:pPr>
            <a:r>
              <a:rPr lang="tr-TR" dirty="0" smtClean="0"/>
              <a:t>Kömür ile ilgili kullanılan genel terimler aşağıdaki gibi tanımlanmıştır.</a:t>
            </a:r>
          </a:p>
          <a:p>
            <a:pPr marL="0" indent="0" algn="just">
              <a:buNone/>
            </a:pPr>
            <a:r>
              <a:rPr lang="tr-TR" dirty="0" smtClean="0">
                <a:solidFill>
                  <a:srgbClr val="FF0000"/>
                </a:solidFill>
              </a:rPr>
              <a:t>TÜVENAN </a:t>
            </a:r>
            <a:r>
              <a:rPr lang="tr-TR" dirty="0">
                <a:solidFill>
                  <a:srgbClr val="FF0000"/>
                </a:solidFill>
              </a:rPr>
              <a:t>KÖMÜR: </a:t>
            </a:r>
          </a:p>
          <a:p>
            <a:pPr marL="0" indent="0" algn="just">
              <a:buNone/>
            </a:pPr>
            <a:r>
              <a:rPr lang="tr-TR" dirty="0"/>
              <a:t>Tüvenan kömür, bir kömür ocağından tabii olarak çıkarılıp hiçbir işleme </a:t>
            </a:r>
            <a:r>
              <a:rPr lang="tr-TR" dirty="0" smtClean="0"/>
              <a:t>tabi tutulmayan </a:t>
            </a:r>
            <a:r>
              <a:rPr lang="tr-TR" dirty="0"/>
              <a:t>ham kömürdür. </a:t>
            </a:r>
          </a:p>
          <a:p>
            <a:pPr marL="0" indent="0" algn="just">
              <a:buNone/>
            </a:pPr>
            <a:r>
              <a:rPr lang="tr-TR" dirty="0">
                <a:solidFill>
                  <a:srgbClr val="FF0000"/>
                </a:solidFill>
              </a:rPr>
              <a:t>KRİBLE KÖMÜR: </a:t>
            </a:r>
          </a:p>
          <a:p>
            <a:pPr marL="0" indent="0" algn="just">
              <a:buNone/>
            </a:pPr>
            <a:r>
              <a:rPr lang="tr-TR" dirty="0"/>
              <a:t>Krible kömür, ayıklama ve eleme işlemine tabi </a:t>
            </a:r>
            <a:r>
              <a:rPr lang="tr-TR" dirty="0" smtClean="0"/>
              <a:t>tutulmuş tüvenan </a:t>
            </a:r>
            <a:r>
              <a:rPr lang="tr-TR" dirty="0"/>
              <a:t>kömürdür. </a:t>
            </a:r>
          </a:p>
          <a:p>
            <a:pPr marL="0" indent="0" algn="just">
              <a:buNone/>
            </a:pPr>
            <a:r>
              <a:rPr lang="tr-TR" dirty="0" smtClean="0">
                <a:solidFill>
                  <a:srgbClr val="FF0000"/>
                </a:solidFill>
              </a:rPr>
              <a:t>ELENMİŞ KÖMÜR</a:t>
            </a:r>
            <a:r>
              <a:rPr lang="tr-TR" dirty="0">
                <a:solidFill>
                  <a:srgbClr val="FF0000"/>
                </a:solidFill>
              </a:rPr>
              <a:t>: </a:t>
            </a:r>
          </a:p>
          <a:p>
            <a:pPr marL="0" indent="0" algn="just">
              <a:buNone/>
            </a:pPr>
            <a:r>
              <a:rPr lang="tr-TR" dirty="0" smtClean="0"/>
              <a:t>Elenmiş kömür</a:t>
            </a:r>
            <a:r>
              <a:rPr lang="tr-TR" dirty="0"/>
              <a:t>, belli delik </a:t>
            </a:r>
            <a:r>
              <a:rPr lang="tr-TR" dirty="0" smtClean="0"/>
              <a:t>aralıklı eleklerden elenmiş ve </a:t>
            </a:r>
            <a:r>
              <a:rPr lang="tr-TR" dirty="0"/>
              <a:t>belli boyut </a:t>
            </a:r>
            <a:r>
              <a:rPr lang="tr-TR" dirty="0" smtClean="0"/>
              <a:t>sınırları arasında sınıflandırılmış kömürdür</a:t>
            </a:r>
            <a:r>
              <a:rPr lang="tr-TR" dirty="0"/>
              <a:t>. </a:t>
            </a:r>
          </a:p>
          <a:p>
            <a:pPr marL="0" indent="0" algn="just">
              <a:buNone/>
            </a:pPr>
            <a:r>
              <a:rPr lang="tr-TR" dirty="0" smtClean="0">
                <a:solidFill>
                  <a:srgbClr val="FF0000"/>
                </a:solidFill>
              </a:rPr>
              <a:t>TEMİZLENMİŞ KÖMÜR</a:t>
            </a:r>
            <a:r>
              <a:rPr lang="tr-TR" dirty="0">
                <a:solidFill>
                  <a:srgbClr val="FF0000"/>
                </a:solidFill>
              </a:rPr>
              <a:t>:</a:t>
            </a:r>
          </a:p>
          <a:p>
            <a:pPr marL="0" indent="0" algn="just">
              <a:buNone/>
            </a:pPr>
            <a:r>
              <a:rPr lang="tr-TR" dirty="0" smtClean="0"/>
              <a:t>Temizlenmiş kömür</a:t>
            </a:r>
            <a:r>
              <a:rPr lang="tr-TR" dirty="0"/>
              <a:t>, yaşveya kuru bir sistemle temizleme işlemi </a:t>
            </a:r>
            <a:r>
              <a:rPr lang="tr-TR" dirty="0" smtClean="0"/>
              <a:t>görmüş kömürdür</a:t>
            </a:r>
            <a:r>
              <a:rPr lang="tr-TR" dirty="0"/>
              <a:t>. </a:t>
            </a:r>
          </a:p>
          <a:p>
            <a:pPr marL="0" indent="0" algn="just">
              <a:buNone/>
            </a:pPr>
            <a:r>
              <a:rPr lang="tr-TR" dirty="0" smtClean="0">
                <a:solidFill>
                  <a:srgbClr val="FF0000"/>
                </a:solidFill>
              </a:rPr>
              <a:t>YIKANMIŞ KÖMÜR</a:t>
            </a:r>
            <a:r>
              <a:rPr lang="tr-TR" dirty="0">
                <a:solidFill>
                  <a:srgbClr val="FF0000"/>
                </a:solidFill>
              </a:rPr>
              <a:t>:</a:t>
            </a:r>
          </a:p>
          <a:p>
            <a:pPr marL="0" indent="0" algn="just">
              <a:buNone/>
            </a:pPr>
            <a:r>
              <a:rPr lang="tr-TR" dirty="0" smtClean="0"/>
              <a:t>Yıkanmış kömür</a:t>
            </a:r>
            <a:r>
              <a:rPr lang="tr-TR" dirty="0"/>
              <a:t>, yaşbir temizleme işlemi </a:t>
            </a:r>
            <a:r>
              <a:rPr lang="tr-TR" dirty="0" smtClean="0"/>
              <a:t>görmüş kömürdür</a:t>
            </a:r>
            <a:r>
              <a:rPr lang="tr-TR" dirty="0"/>
              <a:t>. </a:t>
            </a:r>
          </a:p>
        </p:txBody>
      </p:sp>
    </p:spTree>
    <p:extLst>
      <p:ext uri="{BB962C8B-B14F-4D97-AF65-F5344CB8AC3E}">
        <p14:creationId xmlns:p14="http://schemas.microsoft.com/office/powerpoint/2010/main" val="8022969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444137"/>
            <a:ext cx="10058400" cy="6204857"/>
          </a:xfrm>
        </p:spPr>
        <p:txBody>
          <a:bodyPr/>
          <a:lstStyle/>
          <a:p>
            <a:pPr marL="0" indent="0">
              <a:buNone/>
            </a:pPr>
            <a:r>
              <a:rPr lang="tr-TR" dirty="0">
                <a:solidFill>
                  <a:srgbClr val="FF0000"/>
                </a:solidFill>
              </a:rPr>
              <a:t>TOPLAM RUTUBET (NEM): </a:t>
            </a:r>
          </a:p>
          <a:p>
            <a:pPr marL="0" indent="0" algn="just">
              <a:buNone/>
            </a:pPr>
            <a:r>
              <a:rPr lang="tr-TR" dirty="0"/>
              <a:t>Numune olarak </a:t>
            </a:r>
            <a:r>
              <a:rPr lang="tr-TR" dirty="0" smtClean="0"/>
              <a:t>alınmış olan </a:t>
            </a:r>
            <a:r>
              <a:rPr lang="tr-TR" dirty="0"/>
              <a:t>kömürde standart şartlar altında bertaraf edilebilen rutubet miktarıdır. </a:t>
            </a:r>
          </a:p>
          <a:p>
            <a:pPr marL="0" indent="0" algn="just">
              <a:buNone/>
            </a:pPr>
            <a:endParaRPr lang="tr-TR" dirty="0" smtClean="0"/>
          </a:p>
          <a:p>
            <a:pPr marL="0" indent="0" algn="just">
              <a:buNone/>
            </a:pPr>
            <a:r>
              <a:rPr lang="tr-TR" dirty="0" smtClean="0">
                <a:solidFill>
                  <a:srgbClr val="FF0000"/>
                </a:solidFill>
              </a:rPr>
              <a:t>BÜNYE </a:t>
            </a:r>
            <a:r>
              <a:rPr lang="tr-TR" dirty="0">
                <a:solidFill>
                  <a:srgbClr val="FF0000"/>
                </a:solidFill>
              </a:rPr>
              <a:t>RUTUBETi (Bünye Nemi - Higroskopik Nem): </a:t>
            </a:r>
          </a:p>
          <a:p>
            <a:pPr marL="0" indent="0" algn="just">
              <a:buNone/>
            </a:pPr>
            <a:r>
              <a:rPr lang="tr-TR" dirty="0"/>
              <a:t>Havada kuru kömür numunesinin 105 </a:t>
            </a:r>
            <a:r>
              <a:rPr lang="tr-TR" dirty="0" smtClean="0"/>
              <a:t>°C </a:t>
            </a:r>
            <a:r>
              <a:rPr lang="tr-TR" dirty="0"/>
              <a:t>sıcaklıkta oksijensiz bir ortamda sabit bir ağırlığa ulaşıncaya kadar kaybettiği rutubettir. </a:t>
            </a:r>
            <a:endParaRPr lang="tr-TR" dirty="0" smtClean="0"/>
          </a:p>
          <a:p>
            <a:pPr marL="0" indent="0" algn="just">
              <a:buNone/>
            </a:pPr>
            <a:endParaRPr lang="tr-TR" dirty="0"/>
          </a:p>
          <a:p>
            <a:pPr marL="0" indent="0" algn="just">
              <a:buNone/>
            </a:pPr>
            <a:r>
              <a:rPr lang="tr-TR" dirty="0">
                <a:solidFill>
                  <a:srgbClr val="FF0000"/>
                </a:solidFill>
              </a:rPr>
              <a:t>SERBEST RUTUBET (Yüzey Rutubeti - Kaba Nem):</a:t>
            </a:r>
          </a:p>
          <a:p>
            <a:pPr marL="0" indent="0" algn="just">
              <a:buNone/>
            </a:pPr>
            <a:r>
              <a:rPr lang="tr-TR" dirty="0"/>
              <a:t>Tüvenan kömürün, havada kuru kömür haline dönüşünceye kadar kaybettiği rutubet olup buna kaba nem adıda verilir. </a:t>
            </a:r>
            <a:endParaRPr lang="tr-TR" dirty="0" smtClean="0"/>
          </a:p>
          <a:p>
            <a:pPr marL="0" indent="0" algn="just">
              <a:buNone/>
            </a:pPr>
            <a:endParaRPr lang="tr-TR" dirty="0"/>
          </a:p>
          <a:p>
            <a:pPr marL="0" indent="0" algn="just">
              <a:buNone/>
            </a:pPr>
            <a:r>
              <a:rPr lang="tr-TR" dirty="0">
                <a:solidFill>
                  <a:srgbClr val="FF0000"/>
                </a:solidFill>
              </a:rPr>
              <a:t>HAVADA KURUMUŞKÖMÜRDE RUTUBET (NEM): </a:t>
            </a:r>
          </a:p>
          <a:p>
            <a:pPr marL="0" indent="0" algn="just">
              <a:buNone/>
            </a:pPr>
            <a:r>
              <a:rPr lang="tr-TR" dirty="0"/>
              <a:t>Maruz </a:t>
            </a:r>
            <a:r>
              <a:rPr lang="tr-TR" dirty="0" smtClean="0"/>
              <a:t>kaldığı havada </a:t>
            </a:r>
            <a:r>
              <a:rPr lang="tr-TR" dirty="0"/>
              <a:t>yaklaşık bir dengeye ulaşan kömür numunesindeki rutubettir. </a:t>
            </a:r>
          </a:p>
        </p:txBody>
      </p:sp>
    </p:spTree>
    <p:extLst>
      <p:ext uri="{BB962C8B-B14F-4D97-AF65-F5344CB8AC3E}">
        <p14:creationId xmlns:p14="http://schemas.microsoft.com/office/powerpoint/2010/main" val="8727557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05394"/>
            <a:ext cx="10058400" cy="5995852"/>
          </a:xfrm>
        </p:spPr>
        <p:txBody>
          <a:bodyPr>
            <a:normAutofit lnSpcReduction="10000"/>
          </a:bodyPr>
          <a:lstStyle/>
          <a:p>
            <a:pPr marL="0" indent="0">
              <a:buNone/>
            </a:pPr>
            <a:r>
              <a:rPr lang="tr-TR" dirty="0">
                <a:solidFill>
                  <a:srgbClr val="FF0000"/>
                </a:solidFill>
              </a:rPr>
              <a:t>TOPLAM KÜL : </a:t>
            </a:r>
          </a:p>
          <a:p>
            <a:pPr marL="0" indent="0" algn="just">
              <a:buNone/>
            </a:pPr>
            <a:r>
              <a:rPr lang="tr-TR" dirty="0"/>
              <a:t>Bir kömür numunesinin tam yakılmasısonucu arta kalan mineral </a:t>
            </a:r>
            <a:r>
              <a:rPr lang="tr-TR" dirty="0" smtClean="0"/>
              <a:t>maddelerin toplam </a:t>
            </a:r>
            <a:r>
              <a:rPr lang="tr-TR" dirty="0"/>
              <a:t>ağırlığının % olarak ifadesidir. </a:t>
            </a:r>
          </a:p>
          <a:p>
            <a:pPr marL="0" indent="0" algn="just">
              <a:buNone/>
            </a:pPr>
            <a:r>
              <a:rPr lang="tr-TR" dirty="0">
                <a:solidFill>
                  <a:srgbClr val="FF0000"/>
                </a:solidFill>
              </a:rPr>
              <a:t>BAĞIL KÜL : </a:t>
            </a:r>
          </a:p>
          <a:p>
            <a:pPr marL="0" indent="0" algn="just">
              <a:buNone/>
            </a:pPr>
            <a:r>
              <a:rPr lang="tr-TR" dirty="0"/>
              <a:t>Fiziksel yollarla kömürden uzaklaştırılamıyan mineral maddelerdir. </a:t>
            </a:r>
          </a:p>
          <a:p>
            <a:pPr marL="0" indent="0" algn="just">
              <a:buNone/>
            </a:pPr>
            <a:r>
              <a:rPr lang="tr-TR" dirty="0">
                <a:solidFill>
                  <a:srgbClr val="FF0000"/>
                </a:solidFill>
              </a:rPr>
              <a:t>GAZ : </a:t>
            </a:r>
          </a:p>
          <a:p>
            <a:pPr marL="0" indent="0" algn="just">
              <a:buNone/>
            </a:pPr>
            <a:r>
              <a:rPr lang="tr-TR" dirty="0"/>
              <a:t>Kömürün havasız </a:t>
            </a:r>
            <a:r>
              <a:rPr lang="tr-TR" dirty="0" smtClean="0"/>
              <a:t>(oksijensiz</a:t>
            </a:r>
            <a:r>
              <a:rPr lang="tr-TR" dirty="0"/>
              <a:t>) ortamda ısıtılmasıve damıtılmasısırasında kaybettiği kütledir. Uçucu madde ve Rutubet </a:t>
            </a:r>
            <a:r>
              <a:rPr lang="tr-TR" dirty="0" smtClean="0"/>
              <a:t>toplamından </a:t>
            </a:r>
            <a:r>
              <a:rPr lang="tr-TR" dirty="0"/>
              <a:t>oluşur. </a:t>
            </a:r>
          </a:p>
          <a:p>
            <a:pPr marL="0" indent="0" algn="just">
              <a:buNone/>
            </a:pPr>
            <a:r>
              <a:rPr lang="tr-TR" dirty="0">
                <a:solidFill>
                  <a:srgbClr val="FF0000"/>
                </a:solidFill>
              </a:rPr>
              <a:t>UÇUCU MADDE :</a:t>
            </a:r>
          </a:p>
          <a:p>
            <a:pPr marL="0" indent="0" algn="just">
              <a:buNone/>
            </a:pPr>
            <a:r>
              <a:rPr lang="tr-TR" dirty="0"/>
              <a:t>Kömürdeki gaz miktarından rutubet miktarının çıkarılmasıyla bulunan değerdir. </a:t>
            </a:r>
          </a:p>
          <a:p>
            <a:pPr marL="0" indent="0" algn="just">
              <a:buNone/>
            </a:pPr>
            <a:r>
              <a:rPr lang="tr-TR" dirty="0">
                <a:solidFill>
                  <a:srgbClr val="FF0000"/>
                </a:solidFill>
              </a:rPr>
              <a:t>SABİT KARBON :</a:t>
            </a:r>
          </a:p>
          <a:p>
            <a:pPr marL="0" indent="0" algn="just">
              <a:buNone/>
            </a:pPr>
            <a:r>
              <a:rPr lang="tr-TR" dirty="0"/>
              <a:t>Kömürdeki ; Rutubet, Kül ve Uçucu Madde toplamlarının </a:t>
            </a:r>
            <a:r>
              <a:rPr lang="tr-TR" dirty="0" smtClean="0"/>
              <a:t>100'den çıkartılması ile </a:t>
            </a:r>
            <a:r>
              <a:rPr lang="tr-TR" dirty="0"/>
              <a:t>bulunan değerdir. </a:t>
            </a:r>
          </a:p>
          <a:p>
            <a:pPr marL="0" indent="0" algn="just">
              <a:buNone/>
            </a:pPr>
            <a:r>
              <a:rPr lang="tr-TR" dirty="0">
                <a:solidFill>
                  <a:srgbClr val="FF0000"/>
                </a:solidFill>
              </a:rPr>
              <a:t>ELEMENTEL KARBON : </a:t>
            </a:r>
          </a:p>
          <a:p>
            <a:pPr marL="0" indent="0" algn="just">
              <a:buNone/>
            </a:pPr>
            <a:r>
              <a:rPr lang="tr-TR" dirty="0"/>
              <a:t>Kömürün bileşiminde bulunan sabit(serbest) ve </a:t>
            </a:r>
            <a:r>
              <a:rPr lang="tr-TR" dirty="0" smtClean="0"/>
              <a:t>bağlı karbon </a:t>
            </a:r>
            <a:r>
              <a:rPr lang="tr-TR" dirty="0"/>
              <a:t>toplamından oluşan değerdir. </a:t>
            </a:r>
          </a:p>
        </p:txBody>
      </p:sp>
    </p:spTree>
    <p:extLst>
      <p:ext uri="{BB962C8B-B14F-4D97-AF65-F5344CB8AC3E}">
        <p14:creationId xmlns:p14="http://schemas.microsoft.com/office/powerpoint/2010/main" val="470337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05394"/>
            <a:ext cx="10268712" cy="5466806"/>
          </a:xfrm>
        </p:spPr>
        <p:txBody>
          <a:bodyPr>
            <a:normAutofit fontScale="92500"/>
          </a:bodyPr>
          <a:lstStyle/>
          <a:p>
            <a:pPr marL="0" indent="0" algn="just">
              <a:buNone/>
            </a:pPr>
            <a:r>
              <a:rPr lang="tr-TR" sz="2200" dirty="0"/>
              <a:t>Lagün teorisi çeşitli tipteki kömürleri meydana getiren bitkisel yığınları açıklamakta ancak bu kömür tipleri arasındaki kimyasal farklılıkları </a:t>
            </a:r>
            <a:r>
              <a:rPr lang="tr-TR" sz="2200" dirty="0" smtClean="0"/>
              <a:t>açıklayamamaktadır.</a:t>
            </a:r>
          </a:p>
          <a:p>
            <a:pPr marL="0" indent="0" algn="just">
              <a:buNone/>
            </a:pPr>
            <a:r>
              <a:rPr lang="tr-TR" sz="2200" dirty="0"/>
              <a:t>Kömür tipleri arasındaki kimyasal farklılıkları açıklayan teoriler ise Selüloz ve Linyin (</a:t>
            </a:r>
            <a:r>
              <a:rPr lang="tr-TR" sz="2200" dirty="0" smtClean="0"/>
              <a:t>Fischer‐Schrader</a:t>
            </a:r>
            <a:r>
              <a:rPr lang="tr-TR" sz="2200" dirty="0"/>
              <a:t>) </a:t>
            </a:r>
            <a:r>
              <a:rPr lang="tr-TR" sz="2200" dirty="0" smtClean="0"/>
              <a:t>teorisi’dir.</a:t>
            </a:r>
          </a:p>
          <a:p>
            <a:pPr marL="0" indent="0" algn="just">
              <a:buNone/>
            </a:pPr>
            <a:r>
              <a:rPr lang="tr-TR" sz="2200" dirty="0"/>
              <a:t>4. </a:t>
            </a:r>
            <a:r>
              <a:rPr lang="tr-TR" sz="2200" dirty="0">
                <a:solidFill>
                  <a:srgbClr val="FF0000"/>
                </a:solidFill>
              </a:rPr>
              <a:t>Selüloz Teorisi ve Linyin Teorisi</a:t>
            </a:r>
          </a:p>
          <a:p>
            <a:pPr marL="0" indent="0" algn="just">
              <a:buNone/>
            </a:pPr>
            <a:r>
              <a:rPr lang="tr-TR" sz="2200" dirty="0"/>
              <a:t>Bir çok araştırmacı kömürün ana maddesinin selüloz olduğunu kabul etmekte ve sentez </a:t>
            </a:r>
            <a:r>
              <a:rPr lang="tr-TR" sz="2200" dirty="0" smtClean="0"/>
              <a:t>yoluyla selülozdan </a:t>
            </a:r>
            <a:r>
              <a:rPr lang="tr-TR" sz="2200" dirty="0"/>
              <a:t>diğer kömür türleri oluşmaktadır. Ber </a:t>
            </a:r>
            <a:r>
              <a:rPr lang="tr-TR" sz="2200" dirty="0" smtClean="0"/>
              <a:t>gius isimli araştırmacının ortaya attığı bu teoriye </a:t>
            </a:r>
            <a:r>
              <a:rPr lang="tr-TR" sz="2200" dirty="0"/>
              <a:t>göre kömür oluşumu </a:t>
            </a:r>
            <a:r>
              <a:rPr lang="tr-TR" sz="2200" dirty="0" smtClean="0"/>
              <a:t>havasız yerde selülozun yavaş yavaş ayrışmasının </a:t>
            </a:r>
            <a:r>
              <a:rPr lang="tr-TR" sz="2200" dirty="0"/>
              <a:t>bir </a:t>
            </a:r>
            <a:r>
              <a:rPr lang="tr-TR" sz="2200" dirty="0" smtClean="0"/>
              <a:t>sonucudur.</a:t>
            </a:r>
          </a:p>
          <a:p>
            <a:pPr marL="0" indent="0" algn="just">
              <a:buNone/>
            </a:pPr>
            <a:r>
              <a:rPr lang="tr-TR" sz="2200" dirty="0"/>
              <a:t>Buna </a:t>
            </a:r>
            <a:r>
              <a:rPr lang="tr-TR" sz="2200" dirty="0" smtClean="0"/>
              <a:t>göre;</a:t>
            </a:r>
          </a:p>
          <a:p>
            <a:pPr marL="0" indent="0" algn="just">
              <a:buNone/>
            </a:pPr>
            <a:endParaRPr lang="tr-TR" sz="2200" dirty="0" smtClean="0"/>
          </a:p>
          <a:p>
            <a:pPr algn="just">
              <a:buFont typeface="Wingdings" panose="05000000000000000000" pitchFamily="2" charset="2"/>
              <a:buChar char="Ø"/>
            </a:pPr>
            <a:r>
              <a:rPr lang="tr-TR" sz="2200" dirty="0"/>
              <a:t>Selüloz ve linyin yapıları bakımından birbirinden tamamen farklı iki maddedir.</a:t>
            </a:r>
          </a:p>
          <a:p>
            <a:pPr>
              <a:lnSpc>
                <a:spcPct val="115000"/>
              </a:lnSpc>
              <a:spcAft>
                <a:spcPts val="1000"/>
              </a:spcAft>
              <a:buFont typeface="Wingdings" panose="05000000000000000000" pitchFamily="2" charset="2"/>
              <a:buChar char="Ø"/>
            </a:pPr>
            <a:r>
              <a:rPr lang="tr-TR" sz="2200" dirty="0" smtClean="0"/>
              <a:t>Bakterilerin </a:t>
            </a:r>
            <a:r>
              <a:rPr lang="tr-TR" sz="2200" dirty="0"/>
              <a:t>etkisiyle selüloz, </a:t>
            </a:r>
            <a:r>
              <a:rPr lang="tr-TR" sz="2200" dirty="0" smtClean="0"/>
              <a:t>CO</a:t>
            </a:r>
            <a:r>
              <a:rPr lang="tr-TR" sz="2400" baseline="-25000" dirty="0" smtClean="0">
                <a:latin typeface="Calibri" panose="020F0502020204030204" pitchFamily="34" charset="0"/>
                <a:ea typeface="Calibri" panose="020F0502020204030204" pitchFamily="34" charset="0"/>
                <a:cs typeface="Times New Roman" panose="02020603050405020304" pitchFamily="18" charset="0"/>
              </a:rPr>
              <a:t>2</a:t>
            </a:r>
            <a:r>
              <a:rPr lang="tr-TR" sz="2200" dirty="0" smtClean="0"/>
              <a:t>, CH</a:t>
            </a:r>
            <a:r>
              <a:rPr lang="tr-TR" sz="2400" baseline="-25000" dirty="0">
                <a:latin typeface="Calibri" panose="020F0502020204030204" pitchFamily="34" charset="0"/>
                <a:ea typeface="Calibri" panose="020F0502020204030204" pitchFamily="34" charset="0"/>
                <a:cs typeface="Times New Roman" panose="02020603050405020304" pitchFamily="18" charset="0"/>
              </a:rPr>
              <a:t>4</a:t>
            </a:r>
            <a:r>
              <a:rPr lang="tr-TR" sz="2200" dirty="0" smtClean="0"/>
              <a:t> ve H</a:t>
            </a:r>
            <a:r>
              <a:rPr lang="tr-TR" sz="2400" baseline="-25000" dirty="0" smtClean="0">
                <a:latin typeface="Calibri" panose="020F0502020204030204" pitchFamily="34" charset="0"/>
                <a:ea typeface="Calibri" panose="020F0502020204030204" pitchFamily="34" charset="0"/>
                <a:cs typeface="Times New Roman" panose="02020603050405020304" pitchFamily="18" charset="0"/>
              </a:rPr>
              <a:t>2</a:t>
            </a:r>
            <a:r>
              <a:rPr lang="tr-TR" sz="2200" dirty="0" smtClean="0"/>
              <a:t>O’ya </a:t>
            </a:r>
            <a:r>
              <a:rPr lang="tr-TR" sz="2200" dirty="0"/>
              <a:t>ayrılarak tamamen </a:t>
            </a:r>
            <a:r>
              <a:rPr lang="tr-TR" sz="2200" dirty="0" smtClean="0"/>
              <a:t>kaybolur.</a:t>
            </a:r>
            <a:endParaRPr lang="tr-TR" sz="2200" dirty="0"/>
          </a:p>
          <a:p>
            <a:pPr marL="0" indent="0">
              <a:buNone/>
            </a:pPr>
            <a:endParaRPr lang="tr-TR" dirty="0"/>
          </a:p>
        </p:txBody>
      </p:sp>
    </p:spTree>
    <p:extLst>
      <p:ext uri="{BB962C8B-B14F-4D97-AF65-F5344CB8AC3E}">
        <p14:creationId xmlns:p14="http://schemas.microsoft.com/office/powerpoint/2010/main" val="23381046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66206"/>
            <a:ext cx="10058400" cy="5505994"/>
          </a:xfrm>
        </p:spPr>
        <p:txBody>
          <a:bodyPr/>
          <a:lstStyle/>
          <a:p>
            <a:pPr marL="0" indent="0">
              <a:buNone/>
            </a:pPr>
            <a:r>
              <a:rPr lang="tr-TR" dirty="0">
                <a:solidFill>
                  <a:srgbClr val="FF0000"/>
                </a:solidFill>
              </a:rPr>
              <a:t>SAF KÖMÜR : </a:t>
            </a:r>
          </a:p>
          <a:p>
            <a:pPr marL="0" indent="0" algn="just">
              <a:buNone/>
            </a:pPr>
            <a:r>
              <a:rPr lang="tr-TR" dirty="0"/>
              <a:t>Kömürde faydalanılan kısım olup, Uçucu madde ve Sabit karbon toplamından oluşur. </a:t>
            </a:r>
          </a:p>
          <a:p>
            <a:pPr marL="0" indent="0" algn="just">
              <a:buNone/>
            </a:pPr>
            <a:r>
              <a:rPr lang="tr-TR" dirty="0" smtClean="0">
                <a:solidFill>
                  <a:srgbClr val="FF0000"/>
                </a:solidFill>
              </a:rPr>
              <a:t>KOK </a:t>
            </a:r>
            <a:r>
              <a:rPr lang="tr-TR" dirty="0">
                <a:solidFill>
                  <a:srgbClr val="FF0000"/>
                </a:solidFill>
              </a:rPr>
              <a:t>:</a:t>
            </a:r>
          </a:p>
          <a:p>
            <a:pPr marL="0" indent="0" algn="just">
              <a:buNone/>
            </a:pPr>
            <a:r>
              <a:rPr lang="tr-TR" dirty="0"/>
              <a:t>Kömürdeki Sabit karbon ve Kül miktarının toplamıdır. </a:t>
            </a:r>
          </a:p>
          <a:p>
            <a:pPr marL="0" indent="0" algn="just">
              <a:buNone/>
            </a:pPr>
            <a:r>
              <a:rPr lang="tr-TR" dirty="0" smtClean="0">
                <a:solidFill>
                  <a:srgbClr val="FF0000"/>
                </a:solidFill>
              </a:rPr>
              <a:t>KOK </a:t>
            </a:r>
            <a:r>
              <a:rPr lang="tr-TR" dirty="0">
                <a:solidFill>
                  <a:srgbClr val="FF0000"/>
                </a:solidFill>
              </a:rPr>
              <a:t>HASSASI: </a:t>
            </a:r>
          </a:p>
          <a:p>
            <a:pPr marL="0" indent="0" algn="just">
              <a:buNone/>
            </a:pPr>
            <a:r>
              <a:rPr lang="tr-TR" dirty="0" smtClean="0"/>
              <a:t>Gaz </a:t>
            </a:r>
            <a:r>
              <a:rPr lang="tr-TR" dirty="0"/>
              <a:t>tayini sonucu kalan kömürün şekil ve renginin ifadesidir. </a:t>
            </a:r>
            <a:endParaRPr lang="tr-TR" dirty="0" smtClean="0"/>
          </a:p>
          <a:p>
            <a:pPr marL="0" indent="0" algn="just">
              <a:buNone/>
            </a:pPr>
            <a:r>
              <a:rPr lang="tr-TR" dirty="0">
                <a:solidFill>
                  <a:srgbClr val="FF0000"/>
                </a:solidFill>
              </a:rPr>
              <a:t>Koklaşma: </a:t>
            </a:r>
          </a:p>
          <a:p>
            <a:pPr marL="0" indent="0" algn="just">
              <a:buNone/>
            </a:pPr>
            <a:r>
              <a:rPr lang="tr-TR" dirty="0"/>
              <a:t>Kömürleşme derecesi yüksek olanlar (taşkömürleri) ısı programı altında önce yumuşarlar. Daha sonra şişerek gazlarını çıkartır ve yeniden sertleşirler. Bu olaylar sonucu oluşan oldukça gözenekli ve hafif maddeye “kok kömürü” adı verilir</a:t>
            </a:r>
            <a:endParaRPr lang="tr-TR" dirty="0" smtClean="0"/>
          </a:p>
          <a:p>
            <a:pPr marL="0" indent="0" algn="just">
              <a:buNone/>
            </a:pPr>
            <a:r>
              <a:rPr lang="tr-TR" dirty="0" smtClean="0">
                <a:solidFill>
                  <a:srgbClr val="FF0000"/>
                </a:solidFill>
              </a:rPr>
              <a:t>CÜRUF;</a:t>
            </a:r>
          </a:p>
          <a:p>
            <a:pPr marL="0" indent="0" algn="just">
              <a:buNone/>
            </a:pPr>
            <a:r>
              <a:rPr lang="tr-TR" dirty="0" smtClean="0"/>
              <a:t>Yakıt </a:t>
            </a:r>
            <a:r>
              <a:rPr lang="tr-TR" dirty="0"/>
              <a:t>yakıldıktan sonra, geride kalan katı kitledir .</a:t>
            </a:r>
          </a:p>
        </p:txBody>
      </p:sp>
    </p:spTree>
    <p:extLst>
      <p:ext uri="{BB962C8B-B14F-4D97-AF65-F5344CB8AC3E}">
        <p14:creationId xmlns:p14="http://schemas.microsoft.com/office/powerpoint/2010/main" val="2795401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66206"/>
            <a:ext cx="10058400" cy="5505994"/>
          </a:xfrm>
        </p:spPr>
        <p:txBody>
          <a:bodyPr/>
          <a:lstStyle/>
          <a:p>
            <a:pPr marL="0" indent="0">
              <a:buNone/>
            </a:pPr>
            <a:r>
              <a:rPr lang="tr-TR" dirty="0">
                <a:solidFill>
                  <a:srgbClr val="FF0000"/>
                </a:solidFill>
              </a:rPr>
              <a:t>TOPLAM KÜKÜRT : </a:t>
            </a:r>
          </a:p>
          <a:p>
            <a:pPr marL="0" indent="0" algn="just">
              <a:buNone/>
            </a:pPr>
            <a:r>
              <a:rPr lang="tr-TR" dirty="0"/>
              <a:t>Kömür numunesi içerisindeki tüm kükürt bileşiklerinin </a:t>
            </a:r>
            <a:r>
              <a:rPr lang="tr-TR" dirty="0" smtClean="0"/>
              <a:t>(sülfat, organik, serbest, pirit, kalkopirit </a:t>
            </a:r>
            <a:r>
              <a:rPr lang="tr-TR" dirty="0"/>
              <a:t>v.b.) ihtiva ettiği kükürdün % de olarak ifadesidir. </a:t>
            </a:r>
          </a:p>
          <a:p>
            <a:pPr marL="0" indent="0" algn="just">
              <a:buNone/>
            </a:pPr>
            <a:endParaRPr lang="tr-TR" dirty="0" smtClean="0">
              <a:solidFill>
                <a:srgbClr val="FF0000"/>
              </a:solidFill>
            </a:endParaRPr>
          </a:p>
          <a:p>
            <a:pPr marL="0" indent="0" algn="just">
              <a:buNone/>
            </a:pPr>
            <a:r>
              <a:rPr lang="tr-TR" dirty="0" smtClean="0">
                <a:solidFill>
                  <a:srgbClr val="FF0000"/>
                </a:solidFill>
              </a:rPr>
              <a:t>KÜLDE </a:t>
            </a:r>
            <a:r>
              <a:rPr lang="tr-TR" dirty="0">
                <a:solidFill>
                  <a:srgbClr val="FF0000"/>
                </a:solidFill>
              </a:rPr>
              <a:t>KALAN KÜKÜRT: ( Yanmaz Kükürt) </a:t>
            </a:r>
          </a:p>
          <a:p>
            <a:pPr marL="0" indent="0" algn="just">
              <a:buNone/>
            </a:pPr>
            <a:r>
              <a:rPr lang="tr-TR" dirty="0"/>
              <a:t>Kömür numunesinin en fazla 850 </a:t>
            </a:r>
            <a:r>
              <a:rPr lang="tr-TR" dirty="0" smtClean="0"/>
              <a:t>°C </a:t>
            </a:r>
            <a:r>
              <a:rPr lang="tr-TR" dirty="0"/>
              <a:t>'da tam </a:t>
            </a:r>
            <a:r>
              <a:rPr lang="tr-TR" dirty="0" smtClean="0"/>
              <a:t>yakılması sonucu </a:t>
            </a:r>
            <a:r>
              <a:rPr lang="tr-TR" dirty="0"/>
              <a:t>elde edilen kül içerisinde </a:t>
            </a:r>
            <a:r>
              <a:rPr lang="tr-TR" dirty="0" smtClean="0"/>
              <a:t>sülfatlı bileşikler </a:t>
            </a:r>
            <a:r>
              <a:rPr lang="tr-TR" dirty="0"/>
              <a:t>halinde kalan kükürdün </a:t>
            </a:r>
            <a:r>
              <a:rPr lang="tr-TR" dirty="0" smtClean="0"/>
              <a:t>% </a:t>
            </a:r>
            <a:r>
              <a:rPr lang="tr-TR" dirty="0"/>
              <a:t>de olarak </a:t>
            </a:r>
            <a:r>
              <a:rPr lang="tr-TR" dirty="0">
                <a:solidFill>
                  <a:srgbClr val="FF0000"/>
                </a:solidFill>
              </a:rPr>
              <a:t>ifadesidir. </a:t>
            </a:r>
          </a:p>
          <a:p>
            <a:pPr marL="0" indent="0" algn="just">
              <a:buNone/>
            </a:pPr>
            <a:endParaRPr lang="tr-TR" dirty="0" smtClean="0"/>
          </a:p>
          <a:p>
            <a:pPr marL="0" indent="0" algn="just">
              <a:buNone/>
            </a:pPr>
            <a:r>
              <a:rPr lang="tr-TR" dirty="0" smtClean="0">
                <a:solidFill>
                  <a:srgbClr val="FF0000"/>
                </a:solidFill>
              </a:rPr>
              <a:t>YANAR </a:t>
            </a:r>
            <a:r>
              <a:rPr lang="tr-TR" dirty="0">
                <a:solidFill>
                  <a:srgbClr val="FF0000"/>
                </a:solidFill>
              </a:rPr>
              <a:t>KÜKÜRT: </a:t>
            </a:r>
          </a:p>
          <a:p>
            <a:pPr marL="0" indent="0" algn="just">
              <a:buNone/>
            </a:pPr>
            <a:r>
              <a:rPr lang="tr-TR" dirty="0"/>
              <a:t>Kömür numunesinin en fazla 850 </a:t>
            </a:r>
            <a:r>
              <a:rPr lang="tr-TR" dirty="0" smtClean="0"/>
              <a:t>°C </a:t>
            </a:r>
            <a:r>
              <a:rPr lang="tr-TR" dirty="0"/>
              <a:t>'da tam </a:t>
            </a:r>
            <a:r>
              <a:rPr lang="tr-TR" dirty="0" smtClean="0"/>
              <a:t>yakılması sonucunda </a:t>
            </a:r>
            <a:r>
              <a:rPr lang="tr-TR" dirty="0"/>
              <a:t>yanma gazlarında kükürt bileşiği halinde bulunan kükürdün % </a:t>
            </a:r>
            <a:r>
              <a:rPr lang="tr-TR" dirty="0" smtClean="0"/>
              <a:t>de </a:t>
            </a:r>
            <a:r>
              <a:rPr lang="tr-TR" dirty="0"/>
              <a:t>olarak ifadesidir. </a:t>
            </a:r>
          </a:p>
        </p:txBody>
      </p:sp>
    </p:spTree>
    <p:extLst>
      <p:ext uri="{BB962C8B-B14F-4D97-AF65-F5344CB8AC3E}">
        <p14:creationId xmlns:p14="http://schemas.microsoft.com/office/powerpoint/2010/main" val="7440842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5" name="Content Placeholder 4"/>
              <p:cNvGraphicFramePr>
                <a:graphicFrameLocks noGrp="1"/>
              </p:cNvGraphicFramePr>
              <p:nvPr>
                <p:ph idx="1"/>
              </p:nvPr>
            </p:nvGraphicFramePr>
            <p:xfrm>
              <a:off x="1656080" y="1416144"/>
              <a:ext cx="8886190" cy="4652774"/>
            </p:xfrm>
            <a:graphic>
              <a:graphicData uri="http://schemas.openxmlformats.org/drawingml/2006/table">
                <a:tbl>
                  <a:tblPr firstRow="1" firstCol="1" bandRow="1"/>
                  <a:tblGrid>
                    <a:gridCol w="1347470">
                      <a:extLst>
                        <a:ext uri="{9D8B030D-6E8A-4147-A177-3AD203B41FA5}">
                          <a16:colId xmlns:a16="http://schemas.microsoft.com/office/drawing/2014/main" val="3268491679"/>
                        </a:ext>
                      </a:extLst>
                    </a:gridCol>
                    <a:gridCol w="1889760">
                      <a:extLst>
                        <a:ext uri="{9D8B030D-6E8A-4147-A177-3AD203B41FA5}">
                          <a16:colId xmlns:a16="http://schemas.microsoft.com/office/drawing/2014/main" val="4093112474"/>
                        </a:ext>
                      </a:extLst>
                    </a:gridCol>
                    <a:gridCol w="2250440">
                      <a:extLst>
                        <a:ext uri="{9D8B030D-6E8A-4147-A177-3AD203B41FA5}">
                          <a16:colId xmlns:a16="http://schemas.microsoft.com/office/drawing/2014/main" val="3541317286"/>
                        </a:ext>
                      </a:extLst>
                    </a:gridCol>
                    <a:gridCol w="2250440">
                      <a:extLst>
                        <a:ext uri="{9D8B030D-6E8A-4147-A177-3AD203B41FA5}">
                          <a16:colId xmlns:a16="http://schemas.microsoft.com/office/drawing/2014/main" val="1562142051"/>
                        </a:ext>
                      </a:extLst>
                    </a:gridCol>
                    <a:gridCol w="1148080">
                      <a:extLst>
                        <a:ext uri="{9D8B030D-6E8A-4147-A177-3AD203B41FA5}">
                          <a16:colId xmlns:a16="http://schemas.microsoft.com/office/drawing/2014/main" val="3831588534"/>
                        </a:ext>
                      </a:extLst>
                    </a:gridCol>
                  </a:tblGrid>
                  <a:tr h="0">
                    <a:tc gridSpan="5">
                      <a:txBody>
                        <a:bodyPr/>
                        <a:lstStyle/>
                        <a:p>
                          <a:pPr algn="ct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KÖMÜRÜN KİMYASAL ANALİZİ DENEYSEL VERİLER VE HESAPLAMALAR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909610709"/>
                      </a:ext>
                    </a:extLst>
                  </a:tr>
                  <a:tr h="0">
                    <a:tc>
                      <a:txBody>
                        <a:bodyPr/>
                        <a:lstStyle/>
                        <a:p>
                          <a:pPr algn="ct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Analiz</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İşlem</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Sıcaklık ( °C) / Ekipman / Süre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İşlem</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Denklem</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3827074"/>
                      </a:ext>
                    </a:extLst>
                  </a:tr>
                  <a:tr h="0">
                    <a:tc>
                      <a:txBody>
                        <a:bodyPr/>
                        <a:lstStyle/>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Kaba Nem</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m</a:t>
                          </a:r>
                          <a:r>
                            <a:rPr lang="en-US" sz="1200" baseline="-25000">
                              <a:effectLst/>
                              <a:latin typeface="Times New Roman" panose="02020603050405020304" pitchFamily="18" charset="0"/>
                              <a:ea typeface="Calibri" panose="020F0502020204030204" pitchFamily="34" charset="0"/>
                              <a:cs typeface="Times New Roman" panose="02020603050405020304" pitchFamily="18" charset="0"/>
                            </a:rPr>
                            <a:t>0 </a:t>
                          </a:r>
                          <a:r>
                            <a:rPr lang="en-US" sz="1200">
                              <a:effectLst/>
                              <a:latin typeface="Times New Roman" panose="02020603050405020304" pitchFamily="18" charset="0"/>
                              <a:ea typeface="Calibri" panose="020F0502020204030204" pitchFamily="34" charset="0"/>
                              <a:cs typeface="Times New Roman" panose="02020603050405020304" pitchFamily="18" charset="0"/>
                            </a:rPr>
                            <a:t>g kömür alınır. m</a:t>
                          </a:r>
                          <a:r>
                            <a:rPr lang="en-US" sz="1200" baseline="-25000">
                              <a:effectLst/>
                              <a:latin typeface="Times New Roman" panose="02020603050405020304" pitchFamily="18" charset="0"/>
                              <a:ea typeface="Calibri" panose="020F0502020204030204" pitchFamily="34" charset="0"/>
                              <a:cs typeface="Times New Roman" panose="02020603050405020304" pitchFamily="18" charset="0"/>
                            </a:rPr>
                            <a:t>0</a:t>
                          </a:r>
                          <a:r>
                            <a:rPr lang="en-US" sz="1200">
                              <a:effectLst/>
                              <a:latin typeface="Times New Roman" panose="02020603050405020304" pitchFamily="18" charset="0"/>
                              <a:ea typeface="Calibri" panose="020F0502020204030204" pitchFamily="34" charset="0"/>
                              <a:cs typeface="Times New Roman" panose="02020603050405020304" pitchFamily="18" charset="0"/>
                            </a:rPr>
                            <a: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Yaklaşık 20 – 25 °C ’de (oda sıcaklığında) sabit tartıma gelinceye dek bekletilir. (1 gün)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Kalan miktar (m</a:t>
                          </a:r>
                          <a:r>
                            <a:rPr lang="en-US" sz="1200" baseline="-25000">
                              <a:effectLst/>
                              <a:latin typeface="Times New Roman" panose="02020603050405020304" pitchFamily="18" charset="0"/>
                              <a:ea typeface="Calibri" panose="020F0502020204030204" pitchFamily="34" charset="0"/>
                              <a:cs typeface="Times New Roman" panose="02020603050405020304" pitchFamily="18" charset="0"/>
                            </a:rPr>
                            <a:t>1</a:t>
                          </a:r>
                          <a:r>
                            <a:rPr lang="en-US" sz="1200">
                              <a:effectLst/>
                              <a:latin typeface="Times New Roman" panose="02020603050405020304" pitchFamily="18" charset="0"/>
                              <a:ea typeface="Calibri" panose="020F0502020204030204" pitchFamily="34" charset="0"/>
                              <a:cs typeface="Times New Roman" panose="02020603050405020304" pitchFamily="18" charset="0"/>
                            </a:rPr>
                            <a:t>) hassas terazide tartılarak kaydedilir. m</a:t>
                          </a:r>
                          <a:r>
                            <a:rPr lang="en-US" sz="1200" baseline="-25000">
                              <a:effectLst/>
                              <a:latin typeface="Times New Roman" panose="02020603050405020304" pitchFamily="18" charset="0"/>
                              <a:ea typeface="Calibri" panose="020F0502020204030204" pitchFamily="34" charset="0"/>
                              <a:cs typeface="Times New Roman" panose="02020603050405020304" pitchFamily="18" charset="0"/>
                            </a:rPr>
                            <a:t>1</a:t>
                          </a:r>
                          <a:r>
                            <a:rPr lang="en-US" sz="1200">
                              <a:effectLst/>
                              <a:latin typeface="Times New Roman" panose="02020603050405020304" pitchFamily="18" charset="0"/>
                              <a:ea typeface="Calibri" panose="020F0502020204030204" pitchFamily="34" charset="0"/>
                              <a:cs typeface="Times New Roman" panose="02020603050405020304" pitchFamily="18" charset="0"/>
                            </a:rPr>
                            <a: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14:m>
                            <m:oMathPara xmlns:m="http://schemas.openxmlformats.org/officeDocument/2006/math">
                              <m:oMathParaPr>
                                <m:jc m:val="centerGroup"/>
                              </m:oMathParaPr>
                              <m:oMath xmlns:m="http://schemas.openxmlformats.org/officeDocument/2006/math">
                                <m:f>
                                  <m:fPr>
                                    <m:ctrlPr>
                                      <a:rPr lang="tr-TR" sz="1100" i="1">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tr-TR" sz="11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200" i="1">
                                            <a:effectLst/>
                                            <a:latin typeface="Cambria Math" panose="02040503050406030204" pitchFamily="18" charset="0"/>
                                            <a:ea typeface="Calibri" panose="020F0502020204030204" pitchFamily="34" charset="0"/>
                                            <a:cs typeface="Times New Roman" panose="02020603050405020304" pitchFamily="18" charset="0"/>
                                          </a:rPr>
                                          <m:t>𝑚</m:t>
                                        </m:r>
                                      </m:e>
                                      <m:sub>
                                        <m:r>
                                          <a:rPr lang="en-US" sz="1200" i="1">
                                            <a:effectLst/>
                                            <a:latin typeface="Cambria Math" panose="02040503050406030204" pitchFamily="18" charset="0"/>
                                            <a:ea typeface="Calibri" panose="020F0502020204030204" pitchFamily="34" charset="0"/>
                                            <a:cs typeface="Times New Roman" panose="02020603050405020304" pitchFamily="18" charset="0"/>
                                          </a:rPr>
                                          <m:t>0</m:t>
                                        </m:r>
                                      </m:sub>
                                    </m:sSub>
                                    <m:r>
                                      <a:rPr lang="en-US" sz="12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tr-TR" sz="11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200" i="1">
                                            <a:effectLst/>
                                            <a:latin typeface="Cambria Math" panose="02040503050406030204" pitchFamily="18" charset="0"/>
                                            <a:ea typeface="Calibri" panose="020F0502020204030204" pitchFamily="34" charset="0"/>
                                            <a:cs typeface="Times New Roman" panose="02020603050405020304" pitchFamily="18" charset="0"/>
                                          </a:rPr>
                                          <m:t>𝑚</m:t>
                                        </m:r>
                                      </m:e>
                                      <m:sub>
                                        <m:r>
                                          <a:rPr lang="en-US" sz="1200" i="1">
                                            <a:effectLst/>
                                            <a:latin typeface="Cambria Math" panose="02040503050406030204" pitchFamily="18" charset="0"/>
                                            <a:ea typeface="Calibri" panose="020F0502020204030204" pitchFamily="34" charset="0"/>
                                            <a:cs typeface="Times New Roman" panose="02020603050405020304" pitchFamily="18" charset="0"/>
                                          </a:rPr>
                                          <m:t>1</m:t>
                                        </m:r>
                                      </m:sub>
                                    </m:sSub>
                                  </m:num>
                                  <m:den>
                                    <m:sSub>
                                      <m:sSubPr>
                                        <m:ctrlPr>
                                          <a:rPr lang="tr-TR" sz="11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200" i="1">
                                            <a:effectLst/>
                                            <a:latin typeface="Cambria Math" panose="02040503050406030204" pitchFamily="18" charset="0"/>
                                            <a:ea typeface="Calibri" panose="020F0502020204030204" pitchFamily="34" charset="0"/>
                                            <a:cs typeface="Times New Roman" panose="02020603050405020304" pitchFamily="18" charset="0"/>
                                          </a:rPr>
                                          <m:t>𝑚</m:t>
                                        </m:r>
                                      </m:e>
                                      <m:sub>
                                        <m:r>
                                          <a:rPr lang="en-US" sz="1200" i="1">
                                            <a:effectLst/>
                                            <a:latin typeface="Cambria Math" panose="02040503050406030204" pitchFamily="18" charset="0"/>
                                            <a:ea typeface="Calibri" panose="020F0502020204030204" pitchFamily="34" charset="0"/>
                                            <a:cs typeface="Times New Roman" panose="02020603050405020304" pitchFamily="18" charset="0"/>
                                          </a:rPr>
                                          <m:t>𝑜</m:t>
                                        </m:r>
                                      </m:sub>
                                    </m:sSub>
                                  </m:den>
                                </m:f>
                                <m:r>
                                  <a:rPr lang="en-US" sz="1200" i="1">
                                    <a:effectLst/>
                                    <a:latin typeface="Cambria Math" panose="02040503050406030204" pitchFamily="18" charset="0"/>
                                    <a:ea typeface="Calibri" panose="020F0502020204030204" pitchFamily="34" charset="0"/>
                                    <a:cs typeface="Times New Roman" panose="02020603050405020304" pitchFamily="18" charset="0"/>
                                  </a:rPr>
                                  <m:t>𝑥</m:t>
                                </m:r>
                                <m:r>
                                  <a:rPr lang="en-US" sz="1200" i="1">
                                    <a:effectLst/>
                                    <a:latin typeface="Cambria Math" panose="02040503050406030204" pitchFamily="18" charset="0"/>
                                    <a:ea typeface="Calibri" panose="020F0502020204030204" pitchFamily="34" charset="0"/>
                                    <a:cs typeface="Times New Roman" panose="02020603050405020304" pitchFamily="18" charset="0"/>
                                  </a:rPr>
                                  <m:t>100</m:t>
                                </m:r>
                              </m:oMath>
                            </m:oMathPara>
                          </a14:m>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3918222"/>
                      </a:ext>
                    </a:extLst>
                  </a:tr>
                  <a:tr h="0">
                    <a:tc>
                      <a:txBody>
                        <a:bodyPr/>
                        <a:lstStyle/>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Higroskobik Nem</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Havada kurutulmuş kömürden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m</a:t>
                          </a:r>
                          <a:r>
                            <a:rPr lang="en-US" sz="1200" baseline="-25000">
                              <a:effectLst/>
                              <a:latin typeface="Times New Roman" panose="02020603050405020304" pitchFamily="18" charset="0"/>
                              <a:ea typeface="Calibri" panose="020F0502020204030204" pitchFamily="34" charset="0"/>
                              <a:cs typeface="Times New Roman" panose="02020603050405020304" pitchFamily="18" charset="0"/>
                            </a:rPr>
                            <a:t>0</a:t>
                          </a:r>
                          <a:r>
                            <a:rPr lang="en-US" sz="1200">
                              <a:effectLst/>
                              <a:latin typeface="Times New Roman" panose="02020603050405020304" pitchFamily="18" charset="0"/>
                              <a:ea typeface="Calibri" panose="020F0502020204030204" pitchFamily="34" charset="0"/>
                              <a:cs typeface="Times New Roman" panose="02020603050405020304" pitchFamily="18" charset="0"/>
                            </a:rPr>
                            <a:t>  g kömür alınır.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m</a:t>
                          </a:r>
                          <a:r>
                            <a:rPr lang="en-US" sz="1200" baseline="-25000">
                              <a:effectLst/>
                              <a:latin typeface="Times New Roman" panose="02020603050405020304" pitchFamily="18" charset="0"/>
                              <a:ea typeface="Calibri" panose="020F0502020204030204" pitchFamily="34" charset="0"/>
                              <a:cs typeface="Times New Roman" panose="02020603050405020304" pitchFamily="18" charset="0"/>
                            </a:rPr>
                            <a:t>0</a:t>
                          </a:r>
                          <a:r>
                            <a:rPr lang="en-US" sz="1200">
                              <a:effectLst/>
                              <a:latin typeface="Times New Roman" panose="02020603050405020304" pitchFamily="18" charset="0"/>
                              <a:ea typeface="Calibri" panose="020F0502020204030204" pitchFamily="34" charset="0"/>
                              <a:cs typeface="Times New Roman" panose="02020603050405020304" pitchFamily="18" charset="0"/>
                            </a:rPr>
                            <a: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105±3 °C ‘de yaklaşık 2-2,5 saat etüvde bekletilir.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Örnek tekrar hassas terazide tartılır ve kütlesi kaydedilir. m</a:t>
                          </a:r>
                          <a:r>
                            <a:rPr lang="en-US" sz="1200" baseline="-25000">
                              <a:effectLst/>
                              <a:latin typeface="Times New Roman" panose="02020603050405020304" pitchFamily="18" charset="0"/>
                              <a:ea typeface="Calibri" panose="020F0502020204030204" pitchFamily="34" charset="0"/>
                              <a:cs typeface="Times New Roman" panose="02020603050405020304" pitchFamily="18" charset="0"/>
                            </a:rPr>
                            <a:t>1</a:t>
                          </a:r>
                          <a:r>
                            <a:rPr lang="en-US" sz="1200">
                              <a:effectLst/>
                              <a:latin typeface="Times New Roman" panose="02020603050405020304" pitchFamily="18" charset="0"/>
                              <a:ea typeface="Calibri" panose="020F0502020204030204" pitchFamily="34" charset="0"/>
                              <a:cs typeface="Times New Roman" panose="02020603050405020304" pitchFamily="18" charset="0"/>
                            </a:rPr>
                            <a: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14:m>
                            <m:oMathPara xmlns:m="http://schemas.openxmlformats.org/officeDocument/2006/math">
                              <m:oMathParaPr>
                                <m:jc m:val="centerGroup"/>
                              </m:oMathParaPr>
                              <m:oMath xmlns:m="http://schemas.openxmlformats.org/officeDocument/2006/math">
                                <m:f>
                                  <m:fPr>
                                    <m:ctrlPr>
                                      <a:rPr lang="tr-TR" sz="1100" i="1">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tr-TR" sz="11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200" i="1">
                                            <a:effectLst/>
                                            <a:latin typeface="Cambria Math" panose="02040503050406030204" pitchFamily="18" charset="0"/>
                                            <a:ea typeface="Calibri" panose="020F0502020204030204" pitchFamily="34" charset="0"/>
                                            <a:cs typeface="Times New Roman" panose="02020603050405020304" pitchFamily="18" charset="0"/>
                                          </a:rPr>
                                          <m:t>𝑚</m:t>
                                        </m:r>
                                      </m:e>
                                      <m:sub>
                                        <m:r>
                                          <a:rPr lang="en-US" sz="1200" i="1">
                                            <a:effectLst/>
                                            <a:latin typeface="Cambria Math" panose="02040503050406030204" pitchFamily="18" charset="0"/>
                                            <a:ea typeface="Calibri" panose="020F0502020204030204" pitchFamily="34" charset="0"/>
                                            <a:cs typeface="Times New Roman" panose="02020603050405020304" pitchFamily="18" charset="0"/>
                                          </a:rPr>
                                          <m:t>0</m:t>
                                        </m:r>
                                      </m:sub>
                                    </m:sSub>
                                    <m:r>
                                      <a:rPr lang="en-US" sz="12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tr-TR" sz="11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200" i="1">
                                            <a:effectLst/>
                                            <a:latin typeface="Cambria Math" panose="02040503050406030204" pitchFamily="18" charset="0"/>
                                            <a:ea typeface="Calibri" panose="020F0502020204030204" pitchFamily="34" charset="0"/>
                                            <a:cs typeface="Times New Roman" panose="02020603050405020304" pitchFamily="18" charset="0"/>
                                          </a:rPr>
                                          <m:t>𝑚</m:t>
                                        </m:r>
                                      </m:e>
                                      <m:sub>
                                        <m:r>
                                          <a:rPr lang="en-US" sz="1200" i="1">
                                            <a:effectLst/>
                                            <a:latin typeface="Cambria Math" panose="02040503050406030204" pitchFamily="18" charset="0"/>
                                            <a:ea typeface="Calibri" panose="020F0502020204030204" pitchFamily="34" charset="0"/>
                                            <a:cs typeface="Times New Roman" panose="02020603050405020304" pitchFamily="18" charset="0"/>
                                          </a:rPr>
                                          <m:t>1</m:t>
                                        </m:r>
                                      </m:sub>
                                    </m:sSub>
                                  </m:num>
                                  <m:den>
                                    <m:sSub>
                                      <m:sSubPr>
                                        <m:ctrlPr>
                                          <a:rPr lang="tr-TR" sz="11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200" i="1">
                                            <a:effectLst/>
                                            <a:latin typeface="Cambria Math" panose="02040503050406030204" pitchFamily="18" charset="0"/>
                                            <a:ea typeface="Calibri" panose="020F0502020204030204" pitchFamily="34" charset="0"/>
                                            <a:cs typeface="Times New Roman" panose="02020603050405020304" pitchFamily="18" charset="0"/>
                                          </a:rPr>
                                          <m:t>𝑚</m:t>
                                        </m:r>
                                      </m:e>
                                      <m:sub>
                                        <m:r>
                                          <a:rPr lang="en-US" sz="1200" i="1">
                                            <a:effectLst/>
                                            <a:latin typeface="Cambria Math" panose="02040503050406030204" pitchFamily="18" charset="0"/>
                                            <a:ea typeface="Calibri" panose="020F0502020204030204" pitchFamily="34" charset="0"/>
                                            <a:cs typeface="Times New Roman" panose="02020603050405020304" pitchFamily="18" charset="0"/>
                                          </a:rPr>
                                          <m:t>𝑜</m:t>
                                        </m:r>
                                      </m:sub>
                                    </m:sSub>
                                  </m:den>
                                </m:f>
                                <m:r>
                                  <a:rPr lang="en-US" sz="1200" i="1">
                                    <a:effectLst/>
                                    <a:latin typeface="Cambria Math" panose="02040503050406030204" pitchFamily="18" charset="0"/>
                                    <a:ea typeface="Calibri" panose="020F0502020204030204" pitchFamily="34" charset="0"/>
                                    <a:cs typeface="Times New Roman" panose="02020603050405020304" pitchFamily="18" charset="0"/>
                                  </a:rPr>
                                  <m:t>𝑥</m:t>
                                </m:r>
                                <m:r>
                                  <a:rPr lang="en-US" sz="1200" i="1">
                                    <a:effectLst/>
                                    <a:latin typeface="Cambria Math" panose="02040503050406030204" pitchFamily="18" charset="0"/>
                                    <a:ea typeface="Calibri" panose="020F0502020204030204" pitchFamily="34" charset="0"/>
                                    <a:cs typeface="Times New Roman" panose="02020603050405020304" pitchFamily="18" charset="0"/>
                                  </a:rPr>
                                  <m:t>100</m:t>
                                </m:r>
                              </m:oMath>
                            </m:oMathPara>
                          </a14:m>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8886382"/>
                      </a:ext>
                    </a:extLst>
                  </a:tr>
                  <a:tr h="0">
                    <a:tc>
                      <a:txBody>
                        <a:bodyPr/>
                        <a:lstStyle/>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Toplam nem</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Kaba nem ve % Higroskobik nem miktarı hesaplanır. Toplanır. % Toplam nem = % Kaba Nem + % Higroskobik nem</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409509224"/>
                      </a:ext>
                    </a:extLst>
                  </a:tr>
                  <a:tr h="0">
                    <a:tc>
                      <a:txBody>
                        <a:bodyPr/>
                        <a:lstStyle/>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Kül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m</a:t>
                          </a:r>
                          <a:r>
                            <a:rPr lang="en-US" sz="1200" baseline="-25000">
                              <a:effectLst/>
                              <a:latin typeface="Times New Roman" panose="02020603050405020304" pitchFamily="18" charset="0"/>
                              <a:ea typeface="Calibri" panose="020F0502020204030204" pitchFamily="34" charset="0"/>
                              <a:cs typeface="Times New Roman" panose="02020603050405020304" pitchFamily="18" charset="0"/>
                            </a:rPr>
                            <a:t>0</a:t>
                          </a:r>
                          <a:r>
                            <a:rPr lang="en-US" sz="1200">
                              <a:effectLst/>
                              <a:latin typeface="Times New Roman" panose="02020603050405020304" pitchFamily="18" charset="0"/>
                              <a:ea typeface="Calibri" panose="020F0502020204030204" pitchFamily="34" charset="0"/>
                              <a:cs typeface="Times New Roman" panose="02020603050405020304" pitchFamily="18" charset="0"/>
                            </a:rPr>
                            <a:t> g kömür alınarak krozeye konulur.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m</a:t>
                          </a:r>
                          <a:r>
                            <a:rPr lang="en-US" sz="1200" baseline="-25000">
                              <a:effectLst/>
                              <a:latin typeface="Times New Roman" panose="02020603050405020304" pitchFamily="18" charset="0"/>
                              <a:ea typeface="Calibri" panose="020F0502020204030204" pitchFamily="34" charset="0"/>
                              <a:cs typeface="Times New Roman" panose="02020603050405020304" pitchFamily="18" charset="0"/>
                            </a:rPr>
                            <a:t>0</a:t>
                          </a:r>
                          <a:r>
                            <a:rPr lang="en-US" sz="1200">
                              <a:effectLst/>
                              <a:latin typeface="Times New Roman" panose="02020603050405020304" pitchFamily="18" charset="0"/>
                              <a:ea typeface="Calibri" panose="020F0502020204030204" pitchFamily="34" charset="0"/>
                              <a:cs typeface="Times New Roman" panose="02020603050405020304" pitchFamily="18" charset="0"/>
                            </a:rPr>
                            <a:t>= 1 g</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750±10 °C ‘de Kül fırınında sabit tartıma gelinceye kadar bekletilir. Desikatörde soğutulur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Kalan miktar (m</a:t>
                          </a:r>
                          <a:r>
                            <a:rPr lang="en-US" sz="1200" baseline="-25000">
                              <a:effectLst/>
                              <a:latin typeface="Times New Roman" panose="02020603050405020304" pitchFamily="18" charset="0"/>
                              <a:ea typeface="Calibri" panose="020F0502020204030204" pitchFamily="34" charset="0"/>
                              <a:cs typeface="Times New Roman" panose="02020603050405020304" pitchFamily="18" charset="0"/>
                            </a:rPr>
                            <a:t>1</a:t>
                          </a:r>
                          <a:r>
                            <a:rPr lang="en-US" sz="1200">
                              <a:effectLst/>
                              <a:latin typeface="Times New Roman" panose="02020603050405020304" pitchFamily="18" charset="0"/>
                              <a:ea typeface="Calibri" panose="020F0502020204030204" pitchFamily="34" charset="0"/>
                              <a:cs typeface="Times New Roman" panose="02020603050405020304" pitchFamily="18" charset="0"/>
                            </a:rPr>
                            <a:t>) hassas terazide tartılarak kaydedilir. m</a:t>
                          </a:r>
                          <a:r>
                            <a:rPr lang="en-US" sz="1200" baseline="-25000">
                              <a:effectLst/>
                              <a:latin typeface="Times New Roman" panose="02020603050405020304" pitchFamily="18" charset="0"/>
                              <a:ea typeface="Calibri" panose="020F0502020204030204" pitchFamily="34" charset="0"/>
                              <a:cs typeface="Times New Roman" panose="02020603050405020304" pitchFamily="18" charset="0"/>
                            </a:rPr>
                            <a:t>1</a:t>
                          </a:r>
                          <a:r>
                            <a:rPr lang="en-US" sz="1200">
                              <a:effectLst/>
                              <a:latin typeface="Times New Roman" panose="02020603050405020304" pitchFamily="18" charset="0"/>
                              <a:ea typeface="Calibri" panose="020F0502020204030204" pitchFamily="34" charset="0"/>
                              <a:cs typeface="Times New Roman" panose="02020603050405020304" pitchFamily="18" charset="0"/>
                            </a:rPr>
                            <a: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14:m>
                            <m:oMathPara xmlns:m="http://schemas.openxmlformats.org/officeDocument/2006/math">
                              <m:oMathParaPr>
                                <m:jc m:val="centerGroup"/>
                              </m:oMathParaPr>
                              <m:oMath xmlns:m="http://schemas.openxmlformats.org/officeDocument/2006/math">
                                <m:f>
                                  <m:fPr>
                                    <m:ctrlPr>
                                      <a:rPr lang="tr-TR" sz="1100" i="1">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tr-TR" sz="11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200" i="1">
                                            <a:effectLst/>
                                            <a:latin typeface="Cambria Math" panose="02040503050406030204" pitchFamily="18" charset="0"/>
                                            <a:ea typeface="Calibri" panose="020F0502020204030204" pitchFamily="34" charset="0"/>
                                            <a:cs typeface="Times New Roman" panose="02020603050405020304" pitchFamily="18" charset="0"/>
                                          </a:rPr>
                                          <m:t>𝑚</m:t>
                                        </m:r>
                                      </m:e>
                                      <m:sub>
                                        <m:r>
                                          <a:rPr lang="en-US" sz="1200" i="1">
                                            <a:effectLst/>
                                            <a:latin typeface="Cambria Math" panose="02040503050406030204" pitchFamily="18" charset="0"/>
                                            <a:ea typeface="Calibri" panose="020F0502020204030204" pitchFamily="34" charset="0"/>
                                            <a:cs typeface="Times New Roman" panose="02020603050405020304" pitchFamily="18" charset="0"/>
                                          </a:rPr>
                                          <m:t>0</m:t>
                                        </m:r>
                                      </m:sub>
                                    </m:sSub>
                                    <m:r>
                                      <a:rPr lang="en-US" sz="12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tr-TR" sz="11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200" i="1">
                                            <a:effectLst/>
                                            <a:latin typeface="Cambria Math" panose="02040503050406030204" pitchFamily="18" charset="0"/>
                                            <a:ea typeface="Calibri" panose="020F0502020204030204" pitchFamily="34" charset="0"/>
                                            <a:cs typeface="Times New Roman" panose="02020603050405020304" pitchFamily="18" charset="0"/>
                                          </a:rPr>
                                          <m:t>𝑚</m:t>
                                        </m:r>
                                      </m:e>
                                      <m:sub>
                                        <m:r>
                                          <a:rPr lang="en-US" sz="1200" i="1">
                                            <a:effectLst/>
                                            <a:latin typeface="Cambria Math" panose="02040503050406030204" pitchFamily="18" charset="0"/>
                                            <a:ea typeface="Calibri" panose="020F0502020204030204" pitchFamily="34" charset="0"/>
                                            <a:cs typeface="Times New Roman" panose="02020603050405020304" pitchFamily="18" charset="0"/>
                                          </a:rPr>
                                          <m:t>1</m:t>
                                        </m:r>
                                      </m:sub>
                                    </m:sSub>
                                  </m:num>
                                  <m:den>
                                    <m:sSub>
                                      <m:sSubPr>
                                        <m:ctrlPr>
                                          <a:rPr lang="tr-TR" sz="11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200" i="1">
                                            <a:effectLst/>
                                            <a:latin typeface="Cambria Math" panose="02040503050406030204" pitchFamily="18" charset="0"/>
                                            <a:ea typeface="Calibri" panose="020F0502020204030204" pitchFamily="34" charset="0"/>
                                            <a:cs typeface="Times New Roman" panose="02020603050405020304" pitchFamily="18" charset="0"/>
                                          </a:rPr>
                                          <m:t>𝑚</m:t>
                                        </m:r>
                                      </m:e>
                                      <m:sub>
                                        <m:r>
                                          <a:rPr lang="en-US" sz="1200" i="1">
                                            <a:effectLst/>
                                            <a:latin typeface="Cambria Math" panose="02040503050406030204" pitchFamily="18" charset="0"/>
                                            <a:ea typeface="Calibri" panose="020F0502020204030204" pitchFamily="34" charset="0"/>
                                            <a:cs typeface="Times New Roman" panose="02020603050405020304" pitchFamily="18" charset="0"/>
                                          </a:rPr>
                                          <m:t>𝑜</m:t>
                                        </m:r>
                                      </m:sub>
                                    </m:sSub>
                                  </m:den>
                                </m:f>
                                <m:r>
                                  <a:rPr lang="en-US" sz="1200" i="1">
                                    <a:effectLst/>
                                    <a:latin typeface="Cambria Math" panose="02040503050406030204" pitchFamily="18" charset="0"/>
                                    <a:ea typeface="Calibri" panose="020F0502020204030204" pitchFamily="34" charset="0"/>
                                    <a:cs typeface="Times New Roman" panose="02020603050405020304" pitchFamily="18" charset="0"/>
                                  </a:rPr>
                                  <m:t>𝑥</m:t>
                                </m:r>
                                <m:r>
                                  <a:rPr lang="en-US" sz="1200" i="1">
                                    <a:effectLst/>
                                    <a:latin typeface="Cambria Math" panose="02040503050406030204" pitchFamily="18" charset="0"/>
                                    <a:ea typeface="Calibri" panose="020F0502020204030204" pitchFamily="34" charset="0"/>
                                    <a:cs typeface="Times New Roman" panose="02020603050405020304" pitchFamily="18" charset="0"/>
                                  </a:rPr>
                                  <m:t>100</m:t>
                                </m:r>
                              </m:oMath>
                            </m:oMathPara>
                          </a14:m>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5715979"/>
                      </a:ext>
                    </a:extLst>
                  </a:tr>
                  <a:tr h="0">
                    <a:tc>
                      <a:txBody>
                        <a:bodyPr/>
                        <a:lstStyle/>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Uçucu Madde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m</a:t>
                          </a:r>
                          <a:r>
                            <a:rPr lang="en-US" sz="1200" baseline="-25000">
                              <a:effectLst/>
                              <a:latin typeface="Times New Roman" panose="02020603050405020304" pitchFamily="18" charset="0"/>
                              <a:ea typeface="Calibri" panose="020F0502020204030204" pitchFamily="34" charset="0"/>
                              <a:cs typeface="Times New Roman" panose="02020603050405020304" pitchFamily="18" charset="0"/>
                            </a:rPr>
                            <a:t>0</a:t>
                          </a:r>
                          <a:r>
                            <a:rPr lang="en-US" sz="1200">
                              <a:effectLst/>
                              <a:latin typeface="Times New Roman" panose="02020603050405020304" pitchFamily="18" charset="0"/>
                              <a:ea typeface="Calibri" panose="020F0502020204030204" pitchFamily="34" charset="0"/>
                              <a:cs typeface="Times New Roman" panose="02020603050405020304" pitchFamily="18" charset="0"/>
                            </a:rPr>
                            <a:t> g kömür alınarak krozeye konulur.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m</a:t>
                          </a:r>
                          <a:r>
                            <a:rPr lang="en-US" sz="1200" baseline="-25000">
                              <a:effectLst/>
                              <a:latin typeface="Times New Roman" panose="02020603050405020304" pitchFamily="18" charset="0"/>
                              <a:ea typeface="Calibri" panose="020F0502020204030204" pitchFamily="34" charset="0"/>
                              <a:cs typeface="Times New Roman" panose="02020603050405020304" pitchFamily="18" charset="0"/>
                            </a:rPr>
                            <a:t>0</a:t>
                          </a:r>
                          <a:r>
                            <a:rPr lang="en-US" sz="1200">
                              <a:effectLst/>
                              <a:latin typeface="Times New Roman" panose="02020603050405020304" pitchFamily="18" charset="0"/>
                              <a:ea typeface="Calibri" panose="020F0502020204030204" pitchFamily="34" charset="0"/>
                              <a:cs typeface="Times New Roman" panose="02020603050405020304" pitchFamily="18" charset="0"/>
                            </a:rPr>
                            <a:t>= 1 g</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850±10 °C ‘de Kül fırınında sabit tartıma gelinceye kadar bekletilir. Desikatörde soğutulur. Uçucu Maddeler uzaklaşır.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Kalan miktar (m</a:t>
                          </a:r>
                          <a:r>
                            <a:rPr lang="en-US" sz="1200" strike="sngStrike" baseline="-25000">
                              <a:effectLst/>
                              <a:latin typeface="Times New Roman" panose="02020603050405020304" pitchFamily="18" charset="0"/>
                              <a:ea typeface="Calibri" panose="020F0502020204030204" pitchFamily="34" charset="0"/>
                              <a:cs typeface="Times New Roman" panose="02020603050405020304" pitchFamily="18" charset="0"/>
                            </a:rPr>
                            <a:t>1</a:t>
                          </a:r>
                          <a:r>
                            <a:rPr lang="en-US" sz="1200">
                              <a:effectLst/>
                              <a:latin typeface="Times New Roman" panose="02020603050405020304" pitchFamily="18" charset="0"/>
                              <a:ea typeface="Calibri" panose="020F0502020204030204" pitchFamily="34" charset="0"/>
                              <a:cs typeface="Times New Roman" panose="02020603050405020304" pitchFamily="18" charset="0"/>
                            </a:rPr>
                            <a:t>) hassas terazide tartılarak kaydedilir. m</a:t>
                          </a:r>
                          <a:r>
                            <a:rPr lang="en-US" sz="1200" baseline="-25000">
                              <a:effectLst/>
                              <a:latin typeface="Times New Roman" panose="02020603050405020304" pitchFamily="18" charset="0"/>
                              <a:ea typeface="Calibri" panose="020F0502020204030204" pitchFamily="34" charset="0"/>
                              <a:cs typeface="Times New Roman" panose="02020603050405020304" pitchFamily="18" charset="0"/>
                            </a:rPr>
                            <a:t>1</a:t>
                          </a:r>
                          <a:r>
                            <a:rPr lang="en-US" sz="1200">
                              <a:effectLst/>
                              <a:latin typeface="Times New Roman" panose="02020603050405020304" pitchFamily="18" charset="0"/>
                              <a:ea typeface="Calibri" panose="020F0502020204030204" pitchFamily="34" charset="0"/>
                              <a:cs typeface="Times New Roman" panose="02020603050405020304" pitchFamily="18" charset="0"/>
                            </a:rPr>
                            <a: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14:m>
                            <m:oMathPara xmlns:m="http://schemas.openxmlformats.org/officeDocument/2006/math">
                              <m:oMathParaPr>
                                <m:jc m:val="centerGroup"/>
                              </m:oMathParaPr>
                              <m:oMath xmlns:m="http://schemas.openxmlformats.org/officeDocument/2006/math">
                                <m:f>
                                  <m:fPr>
                                    <m:ctrlPr>
                                      <a:rPr lang="tr-TR" sz="1100" i="1">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tr-TR" sz="11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200" i="1">
                                            <a:effectLst/>
                                            <a:latin typeface="Cambria Math" panose="02040503050406030204" pitchFamily="18" charset="0"/>
                                            <a:ea typeface="Calibri" panose="020F0502020204030204" pitchFamily="34" charset="0"/>
                                            <a:cs typeface="Times New Roman" panose="02020603050405020304" pitchFamily="18" charset="0"/>
                                          </a:rPr>
                                          <m:t>𝑚</m:t>
                                        </m:r>
                                      </m:e>
                                      <m:sub>
                                        <m:r>
                                          <a:rPr lang="en-US" sz="1200" i="1">
                                            <a:effectLst/>
                                            <a:latin typeface="Cambria Math" panose="02040503050406030204" pitchFamily="18" charset="0"/>
                                            <a:ea typeface="Calibri" panose="020F0502020204030204" pitchFamily="34" charset="0"/>
                                            <a:cs typeface="Times New Roman" panose="02020603050405020304" pitchFamily="18" charset="0"/>
                                          </a:rPr>
                                          <m:t>0</m:t>
                                        </m:r>
                                      </m:sub>
                                    </m:sSub>
                                    <m:r>
                                      <a:rPr lang="en-US" sz="12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tr-TR" sz="11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200" i="1">
                                            <a:effectLst/>
                                            <a:latin typeface="Cambria Math" panose="02040503050406030204" pitchFamily="18" charset="0"/>
                                            <a:ea typeface="Calibri" panose="020F0502020204030204" pitchFamily="34" charset="0"/>
                                            <a:cs typeface="Times New Roman" panose="02020603050405020304" pitchFamily="18" charset="0"/>
                                          </a:rPr>
                                          <m:t>𝑚</m:t>
                                        </m:r>
                                      </m:e>
                                      <m:sub>
                                        <m:r>
                                          <a:rPr lang="en-US" sz="1200" i="1">
                                            <a:effectLst/>
                                            <a:latin typeface="Cambria Math" panose="02040503050406030204" pitchFamily="18" charset="0"/>
                                            <a:ea typeface="Calibri" panose="020F0502020204030204" pitchFamily="34" charset="0"/>
                                            <a:cs typeface="Times New Roman" panose="02020603050405020304" pitchFamily="18" charset="0"/>
                                          </a:rPr>
                                          <m:t>1</m:t>
                                        </m:r>
                                      </m:sub>
                                    </m:sSub>
                                  </m:num>
                                  <m:den>
                                    <m:sSub>
                                      <m:sSubPr>
                                        <m:ctrlPr>
                                          <a:rPr lang="tr-TR" sz="11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200" i="1">
                                            <a:effectLst/>
                                            <a:latin typeface="Cambria Math" panose="02040503050406030204" pitchFamily="18" charset="0"/>
                                            <a:ea typeface="Calibri" panose="020F0502020204030204" pitchFamily="34" charset="0"/>
                                            <a:cs typeface="Times New Roman" panose="02020603050405020304" pitchFamily="18" charset="0"/>
                                          </a:rPr>
                                          <m:t>𝑚</m:t>
                                        </m:r>
                                      </m:e>
                                      <m:sub>
                                        <m:r>
                                          <a:rPr lang="en-US" sz="1200" i="1">
                                            <a:effectLst/>
                                            <a:latin typeface="Cambria Math" panose="02040503050406030204" pitchFamily="18" charset="0"/>
                                            <a:ea typeface="Calibri" panose="020F0502020204030204" pitchFamily="34" charset="0"/>
                                            <a:cs typeface="Times New Roman" panose="02020603050405020304" pitchFamily="18" charset="0"/>
                                          </a:rPr>
                                          <m:t>𝑜</m:t>
                                        </m:r>
                                      </m:sub>
                                    </m:sSub>
                                  </m:den>
                                </m:f>
                                <m:r>
                                  <a:rPr lang="en-US" sz="1200" i="1">
                                    <a:effectLst/>
                                    <a:latin typeface="Cambria Math" panose="02040503050406030204" pitchFamily="18" charset="0"/>
                                    <a:ea typeface="Calibri" panose="020F0502020204030204" pitchFamily="34" charset="0"/>
                                    <a:cs typeface="Times New Roman" panose="02020603050405020304" pitchFamily="18" charset="0"/>
                                  </a:rPr>
                                  <m:t>𝑥</m:t>
                                </m:r>
                                <m:r>
                                  <a:rPr lang="en-US" sz="1200" i="1">
                                    <a:effectLst/>
                                    <a:latin typeface="Cambria Math" panose="02040503050406030204" pitchFamily="18" charset="0"/>
                                    <a:ea typeface="Calibri" panose="020F0502020204030204" pitchFamily="34" charset="0"/>
                                    <a:cs typeface="Times New Roman" panose="02020603050405020304" pitchFamily="18" charset="0"/>
                                  </a:rPr>
                                  <m:t>100</m:t>
                                </m:r>
                              </m:oMath>
                            </m:oMathPara>
                          </a14:m>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0309380"/>
                      </a:ext>
                    </a:extLst>
                  </a:tr>
                  <a:tr h="0">
                    <a:tc>
                      <a:txBody>
                        <a:bodyPr/>
                        <a:lstStyle/>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Kok</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m</a:t>
                          </a:r>
                          <a:r>
                            <a:rPr lang="en-US" sz="1200" baseline="-25000">
                              <a:effectLst/>
                              <a:latin typeface="Times New Roman" panose="02020603050405020304" pitchFamily="18" charset="0"/>
                              <a:ea typeface="Calibri" panose="020F0502020204030204" pitchFamily="34" charset="0"/>
                              <a:cs typeface="Times New Roman" panose="02020603050405020304" pitchFamily="18" charset="0"/>
                            </a:rPr>
                            <a:t>0</a:t>
                          </a:r>
                          <a:r>
                            <a:rPr lang="en-US" sz="1200">
                              <a:effectLst/>
                              <a:latin typeface="Times New Roman" panose="02020603050405020304" pitchFamily="18" charset="0"/>
                              <a:ea typeface="Calibri" panose="020F0502020204030204" pitchFamily="34" charset="0"/>
                              <a:cs typeface="Times New Roman" panose="02020603050405020304" pitchFamily="18" charset="0"/>
                            </a:rPr>
                            <a:t> g kömür alınarak krozeye konulur.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m</a:t>
                          </a:r>
                          <a:r>
                            <a:rPr lang="en-US" sz="1200" baseline="-25000">
                              <a:effectLst/>
                              <a:latin typeface="Times New Roman" panose="02020603050405020304" pitchFamily="18" charset="0"/>
                              <a:ea typeface="Calibri" panose="020F0502020204030204" pitchFamily="34" charset="0"/>
                              <a:cs typeface="Times New Roman" panose="02020603050405020304" pitchFamily="18" charset="0"/>
                            </a:rPr>
                            <a:t>0</a:t>
                          </a:r>
                          <a:r>
                            <a:rPr lang="en-US" sz="1200">
                              <a:effectLst/>
                              <a:latin typeface="Times New Roman" panose="02020603050405020304" pitchFamily="18" charset="0"/>
                              <a:ea typeface="Calibri" panose="020F0502020204030204" pitchFamily="34" charset="0"/>
                              <a:cs typeface="Times New Roman" panose="02020603050405020304" pitchFamily="18" charset="0"/>
                            </a:rPr>
                            <a:t>= 1 g</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850±10 °C ‘de Kül fırınında sabit tartıma gelinceye kadar bekletilir. Desikatörde soğutulur. Uçucu Maddeler uzaklaşır.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Kalan miktar (m</a:t>
                          </a:r>
                          <a:r>
                            <a:rPr lang="en-US" sz="1200" strike="sngStrike" baseline="-25000">
                              <a:effectLst/>
                              <a:latin typeface="Times New Roman" panose="02020603050405020304" pitchFamily="18" charset="0"/>
                              <a:ea typeface="Calibri" panose="020F0502020204030204" pitchFamily="34" charset="0"/>
                              <a:cs typeface="Times New Roman" panose="02020603050405020304" pitchFamily="18" charset="0"/>
                            </a:rPr>
                            <a:t>1</a:t>
                          </a:r>
                          <a:r>
                            <a:rPr lang="en-US" sz="1200">
                              <a:effectLst/>
                              <a:latin typeface="Times New Roman" panose="02020603050405020304" pitchFamily="18" charset="0"/>
                              <a:ea typeface="Calibri" panose="020F0502020204030204" pitchFamily="34" charset="0"/>
                              <a:cs typeface="Times New Roman" panose="02020603050405020304" pitchFamily="18" charset="0"/>
                            </a:rPr>
                            <a:t>) hassas terazide tartılarak kaydedilir. m</a:t>
                          </a:r>
                          <a:r>
                            <a:rPr lang="en-US" sz="1200" baseline="-25000">
                              <a:effectLst/>
                              <a:latin typeface="Times New Roman" panose="02020603050405020304" pitchFamily="18" charset="0"/>
                              <a:ea typeface="Calibri" panose="020F0502020204030204" pitchFamily="34" charset="0"/>
                              <a:cs typeface="Times New Roman" panose="02020603050405020304" pitchFamily="18" charset="0"/>
                            </a:rPr>
                            <a:t>1</a:t>
                          </a:r>
                          <a:r>
                            <a:rPr lang="en-US" sz="1200">
                              <a:effectLst/>
                              <a:latin typeface="Times New Roman" panose="02020603050405020304" pitchFamily="18" charset="0"/>
                              <a:ea typeface="Calibri" panose="020F0502020204030204" pitchFamily="34" charset="0"/>
                              <a:cs typeface="Times New Roman" panose="02020603050405020304" pitchFamily="18" charset="0"/>
                            </a:rPr>
                            <a: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14:m>
                            <m:oMathPara xmlns:m="http://schemas.openxmlformats.org/officeDocument/2006/math">
                              <m:oMathParaPr>
                                <m:jc m:val="centerGroup"/>
                              </m:oMathParaPr>
                              <m:oMath xmlns:m="http://schemas.openxmlformats.org/officeDocument/2006/math">
                                <m:f>
                                  <m:fPr>
                                    <m:ctrlPr>
                                      <a:rPr lang="tr-TR" sz="1100" i="1">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tr-TR" sz="11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200" i="1">
                                            <a:effectLst/>
                                            <a:latin typeface="Cambria Math" panose="02040503050406030204" pitchFamily="18" charset="0"/>
                                            <a:ea typeface="Calibri" panose="020F0502020204030204" pitchFamily="34" charset="0"/>
                                            <a:cs typeface="Times New Roman" panose="02020603050405020304" pitchFamily="18" charset="0"/>
                                          </a:rPr>
                                          <m:t>𝑚</m:t>
                                        </m:r>
                                      </m:e>
                                      <m:sub>
                                        <m:r>
                                          <a:rPr lang="en-US" sz="1200" i="1">
                                            <a:effectLst/>
                                            <a:latin typeface="Cambria Math" panose="02040503050406030204" pitchFamily="18" charset="0"/>
                                            <a:ea typeface="Calibri" panose="020F0502020204030204" pitchFamily="34" charset="0"/>
                                            <a:cs typeface="Times New Roman" panose="02020603050405020304" pitchFamily="18" charset="0"/>
                                          </a:rPr>
                                          <m:t>1</m:t>
                                        </m:r>
                                      </m:sub>
                                    </m:sSub>
                                  </m:num>
                                  <m:den>
                                    <m:sSub>
                                      <m:sSubPr>
                                        <m:ctrlPr>
                                          <a:rPr lang="tr-TR" sz="11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200" i="1">
                                            <a:effectLst/>
                                            <a:latin typeface="Cambria Math" panose="02040503050406030204" pitchFamily="18" charset="0"/>
                                            <a:ea typeface="Calibri" panose="020F0502020204030204" pitchFamily="34" charset="0"/>
                                            <a:cs typeface="Times New Roman" panose="02020603050405020304" pitchFamily="18" charset="0"/>
                                          </a:rPr>
                                          <m:t>𝑚</m:t>
                                        </m:r>
                                      </m:e>
                                      <m:sub>
                                        <m:r>
                                          <a:rPr lang="en-US" sz="1200" i="1">
                                            <a:effectLst/>
                                            <a:latin typeface="Cambria Math" panose="02040503050406030204" pitchFamily="18" charset="0"/>
                                            <a:ea typeface="Calibri" panose="020F0502020204030204" pitchFamily="34" charset="0"/>
                                            <a:cs typeface="Times New Roman" panose="02020603050405020304" pitchFamily="18" charset="0"/>
                                          </a:rPr>
                                          <m:t>𝑜</m:t>
                                        </m:r>
                                      </m:sub>
                                    </m:sSub>
                                  </m:den>
                                </m:f>
                                <m:r>
                                  <a:rPr lang="en-US" sz="1200" i="1">
                                    <a:effectLst/>
                                    <a:latin typeface="Cambria Math" panose="02040503050406030204" pitchFamily="18" charset="0"/>
                                    <a:ea typeface="Calibri" panose="020F0502020204030204" pitchFamily="34" charset="0"/>
                                    <a:cs typeface="Times New Roman" panose="02020603050405020304" pitchFamily="18" charset="0"/>
                                  </a:rPr>
                                  <m:t>𝑥</m:t>
                                </m:r>
                                <m:r>
                                  <a:rPr lang="en-US" sz="1200" i="1">
                                    <a:effectLst/>
                                    <a:latin typeface="Cambria Math" panose="02040503050406030204" pitchFamily="18" charset="0"/>
                                    <a:ea typeface="Calibri" panose="020F0502020204030204" pitchFamily="34" charset="0"/>
                                    <a:cs typeface="Times New Roman" panose="02020603050405020304" pitchFamily="18" charset="0"/>
                                  </a:rPr>
                                  <m:t>100</m:t>
                                </m:r>
                              </m:oMath>
                            </m:oMathPara>
                          </a14:m>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9638501"/>
                      </a:ext>
                    </a:extLst>
                  </a:tr>
                  <a:tr h="0">
                    <a:tc>
                      <a:txBody>
                        <a:bodyPr/>
                        <a:lstStyle/>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Sabit (Bağıl) Karbon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lnSpc>
                              <a:spcPct val="106000"/>
                            </a:lnSpc>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Sabit</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C = 100 - ( %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Uçucu</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madde</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 %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Kül</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90557745"/>
                      </a:ext>
                    </a:extLst>
                  </a:tr>
                </a:tbl>
              </a:graphicData>
            </a:graphic>
          </p:graphicFrame>
        </mc:Choice>
        <mc:Fallback xmlns="">
          <p:graphicFrame>
            <p:nvGraphicFramePr>
              <p:cNvPr id="5" name="Content Placeholder 4"/>
              <p:cNvGraphicFramePr>
                <a:graphicFrameLocks noGrp="1"/>
              </p:cNvGraphicFramePr>
              <p:nvPr>
                <p:ph idx="1"/>
              </p:nvPr>
            </p:nvGraphicFramePr>
            <p:xfrm>
              <a:off x="1656080" y="1416144"/>
              <a:ext cx="8886190" cy="4652774"/>
            </p:xfrm>
            <a:graphic>
              <a:graphicData uri="http://schemas.openxmlformats.org/drawingml/2006/table">
                <a:tbl>
                  <a:tblPr firstRow="1" firstCol="1" bandRow="1"/>
                  <a:tblGrid>
                    <a:gridCol w="1347470">
                      <a:extLst>
                        <a:ext uri="{9D8B030D-6E8A-4147-A177-3AD203B41FA5}">
                          <a16:colId xmlns:a16="http://schemas.microsoft.com/office/drawing/2014/main" val="3268491679"/>
                        </a:ext>
                      </a:extLst>
                    </a:gridCol>
                    <a:gridCol w="1889760">
                      <a:extLst>
                        <a:ext uri="{9D8B030D-6E8A-4147-A177-3AD203B41FA5}">
                          <a16:colId xmlns:a16="http://schemas.microsoft.com/office/drawing/2014/main" val="4093112474"/>
                        </a:ext>
                      </a:extLst>
                    </a:gridCol>
                    <a:gridCol w="2250440">
                      <a:extLst>
                        <a:ext uri="{9D8B030D-6E8A-4147-A177-3AD203B41FA5}">
                          <a16:colId xmlns:a16="http://schemas.microsoft.com/office/drawing/2014/main" val="3541317286"/>
                        </a:ext>
                      </a:extLst>
                    </a:gridCol>
                    <a:gridCol w="2250440">
                      <a:extLst>
                        <a:ext uri="{9D8B030D-6E8A-4147-A177-3AD203B41FA5}">
                          <a16:colId xmlns:a16="http://schemas.microsoft.com/office/drawing/2014/main" val="1562142051"/>
                        </a:ext>
                      </a:extLst>
                    </a:gridCol>
                    <a:gridCol w="1148080">
                      <a:extLst>
                        <a:ext uri="{9D8B030D-6E8A-4147-A177-3AD203B41FA5}">
                          <a16:colId xmlns:a16="http://schemas.microsoft.com/office/drawing/2014/main" val="3831588534"/>
                        </a:ext>
                      </a:extLst>
                    </a:gridCol>
                  </a:tblGrid>
                  <a:tr h="193866">
                    <a:tc gridSpan="5">
                      <a:txBody>
                        <a:bodyPr/>
                        <a:lstStyle/>
                        <a:p>
                          <a:pPr algn="ct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KÖMÜRÜN KİMYASAL ANALİZİ DENEYSEL VERİLER VE HESAPLAMALAR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909610709"/>
                      </a:ext>
                    </a:extLst>
                  </a:tr>
                  <a:tr h="193866">
                    <a:tc>
                      <a:txBody>
                        <a:bodyPr/>
                        <a:lstStyle/>
                        <a:p>
                          <a:pPr algn="ct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Analiz</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İşlem</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Sıcaklık ( °C) / Ekipman / Süre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İşlem</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Denklem</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3827074"/>
                      </a:ext>
                    </a:extLst>
                  </a:tr>
                  <a:tr h="581597">
                    <a:tc>
                      <a:txBody>
                        <a:bodyPr/>
                        <a:lstStyle/>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Kaba Nem</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m</a:t>
                          </a:r>
                          <a:r>
                            <a:rPr lang="en-US" sz="1200" baseline="-25000">
                              <a:effectLst/>
                              <a:latin typeface="Times New Roman" panose="02020603050405020304" pitchFamily="18" charset="0"/>
                              <a:ea typeface="Calibri" panose="020F0502020204030204" pitchFamily="34" charset="0"/>
                              <a:cs typeface="Times New Roman" panose="02020603050405020304" pitchFamily="18" charset="0"/>
                            </a:rPr>
                            <a:t>0 </a:t>
                          </a:r>
                          <a:r>
                            <a:rPr lang="en-US" sz="1200">
                              <a:effectLst/>
                              <a:latin typeface="Times New Roman" panose="02020603050405020304" pitchFamily="18" charset="0"/>
                              <a:ea typeface="Calibri" panose="020F0502020204030204" pitchFamily="34" charset="0"/>
                              <a:cs typeface="Times New Roman" panose="02020603050405020304" pitchFamily="18" charset="0"/>
                            </a:rPr>
                            <a:t>g kömür alınır. m</a:t>
                          </a:r>
                          <a:r>
                            <a:rPr lang="en-US" sz="1200" baseline="-25000">
                              <a:effectLst/>
                              <a:latin typeface="Times New Roman" panose="02020603050405020304" pitchFamily="18" charset="0"/>
                              <a:ea typeface="Calibri" panose="020F0502020204030204" pitchFamily="34" charset="0"/>
                              <a:cs typeface="Times New Roman" panose="02020603050405020304" pitchFamily="18" charset="0"/>
                            </a:rPr>
                            <a:t>0</a:t>
                          </a:r>
                          <a:r>
                            <a:rPr lang="en-US" sz="1200">
                              <a:effectLst/>
                              <a:latin typeface="Times New Roman" panose="02020603050405020304" pitchFamily="18" charset="0"/>
                              <a:ea typeface="Calibri" panose="020F0502020204030204" pitchFamily="34" charset="0"/>
                              <a:cs typeface="Times New Roman" panose="02020603050405020304" pitchFamily="18" charset="0"/>
                            </a:rPr>
                            <a: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Yaklaşık 20 – 25 °C ’de (oda sıcaklığında) sabit tartıma gelinceye dek bekletilir. (1 gün)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Kalan miktar (m</a:t>
                          </a:r>
                          <a:r>
                            <a:rPr lang="en-US" sz="1200" baseline="-25000">
                              <a:effectLst/>
                              <a:latin typeface="Times New Roman" panose="02020603050405020304" pitchFamily="18" charset="0"/>
                              <a:ea typeface="Calibri" panose="020F0502020204030204" pitchFamily="34" charset="0"/>
                              <a:cs typeface="Times New Roman" panose="02020603050405020304" pitchFamily="18" charset="0"/>
                            </a:rPr>
                            <a:t>1</a:t>
                          </a:r>
                          <a:r>
                            <a:rPr lang="en-US" sz="1200">
                              <a:effectLst/>
                              <a:latin typeface="Times New Roman" panose="02020603050405020304" pitchFamily="18" charset="0"/>
                              <a:ea typeface="Calibri" panose="020F0502020204030204" pitchFamily="34" charset="0"/>
                              <a:cs typeface="Times New Roman" panose="02020603050405020304" pitchFamily="18" charset="0"/>
                            </a:rPr>
                            <a:t>) hassas terazide tartılarak kaydedilir. m</a:t>
                          </a:r>
                          <a:r>
                            <a:rPr lang="en-US" sz="1200" baseline="-25000">
                              <a:effectLst/>
                              <a:latin typeface="Times New Roman" panose="02020603050405020304" pitchFamily="18" charset="0"/>
                              <a:ea typeface="Calibri" panose="020F0502020204030204" pitchFamily="34" charset="0"/>
                              <a:cs typeface="Times New Roman" panose="02020603050405020304" pitchFamily="18" charset="0"/>
                            </a:rPr>
                            <a:t>1</a:t>
                          </a:r>
                          <a:r>
                            <a:rPr lang="en-US" sz="1200">
                              <a:effectLst/>
                              <a:latin typeface="Times New Roman" panose="02020603050405020304" pitchFamily="18" charset="0"/>
                              <a:ea typeface="Calibri" panose="020F0502020204030204" pitchFamily="34" charset="0"/>
                              <a:cs typeface="Times New Roman" panose="02020603050405020304" pitchFamily="18" charset="0"/>
                            </a:rPr>
                            <a: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tr-T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stretch>
                            <a:fillRect l="-672487" t="-75789" r="-1058" b="-650526"/>
                          </a:stretch>
                        </a:blipFill>
                      </a:tcPr>
                    </a:tc>
                    <a:extLst>
                      <a:ext uri="{0D108BD9-81ED-4DB2-BD59-A6C34878D82A}">
                        <a16:rowId xmlns:a16="http://schemas.microsoft.com/office/drawing/2014/main" val="2153918222"/>
                      </a:ext>
                    </a:extLst>
                  </a:tr>
                  <a:tr h="775462">
                    <a:tc>
                      <a:txBody>
                        <a:bodyPr/>
                        <a:lstStyle/>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Higroskobik Nem</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Havada kurutulmuş kömürden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m</a:t>
                          </a:r>
                          <a:r>
                            <a:rPr lang="en-US" sz="1200" baseline="-25000">
                              <a:effectLst/>
                              <a:latin typeface="Times New Roman" panose="02020603050405020304" pitchFamily="18" charset="0"/>
                              <a:ea typeface="Calibri" panose="020F0502020204030204" pitchFamily="34" charset="0"/>
                              <a:cs typeface="Times New Roman" panose="02020603050405020304" pitchFamily="18" charset="0"/>
                            </a:rPr>
                            <a:t>0</a:t>
                          </a:r>
                          <a:r>
                            <a:rPr lang="en-US" sz="1200">
                              <a:effectLst/>
                              <a:latin typeface="Times New Roman" panose="02020603050405020304" pitchFamily="18" charset="0"/>
                              <a:ea typeface="Calibri" panose="020F0502020204030204" pitchFamily="34" charset="0"/>
                              <a:cs typeface="Times New Roman" panose="02020603050405020304" pitchFamily="18" charset="0"/>
                            </a:rPr>
                            <a:t>  g kömür alınır.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m</a:t>
                          </a:r>
                          <a:r>
                            <a:rPr lang="en-US" sz="1200" baseline="-25000">
                              <a:effectLst/>
                              <a:latin typeface="Times New Roman" panose="02020603050405020304" pitchFamily="18" charset="0"/>
                              <a:ea typeface="Calibri" panose="020F0502020204030204" pitchFamily="34" charset="0"/>
                              <a:cs typeface="Times New Roman" panose="02020603050405020304" pitchFamily="18" charset="0"/>
                            </a:rPr>
                            <a:t>0</a:t>
                          </a:r>
                          <a:r>
                            <a:rPr lang="en-US" sz="1200">
                              <a:effectLst/>
                              <a:latin typeface="Times New Roman" panose="02020603050405020304" pitchFamily="18" charset="0"/>
                              <a:ea typeface="Calibri" panose="020F0502020204030204" pitchFamily="34" charset="0"/>
                              <a:cs typeface="Times New Roman" panose="02020603050405020304" pitchFamily="18" charset="0"/>
                            </a:rPr>
                            <a: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105±3 °C ‘de yaklaşık 2-2,5 saat etüvde bekletilir.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Örnek tekrar hassas terazide tartılır ve kütlesi kaydedilir. m</a:t>
                          </a:r>
                          <a:r>
                            <a:rPr lang="en-US" sz="1200" baseline="-25000">
                              <a:effectLst/>
                              <a:latin typeface="Times New Roman" panose="02020603050405020304" pitchFamily="18" charset="0"/>
                              <a:ea typeface="Calibri" panose="020F0502020204030204" pitchFamily="34" charset="0"/>
                              <a:cs typeface="Times New Roman" panose="02020603050405020304" pitchFamily="18" charset="0"/>
                            </a:rPr>
                            <a:t>1</a:t>
                          </a:r>
                          <a:r>
                            <a:rPr lang="en-US" sz="1200">
                              <a:effectLst/>
                              <a:latin typeface="Times New Roman" panose="02020603050405020304" pitchFamily="18" charset="0"/>
                              <a:ea typeface="Calibri" panose="020F0502020204030204" pitchFamily="34" charset="0"/>
                              <a:cs typeface="Times New Roman" panose="02020603050405020304" pitchFamily="18" charset="0"/>
                            </a:rPr>
                            <a: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tr-T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stretch>
                            <a:fillRect l="-672487" t="-130469" r="-1058" b="-382813"/>
                          </a:stretch>
                        </a:blipFill>
                      </a:tcPr>
                    </a:tc>
                    <a:extLst>
                      <a:ext uri="{0D108BD9-81ED-4DB2-BD59-A6C34878D82A}">
                        <a16:rowId xmlns:a16="http://schemas.microsoft.com/office/drawing/2014/main" val="2328886382"/>
                      </a:ext>
                    </a:extLst>
                  </a:tr>
                  <a:tr h="387731">
                    <a:tc>
                      <a:txBody>
                        <a:bodyPr/>
                        <a:lstStyle/>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Toplam nem</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Kaba nem ve % Higroskobik nem miktarı hesaplanır. Toplanır. % Toplam nem = % Kaba Nem + % Higroskobik nem</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409509224"/>
                      </a:ext>
                    </a:extLst>
                  </a:tr>
                  <a:tr h="581597">
                    <a:tc>
                      <a:txBody>
                        <a:bodyPr/>
                        <a:lstStyle/>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Kül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m</a:t>
                          </a:r>
                          <a:r>
                            <a:rPr lang="en-US" sz="1200" baseline="-25000">
                              <a:effectLst/>
                              <a:latin typeface="Times New Roman" panose="02020603050405020304" pitchFamily="18" charset="0"/>
                              <a:ea typeface="Calibri" panose="020F0502020204030204" pitchFamily="34" charset="0"/>
                              <a:cs typeface="Times New Roman" panose="02020603050405020304" pitchFamily="18" charset="0"/>
                            </a:rPr>
                            <a:t>0</a:t>
                          </a:r>
                          <a:r>
                            <a:rPr lang="en-US" sz="1200">
                              <a:effectLst/>
                              <a:latin typeface="Times New Roman" panose="02020603050405020304" pitchFamily="18" charset="0"/>
                              <a:ea typeface="Calibri" panose="020F0502020204030204" pitchFamily="34" charset="0"/>
                              <a:cs typeface="Times New Roman" panose="02020603050405020304" pitchFamily="18" charset="0"/>
                            </a:rPr>
                            <a:t> g kömür alınarak krozeye konulur.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m</a:t>
                          </a:r>
                          <a:r>
                            <a:rPr lang="en-US" sz="1200" baseline="-25000">
                              <a:effectLst/>
                              <a:latin typeface="Times New Roman" panose="02020603050405020304" pitchFamily="18" charset="0"/>
                              <a:ea typeface="Calibri" panose="020F0502020204030204" pitchFamily="34" charset="0"/>
                              <a:cs typeface="Times New Roman" panose="02020603050405020304" pitchFamily="18" charset="0"/>
                            </a:rPr>
                            <a:t>0</a:t>
                          </a:r>
                          <a:r>
                            <a:rPr lang="en-US" sz="1200">
                              <a:effectLst/>
                              <a:latin typeface="Times New Roman" panose="02020603050405020304" pitchFamily="18" charset="0"/>
                              <a:ea typeface="Calibri" panose="020F0502020204030204" pitchFamily="34" charset="0"/>
                              <a:cs typeface="Times New Roman" panose="02020603050405020304" pitchFamily="18" charset="0"/>
                            </a:rPr>
                            <a:t>= 1 g</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750±10 °C ‘de Kül fırınında sabit tartıma gelinceye kadar bekletilir. Desikatörde soğutulur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Kalan miktar (m</a:t>
                          </a:r>
                          <a:r>
                            <a:rPr lang="en-US" sz="1200" baseline="-25000">
                              <a:effectLst/>
                              <a:latin typeface="Times New Roman" panose="02020603050405020304" pitchFamily="18" charset="0"/>
                              <a:ea typeface="Calibri" panose="020F0502020204030204" pitchFamily="34" charset="0"/>
                              <a:cs typeface="Times New Roman" panose="02020603050405020304" pitchFamily="18" charset="0"/>
                            </a:rPr>
                            <a:t>1</a:t>
                          </a:r>
                          <a:r>
                            <a:rPr lang="en-US" sz="1200">
                              <a:effectLst/>
                              <a:latin typeface="Times New Roman" panose="02020603050405020304" pitchFamily="18" charset="0"/>
                              <a:ea typeface="Calibri" panose="020F0502020204030204" pitchFamily="34" charset="0"/>
                              <a:cs typeface="Times New Roman" panose="02020603050405020304" pitchFamily="18" charset="0"/>
                            </a:rPr>
                            <a:t>) hassas terazide tartılarak kaydedilir. m</a:t>
                          </a:r>
                          <a:r>
                            <a:rPr lang="en-US" sz="1200" baseline="-25000">
                              <a:effectLst/>
                              <a:latin typeface="Times New Roman" panose="02020603050405020304" pitchFamily="18" charset="0"/>
                              <a:ea typeface="Calibri" panose="020F0502020204030204" pitchFamily="34" charset="0"/>
                              <a:cs typeface="Times New Roman" panose="02020603050405020304" pitchFamily="18" charset="0"/>
                            </a:rPr>
                            <a:t>1</a:t>
                          </a:r>
                          <a:r>
                            <a:rPr lang="en-US" sz="1200">
                              <a:effectLst/>
                              <a:latin typeface="Times New Roman" panose="02020603050405020304" pitchFamily="18" charset="0"/>
                              <a:ea typeface="Calibri" panose="020F0502020204030204" pitchFamily="34" charset="0"/>
                              <a:cs typeface="Times New Roman" panose="02020603050405020304" pitchFamily="18" charset="0"/>
                            </a:rPr>
                            <a: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tr-T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stretch>
                            <a:fillRect l="-672487" t="-372917" r="-1058" b="-344792"/>
                          </a:stretch>
                        </a:blipFill>
                      </a:tcPr>
                    </a:tc>
                    <a:extLst>
                      <a:ext uri="{0D108BD9-81ED-4DB2-BD59-A6C34878D82A}">
                        <a16:rowId xmlns:a16="http://schemas.microsoft.com/office/drawing/2014/main" val="2165715979"/>
                      </a:ext>
                    </a:extLst>
                  </a:tr>
                  <a:tr h="775462">
                    <a:tc>
                      <a:txBody>
                        <a:bodyPr/>
                        <a:lstStyle/>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Uçucu Madde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m</a:t>
                          </a:r>
                          <a:r>
                            <a:rPr lang="en-US" sz="1200" baseline="-25000">
                              <a:effectLst/>
                              <a:latin typeface="Times New Roman" panose="02020603050405020304" pitchFamily="18" charset="0"/>
                              <a:ea typeface="Calibri" panose="020F0502020204030204" pitchFamily="34" charset="0"/>
                              <a:cs typeface="Times New Roman" panose="02020603050405020304" pitchFamily="18" charset="0"/>
                            </a:rPr>
                            <a:t>0</a:t>
                          </a:r>
                          <a:r>
                            <a:rPr lang="en-US" sz="1200">
                              <a:effectLst/>
                              <a:latin typeface="Times New Roman" panose="02020603050405020304" pitchFamily="18" charset="0"/>
                              <a:ea typeface="Calibri" panose="020F0502020204030204" pitchFamily="34" charset="0"/>
                              <a:cs typeface="Times New Roman" panose="02020603050405020304" pitchFamily="18" charset="0"/>
                            </a:rPr>
                            <a:t> g kömür alınarak krozeye konulur.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m</a:t>
                          </a:r>
                          <a:r>
                            <a:rPr lang="en-US" sz="1200" baseline="-25000">
                              <a:effectLst/>
                              <a:latin typeface="Times New Roman" panose="02020603050405020304" pitchFamily="18" charset="0"/>
                              <a:ea typeface="Calibri" panose="020F0502020204030204" pitchFamily="34" charset="0"/>
                              <a:cs typeface="Times New Roman" panose="02020603050405020304" pitchFamily="18" charset="0"/>
                            </a:rPr>
                            <a:t>0</a:t>
                          </a:r>
                          <a:r>
                            <a:rPr lang="en-US" sz="1200">
                              <a:effectLst/>
                              <a:latin typeface="Times New Roman" panose="02020603050405020304" pitchFamily="18" charset="0"/>
                              <a:ea typeface="Calibri" panose="020F0502020204030204" pitchFamily="34" charset="0"/>
                              <a:cs typeface="Times New Roman" panose="02020603050405020304" pitchFamily="18" charset="0"/>
                            </a:rPr>
                            <a:t>= 1 g</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850±10 °C ‘de Kül fırınında sabit tartıma gelinceye kadar bekletilir. Desikatörde soğutulur. Uçucu Maddeler uzaklaşır.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Kalan miktar (m</a:t>
                          </a:r>
                          <a:r>
                            <a:rPr lang="en-US" sz="1200" strike="sngStrike" baseline="-25000">
                              <a:effectLst/>
                              <a:latin typeface="Times New Roman" panose="02020603050405020304" pitchFamily="18" charset="0"/>
                              <a:ea typeface="Calibri" panose="020F0502020204030204" pitchFamily="34" charset="0"/>
                              <a:cs typeface="Times New Roman" panose="02020603050405020304" pitchFamily="18" charset="0"/>
                            </a:rPr>
                            <a:t>1</a:t>
                          </a:r>
                          <a:r>
                            <a:rPr lang="en-US" sz="1200">
                              <a:effectLst/>
                              <a:latin typeface="Times New Roman" panose="02020603050405020304" pitchFamily="18" charset="0"/>
                              <a:ea typeface="Calibri" panose="020F0502020204030204" pitchFamily="34" charset="0"/>
                              <a:cs typeface="Times New Roman" panose="02020603050405020304" pitchFamily="18" charset="0"/>
                            </a:rPr>
                            <a:t>) hassas terazide tartılarak kaydedilir. m</a:t>
                          </a:r>
                          <a:r>
                            <a:rPr lang="en-US" sz="1200" baseline="-25000">
                              <a:effectLst/>
                              <a:latin typeface="Times New Roman" panose="02020603050405020304" pitchFamily="18" charset="0"/>
                              <a:ea typeface="Calibri" panose="020F0502020204030204" pitchFamily="34" charset="0"/>
                              <a:cs typeface="Times New Roman" panose="02020603050405020304" pitchFamily="18" charset="0"/>
                            </a:rPr>
                            <a:t>1</a:t>
                          </a:r>
                          <a:r>
                            <a:rPr lang="en-US" sz="1200">
                              <a:effectLst/>
                              <a:latin typeface="Times New Roman" panose="02020603050405020304" pitchFamily="18" charset="0"/>
                              <a:ea typeface="Calibri" panose="020F0502020204030204" pitchFamily="34" charset="0"/>
                              <a:cs typeface="Times New Roman" panose="02020603050405020304" pitchFamily="18" charset="0"/>
                            </a:rPr>
                            <a: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tr-T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stretch>
                            <a:fillRect l="-672487" t="-357480" r="-1058" b="-160630"/>
                          </a:stretch>
                        </a:blipFill>
                      </a:tcPr>
                    </a:tc>
                    <a:extLst>
                      <a:ext uri="{0D108BD9-81ED-4DB2-BD59-A6C34878D82A}">
                        <a16:rowId xmlns:a16="http://schemas.microsoft.com/office/drawing/2014/main" val="4030309380"/>
                      </a:ext>
                    </a:extLst>
                  </a:tr>
                  <a:tr h="775462">
                    <a:tc>
                      <a:txBody>
                        <a:bodyPr/>
                        <a:lstStyle/>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Kok</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m</a:t>
                          </a:r>
                          <a:r>
                            <a:rPr lang="en-US" sz="1200" baseline="-25000">
                              <a:effectLst/>
                              <a:latin typeface="Times New Roman" panose="02020603050405020304" pitchFamily="18" charset="0"/>
                              <a:ea typeface="Calibri" panose="020F0502020204030204" pitchFamily="34" charset="0"/>
                              <a:cs typeface="Times New Roman" panose="02020603050405020304" pitchFamily="18" charset="0"/>
                            </a:rPr>
                            <a:t>0</a:t>
                          </a:r>
                          <a:r>
                            <a:rPr lang="en-US" sz="1200">
                              <a:effectLst/>
                              <a:latin typeface="Times New Roman" panose="02020603050405020304" pitchFamily="18" charset="0"/>
                              <a:ea typeface="Calibri" panose="020F0502020204030204" pitchFamily="34" charset="0"/>
                              <a:cs typeface="Times New Roman" panose="02020603050405020304" pitchFamily="18" charset="0"/>
                            </a:rPr>
                            <a:t> g kömür alınarak krozeye konulur.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m</a:t>
                          </a:r>
                          <a:r>
                            <a:rPr lang="en-US" sz="1200" baseline="-25000">
                              <a:effectLst/>
                              <a:latin typeface="Times New Roman" panose="02020603050405020304" pitchFamily="18" charset="0"/>
                              <a:ea typeface="Calibri" panose="020F0502020204030204" pitchFamily="34" charset="0"/>
                              <a:cs typeface="Times New Roman" panose="02020603050405020304" pitchFamily="18" charset="0"/>
                            </a:rPr>
                            <a:t>0</a:t>
                          </a:r>
                          <a:r>
                            <a:rPr lang="en-US" sz="1200">
                              <a:effectLst/>
                              <a:latin typeface="Times New Roman" panose="02020603050405020304" pitchFamily="18" charset="0"/>
                              <a:ea typeface="Calibri" panose="020F0502020204030204" pitchFamily="34" charset="0"/>
                              <a:cs typeface="Times New Roman" panose="02020603050405020304" pitchFamily="18" charset="0"/>
                            </a:rPr>
                            <a:t>= 1 g</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850±10 °C ‘de Kül fırınında sabit tartıma gelinceye kadar bekletilir. Desikatörde soğutulur. Uçucu Maddeler uzaklaşır.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Kalan miktar (m</a:t>
                          </a:r>
                          <a:r>
                            <a:rPr lang="en-US" sz="1200" strike="sngStrike" baseline="-25000">
                              <a:effectLst/>
                              <a:latin typeface="Times New Roman" panose="02020603050405020304" pitchFamily="18" charset="0"/>
                              <a:ea typeface="Calibri" panose="020F0502020204030204" pitchFamily="34" charset="0"/>
                              <a:cs typeface="Times New Roman" panose="02020603050405020304" pitchFamily="18" charset="0"/>
                            </a:rPr>
                            <a:t>1</a:t>
                          </a:r>
                          <a:r>
                            <a:rPr lang="en-US" sz="1200">
                              <a:effectLst/>
                              <a:latin typeface="Times New Roman" panose="02020603050405020304" pitchFamily="18" charset="0"/>
                              <a:ea typeface="Calibri" panose="020F0502020204030204" pitchFamily="34" charset="0"/>
                              <a:cs typeface="Times New Roman" panose="02020603050405020304" pitchFamily="18" charset="0"/>
                            </a:rPr>
                            <a:t>) hassas terazide tartılarak kaydedilir. m</a:t>
                          </a:r>
                          <a:r>
                            <a:rPr lang="en-US" sz="1200" baseline="-25000">
                              <a:effectLst/>
                              <a:latin typeface="Times New Roman" panose="02020603050405020304" pitchFamily="18" charset="0"/>
                              <a:ea typeface="Calibri" panose="020F0502020204030204" pitchFamily="34" charset="0"/>
                              <a:cs typeface="Times New Roman" panose="02020603050405020304" pitchFamily="18" charset="0"/>
                            </a:rPr>
                            <a:t>1</a:t>
                          </a:r>
                          <a:r>
                            <a:rPr lang="en-US" sz="1200">
                              <a:effectLst/>
                              <a:latin typeface="Times New Roman" panose="02020603050405020304" pitchFamily="18" charset="0"/>
                              <a:ea typeface="Calibri" panose="020F0502020204030204" pitchFamily="34" charset="0"/>
                              <a:cs typeface="Times New Roman" panose="02020603050405020304" pitchFamily="18" charset="0"/>
                            </a:rPr>
                            <a: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tr-T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stretch>
                            <a:fillRect l="-672487" t="-457480" r="-1058" b="-60630"/>
                          </a:stretch>
                        </a:blipFill>
                      </a:tcPr>
                    </a:tc>
                    <a:extLst>
                      <a:ext uri="{0D108BD9-81ED-4DB2-BD59-A6C34878D82A}">
                        <a16:rowId xmlns:a16="http://schemas.microsoft.com/office/drawing/2014/main" val="3209638501"/>
                      </a:ext>
                    </a:extLst>
                  </a:tr>
                  <a:tr h="387731">
                    <a:tc>
                      <a:txBody>
                        <a:bodyPr/>
                        <a:lstStyle/>
                        <a:p>
                          <a:pPr>
                            <a:lnSpc>
                              <a:spcPct val="106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Sabit (Bağıl) Karbon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lnSpc>
                              <a:spcPct val="106000"/>
                            </a:lnSpc>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Sabit</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C = 100 - ( %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Uçucu</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madde</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 %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Kül</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90557745"/>
                      </a:ext>
                    </a:extLst>
                  </a:tr>
                </a:tbl>
              </a:graphicData>
            </a:graphic>
          </p:graphicFrame>
        </mc:Fallback>
      </mc:AlternateContent>
    </p:spTree>
    <p:extLst>
      <p:ext uri="{BB962C8B-B14F-4D97-AF65-F5344CB8AC3E}">
        <p14:creationId xmlns:p14="http://schemas.microsoft.com/office/powerpoint/2010/main" val="15591971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573459"/>
          </a:xfrm>
        </p:spPr>
        <p:txBody>
          <a:bodyPr>
            <a:normAutofit fontScale="90000"/>
          </a:bodyPr>
          <a:lstStyle/>
          <a:p>
            <a:pPr algn="ctr"/>
            <a:r>
              <a:rPr lang="tr-TR" sz="3600" dirty="0" smtClean="0"/>
              <a:t>Katı yakıtlarda problem çözümleri</a:t>
            </a:r>
            <a:endParaRPr lang="tr-TR" sz="3600" dirty="0"/>
          </a:p>
        </p:txBody>
      </p:sp>
      <p:sp>
        <p:nvSpPr>
          <p:cNvPr id="3" name="Content Placeholder 2"/>
          <p:cNvSpPr>
            <a:spLocks noGrp="1"/>
          </p:cNvSpPr>
          <p:nvPr>
            <p:ph idx="1"/>
          </p:nvPr>
        </p:nvSpPr>
        <p:spPr>
          <a:xfrm>
            <a:off x="1069848" y="1201783"/>
            <a:ext cx="10058400" cy="5368834"/>
          </a:xfrm>
        </p:spPr>
        <p:txBody>
          <a:bodyPr/>
          <a:lstStyle/>
          <a:p>
            <a:pPr marL="0" indent="0" algn="just">
              <a:buNone/>
            </a:pPr>
            <a:r>
              <a:rPr lang="tr-TR" dirty="0" smtClean="0"/>
              <a:t>Gaz ve sıvı yakıtların aksine katı yakıtların çoğu önemli miktarda mineral madde içerirler. Bundan başka katı yakıtlar içerisinde gaz ve sıvı yakıtlara oranla daha yüksek oranda rutubet vardır. Katı yakıtlarda rutubet yakıtın yüzeyinde veya yakıtın gözenekleri içinde bulunmaktadır.</a:t>
            </a:r>
          </a:p>
          <a:p>
            <a:pPr marL="0" indent="0" algn="just">
              <a:buNone/>
            </a:pPr>
            <a:r>
              <a:rPr lang="tr-TR" dirty="0" smtClean="0"/>
              <a:t>Yanma işlemi için, her şeyden önce, teorik bir hava miktarına ihtiyaç vardır. Bu teorik hava miktarını hesaplayabilmek için de, yakıtın bileşimini bilmek gerekmektedir. Yakıtın bileşimini ise, güvenli bir şekilde yapılmış olan analizler neticesinde ortaya koyabilmek mümkündür. Katı yakıtların analizlerinde normal olarak karbon, hidrojen, kükürt, azot, rutubet ve kül tayinleri yapılır. Oksijen ise farktan hesaplanır. Analiz neticeleri eğer yanlış ise ne yakma için gereken hava miktarı ve ne de meydana gelecek olan baca gazlarının miktar ve bileşimini hesaplayabilmek mümkün olamayacaktır.</a:t>
            </a:r>
          </a:p>
          <a:p>
            <a:pPr marL="0" indent="0" algn="just">
              <a:buNone/>
            </a:pPr>
            <a:r>
              <a:rPr lang="tr-TR" dirty="0" smtClean="0"/>
              <a:t>Yanma işleminin esas reaksiyonu olan C + O        CO</a:t>
            </a:r>
            <a:r>
              <a:rPr lang="tr-TR" baseline="-25000" dirty="0">
                <a:latin typeface="Calibri" panose="020F0502020204030204" pitchFamily="34" charset="0"/>
                <a:ea typeface="Calibri" panose="020F0502020204030204" pitchFamily="34" charset="0"/>
                <a:cs typeface="Times New Roman" panose="02020603050405020304" pitchFamily="18" charset="0"/>
              </a:rPr>
              <a:t>2</a:t>
            </a:r>
            <a:r>
              <a:rPr lang="tr-TR" dirty="0" smtClean="0"/>
              <a:t> denklemi aslında biraz teorik kalmaktadır. Çünkü, temperatür ve basınca bağlı olarak böyle bir yanma neticesinde çok defa bir miktar CO gazı da teşekkül edebilmektedir. Meydana gelen bu CO’din yakılması için ise sekonder havaya yani hava fazlasına ihtiyaç vardır. Yanma proseslerinde daima hesaplı bir miktar hava fazlası ile çalışmak, aslında normal sayılmaktadır.</a:t>
            </a:r>
            <a:endParaRPr lang="tr-TR" dirty="0"/>
          </a:p>
        </p:txBody>
      </p:sp>
      <p:cxnSp>
        <p:nvCxnSpPr>
          <p:cNvPr id="7" name="Straight Arrow Connector 6"/>
          <p:cNvCxnSpPr/>
          <p:nvPr/>
        </p:nvCxnSpPr>
        <p:spPr>
          <a:xfrm>
            <a:off x="6858000" y="5016137"/>
            <a:ext cx="40494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16890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069848" y="705394"/>
                <a:ext cx="10058400" cy="5466806"/>
              </a:xfrm>
            </p:spPr>
            <p:txBody>
              <a:bodyPr/>
              <a:lstStyle/>
              <a:p>
                <a:pPr marL="0" indent="0" algn="just">
                  <a:buNone/>
                </a:pPr>
                <a:r>
                  <a:rPr lang="tr-TR" dirty="0" smtClean="0"/>
                  <a:t>Tatbik edilen hava ile teorik olarak gerekli olan hava miktarı arasındaki fark, hava fazlası olarak tarif edilmektedir.</a:t>
                </a:r>
              </a:p>
              <a:p>
                <a:pPr marL="0" indent="0" algn="just">
                  <a:buNone/>
                </a:pPr>
                <a:endParaRPr lang="tr-TR" dirty="0" smtClean="0"/>
              </a:p>
              <a:p>
                <a:pPr marL="0" indent="0" algn="just">
                  <a:buNone/>
                </a:pPr>
                <a:r>
                  <a:rPr lang="tr-TR" dirty="0"/>
                  <a:t>%</a:t>
                </a:r>
                <a:r>
                  <a:rPr lang="tr-TR" dirty="0" smtClean="0"/>
                  <a:t> Hava fazlası</a:t>
                </a:r>
                <a14:m>
                  <m:oMath xmlns:m="http://schemas.openxmlformats.org/officeDocument/2006/math">
                    <m:r>
                      <a:rPr lang="tr-TR" i="1" smtClean="0">
                        <a:latin typeface="Cambria Math" panose="02040503050406030204" pitchFamily="18" charset="0"/>
                      </a:rPr>
                      <m:t>=</m:t>
                    </m:r>
                    <m:f>
                      <m:fPr>
                        <m:ctrlPr>
                          <a:rPr lang="tr-TR" b="0" i="1" smtClean="0">
                            <a:latin typeface="Cambria Math" panose="02040503050406030204" pitchFamily="18" charset="0"/>
                          </a:rPr>
                        </m:ctrlPr>
                      </m:fPr>
                      <m:num>
                        <m:r>
                          <a:rPr lang="tr-TR" b="0" i="1" smtClean="0">
                            <a:latin typeface="Cambria Math" panose="02040503050406030204" pitchFamily="18" charset="0"/>
                          </a:rPr>
                          <m:t>𝐻𝑎𝑣𝑎𝑓𝑎𝑧𝑙𝑎𝑠𝚤</m:t>
                        </m:r>
                      </m:num>
                      <m:den>
                        <m:r>
                          <a:rPr lang="tr-TR" b="0" i="1" smtClean="0">
                            <a:latin typeface="Cambria Math" panose="02040503050406030204" pitchFamily="18" charset="0"/>
                          </a:rPr>
                          <m:t>𝑇𝑒𝑜𝑟𝑖𝑘</m:t>
                        </m:r>
                        <m:r>
                          <a:rPr lang="tr-TR" b="0" i="1" smtClean="0">
                            <a:latin typeface="Cambria Math" panose="02040503050406030204" pitchFamily="18" charset="0"/>
                          </a:rPr>
                          <m:t> </m:t>
                        </m:r>
                        <m:r>
                          <a:rPr lang="tr-TR" b="0" i="1" smtClean="0">
                            <a:latin typeface="Cambria Math" panose="02040503050406030204" pitchFamily="18" charset="0"/>
                          </a:rPr>
                          <m:t>h𝑎𝑣𝑎</m:t>
                        </m:r>
                      </m:den>
                    </m:f>
                    <m:r>
                      <a:rPr lang="tr-TR" b="0" i="1" smtClean="0">
                        <a:latin typeface="Cambria Math" panose="02040503050406030204" pitchFamily="18" charset="0"/>
                      </a:rPr>
                      <m:t> </m:t>
                    </m:r>
                    <m:r>
                      <a:rPr lang="tr-TR" b="0" i="1" smtClean="0">
                        <a:latin typeface="Cambria Math" panose="02040503050406030204" pitchFamily="18" charset="0"/>
                      </a:rPr>
                      <m:t>𝑥</m:t>
                    </m:r>
                    <m:r>
                      <a:rPr lang="tr-TR" b="0" i="1" smtClean="0">
                        <a:latin typeface="Cambria Math" panose="02040503050406030204" pitchFamily="18" charset="0"/>
                      </a:rPr>
                      <m:t> 100</m:t>
                    </m:r>
                  </m:oMath>
                </a14:m>
                <a:endParaRPr lang="tr-TR" dirty="0" smtClean="0"/>
              </a:p>
              <a:p>
                <a:pPr marL="0" indent="0" algn="just">
                  <a:buNone/>
                </a:pPr>
                <a:endParaRPr lang="tr-TR" dirty="0"/>
              </a:p>
              <a:p>
                <a:pPr marL="0" indent="0" algn="just">
                  <a:buNone/>
                </a:pPr>
                <a:r>
                  <a:rPr lang="tr-TR" dirty="0" smtClean="0"/>
                  <a:t>Eğer yanma tam ise, yakıttaki karbon karbondioksite ve hidrojen de suya dönüşecektir. Bunlardan başka, yakıtlarda mevcut olan azot, kükürt v.s. Gibi komponentleri de ayrı ayrı dikkate almak gerekir. Bunlar da SO2 ve azot oksitlerine dönüşecektir. Bazen katı yakıt analizlerinde ve hesaplamalarında çok kere yakıttaki kükürt ve zot ihmal edilir, çünkü bunların toplam miktarı %1-3’ü geçmez. Birde katı yakıt kullanılan ocak ve fırınların külleri içersinde çok kere önemli miktarda yanmamış, kısmen yanmış veya koklaşmış kömüre rastlanır. Bu sebepten dolayı bu hususun da göz önüne alınması gerekir.</a:t>
                </a:r>
              </a:p>
              <a:p>
                <a:pPr marL="0" indent="0" algn="just">
                  <a:buNone/>
                </a:pPr>
                <a:r>
                  <a:rPr lang="tr-TR" dirty="0" smtClean="0"/>
                  <a:t>Yanma proseslerine  ait çözülecek olan problemlerde, yakma işinde kullanılan havanın kuru olduğu kabul edilir.</a:t>
                </a:r>
                <a:endParaRPr lang="tr-TR"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069848" y="705394"/>
                <a:ext cx="10058400" cy="5466806"/>
              </a:xfrm>
              <a:blipFill>
                <a:blip r:embed="rId2"/>
                <a:stretch>
                  <a:fillRect l="-667" t="-1226" r="-606"/>
                </a:stretch>
              </a:blipFill>
            </p:spPr>
            <p:txBody>
              <a:bodyPr/>
              <a:lstStyle/>
              <a:p>
                <a:r>
                  <a:rPr lang="tr-TR">
                    <a:noFill/>
                  </a:rPr>
                  <a:t> </a:t>
                </a:r>
              </a:p>
            </p:txBody>
          </p:sp>
        </mc:Fallback>
      </mc:AlternateContent>
    </p:spTree>
    <p:extLst>
      <p:ext uri="{BB962C8B-B14F-4D97-AF65-F5344CB8AC3E}">
        <p14:creationId xmlns:p14="http://schemas.microsoft.com/office/powerpoint/2010/main" val="24106152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482019"/>
          </a:xfrm>
        </p:spPr>
        <p:txBody>
          <a:bodyPr>
            <a:normAutofit fontScale="90000"/>
          </a:bodyPr>
          <a:lstStyle/>
          <a:p>
            <a:pPr algn="ctr"/>
            <a:r>
              <a:rPr lang="tr-TR" sz="3600" dirty="0" smtClean="0"/>
              <a:t>Karbonun yanması</a:t>
            </a:r>
            <a:endParaRPr lang="tr-TR" sz="3600" dirty="0"/>
          </a:p>
        </p:txBody>
      </p:sp>
      <p:sp>
        <p:nvSpPr>
          <p:cNvPr id="3" name="Content Placeholder 2"/>
          <p:cNvSpPr>
            <a:spLocks noGrp="1"/>
          </p:cNvSpPr>
          <p:nvPr>
            <p:ph idx="1"/>
          </p:nvPr>
        </p:nvSpPr>
        <p:spPr>
          <a:xfrm>
            <a:off x="1069848" y="1084217"/>
            <a:ext cx="10058400" cy="5087983"/>
          </a:xfrm>
        </p:spPr>
        <p:txBody>
          <a:bodyPr/>
          <a:lstStyle/>
          <a:p>
            <a:pPr marL="0" indent="0" algn="just">
              <a:buNone/>
            </a:pPr>
            <a:r>
              <a:rPr lang="tr-TR" dirty="0" smtClean="0"/>
              <a:t>Saf karbon teorik miktardaki hava akımında yakılacak olursa hava içerisindeki oksijenin yerini molü molüne karbondioksit alır ve baca gazlarının molar bileşimi %21 CO</a:t>
            </a:r>
            <a:r>
              <a:rPr lang="tr-TR" baseline="-25000" dirty="0">
                <a:latin typeface="Calibri" panose="020F0502020204030204" pitchFamily="34" charset="0"/>
                <a:ea typeface="Calibri" panose="020F0502020204030204" pitchFamily="34" charset="0"/>
                <a:cs typeface="Times New Roman" panose="02020603050405020304" pitchFamily="18" charset="0"/>
              </a:rPr>
              <a:t>2</a:t>
            </a:r>
            <a:r>
              <a:rPr lang="tr-TR" dirty="0" smtClean="0"/>
              <a:t> ve %79 N</a:t>
            </a:r>
            <a:r>
              <a:rPr lang="tr-TR" baseline="-25000" dirty="0">
                <a:latin typeface="Calibri" panose="020F0502020204030204" pitchFamily="34" charset="0"/>
                <a:ea typeface="Calibri" panose="020F0502020204030204" pitchFamily="34" charset="0"/>
                <a:cs typeface="Times New Roman" panose="02020603050405020304" pitchFamily="18" charset="0"/>
              </a:rPr>
              <a:t>2</a:t>
            </a:r>
            <a:r>
              <a:rPr lang="tr-TR" dirty="0" smtClean="0"/>
              <a:t> olarak bulunur. Diğer taraftan %50 oranında hava fazlası kullanılacak olursa, havadaki oksijenin üçte ikisinin </a:t>
            </a:r>
            <a:r>
              <a:rPr lang="tr-TR" dirty="0"/>
              <a:t>yerini  karbondioksit alır </a:t>
            </a:r>
            <a:r>
              <a:rPr lang="tr-TR" dirty="0" smtClean="0"/>
              <a:t>ve bu şartlar altında baca gazlarının bileşimi %14 CO</a:t>
            </a:r>
            <a:r>
              <a:rPr lang="tr-TR" baseline="-25000" dirty="0">
                <a:latin typeface="Calibri" panose="020F0502020204030204" pitchFamily="34" charset="0"/>
                <a:ea typeface="Calibri" panose="020F0502020204030204" pitchFamily="34" charset="0"/>
                <a:cs typeface="Times New Roman" panose="02020603050405020304" pitchFamily="18" charset="0"/>
              </a:rPr>
              <a:t>2</a:t>
            </a:r>
            <a:r>
              <a:rPr lang="tr-TR" dirty="0" smtClean="0"/>
              <a:t>, %7 O</a:t>
            </a:r>
            <a:r>
              <a:rPr lang="tr-TR" baseline="-25000" dirty="0">
                <a:latin typeface="Calibri" panose="020F0502020204030204" pitchFamily="34" charset="0"/>
                <a:ea typeface="Calibri" panose="020F0502020204030204" pitchFamily="34" charset="0"/>
                <a:cs typeface="Times New Roman" panose="02020603050405020304" pitchFamily="18" charset="0"/>
              </a:rPr>
              <a:t>2</a:t>
            </a:r>
            <a:r>
              <a:rPr lang="tr-TR" dirty="0" smtClean="0"/>
              <a:t> ve %79 N</a:t>
            </a:r>
            <a:r>
              <a:rPr lang="tr-TR" baseline="-25000" dirty="0">
                <a:latin typeface="Calibri" panose="020F0502020204030204" pitchFamily="34" charset="0"/>
                <a:ea typeface="Calibri" panose="020F0502020204030204" pitchFamily="34" charset="0"/>
                <a:cs typeface="Times New Roman" panose="02020603050405020304" pitchFamily="18" charset="0"/>
              </a:rPr>
              <a:t>2</a:t>
            </a:r>
            <a:r>
              <a:rPr lang="tr-TR" dirty="0" smtClean="0"/>
              <a:t> ibaret olacaktır.</a:t>
            </a:r>
          </a:p>
          <a:p>
            <a:pPr marL="0" indent="0" algn="just">
              <a:buNone/>
            </a:pPr>
            <a:r>
              <a:rPr lang="tr-TR" dirty="0" smtClean="0"/>
              <a:t>Yanmanın tam olmadığı durumlarda aşağıdaki reaksiyon denkleminden de görüleceği gibi 1 mol O</a:t>
            </a:r>
            <a:r>
              <a:rPr lang="tr-TR" baseline="-25000" dirty="0">
                <a:latin typeface="Calibri" panose="020F0502020204030204" pitchFamily="34" charset="0"/>
                <a:ea typeface="Calibri" panose="020F0502020204030204" pitchFamily="34" charset="0"/>
                <a:cs typeface="Times New Roman" panose="02020603050405020304" pitchFamily="18" charset="0"/>
              </a:rPr>
              <a:t>2</a:t>
            </a:r>
            <a:r>
              <a:rPr lang="tr-TR" dirty="0" smtClean="0"/>
              <a:t>’ne karşılık 2 mol CO teşekkül eder.</a:t>
            </a:r>
            <a:endParaRPr lang="tr-TR" dirty="0"/>
          </a:p>
          <a:p>
            <a:pPr marL="0" indent="0" algn="just">
              <a:buNone/>
            </a:pPr>
            <a:r>
              <a:rPr lang="tr-TR" dirty="0" smtClean="0"/>
              <a:t>Fırın ve kazan ocaklarında ister gaz veya sıvı, ister katı yakıt kullanılsın, hesaplamalarda bir değişiklik meydana gelmez. Hesaplamalara temel olacak anahtar komponentin seçimi, yakıt hesaplamaları için çok önemlidir.</a:t>
            </a:r>
          </a:p>
          <a:p>
            <a:pPr marL="0" indent="0" algn="just">
              <a:buNone/>
            </a:pPr>
            <a:r>
              <a:rPr lang="tr-TR" dirty="0" smtClean="0"/>
              <a:t>Aşağıdaki  şekil bunu gösterir.</a:t>
            </a:r>
            <a:endParaRPr lang="tr-TR" dirty="0"/>
          </a:p>
        </p:txBody>
      </p:sp>
    </p:spTree>
    <p:extLst>
      <p:ext uri="{BB962C8B-B14F-4D97-AF65-F5344CB8AC3E}">
        <p14:creationId xmlns:p14="http://schemas.microsoft.com/office/powerpoint/2010/main" val="5407503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0629" y="444137"/>
            <a:ext cx="11521440" cy="6178732"/>
          </a:xfrm>
        </p:spPr>
      </p:pic>
    </p:spTree>
    <p:extLst>
      <p:ext uri="{BB962C8B-B14F-4D97-AF65-F5344CB8AC3E}">
        <p14:creationId xmlns:p14="http://schemas.microsoft.com/office/powerpoint/2010/main" val="20051071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795528"/>
          </a:xfrm>
        </p:spPr>
        <p:txBody>
          <a:bodyPr>
            <a:normAutofit/>
          </a:bodyPr>
          <a:lstStyle/>
          <a:p>
            <a:r>
              <a:rPr lang="tr-TR" sz="3200" dirty="0" smtClean="0"/>
              <a:t>KAYNAKLAR</a:t>
            </a:r>
            <a:endParaRPr lang="tr-TR" sz="3200" dirty="0"/>
          </a:p>
        </p:txBody>
      </p:sp>
      <p:sp>
        <p:nvSpPr>
          <p:cNvPr id="3" name="Content Placeholder 2"/>
          <p:cNvSpPr>
            <a:spLocks noGrp="1"/>
          </p:cNvSpPr>
          <p:nvPr>
            <p:ph idx="1"/>
          </p:nvPr>
        </p:nvSpPr>
        <p:spPr>
          <a:xfrm>
            <a:off x="1069848" y="1319349"/>
            <a:ext cx="10058400" cy="4852851"/>
          </a:xfrm>
        </p:spPr>
        <p:txBody>
          <a:bodyPr/>
          <a:lstStyle/>
          <a:p>
            <a:pPr marL="0" indent="0">
              <a:lnSpc>
                <a:spcPct val="115000"/>
              </a:lnSpc>
              <a:spcAft>
                <a:spcPts val="1000"/>
              </a:spcAft>
              <a:buNone/>
            </a:pPr>
            <a:r>
              <a:rPr lang="tr-TR" dirty="0" smtClean="0"/>
              <a:t>[1] https</a:t>
            </a:r>
            <a:r>
              <a:rPr lang="tr-TR" dirty="0"/>
              <a:t>://</a:t>
            </a:r>
            <a:r>
              <a:rPr lang="tr-TR" dirty="0" smtClean="0"/>
              <a:t>energynews.us/2018/03/22/ohio-state-coal-tech-captures-co</a:t>
            </a:r>
            <a:r>
              <a:rPr lang="tr-TR" baseline="-25000" dirty="0" smtClean="0">
                <a:solidFill>
                  <a:srgbClr val="000000"/>
                </a:solidFill>
                <a:latin typeface="Bookman Old Style" panose="02050604050505020204" pitchFamily="18" charset="0"/>
              </a:rPr>
              <a:t>2</a:t>
            </a:r>
            <a:r>
              <a:rPr lang="tr-TR" dirty="0" smtClean="0"/>
              <a:t>-but-can-it-competewith-renewables</a:t>
            </a:r>
            <a:endParaRPr lang="tr-TR" dirty="0"/>
          </a:p>
          <a:p>
            <a:pPr marL="0" indent="0">
              <a:buNone/>
            </a:pPr>
            <a:r>
              <a:rPr lang="tr-TR" dirty="0" smtClean="0"/>
              <a:t>[2] </a:t>
            </a:r>
            <a:r>
              <a:rPr lang="en-US" dirty="0" smtClean="0"/>
              <a:t>World </a:t>
            </a:r>
            <a:r>
              <a:rPr lang="en-US" dirty="0"/>
              <a:t>Energy Resources. 2013. World Energy Council, London, UK</a:t>
            </a:r>
            <a:r>
              <a:rPr lang="en-US" dirty="0" smtClean="0"/>
              <a:t>.</a:t>
            </a:r>
            <a:endParaRPr lang="tr-TR" dirty="0" smtClean="0"/>
          </a:p>
          <a:p>
            <a:pPr marL="0" indent="0">
              <a:buNone/>
            </a:pPr>
            <a:r>
              <a:rPr lang="tr-TR" dirty="0" smtClean="0">
                <a:solidFill>
                  <a:prstClr val="black"/>
                </a:solidFill>
              </a:rPr>
              <a:t>[3] </a:t>
            </a:r>
            <a:r>
              <a:rPr lang="tr-TR" dirty="0" smtClean="0"/>
              <a:t>Sınai </a:t>
            </a:r>
            <a:r>
              <a:rPr lang="tr-TR" dirty="0"/>
              <a:t>Stokiometri, Endüstride Kütle ve Enerji Hesaplamaları, Prof. Dr. İhsan Çataltaş, Üçüncü Baskı 1982</a:t>
            </a:r>
            <a:endParaRPr lang="tr-TR" dirty="0" smtClean="0"/>
          </a:p>
          <a:p>
            <a:pPr marL="0" indent="0">
              <a:buNone/>
            </a:pPr>
            <a:r>
              <a:rPr lang="tr-TR" dirty="0" smtClean="0"/>
              <a:t>[</a:t>
            </a:r>
            <a:r>
              <a:rPr lang="tr-TR" dirty="0"/>
              <a:t>4</a:t>
            </a:r>
            <a:r>
              <a:rPr lang="tr-TR" dirty="0" smtClean="0"/>
              <a:t>] </a:t>
            </a:r>
            <a:r>
              <a:rPr lang="tr-TR" dirty="0"/>
              <a:t>https://</a:t>
            </a:r>
            <a:r>
              <a:rPr lang="tr-TR" dirty="0" smtClean="0"/>
              <a:t>www.enerjiportali.com/enerji-nedir-enerji-kaynaklari-nelerdir </a:t>
            </a:r>
            <a:endParaRPr lang="tr-TR" dirty="0"/>
          </a:p>
        </p:txBody>
      </p:sp>
    </p:spTree>
    <p:extLst>
      <p:ext uri="{BB962C8B-B14F-4D97-AF65-F5344CB8AC3E}">
        <p14:creationId xmlns:p14="http://schemas.microsoft.com/office/powerpoint/2010/main" val="357381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862149"/>
            <a:ext cx="10058400" cy="5310051"/>
          </a:xfrm>
        </p:spPr>
        <p:txBody>
          <a:bodyPr/>
          <a:lstStyle/>
          <a:p>
            <a:pPr algn="just">
              <a:buFont typeface="Wingdings" panose="05000000000000000000" pitchFamily="2" charset="2"/>
              <a:buChar char="Ø"/>
            </a:pPr>
            <a:r>
              <a:rPr lang="tr-TR" dirty="0"/>
              <a:t>Selülozun kaybolması ile geriye kalan kısım linyin bakımından zenginleşir.</a:t>
            </a:r>
          </a:p>
          <a:p>
            <a:pPr algn="just">
              <a:buFont typeface="Wingdings" panose="05000000000000000000" pitchFamily="2" charset="2"/>
              <a:buChar char="Ø"/>
            </a:pPr>
            <a:r>
              <a:rPr lang="tr-TR" dirty="0"/>
              <a:t>‐Linyinin sabunlaşması ile hümik asitler oluşur.</a:t>
            </a:r>
          </a:p>
          <a:p>
            <a:pPr algn="just">
              <a:buFont typeface="Wingdings" panose="05000000000000000000" pitchFamily="2" charset="2"/>
              <a:buChar char="Ø"/>
            </a:pPr>
            <a:r>
              <a:rPr lang="tr-TR" dirty="0"/>
              <a:t>‐Hümik asitin yoğuşması ve moleküllerinden su çıkarması ile hümik maddeler oluşur.</a:t>
            </a:r>
          </a:p>
          <a:p>
            <a:pPr algn="just">
              <a:buFont typeface="Wingdings" panose="05000000000000000000" pitchFamily="2" charset="2"/>
              <a:buChar char="Ø"/>
            </a:pPr>
            <a:r>
              <a:rPr lang="tr-TR" dirty="0"/>
              <a:t>‐Hümik maddelerden </a:t>
            </a:r>
            <a:r>
              <a:rPr lang="tr-TR" dirty="0">
                <a:solidFill>
                  <a:prstClr val="black"/>
                </a:solidFill>
              </a:rPr>
              <a:t>CO</a:t>
            </a:r>
            <a:r>
              <a:rPr lang="tr-TR" sz="2200" baseline="-25000" dirty="0">
                <a:solidFill>
                  <a:prstClr val="black"/>
                </a:solidFill>
                <a:latin typeface="Calibri" panose="020F0502020204030204" pitchFamily="34" charset="0"/>
                <a:ea typeface="Calibri" panose="020F0502020204030204" pitchFamily="34" charset="0"/>
                <a:cs typeface="Times New Roman" panose="02020603050405020304" pitchFamily="18" charset="0"/>
              </a:rPr>
              <a:t>2</a:t>
            </a:r>
            <a:r>
              <a:rPr lang="tr-TR" dirty="0">
                <a:solidFill>
                  <a:prstClr val="black"/>
                </a:solidFill>
              </a:rPr>
              <a:t>, CH</a:t>
            </a:r>
            <a:r>
              <a:rPr lang="tr-TR" sz="2200" baseline="-25000" dirty="0">
                <a:solidFill>
                  <a:prstClr val="black"/>
                </a:solidFill>
                <a:latin typeface="Calibri" panose="020F0502020204030204" pitchFamily="34" charset="0"/>
                <a:ea typeface="Calibri" panose="020F0502020204030204" pitchFamily="34" charset="0"/>
                <a:cs typeface="Times New Roman" panose="02020603050405020304" pitchFamily="18" charset="0"/>
              </a:rPr>
              <a:t>4</a:t>
            </a:r>
            <a:r>
              <a:rPr lang="tr-TR" dirty="0">
                <a:solidFill>
                  <a:prstClr val="black"/>
                </a:solidFill>
              </a:rPr>
              <a:t> ve </a:t>
            </a:r>
            <a:r>
              <a:rPr lang="tr-TR" dirty="0" smtClean="0">
                <a:solidFill>
                  <a:prstClr val="black"/>
                </a:solidFill>
              </a:rPr>
              <a:t>H</a:t>
            </a:r>
            <a:r>
              <a:rPr lang="tr-TR" sz="2200" baseline="-250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2</a:t>
            </a:r>
            <a:r>
              <a:rPr lang="tr-TR" dirty="0" smtClean="0">
                <a:solidFill>
                  <a:prstClr val="black"/>
                </a:solidFill>
              </a:rPr>
              <a:t>O</a:t>
            </a:r>
            <a:r>
              <a:rPr lang="tr-TR" dirty="0" smtClean="0"/>
              <a:t> çıkarak </a:t>
            </a:r>
            <a:r>
              <a:rPr lang="tr-TR" dirty="0"/>
              <a:t>linyitler ve taşkömürleri oluşur.</a:t>
            </a:r>
          </a:p>
        </p:txBody>
      </p:sp>
    </p:spTree>
    <p:extLst>
      <p:ext uri="{BB962C8B-B14F-4D97-AF65-F5344CB8AC3E}">
        <p14:creationId xmlns:p14="http://schemas.microsoft.com/office/powerpoint/2010/main" val="3662013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92331"/>
            <a:ext cx="10058400" cy="5479869"/>
          </a:xfrm>
        </p:spPr>
        <p:txBody>
          <a:bodyPr>
            <a:normAutofit fontScale="92500" lnSpcReduction="10000"/>
          </a:bodyPr>
          <a:lstStyle/>
          <a:p>
            <a:pPr marL="0" indent="0" algn="ctr">
              <a:buNone/>
            </a:pPr>
            <a:r>
              <a:rPr lang="tr-TR" dirty="0"/>
              <a:t>KÖMÜRLEŞME </a:t>
            </a:r>
            <a:endParaRPr lang="tr-TR" dirty="0" smtClean="0"/>
          </a:p>
          <a:p>
            <a:pPr marL="0" indent="0" algn="ctr">
              <a:buNone/>
            </a:pPr>
            <a:r>
              <a:rPr lang="tr-TR" dirty="0" smtClean="0"/>
              <a:t>Organik  Maddeler</a:t>
            </a:r>
          </a:p>
          <a:p>
            <a:pPr algn="ctr"/>
            <a:endParaRPr lang="tr-TR" dirty="0"/>
          </a:p>
          <a:p>
            <a:pPr marL="0" indent="0" algn="ctr">
              <a:buNone/>
            </a:pPr>
            <a:r>
              <a:rPr lang="tr-TR" dirty="0" smtClean="0"/>
              <a:t>Turba</a:t>
            </a:r>
          </a:p>
          <a:p>
            <a:pPr algn="ctr"/>
            <a:endParaRPr lang="tr-TR" dirty="0"/>
          </a:p>
          <a:p>
            <a:pPr marL="0" indent="0" algn="ctr">
              <a:buNone/>
            </a:pPr>
            <a:r>
              <a:rPr lang="tr-TR" dirty="0" smtClean="0"/>
              <a:t>Linyit</a:t>
            </a:r>
          </a:p>
          <a:p>
            <a:pPr marL="0" indent="0" algn="ctr">
              <a:buNone/>
            </a:pPr>
            <a:endParaRPr lang="tr-TR" dirty="0"/>
          </a:p>
          <a:p>
            <a:pPr marL="0" indent="0" algn="ctr">
              <a:buNone/>
            </a:pPr>
            <a:r>
              <a:rPr lang="tr-TR" dirty="0"/>
              <a:t>Alt Bitümlü </a:t>
            </a:r>
            <a:r>
              <a:rPr lang="tr-TR" dirty="0" smtClean="0"/>
              <a:t>Kömür</a:t>
            </a:r>
          </a:p>
          <a:p>
            <a:pPr algn="ctr"/>
            <a:endParaRPr lang="tr-TR" dirty="0"/>
          </a:p>
          <a:p>
            <a:pPr marL="0" indent="0" algn="ctr">
              <a:buNone/>
            </a:pPr>
            <a:r>
              <a:rPr lang="tr-TR" dirty="0" smtClean="0"/>
              <a:t>Taşkömürü</a:t>
            </a:r>
          </a:p>
          <a:p>
            <a:pPr marL="0" indent="0" algn="ctr">
              <a:buNone/>
            </a:pPr>
            <a:r>
              <a:rPr lang="tr-TR" dirty="0"/>
              <a:t>                              </a:t>
            </a:r>
            <a:r>
              <a:rPr lang="tr-TR" dirty="0" smtClean="0"/>
              <a:t>                                                    </a:t>
            </a:r>
            <a:endParaRPr lang="tr-TR" dirty="0"/>
          </a:p>
          <a:p>
            <a:pPr marL="0" indent="0" algn="ctr">
              <a:buNone/>
            </a:pPr>
            <a:r>
              <a:rPr lang="tr-TR" dirty="0" smtClean="0"/>
              <a:t>Antrasit</a:t>
            </a:r>
          </a:p>
          <a:p>
            <a:pPr marL="0" indent="0" algn="ctr">
              <a:buNone/>
            </a:pPr>
            <a:endParaRPr lang="tr-TR" dirty="0"/>
          </a:p>
          <a:p>
            <a:pPr marL="0" indent="0" algn="ctr">
              <a:buNone/>
            </a:pPr>
            <a:r>
              <a:rPr lang="tr-TR" dirty="0" smtClean="0"/>
              <a:t>   Grafit </a:t>
            </a:r>
            <a:r>
              <a:rPr lang="tr-TR" dirty="0"/>
              <a:t>(Saf C</a:t>
            </a:r>
            <a:r>
              <a:rPr lang="tr-TR" dirty="0" smtClean="0"/>
              <a:t>)</a:t>
            </a:r>
            <a:endParaRPr lang="tr-TR" dirty="0"/>
          </a:p>
        </p:txBody>
      </p:sp>
      <p:cxnSp>
        <p:nvCxnSpPr>
          <p:cNvPr id="7" name="Straight Arrow Connector 6"/>
          <p:cNvCxnSpPr/>
          <p:nvPr/>
        </p:nvCxnSpPr>
        <p:spPr>
          <a:xfrm>
            <a:off x="6100355" y="2187346"/>
            <a:ext cx="0" cy="3526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6129404" y="2918282"/>
            <a:ext cx="0" cy="3265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6143053" y="4537491"/>
            <a:ext cx="0" cy="2743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6169763" y="3757033"/>
            <a:ext cx="0" cy="3265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6223379" y="5295331"/>
            <a:ext cx="0" cy="2593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1550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521208"/>
          </a:xfrm>
        </p:spPr>
        <p:txBody>
          <a:bodyPr>
            <a:normAutofit fontScale="90000"/>
          </a:bodyPr>
          <a:lstStyle/>
          <a:p>
            <a:pPr algn="ctr"/>
            <a:r>
              <a:rPr lang="tr-TR" sz="3600" dirty="0"/>
              <a:t>Kömürlerin </a:t>
            </a:r>
            <a:r>
              <a:rPr lang="tr-TR" sz="3600" dirty="0" smtClean="0"/>
              <a:t>Sınıflandırılması</a:t>
            </a:r>
            <a:endParaRPr lang="tr-TR" sz="3600" dirty="0"/>
          </a:p>
        </p:txBody>
      </p:sp>
      <p:sp>
        <p:nvSpPr>
          <p:cNvPr id="3" name="Content Placeholder 2"/>
          <p:cNvSpPr>
            <a:spLocks noGrp="1"/>
          </p:cNvSpPr>
          <p:nvPr>
            <p:ph idx="1"/>
          </p:nvPr>
        </p:nvSpPr>
        <p:spPr>
          <a:xfrm>
            <a:off x="1069848" y="1031966"/>
            <a:ext cx="10058400" cy="5140234"/>
          </a:xfrm>
        </p:spPr>
        <p:txBody>
          <a:bodyPr>
            <a:normAutofit/>
          </a:bodyPr>
          <a:lstStyle/>
          <a:p>
            <a:pPr marL="0" indent="0" algn="just">
              <a:buNone/>
            </a:pPr>
            <a:endParaRPr lang="tr-TR" dirty="0" smtClean="0">
              <a:solidFill>
                <a:srgbClr val="0070C0"/>
              </a:solidFill>
            </a:endParaRPr>
          </a:p>
          <a:p>
            <a:pPr marL="0" indent="0" algn="just">
              <a:buNone/>
            </a:pPr>
            <a:r>
              <a:rPr lang="tr-TR" dirty="0" smtClean="0">
                <a:solidFill>
                  <a:srgbClr val="0070C0"/>
                </a:solidFill>
              </a:rPr>
              <a:t>Antrasit</a:t>
            </a:r>
            <a:r>
              <a:rPr lang="tr-TR" dirty="0">
                <a:solidFill>
                  <a:srgbClr val="0070C0"/>
                </a:solidFill>
              </a:rPr>
              <a:t>: </a:t>
            </a:r>
            <a:r>
              <a:rPr lang="tr-TR" dirty="0"/>
              <a:t>Antrasit en değerli kömür türüdür. %95'i karbondan oluşur. En sert kömür türü olup yandığında diğerlerinden daha fazla ısı verir. %8’den daha az uçucu maddeye sahiptir. Dumansız bir yakıttır. Ateş alması yavaştır ve kısa mavimsi bir alevle yanar. Ev ihtiyaçları için genellikle kullanılır. Rezervleri azdır. Sert, parlak, siyah renkte ve tabaka izleri taşımayan homojen yapıda kömürdür. Uçucu madde oranı az olduğundan çok yavaş yanar.</a:t>
            </a:r>
          </a:p>
        </p:txBody>
      </p:sp>
    </p:spTree>
    <p:extLst>
      <p:ext uri="{BB962C8B-B14F-4D97-AF65-F5344CB8AC3E}">
        <p14:creationId xmlns:p14="http://schemas.microsoft.com/office/powerpoint/2010/main" val="586079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836023"/>
            <a:ext cx="10058400" cy="5336177"/>
          </a:xfrm>
        </p:spPr>
        <p:txBody>
          <a:bodyPr>
            <a:normAutofit/>
          </a:bodyPr>
          <a:lstStyle/>
          <a:p>
            <a:pPr marL="0" indent="0" algn="just">
              <a:buNone/>
            </a:pPr>
            <a:r>
              <a:rPr lang="tr-TR" dirty="0">
                <a:solidFill>
                  <a:srgbClr val="0070C0"/>
                </a:solidFill>
              </a:rPr>
              <a:t>Bitümlü (yağlı) kömürler: </a:t>
            </a:r>
            <a:r>
              <a:rPr lang="tr-TR" dirty="0"/>
              <a:t>En geniş grubu oluştururlar, bileşimleri sabit karbon ve </a:t>
            </a:r>
            <a:r>
              <a:rPr lang="tr-TR" dirty="0" smtClean="0"/>
              <a:t>bitümdür</a:t>
            </a:r>
            <a:r>
              <a:rPr lang="tr-TR" dirty="0"/>
              <a:t>. Bu tür kömürlerde C miktarı % </a:t>
            </a:r>
            <a:r>
              <a:rPr lang="tr-TR" dirty="0" smtClean="0"/>
              <a:t>75 </a:t>
            </a:r>
            <a:r>
              <a:rPr lang="tr-TR" dirty="0"/>
              <a:t>– 90 </a:t>
            </a:r>
            <a:r>
              <a:rPr lang="tr-TR" dirty="0" smtClean="0"/>
              <a:t>aralığındadır</a:t>
            </a:r>
            <a:r>
              <a:rPr lang="tr-TR" dirty="0"/>
              <a:t>. Bitüm; ısıtıldığı zaman gazlara, yağlara ve zifte ayrışan </a:t>
            </a:r>
            <a:r>
              <a:rPr lang="tr-TR" dirty="0" smtClean="0"/>
              <a:t>bir hidrokarbonlar </a:t>
            </a:r>
            <a:r>
              <a:rPr lang="tr-TR" dirty="0"/>
              <a:t>karışımıdır. Uçucu madde miktarları fazladır. Bu nedenle </a:t>
            </a:r>
            <a:r>
              <a:rPr lang="tr-TR" dirty="0" smtClean="0"/>
              <a:t>kolay yanarlar </a:t>
            </a:r>
            <a:r>
              <a:rPr lang="tr-TR" dirty="0"/>
              <a:t>ve yüksek ısıl değere sahiptirler. En iyi katı yakıt </a:t>
            </a:r>
            <a:r>
              <a:rPr lang="tr-TR" dirty="0" smtClean="0"/>
              <a:t>olarak isimlendirilirler. Buhar </a:t>
            </a:r>
            <a:r>
              <a:rPr lang="tr-TR" dirty="0"/>
              <a:t>üretimi, endüstriyel amaçlar ve metalurjik kok ve kömür gazı üretimi </a:t>
            </a:r>
            <a:r>
              <a:rPr lang="tr-TR" dirty="0" smtClean="0"/>
              <a:t>için kullanılırlar</a:t>
            </a:r>
            <a:r>
              <a:rPr lang="tr-TR" dirty="0"/>
              <a:t>. Çıkarıldığında %25-40 uçucu madde ihtiva eden (yüksek) kömürlerdir</a:t>
            </a:r>
            <a:r>
              <a:rPr lang="tr-TR" dirty="0" smtClean="0"/>
              <a:t>. Uzun </a:t>
            </a:r>
            <a:r>
              <a:rPr lang="tr-TR" dirty="0"/>
              <a:t>sarı bir alevle yanarlar. Uçucu gazları yakabilecek uygun boyutlu </a:t>
            </a:r>
            <a:r>
              <a:rPr lang="tr-TR" dirty="0" smtClean="0"/>
              <a:t>ocakta yakılmazlarsa </a:t>
            </a:r>
            <a:r>
              <a:rPr lang="tr-TR" dirty="0"/>
              <a:t>zararlı duman gazları </a:t>
            </a:r>
            <a:r>
              <a:rPr lang="tr-TR" dirty="0" smtClean="0"/>
              <a:t>çıkarırlar.</a:t>
            </a:r>
            <a:endParaRPr lang="tr-TR" dirty="0"/>
          </a:p>
          <a:p>
            <a:pPr marL="0" indent="0" algn="just">
              <a:buNone/>
            </a:pPr>
            <a:endParaRPr lang="tr-TR" dirty="0" smtClean="0">
              <a:solidFill>
                <a:srgbClr val="0070C0"/>
              </a:solidFill>
            </a:endParaRPr>
          </a:p>
          <a:p>
            <a:pPr marL="0" indent="0" algn="just">
              <a:buNone/>
            </a:pPr>
            <a:r>
              <a:rPr lang="tr-TR" dirty="0" smtClean="0">
                <a:solidFill>
                  <a:srgbClr val="0070C0"/>
                </a:solidFill>
              </a:rPr>
              <a:t>Yarı </a:t>
            </a:r>
            <a:r>
              <a:rPr lang="tr-TR" dirty="0">
                <a:solidFill>
                  <a:srgbClr val="0070C0"/>
                </a:solidFill>
              </a:rPr>
              <a:t>bitümlü kömürler:</a:t>
            </a:r>
            <a:r>
              <a:rPr lang="tr-TR" dirty="0"/>
              <a:t> Genellikle parlak siyah renktedirler. </a:t>
            </a:r>
            <a:r>
              <a:rPr lang="tr-TR" dirty="0" smtClean="0"/>
              <a:t>Çıkarıldıklarında gevşeyip </a:t>
            </a:r>
            <a:r>
              <a:rPr lang="tr-TR" dirty="0"/>
              <a:t>dağılırlar. Yani havaya karşı dayanıksızdırlar ve rutubet oranları yüksektir. </a:t>
            </a:r>
            <a:r>
              <a:rPr lang="tr-TR" dirty="0" smtClean="0"/>
              <a:t>Bu </a:t>
            </a:r>
            <a:r>
              <a:rPr lang="tr-TR" dirty="0"/>
              <a:t>nedenle fazla çıkartılmazlar. Uçucu maddesi az olduğundan nispeten </a:t>
            </a:r>
            <a:r>
              <a:rPr lang="tr-TR" dirty="0" smtClean="0"/>
              <a:t>dumansızdır</a:t>
            </a:r>
            <a:r>
              <a:rPr lang="tr-TR" dirty="0"/>
              <a:t>. Rutubet ve kül oranları düşüktür. Isıl değerleri diğer bitümlü </a:t>
            </a:r>
            <a:r>
              <a:rPr lang="tr-TR" dirty="0" smtClean="0"/>
              <a:t>kömürlere </a:t>
            </a:r>
            <a:r>
              <a:rPr lang="tr-TR" dirty="0"/>
              <a:t>göre daha yüksektir. Tercih edilen kömürlerdir</a:t>
            </a:r>
            <a:r>
              <a:rPr lang="tr-TR" dirty="0" smtClean="0"/>
              <a:t>.</a:t>
            </a:r>
          </a:p>
        </p:txBody>
      </p:sp>
    </p:spTree>
    <p:extLst>
      <p:ext uri="{BB962C8B-B14F-4D97-AF65-F5344CB8AC3E}">
        <p14:creationId xmlns:p14="http://schemas.microsoft.com/office/powerpoint/2010/main" val="1273988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3540" y="979714"/>
            <a:ext cx="10058400" cy="5270863"/>
          </a:xfrm>
        </p:spPr>
        <p:txBody>
          <a:bodyPr>
            <a:normAutofit fontScale="92500"/>
          </a:bodyPr>
          <a:lstStyle/>
          <a:p>
            <a:pPr marL="0" indent="0" algn="just">
              <a:buNone/>
            </a:pPr>
            <a:r>
              <a:rPr lang="tr-TR" sz="2200" dirty="0" smtClean="0">
                <a:solidFill>
                  <a:srgbClr val="0070C0"/>
                </a:solidFill>
              </a:rPr>
              <a:t>Linyit</a:t>
            </a:r>
            <a:r>
              <a:rPr lang="tr-TR" sz="2200" dirty="0">
                <a:solidFill>
                  <a:srgbClr val="0070C0"/>
                </a:solidFill>
              </a:rPr>
              <a:t>:</a:t>
            </a:r>
            <a:r>
              <a:rPr lang="tr-TR" sz="2200" dirty="0"/>
              <a:t> Ağaç veya kile benzer bir dokuya sahiptir. Çıkarıldığındaki rutubet yüzdesi </a:t>
            </a:r>
            <a:r>
              <a:rPr lang="tr-TR" sz="2200" dirty="0" smtClean="0"/>
              <a:t>%</a:t>
            </a:r>
            <a:r>
              <a:rPr lang="tr-TR" sz="2200" dirty="0"/>
              <a:t>30-45 arasındadır. </a:t>
            </a:r>
            <a:r>
              <a:rPr lang="tr-TR" sz="2200" dirty="0" smtClean="0"/>
              <a:t>Linyitte C </a:t>
            </a:r>
            <a:r>
              <a:rPr lang="tr-TR" sz="2200" dirty="0"/>
              <a:t>miktarı % </a:t>
            </a:r>
            <a:r>
              <a:rPr lang="tr-TR" sz="2200" dirty="0" smtClean="0"/>
              <a:t>65-70 aralığındadır. Kuruduğu </a:t>
            </a:r>
            <a:r>
              <a:rPr lang="tr-TR" sz="2200" dirty="0"/>
              <a:t>zaman küçük pullara ayrılır. Yüksek nemden dolayı</a:t>
            </a:r>
            <a:r>
              <a:rPr lang="tr-TR" sz="2200" dirty="0" smtClean="0"/>
              <a:t>, çıkarıldığında </a:t>
            </a:r>
            <a:r>
              <a:rPr lang="tr-TR" sz="2200" dirty="0"/>
              <a:t>ısıl değeri düşüktür. Bu nedenle çıkarıldıktan sonra uzak </a:t>
            </a:r>
            <a:r>
              <a:rPr lang="tr-TR" sz="2200" dirty="0" smtClean="0"/>
              <a:t>mesafelere taşınması </a:t>
            </a:r>
            <a:r>
              <a:rPr lang="tr-TR" sz="2200" dirty="0"/>
              <a:t>uygun değildir. Bunların büyük termoelektrik santrallerinde kullanılması </a:t>
            </a:r>
            <a:r>
              <a:rPr lang="tr-TR" sz="2200" dirty="0" smtClean="0"/>
              <a:t>tercih edilir. Türkiye’de </a:t>
            </a:r>
            <a:r>
              <a:rPr lang="tr-TR" sz="2200" dirty="0"/>
              <a:t>linyit çoktur, bütün linyit yatakları iki gruba ayrılır. Bol ve iyi </a:t>
            </a:r>
            <a:r>
              <a:rPr lang="tr-TR" sz="2200" dirty="0" smtClean="0"/>
              <a:t>cins olanları </a:t>
            </a:r>
            <a:r>
              <a:rPr lang="tr-TR" sz="2200" dirty="0"/>
              <a:t>Batı Linyitleri’dir. Kalın tabakalar hâlinde bulunurlar, külleri az, ısıl </a:t>
            </a:r>
            <a:r>
              <a:rPr lang="tr-TR" sz="2200" dirty="0" smtClean="0"/>
              <a:t>enerjileri </a:t>
            </a:r>
            <a:r>
              <a:rPr lang="tr-TR" sz="2200" dirty="0"/>
              <a:t>yüksektir. Doğu Linyitleri ince tabaka hâlinde bulunurlar, külleri çoktur </a:t>
            </a:r>
            <a:r>
              <a:rPr lang="tr-TR" sz="2200" dirty="0" smtClean="0"/>
              <a:t>kükürtleri </a:t>
            </a:r>
            <a:r>
              <a:rPr lang="tr-TR" sz="2200" dirty="0"/>
              <a:t>yüksektir. </a:t>
            </a:r>
            <a:r>
              <a:rPr lang="tr-TR" sz="2200" dirty="0" smtClean="0"/>
              <a:t>Batı </a:t>
            </a:r>
            <a:r>
              <a:rPr lang="tr-TR" sz="2200" dirty="0"/>
              <a:t>ve doğu linyitleri Kızılırmak </a:t>
            </a:r>
            <a:r>
              <a:rPr lang="tr-TR" sz="2200" dirty="0" smtClean="0"/>
              <a:t>ile </a:t>
            </a:r>
            <a:r>
              <a:rPr lang="tr-TR" sz="2200" dirty="0"/>
              <a:t>ayrılmıştır</a:t>
            </a:r>
            <a:r>
              <a:rPr lang="tr-TR" sz="2200" dirty="0" smtClean="0"/>
              <a:t>.</a:t>
            </a:r>
          </a:p>
          <a:p>
            <a:pPr marL="0" indent="0" algn="just">
              <a:buNone/>
            </a:pPr>
            <a:r>
              <a:rPr lang="tr-TR" sz="2200" dirty="0">
                <a:solidFill>
                  <a:srgbClr val="0070C0"/>
                </a:solidFill>
              </a:rPr>
              <a:t>Turba: </a:t>
            </a:r>
            <a:r>
              <a:rPr lang="tr-TR" sz="2200" dirty="0"/>
              <a:t>Endüstriyel açıdan önemli değildir. </a:t>
            </a:r>
            <a:r>
              <a:rPr lang="tr-TR" sz="2200" dirty="0" smtClean="0"/>
              <a:t>Turba kömürlerde C </a:t>
            </a:r>
            <a:r>
              <a:rPr lang="tr-TR" sz="2200" dirty="0"/>
              <a:t>miktarı % </a:t>
            </a:r>
            <a:r>
              <a:rPr lang="tr-TR" sz="2200" dirty="0" smtClean="0"/>
              <a:t>60 dır. Yapısı </a:t>
            </a:r>
            <a:r>
              <a:rPr lang="tr-TR" sz="2200" dirty="0"/>
              <a:t>heterojen, rengi esmerimsi </a:t>
            </a:r>
            <a:r>
              <a:rPr lang="tr-TR" sz="2200" dirty="0" smtClean="0"/>
              <a:t>olan yakacaktır</a:t>
            </a:r>
            <a:r>
              <a:rPr lang="tr-TR" sz="2200" dirty="0"/>
              <a:t>. Su derinliklerinde birikmiş organik maddelerin zamanla </a:t>
            </a:r>
            <a:r>
              <a:rPr lang="tr-TR" sz="2200" dirty="0" smtClean="0"/>
              <a:t>oluşturduğu kömürdür</a:t>
            </a:r>
            <a:r>
              <a:rPr lang="tr-TR" sz="2200" dirty="0"/>
              <a:t>. Turbanın görünüşü, kömür tabakalarının durumuna göre </a:t>
            </a:r>
            <a:r>
              <a:rPr lang="tr-TR" sz="2200" dirty="0" smtClean="0"/>
              <a:t>değişmektedir</a:t>
            </a:r>
            <a:r>
              <a:rPr lang="tr-TR" sz="2200" dirty="0"/>
              <a:t>. Dış tabakalar sarı veya gridir. Yapısı lifli ve yosun gibi hafiftir. Turba </a:t>
            </a:r>
            <a:r>
              <a:rPr lang="tr-TR" sz="2200" dirty="0" smtClean="0"/>
              <a:t>ilk </a:t>
            </a:r>
            <a:r>
              <a:rPr lang="tr-TR" sz="2200" dirty="0"/>
              <a:t>çıktığında yüksek miktarda nem içerebilir. </a:t>
            </a:r>
            <a:r>
              <a:rPr lang="tr-TR" sz="2200" dirty="0" smtClean="0"/>
              <a:t>250-270 C’de </a:t>
            </a:r>
            <a:r>
              <a:rPr lang="tr-TR" sz="2200" dirty="0"/>
              <a:t>alev verir. Odundan </a:t>
            </a:r>
            <a:r>
              <a:rPr lang="tr-TR" sz="2200" dirty="0" smtClean="0"/>
              <a:t>daha </a:t>
            </a:r>
            <a:r>
              <a:rPr lang="tr-TR" sz="2200" dirty="0"/>
              <a:t>kısa alevle yanar. Kokulu bir duman verir. </a:t>
            </a:r>
          </a:p>
        </p:txBody>
      </p:sp>
    </p:spTree>
    <p:extLst>
      <p:ext uri="{BB962C8B-B14F-4D97-AF65-F5344CB8AC3E}">
        <p14:creationId xmlns:p14="http://schemas.microsoft.com/office/powerpoint/2010/main" val="16475871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Wood Type Yazı Tipi">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Yazı Tipi">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8E89CD47-BF55-4DDE-B823-2283AA7E7695}"/>
    </a:ext>
  </a:extLst>
</a:theme>
</file>

<file path=docProps/app.xml><?xml version="1.0" encoding="utf-8"?>
<Properties xmlns="http://schemas.openxmlformats.org/officeDocument/2006/extended-properties" xmlns:vt="http://schemas.openxmlformats.org/officeDocument/2006/docPropsVTypes">
  <Template>Tahta Yazı</Template>
  <TotalTime>1019</TotalTime>
  <Words>4244</Words>
  <Application>Microsoft Office PowerPoint</Application>
  <PresentationFormat>Widescreen</PresentationFormat>
  <Paragraphs>341</Paragraphs>
  <Slides>47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47</vt:i4>
      </vt:variant>
    </vt:vector>
  </HeadingPairs>
  <TitlesOfParts>
    <vt:vector size="54" baseType="lpstr">
      <vt:lpstr>Bookman Old Style</vt:lpstr>
      <vt:lpstr>Calibri</vt:lpstr>
      <vt:lpstr>Cambria Math</vt:lpstr>
      <vt:lpstr>Century Gothic</vt:lpstr>
      <vt:lpstr>Times New Roman</vt:lpstr>
      <vt:lpstr>Wingdings</vt:lpstr>
      <vt:lpstr>Wood Type Yazı Tipi</vt:lpstr>
      <vt:lpstr>YAKITLAR ve YAKIT TEKNOLOJİLERİ </vt:lpstr>
      <vt:lpstr>Katı Yakıtlar</vt:lpstr>
      <vt:lpstr>KÖMÜR OLUŞUMUNU AÇIKLAYAN TEORİLER</vt:lpstr>
      <vt:lpstr>PowerPoint Presentation</vt:lpstr>
      <vt:lpstr>PowerPoint Presentation</vt:lpstr>
      <vt:lpstr>PowerPoint Presentation</vt:lpstr>
      <vt:lpstr>Kömürlerin Sınıflandırılması</vt:lpstr>
      <vt:lpstr>PowerPoint Presentation</vt:lpstr>
      <vt:lpstr>PowerPoint Presentation</vt:lpstr>
      <vt:lpstr>PowerPoint Presentation</vt:lpstr>
      <vt:lpstr>PowerPoint Presentation</vt:lpstr>
      <vt:lpstr>PowerPoint Presentation</vt:lpstr>
      <vt:lpstr>PowerPoint Presentation</vt:lpstr>
      <vt:lpstr>YAPAY KATI YAKITLAR</vt:lpstr>
      <vt:lpstr>BİOKÜTLE KATI YAKITLAR</vt:lpstr>
      <vt:lpstr>KÖMÜRÜN ENDÜSTRİYEL ANALİZİ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KÖMÜRÜN ELEMANTER ANALİZİ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Kömür ile ilgili bazı terimler</vt:lpstr>
      <vt:lpstr>PowerPoint Presentation</vt:lpstr>
      <vt:lpstr>PowerPoint Presentation</vt:lpstr>
      <vt:lpstr>PowerPoint Presentation</vt:lpstr>
      <vt:lpstr>PowerPoint Presentation</vt:lpstr>
      <vt:lpstr>PowerPoint Presentation</vt:lpstr>
      <vt:lpstr>Katı yakıtlarda problem çözümleri</vt:lpstr>
      <vt:lpstr>PowerPoint Presentation</vt:lpstr>
      <vt:lpstr>Karbonun yanması</vt:lpstr>
      <vt:lpstr>PowerPoint Presentation</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KİMYA MÜHENDİSLİĞİ LABORATUVARI 2</dc:title>
  <dc:creator>Supervisor</dc:creator>
  <cp:lastModifiedBy>Osman İsmail</cp:lastModifiedBy>
  <cp:revision>311</cp:revision>
  <dcterms:created xsi:type="dcterms:W3CDTF">2020-09-15T09:06:59Z</dcterms:created>
  <dcterms:modified xsi:type="dcterms:W3CDTF">2023-10-18T10:55:47Z</dcterms:modified>
</cp:coreProperties>
</file>