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73" r:id="rId4"/>
    <p:sldId id="258" r:id="rId5"/>
    <p:sldId id="270" r:id="rId6"/>
    <p:sldId id="271" r:id="rId7"/>
    <p:sldId id="259" r:id="rId8"/>
    <p:sldId id="265" r:id="rId9"/>
    <p:sldId id="269" r:id="rId10"/>
    <p:sldId id="260" r:id="rId11"/>
    <p:sldId id="266" r:id="rId12"/>
    <p:sldId id="274" r:id="rId13"/>
    <p:sldId id="261" r:id="rId14"/>
    <p:sldId id="272" r:id="rId15"/>
    <p:sldId id="267" r:id="rId16"/>
    <p:sldId id="275" r:id="rId17"/>
    <p:sldId id="268" r:id="rId18"/>
    <p:sldId id="262" r:id="rId19"/>
    <p:sldId id="263" r:id="rId20"/>
    <p:sldId id="264" r:id="rId21"/>
    <p:sldId id="276" r:id="rId22"/>
    <p:sldId id="277" r:id="rId23"/>
    <p:sldId id="279" r:id="rId24"/>
    <p:sldId id="280" r:id="rId25"/>
    <p:sldId id="281" r:id="rId26"/>
    <p:sldId id="282" r:id="rId27"/>
    <p:sldId id="283" r:id="rId28"/>
    <p:sldId id="284" r:id="rId29"/>
    <p:sldId id="285" r:id="rId30"/>
    <p:sldId id="286" r:id="rId31"/>
    <p:sldId id="291" r:id="rId32"/>
    <p:sldId id="292" r:id="rId33"/>
    <p:sldId id="287" r:id="rId34"/>
    <p:sldId id="288" r:id="rId35"/>
    <p:sldId id="289" r:id="rId36"/>
    <p:sldId id="290" r:id="rId37"/>
    <p:sldId id="278" r:id="rId3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lburak" initials="n"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1" d="100"/>
          <a:sy n="81" d="100"/>
        </p:scale>
        <p:origin x="-78" y="-7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2CDA47B-EA61-45FA-9568-AC5FB3F65FD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838495D2-2868-4D35-9C10-882A7800C6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EE900697-6B31-4638-B576-E8563096A348}"/>
              </a:ext>
            </a:extLst>
          </p:cNvPr>
          <p:cNvSpPr>
            <a:spLocks noGrp="1"/>
          </p:cNvSpPr>
          <p:nvPr>
            <p:ph type="dt" sz="half" idx="10"/>
          </p:nvPr>
        </p:nvSpPr>
        <p:spPr/>
        <p:txBody>
          <a:bodyPr/>
          <a:lstStyle/>
          <a:p>
            <a:fld id="{7BC7B160-2493-496B-8648-44E27401DDAE}" type="datetimeFigureOut">
              <a:rPr lang="tr-TR" smtClean="0"/>
              <a:t>31.10.2023</a:t>
            </a:fld>
            <a:endParaRPr lang="tr-TR"/>
          </a:p>
        </p:txBody>
      </p:sp>
      <p:sp>
        <p:nvSpPr>
          <p:cNvPr id="5" name="Alt Bilgi Yer Tutucusu 4">
            <a:extLst>
              <a:ext uri="{FF2B5EF4-FFF2-40B4-BE49-F238E27FC236}">
                <a16:creationId xmlns:a16="http://schemas.microsoft.com/office/drawing/2014/main" xmlns="" id="{F4A24D0C-6B7A-41FB-8665-8E8681F2E8C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1425DC51-1395-452D-9177-4CE975D996F2}"/>
              </a:ext>
            </a:extLst>
          </p:cNvPr>
          <p:cNvSpPr>
            <a:spLocks noGrp="1"/>
          </p:cNvSpPr>
          <p:nvPr>
            <p:ph type="sldNum" sz="quarter" idx="12"/>
          </p:nvPr>
        </p:nvSpPr>
        <p:spPr/>
        <p:txBody>
          <a:bodyPr/>
          <a:lstStyle/>
          <a:p>
            <a:fld id="{191EBCC7-AA74-4514-B757-189016684112}" type="slidenum">
              <a:rPr lang="tr-TR" smtClean="0"/>
              <a:t>‹#›</a:t>
            </a:fld>
            <a:endParaRPr lang="tr-TR"/>
          </a:p>
        </p:txBody>
      </p:sp>
    </p:spTree>
    <p:extLst>
      <p:ext uri="{BB962C8B-B14F-4D97-AF65-F5344CB8AC3E}">
        <p14:creationId xmlns:p14="http://schemas.microsoft.com/office/powerpoint/2010/main" val="1694179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8879698-C5E1-4E92-A35F-559C6D857C9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558E6D82-B990-4217-B8C9-2F0C6594604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24373734-9D1B-4253-8916-28929DB4F53D}"/>
              </a:ext>
            </a:extLst>
          </p:cNvPr>
          <p:cNvSpPr>
            <a:spLocks noGrp="1"/>
          </p:cNvSpPr>
          <p:nvPr>
            <p:ph type="dt" sz="half" idx="10"/>
          </p:nvPr>
        </p:nvSpPr>
        <p:spPr/>
        <p:txBody>
          <a:bodyPr/>
          <a:lstStyle/>
          <a:p>
            <a:fld id="{7BC7B160-2493-496B-8648-44E27401DDAE}" type="datetimeFigureOut">
              <a:rPr lang="tr-TR" smtClean="0"/>
              <a:t>31.10.2023</a:t>
            </a:fld>
            <a:endParaRPr lang="tr-TR"/>
          </a:p>
        </p:txBody>
      </p:sp>
      <p:sp>
        <p:nvSpPr>
          <p:cNvPr id="5" name="Alt Bilgi Yer Tutucusu 4">
            <a:extLst>
              <a:ext uri="{FF2B5EF4-FFF2-40B4-BE49-F238E27FC236}">
                <a16:creationId xmlns:a16="http://schemas.microsoft.com/office/drawing/2014/main" xmlns="" id="{E82EF274-6392-487A-BCFD-BC55C84A36C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D16341EF-49D6-4D70-8664-620A4AEDDF27}"/>
              </a:ext>
            </a:extLst>
          </p:cNvPr>
          <p:cNvSpPr>
            <a:spLocks noGrp="1"/>
          </p:cNvSpPr>
          <p:nvPr>
            <p:ph type="sldNum" sz="quarter" idx="12"/>
          </p:nvPr>
        </p:nvSpPr>
        <p:spPr/>
        <p:txBody>
          <a:bodyPr/>
          <a:lstStyle/>
          <a:p>
            <a:fld id="{191EBCC7-AA74-4514-B757-189016684112}" type="slidenum">
              <a:rPr lang="tr-TR" smtClean="0"/>
              <a:t>‹#›</a:t>
            </a:fld>
            <a:endParaRPr lang="tr-TR"/>
          </a:p>
        </p:txBody>
      </p:sp>
    </p:spTree>
    <p:extLst>
      <p:ext uri="{BB962C8B-B14F-4D97-AF65-F5344CB8AC3E}">
        <p14:creationId xmlns:p14="http://schemas.microsoft.com/office/powerpoint/2010/main" val="4264328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36FC2874-CDC3-4202-804C-EBD7F59BB37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C950926A-6A8A-496B-A0B5-C61C85D8129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1E96E891-635B-4DE7-80B5-940FA67A965C}"/>
              </a:ext>
            </a:extLst>
          </p:cNvPr>
          <p:cNvSpPr>
            <a:spLocks noGrp="1"/>
          </p:cNvSpPr>
          <p:nvPr>
            <p:ph type="dt" sz="half" idx="10"/>
          </p:nvPr>
        </p:nvSpPr>
        <p:spPr/>
        <p:txBody>
          <a:bodyPr/>
          <a:lstStyle/>
          <a:p>
            <a:fld id="{7BC7B160-2493-496B-8648-44E27401DDAE}" type="datetimeFigureOut">
              <a:rPr lang="tr-TR" smtClean="0"/>
              <a:t>31.10.2023</a:t>
            </a:fld>
            <a:endParaRPr lang="tr-TR"/>
          </a:p>
        </p:txBody>
      </p:sp>
      <p:sp>
        <p:nvSpPr>
          <p:cNvPr id="5" name="Alt Bilgi Yer Tutucusu 4">
            <a:extLst>
              <a:ext uri="{FF2B5EF4-FFF2-40B4-BE49-F238E27FC236}">
                <a16:creationId xmlns:a16="http://schemas.microsoft.com/office/drawing/2014/main" xmlns="" id="{B1D5908F-2D21-4E5E-A57E-8D7BD97097D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EFF9071C-1BA6-4E5E-8246-9ED319132DDF}"/>
              </a:ext>
            </a:extLst>
          </p:cNvPr>
          <p:cNvSpPr>
            <a:spLocks noGrp="1"/>
          </p:cNvSpPr>
          <p:nvPr>
            <p:ph type="sldNum" sz="quarter" idx="12"/>
          </p:nvPr>
        </p:nvSpPr>
        <p:spPr/>
        <p:txBody>
          <a:bodyPr/>
          <a:lstStyle/>
          <a:p>
            <a:fld id="{191EBCC7-AA74-4514-B757-189016684112}" type="slidenum">
              <a:rPr lang="tr-TR" smtClean="0"/>
              <a:t>‹#›</a:t>
            </a:fld>
            <a:endParaRPr lang="tr-TR"/>
          </a:p>
        </p:txBody>
      </p:sp>
    </p:spTree>
    <p:extLst>
      <p:ext uri="{BB962C8B-B14F-4D97-AF65-F5344CB8AC3E}">
        <p14:creationId xmlns:p14="http://schemas.microsoft.com/office/powerpoint/2010/main" val="1883177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AD5547A-A498-46E5-B38B-A7A8F8A571F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B3C585D0-85A0-43CC-BBFD-086764CEDCD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A3C2F210-0234-4B70-996F-897EB7338AEF}"/>
              </a:ext>
            </a:extLst>
          </p:cNvPr>
          <p:cNvSpPr>
            <a:spLocks noGrp="1"/>
          </p:cNvSpPr>
          <p:nvPr>
            <p:ph type="dt" sz="half" idx="10"/>
          </p:nvPr>
        </p:nvSpPr>
        <p:spPr/>
        <p:txBody>
          <a:bodyPr/>
          <a:lstStyle/>
          <a:p>
            <a:fld id="{7BC7B160-2493-496B-8648-44E27401DDAE}" type="datetimeFigureOut">
              <a:rPr lang="tr-TR" smtClean="0"/>
              <a:t>31.10.2023</a:t>
            </a:fld>
            <a:endParaRPr lang="tr-TR"/>
          </a:p>
        </p:txBody>
      </p:sp>
      <p:sp>
        <p:nvSpPr>
          <p:cNvPr id="5" name="Alt Bilgi Yer Tutucusu 4">
            <a:extLst>
              <a:ext uri="{FF2B5EF4-FFF2-40B4-BE49-F238E27FC236}">
                <a16:creationId xmlns:a16="http://schemas.microsoft.com/office/drawing/2014/main" xmlns="" id="{8CFEBF89-8AA5-4035-962F-46B45E0AFAA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8DAF925E-C374-422B-A1CA-A285C8654648}"/>
              </a:ext>
            </a:extLst>
          </p:cNvPr>
          <p:cNvSpPr>
            <a:spLocks noGrp="1"/>
          </p:cNvSpPr>
          <p:nvPr>
            <p:ph type="sldNum" sz="quarter" idx="12"/>
          </p:nvPr>
        </p:nvSpPr>
        <p:spPr/>
        <p:txBody>
          <a:bodyPr/>
          <a:lstStyle/>
          <a:p>
            <a:fld id="{191EBCC7-AA74-4514-B757-189016684112}" type="slidenum">
              <a:rPr lang="tr-TR" smtClean="0"/>
              <a:t>‹#›</a:t>
            </a:fld>
            <a:endParaRPr lang="tr-TR"/>
          </a:p>
        </p:txBody>
      </p:sp>
    </p:spTree>
    <p:extLst>
      <p:ext uri="{BB962C8B-B14F-4D97-AF65-F5344CB8AC3E}">
        <p14:creationId xmlns:p14="http://schemas.microsoft.com/office/powerpoint/2010/main" val="4259996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3521D7C-BD66-4ED8-B01D-5C70480A2FF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EA7D5568-F2F0-4C97-BD6D-7DD07687AE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B25D68A3-93BC-4FDA-B609-A405FA090DA0}"/>
              </a:ext>
            </a:extLst>
          </p:cNvPr>
          <p:cNvSpPr>
            <a:spLocks noGrp="1"/>
          </p:cNvSpPr>
          <p:nvPr>
            <p:ph type="dt" sz="half" idx="10"/>
          </p:nvPr>
        </p:nvSpPr>
        <p:spPr/>
        <p:txBody>
          <a:bodyPr/>
          <a:lstStyle/>
          <a:p>
            <a:fld id="{7BC7B160-2493-496B-8648-44E27401DDAE}" type="datetimeFigureOut">
              <a:rPr lang="tr-TR" smtClean="0"/>
              <a:t>31.10.2023</a:t>
            </a:fld>
            <a:endParaRPr lang="tr-TR"/>
          </a:p>
        </p:txBody>
      </p:sp>
      <p:sp>
        <p:nvSpPr>
          <p:cNvPr id="5" name="Alt Bilgi Yer Tutucusu 4">
            <a:extLst>
              <a:ext uri="{FF2B5EF4-FFF2-40B4-BE49-F238E27FC236}">
                <a16:creationId xmlns:a16="http://schemas.microsoft.com/office/drawing/2014/main" xmlns="" id="{0FDD50D8-40E7-4A19-A966-DAB12292926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11364DE7-594B-40F7-8944-3691839EDB3D}"/>
              </a:ext>
            </a:extLst>
          </p:cNvPr>
          <p:cNvSpPr>
            <a:spLocks noGrp="1"/>
          </p:cNvSpPr>
          <p:nvPr>
            <p:ph type="sldNum" sz="quarter" idx="12"/>
          </p:nvPr>
        </p:nvSpPr>
        <p:spPr/>
        <p:txBody>
          <a:bodyPr/>
          <a:lstStyle/>
          <a:p>
            <a:fld id="{191EBCC7-AA74-4514-B757-189016684112}" type="slidenum">
              <a:rPr lang="tr-TR" smtClean="0"/>
              <a:t>‹#›</a:t>
            </a:fld>
            <a:endParaRPr lang="tr-TR"/>
          </a:p>
        </p:txBody>
      </p:sp>
    </p:spTree>
    <p:extLst>
      <p:ext uri="{BB962C8B-B14F-4D97-AF65-F5344CB8AC3E}">
        <p14:creationId xmlns:p14="http://schemas.microsoft.com/office/powerpoint/2010/main" val="1790750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2E269D4-FC4A-40B9-92A4-8B7CA82DD25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BAD7B2AE-E11A-4B01-8965-2771FB08BE2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3D6482E8-0F70-406E-851D-1896808778C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C4CEB5EA-5CDA-474A-8309-39205D7D80C6}"/>
              </a:ext>
            </a:extLst>
          </p:cNvPr>
          <p:cNvSpPr>
            <a:spLocks noGrp="1"/>
          </p:cNvSpPr>
          <p:nvPr>
            <p:ph type="dt" sz="half" idx="10"/>
          </p:nvPr>
        </p:nvSpPr>
        <p:spPr/>
        <p:txBody>
          <a:bodyPr/>
          <a:lstStyle/>
          <a:p>
            <a:fld id="{7BC7B160-2493-496B-8648-44E27401DDAE}" type="datetimeFigureOut">
              <a:rPr lang="tr-TR" smtClean="0"/>
              <a:t>31.10.2023</a:t>
            </a:fld>
            <a:endParaRPr lang="tr-TR"/>
          </a:p>
        </p:txBody>
      </p:sp>
      <p:sp>
        <p:nvSpPr>
          <p:cNvPr id="6" name="Alt Bilgi Yer Tutucusu 5">
            <a:extLst>
              <a:ext uri="{FF2B5EF4-FFF2-40B4-BE49-F238E27FC236}">
                <a16:creationId xmlns:a16="http://schemas.microsoft.com/office/drawing/2014/main" xmlns="" id="{A012EE80-EB52-4C39-99EF-748C502340F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1B822051-10F7-45E2-8D8C-1871C36B219E}"/>
              </a:ext>
            </a:extLst>
          </p:cNvPr>
          <p:cNvSpPr>
            <a:spLocks noGrp="1"/>
          </p:cNvSpPr>
          <p:nvPr>
            <p:ph type="sldNum" sz="quarter" idx="12"/>
          </p:nvPr>
        </p:nvSpPr>
        <p:spPr/>
        <p:txBody>
          <a:bodyPr/>
          <a:lstStyle/>
          <a:p>
            <a:fld id="{191EBCC7-AA74-4514-B757-189016684112}" type="slidenum">
              <a:rPr lang="tr-TR" smtClean="0"/>
              <a:t>‹#›</a:t>
            </a:fld>
            <a:endParaRPr lang="tr-TR"/>
          </a:p>
        </p:txBody>
      </p:sp>
    </p:spTree>
    <p:extLst>
      <p:ext uri="{BB962C8B-B14F-4D97-AF65-F5344CB8AC3E}">
        <p14:creationId xmlns:p14="http://schemas.microsoft.com/office/powerpoint/2010/main" val="4193453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41325B3-EAB9-4ADF-868A-21F0A204A10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FF81FFEF-E6A1-4BB1-9C5B-78F723CCFD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2D289A0A-9045-476D-843F-9A2B5BE0124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94252191-351A-4875-8EC8-7B4EFB3417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39DAFD7C-9DB5-4857-B728-D63ED4F99A92}"/>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A0F63CA6-B113-4DF7-AD93-895165451D23}"/>
              </a:ext>
            </a:extLst>
          </p:cNvPr>
          <p:cNvSpPr>
            <a:spLocks noGrp="1"/>
          </p:cNvSpPr>
          <p:nvPr>
            <p:ph type="dt" sz="half" idx="10"/>
          </p:nvPr>
        </p:nvSpPr>
        <p:spPr/>
        <p:txBody>
          <a:bodyPr/>
          <a:lstStyle/>
          <a:p>
            <a:fld id="{7BC7B160-2493-496B-8648-44E27401DDAE}" type="datetimeFigureOut">
              <a:rPr lang="tr-TR" smtClean="0"/>
              <a:t>31.10.2023</a:t>
            </a:fld>
            <a:endParaRPr lang="tr-TR"/>
          </a:p>
        </p:txBody>
      </p:sp>
      <p:sp>
        <p:nvSpPr>
          <p:cNvPr id="8" name="Alt Bilgi Yer Tutucusu 7">
            <a:extLst>
              <a:ext uri="{FF2B5EF4-FFF2-40B4-BE49-F238E27FC236}">
                <a16:creationId xmlns:a16="http://schemas.microsoft.com/office/drawing/2014/main" xmlns="" id="{3334632E-D9A5-4634-9C3A-7B429D1DADF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989ACD71-1F2E-4878-A341-E064CD9C056C}"/>
              </a:ext>
            </a:extLst>
          </p:cNvPr>
          <p:cNvSpPr>
            <a:spLocks noGrp="1"/>
          </p:cNvSpPr>
          <p:nvPr>
            <p:ph type="sldNum" sz="quarter" idx="12"/>
          </p:nvPr>
        </p:nvSpPr>
        <p:spPr/>
        <p:txBody>
          <a:bodyPr/>
          <a:lstStyle/>
          <a:p>
            <a:fld id="{191EBCC7-AA74-4514-B757-189016684112}" type="slidenum">
              <a:rPr lang="tr-TR" smtClean="0"/>
              <a:t>‹#›</a:t>
            </a:fld>
            <a:endParaRPr lang="tr-TR"/>
          </a:p>
        </p:txBody>
      </p:sp>
    </p:spTree>
    <p:extLst>
      <p:ext uri="{BB962C8B-B14F-4D97-AF65-F5344CB8AC3E}">
        <p14:creationId xmlns:p14="http://schemas.microsoft.com/office/powerpoint/2010/main" val="3291227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B19B053-2692-4902-B98A-B452BB87C9C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24AA5CC0-7654-45EC-AC6F-2D0B7E99F1BD}"/>
              </a:ext>
            </a:extLst>
          </p:cNvPr>
          <p:cNvSpPr>
            <a:spLocks noGrp="1"/>
          </p:cNvSpPr>
          <p:nvPr>
            <p:ph type="dt" sz="half" idx="10"/>
          </p:nvPr>
        </p:nvSpPr>
        <p:spPr/>
        <p:txBody>
          <a:bodyPr/>
          <a:lstStyle/>
          <a:p>
            <a:fld id="{7BC7B160-2493-496B-8648-44E27401DDAE}" type="datetimeFigureOut">
              <a:rPr lang="tr-TR" smtClean="0"/>
              <a:t>31.10.2023</a:t>
            </a:fld>
            <a:endParaRPr lang="tr-TR"/>
          </a:p>
        </p:txBody>
      </p:sp>
      <p:sp>
        <p:nvSpPr>
          <p:cNvPr id="4" name="Alt Bilgi Yer Tutucusu 3">
            <a:extLst>
              <a:ext uri="{FF2B5EF4-FFF2-40B4-BE49-F238E27FC236}">
                <a16:creationId xmlns:a16="http://schemas.microsoft.com/office/drawing/2014/main" xmlns="" id="{F9D034FB-EA50-497F-9BB6-A3E446118672}"/>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172EC0DF-7819-4953-AB80-20CE73457286}"/>
              </a:ext>
            </a:extLst>
          </p:cNvPr>
          <p:cNvSpPr>
            <a:spLocks noGrp="1"/>
          </p:cNvSpPr>
          <p:nvPr>
            <p:ph type="sldNum" sz="quarter" idx="12"/>
          </p:nvPr>
        </p:nvSpPr>
        <p:spPr/>
        <p:txBody>
          <a:bodyPr/>
          <a:lstStyle/>
          <a:p>
            <a:fld id="{191EBCC7-AA74-4514-B757-189016684112}" type="slidenum">
              <a:rPr lang="tr-TR" smtClean="0"/>
              <a:t>‹#›</a:t>
            </a:fld>
            <a:endParaRPr lang="tr-TR"/>
          </a:p>
        </p:txBody>
      </p:sp>
    </p:spTree>
    <p:extLst>
      <p:ext uri="{BB962C8B-B14F-4D97-AF65-F5344CB8AC3E}">
        <p14:creationId xmlns:p14="http://schemas.microsoft.com/office/powerpoint/2010/main" val="119313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29587037-9D67-4B76-96B8-9F8C7FBEF2B8}"/>
              </a:ext>
            </a:extLst>
          </p:cNvPr>
          <p:cNvSpPr>
            <a:spLocks noGrp="1"/>
          </p:cNvSpPr>
          <p:nvPr>
            <p:ph type="dt" sz="half" idx="10"/>
          </p:nvPr>
        </p:nvSpPr>
        <p:spPr/>
        <p:txBody>
          <a:bodyPr/>
          <a:lstStyle/>
          <a:p>
            <a:fld id="{7BC7B160-2493-496B-8648-44E27401DDAE}" type="datetimeFigureOut">
              <a:rPr lang="tr-TR" smtClean="0"/>
              <a:t>31.10.2023</a:t>
            </a:fld>
            <a:endParaRPr lang="tr-TR"/>
          </a:p>
        </p:txBody>
      </p:sp>
      <p:sp>
        <p:nvSpPr>
          <p:cNvPr id="3" name="Alt Bilgi Yer Tutucusu 2">
            <a:extLst>
              <a:ext uri="{FF2B5EF4-FFF2-40B4-BE49-F238E27FC236}">
                <a16:creationId xmlns:a16="http://schemas.microsoft.com/office/drawing/2014/main" xmlns="" id="{9DD82D5C-6133-40AC-B546-6DE05425C76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837D6124-0CC5-4621-92D0-8DEB3669911C}"/>
              </a:ext>
            </a:extLst>
          </p:cNvPr>
          <p:cNvSpPr>
            <a:spLocks noGrp="1"/>
          </p:cNvSpPr>
          <p:nvPr>
            <p:ph type="sldNum" sz="quarter" idx="12"/>
          </p:nvPr>
        </p:nvSpPr>
        <p:spPr/>
        <p:txBody>
          <a:bodyPr/>
          <a:lstStyle/>
          <a:p>
            <a:fld id="{191EBCC7-AA74-4514-B757-189016684112}" type="slidenum">
              <a:rPr lang="tr-TR" smtClean="0"/>
              <a:t>‹#›</a:t>
            </a:fld>
            <a:endParaRPr lang="tr-TR"/>
          </a:p>
        </p:txBody>
      </p:sp>
    </p:spTree>
    <p:extLst>
      <p:ext uri="{BB962C8B-B14F-4D97-AF65-F5344CB8AC3E}">
        <p14:creationId xmlns:p14="http://schemas.microsoft.com/office/powerpoint/2010/main" val="3213205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0091A39-934A-4D57-A086-F07C797AB79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B83E39B6-79AC-4F37-B314-DD2F18558E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83D91E04-256E-4A78-BCFF-3778544C7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C3822BCF-8B76-42CE-9949-0C8BF0234156}"/>
              </a:ext>
            </a:extLst>
          </p:cNvPr>
          <p:cNvSpPr>
            <a:spLocks noGrp="1"/>
          </p:cNvSpPr>
          <p:nvPr>
            <p:ph type="dt" sz="half" idx="10"/>
          </p:nvPr>
        </p:nvSpPr>
        <p:spPr/>
        <p:txBody>
          <a:bodyPr/>
          <a:lstStyle/>
          <a:p>
            <a:fld id="{7BC7B160-2493-496B-8648-44E27401DDAE}" type="datetimeFigureOut">
              <a:rPr lang="tr-TR" smtClean="0"/>
              <a:t>31.10.2023</a:t>
            </a:fld>
            <a:endParaRPr lang="tr-TR"/>
          </a:p>
        </p:txBody>
      </p:sp>
      <p:sp>
        <p:nvSpPr>
          <p:cNvPr id="6" name="Alt Bilgi Yer Tutucusu 5">
            <a:extLst>
              <a:ext uri="{FF2B5EF4-FFF2-40B4-BE49-F238E27FC236}">
                <a16:creationId xmlns:a16="http://schemas.microsoft.com/office/drawing/2014/main" xmlns="" id="{5DAB5D92-485A-495D-9C80-3DEA7738FC4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772E1B1B-A526-4D0B-BB9D-E09A6F49C738}"/>
              </a:ext>
            </a:extLst>
          </p:cNvPr>
          <p:cNvSpPr>
            <a:spLocks noGrp="1"/>
          </p:cNvSpPr>
          <p:nvPr>
            <p:ph type="sldNum" sz="quarter" idx="12"/>
          </p:nvPr>
        </p:nvSpPr>
        <p:spPr/>
        <p:txBody>
          <a:bodyPr/>
          <a:lstStyle/>
          <a:p>
            <a:fld id="{191EBCC7-AA74-4514-B757-189016684112}" type="slidenum">
              <a:rPr lang="tr-TR" smtClean="0"/>
              <a:t>‹#›</a:t>
            </a:fld>
            <a:endParaRPr lang="tr-TR"/>
          </a:p>
        </p:txBody>
      </p:sp>
    </p:spTree>
    <p:extLst>
      <p:ext uri="{BB962C8B-B14F-4D97-AF65-F5344CB8AC3E}">
        <p14:creationId xmlns:p14="http://schemas.microsoft.com/office/powerpoint/2010/main" val="1636386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EF17F96-4EDD-4CC3-A0F3-888A198F0B8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1C8C4927-AEA2-4DC2-840A-53BE5022FB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011264E6-C219-4D1B-A88F-CA63BF534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C5584073-193A-40EC-8267-72A920AD07A5}"/>
              </a:ext>
            </a:extLst>
          </p:cNvPr>
          <p:cNvSpPr>
            <a:spLocks noGrp="1"/>
          </p:cNvSpPr>
          <p:nvPr>
            <p:ph type="dt" sz="half" idx="10"/>
          </p:nvPr>
        </p:nvSpPr>
        <p:spPr/>
        <p:txBody>
          <a:bodyPr/>
          <a:lstStyle/>
          <a:p>
            <a:fld id="{7BC7B160-2493-496B-8648-44E27401DDAE}" type="datetimeFigureOut">
              <a:rPr lang="tr-TR" smtClean="0"/>
              <a:t>31.10.2023</a:t>
            </a:fld>
            <a:endParaRPr lang="tr-TR"/>
          </a:p>
        </p:txBody>
      </p:sp>
      <p:sp>
        <p:nvSpPr>
          <p:cNvPr id="6" name="Alt Bilgi Yer Tutucusu 5">
            <a:extLst>
              <a:ext uri="{FF2B5EF4-FFF2-40B4-BE49-F238E27FC236}">
                <a16:creationId xmlns:a16="http://schemas.microsoft.com/office/drawing/2014/main" xmlns="" id="{001CC33B-0747-46C2-9915-A35FB987745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10D4E1F7-7B21-401A-B553-FC990A7291CA}"/>
              </a:ext>
            </a:extLst>
          </p:cNvPr>
          <p:cNvSpPr>
            <a:spLocks noGrp="1"/>
          </p:cNvSpPr>
          <p:nvPr>
            <p:ph type="sldNum" sz="quarter" idx="12"/>
          </p:nvPr>
        </p:nvSpPr>
        <p:spPr/>
        <p:txBody>
          <a:bodyPr/>
          <a:lstStyle/>
          <a:p>
            <a:fld id="{191EBCC7-AA74-4514-B757-189016684112}" type="slidenum">
              <a:rPr lang="tr-TR" smtClean="0"/>
              <a:t>‹#›</a:t>
            </a:fld>
            <a:endParaRPr lang="tr-TR"/>
          </a:p>
        </p:txBody>
      </p:sp>
    </p:spTree>
    <p:extLst>
      <p:ext uri="{BB962C8B-B14F-4D97-AF65-F5344CB8AC3E}">
        <p14:creationId xmlns:p14="http://schemas.microsoft.com/office/powerpoint/2010/main" val="378497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84F75CB7-A607-4DF4-96BE-6490D331B3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E436CC2D-156F-4547-992D-213C0FF716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BE7D7EC1-95C9-4577-AD5A-9C097D3136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7B160-2493-496B-8648-44E27401DDAE}" type="datetimeFigureOut">
              <a:rPr lang="tr-TR" smtClean="0"/>
              <a:t>31.10.2023</a:t>
            </a:fld>
            <a:endParaRPr lang="tr-TR"/>
          </a:p>
        </p:txBody>
      </p:sp>
      <p:sp>
        <p:nvSpPr>
          <p:cNvPr id="5" name="Alt Bilgi Yer Tutucusu 4">
            <a:extLst>
              <a:ext uri="{FF2B5EF4-FFF2-40B4-BE49-F238E27FC236}">
                <a16:creationId xmlns:a16="http://schemas.microsoft.com/office/drawing/2014/main" xmlns="" id="{83FA821B-BED8-4A43-89B8-21585D5F06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8B951D12-4183-42D3-BAB6-9692D04AC5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1EBCC7-AA74-4514-B757-189016684112}" type="slidenum">
              <a:rPr lang="tr-TR" smtClean="0"/>
              <a:t>‹#›</a:t>
            </a:fld>
            <a:endParaRPr lang="tr-TR"/>
          </a:p>
        </p:txBody>
      </p:sp>
    </p:spTree>
    <p:extLst>
      <p:ext uri="{BB962C8B-B14F-4D97-AF65-F5344CB8AC3E}">
        <p14:creationId xmlns:p14="http://schemas.microsoft.com/office/powerpoint/2010/main" val="35427351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A008F14-EBDA-4250-87B0-3108A7004D9A}"/>
              </a:ext>
            </a:extLst>
          </p:cNvPr>
          <p:cNvSpPr>
            <a:spLocks noGrp="1"/>
          </p:cNvSpPr>
          <p:nvPr>
            <p:ph type="ctrTitle"/>
          </p:nvPr>
        </p:nvSpPr>
        <p:spPr>
          <a:xfrm>
            <a:off x="2784630" y="2805343"/>
            <a:ext cx="7699899" cy="793395"/>
          </a:xfrm>
        </p:spPr>
        <p:txBody>
          <a:bodyPr>
            <a:normAutofit/>
          </a:bodyPr>
          <a:lstStyle/>
          <a:p>
            <a:r>
              <a:rPr lang="tr-TR" sz="4400" b="1" i="0" u="none" strike="noStrike" baseline="0" dirty="0">
                <a:solidFill>
                  <a:srgbClr val="FF0000"/>
                </a:solidFill>
                <a:latin typeface="TimesNewRomanPS-BoldMT"/>
              </a:rPr>
              <a:t>PROJE KALİTE YÖNETİMİ</a:t>
            </a:r>
            <a:endParaRPr lang="tr-TR" sz="4400" dirty="0">
              <a:solidFill>
                <a:srgbClr val="FF0000"/>
              </a:solidFill>
            </a:endParaRPr>
          </a:p>
        </p:txBody>
      </p:sp>
    </p:spTree>
    <p:extLst>
      <p:ext uri="{BB962C8B-B14F-4D97-AF65-F5344CB8AC3E}">
        <p14:creationId xmlns:p14="http://schemas.microsoft.com/office/powerpoint/2010/main" val="221284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A22DC09-3174-44BD-8B6D-C00F244FC0EB}"/>
              </a:ext>
            </a:extLst>
          </p:cNvPr>
          <p:cNvSpPr>
            <a:spLocks noGrp="1"/>
          </p:cNvSpPr>
          <p:nvPr>
            <p:ph idx="1"/>
          </p:nvPr>
        </p:nvSpPr>
        <p:spPr>
          <a:xfrm>
            <a:off x="1290962" y="1053267"/>
            <a:ext cx="10515600" cy="5587229"/>
          </a:xfrm>
        </p:spPr>
        <p:txBody>
          <a:bodyPr>
            <a:noAutofit/>
          </a:bodyPr>
          <a:lstStyle/>
          <a:p>
            <a:pPr algn="just">
              <a:lnSpc>
                <a:spcPct val="150000"/>
              </a:lnSpc>
              <a:spcBef>
                <a:spcPts val="0"/>
              </a:spcBef>
            </a:pPr>
            <a:r>
              <a:rPr lang="tr-TR" sz="2600" b="1" i="0" u="none" strike="noStrike" baseline="0" dirty="0">
                <a:latin typeface="Times New Roman" panose="02020603050405020304" pitchFamily="18" charset="0"/>
              </a:rPr>
              <a:t>Kalite Planlama</a:t>
            </a:r>
          </a:p>
          <a:p>
            <a:pPr marL="0" indent="0" algn="just">
              <a:lnSpc>
                <a:spcPct val="150000"/>
              </a:lnSpc>
              <a:spcBef>
                <a:spcPts val="0"/>
              </a:spcBef>
              <a:buNone/>
            </a:pPr>
            <a:r>
              <a:rPr lang="tr-TR" sz="2600" b="0" i="0" u="none" strike="noStrike" baseline="0" dirty="0">
                <a:latin typeface="TimesNewRomanPSMT"/>
              </a:rPr>
              <a:t>Kalite planlama, proje ile ilgili olan kalite standartlarının belirlenmesi ve bu standartların nasıl sağlanacağının tanımlanması sürecidir. Planlama neticesinde, </a:t>
            </a:r>
            <a:r>
              <a:rPr lang="tr-TR" sz="2600" b="0" i="0" u="none" strike="noStrike" baseline="0" dirty="0">
                <a:latin typeface="Times New Roman" panose="02020603050405020304" pitchFamily="18" charset="0"/>
              </a:rPr>
              <a:t>ortaya </a:t>
            </a:r>
            <a:r>
              <a:rPr lang="tr-TR" sz="2600" b="0" i="0" u="none" strike="noStrike" baseline="0" dirty="0">
                <a:latin typeface="TimesNewRomanPSMT"/>
              </a:rPr>
              <a:t>çıkabilecek durumlar tahmin edilerek uygun çıktıyı elde etmeye yardım edecek f</a:t>
            </a:r>
            <a:r>
              <a:rPr lang="tr-TR" sz="2600" b="0" i="0" u="none" strike="noStrike" baseline="0" dirty="0">
                <a:latin typeface="Times New Roman" panose="02020603050405020304" pitchFamily="18" charset="0"/>
              </a:rPr>
              <a:t>aaliyetler ifade </a:t>
            </a:r>
            <a:r>
              <a:rPr lang="tr-TR" sz="2600" b="0" i="0" u="none" strike="noStrike" baseline="0" dirty="0">
                <a:latin typeface="TimesNewRomanPSMT"/>
              </a:rPr>
              <a:t>edilir. Planlama aynı zamanda kaliteyi sağlamak amacıyla anlaşılabilir ve bütün olacak biçimde doğru faaliyetler arasındaki ilişkinin açıklanmasıdır. Bu şekilde müşteri/sponsorun beklentileri</a:t>
            </a:r>
            <a:r>
              <a:rPr lang="tr-TR" sz="2600" dirty="0">
                <a:latin typeface="Times New Roman" panose="02020603050405020304" pitchFamily="18" charset="0"/>
              </a:rPr>
              <a:t> </a:t>
            </a:r>
            <a:r>
              <a:rPr lang="tr-TR" sz="2600" b="0" i="0" u="none" strike="noStrike" baseline="0" dirty="0">
                <a:latin typeface="TimesNewRomanPSMT"/>
              </a:rPr>
              <a:t>daha net bir biçimde açıklanacak, böylelikle bu beklentileri karşılamak için önem taşıyan faktörler belirlenebilecektir.</a:t>
            </a:r>
          </a:p>
        </p:txBody>
      </p:sp>
    </p:spTree>
    <p:extLst>
      <p:ext uri="{BB962C8B-B14F-4D97-AF65-F5344CB8AC3E}">
        <p14:creationId xmlns:p14="http://schemas.microsoft.com/office/powerpoint/2010/main" val="382476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D3AFFCA-6AF0-4180-8E70-8B3C50A551F0}"/>
              </a:ext>
            </a:extLst>
          </p:cNvPr>
          <p:cNvSpPr>
            <a:spLocks noGrp="1"/>
          </p:cNvSpPr>
          <p:nvPr>
            <p:ph idx="1"/>
          </p:nvPr>
        </p:nvSpPr>
        <p:spPr>
          <a:xfrm>
            <a:off x="1290961" y="1244453"/>
            <a:ext cx="10515600" cy="3363057"/>
          </a:xfrm>
        </p:spPr>
        <p:txBody>
          <a:bodyPr>
            <a:noAutofit/>
          </a:bodyPr>
          <a:lstStyle/>
          <a:p>
            <a:pPr algn="just">
              <a:lnSpc>
                <a:spcPct val="170000"/>
              </a:lnSpc>
              <a:spcBef>
                <a:spcPts val="0"/>
              </a:spcBef>
            </a:pPr>
            <a:r>
              <a:rPr lang="tr-TR" sz="2400" b="1" i="0" u="none" strike="noStrike" baseline="0" dirty="0">
                <a:latin typeface="Times New Roman" panose="02020603050405020304" pitchFamily="18" charset="0"/>
              </a:rPr>
              <a:t>Kalite Planlama Girdileri</a:t>
            </a:r>
          </a:p>
          <a:p>
            <a:pPr marL="0" indent="0" algn="just">
              <a:lnSpc>
                <a:spcPct val="170000"/>
              </a:lnSpc>
              <a:spcBef>
                <a:spcPts val="0"/>
              </a:spcBef>
              <a:buNone/>
            </a:pPr>
            <a:r>
              <a:rPr lang="tr-TR" sz="2400" b="1" i="0" u="none" strike="noStrike" baseline="0" dirty="0">
                <a:latin typeface="TimesNewRomanPS-BoldMT"/>
              </a:rPr>
              <a:t>Kuruluşun Çevresel Etmenleri. </a:t>
            </a:r>
            <a:r>
              <a:rPr lang="tr-TR" sz="2400" b="0" i="0" u="none" strike="noStrike" baseline="0" dirty="0">
                <a:latin typeface="TimesNewRomanPSMT"/>
              </a:rPr>
              <a:t>Uygulama alanına özel olan (belirlenmiş) devlet kurum yönetmelikleri, kurallar, standartlar ve yönergeler proje üzerinde etkili olabilir.</a:t>
            </a:r>
          </a:p>
          <a:p>
            <a:pPr marL="0" indent="0" algn="just">
              <a:lnSpc>
                <a:spcPct val="170000"/>
              </a:lnSpc>
              <a:spcBef>
                <a:spcPts val="0"/>
              </a:spcBef>
              <a:buNone/>
            </a:pPr>
            <a:endParaRPr lang="tr-TR" sz="2400" b="0" i="0" u="none" strike="noStrike" baseline="0" dirty="0">
              <a:latin typeface="TimesNewRomanPSMT"/>
            </a:endParaRPr>
          </a:p>
          <a:p>
            <a:pPr marL="0" indent="0" algn="just">
              <a:lnSpc>
                <a:spcPct val="170000"/>
              </a:lnSpc>
              <a:spcBef>
                <a:spcPts val="0"/>
              </a:spcBef>
              <a:buNone/>
            </a:pPr>
            <a:r>
              <a:rPr lang="tr-TR" sz="2400" b="1" i="0" u="none" strike="noStrike" baseline="0" dirty="0">
                <a:latin typeface="TimesNewRomanPS-BoldMT"/>
              </a:rPr>
              <a:t>Örgütsel Süreç Altyapısı. </a:t>
            </a:r>
            <a:r>
              <a:rPr lang="tr-TR" sz="2400" b="0" i="0" u="none" strike="noStrike" baseline="0" dirty="0">
                <a:latin typeface="TimesNewRomanPSMT"/>
              </a:rPr>
              <a:t>Uygulama alanına özel </a:t>
            </a:r>
            <a:r>
              <a:rPr lang="tr-TR" sz="2400" b="0" i="0" u="none" strike="noStrike" baseline="0" dirty="0" err="1">
                <a:latin typeface="TimesNewRomanPSMT"/>
              </a:rPr>
              <a:t>organizasyonel</a:t>
            </a:r>
            <a:r>
              <a:rPr lang="tr-TR" sz="2400" b="0" i="0" u="none" strike="noStrike" baseline="0" dirty="0">
                <a:latin typeface="TimesNewRomanPSMT"/>
              </a:rPr>
              <a:t> kalite politikaları, prosedürler ve yönergeler, geçmişe yönelik veri tabanı ve diğer projelerden elde edilen tecrübeler proje üzerinde </a:t>
            </a:r>
            <a:r>
              <a:rPr lang="tr-TR" sz="2400" b="0" i="0" u="none" strike="noStrike" baseline="0" dirty="0">
                <a:latin typeface="Times New Roman" panose="02020603050405020304" pitchFamily="18" charset="0"/>
              </a:rPr>
              <a:t>etkili olabilir.</a:t>
            </a:r>
          </a:p>
          <a:p>
            <a:pPr marL="0" indent="0" algn="just">
              <a:lnSpc>
                <a:spcPct val="170000"/>
              </a:lnSpc>
              <a:spcBef>
                <a:spcPts val="0"/>
              </a:spcBef>
              <a:buNone/>
            </a:pPr>
            <a:endParaRPr lang="tr-TR" sz="2400"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1518693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5D36E0A-385A-4E06-8410-C1F297D0EF84}"/>
              </a:ext>
            </a:extLst>
          </p:cNvPr>
          <p:cNvSpPr>
            <a:spLocks noGrp="1"/>
          </p:cNvSpPr>
          <p:nvPr>
            <p:ph idx="1"/>
          </p:nvPr>
        </p:nvSpPr>
        <p:spPr>
          <a:xfrm>
            <a:off x="1166674" y="1404251"/>
            <a:ext cx="10515600" cy="4351338"/>
          </a:xfrm>
        </p:spPr>
        <p:txBody>
          <a:bodyPr>
            <a:normAutofit fontScale="92500" lnSpcReduction="20000"/>
          </a:bodyPr>
          <a:lstStyle/>
          <a:p>
            <a:pPr algn="just">
              <a:lnSpc>
                <a:spcPct val="150000"/>
              </a:lnSpc>
              <a:spcBef>
                <a:spcPts val="0"/>
              </a:spcBef>
            </a:pPr>
            <a:r>
              <a:rPr lang="tr-TR" sz="2800" b="1" i="0" u="none" strike="noStrike" baseline="0" dirty="0">
                <a:latin typeface="Times New Roman" panose="02020603050405020304" pitchFamily="18" charset="0"/>
              </a:rPr>
              <a:t>Proje Kapsam B</a:t>
            </a:r>
            <a:r>
              <a:rPr lang="tr-TR" sz="2800" b="1" i="0" u="none" strike="noStrike" baseline="0" dirty="0">
                <a:latin typeface="TimesNewRomanPS-BoldMT"/>
              </a:rPr>
              <a:t>eyanı </a:t>
            </a:r>
            <a:r>
              <a:rPr lang="tr-TR" sz="2800" b="0" i="0" u="none" strike="noStrike" baseline="0" dirty="0">
                <a:latin typeface="TimesNewRomanPSMT"/>
              </a:rPr>
              <a:t>Proje kapsam beyanı, </a:t>
            </a:r>
            <a:r>
              <a:rPr lang="tr-TR" sz="2800" b="0" i="0" u="none" strike="noStrike" baseline="0" dirty="0">
                <a:latin typeface="Times New Roman" panose="02020603050405020304" pitchFamily="18" charset="0"/>
              </a:rPr>
              <a:t>projenin teslim edilecek ana kalemlerini, gereksinimleri </a:t>
            </a:r>
            <a:r>
              <a:rPr lang="tr-TR" sz="2800" b="0" i="0" u="none" strike="noStrike" baseline="0" dirty="0">
                <a:latin typeface="TimesNewRomanPSMT"/>
              </a:rPr>
              <a:t>tanımlanmasına sağlayan proje hedeflerini, başlangıç değerlerini ve kabul kriterlerini </a:t>
            </a:r>
            <a:r>
              <a:rPr lang="tr-TR" sz="2800" b="0" i="0" u="none" strike="noStrike" baseline="0" dirty="0" err="1">
                <a:latin typeface="TimesNewRomanPSMT"/>
              </a:rPr>
              <a:t>dokümante</a:t>
            </a:r>
            <a:r>
              <a:rPr lang="tr-TR" sz="2800" b="0" i="0" u="none" strike="noStrike" baseline="0" dirty="0">
                <a:latin typeface="TimesNewRomanPSMT"/>
              </a:rPr>
              <a:t> ettiği için kalite planlamasının </a:t>
            </a:r>
            <a:r>
              <a:rPr lang="tr-TR" sz="2800" b="0" i="0" u="none" strike="noStrike" baseline="0" dirty="0">
                <a:latin typeface="Times New Roman" panose="02020603050405020304" pitchFamily="18" charset="0"/>
              </a:rPr>
              <a:t>anahtar girdilerinden biridir. Parametre o</a:t>
            </a:r>
            <a:r>
              <a:rPr lang="tr-TR" sz="2800" b="0" i="0" u="none" strike="noStrike" baseline="0" dirty="0">
                <a:latin typeface="TimesNewRomanPSMT"/>
              </a:rPr>
              <a:t>larak kullanılan maliyet, zaman veya kaynak gibi değerler olarak tanımlanan başlangıç değerleri kapsam beyanının bir parçası olabilir. Bu değerlerin öngörülen seviyeleri aşması durumunda, proje yönetim takımı duruma müdaha</a:t>
            </a:r>
            <a:r>
              <a:rPr lang="tr-TR" sz="2800" b="0" i="0" u="none" strike="noStrike" baseline="0" dirty="0">
                <a:latin typeface="Times New Roman" panose="02020603050405020304" pitchFamily="18" charset="0"/>
              </a:rPr>
              <a:t>le edecektir.</a:t>
            </a:r>
            <a:endParaRPr lang="tr-TR" sz="2800" dirty="0"/>
          </a:p>
          <a:p>
            <a:pPr algn="just">
              <a:lnSpc>
                <a:spcPct val="150000"/>
              </a:lnSpc>
              <a:spcBef>
                <a:spcPts val="0"/>
              </a:spcBef>
            </a:pPr>
            <a:endParaRPr lang="tr-TR" dirty="0"/>
          </a:p>
        </p:txBody>
      </p:sp>
    </p:spTree>
    <p:extLst>
      <p:ext uri="{BB962C8B-B14F-4D97-AF65-F5344CB8AC3E}">
        <p14:creationId xmlns:p14="http://schemas.microsoft.com/office/powerpoint/2010/main" val="2683931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6362787-809F-47AC-A6EE-68CE0A222DD0}"/>
              </a:ext>
            </a:extLst>
          </p:cNvPr>
          <p:cNvSpPr>
            <a:spLocks noGrp="1"/>
          </p:cNvSpPr>
          <p:nvPr>
            <p:ph idx="1"/>
          </p:nvPr>
        </p:nvSpPr>
        <p:spPr>
          <a:xfrm>
            <a:off x="1006874" y="1230820"/>
            <a:ext cx="11040123" cy="4868139"/>
          </a:xfrm>
        </p:spPr>
        <p:txBody>
          <a:bodyPr>
            <a:noAutofit/>
          </a:bodyPr>
          <a:lstStyle/>
          <a:p>
            <a:pPr algn="just">
              <a:lnSpc>
                <a:spcPct val="150000"/>
              </a:lnSpc>
              <a:spcBef>
                <a:spcPts val="0"/>
              </a:spcBef>
            </a:pPr>
            <a:r>
              <a:rPr lang="tr-TR" sz="2600" b="1" i="0" u="none" strike="noStrike" baseline="0" dirty="0">
                <a:latin typeface="TimesNewRomanPS-BoldMT"/>
              </a:rPr>
              <a:t>Proje Yönetim Planı</a:t>
            </a:r>
          </a:p>
          <a:p>
            <a:pPr marL="0" indent="0" algn="just">
              <a:lnSpc>
                <a:spcPct val="150000"/>
              </a:lnSpc>
              <a:spcBef>
                <a:spcPts val="0"/>
              </a:spcBef>
              <a:buNone/>
            </a:pPr>
            <a:r>
              <a:rPr lang="tr-TR" sz="2600" b="1" i="0" u="none" strike="noStrike" baseline="0" dirty="0">
                <a:latin typeface="TimesNewRomanPS-BoldMT"/>
              </a:rPr>
              <a:t>Kalite Planlama Araç ve Teknikleri</a:t>
            </a:r>
          </a:p>
          <a:p>
            <a:pPr algn="just">
              <a:lnSpc>
                <a:spcPct val="150000"/>
              </a:lnSpc>
              <a:spcBef>
                <a:spcPts val="0"/>
              </a:spcBef>
            </a:pPr>
            <a:r>
              <a:rPr lang="tr-TR" sz="2600" b="1" i="0" u="none" strike="noStrike" baseline="0" dirty="0">
                <a:latin typeface="TimesNewRomanPS-BoldMT"/>
              </a:rPr>
              <a:t>Fayda/Maliyet Çözümlemesi. </a:t>
            </a:r>
            <a:r>
              <a:rPr lang="tr-TR" sz="2600" b="0" i="0" u="none" strike="noStrike" baseline="0" dirty="0">
                <a:latin typeface="TimesNewRomanPSMT"/>
              </a:rPr>
              <a:t>Kalite planlama süreci de açıklandığı üzere</a:t>
            </a:r>
            <a:r>
              <a:rPr lang="tr-TR" sz="2600" b="0" i="0" u="none" strike="noStrike" baseline="0" dirty="0">
                <a:latin typeface="Times New Roman" panose="02020603050405020304" pitchFamily="18" charset="0"/>
              </a:rPr>
              <a:t>, F</a:t>
            </a:r>
            <a:r>
              <a:rPr lang="tr-TR" sz="2600" b="0" i="0" u="none" strike="noStrike" baseline="0" dirty="0">
                <a:latin typeface="TimesNewRomanPSMT"/>
              </a:rPr>
              <a:t>ayda/maliyet çözümlemesini dikkate almalıdır. Kalite gereklerini karşılamanın ana faydası, daha fazla verimlilik, daha düşük maliyet ve proje taraflarının memnuniyetinde artma anlamına gelen daha azalmış yeniden işlemedir. Faydaların maliyetlerin üzerine çıkması, kalite yönetim dalının kendiliğinden belli sonucudur.</a:t>
            </a:r>
          </a:p>
        </p:txBody>
      </p:sp>
    </p:spTree>
    <p:extLst>
      <p:ext uri="{BB962C8B-B14F-4D97-AF65-F5344CB8AC3E}">
        <p14:creationId xmlns:p14="http://schemas.microsoft.com/office/powerpoint/2010/main" val="3984633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FDC2FC8-017A-4F41-AAC1-D104C5FD5D59}"/>
              </a:ext>
            </a:extLst>
          </p:cNvPr>
          <p:cNvSpPr>
            <a:spLocks noGrp="1"/>
          </p:cNvSpPr>
          <p:nvPr>
            <p:ph idx="1"/>
          </p:nvPr>
        </p:nvSpPr>
        <p:spPr>
          <a:xfrm>
            <a:off x="740546" y="1585927"/>
            <a:ext cx="10515600" cy="3500978"/>
          </a:xfrm>
        </p:spPr>
        <p:txBody>
          <a:bodyPr>
            <a:noAutofit/>
          </a:bodyPr>
          <a:lstStyle/>
          <a:p>
            <a:pPr algn="just">
              <a:lnSpc>
                <a:spcPct val="150000"/>
              </a:lnSpc>
            </a:pPr>
            <a:r>
              <a:rPr lang="nn-NO" sz="2600" b="1" i="0" u="none" strike="noStrike" baseline="0" dirty="0">
                <a:latin typeface="Times New Roman" panose="02020603050405020304" pitchFamily="18" charset="0"/>
                <a:cs typeface="Times New Roman" panose="02020603050405020304" pitchFamily="18" charset="0"/>
              </a:rPr>
              <a:t>Kıyaslama (Benchmarking). </a:t>
            </a:r>
            <a:r>
              <a:rPr lang="nn-NO" sz="2600" b="0" i="0" u="none" strike="noStrike" baseline="0" dirty="0">
                <a:latin typeface="Times New Roman" panose="02020603050405020304" pitchFamily="18" charset="0"/>
                <a:cs typeface="Times New Roman" panose="02020603050405020304" pitchFamily="18" charset="0"/>
              </a:rPr>
              <a:t>Performansı ölçebilecek bir standart sağlamak ve</a:t>
            </a:r>
            <a:r>
              <a:rPr lang="tr-TR" sz="2600" b="0" i="0" u="none" strike="noStrike" baseline="0" dirty="0">
                <a:latin typeface="Times New Roman" panose="02020603050405020304" pitchFamily="18" charset="0"/>
                <a:cs typeface="Times New Roman" panose="02020603050405020304" pitchFamily="18" charset="0"/>
              </a:rPr>
              <a:t> iyileştirme için fikir üretmek için gerçekleştirilen ya da planlanan proje uygulamalarını diğer projelerle karşılaştırmayı kapsar. Diğer projeler uygulayıcı örgütün içinde ya da dışında olabildiği gibi aynı ya da başka bir uygulama alanının içinde olabilir.</a:t>
            </a:r>
          </a:p>
          <a:p>
            <a:pPr algn="just">
              <a:lnSpc>
                <a:spcPct val="150000"/>
              </a:lnSpc>
            </a:pP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560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1CCD2BC-FF36-4797-9911-BBB3A9D07E76}"/>
              </a:ext>
            </a:extLst>
          </p:cNvPr>
          <p:cNvSpPr>
            <a:spLocks noGrp="1"/>
          </p:cNvSpPr>
          <p:nvPr>
            <p:ph idx="1"/>
          </p:nvPr>
        </p:nvSpPr>
        <p:spPr>
          <a:xfrm>
            <a:off x="722790" y="1253331"/>
            <a:ext cx="10515600" cy="4351338"/>
          </a:xfrm>
        </p:spPr>
        <p:txBody>
          <a:bodyPr>
            <a:noAutofit/>
          </a:bodyPr>
          <a:lstStyle/>
          <a:p>
            <a:pPr algn="just">
              <a:lnSpc>
                <a:spcPct val="150000"/>
              </a:lnSpc>
              <a:spcBef>
                <a:spcPts val="0"/>
              </a:spcBef>
            </a:pPr>
            <a:r>
              <a:rPr lang="tr-TR" sz="2600" b="1" i="0" u="none" strike="noStrike" baseline="0" dirty="0">
                <a:latin typeface="TimesNewRomanPS-BoldMT"/>
              </a:rPr>
              <a:t>Deneylerin Tasarımı. </a:t>
            </a:r>
            <a:r>
              <a:rPr lang="tr-TR" sz="2600" b="0" i="0" u="none" strike="noStrike" baseline="0" dirty="0">
                <a:latin typeface="TimesNewRomanPSMT"/>
              </a:rPr>
              <a:t>Deneylerin tasarımı, genel sonuç üzerinde hangi değişkenlerin en fazla etkisi olduğunu belirlemeye yardım eden bir istatiksel çözümleme tekniğidir. Teknik en fazla proje konularının ürünlerine uygulanır (Örneğin, otomobil tasarımcıları süspansiyon ve lastiklerin hangi bileşiminin makul bir maliyette en arzu edilir biniş özelliklerini sağlayacağını saptamak isteyebilirler).</a:t>
            </a:r>
          </a:p>
          <a:p>
            <a:pPr marL="0" indent="0" algn="just">
              <a:lnSpc>
                <a:spcPct val="150000"/>
              </a:lnSpc>
              <a:spcBef>
                <a:spcPts val="0"/>
              </a:spcBef>
              <a:buNone/>
            </a:pPr>
            <a:endParaRPr lang="tr-TR" sz="2600" b="0" i="0" u="none" strike="noStrike" baseline="0" dirty="0">
              <a:latin typeface="TimesNewRomanPSMT"/>
            </a:endParaRPr>
          </a:p>
          <a:p>
            <a:pPr marL="0" indent="0" algn="just">
              <a:buNone/>
            </a:pPr>
            <a:endParaRPr lang="tr-TR" sz="2600" dirty="0"/>
          </a:p>
        </p:txBody>
      </p:sp>
    </p:spTree>
    <p:extLst>
      <p:ext uri="{BB962C8B-B14F-4D97-AF65-F5344CB8AC3E}">
        <p14:creationId xmlns:p14="http://schemas.microsoft.com/office/powerpoint/2010/main" val="3338444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665A249-CBC6-4411-9C19-20D3D1717F32}"/>
              </a:ext>
            </a:extLst>
          </p:cNvPr>
          <p:cNvSpPr>
            <a:spLocks noGrp="1"/>
          </p:cNvSpPr>
          <p:nvPr>
            <p:ph idx="1"/>
          </p:nvPr>
        </p:nvSpPr>
        <p:spPr>
          <a:xfrm>
            <a:off x="749423" y="1399497"/>
            <a:ext cx="10791547" cy="4351338"/>
          </a:xfrm>
        </p:spPr>
        <p:txBody>
          <a:bodyPr>
            <a:normAutofit/>
          </a:bodyPr>
          <a:lstStyle/>
          <a:p>
            <a:pPr algn="just">
              <a:lnSpc>
                <a:spcPct val="150000"/>
              </a:lnSpc>
              <a:spcBef>
                <a:spcPts val="0"/>
              </a:spcBef>
            </a:pPr>
            <a:r>
              <a:rPr lang="tr-TR" sz="2600" b="1" i="0" u="none" strike="noStrike" baseline="0" dirty="0">
                <a:latin typeface="Times New Roman" panose="02020603050405020304" pitchFamily="18" charset="0"/>
              </a:rPr>
              <a:t>Kalite maliyeti. </a:t>
            </a:r>
            <a:r>
              <a:rPr lang="tr-TR" sz="2600" b="0" i="0" u="none" strike="noStrike" baseline="0" dirty="0">
                <a:latin typeface="TimesNewRomanPSMT"/>
              </a:rPr>
              <a:t>Kalite maliyeti, ürün/hizmet kalitesine ulaşabilmek için ortaya konan tüm çabaların maliyetini kapsar. Gereksinimleri karşılamam ve karşılamama maliyetlerini içerir. Üç tip maliyetten oluşur: önlem, kıymetlendirme ve hata maliyetleridir. Bu maliyetler de kendi içlerinde iç ve dış maliyetler olmak üzere ayrışırlar.</a:t>
            </a:r>
            <a:endParaRPr lang="tr-TR" sz="2600" b="0" i="0" u="none" strike="noStrike" baseline="0" dirty="0">
              <a:latin typeface="Times New Roman" panose="02020603050405020304" pitchFamily="18" charset="0"/>
            </a:endParaRPr>
          </a:p>
          <a:p>
            <a:pPr algn="just">
              <a:lnSpc>
                <a:spcPct val="150000"/>
              </a:lnSpc>
              <a:spcBef>
                <a:spcPts val="0"/>
              </a:spcBef>
            </a:pPr>
            <a:endParaRPr lang="tr-TR" sz="2600" dirty="0"/>
          </a:p>
        </p:txBody>
      </p:sp>
    </p:spTree>
    <p:extLst>
      <p:ext uri="{BB962C8B-B14F-4D97-AF65-F5344CB8AC3E}">
        <p14:creationId xmlns:p14="http://schemas.microsoft.com/office/powerpoint/2010/main" val="258464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E281620-7F28-40B0-A1A5-2DFC4EA0321C}"/>
              </a:ext>
            </a:extLst>
          </p:cNvPr>
          <p:cNvSpPr>
            <a:spLocks noGrp="1"/>
          </p:cNvSpPr>
          <p:nvPr>
            <p:ph idx="1"/>
          </p:nvPr>
        </p:nvSpPr>
        <p:spPr>
          <a:xfrm>
            <a:off x="1650137" y="541537"/>
            <a:ext cx="10245941" cy="6214369"/>
          </a:xfrm>
        </p:spPr>
        <p:txBody>
          <a:bodyPr>
            <a:noAutofit/>
          </a:bodyPr>
          <a:lstStyle/>
          <a:p>
            <a:pPr algn="just">
              <a:lnSpc>
                <a:spcPct val="150000"/>
              </a:lnSpc>
              <a:spcBef>
                <a:spcPts val="0"/>
              </a:spcBef>
            </a:pPr>
            <a:r>
              <a:rPr lang="tr-TR" sz="2600" b="0" i="0" u="none" strike="noStrike" baseline="0" dirty="0">
                <a:latin typeface="TimesNewRomanPSMT"/>
              </a:rPr>
              <a:t>Kalite maliyetlerine iki yaklaşım söz konusudur:</a:t>
            </a:r>
          </a:p>
          <a:p>
            <a:pPr algn="just">
              <a:lnSpc>
                <a:spcPct val="150000"/>
              </a:lnSpc>
              <a:spcBef>
                <a:spcPts val="0"/>
              </a:spcBef>
            </a:pPr>
            <a:r>
              <a:rPr lang="tr-TR" sz="2600" b="1" i="0" u="none" strike="noStrike" baseline="0" dirty="0">
                <a:latin typeface="TimesNewRomanPS-BoldMT"/>
              </a:rPr>
              <a:t>Geleneksel yaklaşım: </a:t>
            </a:r>
            <a:r>
              <a:rPr lang="tr-TR" sz="2600" b="0" i="0" u="none" strike="noStrike" baseline="0" dirty="0">
                <a:latin typeface="TimesNewRomanPSMT"/>
              </a:rPr>
              <a:t>Önleme ve hata maliyetleri arasında değerlendirme yapılmalıdır. Toplam maliyet önleme ve koruma maliyetlerinin toplamıdır. Kalite artıkça hata maliyetleri doğrusala yakın bir şekilde azalır. Ancak, hata oranı azaldıkça, özellikle sıfır hata (mükemmel kalite) durumunda önleme maliyetleri üstel olarak artar. Bu durumda en uygun kalite düzeyi toplam maliyetin en küçük olduğu değer olup bu değer mükemmel kalitenin altındadır (sıfır hatanın üzerinde). Bu tehlikeli yaklaşım, mükemmel katiyeti bir amaç olmaktan uzaklaştırıp gerçekte arzu edilmeyen bir durum olduğu fikrini ortaya çıkartır.</a:t>
            </a:r>
            <a:endParaRPr lang="tr-TR" sz="2600" dirty="0"/>
          </a:p>
          <a:p>
            <a:pPr marL="0" indent="0" algn="just">
              <a:buNone/>
            </a:pPr>
            <a:endParaRPr lang="tr-TR" sz="2600" dirty="0"/>
          </a:p>
        </p:txBody>
      </p:sp>
    </p:spTree>
    <p:extLst>
      <p:ext uri="{BB962C8B-B14F-4D97-AF65-F5344CB8AC3E}">
        <p14:creationId xmlns:p14="http://schemas.microsoft.com/office/powerpoint/2010/main" val="3625995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0ED6E49-ABA8-4156-BB3C-078D1E6374AB}"/>
              </a:ext>
            </a:extLst>
          </p:cNvPr>
          <p:cNvSpPr>
            <a:spLocks noGrp="1"/>
          </p:cNvSpPr>
          <p:nvPr>
            <p:ph idx="1"/>
          </p:nvPr>
        </p:nvSpPr>
        <p:spPr>
          <a:xfrm>
            <a:off x="1646067" y="99235"/>
            <a:ext cx="9664084" cy="4351338"/>
          </a:xfrm>
        </p:spPr>
        <p:txBody>
          <a:bodyPr>
            <a:noAutofit/>
          </a:bodyPr>
          <a:lstStyle/>
          <a:p>
            <a:pPr algn="just">
              <a:lnSpc>
                <a:spcPct val="150000"/>
              </a:lnSpc>
              <a:spcBef>
                <a:spcPts val="0"/>
              </a:spcBef>
            </a:pPr>
            <a:r>
              <a:rPr lang="tr-TR" sz="2400" b="1" i="0" u="none" strike="noStrike" baseline="0" dirty="0">
                <a:latin typeface="TimesNewRomanPS-BoldMT"/>
              </a:rPr>
              <a:t>Toplam Kalite Yaklaşımı: </a:t>
            </a:r>
            <a:r>
              <a:rPr lang="tr-TR" sz="2400" b="0" i="0" u="none" strike="noStrike" baseline="0" dirty="0">
                <a:latin typeface="TimesNewRomanPSMT"/>
              </a:rPr>
              <a:t>Bu yaklaşımda hata maliyeti benzer şekilde azalmakta ancak önleme maliyeti belli bir noktadan sonra sabit kalmaya başlamaktadır. Buradaki felsefe, toplam kalitenin bir yaşam tarzı olarak herkes tarafından benimsenmesi, böylelikle ilk aşamada önleme maliyetinin bir miktar artacağı bir müddet sonra sabit kalacağı ve sonuçta toplam maliyetinde dengeleneceğidir.</a:t>
            </a:r>
          </a:p>
          <a:p>
            <a:pPr marL="0" indent="0" algn="just">
              <a:lnSpc>
                <a:spcPct val="150000"/>
              </a:lnSpc>
              <a:spcBef>
                <a:spcPts val="0"/>
              </a:spcBef>
              <a:buNone/>
            </a:pPr>
            <a:endParaRPr lang="tr-TR" sz="2400" b="0" i="0" u="none" strike="noStrike" baseline="0" dirty="0">
              <a:latin typeface="TimesNewRomanPSMT"/>
            </a:endParaRPr>
          </a:p>
          <a:p>
            <a:pPr algn="just">
              <a:lnSpc>
                <a:spcPct val="150000"/>
              </a:lnSpc>
              <a:spcBef>
                <a:spcPts val="0"/>
              </a:spcBef>
            </a:pPr>
            <a:r>
              <a:rPr lang="tr-TR" sz="2400" b="1" i="0" u="none" strike="noStrike" baseline="0" dirty="0">
                <a:latin typeface="TimesNewRomanPS-BoldMT"/>
              </a:rPr>
              <a:t>Ek Kalite Planlama Araçları. </a:t>
            </a:r>
            <a:r>
              <a:rPr lang="tr-TR" sz="2400" b="0" i="0" u="none" strike="noStrike" baseline="0" dirty="0">
                <a:latin typeface="TimesNewRomanPSMT"/>
              </a:rPr>
              <a:t>Diğer kalite planlama araçları, durumun daha iyi tanımlanmasına yardımcı olmak ve etkili kalite yönetim aktivitelerin planlanmasını sağlamak </a:t>
            </a:r>
            <a:r>
              <a:rPr lang="tr-TR" sz="2400" b="0" i="0" u="none" strike="noStrike" baseline="0" dirty="0">
                <a:latin typeface="Times New Roman" panose="02020603050405020304" pitchFamily="18" charset="0"/>
              </a:rPr>
              <a:t>ama</a:t>
            </a:r>
            <a:r>
              <a:rPr lang="tr-TR" sz="2400" b="0" i="0" u="none" strike="noStrike" baseline="0" dirty="0">
                <a:latin typeface="TimesNewRomanPSMT"/>
              </a:rPr>
              <a:t>cıyla sıkça kullanılırlar.. Beyin fırtınası, kuvvet alanları analizi, matris diyagramları, akış şemaları, nominal grup teknikleri ve öncelik matrisleri bu araçlardan bazılarıdır.</a:t>
            </a:r>
            <a:endParaRPr lang="tr-TR" sz="2400" dirty="0"/>
          </a:p>
        </p:txBody>
      </p:sp>
    </p:spTree>
    <p:extLst>
      <p:ext uri="{BB962C8B-B14F-4D97-AF65-F5344CB8AC3E}">
        <p14:creationId xmlns:p14="http://schemas.microsoft.com/office/powerpoint/2010/main" val="1598352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42A5AAF-2B87-4D2B-B517-83516F10322A}"/>
              </a:ext>
            </a:extLst>
          </p:cNvPr>
          <p:cNvSpPr>
            <a:spLocks noGrp="1"/>
          </p:cNvSpPr>
          <p:nvPr>
            <p:ph idx="1"/>
          </p:nvPr>
        </p:nvSpPr>
        <p:spPr>
          <a:xfrm>
            <a:off x="1477392" y="671526"/>
            <a:ext cx="10515600" cy="5658253"/>
          </a:xfrm>
        </p:spPr>
        <p:txBody>
          <a:bodyPr>
            <a:noAutofit/>
          </a:bodyPr>
          <a:lstStyle/>
          <a:p>
            <a:pPr algn="just">
              <a:lnSpc>
                <a:spcPct val="150000"/>
              </a:lnSpc>
              <a:spcBef>
                <a:spcPts val="0"/>
              </a:spcBef>
            </a:pPr>
            <a:r>
              <a:rPr lang="tr-TR" sz="1800" b="1" i="0" u="none" strike="noStrike" baseline="0" dirty="0">
                <a:latin typeface="Times New Roman" panose="02020603050405020304" pitchFamily="18" charset="0"/>
                <a:cs typeface="Times New Roman" panose="02020603050405020304" pitchFamily="18" charset="0"/>
              </a:rPr>
              <a:t>Kalite Güvencesi</a:t>
            </a:r>
          </a:p>
          <a:p>
            <a:pPr marL="0" indent="0" algn="just">
              <a:lnSpc>
                <a:spcPct val="150000"/>
              </a:lnSpc>
              <a:spcBef>
                <a:spcPts val="0"/>
              </a:spcBef>
              <a:buNone/>
            </a:pPr>
            <a:r>
              <a:rPr lang="tr-TR" sz="1800" b="0" i="0" u="none" strike="noStrike" baseline="0" dirty="0">
                <a:latin typeface="Times New Roman" panose="02020603050405020304" pitchFamily="18" charset="0"/>
                <a:cs typeface="Times New Roman" panose="02020603050405020304" pitchFamily="18" charset="0"/>
              </a:rPr>
              <a:t>Kalite güvencesi, bir ürünün veya hizmetin ihtiyaç duyulan kalite isteklerine uygunluğunu yeterli güvencede sağlamaya yönelik olarak uygulanması gerekli tüm planlı ve sistematik faaliyetler olarak tanımlanır. Ürün kalitesini oluşturan ve koruyan talimatlar, süreçler ve yönergeler sistemidir. Aynı zamanda bu sistem, tedarikçiden servis personeline, son kullanıcıya kadar kaliteyi etkileyecek her bireyin süreç içerisindeki pozisyonunun tanımlanmasını içermektedir. Kalite güvencesi, projenin ilgili kalite standartlarını sağladığından emin olunması için planlanan ve uygulanan faaliyetler bütünüdür. Kalite güvencesi safhasında, ortaya konan ürün veya hizmetin kalite planında tasarlanan standartlara uygunluğu sağlanmış olur. Kalite güvencesinin bir diğer amacı kaliteyi sürekli arttırma olduğundan proje yönetim sürecinin her safhasında gerçekleştirilmelidir. Kalite güvencesi genellikle organizasyon içerisinde kalite güvence departmanı veya farklı isimde benzer işlevi gören bir birim tarafından gerçekleştirilir. Kalite güvencesi organizasyon içerisinde oluşturulduğunda içsel kalite güvencesi olarak adlandırılırken, organizasyon dışından temin</a:t>
            </a:r>
            <a:r>
              <a:rPr lang="tr-TR" sz="1800" dirty="0">
                <a:latin typeface="Times New Roman" panose="02020603050405020304" pitchFamily="18" charset="0"/>
                <a:cs typeface="Times New Roman" panose="02020603050405020304" pitchFamily="18" charset="0"/>
              </a:rPr>
              <a:t> </a:t>
            </a:r>
            <a:r>
              <a:rPr lang="tr-TR" sz="1800" b="0" i="0" u="none" strike="noStrike" baseline="0" dirty="0">
                <a:latin typeface="Times New Roman" panose="02020603050405020304" pitchFamily="18" charset="0"/>
                <a:cs typeface="Times New Roman" panose="02020603050405020304" pitchFamily="18" charset="0"/>
              </a:rPr>
              <a:t>edildiğinde dışsal kalite güvencesi olarak adlandırılır. </a:t>
            </a: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219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DD703E2-C65D-41A7-B1F0-7B63D73B29B0}"/>
              </a:ext>
            </a:extLst>
          </p:cNvPr>
          <p:cNvSpPr>
            <a:spLocks noGrp="1"/>
          </p:cNvSpPr>
          <p:nvPr>
            <p:ph type="title"/>
          </p:nvPr>
        </p:nvSpPr>
        <p:spPr>
          <a:xfrm>
            <a:off x="1285049" y="448332"/>
            <a:ext cx="8911687" cy="1280890"/>
          </a:xfrm>
        </p:spPr>
        <p:txBody>
          <a:bodyPr>
            <a:normAutofit fontScale="90000"/>
          </a:bodyPr>
          <a:lstStyle/>
          <a:p>
            <a:r>
              <a:rPr lang="tr-TR" b="1" dirty="0">
                <a:solidFill>
                  <a:srgbClr val="FF0000"/>
                </a:solidFill>
                <a:latin typeface="TimesNewRomanPS-BoldMT"/>
              </a:rPr>
              <a:t>Kalitenin Tanımı</a:t>
            </a:r>
            <a:br>
              <a:rPr lang="tr-TR" b="1" dirty="0">
                <a:solidFill>
                  <a:srgbClr val="FF0000"/>
                </a:solidFill>
                <a:latin typeface="TimesNewRomanPS-BoldMT"/>
              </a:rPr>
            </a:br>
            <a:endParaRPr lang="tr-TR" dirty="0">
              <a:solidFill>
                <a:srgbClr val="FF0000"/>
              </a:solidFill>
            </a:endParaRPr>
          </a:p>
        </p:txBody>
      </p:sp>
      <p:sp>
        <p:nvSpPr>
          <p:cNvPr id="3" name="İçerik Yer Tutucusu 2">
            <a:extLst>
              <a:ext uri="{FF2B5EF4-FFF2-40B4-BE49-F238E27FC236}">
                <a16:creationId xmlns:a16="http://schemas.microsoft.com/office/drawing/2014/main" xmlns="" id="{A5C94DC5-5CC4-4BC7-9B94-7E4DFEB5FE51}"/>
              </a:ext>
            </a:extLst>
          </p:cNvPr>
          <p:cNvSpPr>
            <a:spLocks noGrp="1"/>
          </p:cNvSpPr>
          <p:nvPr>
            <p:ph idx="1"/>
          </p:nvPr>
        </p:nvSpPr>
        <p:spPr>
          <a:xfrm>
            <a:off x="1015753" y="1174377"/>
            <a:ext cx="10516340" cy="4965794"/>
          </a:xfrm>
        </p:spPr>
        <p:txBody>
          <a:bodyPr>
            <a:noAutofit/>
          </a:bodyPr>
          <a:lstStyle/>
          <a:p>
            <a:pPr algn="just">
              <a:lnSpc>
                <a:spcPct val="150000"/>
              </a:lnSpc>
              <a:spcBef>
                <a:spcPts val="0"/>
              </a:spcBef>
            </a:pPr>
            <a:r>
              <a:rPr lang="tr-TR" sz="2200" b="0" i="0" u="none" strike="noStrike" baseline="0" dirty="0">
                <a:latin typeface="Times New Roman" panose="02020603050405020304" pitchFamily="18" charset="0"/>
                <a:cs typeface="Times New Roman" panose="02020603050405020304" pitchFamily="18" charset="0"/>
              </a:rPr>
              <a:t>Kalite kavramı, insanların bakış açısına göre benzer veya farklı birçok şekilde tanımlanmıştır. </a:t>
            </a:r>
          </a:p>
          <a:p>
            <a:pPr algn="just">
              <a:lnSpc>
                <a:spcPct val="150000"/>
              </a:lnSpc>
              <a:spcBef>
                <a:spcPts val="0"/>
              </a:spcBef>
            </a:pPr>
            <a:r>
              <a:rPr lang="tr-TR" sz="2200" b="0" i="0" u="none" strike="noStrike" baseline="0" dirty="0">
                <a:latin typeface="Times New Roman" panose="02020603050405020304" pitchFamily="18" charset="0"/>
                <a:cs typeface="Times New Roman" panose="02020603050405020304" pitchFamily="18" charset="0"/>
              </a:rPr>
              <a:t>Kalite, bir ürün ya da hizmetin belirlenen ya da olabilecek ihtiyaçları karşılama kabiliyetine dayanan özelliklerin toplamıdır (ISO 8402).</a:t>
            </a:r>
          </a:p>
          <a:p>
            <a:pPr algn="just">
              <a:lnSpc>
                <a:spcPct val="150000"/>
              </a:lnSpc>
              <a:spcBef>
                <a:spcPts val="0"/>
              </a:spcBef>
            </a:pPr>
            <a:r>
              <a:rPr lang="tr-TR" sz="2200" b="0" i="0" u="none" strike="noStrike" baseline="0" dirty="0">
                <a:latin typeface="Times New Roman" panose="02020603050405020304" pitchFamily="18" charset="0"/>
                <a:cs typeface="Times New Roman" panose="02020603050405020304" pitchFamily="18" charset="0"/>
              </a:rPr>
              <a:t>Projelerde kalite yönetimi süreçleri, projeyi gerçekleştiren firmanın proje için gerekli kalite standartlarına ulaşmak amacıyla, kalite politikaları, hedefleri ve sorumluluklarını belirlemeye yönelik gerçekleştirdiği tüm faaliyetleri içerir. Kalite yönetimi süreçleri ISO tarafından yayınlanan 9000 serileri ile uyumlu olmalıdır. Bu bağlamda projeler de kalite yönetimi, projenin hem yönetimsel anlamda hem de ortaya çıkacak ürünün özellikleri anlamında kalite gereksinimlerinin belirlenmesini ve bu gereksinimlere karşılık gelecek kalite kriterlerinin oluşturulmasını içeren proje yönetim sürecidir.</a:t>
            </a:r>
          </a:p>
          <a:p>
            <a:pPr marL="0" indent="0" algn="just">
              <a:lnSpc>
                <a:spcPct val="150000"/>
              </a:lnSpc>
              <a:spcBef>
                <a:spcPts val="0"/>
              </a:spcBef>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95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8B29ADB-111C-445C-87E6-F4DCCF8F1100}"/>
              </a:ext>
            </a:extLst>
          </p:cNvPr>
          <p:cNvSpPr>
            <a:spLocks noGrp="1"/>
          </p:cNvSpPr>
          <p:nvPr>
            <p:ph idx="1"/>
          </p:nvPr>
        </p:nvSpPr>
        <p:spPr>
          <a:xfrm>
            <a:off x="1441882" y="599875"/>
            <a:ext cx="10515600" cy="5658250"/>
          </a:xfrm>
        </p:spPr>
        <p:txBody>
          <a:bodyPr>
            <a:noAutofit/>
          </a:bodyPr>
          <a:lstStyle/>
          <a:p>
            <a:pPr algn="just">
              <a:lnSpc>
                <a:spcPct val="150000"/>
              </a:lnSpc>
              <a:spcBef>
                <a:spcPts val="0"/>
              </a:spcBef>
            </a:pPr>
            <a:r>
              <a:rPr lang="tr-TR" sz="2400" b="1" i="0" u="none" strike="noStrike" baseline="0" dirty="0">
                <a:latin typeface="TimesNewRomanPS-BoldMT"/>
              </a:rPr>
              <a:t>Proje Kalitesinin Geliştirilmesi</a:t>
            </a:r>
          </a:p>
          <a:p>
            <a:pPr marL="0" indent="0" algn="just">
              <a:lnSpc>
                <a:spcPct val="150000"/>
              </a:lnSpc>
              <a:spcBef>
                <a:spcPts val="0"/>
              </a:spcBef>
              <a:buNone/>
            </a:pPr>
            <a:r>
              <a:rPr lang="tr-TR" sz="2400" b="0" i="0" u="none" strike="noStrike" baseline="0" dirty="0">
                <a:latin typeface="TimesNewRomanPSMT"/>
              </a:rPr>
              <a:t>İyi bir kalite planının oluşturulması, kalite güvencesinin sağlanması, </a:t>
            </a:r>
            <a:r>
              <a:rPr lang="tr-TR" sz="2400" b="0" i="0" u="none" strike="noStrike" baseline="0" dirty="0">
                <a:latin typeface="Times New Roman" panose="02020603050405020304" pitchFamily="18" charset="0"/>
              </a:rPr>
              <a:t>kalite kontrol </a:t>
            </a:r>
            <a:r>
              <a:rPr lang="tr-TR" sz="2400" b="0" i="0" u="none" strike="noStrike" baseline="0" dirty="0">
                <a:latin typeface="TimesNewRomanPSMT"/>
              </a:rPr>
              <a:t>tekniklerinin uygulanarak nihai ürünün kusursuz bir biçimde üretilmesi çabaları kalitenin daha iyi olmasını sağlayacak adımların başında gelir. Ancak bu uğraşılar söz konusu proje bilişim projesi olduğunda yeterli değildir. Bilişim projelerinin yönetiminde kalite, süreç içerisinde ayrı safha olarak algılanmamalı, proje hayat döngüsü boyunca her kademede geri besleme sağlayacak, bir malın kusurlu üretiminden, hatalı bir kod satırının yazılmasına, kullanım kılavuzunda bir sayfanın yanlış hazırlanmasından, bir elektrik devresinin dizaynına kadar her aşamada göz önünde bulundurulmalıdır.</a:t>
            </a:r>
            <a:endParaRPr lang="tr-TR" sz="2400" dirty="0"/>
          </a:p>
        </p:txBody>
      </p:sp>
    </p:spTree>
    <p:extLst>
      <p:ext uri="{BB962C8B-B14F-4D97-AF65-F5344CB8AC3E}">
        <p14:creationId xmlns:p14="http://schemas.microsoft.com/office/powerpoint/2010/main" val="1710707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B99AA7F-DB03-486E-B84F-ED0A5EB1AD90}"/>
              </a:ext>
            </a:extLst>
          </p:cNvPr>
          <p:cNvSpPr>
            <a:spLocks noGrp="1"/>
          </p:cNvSpPr>
          <p:nvPr>
            <p:ph idx="1"/>
          </p:nvPr>
        </p:nvSpPr>
        <p:spPr>
          <a:xfrm>
            <a:off x="1521780" y="657580"/>
            <a:ext cx="10515600" cy="5081202"/>
          </a:xfrm>
        </p:spPr>
        <p:txBody>
          <a:bodyPr>
            <a:noAutofit/>
          </a:bodyPr>
          <a:lstStyle/>
          <a:p>
            <a:pPr algn="just">
              <a:lnSpc>
                <a:spcPct val="150000"/>
              </a:lnSpc>
              <a:spcBef>
                <a:spcPts val="0"/>
              </a:spcBef>
            </a:pPr>
            <a:r>
              <a:rPr lang="tr-TR" sz="2200" b="1" i="0" u="none" strike="noStrike" baseline="0" dirty="0">
                <a:latin typeface="TimesNewRomanPS-BoldMT"/>
              </a:rPr>
              <a:t>Kalite Güvence Araç ve Teknikleri</a:t>
            </a:r>
          </a:p>
          <a:p>
            <a:pPr algn="just">
              <a:lnSpc>
                <a:spcPct val="150000"/>
              </a:lnSpc>
              <a:spcBef>
                <a:spcPts val="0"/>
              </a:spcBef>
            </a:pPr>
            <a:r>
              <a:rPr lang="tr-TR" sz="2200" b="1" i="0" u="none" strike="noStrike" baseline="0" dirty="0">
                <a:latin typeface="TimesNewRomanPS-BoldMT"/>
              </a:rPr>
              <a:t>Kalite Planlama Araç ve Teknikleri. </a:t>
            </a:r>
            <a:r>
              <a:rPr lang="tr-TR" sz="2200" b="0" i="0" u="none" strike="noStrike" baseline="0" dirty="0">
                <a:latin typeface="Times New Roman" panose="02020603050405020304" pitchFamily="18" charset="0"/>
              </a:rPr>
              <a:t>K</a:t>
            </a:r>
            <a:r>
              <a:rPr lang="tr-TR" sz="2200" b="0" i="0" u="none" strike="noStrike" baseline="0" dirty="0">
                <a:latin typeface="TimesNewRomanPSMT"/>
              </a:rPr>
              <a:t>alite planlamanın araç ve teknikleri, kalite güvence için de kullanılabilir.</a:t>
            </a:r>
          </a:p>
          <a:p>
            <a:pPr algn="just">
              <a:lnSpc>
                <a:spcPct val="150000"/>
              </a:lnSpc>
              <a:spcBef>
                <a:spcPts val="0"/>
              </a:spcBef>
            </a:pPr>
            <a:r>
              <a:rPr lang="tr-TR" sz="2200" b="1" i="0" u="none" strike="noStrike" baseline="0" dirty="0">
                <a:latin typeface="Times New Roman" panose="02020603050405020304" pitchFamily="18" charset="0"/>
              </a:rPr>
              <a:t>Kalite Denetimleri. </a:t>
            </a:r>
            <a:r>
              <a:rPr lang="tr-TR" sz="2200" b="0" i="0" u="none" strike="noStrike" baseline="0" dirty="0">
                <a:latin typeface="TimesNewRomanPSMT"/>
              </a:rPr>
              <a:t>Kalite denetimi, diğer kalite yönetim etkinliklerinin yapısal olarak gözden geçirilmesidir. Kalite denetiminin amacı, uygulayan örgütün içindeki mevcut projenin ya da diğer projelerin performansını iyileştirebilecek "alınacak dersler</a:t>
            </a:r>
            <a:r>
              <a:rPr lang="tr-TR" sz="2200" b="0" i="0" u="none" strike="noStrike" baseline="0" dirty="0">
                <a:latin typeface="Times New Roman" panose="02020603050405020304" pitchFamily="18" charset="0"/>
              </a:rPr>
              <a:t>i" belirlemektir. Kalite </a:t>
            </a:r>
            <a:r>
              <a:rPr lang="tr-TR" sz="2200" b="0" i="0" u="none" strike="noStrike" baseline="0" dirty="0">
                <a:latin typeface="TimesNewRomanPSMT"/>
              </a:rPr>
              <a:t>denetimleri programa göre ya da programsız olabilir ve uygun şekilde eğitilmiş iç denetçiler </a:t>
            </a:r>
            <a:r>
              <a:rPr lang="tr-TR" sz="2200" b="0" i="0" u="none" strike="noStrike" baseline="0" dirty="0">
                <a:latin typeface="Times New Roman" panose="02020603050405020304" pitchFamily="18" charset="0"/>
              </a:rPr>
              <a:t>ya </a:t>
            </a:r>
            <a:r>
              <a:rPr lang="tr-TR" sz="2200" b="0" i="0" u="none" strike="noStrike" baseline="0" dirty="0">
                <a:latin typeface="TimesNewRomanPSMT"/>
              </a:rPr>
              <a:t>da kalite sistemi belgelendirme kuruluşları gibi üçüncü taraflar tarafından yapılabilir.</a:t>
            </a:r>
          </a:p>
        </p:txBody>
      </p:sp>
    </p:spTree>
    <p:extLst>
      <p:ext uri="{BB962C8B-B14F-4D97-AF65-F5344CB8AC3E}">
        <p14:creationId xmlns:p14="http://schemas.microsoft.com/office/powerpoint/2010/main" val="2652909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7CB50D6E-23E2-4A17-8F75-2CD387EC8A8B}"/>
              </a:ext>
            </a:extLst>
          </p:cNvPr>
          <p:cNvSpPr>
            <a:spLocks noGrp="1"/>
          </p:cNvSpPr>
          <p:nvPr>
            <p:ph idx="1"/>
          </p:nvPr>
        </p:nvSpPr>
        <p:spPr>
          <a:xfrm>
            <a:off x="1557290" y="609384"/>
            <a:ext cx="10063580" cy="4351338"/>
          </a:xfrm>
        </p:spPr>
        <p:txBody>
          <a:bodyPr>
            <a:normAutofit fontScale="85000" lnSpcReduction="10000"/>
          </a:bodyPr>
          <a:lstStyle/>
          <a:p>
            <a:pPr algn="just">
              <a:lnSpc>
                <a:spcPct val="150000"/>
              </a:lnSpc>
              <a:spcBef>
                <a:spcPts val="0"/>
              </a:spcBef>
            </a:pPr>
            <a:r>
              <a:rPr lang="tr-TR" sz="2800" b="1" i="0" u="none" strike="noStrike" baseline="0" dirty="0">
                <a:latin typeface="TimesNewRomanPS-BoldMT"/>
              </a:rPr>
              <a:t>Süreç Analizi. </a:t>
            </a:r>
            <a:r>
              <a:rPr lang="tr-TR" sz="2800" b="0" i="0" u="none" strike="noStrike" baseline="0" dirty="0">
                <a:latin typeface="TimesNewRomanPSMT"/>
              </a:rPr>
              <a:t>Süreç analizi, süreç iyileştirilme planında belirlenen adımları takip ederek, </a:t>
            </a:r>
            <a:r>
              <a:rPr lang="tr-TR" sz="2800" b="0" i="0" u="none" strike="noStrike" baseline="0" dirty="0" err="1">
                <a:latin typeface="TimesNewRomanPSMT"/>
              </a:rPr>
              <a:t>organizasyonel</a:t>
            </a:r>
            <a:r>
              <a:rPr lang="tr-TR" sz="2800" b="0" i="0" u="none" strike="noStrike" baseline="0" dirty="0">
                <a:latin typeface="TimesNewRomanPSMT"/>
              </a:rPr>
              <a:t> ve teknik açıdan yapılması gereken iyileştirmeleri tanım</a:t>
            </a:r>
            <a:r>
              <a:rPr lang="tr-TR" sz="2800" b="0" i="0" u="none" strike="noStrike" baseline="0" dirty="0">
                <a:latin typeface="Times New Roman" panose="02020603050405020304" pitchFamily="18" charset="0"/>
              </a:rPr>
              <a:t>lar. Bu analiz, </a:t>
            </a:r>
            <a:r>
              <a:rPr lang="tr-TR" sz="2800" b="0" i="0" u="none" strike="noStrike" baseline="0" dirty="0">
                <a:latin typeface="TimesNewRomanPSMT"/>
              </a:rPr>
              <a:t>ayrıca, daha önce yaşanılan problemleri, kısıtlamaları ve sürecin gerçekleşmesi sırasında tanımlanan faaliyetleri de inceler. Süreç analizi, ana neden analizini içerir. Ana neden analizi, nedenlerin belirlenmesini ve benzer problemler için önleyici faaliyetlerin yaratılmasını içeren, problemi/durumu analiz eden özel bir teknik</a:t>
            </a:r>
            <a:r>
              <a:rPr lang="tr-TR" sz="2800" b="0" i="0" u="none" strike="noStrike" baseline="0" dirty="0">
                <a:latin typeface="Times New Roman" panose="02020603050405020304" pitchFamily="18" charset="0"/>
              </a:rPr>
              <a:t>tir.</a:t>
            </a:r>
            <a:endParaRPr lang="tr-TR" sz="2800" dirty="0"/>
          </a:p>
          <a:p>
            <a:pPr algn="just">
              <a:lnSpc>
                <a:spcPct val="150000"/>
              </a:lnSpc>
              <a:spcBef>
                <a:spcPts val="0"/>
              </a:spcBef>
            </a:pPr>
            <a:endParaRPr lang="tr-TR" dirty="0"/>
          </a:p>
        </p:txBody>
      </p:sp>
    </p:spTree>
    <p:extLst>
      <p:ext uri="{BB962C8B-B14F-4D97-AF65-F5344CB8AC3E}">
        <p14:creationId xmlns:p14="http://schemas.microsoft.com/office/powerpoint/2010/main" val="4137576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7AD4E0A-5CD9-434B-AB82-597C9C764E52}"/>
              </a:ext>
            </a:extLst>
          </p:cNvPr>
          <p:cNvSpPr>
            <a:spLocks noGrp="1"/>
          </p:cNvSpPr>
          <p:nvPr>
            <p:ph idx="1"/>
          </p:nvPr>
        </p:nvSpPr>
        <p:spPr>
          <a:xfrm>
            <a:off x="1051263" y="183255"/>
            <a:ext cx="10942468" cy="5693762"/>
          </a:xfrm>
        </p:spPr>
        <p:txBody>
          <a:bodyPr>
            <a:noAutofit/>
          </a:bodyPr>
          <a:lstStyle/>
          <a:p>
            <a:pPr marL="0" indent="0" algn="just">
              <a:buNone/>
            </a:pPr>
            <a:r>
              <a:rPr lang="tr-TR" sz="3600" b="1" i="0" u="none" strike="noStrike" baseline="0" dirty="0">
                <a:solidFill>
                  <a:srgbClr val="233F8F"/>
                </a:solidFill>
                <a:latin typeface="Source Sans Pro" panose="020B0503030403020204" pitchFamily="34" charset="0"/>
              </a:rPr>
              <a:t>PAZARLAMA İLE İLGİLİ TEMEL KAVRAMLAR </a:t>
            </a:r>
          </a:p>
          <a:p>
            <a:pPr marL="0" indent="0" algn="just">
              <a:buNone/>
            </a:pPr>
            <a:endParaRPr lang="tr-TR" sz="2000" b="0" i="0" u="none" strike="noStrike" baseline="0" dirty="0">
              <a:solidFill>
                <a:srgbClr val="233F8F"/>
              </a:solidFill>
              <a:latin typeface="Source Sans Pro" panose="020B0503030403020204" pitchFamily="34" charset="0"/>
            </a:endParaRPr>
          </a:p>
          <a:p>
            <a:pPr marL="0" indent="0" algn="just">
              <a:buNone/>
            </a:pPr>
            <a:r>
              <a:rPr lang="tr-TR" sz="2000" b="0" i="0" u="none" strike="noStrike" baseline="0" dirty="0">
                <a:solidFill>
                  <a:srgbClr val="FF0000"/>
                </a:solidFill>
                <a:latin typeface="Zilla Slab"/>
              </a:rPr>
              <a:t>Pazarlama</a:t>
            </a:r>
            <a:r>
              <a:rPr lang="tr-TR" sz="2000" b="0" i="0" u="none" strike="noStrike" baseline="0" dirty="0">
                <a:solidFill>
                  <a:srgbClr val="211D1E"/>
                </a:solidFill>
                <a:latin typeface="Zilla Slab"/>
              </a:rPr>
              <a:t>, işletmenin bütününü ilgilendiren ve çok detaylı çalışmaların yapılmasını gerektiren faaliyetler bütünüdür.</a:t>
            </a:r>
          </a:p>
          <a:p>
            <a:pPr marL="0" indent="0" algn="just">
              <a:buNone/>
            </a:pPr>
            <a:endParaRPr lang="tr-TR" sz="2000" dirty="0">
              <a:solidFill>
                <a:srgbClr val="211D1E"/>
              </a:solidFill>
              <a:latin typeface="Zilla Slab"/>
            </a:endParaRPr>
          </a:p>
          <a:p>
            <a:pPr algn="just"/>
            <a:r>
              <a:rPr lang="tr-TR" sz="2000" b="1" i="0" u="none" strike="noStrike" baseline="0" dirty="0">
                <a:solidFill>
                  <a:srgbClr val="233F8F"/>
                </a:solidFill>
                <a:latin typeface="Source Sans Pro" panose="020B0503030403020204" pitchFamily="34" charset="0"/>
              </a:rPr>
              <a:t>İhtiyaç ve İstek </a:t>
            </a:r>
          </a:p>
          <a:p>
            <a:pPr marL="0" indent="0" algn="just">
              <a:buNone/>
            </a:pPr>
            <a:r>
              <a:rPr lang="tr-TR" sz="2000" b="1" i="1" dirty="0">
                <a:solidFill>
                  <a:srgbClr val="211D1E"/>
                </a:solidFill>
                <a:latin typeface="Zilla Slab"/>
              </a:rPr>
              <a:t>ihtiyaç, tatmin edilmemiş dürtüler olarak tanımlanabilir. İ</a:t>
            </a:r>
            <a:r>
              <a:rPr lang="tr-TR" sz="2000" b="1" i="1" u="none" strike="noStrike" baseline="0" dirty="0">
                <a:solidFill>
                  <a:srgbClr val="211D1E"/>
                </a:solidFill>
                <a:latin typeface="Zilla Slab"/>
              </a:rPr>
              <a:t>stekler, ihtiyaçları karşılayan objelerdir.</a:t>
            </a:r>
            <a:endParaRPr lang="tr-TR" sz="2000" b="1" dirty="0">
              <a:solidFill>
                <a:srgbClr val="211D1E"/>
              </a:solidFill>
              <a:latin typeface="Zilla Slab"/>
            </a:endParaRPr>
          </a:p>
          <a:p>
            <a:pPr algn="just"/>
            <a:r>
              <a:rPr lang="tr-TR" sz="2000" b="1" i="0" u="none" strike="noStrike" baseline="0" dirty="0">
                <a:solidFill>
                  <a:srgbClr val="233F8F"/>
                </a:solidFill>
                <a:latin typeface="Source Sans Pro" panose="020B0503030403020204" pitchFamily="34" charset="0"/>
              </a:rPr>
              <a:t>Tüketici, Müşteri ve Talep </a:t>
            </a:r>
          </a:p>
          <a:p>
            <a:pPr marL="0" indent="0" algn="just">
              <a:buNone/>
            </a:pPr>
            <a:r>
              <a:rPr lang="tr-TR" sz="2000" b="1" i="1" dirty="0">
                <a:solidFill>
                  <a:srgbClr val="211D1E"/>
                </a:solidFill>
                <a:latin typeface="Zilla Slab"/>
              </a:rPr>
              <a:t>T</a:t>
            </a:r>
            <a:r>
              <a:rPr lang="tr-TR" sz="2000" b="1" i="1" u="none" strike="noStrike" baseline="0" dirty="0">
                <a:solidFill>
                  <a:srgbClr val="211D1E"/>
                </a:solidFill>
                <a:latin typeface="Zilla Slab"/>
              </a:rPr>
              <a:t>üketici, bir ürünü kullanan veya tüketen kişi veya örgütsel birimdir. Müşteri ise fiilen satın alma kararını veren kişi veya örgütsel birimidir. Talep ise tüketicinin satın alma gücü ile desteklediği isteğidir.</a:t>
            </a:r>
            <a:endParaRPr lang="tr-TR" sz="2000" b="1" dirty="0">
              <a:solidFill>
                <a:srgbClr val="211D1E"/>
              </a:solidFill>
              <a:latin typeface="Zilla Slab"/>
            </a:endParaRPr>
          </a:p>
          <a:p>
            <a:pPr algn="just"/>
            <a:r>
              <a:rPr lang="tr-TR" sz="2000" b="1" i="0" u="none" strike="noStrike" baseline="0" dirty="0">
                <a:solidFill>
                  <a:srgbClr val="233F8F"/>
                </a:solidFill>
                <a:latin typeface="Source Sans Pro" panose="020B0503030403020204" pitchFamily="34" charset="0"/>
              </a:rPr>
              <a:t>Ürün, Değer ve Tatmin </a:t>
            </a:r>
          </a:p>
          <a:p>
            <a:pPr marL="0" indent="0" algn="just">
              <a:buNone/>
            </a:pPr>
            <a:r>
              <a:rPr lang="tr-TR" sz="2000" b="1" i="1" dirty="0">
                <a:solidFill>
                  <a:srgbClr val="211D1E"/>
                </a:solidFill>
                <a:latin typeface="Zilla Slab"/>
              </a:rPr>
              <a:t>Ü</a:t>
            </a:r>
            <a:r>
              <a:rPr lang="tr-TR" sz="2000" b="1" i="1" u="none" strike="noStrike" baseline="0" dirty="0">
                <a:solidFill>
                  <a:srgbClr val="211D1E"/>
                </a:solidFill>
                <a:latin typeface="Zilla Slab"/>
              </a:rPr>
              <a:t>rün, değişim için pazara sunulan herhangi bir şeyi ifade eder. </a:t>
            </a:r>
            <a:r>
              <a:rPr lang="tr-TR" sz="2000" b="1" i="1" dirty="0">
                <a:solidFill>
                  <a:srgbClr val="211D1E"/>
                </a:solidFill>
                <a:latin typeface="Zilla Slab"/>
              </a:rPr>
              <a:t>D</a:t>
            </a:r>
            <a:r>
              <a:rPr lang="tr-TR" sz="2000" b="1" i="1" u="none" strike="noStrike" baseline="0" dirty="0">
                <a:solidFill>
                  <a:srgbClr val="211D1E"/>
                </a:solidFill>
                <a:latin typeface="Zilla Slab"/>
              </a:rPr>
              <a:t>eğer kavramı ise üründen elde edilen faydayı ifade etmektedir </a:t>
            </a:r>
            <a:endParaRPr lang="tr-TR" sz="2000" b="1" i="1" dirty="0"/>
          </a:p>
        </p:txBody>
      </p:sp>
    </p:spTree>
    <p:extLst>
      <p:ext uri="{BB962C8B-B14F-4D97-AF65-F5344CB8AC3E}">
        <p14:creationId xmlns:p14="http://schemas.microsoft.com/office/powerpoint/2010/main" val="1354286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10BC68B-D0A9-4A47-89DB-D1AF4C7B691F}"/>
              </a:ext>
            </a:extLst>
          </p:cNvPr>
          <p:cNvSpPr>
            <a:spLocks noGrp="1"/>
          </p:cNvSpPr>
          <p:nvPr>
            <p:ph type="title"/>
          </p:nvPr>
        </p:nvSpPr>
        <p:spPr>
          <a:xfrm>
            <a:off x="1676400" y="711353"/>
            <a:ext cx="10515600" cy="1325563"/>
          </a:xfrm>
        </p:spPr>
        <p:txBody>
          <a:bodyPr>
            <a:normAutofit/>
          </a:bodyPr>
          <a:lstStyle/>
          <a:p>
            <a:r>
              <a:rPr lang="tr-TR" sz="2400" b="1" i="0" u="none" strike="noStrike" baseline="0" dirty="0">
                <a:solidFill>
                  <a:srgbClr val="233F8F"/>
                </a:solidFill>
                <a:latin typeface="Source Sans Pro" panose="020B0503030403020204" pitchFamily="34" charset="0"/>
              </a:rPr>
              <a:t>PAZARLAMA YÖNETİM SÜRECİ </a:t>
            </a:r>
            <a:r>
              <a:rPr lang="tr-TR" sz="2400" b="0" i="0" u="none" strike="noStrike" baseline="0" dirty="0">
                <a:solidFill>
                  <a:srgbClr val="233F8F"/>
                </a:solidFill>
                <a:latin typeface="Source Sans Pro" panose="020B0503030403020204" pitchFamily="34" charset="0"/>
              </a:rPr>
              <a:t/>
            </a:r>
            <a:br>
              <a:rPr lang="tr-TR" sz="2400" b="0" i="0" u="none" strike="noStrike" baseline="0" dirty="0">
                <a:solidFill>
                  <a:srgbClr val="233F8F"/>
                </a:solidFill>
                <a:latin typeface="Source Sans Pro" panose="020B0503030403020204" pitchFamily="34" charset="0"/>
              </a:rPr>
            </a:br>
            <a:endParaRPr lang="tr-TR" sz="2400" dirty="0"/>
          </a:p>
        </p:txBody>
      </p:sp>
      <p:sp>
        <p:nvSpPr>
          <p:cNvPr id="3" name="İçerik Yer Tutucusu 2">
            <a:extLst>
              <a:ext uri="{FF2B5EF4-FFF2-40B4-BE49-F238E27FC236}">
                <a16:creationId xmlns:a16="http://schemas.microsoft.com/office/drawing/2014/main" xmlns="" id="{F19EE0FD-36F3-4830-94B2-B00A1117CF51}"/>
              </a:ext>
            </a:extLst>
          </p:cNvPr>
          <p:cNvSpPr>
            <a:spLocks noGrp="1"/>
          </p:cNvSpPr>
          <p:nvPr>
            <p:ph idx="1"/>
          </p:nvPr>
        </p:nvSpPr>
        <p:spPr>
          <a:xfrm>
            <a:off x="838200" y="1457518"/>
            <a:ext cx="10515600" cy="4351338"/>
          </a:xfrm>
        </p:spPr>
        <p:txBody>
          <a:bodyPr>
            <a:normAutofit fontScale="92500"/>
          </a:bodyPr>
          <a:lstStyle/>
          <a:p>
            <a:pPr marL="0" indent="0" algn="just">
              <a:lnSpc>
                <a:spcPct val="150000"/>
              </a:lnSpc>
              <a:spcBef>
                <a:spcPts val="0"/>
              </a:spcBef>
              <a:buNone/>
            </a:pPr>
            <a:r>
              <a:rPr lang="tr-TR" dirty="0">
                <a:solidFill>
                  <a:srgbClr val="211D1E"/>
                </a:solidFill>
                <a:latin typeface="Zilla Slab"/>
              </a:rPr>
              <a:t>İşletmenin k</a:t>
            </a:r>
            <a:r>
              <a:rPr lang="tr-TR" dirty="0">
                <a:solidFill>
                  <a:srgbClr val="211D1E"/>
                </a:solidFill>
                <a:latin typeface="CINSAX+SourceSansPro-Regular"/>
              </a:rPr>
              <a:t>â</a:t>
            </a:r>
            <a:r>
              <a:rPr lang="tr-TR" dirty="0">
                <a:solidFill>
                  <a:srgbClr val="211D1E"/>
                </a:solidFill>
                <a:latin typeface="Zilla Slab"/>
              </a:rPr>
              <a:t>r, büyüme ve süreklilik gibi temel amaçlarına ulaşmak için hedef kitledeki müşteriler için değer yaratılması diğer fonksiyonlar kadar pazarlama fonksiyonunun da odak noktasıdır. Bu amaçla işletme içinde çok sayıda iş ve faaliyetin belirli bir düzen içinde yapılması gereklidir. Her yönetim faaliyetinde olduğu gibi pazarlama yönetimi de analiz, planlama, uygulama ve yönlendirme ile kontrol adı verilen dört aşamadan oluşmaktadır. </a:t>
            </a:r>
            <a:endParaRPr lang="tr-TR" dirty="0"/>
          </a:p>
        </p:txBody>
      </p:sp>
    </p:spTree>
    <p:extLst>
      <p:ext uri="{BB962C8B-B14F-4D97-AF65-F5344CB8AC3E}">
        <p14:creationId xmlns:p14="http://schemas.microsoft.com/office/powerpoint/2010/main" val="136172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xmlns="" id="{CD68F199-311F-4417-A9C1-31176EB6E816}"/>
              </a:ext>
            </a:extLst>
          </p:cNvPr>
          <p:cNvPicPr>
            <a:picLocks noGrp="1" noChangeAspect="1"/>
          </p:cNvPicPr>
          <p:nvPr>
            <p:ph idx="1"/>
          </p:nvPr>
        </p:nvPicPr>
        <p:blipFill>
          <a:blip r:embed="rId2"/>
          <a:stretch>
            <a:fillRect/>
          </a:stretch>
        </p:blipFill>
        <p:spPr>
          <a:xfrm>
            <a:off x="693124" y="1247312"/>
            <a:ext cx="10440218" cy="3838316"/>
          </a:xfrm>
          <a:prstGeom prst="rect">
            <a:avLst/>
          </a:prstGeom>
        </p:spPr>
      </p:pic>
      <p:sp>
        <p:nvSpPr>
          <p:cNvPr id="6" name="Metin kutusu 5">
            <a:extLst>
              <a:ext uri="{FF2B5EF4-FFF2-40B4-BE49-F238E27FC236}">
                <a16:creationId xmlns:a16="http://schemas.microsoft.com/office/drawing/2014/main" xmlns="" id="{FF88B1D5-1F48-411E-A0B0-BE71C75E6AF5}"/>
              </a:ext>
            </a:extLst>
          </p:cNvPr>
          <p:cNvSpPr txBox="1"/>
          <p:nvPr/>
        </p:nvSpPr>
        <p:spPr>
          <a:xfrm>
            <a:off x="961008" y="186773"/>
            <a:ext cx="6094520" cy="461665"/>
          </a:xfrm>
          <a:prstGeom prst="rect">
            <a:avLst/>
          </a:prstGeom>
          <a:noFill/>
        </p:spPr>
        <p:txBody>
          <a:bodyPr wrap="square">
            <a:spAutoFit/>
          </a:bodyPr>
          <a:lstStyle/>
          <a:p>
            <a:r>
              <a:rPr lang="tr-TR" sz="2400" b="1" i="0" u="none" strike="noStrike" baseline="0" dirty="0">
                <a:solidFill>
                  <a:srgbClr val="233F8F"/>
                </a:solidFill>
                <a:latin typeface="Source Sans Pro" panose="020B0503030403020204" pitchFamily="34" charset="0"/>
              </a:rPr>
              <a:t>PAZARLAMA YÖNETİM SÜRECİ </a:t>
            </a:r>
            <a:endParaRPr lang="tr-TR" sz="2400" dirty="0"/>
          </a:p>
        </p:txBody>
      </p:sp>
      <p:sp>
        <p:nvSpPr>
          <p:cNvPr id="7" name="Metin kutusu 6">
            <a:extLst>
              <a:ext uri="{FF2B5EF4-FFF2-40B4-BE49-F238E27FC236}">
                <a16:creationId xmlns:a16="http://schemas.microsoft.com/office/drawing/2014/main" xmlns="" id="{457C7E51-5A34-4CD5-B900-CF92AA6FE6FD}"/>
              </a:ext>
            </a:extLst>
          </p:cNvPr>
          <p:cNvSpPr txBox="1"/>
          <p:nvPr/>
        </p:nvSpPr>
        <p:spPr>
          <a:xfrm>
            <a:off x="4678532" y="5241356"/>
            <a:ext cx="3178205" cy="369332"/>
          </a:xfrm>
          <a:prstGeom prst="rect">
            <a:avLst/>
          </a:prstGeom>
          <a:noFill/>
        </p:spPr>
        <p:txBody>
          <a:bodyPr wrap="square" rtlCol="0">
            <a:spAutoFit/>
          </a:bodyPr>
          <a:lstStyle/>
          <a:p>
            <a:r>
              <a:rPr lang="tr-TR" dirty="0"/>
              <a:t>PAZARLAMA YÖNETİM SÜRECİ</a:t>
            </a:r>
          </a:p>
        </p:txBody>
      </p:sp>
    </p:spTree>
    <p:extLst>
      <p:ext uri="{BB962C8B-B14F-4D97-AF65-F5344CB8AC3E}">
        <p14:creationId xmlns:p14="http://schemas.microsoft.com/office/powerpoint/2010/main" val="3872875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EFC63A3-8815-46FA-8A2A-D68FD36B898B}"/>
              </a:ext>
            </a:extLst>
          </p:cNvPr>
          <p:cNvSpPr>
            <a:spLocks noGrp="1"/>
          </p:cNvSpPr>
          <p:nvPr>
            <p:ph idx="1"/>
          </p:nvPr>
        </p:nvSpPr>
        <p:spPr>
          <a:xfrm>
            <a:off x="1619435" y="183255"/>
            <a:ext cx="10187866" cy="5729272"/>
          </a:xfrm>
        </p:spPr>
        <p:txBody>
          <a:bodyPr>
            <a:noAutofit/>
          </a:bodyPr>
          <a:lstStyle/>
          <a:p>
            <a:pPr algn="just"/>
            <a:r>
              <a:rPr lang="tr-TR" sz="3200" b="0" i="0" u="none" strike="noStrike" baseline="0" dirty="0">
                <a:solidFill>
                  <a:srgbClr val="211D1E"/>
                </a:solidFill>
                <a:latin typeface="Zilla Slab"/>
              </a:rPr>
              <a:t>İyi bir pazarlama planlamasında girişimci, işletme için faydalı olacak pazar fırsatlarını tespit edebilmeli, bu fırsatları değerlendirebileceği bir strateji belirleyebilmeli ve bu stratejiyi nitelikli bir eylem planına dönüştürebilmelidir. Bu nedenle pazarlama planlamasında şu dört konu yer almalıdır: </a:t>
            </a:r>
          </a:p>
          <a:p>
            <a:pPr marL="0" indent="0" algn="just">
              <a:buNone/>
            </a:pPr>
            <a:endParaRPr lang="tr-TR" sz="3200" b="0" i="0" u="none" strike="noStrike" baseline="0" dirty="0">
              <a:solidFill>
                <a:srgbClr val="211D1E"/>
              </a:solidFill>
              <a:latin typeface="Zilla Slab"/>
            </a:endParaRPr>
          </a:p>
          <a:p>
            <a:pPr marL="0" indent="0" algn="just">
              <a:buNone/>
            </a:pPr>
            <a:r>
              <a:rPr lang="tr-TR" sz="3200" b="0" i="0" u="none" strike="noStrike" baseline="0" dirty="0">
                <a:solidFill>
                  <a:srgbClr val="211D1E"/>
                </a:solidFill>
                <a:latin typeface="Zilla Slab"/>
              </a:rPr>
              <a:t>a. Pazar fırsatlarının analizi </a:t>
            </a:r>
          </a:p>
          <a:p>
            <a:pPr marL="0" indent="0" algn="just">
              <a:buNone/>
            </a:pPr>
            <a:r>
              <a:rPr lang="tr-TR" sz="3200" b="0" i="0" u="none" strike="noStrike" baseline="0" dirty="0">
                <a:solidFill>
                  <a:srgbClr val="211D1E"/>
                </a:solidFill>
                <a:latin typeface="Zilla Slab"/>
              </a:rPr>
              <a:t>b. Hedeflerin belirlenmesi </a:t>
            </a:r>
          </a:p>
          <a:p>
            <a:pPr marL="0" indent="0" algn="just">
              <a:buNone/>
            </a:pPr>
            <a:r>
              <a:rPr lang="tr-TR" sz="3200" b="0" i="0" u="none" strike="noStrike" baseline="0" dirty="0">
                <a:solidFill>
                  <a:srgbClr val="211D1E"/>
                </a:solidFill>
                <a:latin typeface="Zilla Slab"/>
              </a:rPr>
              <a:t>c. Pazarlama stratejilerinin oluşturulması </a:t>
            </a:r>
          </a:p>
          <a:p>
            <a:pPr marL="0" indent="0" algn="just">
              <a:buNone/>
            </a:pPr>
            <a:r>
              <a:rPr lang="tr-TR" sz="3200" b="0" i="0" u="none" strike="noStrike" baseline="0" dirty="0">
                <a:solidFill>
                  <a:srgbClr val="211D1E"/>
                </a:solidFill>
                <a:latin typeface="Zilla Slab"/>
              </a:rPr>
              <a:t>d. Pazarlama karmasının (ürün, fiyat, dağıtım ve tutundurma) oluşturulması</a:t>
            </a:r>
            <a:endParaRPr lang="tr-TR" sz="3200" dirty="0"/>
          </a:p>
        </p:txBody>
      </p:sp>
    </p:spTree>
    <p:extLst>
      <p:ext uri="{BB962C8B-B14F-4D97-AF65-F5344CB8AC3E}">
        <p14:creationId xmlns:p14="http://schemas.microsoft.com/office/powerpoint/2010/main" val="1379329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2624163-7A3D-40FE-BA9A-0321F60078F5}"/>
              </a:ext>
            </a:extLst>
          </p:cNvPr>
          <p:cNvSpPr>
            <a:spLocks noGrp="1"/>
          </p:cNvSpPr>
          <p:nvPr>
            <p:ph type="title"/>
          </p:nvPr>
        </p:nvSpPr>
        <p:spPr/>
        <p:txBody>
          <a:bodyPr>
            <a:normAutofit/>
          </a:bodyPr>
          <a:lstStyle/>
          <a:p>
            <a:r>
              <a:rPr lang="tr-TR" sz="3600" b="1" i="0" u="none" strike="noStrike" baseline="0" dirty="0">
                <a:solidFill>
                  <a:srgbClr val="233F8F"/>
                </a:solidFill>
                <a:latin typeface="Source Sans Pro" panose="020B0503030403020204" pitchFamily="34" charset="0"/>
              </a:rPr>
              <a:t>PAZAR FIRSATLARININ ANALİZİ</a:t>
            </a:r>
            <a:endParaRPr lang="tr-TR" sz="3600" dirty="0"/>
          </a:p>
        </p:txBody>
      </p:sp>
      <p:sp>
        <p:nvSpPr>
          <p:cNvPr id="3" name="İçerik Yer Tutucusu 2">
            <a:extLst>
              <a:ext uri="{FF2B5EF4-FFF2-40B4-BE49-F238E27FC236}">
                <a16:creationId xmlns:a16="http://schemas.microsoft.com/office/drawing/2014/main" xmlns="" id="{E20F152E-5847-4BBE-B64A-EDF10F8B28F3}"/>
              </a:ext>
            </a:extLst>
          </p:cNvPr>
          <p:cNvSpPr>
            <a:spLocks noGrp="1"/>
          </p:cNvSpPr>
          <p:nvPr>
            <p:ph idx="1"/>
          </p:nvPr>
        </p:nvSpPr>
        <p:spPr>
          <a:xfrm>
            <a:off x="678402" y="1690688"/>
            <a:ext cx="10515600" cy="4351338"/>
          </a:xfrm>
        </p:spPr>
        <p:txBody>
          <a:bodyPr/>
          <a:lstStyle/>
          <a:p>
            <a:pPr algn="just"/>
            <a:r>
              <a:rPr lang="tr-TR" sz="1800" b="0" i="0" u="none" strike="noStrike" baseline="0" dirty="0">
                <a:solidFill>
                  <a:srgbClr val="211D1E"/>
                </a:solidFill>
                <a:latin typeface="Zilla Slab"/>
              </a:rPr>
              <a:t>Girişimcilikte pazar fırsatlarının tespitinin özel bir önemi vardır. Özellikle yeni girişimciler için iş fikrinin temelini, pazarda gözlem veya araştırma yoluyla ortaya çıkartılan fırsatlar oluşturmaktadır. O nedenle başarılı bir girişimcinin temel görevlerinden biri de sürekli olarak pazardaki değişimleri incelemek ve bu değişimlerin işletme için ne gibi fırsatları getirebileceğini analiz etmektir. Pazar fırsatı şunları içermektedir;</a:t>
            </a:r>
          </a:p>
          <a:p>
            <a:pPr marL="0" indent="0" algn="just">
              <a:buNone/>
            </a:pPr>
            <a:r>
              <a:rPr lang="tr-TR" sz="1800" b="0" i="0" u="none" strike="noStrike" baseline="0" dirty="0">
                <a:solidFill>
                  <a:srgbClr val="211D1E"/>
                </a:solidFill>
                <a:latin typeface="Zilla Slab"/>
              </a:rPr>
              <a:t> </a:t>
            </a:r>
          </a:p>
          <a:p>
            <a:pPr algn="just"/>
            <a:r>
              <a:rPr lang="tr-TR" sz="1800" b="0" i="0" u="none" strike="noStrike" baseline="0" dirty="0">
                <a:solidFill>
                  <a:srgbClr val="211D1E"/>
                </a:solidFill>
                <a:latin typeface="Zilla Slab"/>
              </a:rPr>
              <a:t>Mevcut ve gelecekteki olası değişimler sonucunda tüketicilerde ortaya çıkabilecek yeni istek ve ihtiyaçları, </a:t>
            </a:r>
          </a:p>
          <a:p>
            <a:pPr algn="just"/>
            <a:r>
              <a:rPr lang="tr-TR" sz="1800" b="0" i="0" u="none" strike="noStrike" baseline="0" dirty="0">
                <a:solidFill>
                  <a:srgbClr val="211D1E"/>
                </a:solidFill>
                <a:latin typeface="Zilla Slab"/>
              </a:rPr>
              <a:t>İstek ve ihtiyaçları giderecek ürün ve hizmetleri, </a:t>
            </a:r>
          </a:p>
          <a:p>
            <a:pPr algn="just"/>
            <a:r>
              <a:rPr lang="tr-TR" sz="1800" b="0" i="0" u="none" strike="noStrike" baseline="0" dirty="0">
                <a:solidFill>
                  <a:srgbClr val="211D1E"/>
                </a:solidFill>
                <a:latin typeface="Zilla Slab"/>
              </a:rPr>
              <a:t>Bu ürün ve hizmetleri tüketicilere sunacak yeni yöntem ve pazarlama araçlarını. </a:t>
            </a:r>
          </a:p>
          <a:p>
            <a:pPr algn="just"/>
            <a:endParaRPr lang="tr-TR" dirty="0"/>
          </a:p>
        </p:txBody>
      </p:sp>
    </p:spTree>
    <p:extLst>
      <p:ext uri="{BB962C8B-B14F-4D97-AF65-F5344CB8AC3E}">
        <p14:creationId xmlns:p14="http://schemas.microsoft.com/office/powerpoint/2010/main" val="355166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DBA4AA1-E335-4913-BBC5-47EF13200003}"/>
              </a:ext>
            </a:extLst>
          </p:cNvPr>
          <p:cNvSpPr>
            <a:spLocks noGrp="1"/>
          </p:cNvSpPr>
          <p:nvPr>
            <p:ph type="title"/>
          </p:nvPr>
        </p:nvSpPr>
        <p:spPr>
          <a:xfrm>
            <a:off x="926977" y="124287"/>
            <a:ext cx="10515600" cy="1325563"/>
          </a:xfrm>
        </p:spPr>
        <p:txBody>
          <a:bodyPr>
            <a:normAutofit/>
          </a:bodyPr>
          <a:lstStyle/>
          <a:p>
            <a:r>
              <a:rPr lang="tr-TR" sz="2400" b="1" i="0" u="none" strike="noStrike" baseline="0" dirty="0">
                <a:solidFill>
                  <a:srgbClr val="233F8F"/>
                </a:solidFill>
                <a:latin typeface="Source Sans Pro" panose="020B0503030403020204" pitchFamily="34" charset="0"/>
              </a:rPr>
              <a:t>HEDEF PAZAR SEÇİMİ</a:t>
            </a:r>
            <a:endParaRPr lang="tr-TR" sz="2400" dirty="0"/>
          </a:p>
        </p:txBody>
      </p:sp>
      <p:sp>
        <p:nvSpPr>
          <p:cNvPr id="3" name="İçerik Yer Tutucusu 2">
            <a:extLst>
              <a:ext uri="{FF2B5EF4-FFF2-40B4-BE49-F238E27FC236}">
                <a16:creationId xmlns:a16="http://schemas.microsoft.com/office/drawing/2014/main" xmlns="" id="{E00EDEEF-67C8-4B5A-A816-34ED55E6CC47}"/>
              </a:ext>
            </a:extLst>
          </p:cNvPr>
          <p:cNvSpPr>
            <a:spLocks noGrp="1"/>
          </p:cNvSpPr>
          <p:nvPr>
            <p:ph idx="1"/>
          </p:nvPr>
        </p:nvSpPr>
        <p:spPr>
          <a:xfrm>
            <a:off x="838200" y="1150922"/>
            <a:ext cx="10515600" cy="4351338"/>
          </a:xfrm>
        </p:spPr>
        <p:txBody>
          <a:bodyPr>
            <a:noAutofit/>
          </a:bodyPr>
          <a:lstStyle/>
          <a:p>
            <a:pPr algn="just">
              <a:lnSpc>
                <a:spcPct val="150000"/>
              </a:lnSpc>
              <a:spcBef>
                <a:spcPts val="0"/>
              </a:spcBef>
            </a:pPr>
            <a:r>
              <a:rPr lang="tr-TR" sz="2200" b="0" i="0" u="none" strike="noStrike" baseline="0" dirty="0">
                <a:solidFill>
                  <a:srgbClr val="211D1E"/>
                </a:solidFill>
                <a:latin typeface="Zilla Slab"/>
              </a:rPr>
              <a:t>Bu dört temel kritere uygun şekilde yapılan pazar bölümlendirme faaliyeti sonunda ortaya çeşitli benzer özelliklere sahip pazar bölümleri çıkacaktır. Bu noktadan sonra girişimcinin bu pazar bölümlerinden kaç tanesinin hedef alınacağına karar vermesi gerekir. Buna göre hedef pazar, firmanın hizmet etmeyi planladığı ortak bir ihtiyacı veya benzer özellikte olan tüketici bölümünü ifade etmektedir. Dolayısıyla girişimci, bölümleme faaliyeti sonrası bu bölümlerden bir veya daha fazla pazar bölümü seçerek pazarlama karması unsurlarını bu hedef pazarın özelliklerine göre hazırlamalıdır. </a:t>
            </a:r>
          </a:p>
          <a:p>
            <a:pPr marL="0" indent="0" algn="just">
              <a:lnSpc>
                <a:spcPct val="150000"/>
              </a:lnSpc>
              <a:spcBef>
                <a:spcPts val="0"/>
              </a:spcBef>
              <a:buNone/>
            </a:pPr>
            <a:endParaRPr lang="tr-TR" sz="2200" b="0" i="0" u="none" strike="noStrike" baseline="0" dirty="0">
              <a:solidFill>
                <a:srgbClr val="211D1E"/>
              </a:solidFill>
              <a:latin typeface="Zilla Slab"/>
            </a:endParaRPr>
          </a:p>
          <a:p>
            <a:pPr algn="just">
              <a:lnSpc>
                <a:spcPct val="150000"/>
              </a:lnSpc>
              <a:spcBef>
                <a:spcPts val="0"/>
              </a:spcBef>
            </a:pPr>
            <a:r>
              <a:rPr lang="tr-TR" sz="2200" b="0" i="0" u="none" strike="noStrike" baseline="0" dirty="0">
                <a:solidFill>
                  <a:srgbClr val="211D1E"/>
                </a:solidFill>
                <a:latin typeface="Zilla Slab Light"/>
              </a:rPr>
              <a:t>Girişimci açısından bir pazar bölümlendirme faaliyeti; </a:t>
            </a:r>
            <a:r>
              <a:rPr lang="tr-TR" sz="2200" b="0" i="0" u="none" strike="noStrike" baseline="0" dirty="0" err="1">
                <a:solidFill>
                  <a:srgbClr val="211D1E"/>
                </a:solidFill>
                <a:latin typeface="Zilla Slab Light"/>
              </a:rPr>
              <a:t>ölçülebilirlik</a:t>
            </a:r>
            <a:r>
              <a:rPr lang="tr-TR" sz="2200" b="0" i="0" u="none" strike="noStrike" baseline="0" dirty="0">
                <a:solidFill>
                  <a:srgbClr val="211D1E"/>
                </a:solidFill>
                <a:latin typeface="Zilla Slab Light"/>
              </a:rPr>
              <a:t>, ulaşılabilirlik, büyüklük ve </a:t>
            </a:r>
            <a:r>
              <a:rPr lang="tr-TR" sz="2200" b="0" i="0" u="none" strike="noStrike" baseline="0" dirty="0" err="1">
                <a:solidFill>
                  <a:srgbClr val="211D1E"/>
                </a:solidFill>
                <a:latin typeface="Zilla Slab Light"/>
              </a:rPr>
              <a:t>farklılaştırabilirlik</a:t>
            </a:r>
            <a:r>
              <a:rPr lang="tr-TR" sz="2200" b="0" i="0" u="none" strike="noStrike" baseline="0" dirty="0">
                <a:solidFill>
                  <a:srgbClr val="211D1E"/>
                </a:solidFill>
                <a:latin typeface="Zilla Slab Light"/>
              </a:rPr>
              <a:t> kriterlerini sağladığı ölçüde başarılı olacaktır.</a:t>
            </a:r>
            <a:r>
              <a:rPr lang="tr-TR" sz="2200" b="0" i="0" u="none" strike="noStrike" baseline="0" dirty="0">
                <a:solidFill>
                  <a:srgbClr val="FFFFFF"/>
                </a:solidFill>
                <a:latin typeface="Zilla Slab Medium"/>
              </a:rPr>
              <a:t>156 </a:t>
            </a:r>
          </a:p>
        </p:txBody>
      </p:sp>
    </p:spTree>
    <p:extLst>
      <p:ext uri="{BB962C8B-B14F-4D97-AF65-F5344CB8AC3E}">
        <p14:creationId xmlns:p14="http://schemas.microsoft.com/office/powerpoint/2010/main" val="3088661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5EA9D2C-3FD9-46EF-9909-8B66B2D1D755}"/>
              </a:ext>
            </a:extLst>
          </p:cNvPr>
          <p:cNvSpPr>
            <a:spLocks noGrp="1"/>
          </p:cNvSpPr>
          <p:nvPr>
            <p:ph type="title"/>
          </p:nvPr>
        </p:nvSpPr>
        <p:spPr>
          <a:xfrm>
            <a:off x="962487" y="159798"/>
            <a:ext cx="10515600" cy="1325563"/>
          </a:xfrm>
        </p:spPr>
        <p:txBody>
          <a:bodyPr>
            <a:normAutofit/>
          </a:bodyPr>
          <a:lstStyle/>
          <a:p>
            <a:r>
              <a:rPr lang="tr-TR" sz="2800" b="1" i="0" u="none" strike="noStrike" baseline="0" dirty="0">
                <a:solidFill>
                  <a:srgbClr val="233F8F"/>
                </a:solidFill>
                <a:latin typeface="Source Sans Pro" panose="020B0503030403020204" pitchFamily="34" charset="0"/>
              </a:rPr>
              <a:t>PAZARLAMA KARMASININ GELİŞTİRİLMESİ</a:t>
            </a:r>
            <a:endParaRPr lang="tr-TR" sz="2800" dirty="0"/>
          </a:p>
        </p:txBody>
      </p:sp>
      <p:sp>
        <p:nvSpPr>
          <p:cNvPr id="3" name="İçerik Yer Tutucusu 2">
            <a:extLst>
              <a:ext uri="{FF2B5EF4-FFF2-40B4-BE49-F238E27FC236}">
                <a16:creationId xmlns:a16="http://schemas.microsoft.com/office/drawing/2014/main" xmlns="" id="{B84392D9-27CE-460E-AB5E-920A5DAB156A}"/>
              </a:ext>
            </a:extLst>
          </p:cNvPr>
          <p:cNvSpPr>
            <a:spLocks noGrp="1"/>
          </p:cNvSpPr>
          <p:nvPr>
            <p:ph idx="1"/>
          </p:nvPr>
        </p:nvSpPr>
        <p:spPr>
          <a:xfrm>
            <a:off x="962487" y="1325563"/>
            <a:ext cx="10515600" cy="4351338"/>
          </a:xfrm>
        </p:spPr>
        <p:txBody>
          <a:bodyPr>
            <a:noAutofit/>
          </a:bodyPr>
          <a:lstStyle/>
          <a:p>
            <a:pPr algn="just">
              <a:lnSpc>
                <a:spcPct val="150000"/>
              </a:lnSpc>
              <a:spcBef>
                <a:spcPts val="0"/>
              </a:spcBef>
            </a:pPr>
            <a:r>
              <a:rPr lang="tr-TR" sz="1800" b="0" i="0" u="none" strike="noStrike" baseline="0" dirty="0">
                <a:solidFill>
                  <a:srgbClr val="211D1E"/>
                </a:solidFill>
                <a:latin typeface="Zilla Slab"/>
              </a:rPr>
              <a:t>Girişimcinin, pazarlama yönetim süreci içinde farklı aşamalarda ve stratejik konularda önemli kararlar alması ve bu kararlarını daha taktik düzeydeki uygulamalara dönüştürmesi gereklidir. Bu taktik düzeydeki kararlar, aslında firmanın hedef kitlesi için en görünen bölümünü oluşturmaktadır. Hangi pazar fırsatlarını, hangi pazar bölümünde, nasıl bir konumlama ile elde edeceğini belirleyen girişimcinin artık pazarlama karması unsurlarını da tasarlaması gereklidir. </a:t>
            </a:r>
          </a:p>
          <a:p>
            <a:pPr algn="just">
              <a:lnSpc>
                <a:spcPct val="150000"/>
              </a:lnSpc>
              <a:spcBef>
                <a:spcPts val="0"/>
              </a:spcBef>
            </a:pPr>
            <a:endParaRPr lang="tr-TR" sz="1800" b="0" i="0" u="none" strike="noStrike" baseline="0" dirty="0">
              <a:solidFill>
                <a:srgbClr val="211D1E"/>
              </a:solidFill>
              <a:latin typeface="Zilla Slab"/>
            </a:endParaRPr>
          </a:p>
          <a:p>
            <a:pPr algn="just">
              <a:lnSpc>
                <a:spcPct val="150000"/>
              </a:lnSpc>
              <a:spcBef>
                <a:spcPts val="0"/>
              </a:spcBef>
            </a:pPr>
            <a:r>
              <a:rPr lang="tr-TR" sz="1800" b="0" i="0" u="none" strike="noStrike" baseline="0" dirty="0">
                <a:solidFill>
                  <a:srgbClr val="211D1E"/>
                </a:solidFill>
                <a:latin typeface="Zilla Slab"/>
              </a:rPr>
              <a:t>Pazarlama karması, işletmenin hedeflediği tüketici tepkisini elde etmek için kullandığı pazarlama değişkenleridir. Bu değişkenler sırasıyla ürün, fiyat, dağıtım ve tutundurma bileşenlerinden oluşmaktadır. Girişimci bu belirlediği hedef kitle için en uygun ürünü, en uygun fiyatta hedef kitleye en uygun iletişim araçlarını kullanarak ve en uygun şekilde ulaştırmalıdır. Pazarlama faaliyetlerinin odak noktasını ifade eden bu dört bileşene pazarlama karması denilmektedir. Bu karma unsurlarının birbiriyle ve belirlenen hedef kitle ile konuma uyumlu olarak tasarlanması, pazarlamanın başarısı açısından en kritik konulardan bir tanesidir.</a:t>
            </a:r>
            <a:endParaRPr lang="tr-TR" sz="1800" dirty="0"/>
          </a:p>
        </p:txBody>
      </p:sp>
    </p:spTree>
    <p:extLst>
      <p:ext uri="{BB962C8B-B14F-4D97-AF65-F5344CB8AC3E}">
        <p14:creationId xmlns:p14="http://schemas.microsoft.com/office/powerpoint/2010/main" val="2699701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B07DCA3E-F365-4419-BF18-012DD22C98CD}"/>
              </a:ext>
            </a:extLst>
          </p:cNvPr>
          <p:cNvSpPr>
            <a:spLocks noGrp="1"/>
          </p:cNvSpPr>
          <p:nvPr>
            <p:ph idx="1"/>
          </p:nvPr>
        </p:nvSpPr>
        <p:spPr>
          <a:xfrm>
            <a:off x="1610187" y="605261"/>
            <a:ext cx="10117216" cy="4351338"/>
          </a:xfrm>
        </p:spPr>
        <p:txBody>
          <a:bodyPr>
            <a:noAutofit/>
          </a:bodyPr>
          <a:lstStyle/>
          <a:p>
            <a:pPr algn="just">
              <a:lnSpc>
                <a:spcPct val="150000"/>
              </a:lnSpc>
              <a:spcBef>
                <a:spcPts val="0"/>
              </a:spcBef>
            </a:pPr>
            <a:r>
              <a:rPr lang="tr-TR" sz="2600" b="0" i="0" u="none" strike="noStrike" baseline="0" dirty="0">
                <a:latin typeface="Times New Roman" panose="02020603050405020304" pitchFamily="18" charset="0"/>
                <a:cs typeface="Times New Roman" panose="02020603050405020304" pitchFamily="18" charset="0"/>
              </a:rPr>
              <a:t>Kalite deyimi, proje yönetiminde önceki bölümlerde açıklanan kapsam, zaman ve maliyet kısıtları ile eşdeğerde tutulmalı ve bu üç </a:t>
            </a:r>
            <a:r>
              <a:rPr lang="tr-TR" sz="2600" b="0" i="0" u="none" strike="noStrike" baseline="0" dirty="0" err="1">
                <a:latin typeface="Times New Roman" panose="02020603050405020304" pitchFamily="18" charset="0"/>
                <a:cs typeface="Times New Roman" panose="02020603050405020304" pitchFamily="18" charset="0"/>
              </a:rPr>
              <a:t>kısıtı</a:t>
            </a:r>
            <a:r>
              <a:rPr lang="tr-TR" sz="2600" b="0" i="0" u="none" strike="noStrike" baseline="0" dirty="0">
                <a:latin typeface="Times New Roman" panose="02020603050405020304" pitchFamily="18" charset="0"/>
                <a:cs typeface="Times New Roman" panose="02020603050405020304" pitchFamily="18" charset="0"/>
              </a:rPr>
              <a:t> çevreleyen bir çember olarak göz önüne alınmalıdır.</a:t>
            </a:r>
          </a:p>
          <a:p>
            <a:pPr marL="0" indent="0" algn="just">
              <a:lnSpc>
                <a:spcPct val="150000"/>
              </a:lnSpc>
              <a:spcBef>
                <a:spcPts val="0"/>
              </a:spcBef>
              <a:buNone/>
            </a:pPr>
            <a:endParaRPr lang="tr-TR" sz="2600" b="0" i="0" u="none" strike="noStrike" baseline="0" dirty="0">
              <a:latin typeface="Times New Roman" panose="02020603050405020304" pitchFamily="18" charset="0"/>
              <a:cs typeface="Times New Roman" panose="02020603050405020304" pitchFamily="18" charset="0"/>
            </a:endParaRPr>
          </a:p>
          <a:p>
            <a:pPr algn="just">
              <a:lnSpc>
                <a:spcPct val="150000"/>
              </a:lnSpc>
              <a:spcBef>
                <a:spcPts val="0"/>
              </a:spcBef>
            </a:pPr>
            <a:r>
              <a:rPr lang="tr-TR" sz="2600" b="0" i="0" u="none" strike="noStrike" baseline="0" dirty="0">
                <a:latin typeface="Times New Roman" panose="02020603050405020304" pitchFamily="18" charset="0"/>
                <a:cs typeface="Times New Roman" panose="02020603050405020304" pitchFamily="18" charset="0"/>
              </a:rPr>
              <a:t>Proje çalışmasında kaliteye ulaşmak için kalite planlaması, kalitenin garanti altına alınması (kalite güvence) ve kalite kontrolü aşamaları kullanılır.</a:t>
            </a:r>
          </a:p>
          <a:p>
            <a:pPr marL="0" indent="0" algn="just">
              <a:lnSpc>
                <a:spcPct val="150000"/>
              </a:lnSpc>
              <a:spcBef>
                <a:spcPts val="0"/>
              </a:spcBef>
              <a:buNone/>
            </a:pPr>
            <a:r>
              <a:rPr lang="tr-TR" sz="2600" b="0" i="0" u="none" strike="noStrike" baseline="0" dirty="0">
                <a:latin typeface="Times New Roman" panose="02020603050405020304" pitchFamily="18" charset="0"/>
                <a:cs typeface="Times New Roman" panose="02020603050405020304" pitchFamily="18" charset="0"/>
              </a:rPr>
              <a:t> Kalite Planlama</a:t>
            </a:r>
          </a:p>
          <a:p>
            <a:pPr marL="0" indent="0" algn="just">
              <a:lnSpc>
                <a:spcPct val="150000"/>
              </a:lnSpc>
              <a:spcBef>
                <a:spcPts val="0"/>
              </a:spcBef>
              <a:buNone/>
            </a:pPr>
            <a:r>
              <a:rPr lang="tr-TR" sz="2600" b="0" i="0" u="none" strike="noStrike" baseline="0" dirty="0">
                <a:latin typeface="Times New Roman" panose="02020603050405020304" pitchFamily="18" charset="0"/>
                <a:cs typeface="Times New Roman" panose="02020603050405020304" pitchFamily="18" charset="0"/>
              </a:rPr>
              <a:t> Kalite Güvence</a:t>
            </a:r>
          </a:p>
          <a:p>
            <a:pPr marL="0" indent="0" algn="just">
              <a:lnSpc>
                <a:spcPct val="150000"/>
              </a:lnSpc>
              <a:spcBef>
                <a:spcPts val="0"/>
              </a:spcBef>
              <a:buNone/>
            </a:pPr>
            <a:r>
              <a:rPr lang="tr-TR" sz="2600" b="0" i="0" u="none" strike="noStrike" baseline="0" dirty="0">
                <a:latin typeface="Times New Roman" panose="02020603050405020304" pitchFamily="18" charset="0"/>
                <a:cs typeface="Times New Roman" panose="02020603050405020304" pitchFamily="18" charset="0"/>
              </a:rPr>
              <a:t> Kalite Kontrol</a:t>
            </a:r>
            <a:endParaRPr lang="tr-TR" sz="2600" dirty="0"/>
          </a:p>
        </p:txBody>
      </p:sp>
    </p:spTree>
    <p:extLst>
      <p:ext uri="{BB962C8B-B14F-4D97-AF65-F5344CB8AC3E}">
        <p14:creationId xmlns:p14="http://schemas.microsoft.com/office/powerpoint/2010/main" val="39813542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FCBBAE2-4DD6-43D9-B9BB-A07C2174EECD}"/>
              </a:ext>
            </a:extLst>
          </p:cNvPr>
          <p:cNvSpPr>
            <a:spLocks noGrp="1"/>
          </p:cNvSpPr>
          <p:nvPr>
            <p:ph type="title"/>
          </p:nvPr>
        </p:nvSpPr>
        <p:spPr>
          <a:xfrm>
            <a:off x="1752600" y="615472"/>
            <a:ext cx="10515600" cy="662913"/>
          </a:xfrm>
        </p:spPr>
        <p:txBody>
          <a:bodyPr>
            <a:normAutofit/>
          </a:bodyPr>
          <a:lstStyle/>
          <a:p>
            <a:r>
              <a:rPr lang="tr-TR" sz="3600" b="1" u="none" strike="noStrike" baseline="0" dirty="0">
                <a:solidFill>
                  <a:srgbClr val="FF0000"/>
                </a:solidFill>
                <a:latin typeface="Zilla Slab Light"/>
              </a:rPr>
              <a:t>Pazarlama Karması Unsurları</a:t>
            </a:r>
            <a:endParaRPr lang="tr-TR" sz="3600" b="1" dirty="0">
              <a:solidFill>
                <a:srgbClr val="FF0000"/>
              </a:solidFill>
            </a:endParaRPr>
          </a:p>
        </p:txBody>
      </p:sp>
      <p:sp>
        <p:nvSpPr>
          <p:cNvPr id="3" name="İçerik Yer Tutucusu 2">
            <a:extLst>
              <a:ext uri="{FF2B5EF4-FFF2-40B4-BE49-F238E27FC236}">
                <a16:creationId xmlns:a16="http://schemas.microsoft.com/office/drawing/2014/main" xmlns="" id="{97CD3806-D6DC-47B8-BF0B-3638589CF0D4}"/>
              </a:ext>
            </a:extLst>
          </p:cNvPr>
          <p:cNvSpPr>
            <a:spLocks noGrp="1"/>
          </p:cNvSpPr>
          <p:nvPr>
            <p:ph idx="1"/>
          </p:nvPr>
        </p:nvSpPr>
        <p:spPr>
          <a:xfrm>
            <a:off x="589625" y="1713391"/>
            <a:ext cx="10515600" cy="3062796"/>
          </a:xfrm>
        </p:spPr>
        <p:txBody>
          <a:bodyPr>
            <a:noAutofit/>
          </a:bodyPr>
          <a:lstStyle/>
          <a:p>
            <a:pPr marL="0" indent="0" algn="just">
              <a:lnSpc>
                <a:spcPct val="150000"/>
              </a:lnSpc>
              <a:spcBef>
                <a:spcPts val="0"/>
              </a:spcBef>
              <a:buNone/>
            </a:pPr>
            <a:r>
              <a:rPr lang="tr-TR" sz="2000" b="1" dirty="0">
                <a:latin typeface="Times New Roman" panose="02020603050405020304" pitchFamily="18" charset="0"/>
                <a:cs typeface="Times New Roman" panose="02020603050405020304" pitchFamily="18" charset="0"/>
              </a:rPr>
              <a:t>1. Ürün</a:t>
            </a:r>
          </a:p>
          <a:p>
            <a:pPr marL="0" indent="0" algn="just">
              <a:lnSpc>
                <a:spcPct val="150000"/>
              </a:lnSpc>
              <a:spcBef>
                <a:spcPts val="0"/>
              </a:spcBef>
              <a:buNone/>
            </a:pPr>
            <a:r>
              <a:rPr lang="tr-TR" sz="2000" b="0" i="0" u="none" strike="noStrike" baseline="0" dirty="0">
                <a:solidFill>
                  <a:srgbClr val="211D1E"/>
                </a:solidFill>
                <a:latin typeface="Times New Roman" panose="02020603050405020304" pitchFamily="18" charset="0"/>
                <a:cs typeface="Times New Roman" panose="02020603050405020304" pitchFamily="18" charset="0"/>
              </a:rPr>
              <a:t>Girişimcinin özellikle başlangıç aşamalarında en çok üzerinde durduğu ve tüketiciye sunduğu değerin en somut parçasını, ürün oluşturmaktadır. Girişimcinin ürünü ele alırken öncelikle temel değer önerisini belirlemesi gereklidir. Diğer bir ifade ile müşterinin gerçekte ne satın aldığı açık biçimde tespit edilmelidir. </a:t>
            </a:r>
            <a:r>
              <a:rPr lang="tr-TR" sz="2000" b="1" i="0" u="none" strike="noStrike" baseline="0" dirty="0">
                <a:solidFill>
                  <a:srgbClr val="211D1E"/>
                </a:solidFill>
                <a:latin typeface="Times New Roman" panose="02020603050405020304" pitchFamily="18" charset="0"/>
                <a:cs typeface="Times New Roman" panose="02020603050405020304" pitchFamily="18" charset="0"/>
              </a:rPr>
              <a:t>Öz ürün </a:t>
            </a:r>
            <a:r>
              <a:rPr lang="tr-TR" sz="2000" b="0" i="0" u="none" strike="noStrike" baseline="0" dirty="0">
                <a:solidFill>
                  <a:srgbClr val="211D1E"/>
                </a:solidFill>
                <a:latin typeface="Times New Roman" panose="02020603050405020304" pitchFamily="18" charset="0"/>
                <a:cs typeface="Times New Roman" panose="02020603050405020304" pitchFamily="18" charset="0"/>
              </a:rPr>
              <a:t>adı verilen bu düzey, ürünün hangi sorunu çözdüğü veya hangi değeri yarattığına ilişkin bir tanımlamadır. </a:t>
            </a:r>
          </a:p>
          <a:p>
            <a:pPr marL="0" indent="0" algn="just">
              <a:lnSpc>
                <a:spcPct val="15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65168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xmlns="" id="{EF118D24-05D1-47C9-A992-040C067985CA}"/>
              </a:ext>
            </a:extLst>
          </p:cNvPr>
          <p:cNvSpPr txBox="1"/>
          <p:nvPr/>
        </p:nvSpPr>
        <p:spPr>
          <a:xfrm>
            <a:off x="1242874" y="1300141"/>
            <a:ext cx="10200443" cy="4619854"/>
          </a:xfrm>
          <a:prstGeom prst="rect">
            <a:avLst/>
          </a:prstGeom>
          <a:noFill/>
        </p:spPr>
        <p:txBody>
          <a:bodyPr wrap="square">
            <a:spAutoFit/>
          </a:bodyPr>
          <a:lstStyle/>
          <a:p>
            <a:pPr>
              <a:lnSpc>
                <a:spcPct val="150000"/>
              </a:lnSpc>
            </a:pPr>
            <a:r>
              <a:rPr lang="tr-TR" b="1" i="0" u="none" strike="noStrike" baseline="0" dirty="0">
                <a:latin typeface="Source Sans Pro" panose="020B0503030403020204" pitchFamily="34" charset="0"/>
              </a:rPr>
              <a:t>2. Fiyatlandırma </a:t>
            </a:r>
            <a:endParaRPr lang="tr-TR" b="0" i="0" u="none" strike="noStrike" baseline="0" dirty="0">
              <a:latin typeface="Source Sans Pro" panose="020B0503030403020204" pitchFamily="34" charset="0"/>
            </a:endParaRPr>
          </a:p>
          <a:p>
            <a:pPr algn="just">
              <a:lnSpc>
                <a:spcPct val="150000"/>
              </a:lnSpc>
            </a:pPr>
            <a:r>
              <a:rPr lang="tr-TR" b="0" i="0" u="none" strike="noStrike" baseline="0" dirty="0">
                <a:latin typeface="Zilla Slab"/>
              </a:rPr>
              <a:t>Pazarlama karması açısından fiyatlandırma, işletmenin tüm gelirlerine, başarı ve başarısızlık durumlarına etki eden kritik bir faktördür. Yanlış bir fiyat politikası, işletmenin kısa vadede zarar etmesine neden olur. O nedenle dikkatle yapılması gereken bir faaliyettir. </a:t>
            </a:r>
          </a:p>
          <a:p>
            <a:pPr algn="just">
              <a:lnSpc>
                <a:spcPct val="150000"/>
              </a:lnSpc>
            </a:pPr>
            <a:r>
              <a:rPr lang="tr-TR" b="0" i="0" u="none" strike="noStrike" baseline="0" dirty="0">
                <a:latin typeface="Zilla Slab"/>
              </a:rPr>
              <a:t>Fiyatlama aşamasında belirli amaçlar dikkate alınarak ürün veya ürün çeşitleri için belirli bir fiyat düzeyi belirlenir. Fiyatın belirlenmesinde pazarlama yöneticisi, tüketicinin ürün ile ilgili değer algısını, ürünün maliyetini ve rakiplerin faaliyetlerini dikkate almaktadır. Ürünün fiyatı, tüketicinin o ürün ile ilgili algıladığı değerin üzerinde ise fiyat gereğinden yüksek olacak ve satış yapmak mümkün olmayacaktır. Bunun yanında fiyatın, ürünün üretim ve pazarlama maliyetlerinin üzerinde bir seviyede belirlenmesi gereklidir. Dolayısıyla tüketicinin ürün için algıladığı değer ve maliyetler, fiyatın en üst ve en düşük seviyelerini oluşturmaktadır. </a:t>
            </a:r>
          </a:p>
          <a:p>
            <a:pPr algn="just">
              <a:lnSpc>
                <a:spcPct val="150000"/>
              </a:lnSpc>
            </a:pPr>
            <a:endParaRPr lang="tr-TR" dirty="0">
              <a:latin typeface="Zilla Slab"/>
            </a:endParaRPr>
          </a:p>
        </p:txBody>
      </p:sp>
    </p:spTree>
    <p:extLst>
      <p:ext uri="{BB962C8B-B14F-4D97-AF65-F5344CB8AC3E}">
        <p14:creationId xmlns:p14="http://schemas.microsoft.com/office/powerpoint/2010/main" val="39312175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xmlns="" id="{F55DC132-5940-4D7C-9F88-1EE9938051D5}"/>
              </a:ext>
            </a:extLst>
          </p:cNvPr>
          <p:cNvSpPr txBox="1"/>
          <p:nvPr/>
        </p:nvSpPr>
        <p:spPr>
          <a:xfrm>
            <a:off x="1083075" y="1456984"/>
            <a:ext cx="10235953" cy="3371308"/>
          </a:xfrm>
          <a:prstGeom prst="rect">
            <a:avLst/>
          </a:prstGeom>
          <a:noFill/>
        </p:spPr>
        <p:txBody>
          <a:bodyPr wrap="square">
            <a:spAutoFit/>
          </a:bodyPr>
          <a:lstStyle/>
          <a:p>
            <a:pPr>
              <a:lnSpc>
                <a:spcPct val="150000"/>
              </a:lnSpc>
            </a:pPr>
            <a:r>
              <a:rPr lang="tr-TR" b="1" i="0" u="none" strike="noStrike" baseline="0" dirty="0">
                <a:latin typeface="CINSAX+SourceSansPro-Bold"/>
              </a:rPr>
              <a:t>3. </a:t>
            </a:r>
            <a:r>
              <a:rPr lang="tr-TR" b="1" i="0" u="none" strike="noStrike" baseline="0" dirty="0">
                <a:latin typeface="Source Sans Pro" panose="020B0503030403020204" pitchFamily="34" charset="0"/>
              </a:rPr>
              <a:t>Dağıtım </a:t>
            </a:r>
            <a:endParaRPr lang="tr-TR" b="0" i="0" u="none" strike="noStrike" baseline="0" dirty="0">
              <a:latin typeface="Source Sans Pro" panose="020B0503030403020204" pitchFamily="34" charset="0"/>
            </a:endParaRPr>
          </a:p>
          <a:p>
            <a:pPr algn="just">
              <a:lnSpc>
                <a:spcPct val="150000"/>
              </a:lnSpc>
            </a:pPr>
            <a:r>
              <a:rPr lang="tr-TR" b="0" i="0" u="none" strike="noStrike" baseline="0" dirty="0">
                <a:latin typeface="Zilla Slab"/>
              </a:rPr>
              <a:t>Pazarlama karması unsurlarının üçüncüsü olan dağıtım, ürünlerin alıcıya ulaştırılması ile ilgili faaliyetleri kapsamaktadır. Dolayısıyla üretilen veya ticareti yapılacak ürünlerin, hedeflenen müşteri kitlesine nasıl ulaştırılacağı dağıtım faaliyetleri kapsamında ele alınır. Bu kapsamda verilecek kararların maliyeti, ürünün türüne bağlı olarak değişse de çok yüksek olabilmektedir. Örneğin bir ürünün toptancı ve perakendeci şeklinde iki katmanlı bir kanaldan geçerek tüketiciye varması planlandığında kanal marjları ve lojistik maliyetleri, üretim maliyetinin üzerine çıkabilmektedir. O nedenle dağıtım ile ilgili faaliyetlerin de titizlikle planlanması gereklidir. </a:t>
            </a:r>
            <a:endParaRPr lang="tr-TR" dirty="0"/>
          </a:p>
        </p:txBody>
      </p:sp>
    </p:spTree>
    <p:extLst>
      <p:ext uri="{BB962C8B-B14F-4D97-AF65-F5344CB8AC3E}">
        <p14:creationId xmlns:p14="http://schemas.microsoft.com/office/powerpoint/2010/main" val="10426645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BAB6F52-4FAB-4BB5-97E9-0CB9F6347B1C}"/>
              </a:ext>
            </a:extLst>
          </p:cNvPr>
          <p:cNvSpPr>
            <a:spLocks noGrp="1"/>
          </p:cNvSpPr>
          <p:nvPr>
            <p:ph idx="1"/>
          </p:nvPr>
        </p:nvSpPr>
        <p:spPr>
          <a:xfrm>
            <a:off x="1583924" y="147745"/>
            <a:ext cx="9948169" cy="4351338"/>
          </a:xfrm>
        </p:spPr>
        <p:txBody>
          <a:bodyPr>
            <a:noAutofit/>
          </a:bodyPr>
          <a:lstStyle/>
          <a:p>
            <a:pPr marL="0" indent="0" algn="just">
              <a:lnSpc>
                <a:spcPct val="150000"/>
              </a:lnSpc>
              <a:spcBef>
                <a:spcPts val="0"/>
              </a:spcBef>
              <a:buNone/>
            </a:pPr>
            <a:endParaRPr lang="tr-TR" sz="2000" b="1"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tr-TR" sz="2000" b="1" dirty="0">
                <a:latin typeface="Times New Roman" panose="02020603050405020304" pitchFamily="18" charset="0"/>
                <a:cs typeface="Times New Roman" panose="02020603050405020304" pitchFamily="18" charset="0"/>
              </a:rPr>
              <a:t>4. Tutundurma</a:t>
            </a:r>
          </a:p>
          <a:p>
            <a:pPr marL="0" indent="0" algn="just">
              <a:lnSpc>
                <a:spcPct val="150000"/>
              </a:lnSpc>
              <a:spcBef>
                <a:spcPts val="0"/>
              </a:spcBef>
              <a:buNone/>
            </a:pPr>
            <a:r>
              <a:rPr lang="tr-TR" sz="2000" b="0" i="0" u="none" strike="noStrike" baseline="0" dirty="0">
                <a:solidFill>
                  <a:srgbClr val="211D1E"/>
                </a:solidFill>
                <a:latin typeface="Times New Roman" panose="02020603050405020304" pitchFamily="18" charset="0"/>
                <a:cs typeface="Times New Roman" panose="02020603050405020304" pitchFamily="18" charset="0"/>
              </a:rPr>
              <a:t>Pazarlama karmasının son unsuru olan tutundurma, ürünün hedef kitle tarafından kabul edilmesine yönelik ikna edici iletişim faaliyetlerinden oluşmaktadır. Dolayısıyla tutundurma faaliyetleri işletme ile potansiyel müşteriler hatta toplum arasındaki tüm iletişim unsurlarını içine alan yöntem ve stratejilerin planlanması ile ilgilenir. Bu faaliyetlerin temel amacı, ürün ve işletme ile ilgili tüketicilere bilgi vermek, hatırlatmak ve ürünün faydalarını anlatarak tüketicileri satın alma konusunda ikna etmektir. Tutundurma kapsamında dört temel etkinlik bulunmaktadır. Bunlar; </a:t>
            </a:r>
          </a:p>
          <a:p>
            <a:pPr>
              <a:lnSpc>
                <a:spcPct val="150000"/>
              </a:lnSpc>
              <a:spcBef>
                <a:spcPts val="0"/>
              </a:spcBef>
            </a:pPr>
            <a:r>
              <a:rPr lang="tr-TR" sz="2000" b="0" i="0" u="none" strike="noStrike" baseline="0" dirty="0">
                <a:solidFill>
                  <a:srgbClr val="211D1E"/>
                </a:solidFill>
                <a:latin typeface="Times New Roman" panose="02020603050405020304" pitchFamily="18" charset="0"/>
                <a:cs typeface="Times New Roman" panose="02020603050405020304" pitchFamily="18" charset="0"/>
              </a:rPr>
              <a:t>Reklam </a:t>
            </a:r>
          </a:p>
          <a:p>
            <a:pPr>
              <a:lnSpc>
                <a:spcPct val="150000"/>
              </a:lnSpc>
              <a:spcBef>
                <a:spcPts val="0"/>
              </a:spcBef>
            </a:pPr>
            <a:r>
              <a:rPr lang="tr-TR" sz="2000" b="0" i="0" u="none" strike="noStrike" baseline="0" dirty="0">
                <a:solidFill>
                  <a:srgbClr val="211D1E"/>
                </a:solidFill>
                <a:latin typeface="Times New Roman" panose="02020603050405020304" pitchFamily="18" charset="0"/>
                <a:cs typeface="Times New Roman" panose="02020603050405020304" pitchFamily="18" charset="0"/>
              </a:rPr>
              <a:t>Satış Geliştirme </a:t>
            </a:r>
          </a:p>
          <a:p>
            <a:pPr>
              <a:lnSpc>
                <a:spcPct val="150000"/>
              </a:lnSpc>
              <a:spcBef>
                <a:spcPts val="0"/>
              </a:spcBef>
            </a:pPr>
            <a:r>
              <a:rPr lang="tr-TR" sz="2000" b="0" i="0" u="none" strike="noStrike" baseline="0" dirty="0">
                <a:solidFill>
                  <a:srgbClr val="211D1E"/>
                </a:solidFill>
                <a:latin typeface="Times New Roman" panose="02020603050405020304" pitchFamily="18" charset="0"/>
                <a:cs typeface="Times New Roman" panose="02020603050405020304" pitchFamily="18" charset="0"/>
              </a:rPr>
              <a:t>Kişisel Satış </a:t>
            </a:r>
          </a:p>
          <a:p>
            <a:pPr>
              <a:lnSpc>
                <a:spcPct val="150000"/>
              </a:lnSpc>
              <a:spcBef>
                <a:spcPts val="0"/>
              </a:spcBef>
            </a:pPr>
            <a:r>
              <a:rPr lang="tr-TR" sz="2000" b="0" i="0" u="none" strike="noStrike" baseline="0" dirty="0">
                <a:solidFill>
                  <a:srgbClr val="211D1E"/>
                </a:solidFill>
                <a:latin typeface="Times New Roman" panose="02020603050405020304" pitchFamily="18" charset="0"/>
                <a:cs typeface="Times New Roman" panose="02020603050405020304" pitchFamily="18" charset="0"/>
              </a:rPr>
              <a:t>Halkla İlişkiler </a:t>
            </a:r>
          </a:p>
          <a:p>
            <a:endParaRPr lang="tr-TR" sz="2000" dirty="0"/>
          </a:p>
        </p:txBody>
      </p:sp>
    </p:spTree>
    <p:extLst>
      <p:ext uri="{BB962C8B-B14F-4D97-AF65-F5344CB8AC3E}">
        <p14:creationId xmlns:p14="http://schemas.microsoft.com/office/powerpoint/2010/main" val="2717396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AE5B9ED-2FED-4E82-9914-C7E2A0A91ACE}"/>
              </a:ext>
            </a:extLst>
          </p:cNvPr>
          <p:cNvSpPr>
            <a:spLocks noGrp="1"/>
          </p:cNvSpPr>
          <p:nvPr>
            <p:ph type="title"/>
          </p:nvPr>
        </p:nvSpPr>
        <p:spPr>
          <a:xfrm>
            <a:off x="571130" y="114006"/>
            <a:ext cx="10515600" cy="717951"/>
          </a:xfrm>
        </p:spPr>
        <p:txBody>
          <a:bodyPr>
            <a:normAutofit/>
          </a:bodyPr>
          <a:lstStyle/>
          <a:p>
            <a:pPr algn="ctr"/>
            <a:r>
              <a:rPr lang="tr-TR" sz="3200" b="1" i="0" u="none" strike="noStrike" baseline="0" dirty="0">
                <a:solidFill>
                  <a:srgbClr val="233F8F"/>
                </a:solidFill>
                <a:latin typeface="Source Sans Pro" panose="020B0503030403020204" pitchFamily="34" charset="0"/>
              </a:rPr>
              <a:t>PAZARLAMA FAALİYETLERİNİN YÜRÜTÜLMESİ </a:t>
            </a:r>
            <a:endParaRPr lang="tr-TR" sz="3200" dirty="0"/>
          </a:p>
        </p:txBody>
      </p:sp>
      <p:sp>
        <p:nvSpPr>
          <p:cNvPr id="3" name="İçerik Yer Tutucusu 2">
            <a:extLst>
              <a:ext uri="{FF2B5EF4-FFF2-40B4-BE49-F238E27FC236}">
                <a16:creationId xmlns:a16="http://schemas.microsoft.com/office/drawing/2014/main" xmlns="" id="{DF5A4273-797D-4384-9611-AC9D00DC1AB9}"/>
              </a:ext>
            </a:extLst>
          </p:cNvPr>
          <p:cNvSpPr>
            <a:spLocks noGrp="1"/>
          </p:cNvSpPr>
          <p:nvPr>
            <p:ph idx="1"/>
          </p:nvPr>
        </p:nvSpPr>
        <p:spPr>
          <a:xfrm>
            <a:off x="838200" y="836023"/>
            <a:ext cx="10898080" cy="6021977"/>
          </a:xfrm>
        </p:spPr>
        <p:txBody>
          <a:bodyPr>
            <a:noAutofit/>
          </a:bodyPr>
          <a:lstStyle/>
          <a:p>
            <a:pPr algn="just">
              <a:lnSpc>
                <a:spcPct val="150000"/>
              </a:lnSpc>
              <a:spcBef>
                <a:spcPts val="0"/>
              </a:spcBef>
            </a:pPr>
            <a:r>
              <a:rPr lang="tr-TR" sz="2000" b="0" i="0" u="none" strike="noStrike" baseline="0" dirty="0">
                <a:solidFill>
                  <a:srgbClr val="211D1E"/>
                </a:solidFill>
                <a:latin typeface="Zilla Slab"/>
              </a:rPr>
              <a:t>Pazarlama faaliyetlerinin yerine getirilmesinde ilk aşama organizasyonun belirlenmesidir. Küçük işletmelerde işlerin çok dar bir kadro ile yapılması nedeniyle çok kapsamlı olmayan bu faaliyet, işletme büyüdükçe profesyonel bir gözle ele alınmasını ve belirli stratejiler üzerine bir organizasyon yapısının belirlenmesini gerektirmektedir. </a:t>
            </a:r>
          </a:p>
          <a:p>
            <a:pPr marL="0" indent="0" algn="just">
              <a:lnSpc>
                <a:spcPct val="150000"/>
              </a:lnSpc>
              <a:spcBef>
                <a:spcPts val="0"/>
              </a:spcBef>
              <a:buNone/>
            </a:pPr>
            <a:endParaRPr lang="tr-TR" sz="2000" b="0" i="0" u="none" strike="noStrike" baseline="0" dirty="0">
              <a:solidFill>
                <a:srgbClr val="211D1E"/>
              </a:solidFill>
              <a:latin typeface="Zilla Slab"/>
            </a:endParaRPr>
          </a:p>
          <a:p>
            <a:pPr algn="just">
              <a:lnSpc>
                <a:spcPct val="150000"/>
              </a:lnSpc>
              <a:spcBef>
                <a:spcPts val="0"/>
              </a:spcBef>
            </a:pPr>
            <a:r>
              <a:rPr lang="tr-TR" sz="2000" b="0" i="0" u="none" strike="noStrike" baseline="0" dirty="0">
                <a:solidFill>
                  <a:srgbClr val="211D1E"/>
                </a:solidFill>
                <a:latin typeface="Zilla Slab"/>
              </a:rPr>
              <a:t>Uygulamada ikinci aşama, belirlenen organizasyon yapısı içinde ekibin oluşturulmasıdır. Bu aşamada girişimci, organizasyon şemasında tanımladığı görevleri yerine getirecek kişileri istihdam edecektir. Özellikle girişimin başlangıç aşaması, ekibin diğer bütün unsurlardan daha önemli olduğu bir aşamadır. Bu nedenle girişimcinin ekip oluşturmada çok özenli olması; motivasyonu yüksek, birbiriyle çalışmaktan keyif alan aynı zamanda da işini iyi yapan insanları bir araya getirmesi gereklidir. Uygulamada ekip veya çalışanlar konusunda yeterli özenin gösterilmediği o nedenle de kısa sürede başarısız olan pek çok girişimcinin olduğu unutulmamalıdır. </a:t>
            </a:r>
            <a:endParaRPr lang="tr-TR" sz="2000" dirty="0"/>
          </a:p>
        </p:txBody>
      </p:sp>
    </p:spTree>
    <p:extLst>
      <p:ext uri="{BB962C8B-B14F-4D97-AF65-F5344CB8AC3E}">
        <p14:creationId xmlns:p14="http://schemas.microsoft.com/office/powerpoint/2010/main" val="20723478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B5B8E15-F6C3-4F37-B538-3EB790916904}"/>
              </a:ext>
            </a:extLst>
          </p:cNvPr>
          <p:cNvSpPr>
            <a:spLocks noGrp="1"/>
          </p:cNvSpPr>
          <p:nvPr>
            <p:ph idx="1"/>
          </p:nvPr>
        </p:nvSpPr>
        <p:spPr>
          <a:xfrm>
            <a:off x="634014" y="1363986"/>
            <a:ext cx="10515600" cy="4351338"/>
          </a:xfrm>
        </p:spPr>
        <p:txBody>
          <a:bodyPr>
            <a:noAutofit/>
          </a:bodyPr>
          <a:lstStyle/>
          <a:p>
            <a:pPr algn="just">
              <a:lnSpc>
                <a:spcPct val="150000"/>
              </a:lnSpc>
              <a:spcBef>
                <a:spcPts val="0"/>
              </a:spcBef>
            </a:pPr>
            <a:r>
              <a:rPr lang="tr-TR" sz="2000" b="0" i="0" u="none" strike="noStrike" baseline="0" dirty="0">
                <a:solidFill>
                  <a:srgbClr val="211D1E"/>
                </a:solidFill>
                <a:latin typeface="Zilla Slab"/>
              </a:rPr>
              <a:t>Uygulamanın üçüncü aşaması ise operasyon, diğer bir ifadeyle planlara uygun olarak faaliyetlerin başlatılması aşamasıdır. Nakit çıkışlarının en yoğun olduğu aşamayı oluşturmaktadır. Operasyon aşamasında artık elemanlara maaş ödenmesi, reklam ve tanıtım harcamalarının yapılması, dağıtım araçlarının alınması, mağaza kiralarının ödenmesi gerekir. O nedenle yeni bir girişimin bu yüksek nakit gerektiren aşamada hızlıca satış yapmaya ihtiyacı bulunmaktadır. Bu aşamaya kadar yapılan planlama faaliyetleri, müşteri doğrulamaya ilişkin çalışmalar, pazar testleri başarılı olduğu takdirde operasyon aşamasında önemli bir zorluk çekilmeyecek, işletme hızla kâra geçebilecektir. </a:t>
            </a:r>
          </a:p>
          <a:p>
            <a:pPr marL="0" indent="0" algn="just">
              <a:lnSpc>
                <a:spcPct val="150000"/>
              </a:lnSpc>
              <a:spcBef>
                <a:spcPts val="0"/>
              </a:spcBef>
              <a:buNone/>
            </a:pPr>
            <a:endParaRPr lang="tr-TR" sz="2000" b="0" i="0" u="none" strike="noStrike" baseline="0" dirty="0">
              <a:solidFill>
                <a:srgbClr val="211D1E"/>
              </a:solidFill>
              <a:latin typeface="Zilla Slab"/>
            </a:endParaRPr>
          </a:p>
        </p:txBody>
      </p:sp>
    </p:spTree>
    <p:extLst>
      <p:ext uri="{BB962C8B-B14F-4D97-AF65-F5344CB8AC3E}">
        <p14:creationId xmlns:p14="http://schemas.microsoft.com/office/powerpoint/2010/main" val="31440613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873D1A7-24DD-4733-B6FE-787B13A37BA7}"/>
              </a:ext>
            </a:extLst>
          </p:cNvPr>
          <p:cNvSpPr>
            <a:spLocks noGrp="1"/>
          </p:cNvSpPr>
          <p:nvPr>
            <p:ph idx="1"/>
          </p:nvPr>
        </p:nvSpPr>
        <p:spPr>
          <a:xfrm>
            <a:off x="669525" y="1177555"/>
            <a:ext cx="10515600" cy="4351338"/>
          </a:xfrm>
        </p:spPr>
        <p:txBody>
          <a:bodyPr>
            <a:normAutofit/>
          </a:bodyPr>
          <a:lstStyle/>
          <a:p>
            <a:pPr algn="just">
              <a:lnSpc>
                <a:spcPct val="150000"/>
              </a:lnSpc>
              <a:spcBef>
                <a:spcPts val="0"/>
              </a:spcBef>
            </a:pPr>
            <a:r>
              <a:rPr lang="tr-TR" sz="2000" b="0" i="0" u="none" strike="noStrike" baseline="0" dirty="0">
                <a:solidFill>
                  <a:srgbClr val="211D1E"/>
                </a:solidFill>
                <a:latin typeface="Zilla Slab"/>
              </a:rPr>
              <a:t>Pazarlama faaliyetleri ile ilgili bütün bu uygulamaların planlamada verilen hedeflere uygun olup olmadığının tespiti için de etkin bir kontrol faaliyetinin yürütülmesi gereklidir. Kontrol faaliyetleri, küçük işletmelerde yüz yüze temas olduğundan önemli bir sorun oluşturmazken işletme büyüdükçe etkin kontrol prosedürlerine olan ihtiyaç artmaktadır. Ancak hangi boyutta olursa olsun, girişimcinin maliyet ve satış hedeflerini kontrol altında tutma zorunluluğu vardır. Bunun için de günlük, haftalık, aylık ve yıllık düzeyde birtakım hedef ve kontrol çizelgelerinin oluşturulması yararlı olacaktır. </a:t>
            </a:r>
            <a:endParaRPr lang="tr-TR" sz="2000" dirty="0"/>
          </a:p>
          <a:p>
            <a:pPr algn="just">
              <a:lnSpc>
                <a:spcPct val="150000"/>
              </a:lnSpc>
              <a:spcBef>
                <a:spcPts val="0"/>
              </a:spcBef>
            </a:pPr>
            <a:endParaRPr lang="tr-TR" sz="2000" dirty="0"/>
          </a:p>
        </p:txBody>
      </p:sp>
    </p:spTree>
    <p:extLst>
      <p:ext uri="{BB962C8B-B14F-4D97-AF65-F5344CB8AC3E}">
        <p14:creationId xmlns:p14="http://schemas.microsoft.com/office/powerpoint/2010/main" val="8777955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D54DF27-57A0-4518-9B92-290AAB14F6B1}"/>
              </a:ext>
            </a:extLst>
          </p:cNvPr>
          <p:cNvSpPr>
            <a:spLocks noGrp="1"/>
          </p:cNvSpPr>
          <p:nvPr>
            <p:ph idx="1"/>
          </p:nvPr>
        </p:nvSpPr>
        <p:spPr>
          <a:xfrm>
            <a:off x="1042387" y="1475273"/>
            <a:ext cx="10515600" cy="4351338"/>
          </a:xfrm>
        </p:spPr>
        <p:txBody>
          <a:bodyPr/>
          <a:lstStyle/>
          <a:p>
            <a:pPr marL="0" indent="0" algn="just">
              <a:buNone/>
            </a:pPr>
            <a:r>
              <a:rPr lang="tr-TR" sz="1800" b="1" i="0" u="none" strike="noStrike" baseline="0" dirty="0">
                <a:solidFill>
                  <a:srgbClr val="FF0000"/>
                </a:solidFill>
                <a:latin typeface="TimesNewRomanPS-BoldMT"/>
              </a:rPr>
              <a:t>KAYNAKLAR</a:t>
            </a:r>
          </a:p>
          <a:p>
            <a:pPr marL="0" indent="0" algn="just">
              <a:buNone/>
            </a:pPr>
            <a:endParaRPr lang="tr-TR" sz="1800" b="1" i="0" u="none" strike="noStrike" baseline="0" dirty="0">
              <a:latin typeface="TimesNewRomanPS-BoldMT"/>
            </a:endParaRPr>
          </a:p>
          <a:p>
            <a:pPr algn="just"/>
            <a:r>
              <a:rPr lang="tr-TR" sz="1800" i="0" u="none" strike="noStrike" baseline="0" dirty="0">
                <a:latin typeface="Times New Roman" panose="02020603050405020304" pitchFamily="18" charset="0"/>
                <a:cs typeface="Times New Roman" panose="02020603050405020304" pitchFamily="18" charset="0"/>
              </a:rPr>
              <a:t>PROJE YÖNETİMİ, PROF. DR. HALİM KAZAN, İSTANBUL ÜNİVERSİTESİ AÇIK VE UZAKTAN EĞİTİM FAKÜLTESİ DERS NOTLARI</a:t>
            </a:r>
          </a:p>
          <a:p>
            <a:pPr marL="0" indent="0" algn="just">
              <a:buNone/>
            </a:pPr>
            <a:endParaRPr lang="tr-TR" sz="1800" i="0" u="none" strike="noStrike" baseline="0" dirty="0">
              <a:latin typeface="Times New Roman" panose="02020603050405020304" pitchFamily="18" charset="0"/>
              <a:cs typeface="Times New Roman" panose="02020603050405020304" pitchFamily="18" charset="0"/>
            </a:endParaRPr>
          </a:p>
          <a:p>
            <a:pPr algn="just"/>
            <a:r>
              <a:rPr lang="tr-TR" sz="1800" dirty="0">
                <a:latin typeface="Times New Roman" panose="02020603050405020304" pitchFamily="18" charset="0"/>
                <a:cs typeface="Times New Roman" panose="02020603050405020304" pitchFamily="18" charset="0"/>
              </a:rPr>
              <a:t>KOSGEB GİRİŞİMCİLİK EL KİTABI</a:t>
            </a:r>
          </a:p>
          <a:p>
            <a:pPr algn="just"/>
            <a:endParaRPr lang="tr-TR" dirty="0"/>
          </a:p>
        </p:txBody>
      </p:sp>
    </p:spTree>
    <p:extLst>
      <p:ext uri="{BB962C8B-B14F-4D97-AF65-F5344CB8AC3E}">
        <p14:creationId xmlns:p14="http://schemas.microsoft.com/office/powerpoint/2010/main" val="440582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662BAA8-299D-41C0-AC1E-A01424A2E6CC}"/>
              </a:ext>
            </a:extLst>
          </p:cNvPr>
          <p:cNvSpPr>
            <a:spLocks noGrp="1"/>
          </p:cNvSpPr>
          <p:nvPr>
            <p:ph idx="1"/>
          </p:nvPr>
        </p:nvSpPr>
        <p:spPr>
          <a:xfrm>
            <a:off x="815635" y="1337353"/>
            <a:ext cx="11004611" cy="4351338"/>
          </a:xfrm>
        </p:spPr>
        <p:txBody>
          <a:bodyPr>
            <a:noAutofit/>
          </a:bodyPr>
          <a:lstStyle/>
          <a:p>
            <a:pPr algn="just">
              <a:lnSpc>
                <a:spcPct val="160000"/>
              </a:lnSpc>
              <a:spcBef>
                <a:spcPts val="0"/>
              </a:spcBef>
            </a:pPr>
            <a:r>
              <a:rPr lang="tr-TR" sz="2400" b="1" i="0" u="none" strike="noStrike" baseline="0" dirty="0">
                <a:latin typeface="TimesNewRomanPS-BoldMT"/>
              </a:rPr>
              <a:t>Kalite planlaması: </a:t>
            </a:r>
            <a:r>
              <a:rPr lang="tr-TR" sz="2400" b="0" i="0" u="none" strike="noStrike" baseline="0" dirty="0">
                <a:latin typeface="TimesNewRomanPSMT"/>
              </a:rPr>
              <a:t>Hangi kalite standartlarının proje ile ilgili olduğunun ve bu standartların nasıl sağlanacağının belirlendiği süreçtir. Kalite standartlarını proje dizaynına dönüştürme bu sürecin en önemli amacıdır. Kalite politikası, ürün tanımı ile faaliyet nitelikleri, girdi ve çıktıları fayda/maliyet analizleri, akış diyagramları ve deneylerle değerlendirilir. </a:t>
            </a:r>
            <a:r>
              <a:rPr lang="tr-TR" sz="2400" b="0" i="0" u="none" strike="noStrike" baseline="0" dirty="0">
                <a:latin typeface="Times New Roman" panose="02020603050405020304" pitchFamily="18" charset="0"/>
              </a:rPr>
              <a:t>Bunun </a:t>
            </a:r>
            <a:r>
              <a:rPr lang="tr-TR" sz="2400" b="0" i="0" u="none" strike="noStrike" baseline="0" dirty="0">
                <a:latin typeface="TimesNewRomanPSMT"/>
              </a:rPr>
              <a:t>sonucunda kalite yönetim planı, operasyon tanımları, kontrol listeleri ve diğer aşamalar için </a:t>
            </a:r>
            <a:r>
              <a:rPr lang="tr-TR" sz="2400" b="0" i="0" u="none" strike="noStrike" baseline="0" dirty="0">
                <a:latin typeface="Times New Roman" panose="02020603050405020304" pitchFamily="18" charset="0"/>
              </a:rPr>
              <a:t>kaynaklar elde edilir.</a:t>
            </a:r>
          </a:p>
          <a:p>
            <a:pPr marL="0" indent="0" algn="just">
              <a:lnSpc>
                <a:spcPct val="160000"/>
              </a:lnSpc>
              <a:spcBef>
                <a:spcPts val="0"/>
              </a:spcBef>
              <a:buNone/>
            </a:pPr>
            <a:endParaRPr lang="tr-TR" sz="2400"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2306876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91BB6DC-1AC4-4814-A1AF-4BF6EEDC1DD7}"/>
              </a:ext>
            </a:extLst>
          </p:cNvPr>
          <p:cNvSpPr>
            <a:spLocks noGrp="1"/>
          </p:cNvSpPr>
          <p:nvPr>
            <p:ph idx="1"/>
          </p:nvPr>
        </p:nvSpPr>
        <p:spPr>
          <a:xfrm>
            <a:off x="838200" y="1337353"/>
            <a:ext cx="10515600" cy="4351338"/>
          </a:xfrm>
        </p:spPr>
        <p:txBody>
          <a:bodyPr>
            <a:normAutofit/>
          </a:bodyPr>
          <a:lstStyle/>
          <a:p>
            <a:pPr algn="just">
              <a:lnSpc>
                <a:spcPct val="160000"/>
              </a:lnSpc>
              <a:spcBef>
                <a:spcPts val="0"/>
              </a:spcBef>
            </a:pPr>
            <a:r>
              <a:rPr lang="tr-TR" sz="2600" b="1" dirty="0">
                <a:latin typeface="Times New Roman" panose="02020603050405020304" pitchFamily="18" charset="0"/>
              </a:rPr>
              <a:t>K</a:t>
            </a:r>
            <a:r>
              <a:rPr lang="tr-TR" sz="2600" b="1" i="0" u="none" strike="noStrike" baseline="0" dirty="0">
                <a:latin typeface="Times New Roman" panose="02020603050405020304" pitchFamily="18" charset="0"/>
              </a:rPr>
              <a:t>al</a:t>
            </a:r>
            <a:r>
              <a:rPr lang="tr-TR" sz="2600" b="1" i="0" u="none" strike="noStrike" baseline="0" dirty="0">
                <a:latin typeface="TimesNewRomanPS-BoldMT"/>
              </a:rPr>
              <a:t>ite güvence</a:t>
            </a:r>
            <a:r>
              <a:rPr lang="tr-TR" sz="2600" b="1" i="0" u="none" strike="noStrike" baseline="0" dirty="0">
                <a:latin typeface="Times New Roman" panose="02020603050405020304" pitchFamily="18" charset="0"/>
              </a:rPr>
              <a:t>: </a:t>
            </a:r>
            <a:r>
              <a:rPr lang="tr-TR" sz="2600" b="0" i="0" u="none" strike="noStrike" baseline="0" dirty="0">
                <a:latin typeface="TimesNewRomanPSMT"/>
              </a:rPr>
              <a:t>Proje performansının değerlendirilerek önceden belirlenen ilgili kalite standartlarının sağlandığının doğrulandığı süreçtir. Bu süreç, kalitenin sağlanmasında sorumlulukların tanımlanması ve rollerin belirlenmesi ile ilgilenir. Kalite yönetim planı ve kontrol sonuçları kalite planlama araç ve teknikleri kullanılarak kalite sistemi pekiştirilir.</a:t>
            </a:r>
          </a:p>
          <a:p>
            <a:pPr marL="0" indent="0" algn="just">
              <a:lnSpc>
                <a:spcPct val="160000"/>
              </a:lnSpc>
              <a:spcBef>
                <a:spcPts val="0"/>
              </a:spcBef>
              <a:buNone/>
            </a:pPr>
            <a:endParaRPr lang="tr-TR" sz="2600" b="0" i="0" u="none" strike="noStrike" baseline="0" dirty="0">
              <a:latin typeface="TimesNewRomanPSMT"/>
            </a:endParaRPr>
          </a:p>
          <a:p>
            <a:endParaRPr lang="tr-TR" sz="2600" dirty="0"/>
          </a:p>
        </p:txBody>
      </p:sp>
    </p:spTree>
    <p:extLst>
      <p:ext uri="{BB962C8B-B14F-4D97-AF65-F5344CB8AC3E}">
        <p14:creationId xmlns:p14="http://schemas.microsoft.com/office/powerpoint/2010/main" val="2702113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55A483A-25BF-4832-A1DC-866BF4A7A219}"/>
              </a:ext>
            </a:extLst>
          </p:cNvPr>
          <p:cNvSpPr>
            <a:spLocks noGrp="1"/>
          </p:cNvSpPr>
          <p:nvPr>
            <p:ph idx="1"/>
          </p:nvPr>
        </p:nvSpPr>
        <p:spPr>
          <a:xfrm>
            <a:off x="1282083" y="1443885"/>
            <a:ext cx="10515600" cy="4351338"/>
          </a:xfrm>
        </p:spPr>
        <p:txBody>
          <a:bodyPr>
            <a:normAutofit fontScale="92500" lnSpcReduction="20000"/>
          </a:bodyPr>
          <a:lstStyle/>
          <a:p>
            <a:pPr algn="just">
              <a:lnSpc>
                <a:spcPct val="150000"/>
              </a:lnSpc>
              <a:spcBef>
                <a:spcPts val="0"/>
              </a:spcBef>
            </a:pPr>
            <a:r>
              <a:rPr lang="tr-TR" sz="2800" b="1" i="0" u="none" strike="noStrike" baseline="0" dirty="0">
                <a:latin typeface="TimesNewRomanPS-BoldMT"/>
              </a:rPr>
              <a:t>Kalite kontrolü: </a:t>
            </a:r>
            <a:r>
              <a:rPr lang="tr-TR" sz="2800" b="0" i="0" u="none" strike="noStrike" baseline="0" dirty="0">
                <a:latin typeface="TimesNewRomanPSMT"/>
              </a:rPr>
              <a:t>Proje sonuçlarının gözlenerek kalite standartlarına uygunluğunun kontrol edildiği süreçtir. Aynı zamanda, kalite arttırıcı faaliyetler de kalite kontrol sürecinin bir parçasıdır. Bu süreçte kullanılan başlıca araçlar </a:t>
            </a:r>
            <a:r>
              <a:rPr lang="tr-TR" sz="2800" b="0" i="0" u="none" strike="noStrike" baseline="0" dirty="0" err="1">
                <a:latin typeface="TimesNewRomanPSMT"/>
              </a:rPr>
              <a:t>Pareto</a:t>
            </a:r>
            <a:r>
              <a:rPr lang="tr-TR" sz="2800" b="0" i="0" u="none" strike="noStrike" baseline="0" dirty="0">
                <a:latin typeface="TimesNewRomanPSMT"/>
              </a:rPr>
              <a:t> diyagramları, kalite kontrol grafikleri ve istatistiksel örneklemedir. Çalışma sonuçları, kalite yönetim planı ve kontrol listeleri kontrol</a:t>
            </a:r>
            <a:r>
              <a:rPr lang="tr-TR" sz="2800" dirty="0">
                <a:latin typeface="Times New Roman" panose="02020603050405020304" pitchFamily="18" charset="0"/>
              </a:rPr>
              <a:t> </a:t>
            </a:r>
            <a:r>
              <a:rPr lang="tr-TR" sz="2800" b="0" i="0" u="none" strike="noStrike" baseline="0" dirty="0">
                <a:latin typeface="TimesNewRomanPSMT"/>
              </a:rPr>
              <a:t>teknikleri ile değerlendirilir. Sonuç olarak tamamlanmış kontrol listeleri ile ürün Kalite tanımlan elde edilir ve faaliyetlerde düzeltmeler yapılır.</a:t>
            </a:r>
            <a:endParaRPr lang="tr-TR" sz="2800" dirty="0"/>
          </a:p>
          <a:p>
            <a:pPr algn="just">
              <a:lnSpc>
                <a:spcPct val="150000"/>
              </a:lnSpc>
              <a:spcBef>
                <a:spcPts val="0"/>
              </a:spcBef>
            </a:pPr>
            <a:endParaRPr lang="tr-TR" dirty="0"/>
          </a:p>
        </p:txBody>
      </p:sp>
    </p:spTree>
    <p:extLst>
      <p:ext uri="{BB962C8B-B14F-4D97-AF65-F5344CB8AC3E}">
        <p14:creationId xmlns:p14="http://schemas.microsoft.com/office/powerpoint/2010/main" val="63072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A225CF8-0EBE-4697-9A02-500441D976C2}"/>
              </a:ext>
            </a:extLst>
          </p:cNvPr>
          <p:cNvSpPr>
            <a:spLocks noGrp="1"/>
          </p:cNvSpPr>
          <p:nvPr>
            <p:ph idx="1"/>
          </p:nvPr>
        </p:nvSpPr>
        <p:spPr>
          <a:xfrm>
            <a:off x="1406371" y="140455"/>
            <a:ext cx="10515600" cy="6577090"/>
          </a:xfrm>
        </p:spPr>
        <p:txBody>
          <a:bodyPr>
            <a:noAutofit/>
          </a:bodyPr>
          <a:lstStyle/>
          <a:p>
            <a:pPr algn="just">
              <a:lnSpc>
                <a:spcPct val="150000"/>
              </a:lnSpc>
              <a:spcBef>
                <a:spcPts val="0"/>
              </a:spcBef>
            </a:pPr>
            <a:r>
              <a:rPr lang="tr-TR" sz="2800" b="0" i="0" u="none" strike="noStrike" baseline="0" dirty="0">
                <a:latin typeface="TimesNewRomanPSMT"/>
              </a:rPr>
              <a:t>Proje ekibi kalite planlama, kalite güvencesi ve kalite kontrol süreçlerinin yanında modern kalite yönetimi bileşenlerini de dikkate almak zorundadır. Modern kalite yönetim sisteminin kurulmasının başlıca gerekçeleri; uluslararası pazardaki rekabet gücünü artırmak, ürün ve hizmet kalitesini arttırmak, mevcut pazardaki rekabet gücünü artırmak, verimliliği artırmak, müşteri memnuniyetini arttırmaktır. Bunların yanında modern kalite yönetiminde müşteri memnuniyetini hedefleme, hatayı önlemeyi hatayı gidermeye tercih etme, sorumlulukları yönetme, süreçleri safhalara ayırma gibi ilkelerin önemi üzerinde durulmaktadır. </a:t>
            </a:r>
            <a:endParaRPr lang="tr-TR" sz="2800" dirty="0"/>
          </a:p>
          <a:p>
            <a:pPr algn="just">
              <a:lnSpc>
                <a:spcPct val="150000"/>
              </a:lnSpc>
              <a:spcBef>
                <a:spcPts val="0"/>
              </a:spcBef>
            </a:pPr>
            <a:endParaRPr lang="tr-TR" sz="2600" b="1" i="0" u="none" strike="noStrike" baseline="0" dirty="0">
              <a:latin typeface="TimesNewRomanPS-BoldMT"/>
            </a:endParaRPr>
          </a:p>
          <a:p>
            <a:pPr marL="0" indent="0" algn="just">
              <a:lnSpc>
                <a:spcPct val="150000"/>
              </a:lnSpc>
              <a:spcBef>
                <a:spcPts val="0"/>
              </a:spcBef>
              <a:buNone/>
            </a:pPr>
            <a:endParaRPr lang="tr-TR" sz="2600" dirty="0">
              <a:latin typeface="Times New Roman" panose="02020603050405020304" pitchFamily="18" charset="0"/>
            </a:endParaRPr>
          </a:p>
        </p:txBody>
      </p:sp>
    </p:spTree>
    <p:extLst>
      <p:ext uri="{BB962C8B-B14F-4D97-AF65-F5344CB8AC3E}">
        <p14:creationId xmlns:p14="http://schemas.microsoft.com/office/powerpoint/2010/main" val="3218969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B90AF4E-1807-4893-89C1-79C941031344}"/>
              </a:ext>
            </a:extLst>
          </p:cNvPr>
          <p:cNvSpPr>
            <a:spLocks noGrp="1"/>
          </p:cNvSpPr>
          <p:nvPr>
            <p:ph idx="1"/>
          </p:nvPr>
        </p:nvSpPr>
        <p:spPr>
          <a:xfrm>
            <a:off x="1317594" y="1355108"/>
            <a:ext cx="10515600" cy="4351338"/>
          </a:xfrm>
        </p:spPr>
        <p:txBody>
          <a:bodyPr>
            <a:noAutofit/>
          </a:bodyPr>
          <a:lstStyle/>
          <a:p>
            <a:pPr marL="0" indent="0" algn="just">
              <a:lnSpc>
                <a:spcPct val="160000"/>
              </a:lnSpc>
              <a:spcBef>
                <a:spcPts val="0"/>
              </a:spcBef>
              <a:buNone/>
            </a:pPr>
            <a:r>
              <a:rPr lang="tr-TR" sz="2400" b="1" i="0" u="none" strike="noStrike" baseline="0" dirty="0">
                <a:latin typeface="TimesNewRomanPS-BoldMT"/>
              </a:rPr>
              <a:t>Müşteri memnuniyeti, </a:t>
            </a:r>
            <a:r>
              <a:rPr lang="tr-TR" sz="2400" b="0" i="0" u="none" strike="noStrike" baseline="0" dirty="0">
                <a:latin typeface="TimesNewRomanPSMT"/>
              </a:rPr>
              <a:t>müşteri beklentilerinin karşılanması amacıyla ihtiyaçları anlama, yönetme ve etki etmedir. Projeden beklenenlerin sağlanması ve son kullanıcının ürün kullanımında problemler yaşamaması ana hedeftir.</a:t>
            </a:r>
          </a:p>
          <a:p>
            <a:pPr marL="0" indent="0" algn="just">
              <a:lnSpc>
                <a:spcPct val="160000"/>
              </a:lnSpc>
              <a:spcBef>
                <a:spcPts val="0"/>
              </a:spcBef>
              <a:buNone/>
            </a:pPr>
            <a:endParaRPr lang="tr-TR" sz="2400" b="0" i="0" u="none" strike="noStrike" baseline="0" dirty="0">
              <a:latin typeface="TimesNewRomanPSMT"/>
            </a:endParaRPr>
          </a:p>
          <a:p>
            <a:pPr marL="0" indent="0" algn="just">
              <a:lnSpc>
                <a:spcPct val="160000"/>
              </a:lnSpc>
              <a:spcBef>
                <a:spcPts val="0"/>
              </a:spcBef>
              <a:buNone/>
            </a:pPr>
            <a:r>
              <a:rPr lang="tr-TR" sz="2400" b="0" i="0" u="none" strike="noStrike" baseline="0" dirty="0">
                <a:latin typeface="TimesNewRomanPSMT"/>
              </a:rPr>
              <a:t>• </a:t>
            </a:r>
            <a:r>
              <a:rPr lang="tr-TR" sz="2400" b="1" i="0" u="none" strike="noStrike" baseline="0" dirty="0">
                <a:latin typeface="TimesNewRomanPS-BoldMT"/>
              </a:rPr>
              <a:t>Önleme</a:t>
            </a:r>
            <a:r>
              <a:rPr lang="tr-TR" sz="2400" b="1" i="0" u="none" strike="noStrike" baseline="0" dirty="0">
                <a:latin typeface="Times New Roman" panose="02020603050405020304" pitchFamily="18" charset="0"/>
              </a:rPr>
              <a:t>-</a:t>
            </a:r>
            <a:r>
              <a:rPr lang="tr-TR" sz="2400" b="1" i="0" u="none" strike="noStrike" baseline="0" dirty="0">
                <a:latin typeface="TimesNewRomanPS-BoldMT"/>
              </a:rPr>
              <a:t>Düzeltme, </a:t>
            </a:r>
            <a:r>
              <a:rPr lang="tr-TR" sz="2400" b="0" i="0" u="none" strike="noStrike" baseline="0" dirty="0">
                <a:latin typeface="TimesNewRomanPSMT"/>
              </a:rPr>
              <a:t>hataları önlemenin maliyetinin hataları düzeltmenin maliyetinden </a:t>
            </a:r>
            <a:r>
              <a:rPr lang="tr-TR" sz="2400" b="0" i="0" u="none" strike="noStrike" baseline="0" dirty="0">
                <a:latin typeface="Times New Roman" panose="02020603050405020304" pitchFamily="18" charset="0"/>
              </a:rPr>
              <a:t>her za</a:t>
            </a:r>
            <a:r>
              <a:rPr lang="tr-TR" sz="2400" b="0" i="0" u="none" strike="noStrike" baseline="0" dirty="0">
                <a:latin typeface="TimesNewRomanPSMT"/>
              </a:rPr>
              <a:t>man daha düşük olacağını vurgular. Bu nedenle </a:t>
            </a:r>
            <a:r>
              <a:rPr lang="tr-TR" sz="2400" b="0" i="0" u="none" strike="noStrike" baseline="0" dirty="0" err="1">
                <a:latin typeface="TimesNewRomanPSMT"/>
              </a:rPr>
              <a:t>proaktif</a:t>
            </a:r>
            <a:r>
              <a:rPr lang="tr-TR" sz="2400" b="0" i="0" u="none" strike="noStrike" baseline="0" dirty="0">
                <a:latin typeface="TimesNewRomanPSMT"/>
              </a:rPr>
              <a:t> yaklaşım benimsenmelidir.</a:t>
            </a:r>
          </a:p>
          <a:p>
            <a:pPr marL="0" indent="0" algn="just">
              <a:lnSpc>
                <a:spcPct val="160000"/>
              </a:lnSpc>
              <a:spcBef>
                <a:spcPts val="0"/>
              </a:spcBef>
              <a:buNone/>
            </a:pPr>
            <a:endParaRPr lang="tr-TR" sz="2400" dirty="0"/>
          </a:p>
        </p:txBody>
      </p:sp>
    </p:spTree>
    <p:extLst>
      <p:ext uri="{BB962C8B-B14F-4D97-AF65-F5344CB8AC3E}">
        <p14:creationId xmlns:p14="http://schemas.microsoft.com/office/powerpoint/2010/main" val="1294023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6616206-6351-415B-9D08-D660BA865ECE}"/>
              </a:ext>
            </a:extLst>
          </p:cNvPr>
          <p:cNvSpPr>
            <a:spLocks noGrp="1"/>
          </p:cNvSpPr>
          <p:nvPr>
            <p:ph idx="1"/>
          </p:nvPr>
        </p:nvSpPr>
        <p:spPr>
          <a:xfrm>
            <a:off x="1290961" y="1430884"/>
            <a:ext cx="10515600" cy="4351338"/>
          </a:xfrm>
        </p:spPr>
        <p:txBody>
          <a:bodyPr>
            <a:normAutofit fontScale="85000" lnSpcReduction="20000"/>
          </a:bodyPr>
          <a:lstStyle/>
          <a:p>
            <a:pPr marL="0" indent="0" algn="just">
              <a:lnSpc>
                <a:spcPct val="160000"/>
              </a:lnSpc>
              <a:spcBef>
                <a:spcPts val="0"/>
              </a:spcBef>
              <a:buNone/>
            </a:pPr>
            <a:r>
              <a:rPr lang="tr-TR" sz="2800" b="1" i="0" u="none" strike="noStrike" baseline="0" dirty="0">
                <a:latin typeface="TimesNewRomanPS-BoldMT"/>
              </a:rPr>
              <a:t>Sorumlulukları yönetme, </a:t>
            </a:r>
            <a:r>
              <a:rPr lang="tr-TR" sz="2800" b="0" i="0" u="none" strike="noStrike" baseline="0" dirty="0">
                <a:latin typeface="TimesNewRomanPSMT"/>
              </a:rPr>
              <a:t>başarıya ulaşma proje ekibi üyelerinin tümünün katılımı ve kaynakların optimum şekilde dağıtımı ile sağlanabileceğini vurgular. Üyelerin rol ve </a:t>
            </a:r>
            <a:r>
              <a:rPr lang="tr-TR" sz="2800" b="0" i="0" u="none" strike="noStrike" baseline="0" dirty="0">
                <a:latin typeface="Times New Roman" panose="02020603050405020304" pitchFamily="18" charset="0"/>
              </a:rPr>
              <a:t>sorum</a:t>
            </a:r>
            <a:r>
              <a:rPr lang="tr-TR" sz="2800" b="0" i="0" u="none" strike="noStrike" baseline="0" dirty="0">
                <a:latin typeface="TimesNewRomanPSMT"/>
              </a:rPr>
              <a:t>lulukları tanımlanmalı, gerekli kaynaklar sağlanmalıdır.</a:t>
            </a:r>
          </a:p>
          <a:p>
            <a:pPr marL="0" indent="0" algn="just">
              <a:lnSpc>
                <a:spcPct val="160000"/>
              </a:lnSpc>
              <a:spcBef>
                <a:spcPts val="0"/>
              </a:spcBef>
              <a:buNone/>
            </a:pPr>
            <a:endParaRPr lang="tr-TR" sz="2800" b="0" i="0" u="none" strike="noStrike" baseline="0" dirty="0">
              <a:latin typeface="TimesNewRomanPSMT"/>
            </a:endParaRPr>
          </a:p>
          <a:p>
            <a:pPr marL="0" indent="0" algn="just">
              <a:lnSpc>
                <a:spcPct val="160000"/>
              </a:lnSpc>
              <a:spcBef>
                <a:spcPts val="0"/>
              </a:spcBef>
              <a:buNone/>
            </a:pPr>
            <a:r>
              <a:rPr lang="tr-TR" sz="2800" b="0" i="0" u="none" strike="noStrike" baseline="0" dirty="0">
                <a:latin typeface="TimesNewRomanPSMT"/>
              </a:rPr>
              <a:t>• </a:t>
            </a:r>
            <a:r>
              <a:rPr lang="tr-TR" sz="2800" b="1" i="0" u="none" strike="noStrike" baseline="0" dirty="0">
                <a:latin typeface="TimesNewRomanPS-BoldMT"/>
              </a:rPr>
              <a:t>Süreçleri safhalara ayırma, </a:t>
            </a:r>
            <a:r>
              <a:rPr lang="tr-TR" sz="2800" b="0" i="0" u="none" strike="noStrike" baseline="0" dirty="0">
                <a:latin typeface="TimesNewRomanPSMT"/>
              </a:rPr>
              <a:t>her bir sürecin planla, </a:t>
            </a:r>
            <a:r>
              <a:rPr lang="tr-TR" sz="2800" b="0" i="0" u="none" strike="noStrike" baseline="0" dirty="0">
                <a:latin typeface="Times New Roman" panose="02020603050405020304" pitchFamily="18" charset="0"/>
              </a:rPr>
              <a:t>yap, </a:t>
            </a:r>
            <a:r>
              <a:rPr lang="tr-TR" sz="2800" b="0" i="0" u="none" strike="noStrike" baseline="0" dirty="0">
                <a:latin typeface="TimesNewRomanPSMT"/>
              </a:rPr>
              <a:t>kontrol et ve gerçekleştir safhalarından oluşması gerektiğini vurgular. Bu döngü başarıya ulaşılıncaya kadar tekrarlanmalıdır.</a:t>
            </a:r>
            <a:endParaRPr lang="tr-TR" sz="2800" dirty="0"/>
          </a:p>
          <a:p>
            <a:endParaRPr lang="tr-TR" dirty="0"/>
          </a:p>
        </p:txBody>
      </p:sp>
    </p:spTree>
    <p:extLst>
      <p:ext uri="{BB962C8B-B14F-4D97-AF65-F5344CB8AC3E}">
        <p14:creationId xmlns:p14="http://schemas.microsoft.com/office/powerpoint/2010/main" val="66988107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TotalTime>
  <Words>2873</Words>
  <Application>Microsoft Office PowerPoint</Application>
  <PresentationFormat>Özel</PresentationFormat>
  <Paragraphs>107</Paragraphs>
  <Slides>37</Slides>
  <Notes>0</Notes>
  <HiddenSlides>0</HiddenSlides>
  <MMClips>0</MMClips>
  <ScaleCrop>false</ScaleCrop>
  <HeadingPairs>
    <vt:vector size="4" baseType="variant">
      <vt:variant>
        <vt:lpstr>Tema</vt:lpstr>
      </vt:variant>
      <vt:variant>
        <vt:i4>1</vt:i4>
      </vt:variant>
      <vt:variant>
        <vt:lpstr>Slayt Başlıkları</vt:lpstr>
      </vt:variant>
      <vt:variant>
        <vt:i4>37</vt:i4>
      </vt:variant>
    </vt:vector>
  </HeadingPairs>
  <TitlesOfParts>
    <vt:vector size="38" baseType="lpstr">
      <vt:lpstr>Office Teması</vt:lpstr>
      <vt:lpstr>PROJE KALİTE YÖNETİMİ</vt:lpstr>
      <vt:lpstr>Kalitenin Tanımı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PAZARLAMA YÖNETİM SÜRECİ  </vt:lpstr>
      <vt:lpstr>PowerPoint Sunusu</vt:lpstr>
      <vt:lpstr>PowerPoint Sunusu</vt:lpstr>
      <vt:lpstr>PAZAR FIRSATLARININ ANALİZİ</vt:lpstr>
      <vt:lpstr>HEDEF PAZAR SEÇİMİ</vt:lpstr>
      <vt:lpstr>PAZARLAMA KARMASININ GELİŞTİRİLMESİ</vt:lpstr>
      <vt:lpstr>Pazarlama Karması Unsurları</vt:lpstr>
      <vt:lpstr>PowerPoint Sunusu</vt:lpstr>
      <vt:lpstr>PowerPoint Sunusu</vt:lpstr>
      <vt:lpstr>PowerPoint Sunusu</vt:lpstr>
      <vt:lpstr>PAZARLAMA FAALİYETLERİNİN YÜRÜTÜLMESİ </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KALİTE YÖNETİMİ</dc:title>
  <dc:creator>nilburak</dc:creator>
  <cp:lastModifiedBy>osman</cp:lastModifiedBy>
  <cp:revision>22</cp:revision>
  <dcterms:created xsi:type="dcterms:W3CDTF">2020-09-02T07:22:21Z</dcterms:created>
  <dcterms:modified xsi:type="dcterms:W3CDTF">2023-10-31T12:00:47Z</dcterms:modified>
</cp:coreProperties>
</file>