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078D-5ABF-4242-83F4-46A524406242}" type="datetimeFigureOut">
              <a:rPr lang="tr-TR" smtClean="0"/>
              <a:pPr/>
              <a:t>25.3.2020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36D29-3F76-45AD-975A-09A77FBA153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Nesneye Yönelik Analiz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• Çözümleme (Analiz): Bir şeyi anlayabilmek için parçalarına ayırmak. </a:t>
            </a:r>
          </a:p>
          <a:p>
            <a:pPr lvl="1"/>
            <a:r>
              <a:rPr lang="tr-TR" dirty="0" smtClean="0"/>
              <a:t>• Uygulama/problem alanının anlaşılması.</a:t>
            </a:r>
          </a:p>
          <a:p>
            <a:pPr lvl="1"/>
            <a:r>
              <a:rPr lang="tr-TR" dirty="0" smtClean="0"/>
              <a:t> • Kullanıcı gereksinimlerinin anlaşılması.</a:t>
            </a:r>
          </a:p>
          <a:p>
            <a:pPr lvl="1"/>
            <a:r>
              <a:rPr lang="tr-TR" dirty="0" smtClean="0"/>
              <a:t> • Koddaki sınıflar ve nesneler ile bunların arasındaki üst düzey etkileşimlerin belirlenmesi: Çözümleme modelinin oluşturulması.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Nesneye Yönelik Analiz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UYGULAMA ALANININ ÇÖZÜMLENMESİ (DOMAIN ANALYSIS) • Amaç, uygulama alanını anlamak ve elde edilen bilgileri analiz modeline taşımaktır. </a:t>
            </a:r>
          </a:p>
          <a:p>
            <a:r>
              <a:rPr lang="tr-TR" dirty="0" smtClean="0"/>
              <a:t>• Uygulama alanı hakkında bilgi edinilebilecek kaynaklar: </a:t>
            </a:r>
          </a:p>
          <a:p>
            <a:pPr lvl="1"/>
            <a:r>
              <a:rPr lang="tr-TR" dirty="0" smtClean="0"/>
              <a:t>• Teknik literatür </a:t>
            </a:r>
          </a:p>
          <a:p>
            <a:pPr lvl="1"/>
            <a:r>
              <a:rPr lang="tr-TR" dirty="0" smtClean="0"/>
              <a:t>• Mevcut uygulamalar </a:t>
            </a:r>
          </a:p>
          <a:p>
            <a:pPr lvl="1"/>
            <a:r>
              <a:rPr lang="tr-TR" dirty="0" smtClean="0"/>
              <a:t>• Müşteri anketleri </a:t>
            </a:r>
          </a:p>
          <a:p>
            <a:pPr lvl="1"/>
            <a:r>
              <a:rPr lang="tr-TR" dirty="0" smtClean="0"/>
              <a:t>• Uzman tavsiyeleri </a:t>
            </a:r>
          </a:p>
          <a:p>
            <a:r>
              <a:rPr lang="tr-TR" dirty="0" smtClean="0"/>
              <a:t>• Mevcut ve gelecekteki gereksinimler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Autofit/>
          </a:bodyPr>
          <a:lstStyle/>
          <a:p>
            <a:r>
              <a:rPr lang="tr-TR" sz="2000" dirty="0" smtClean="0"/>
              <a:t>GEREKSİNİMLERİN BELİRLENMESİ • Gereksinimler belgesi: • Müşterinin programdan beklentilerini anlatan, doğal konuşma dili ile yazılmış belge. </a:t>
            </a:r>
          </a:p>
          <a:p>
            <a:r>
              <a:rPr lang="tr-TR" sz="2000" dirty="0" smtClean="0"/>
              <a:t>• Örnek gereksinimler belgesi:</a:t>
            </a:r>
          </a:p>
          <a:p>
            <a:r>
              <a:rPr lang="tr-TR" sz="2000" dirty="0" smtClean="0"/>
              <a:t> </a:t>
            </a:r>
            <a:r>
              <a:rPr lang="tr-TR" sz="2000" dirty="0" err="1" smtClean="0"/>
              <a:t>NextGenPOS</a:t>
            </a:r>
            <a:r>
              <a:rPr lang="tr-TR" sz="2000" dirty="0" smtClean="0"/>
              <a:t> Perakende Satış Programı Eski yazılım ihtiyaçlarımızı karşılayamadığından, yenilenecek donanımla birlikte perakende satış programımızın da yenilenmesine gerek duyuyoruz. Program kasada yapılan alış-veriş işlemlerine yardımcı olmalıdır. Yapılan her işlem program tarafından saklanmalı; mali bilgiler harici bütçe sistemine, mal çıkış bilgileri ise harici envanter sistemine iletilmelidir. Saklanan işlemler üzerinde daha sonra raporlamalar ve analizler yapılabilmelidir. Sistem yapılan alış-verişler karşılığında müşteriye fiş vermelidir. Yapılan her satış için KDV de hesaplanarak ayrıca belirtilmelidir. Şirketimizin birden fazla şubesi olup tüm şubelerdeki işlemler merkezi sunucuya iletilmelidir. </a:t>
            </a:r>
          </a:p>
          <a:p>
            <a:r>
              <a:rPr lang="tr-TR" sz="2000" dirty="0" smtClean="0"/>
              <a:t>• Doğal dille yazılmış gereksinimler belgesinden kullanım öykülerine geçiş </a:t>
            </a:r>
            <a:endParaRPr lang="tr-T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tr-TR" sz="2800" dirty="0" smtClean="0"/>
              <a:t>GEREKSİNİMLERİN BELİRLENMESİ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• Kullanım öyküleri: • Programın yapacağı işleri ayrıntılı adımlarla ve belli kurallara uyarak anlatan belgeler.</a:t>
            </a:r>
          </a:p>
          <a:p>
            <a:r>
              <a:rPr lang="tr-TR" dirty="0" smtClean="0"/>
              <a:t> • Kullanım öykülerinin oluşturulmasındaki amaç: • Ürünün sağlaması beklenen işlevleri ve ürünün çalışma ortamını belirlemek, </a:t>
            </a:r>
          </a:p>
          <a:p>
            <a:r>
              <a:rPr lang="tr-TR" dirty="0" smtClean="0"/>
              <a:t>• Son kullanıcı ve yazılım ekibi arasında bir anlaşma zemini belirlemek,</a:t>
            </a:r>
          </a:p>
          <a:p>
            <a:r>
              <a:rPr lang="tr-TR" dirty="0" smtClean="0"/>
              <a:t> • Son kullanıcı ve sistemin birbirleri ile nasıl etkileşimde bulunacağını açık ve belirsizlikten uzak olarak tanımlamak, </a:t>
            </a:r>
          </a:p>
          <a:p>
            <a:r>
              <a:rPr lang="tr-TR" dirty="0" smtClean="0"/>
              <a:t>• Doğrulama testleri için bir zemin oluşturmak. </a:t>
            </a:r>
          </a:p>
          <a:p>
            <a:r>
              <a:rPr lang="tr-TR" dirty="0" smtClean="0"/>
              <a:t>• Bir kullanım öyküsünün bölümleri: </a:t>
            </a:r>
          </a:p>
          <a:p>
            <a:r>
              <a:rPr lang="tr-TR" dirty="0" smtClean="0"/>
              <a:t>• Giriş bölümü: Sistemin neyi hangi koşullar ve sınırlar içerisinde yapması gerektiğini anlatır. </a:t>
            </a:r>
          </a:p>
          <a:p>
            <a:r>
              <a:rPr lang="tr-TR" dirty="0" smtClean="0"/>
              <a:t>• Ana senaryo / Ana başarılı akış: Her şeyin yolunda gitmesi halinde yürütülecek eylemler. </a:t>
            </a:r>
          </a:p>
          <a:p>
            <a:r>
              <a:rPr lang="tr-TR" dirty="0" smtClean="0"/>
              <a:t>• Alternatif senaryolar: Bir aksilik olması halinde yapılacak işlemler.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KULLANIM ÖYKÜSÜ: Satış İşlemi </a:t>
            </a:r>
          </a:p>
          <a:p>
            <a:r>
              <a:rPr lang="tr-TR" dirty="0" smtClean="0"/>
              <a:t>Birincil Aktör: Kasiyer. </a:t>
            </a:r>
          </a:p>
          <a:p>
            <a:r>
              <a:rPr lang="tr-TR" dirty="0" smtClean="0"/>
              <a:t>İlgililer ve İlgi Alanları: • Kasiyer: Doğru ve hızlı giriş ister, kasa açığı maaşından kesildiğinden ödeme hataları istemez </a:t>
            </a:r>
          </a:p>
          <a:p>
            <a:r>
              <a:rPr lang="tr-TR" dirty="0" smtClean="0"/>
              <a:t>• Satıcı: Satış komisyonlarının güncellenmesini ister </a:t>
            </a:r>
          </a:p>
          <a:p>
            <a:r>
              <a:rPr lang="tr-TR" dirty="0" smtClean="0"/>
              <a:t>• Müşteri: En az çaba ile hızlı hizmet ister. Ürün iadesinde kullanmak üzere fiş ister. </a:t>
            </a:r>
          </a:p>
          <a:p>
            <a:r>
              <a:rPr lang="tr-TR" dirty="0" smtClean="0"/>
              <a:t>• … Ön Koşullar: • Kasiyerin kimliği doğrulanır.</a:t>
            </a:r>
          </a:p>
          <a:p>
            <a:r>
              <a:rPr lang="tr-TR" dirty="0" smtClean="0"/>
              <a:t> Son Koşullar: • Ödeme tahsil edilir. Satış kaydedilir. Fiş yazılır.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KULLANIM ÖYKÜSÜ: Satış İşlemi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Ana Öykü: </a:t>
            </a:r>
          </a:p>
          <a:p>
            <a:r>
              <a:rPr lang="tr-TR" dirty="0" smtClean="0"/>
              <a:t>1. Müşteri kasaya alacağı ürünlerle gelir. </a:t>
            </a:r>
          </a:p>
          <a:p>
            <a:r>
              <a:rPr lang="tr-TR" dirty="0" smtClean="0"/>
              <a:t>2. Kasiyer yeni bir satış işlemi başlatır.</a:t>
            </a:r>
          </a:p>
          <a:p>
            <a:r>
              <a:rPr lang="tr-TR" dirty="0" smtClean="0"/>
              <a:t> 3. Kasiyer ürünün barkodunu girer.</a:t>
            </a:r>
          </a:p>
          <a:p>
            <a:r>
              <a:rPr lang="tr-TR" dirty="0" smtClean="0"/>
              <a:t> 4. Sistem bir satış kanalı maddesi oluşturur. Bu maddede ürün tanımı, fiyatı ve toplam bedel (aynı maldan birden fazla alınmış olabilir) yer alır.</a:t>
            </a:r>
          </a:p>
          <a:p>
            <a:r>
              <a:rPr lang="tr-TR" dirty="0" smtClean="0"/>
              <a:t> 5. Kasiyer 3. ve 4. adımları müşterinin alacağı tüm ürünler için tekrarlar. </a:t>
            </a:r>
          </a:p>
          <a:p>
            <a:r>
              <a:rPr lang="tr-TR" dirty="0" smtClean="0"/>
              <a:t>6. Sistem toplam bedeli vergi iadesi ile birlikte hesaplar.</a:t>
            </a:r>
          </a:p>
          <a:p>
            <a:r>
              <a:rPr lang="tr-TR" dirty="0" smtClean="0"/>
              <a:t> 7. Kasiyer müşteriye toplamı bildirir ve ödeme ister. </a:t>
            </a:r>
          </a:p>
          <a:p>
            <a:r>
              <a:rPr lang="tr-TR" dirty="0" smtClean="0"/>
              <a:t>8. Müşteri ödemeyi yapar ve sistem ödemeyi tahsil eder. </a:t>
            </a:r>
          </a:p>
          <a:p>
            <a:r>
              <a:rPr lang="tr-TR" dirty="0" smtClean="0"/>
              <a:t>9. Sistem tamamlanan işlemin kaydını tutmayı tamamlar ve harici envanter ile mali sistemlere gerekli bilgileri gönderir. </a:t>
            </a:r>
          </a:p>
          <a:p>
            <a:r>
              <a:rPr lang="tr-TR" dirty="0" smtClean="0"/>
              <a:t>10. Sistem fiş verir. </a:t>
            </a:r>
          </a:p>
          <a:p>
            <a:r>
              <a:rPr lang="tr-TR" dirty="0" smtClean="0"/>
              <a:t>11. Müşteri ürünlerle birlikte ayrılır.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tr-TR" dirty="0" smtClean="0"/>
              <a:t>KULLANIM ÖYKÜSÜ: Satış İşlemi </a:t>
            </a:r>
          </a:p>
          <a:p>
            <a:r>
              <a:rPr lang="tr-TR" dirty="0" smtClean="0"/>
              <a:t>Alternatif Öyküler:</a:t>
            </a:r>
          </a:p>
          <a:p>
            <a:r>
              <a:rPr lang="tr-TR" dirty="0" smtClean="0"/>
              <a:t> 3a. Geçersiz </a:t>
            </a:r>
            <a:r>
              <a:rPr lang="tr-TR" dirty="0" err="1" smtClean="0"/>
              <a:t>barkod</a:t>
            </a:r>
            <a:r>
              <a:rPr lang="tr-TR" dirty="0" smtClean="0"/>
              <a:t> 1. Sistem uyarı mesajı verir ve kayıt girişini reddeder.</a:t>
            </a:r>
          </a:p>
          <a:p>
            <a:r>
              <a:rPr lang="tr-TR" dirty="0" smtClean="0"/>
              <a:t> 3-7a. Müşteri bir kalem malı alışverişten çıkartmak ister. </a:t>
            </a:r>
          </a:p>
          <a:p>
            <a:pPr lvl="1"/>
            <a:r>
              <a:rPr lang="tr-TR" dirty="0" smtClean="0"/>
              <a:t>KULLANIM ÖYKÜLERİNİN GRAFİK GÖSTERİMİ • Kulla1. Kasiyer satıştan çıkarmak üzere ürünün barkodunu okutur. </a:t>
            </a:r>
          </a:p>
          <a:p>
            <a:pPr lvl="1"/>
            <a:r>
              <a:rPr lang="tr-TR" dirty="0" smtClean="0"/>
              <a:t>2. Sistem güncel toplamı bildirir. …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SINIFLARIN BELİRLENMESİ </a:t>
            </a:r>
          </a:p>
          <a:p>
            <a:r>
              <a:rPr lang="tr-TR" dirty="0" smtClean="0"/>
              <a:t>• Kullanıcı gereksinimleri belgesinden ve kullanım senaryolarından sınıfların elde edilmesi. </a:t>
            </a:r>
          </a:p>
          <a:p>
            <a:pPr lvl="1"/>
            <a:r>
              <a:rPr lang="tr-TR" dirty="0" smtClean="0"/>
              <a:t>• İsimlerin taranarak aday sınıfların elde edilmesi.  Adaylar aşağıdaki kurallardan birini sağlamalıdır: 1. Saklanan bilgi: Sistemin çalışması süresince bu varlığın durumu saklanmalıdır. </a:t>
            </a:r>
          </a:p>
          <a:p>
            <a:pPr lvl="1"/>
            <a:r>
              <a:rPr lang="tr-TR" dirty="0" smtClean="0"/>
              <a:t>2. Gereksinim duyulan hizmetler: Bu varlığın hizmetlerine ihtiyaç duyan başka varlıklar vardır. 3. Gerekli varlıklar: Problemin çözümü ile ilgili bilgi üreten veya problemin çözümü için bilgi tüketen varlıklar.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SINIFLARIN BELİRLENMESİ </a:t>
            </a:r>
          </a:p>
          <a:p>
            <a:r>
              <a:rPr lang="tr-TR" dirty="0" smtClean="0"/>
              <a:t>• Üyelerin belirlenmesi: </a:t>
            </a:r>
          </a:p>
          <a:p>
            <a:pPr lvl="1"/>
            <a:r>
              <a:rPr lang="tr-TR" dirty="0" smtClean="0"/>
              <a:t>• Sıfat ve eylemlerin taranması </a:t>
            </a:r>
          </a:p>
          <a:p>
            <a:pPr lvl="1"/>
            <a:r>
              <a:rPr lang="tr-TR" dirty="0" smtClean="0"/>
              <a:t>• Sorumlulukların belirlenmesi (CRC kartları) </a:t>
            </a:r>
          </a:p>
          <a:p>
            <a:r>
              <a:rPr lang="tr-TR" dirty="0" smtClean="0"/>
              <a:t>• Sorumlulukların dağıtılması: </a:t>
            </a:r>
          </a:p>
          <a:p>
            <a:pPr lvl="1"/>
            <a:r>
              <a:rPr lang="tr-TR" dirty="0" smtClean="0"/>
              <a:t>• Sorumlulukların bir yerde yoğunlaşmaması </a:t>
            </a:r>
          </a:p>
          <a:p>
            <a:pPr lvl="1"/>
            <a:r>
              <a:rPr lang="tr-TR" dirty="0" smtClean="0"/>
              <a:t>• Sorumlulukların genelden özele doğru tanımlanması (kalıtım hiyerarşisinde genelden özele gidilmesi) </a:t>
            </a:r>
          </a:p>
          <a:p>
            <a:pPr lvl="1"/>
            <a:r>
              <a:rPr lang="tr-TR" dirty="0" smtClean="0"/>
              <a:t>• Bir bilgi ile ilgili davranışların, o bilgi ile aynı sınıfta yer alması (</a:t>
            </a:r>
            <a:r>
              <a:rPr lang="tr-TR" dirty="0" err="1" smtClean="0"/>
              <a:t>encapsulation</a:t>
            </a:r>
            <a:r>
              <a:rPr lang="tr-TR" dirty="0" smtClean="0"/>
              <a:t>) </a:t>
            </a:r>
          </a:p>
          <a:p>
            <a:pPr lvl="1"/>
            <a:r>
              <a:rPr lang="tr-TR" dirty="0" smtClean="0"/>
              <a:t>• Tek bir şey hakkındaki bilginin tek sınıfta yer alması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Kent">
      <a:dk1>
        <a:sysClr val="windowText" lastClr="FFFFFF"/>
      </a:dk1>
      <a:lt1>
        <a:sysClr val="window" lastClr="000000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764</Words>
  <Application>Microsoft Office PowerPoint</Application>
  <PresentationFormat>Ekran Gösterisi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Nesneye Yönelik Analiz</vt:lpstr>
      <vt:lpstr>Nesneye Yönelik Analiz</vt:lpstr>
      <vt:lpstr>Slayt 3</vt:lpstr>
      <vt:lpstr>GEREKSİNİMLERİN BELİRLENMESİ</vt:lpstr>
      <vt:lpstr>Slayt 5</vt:lpstr>
      <vt:lpstr>KULLANIM ÖYKÜSÜ: Satış İşlemi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oyalar</dc:creator>
  <cp:lastModifiedBy>oyalar</cp:lastModifiedBy>
  <cp:revision>5</cp:revision>
  <dcterms:created xsi:type="dcterms:W3CDTF">2020-03-24T21:35:51Z</dcterms:created>
  <dcterms:modified xsi:type="dcterms:W3CDTF">2020-03-25T06:49:34Z</dcterms:modified>
</cp:coreProperties>
</file>