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323" r:id="rId2"/>
    <p:sldId id="326" r:id="rId3"/>
    <p:sldId id="673" r:id="rId4"/>
    <p:sldId id="324" r:id="rId5"/>
    <p:sldId id="325" r:id="rId6"/>
    <p:sldId id="327" r:id="rId7"/>
    <p:sldId id="328" r:id="rId8"/>
    <p:sldId id="329" r:id="rId9"/>
    <p:sldId id="675" r:id="rId10"/>
    <p:sldId id="677" r:id="rId11"/>
    <p:sldId id="676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nus" initials="y" lastIdx="11" clrIdx="0"/>
  <p:cmAuthor id="1" name="yunus emre selçuk" initials="YES" lastIdx="7" clrIdx="1"/>
  <p:cmAuthor id="2" name="Yunus Emre Selçuk" initials="YES" lastIdx="7" clrIdx="2"/>
  <p:cmAuthor id="3" name="yselc" initials="y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BBB8885-E10C-455A-AC37-685C7F6DC9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7332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6008513-690C-4F21-85F1-A754453D88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2439569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AC233-0D9C-4670-B173-119AB5ED64CA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" name="4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8594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A79D9-9019-4265-AE02-03B340237BC5}" type="slidenum">
              <a:rPr lang="tr-TR"/>
              <a:pPr/>
              <a:t>10</a:t>
            </a:fld>
            <a:endParaRPr lang="tr-TR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7100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A79D9-9019-4265-AE02-03B340237BC5}" type="slidenum">
              <a:rPr lang="tr-TR"/>
              <a:pPr/>
              <a:t>11</a:t>
            </a:fld>
            <a:endParaRPr lang="tr-TR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79854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2DFC4-22D4-4438-ABBA-B59ACD21D426}" type="slidenum">
              <a:rPr lang="tr-TR" smtClean="0"/>
              <a:pPr/>
              <a:t>2</a:t>
            </a:fld>
            <a:endParaRPr lang="tr-T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" name="4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7269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2DFC4-22D4-4438-ABBA-B59ACD21D426}" type="slidenum">
              <a:rPr lang="tr-TR" smtClean="0"/>
              <a:pPr/>
              <a:t>3</a:t>
            </a:fld>
            <a:endParaRPr lang="tr-T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" name="4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90655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98D93-5803-42AF-8B6A-E72B6F0C4BEB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" name="4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8215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C4582-5A6D-409A-8DDE-77FBF90BF517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" name="4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07745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C9FE1-7888-4C85-9B4B-CA6D4B5C4CFB}" type="slidenum">
              <a:rPr lang="tr-TR" smtClean="0"/>
              <a:pPr/>
              <a:t>6</a:t>
            </a:fld>
            <a:endParaRPr lang="tr-T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" name="4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5108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EE7AF-8856-4F6F-A7EA-8020D1DE2B51}" type="slidenum">
              <a:rPr lang="tr-TR" smtClean="0"/>
              <a:pPr/>
              <a:t>7</a:t>
            </a:fld>
            <a:endParaRPr lang="tr-T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" name="4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62202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EE7AF-8856-4F6F-A7EA-8020D1DE2B51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" name="4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5382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A79D9-9019-4265-AE02-03B340237BC5}" type="slidenum">
              <a:rPr lang="tr-TR"/>
              <a:pPr/>
              <a:t>9</a:t>
            </a:fld>
            <a:endParaRPr lang="tr-TR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Haz. Yrd.Doç.Dr. Yunus Emre Selçuk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2718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tr-TR"/>
              <a:t>Click to edit Master title style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tr-TR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F6A0A-5D64-482A-BD0C-8E7E7DD625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20CB9-A388-423D-AC4A-58A100EC69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6A4EE-6795-4F7E-85AD-8DD12A6DD2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2C21B-E92A-4F83-8981-D0E44F48BE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58599-E6E4-48A8-980C-5E020C8058D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C9C3C-519C-4D8F-A9ED-79AE693D57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4D27E-FD46-4283-AEF3-7B9B0A6153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D1359-BD7F-4BFE-AFE6-6A8AF74C5F3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C19A5-F744-4CDD-AFFC-F21663E250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31ABF-B671-4EF8-9983-BB79A77783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B57F-FBB0-4E9C-B374-11FAE63D6FD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61714C1-8C45-4EC0-A3E4-B39F9AA39F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solidFill>
                  <a:schemeClr val="hlink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solidFill>
                  <a:schemeClr val="hlink"/>
                </a:solidFill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solidFill>
                  <a:schemeClr val="accent2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solidFill>
                  <a:schemeClr val="hlink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solidFill>
                  <a:schemeClr val="accent2"/>
                </a:solidFill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EDFF06-C49C-409F-9109-4C892EB3A579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chemeClr val="bg2"/>
                </a:solidFill>
              </a:rPr>
              <a:t>JUNIT İLE BİRİM SINAMALARI</a:t>
            </a:r>
          </a:p>
        </p:txBody>
      </p:sp>
      <p:grpSp>
        <p:nvGrpSpPr>
          <p:cNvPr id="14340" name="5 Grup"/>
          <p:cNvGrpSpPr>
            <a:grpSpLocks/>
          </p:cNvGrpSpPr>
          <p:nvPr/>
        </p:nvGrpSpPr>
        <p:grpSpPr bwMode="auto">
          <a:xfrm>
            <a:off x="323850" y="3933825"/>
            <a:ext cx="8496300" cy="2382838"/>
            <a:chOff x="323850" y="1205181"/>
            <a:chExt cx="8496300" cy="2382936"/>
          </a:xfrm>
        </p:grpSpPr>
        <p:sp>
          <p:nvSpPr>
            <p:cNvPr id="14344" name="Text Box 3"/>
            <p:cNvSpPr txBox="1">
              <a:spLocks noChangeArrowheads="1"/>
            </p:cNvSpPr>
            <p:nvPr/>
          </p:nvSpPr>
          <p:spPr bwMode="auto">
            <a:xfrm>
              <a:off x="323850" y="1205181"/>
              <a:ext cx="84963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b="1">
                  <a:solidFill>
                    <a:schemeClr val="bg2"/>
                  </a:solidFill>
                </a:rPr>
                <a:t>JUnit HAKKINDA</a:t>
              </a:r>
            </a:p>
          </p:txBody>
        </p:sp>
        <p:sp>
          <p:nvSpPr>
            <p:cNvPr id="14345" name="Text Box 4"/>
            <p:cNvSpPr txBox="1">
              <a:spLocks noChangeArrowheads="1"/>
            </p:cNvSpPr>
            <p:nvPr/>
          </p:nvSpPr>
          <p:spPr bwMode="auto">
            <a:xfrm>
              <a:off x="323850" y="1556792"/>
              <a:ext cx="8496300" cy="203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Java ile yazılmış kodun birim sınamaları için bir çerçeve programdır (</a:t>
              </a:r>
              <a:r>
                <a:rPr lang="tr-TR" dirty="0" err="1">
                  <a:solidFill>
                    <a:schemeClr val="bg2"/>
                  </a:solidFill>
                </a:rPr>
                <a:t>framework</a:t>
              </a:r>
              <a:r>
                <a:rPr lang="tr-TR" dirty="0">
                  <a:solidFill>
                    <a:schemeClr val="bg2"/>
                  </a:solidFill>
                </a:rPr>
                <a:t>)</a:t>
              </a:r>
            </a:p>
            <a:p>
              <a:pPr marL="457200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Diğer diller için de sürümleri bulunmaktadır.</a:t>
              </a:r>
            </a:p>
            <a:p>
              <a:pPr marL="914400" lvl="1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Ör. C# için </a:t>
              </a:r>
              <a:r>
                <a:rPr lang="tr-TR" dirty="0" err="1">
                  <a:solidFill>
                    <a:schemeClr val="bg2"/>
                  </a:solidFill>
                </a:rPr>
                <a:t>csUnit</a:t>
              </a:r>
              <a:endParaRPr lang="tr-TR" dirty="0">
                <a:solidFill>
                  <a:schemeClr val="bg2"/>
                </a:solidFill>
              </a:endParaRPr>
            </a:p>
            <a:p>
              <a:pPr marL="457200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IDE desteği:</a:t>
              </a:r>
            </a:p>
            <a:p>
              <a:pPr marL="914400" lvl="1" indent="-457200">
                <a:buFontTx/>
                <a:buChar char="•"/>
              </a:pPr>
              <a:r>
                <a:rPr lang="tr-TR" dirty="0" err="1">
                  <a:solidFill>
                    <a:schemeClr val="bg2"/>
                  </a:solidFill>
                </a:rPr>
                <a:t>Eclipse</a:t>
              </a:r>
              <a:r>
                <a:rPr lang="tr-TR" dirty="0">
                  <a:solidFill>
                    <a:schemeClr val="bg2"/>
                  </a:solidFill>
                </a:rPr>
                <a:t>: </a:t>
              </a:r>
              <a:r>
                <a:rPr lang="tr-TR" dirty="0" smtClean="0">
                  <a:solidFill>
                    <a:schemeClr val="bg2"/>
                  </a:solidFill>
                </a:rPr>
                <a:t>IDE ile hazır geliyor (</a:t>
              </a:r>
              <a:r>
                <a:rPr lang="tr-TR" dirty="0" err="1" smtClean="0">
                  <a:solidFill>
                    <a:schemeClr val="bg2"/>
                  </a:solidFill>
                </a:rPr>
                <a:t>build</a:t>
              </a:r>
              <a:r>
                <a:rPr lang="tr-TR" dirty="0" smtClean="0">
                  <a:solidFill>
                    <a:schemeClr val="bg2"/>
                  </a:solidFill>
                </a:rPr>
                <a:t> </a:t>
              </a:r>
              <a:r>
                <a:rPr lang="tr-TR" dirty="0" err="1" smtClean="0">
                  <a:solidFill>
                    <a:schemeClr val="bg2"/>
                  </a:solidFill>
                </a:rPr>
                <a:t>path</a:t>
              </a:r>
              <a:r>
                <a:rPr lang="tr-TR" dirty="0" smtClean="0">
                  <a:solidFill>
                    <a:schemeClr val="bg2"/>
                  </a:solidFill>
                </a:rPr>
                <a:t> → </a:t>
              </a:r>
              <a:r>
                <a:rPr lang="tr-TR" dirty="0" err="1" smtClean="0">
                  <a:solidFill>
                    <a:schemeClr val="bg2"/>
                  </a:solidFill>
                </a:rPr>
                <a:t>add</a:t>
              </a:r>
              <a:r>
                <a:rPr lang="tr-TR" dirty="0" smtClean="0">
                  <a:solidFill>
                    <a:schemeClr val="bg2"/>
                  </a:solidFill>
                </a:rPr>
                <a:t> </a:t>
              </a:r>
              <a:r>
                <a:rPr lang="tr-TR" dirty="0" err="1" smtClean="0">
                  <a:solidFill>
                    <a:schemeClr val="bg2"/>
                  </a:solidFill>
                </a:rPr>
                <a:t>libraries</a:t>
              </a:r>
              <a:r>
                <a:rPr lang="tr-TR" dirty="0" smtClean="0">
                  <a:solidFill>
                    <a:schemeClr val="bg2"/>
                  </a:solidFill>
                </a:rPr>
                <a:t>)</a:t>
              </a:r>
              <a:endParaRPr lang="tr-TR" dirty="0">
                <a:solidFill>
                  <a:schemeClr val="bg2"/>
                </a:solidFill>
              </a:endParaRPr>
            </a:p>
            <a:p>
              <a:pPr marL="914400" lvl="1" indent="-457200">
                <a:buFontTx/>
                <a:buChar char="•"/>
              </a:pPr>
              <a:r>
                <a:rPr lang="tr-TR" dirty="0" err="1">
                  <a:solidFill>
                    <a:schemeClr val="bg2"/>
                  </a:solidFill>
                </a:rPr>
                <a:t>NetBeans</a:t>
              </a:r>
              <a:r>
                <a:rPr lang="tr-TR" dirty="0">
                  <a:solidFill>
                    <a:schemeClr val="bg2"/>
                  </a:solidFill>
                </a:rPr>
                <a:t>: IDE ile hazır geliyor</a:t>
              </a:r>
            </a:p>
          </p:txBody>
        </p:sp>
      </p:grpSp>
      <p:grpSp>
        <p:nvGrpSpPr>
          <p:cNvPr id="14341" name="8 Grup"/>
          <p:cNvGrpSpPr>
            <a:grpSpLocks/>
          </p:cNvGrpSpPr>
          <p:nvPr/>
        </p:nvGrpSpPr>
        <p:grpSpPr bwMode="auto">
          <a:xfrm>
            <a:off x="323850" y="981075"/>
            <a:ext cx="8496300" cy="2668588"/>
            <a:chOff x="323850" y="980728"/>
            <a:chExt cx="8496300" cy="2668364"/>
          </a:xfrm>
        </p:grpSpPr>
        <p:sp>
          <p:nvSpPr>
            <p:cNvPr id="14342" name="Text Box 3"/>
            <p:cNvSpPr txBox="1">
              <a:spLocks noChangeArrowheads="1"/>
            </p:cNvSpPr>
            <p:nvPr/>
          </p:nvSpPr>
          <p:spPr bwMode="auto">
            <a:xfrm>
              <a:off x="323850" y="980728"/>
              <a:ext cx="84963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b="1">
                  <a:solidFill>
                    <a:schemeClr val="bg2"/>
                  </a:solidFill>
                </a:rPr>
                <a:t>BİRİM SINAMALARI (Unit Testing)</a:t>
              </a:r>
            </a:p>
          </p:txBody>
        </p:sp>
        <p:sp>
          <p:nvSpPr>
            <p:cNvPr id="14343" name="Text Box 4"/>
            <p:cNvSpPr txBox="1">
              <a:spLocks noChangeArrowheads="1"/>
            </p:cNvSpPr>
            <p:nvPr/>
          </p:nvSpPr>
          <p:spPr bwMode="auto">
            <a:xfrm>
              <a:off x="323850" y="1340768"/>
              <a:ext cx="8496300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En küçük yazılım bileşeninin sınanmasıdır.</a:t>
              </a:r>
            </a:p>
            <a:p>
              <a:pPr marL="914400" lvl="1" indent="-457200">
                <a:buFontTx/>
                <a:buChar char="•"/>
              </a:pPr>
              <a:r>
                <a:rPr lang="tr-TR" dirty="0" err="1">
                  <a:solidFill>
                    <a:schemeClr val="bg2"/>
                  </a:solidFill>
                </a:rPr>
                <a:t>NYP’de</a:t>
              </a:r>
              <a:r>
                <a:rPr lang="tr-TR" dirty="0">
                  <a:solidFill>
                    <a:schemeClr val="bg2"/>
                  </a:solidFill>
                </a:rPr>
                <a:t> bireysel sınıfların sınanmasıdır.</a:t>
              </a:r>
            </a:p>
            <a:p>
              <a:pPr marL="457200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Ne zaman tasarlanır?</a:t>
              </a:r>
            </a:p>
            <a:p>
              <a:pPr marL="914400" lvl="1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Kodlamadan önce (TDD), kodlama sırasında veya kodlamanın ardından.</a:t>
              </a:r>
            </a:p>
            <a:p>
              <a:pPr marL="914400" lvl="1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Bir sınıfın tek başına yürütemediği sorumlulukların sınanması için, bu sınıfın ihtiyaç duyduğu diğer sınıfların yerine geçecek kod gerekebilir.</a:t>
              </a:r>
            </a:p>
            <a:p>
              <a:pPr marL="1371600" lvl="2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Vekil, sahte, yalancı kod/sınıf, vb. (</a:t>
              </a:r>
              <a:r>
                <a:rPr lang="tr-TR" dirty="0" err="1">
                  <a:solidFill>
                    <a:schemeClr val="bg2"/>
                  </a:solidFill>
                </a:rPr>
                <a:t>Stub</a:t>
              </a:r>
              <a:r>
                <a:rPr lang="tr-TR" dirty="0">
                  <a:solidFill>
                    <a:schemeClr val="bg2"/>
                  </a:solidFill>
                </a:rPr>
                <a:t>, </a:t>
              </a:r>
              <a:r>
                <a:rPr lang="tr-TR" dirty="0" err="1">
                  <a:solidFill>
                    <a:schemeClr val="bg2"/>
                  </a:solidFill>
                </a:rPr>
                <a:t>dummy</a:t>
              </a:r>
              <a:r>
                <a:rPr lang="tr-TR" dirty="0">
                  <a:solidFill>
                    <a:schemeClr val="bg2"/>
                  </a:solidFill>
                </a:rPr>
                <a:t>, </a:t>
              </a:r>
              <a:r>
                <a:rPr lang="tr-TR" dirty="0" err="1">
                  <a:solidFill>
                    <a:schemeClr val="bg2"/>
                  </a:solidFill>
                </a:rPr>
                <a:t>surrogate</a:t>
              </a:r>
              <a:r>
                <a:rPr lang="tr-TR" dirty="0">
                  <a:solidFill>
                    <a:schemeClr val="bg2"/>
                  </a:solidFill>
                </a:rPr>
                <a:t>, </a:t>
              </a:r>
              <a:r>
                <a:rPr lang="tr-TR" dirty="0" err="1">
                  <a:solidFill>
                    <a:schemeClr val="bg2"/>
                  </a:solidFill>
                </a:rPr>
                <a:t>proxy</a:t>
              </a:r>
              <a:r>
                <a:rPr lang="tr-TR" dirty="0">
                  <a:solidFill>
                    <a:schemeClr val="bg2"/>
                  </a:solidFill>
                </a:rPr>
                <a:t>)</a:t>
              </a:r>
            </a:p>
            <a:p>
              <a:pPr marL="1371600" lvl="2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Vekil, sadece ihtiyaç duyulan sınıflar gerçeklenene dek kullanılır.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C19A5-F744-4CDD-AFFC-F21663E25069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23850" y="476672"/>
            <a:ext cx="849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chemeClr val="bg2"/>
                </a:solidFill>
              </a:rPr>
              <a:t>EK-A: </a:t>
            </a:r>
            <a:r>
              <a:rPr lang="tr-TR" b="1" dirty="0" err="1" smtClean="0">
                <a:solidFill>
                  <a:schemeClr val="bg2"/>
                </a:solidFill>
              </a:rPr>
              <a:t>Refactor</a:t>
            </a:r>
            <a:r>
              <a:rPr lang="tr-TR" b="1" dirty="0" smtClean="0">
                <a:solidFill>
                  <a:schemeClr val="bg2"/>
                </a:solidFill>
              </a:rPr>
              <a:t> Edilen Örneğin Kaynak Kodları</a:t>
            </a:r>
            <a:endParaRPr lang="tr-TR" b="1" dirty="0">
              <a:solidFill>
                <a:schemeClr val="bg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68262" y="791408"/>
            <a:ext cx="835188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statement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 ) {</a:t>
            </a:r>
          </a:p>
          <a:p>
            <a:r>
              <a:rPr lang="tr-TR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totalAmount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tr-TR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frequentRenterPoints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Enumeration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tr-TR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Rental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rentals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000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dirty="0" err="1">
                <a:solidFill>
                  <a:srgbClr val="0000C0"/>
                </a:solidFill>
                <a:latin typeface="Consolas" panose="020B0609020204030204" pitchFamily="49" charset="0"/>
              </a:rPr>
              <a:t>rentals</a:t>
            </a:r>
            <a:r>
              <a:rPr lang="tr-TR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.elements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"Rental Record for 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 +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rentals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.hasMoreElements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thisAmount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tr-TR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Rental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rentals</a:t>
            </a:r>
            <a:r>
              <a:rPr lang="tr-TR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.nextElement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tr-TR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	</a:t>
            </a:r>
            <a:r>
              <a:rPr lang="en-US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determine amounts for each line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switch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.getMovie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getPriceCode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case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Movie.</a:t>
            </a:r>
            <a:r>
              <a:rPr lang="tr-TR" sz="1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REGULAR</a:t>
            </a:r>
            <a:r>
              <a:rPr lang="tr-TR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        </a:t>
            </a:r>
            <a:r>
              <a:rPr lang="tr-TR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thisAmount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+= 2.0;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    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.getDaysRented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&gt; 2)</a:t>
            </a:r>
          </a:p>
          <a:p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tr-TR" sz="1000" dirty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tr-TR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thisAmount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+= (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tr-TR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.getDaysRented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() - 2) * 1.5;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    break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case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Movie.</a:t>
            </a:r>
            <a:r>
              <a:rPr lang="tr-TR" sz="1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NEW_RELEASE</a:t>
            </a:r>
            <a:r>
              <a:rPr lang="tr-TR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        </a:t>
            </a:r>
            <a:r>
              <a:rPr lang="tr-TR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thisAmount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+=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tr-TR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.getDaysRented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() * 3.0;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    break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case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Movie.</a:t>
            </a:r>
            <a:r>
              <a:rPr lang="tr-TR" sz="1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CHILDRENS</a:t>
            </a:r>
            <a:r>
              <a:rPr lang="tr-TR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	</a:t>
            </a:r>
            <a:r>
              <a:rPr lang="tr-TR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thisAmount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+= 1.5;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	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.getDaysRented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&gt; 3)</a:t>
            </a:r>
          </a:p>
          <a:p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	    </a:t>
            </a:r>
            <a:r>
              <a:rPr lang="tr-TR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thisAmount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+= (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tr-TR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.getDaysRented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() - 3) * 1.5;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    break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	// </a:t>
            </a:r>
            <a:r>
              <a:rPr lang="tr-TR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add</a:t>
            </a:r>
            <a:r>
              <a:rPr lang="tr-TR" sz="1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frequent</a:t>
            </a:r>
            <a:r>
              <a:rPr lang="tr-TR" sz="1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renter</a:t>
            </a:r>
            <a:r>
              <a:rPr lang="tr-TR" sz="1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points</a:t>
            </a:r>
            <a:endParaRPr lang="tr-TR" sz="10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tr-TR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frequentRenterPoints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tr-TR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	</a:t>
            </a:r>
            <a:r>
              <a:rPr lang="en-US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add bonus for a two day new release rental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	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.getMovie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getPriceCode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==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Movie.</a:t>
            </a:r>
            <a:r>
              <a:rPr lang="tr-TR" sz="1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NEW_RELEASE</a:t>
            </a:r>
            <a:r>
              <a:rPr lang="tr-TR" sz="10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tr-TR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.getDaysRented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() &gt; 1) 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    </a:t>
            </a:r>
          </a:p>
          <a:p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tr-TR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frequentRenterPoints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tr-TR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	</a:t>
            </a:r>
            <a:r>
              <a:rPr lang="en-US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show figures for this rental</a:t>
            </a:r>
          </a:p>
          <a:p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+=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"\t"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each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.getMovie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getTitle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()+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"\t"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tr-TR" sz="10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valueOf</a:t>
            </a:r>
            <a:r>
              <a:rPr lang="tr-TR" sz="10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sz="1000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thisAmount</a:t>
            </a:r>
            <a:r>
              <a:rPr lang="tr-TR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) + </a:t>
            </a:r>
            <a:r>
              <a:rPr lang="tr-TR" sz="1000" i="1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tr-TR" sz="1000" i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	</a:t>
            </a:r>
            <a:r>
              <a:rPr lang="tr-TR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totalAmount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+=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thisAmount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 //</a:t>
            </a:r>
            <a:r>
              <a:rPr lang="tr-TR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add</a:t>
            </a:r>
            <a:r>
              <a:rPr lang="tr-TR" sz="1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footer</a:t>
            </a:r>
            <a:r>
              <a:rPr lang="tr-TR" sz="10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lines</a:t>
            </a:r>
            <a:endParaRPr lang="tr-TR" sz="10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</a:t>
            </a:r>
            <a:r>
              <a:rPr lang="en-US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+= 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"Amount owed is 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totalAmount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"\</a:t>
            </a:r>
            <a:r>
              <a:rPr lang="en-US" sz="1000" dirty="0" smtClean="0">
                <a:solidFill>
                  <a:srgbClr val="2A00FF"/>
                </a:solidFill>
                <a:latin typeface="Consolas" panose="020B0609020204030204" pitchFamily="49" charset="0"/>
              </a:rPr>
              <a:t>n</a:t>
            </a:r>
            <a:r>
              <a:rPr lang="tr-TR" sz="1000" dirty="0" err="1" smtClean="0">
                <a:solidFill>
                  <a:srgbClr val="2A00FF"/>
                </a:solidFill>
                <a:latin typeface="Consolas" panose="020B0609020204030204" pitchFamily="49" charset="0"/>
              </a:rPr>
              <a:t>You</a:t>
            </a:r>
            <a:r>
              <a:rPr lang="tr-TR" sz="1000" dirty="0" smtClean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>
                <a:solidFill>
                  <a:srgbClr val="2A00FF"/>
                </a:solidFill>
                <a:latin typeface="Consolas" panose="020B0609020204030204" pitchFamily="49" charset="0"/>
              </a:rPr>
              <a:t>earned</a:t>
            </a:r>
            <a:r>
              <a:rPr lang="tr-TR" sz="1000" dirty="0">
                <a:solidFill>
                  <a:srgbClr val="2A00FF"/>
                </a:solidFill>
                <a:latin typeface="Consolas" panose="020B0609020204030204" pitchFamily="49" charset="0"/>
              </a:rPr>
              <a:t> "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tr-TR" sz="10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frequentRenterPoints</a:t>
            </a:r>
            <a:r>
              <a:rPr lang="tr-TR" sz="10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tr-TR" sz="1000" dirty="0">
                <a:solidFill>
                  <a:srgbClr val="2A00FF"/>
                </a:solidFill>
                <a:latin typeface="Consolas" panose="020B0609020204030204" pitchFamily="49" charset="0"/>
              </a:rPr>
              <a:t>" </a:t>
            </a:r>
            <a:r>
              <a:rPr lang="tr-TR" sz="1000" dirty="0" err="1">
                <a:solidFill>
                  <a:srgbClr val="2A00FF"/>
                </a:solidFill>
                <a:latin typeface="Consolas" panose="020B0609020204030204" pitchFamily="49" charset="0"/>
              </a:rPr>
              <a:t>frequent</a:t>
            </a:r>
            <a:r>
              <a:rPr lang="tr-TR" sz="1000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>
                <a:solidFill>
                  <a:srgbClr val="2A00FF"/>
                </a:solidFill>
                <a:latin typeface="Consolas" panose="020B0609020204030204" pitchFamily="49" charset="0"/>
              </a:rPr>
              <a:t>renter</a:t>
            </a:r>
            <a:r>
              <a:rPr lang="tr-TR" sz="1000" dirty="0">
                <a:solidFill>
                  <a:srgbClr val="2A00FF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>
                <a:solidFill>
                  <a:srgbClr val="2A00FF"/>
                </a:solidFill>
                <a:latin typeface="Consolas" panose="020B0609020204030204" pitchFamily="49" charset="0"/>
              </a:rPr>
              <a:t>points</a:t>
            </a:r>
            <a:r>
              <a:rPr lang="tr-TR" sz="10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599611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C19A5-F744-4CDD-AFFC-F21663E25069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23850" y="620688"/>
            <a:ext cx="849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chemeClr val="bg2"/>
                </a:solidFill>
              </a:rPr>
              <a:t>EK-A: </a:t>
            </a:r>
            <a:r>
              <a:rPr lang="tr-TR" b="1" dirty="0" err="1" smtClean="0">
                <a:solidFill>
                  <a:schemeClr val="bg2"/>
                </a:solidFill>
              </a:rPr>
              <a:t>Refactor</a:t>
            </a:r>
            <a:r>
              <a:rPr lang="tr-TR" b="1" dirty="0" smtClean="0">
                <a:solidFill>
                  <a:schemeClr val="bg2"/>
                </a:solidFill>
              </a:rPr>
              <a:t> Edilen Örneğin Kaynak Kodları</a:t>
            </a:r>
            <a:endParaRPr lang="tr-TR" b="1" dirty="0">
              <a:solidFill>
                <a:schemeClr val="bg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68262" y="1052736"/>
            <a:ext cx="8351888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fowler_00;</a:t>
            </a:r>
          </a:p>
          <a:p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Rental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Movie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movie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daysRented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Rental(Movie 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movie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daysRented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tr-TR" sz="10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  _</a:t>
            </a:r>
            <a:r>
              <a:rPr lang="tr-TR" sz="1000" dirty="0" err="1">
                <a:solidFill>
                  <a:srgbClr val="0000C0"/>
                </a:solidFill>
                <a:latin typeface="Consolas" panose="020B0609020204030204" pitchFamily="49" charset="0"/>
              </a:rPr>
              <a:t>movie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movie</a:t>
            </a:r>
            <a:r>
              <a:rPr lang="tr-TR" sz="1000" u="sng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  _</a:t>
            </a:r>
            <a:r>
              <a:rPr lang="tr-TR" sz="1000" dirty="0" err="1">
                <a:solidFill>
                  <a:srgbClr val="0000C0"/>
                </a:solidFill>
                <a:latin typeface="Consolas" panose="020B0609020204030204" pitchFamily="49" charset="0"/>
              </a:rPr>
              <a:t>daysRented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daysRented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getDaysRented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daysRented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Movie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getMovie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movie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fowler_00;</a:t>
            </a:r>
          </a:p>
          <a:p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Movie {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CHILDRENS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= 2;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REGULAR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NEW_RELEASE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title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priceCode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Movie(String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title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priceCode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tr-TR" sz="10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  _</a:t>
            </a:r>
            <a:r>
              <a:rPr lang="tr-TR" sz="1000" dirty="0" err="1">
                <a:solidFill>
                  <a:srgbClr val="0000C0"/>
                </a:solidFill>
                <a:latin typeface="Consolas" panose="020B0609020204030204" pitchFamily="49" charset="0"/>
              </a:rPr>
              <a:t>title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title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  _</a:t>
            </a:r>
            <a:r>
              <a:rPr lang="tr-TR" sz="1000" dirty="0" err="1">
                <a:solidFill>
                  <a:srgbClr val="0000C0"/>
                </a:solidFill>
                <a:latin typeface="Consolas" panose="020B0609020204030204" pitchFamily="49" charset="0"/>
              </a:rPr>
              <a:t>priceCode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priceCode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getPriceCode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priceCode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setPriceCode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tr-TR" sz="10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  _</a:t>
            </a:r>
            <a:r>
              <a:rPr lang="tr-TR" sz="1000" dirty="0" err="1">
                <a:solidFill>
                  <a:srgbClr val="0000C0"/>
                </a:solidFill>
                <a:latin typeface="Consolas" panose="020B0609020204030204" pitchFamily="49" charset="0"/>
              </a:rPr>
              <a:t>priceCode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arg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getTitle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(){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title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035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9 Resim" descr="TR1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2555875"/>
            <a:ext cx="7056437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8C3201-B326-45A7-9250-BD4E6D40E5EC}" type="slidenum">
              <a:rPr lang="tr-TR" smtClean="0"/>
              <a:pPr/>
              <a:t>2</a:t>
            </a:fld>
            <a:endParaRPr lang="tr-TR" smtClean="0"/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chemeClr val="bg2"/>
                </a:solidFill>
              </a:rPr>
              <a:t>JUNIT İLE BİRİM SINAMALARI</a:t>
            </a:r>
          </a:p>
        </p:txBody>
      </p:sp>
      <p:grpSp>
        <p:nvGrpSpPr>
          <p:cNvPr id="15365" name="8 Grup"/>
          <p:cNvGrpSpPr>
            <a:grpSpLocks/>
          </p:cNvGrpSpPr>
          <p:nvPr/>
        </p:nvGrpSpPr>
        <p:grpSpPr bwMode="auto">
          <a:xfrm>
            <a:off x="323850" y="981075"/>
            <a:ext cx="8496300" cy="1836738"/>
            <a:chOff x="323850" y="980728"/>
            <a:chExt cx="8496300" cy="1838141"/>
          </a:xfrm>
        </p:grpSpPr>
        <p:sp>
          <p:nvSpPr>
            <p:cNvPr id="15367" name="Text Box 3"/>
            <p:cNvSpPr txBox="1">
              <a:spLocks noChangeArrowheads="1"/>
            </p:cNvSpPr>
            <p:nvPr/>
          </p:nvSpPr>
          <p:spPr bwMode="auto">
            <a:xfrm>
              <a:off x="323850" y="980728"/>
              <a:ext cx="84963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b="1" dirty="0" err="1" smtClean="0">
                  <a:solidFill>
                    <a:schemeClr val="bg2"/>
                  </a:solidFill>
                </a:rPr>
                <a:t>jUnit</a:t>
              </a:r>
              <a:r>
                <a:rPr lang="tr-TR" b="1" dirty="0" smtClean="0">
                  <a:solidFill>
                    <a:schemeClr val="bg2"/>
                  </a:solidFill>
                </a:rPr>
                <a:t> Sürüm 3.X ile </a:t>
              </a:r>
              <a:r>
                <a:rPr lang="tr-TR" b="1" dirty="0">
                  <a:solidFill>
                    <a:schemeClr val="bg2"/>
                  </a:solidFill>
                </a:rPr>
                <a:t>Test </a:t>
              </a:r>
              <a:r>
                <a:rPr lang="tr-TR" b="1" dirty="0" err="1">
                  <a:solidFill>
                    <a:schemeClr val="bg2"/>
                  </a:solidFill>
                </a:rPr>
                <a:t>Case</a:t>
              </a:r>
              <a:r>
                <a:rPr lang="tr-TR" b="1" dirty="0">
                  <a:solidFill>
                    <a:schemeClr val="bg2"/>
                  </a:solidFill>
                </a:rPr>
                <a:t> Hazırlamak</a:t>
              </a:r>
            </a:p>
          </p:txBody>
        </p:sp>
        <p:sp>
          <p:nvSpPr>
            <p:cNvPr id="15368" name="Text Box 4"/>
            <p:cNvSpPr txBox="1">
              <a:spLocks noChangeArrowheads="1"/>
            </p:cNvSpPr>
            <p:nvPr/>
          </p:nvSpPr>
          <p:spPr bwMode="auto">
            <a:xfrm>
              <a:off x="323850" y="1340768"/>
              <a:ext cx="8496300" cy="1478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Her sınıfın birim testi için ayrı sınıfta ayrı test </a:t>
              </a:r>
              <a:r>
                <a:rPr lang="tr-TR" dirty="0" err="1">
                  <a:solidFill>
                    <a:schemeClr val="bg2"/>
                  </a:solidFill>
                </a:rPr>
                <a:t>case’ler</a:t>
              </a:r>
              <a:r>
                <a:rPr lang="tr-TR" dirty="0">
                  <a:solidFill>
                    <a:schemeClr val="bg2"/>
                  </a:solidFill>
                </a:rPr>
                <a:t> hazırlamak, ardından test </a:t>
              </a:r>
              <a:r>
                <a:rPr lang="tr-TR" dirty="0" err="1">
                  <a:solidFill>
                    <a:schemeClr val="bg2"/>
                  </a:solidFill>
                </a:rPr>
                <a:t>case’leri</a:t>
              </a:r>
              <a:r>
                <a:rPr lang="tr-TR" dirty="0">
                  <a:solidFill>
                    <a:schemeClr val="bg2"/>
                  </a:solidFill>
                </a:rPr>
                <a:t> bir test </a:t>
              </a:r>
              <a:r>
                <a:rPr lang="tr-TR" dirty="0" err="1">
                  <a:solidFill>
                    <a:schemeClr val="bg2"/>
                  </a:solidFill>
                </a:rPr>
                <a:t>suite</a:t>
              </a:r>
              <a:r>
                <a:rPr lang="tr-TR" dirty="0">
                  <a:solidFill>
                    <a:schemeClr val="bg2"/>
                  </a:solidFill>
                </a:rPr>
                <a:t> altında toplamak tercih edilmiştir.</a:t>
              </a:r>
            </a:p>
            <a:p>
              <a:pPr marL="914400" lvl="1" indent="-457200">
                <a:buFontTx/>
                <a:buChar char="•"/>
              </a:pPr>
              <a:r>
                <a:rPr lang="tr-TR" dirty="0" err="1">
                  <a:solidFill>
                    <a:schemeClr val="bg2"/>
                  </a:solidFill>
                </a:rPr>
                <a:t>TestAll</a:t>
              </a:r>
              <a:r>
                <a:rPr lang="tr-TR" dirty="0">
                  <a:solidFill>
                    <a:schemeClr val="bg2"/>
                  </a:solidFill>
                </a:rPr>
                <a:t> sınıfını yazmak zorunlu değildir, </a:t>
              </a:r>
              <a:r>
                <a:rPr lang="tr-TR" dirty="0" err="1">
                  <a:solidFill>
                    <a:schemeClr val="bg2"/>
                  </a:solidFill>
                </a:rPr>
                <a:t>TestAppClass</a:t>
              </a:r>
              <a:r>
                <a:rPr lang="tr-TR" dirty="0">
                  <a:solidFill>
                    <a:schemeClr val="bg2"/>
                  </a:solidFill>
                </a:rPr>
                <a:t> sınıfları bireysel olarak da çalıştırılabilir.</a:t>
              </a:r>
            </a:p>
            <a:p>
              <a:pPr marL="914400" lvl="1" indent="-457200">
                <a:buFontTx/>
                <a:buChar char="•"/>
              </a:pPr>
              <a:r>
                <a:rPr lang="tr-TR" dirty="0" err="1">
                  <a:solidFill>
                    <a:schemeClr val="bg2"/>
                  </a:solidFill>
                </a:rPr>
                <a:t>TestAll</a:t>
              </a:r>
              <a:r>
                <a:rPr lang="tr-TR" dirty="0">
                  <a:solidFill>
                    <a:schemeClr val="bg2"/>
                  </a:solidFill>
                </a:rPr>
                <a:t>.</a:t>
              </a:r>
              <a:r>
                <a:rPr lang="tr-TR" dirty="0" err="1">
                  <a:solidFill>
                    <a:schemeClr val="bg2"/>
                  </a:solidFill>
                </a:rPr>
                <a:t>suite</a:t>
              </a:r>
              <a:r>
                <a:rPr lang="tr-TR" dirty="0">
                  <a:solidFill>
                    <a:schemeClr val="bg2"/>
                  </a:solidFill>
                </a:rPr>
                <a:t>( ) metodu statiktir.</a:t>
              </a:r>
            </a:p>
          </p:txBody>
        </p:sp>
      </p:grpSp>
      <p:sp>
        <p:nvSpPr>
          <p:cNvPr id="15366" name="10 Dikdörtgen"/>
          <p:cNvSpPr>
            <a:spLocks noChangeArrowheads="1"/>
          </p:cNvSpPr>
          <p:nvPr/>
        </p:nvSpPr>
        <p:spPr bwMode="auto">
          <a:xfrm>
            <a:off x="323850" y="2708275"/>
            <a:ext cx="50403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Tx/>
              <a:buChar char="•"/>
            </a:pPr>
            <a:r>
              <a:rPr lang="tr-TR">
                <a:solidFill>
                  <a:schemeClr val="bg2"/>
                </a:solidFill>
              </a:rPr>
              <a:t>TestCase.setup metodu her testXXX() için yeniden çalışır.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8C3201-B326-45A7-9250-BD4E6D40E5EC}" type="slidenum">
              <a:rPr lang="tr-TR" smtClean="0"/>
              <a:pPr/>
              <a:t>3</a:t>
            </a:fld>
            <a:endParaRPr lang="tr-TR" smtClean="0"/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chemeClr val="bg2"/>
                </a:solidFill>
              </a:rPr>
              <a:t>JUNIT İLE BİRİM SINAMALARI</a:t>
            </a:r>
          </a:p>
        </p:txBody>
      </p:sp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496300" cy="3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 err="1" smtClean="0">
                <a:solidFill>
                  <a:schemeClr val="bg2"/>
                </a:solidFill>
              </a:rPr>
              <a:t>jUnit</a:t>
            </a:r>
            <a:r>
              <a:rPr lang="tr-TR" b="1" dirty="0" smtClean="0">
                <a:solidFill>
                  <a:schemeClr val="bg2"/>
                </a:solidFill>
              </a:rPr>
              <a:t> Sürüm 4.X Gelişmeleri</a:t>
            </a:r>
            <a:endParaRPr lang="tr-TR" b="1" dirty="0">
              <a:solidFill>
                <a:schemeClr val="bg2"/>
              </a:solidFill>
            </a:endParaRPr>
          </a:p>
        </p:txBody>
      </p:sp>
      <p:sp>
        <p:nvSpPr>
          <p:cNvPr id="15368" name="Text Box 4"/>
          <p:cNvSpPr txBox="1">
            <a:spLocks noChangeArrowheads="1"/>
          </p:cNvSpPr>
          <p:nvPr/>
        </p:nvSpPr>
        <p:spPr bwMode="auto">
          <a:xfrm>
            <a:off x="323850" y="1340840"/>
            <a:ext cx="8496300" cy="5355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Geriye doğru uyumluluk korunmakla birlikte, </a:t>
            </a:r>
            <a:r>
              <a:rPr lang="tr-TR" dirty="0" err="1" smtClean="0">
                <a:solidFill>
                  <a:schemeClr val="bg2"/>
                </a:solidFill>
              </a:rPr>
              <a:t>jUnit</a:t>
            </a:r>
            <a:r>
              <a:rPr lang="tr-TR" dirty="0" smtClean="0">
                <a:solidFill>
                  <a:schemeClr val="bg2"/>
                </a:solidFill>
              </a:rPr>
              <a:t> 4 sürümü ile </a:t>
            </a:r>
            <a:r>
              <a:rPr lang="tr-TR" dirty="0" err="1" smtClean="0">
                <a:solidFill>
                  <a:schemeClr val="bg2"/>
                </a:solidFill>
              </a:rPr>
              <a:t>annotation</a:t>
            </a:r>
            <a:r>
              <a:rPr lang="tr-TR" dirty="0" smtClean="0">
                <a:solidFill>
                  <a:schemeClr val="bg2"/>
                </a:solidFill>
              </a:rPr>
              <a:t> desteği gelmiştir (Büyük/küçük harf duyarlılığı vardır).</a:t>
            </a:r>
          </a:p>
          <a:p>
            <a:pPr marL="914400" lvl="1" indent="-457200">
              <a:buFontTx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Artık sınama sınıflarının </a:t>
            </a:r>
            <a:r>
              <a:rPr lang="tr-TR" dirty="0" err="1" smtClean="0">
                <a:solidFill>
                  <a:schemeClr val="bg2"/>
                </a:solidFill>
              </a:rPr>
              <a:t>TestCase</a:t>
            </a:r>
            <a:r>
              <a:rPr lang="tr-TR" dirty="0" smtClean="0">
                <a:solidFill>
                  <a:schemeClr val="bg2"/>
                </a:solidFill>
              </a:rPr>
              <a:t> sınıfından kalıtımla türetilmesi gerekmemektedir ancak şu eklemeler yapılmalıdır:</a:t>
            </a:r>
          </a:p>
          <a:p>
            <a:pPr lvl="2"/>
            <a:r>
              <a:rPr lang="tr-TR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tr-T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tr-T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tr-TR" b="1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pPr lvl="2"/>
            <a:r>
              <a:rPr lang="tr-TR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tr-TR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</a:t>
            </a:r>
            <a:r>
              <a:rPr lang="tr-TR" b="1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pPr marL="914400" lvl="1" indent="-457200">
              <a:buFontTx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Artık sınama metotlarının adlarını test kelimesi ile başlatmak gerekli değildir, ilgili metotların başına @Test </a:t>
            </a:r>
            <a:r>
              <a:rPr lang="tr-TR" dirty="0" err="1" smtClean="0">
                <a:solidFill>
                  <a:schemeClr val="bg2"/>
                </a:solidFill>
              </a:rPr>
              <a:t>annotation</a:t>
            </a:r>
            <a:r>
              <a:rPr lang="tr-TR" dirty="0" smtClean="0">
                <a:solidFill>
                  <a:schemeClr val="bg2"/>
                </a:solidFill>
              </a:rPr>
              <a:t> koymak yeterlidir.</a:t>
            </a:r>
          </a:p>
          <a:p>
            <a:pPr marL="1371600" lvl="2" indent="-457200">
              <a:buFontTx/>
              <a:buChar char="•"/>
            </a:pPr>
            <a:r>
              <a:rPr lang="tr-TR" dirty="0" err="1" smtClean="0">
                <a:solidFill>
                  <a:schemeClr val="bg2"/>
                </a:solidFill>
              </a:rPr>
              <a:t>setup</a:t>
            </a:r>
            <a:r>
              <a:rPr lang="tr-TR" dirty="0" smtClean="0">
                <a:solidFill>
                  <a:schemeClr val="bg2"/>
                </a:solidFill>
              </a:rPr>
              <a:t> adlı metodun yerine ise @</a:t>
            </a:r>
            <a:r>
              <a:rPr lang="tr-TR" dirty="0" err="1" smtClean="0">
                <a:solidFill>
                  <a:schemeClr val="bg2"/>
                </a:solidFill>
              </a:rPr>
              <a:t>Before</a:t>
            </a:r>
            <a:r>
              <a:rPr lang="tr-TR" dirty="0" smtClean="0">
                <a:solidFill>
                  <a:schemeClr val="bg2"/>
                </a:solidFill>
              </a:rPr>
              <a:t> </a:t>
            </a:r>
            <a:r>
              <a:rPr lang="tr-TR" dirty="0" err="1" smtClean="0">
                <a:solidFill>
                  <a:schemeClr val="bg2"/>
                </a:solidFill>
              </a:rPr>
              <a:t>annotation</a:t>
            </a:r>
            <a:r>
              <a:rPr lang="tr-TR" dirty="0" smtClean="0">
                <a:solidFill>
                  <a:schemeClr val="bg2"/>
                </a:solidFill>
              </a:rPr>
              <a:t> gelmiştir.</a:t>
            </a:r>
          </a:p>
          <a:p>
            <a:pPr lvl="3"/>
            <a:r>
              <a:rPr lang="tr-TR" dirty="0" smtClean="0">
                <a:latin typeface="Consolas"/>
              </a:rPr>
              <a:t>@</a:t>
            </a:r>
            <a:r>
              <a:rPr lang="tr-TR" dirty="0" err="1" smtClean="0">
                <a:latin typeface="Consolas"/>
              </a:rPr>
              <a:t>Before</a:t>
            </a:r>
            <a:endParaRPr lang="tr-TR" dirty="0" smtClean="0">
              <a:latin typeface="Consolas"/>
            </a:endParaRPr>
          </a:p>
          <a:p>
            <a:pPr lvl="3"/>
            <a:r>
              <a:rPr lang="tr-TR" b="1" dirty="0" err="1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tr-TR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tr-TR" b="1" dirty="0" err="1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tr-TR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tr-TR" b="1" dirty="0" err="1" smtClean="0">
                <a:solidFill>
                  <a:srgbClr val="000000"/>
                </a:solidFill>
                <a:latin typeface="Consolas"/>
              </a:rPr>
              <a:t>setUp</a:t>
            </a:r>
            <a:r>
              <a:rPr lang="tr-TR" b="1" dirty="0" smtClean="0">
                <a:solidFill>
                  <a:srgbClr val="000000"/>
                </a:solidFill>
                <a:latin typeface="Consolas"/>
              </a:rPr>
              <a:t>()</a:t>
            </a:r>
            <a:r>
              <a:rPr lang="tr-TR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tr-TR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{ /*</a:t>
            </a:r>
            <a:r>
              <a:rPr lang="tr-TR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Preparations</a:t>
            </a:r>
            <a:r>
              <a:rPr lang="tr-TR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*/ }</a:t>
            </a:r>
          </a:p>
          <a:p>
            <a:pPr lvl="3"/>
            <a:r>
              <a:rPr lang="tr-TR" dirty="0">
                <a:latin typeface="Consolas"/>
              </a:rPr>
              <a:t>@Test</a:t>
            </a:r>
          </a:p>
          <a:p>
            <a:pPr lvl="3"/>
            <a:r>
              <a:rPr lang="tr-TR" b="1" dirty="0" err="1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tr-TR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tr-TR" b="1" dirty="0" err="1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tr-TR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tr-TR" b="1" dirty="0" err="1" smtClean="0">
                <a:solidFill>
                  <a:srgbClr val="000000"/>
                </a:solidFill>
                <a:latin typeface="Consolas"/>
              </a:rPr>
              <a:t>testSomething</a:t>
            </a:r>
            <a:r>
              <a:rPr lang="tr-TR" b="1" dirty="0" smtClean="0">
                <a:solidFill>
                  <a:srgbClr val="000000"/>
                </a:solidFill>
                <a:latin typeface="Consolas"/>
              </a:rPr>
              <a:t>() </a:t>
            </a:r>
            <a:r>
              <a:rPr lang="tr-TR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{ /*Do test*/ }</a:t>
            </a:r>
            <a:endParaRPr lang="tr-TR" dirty="0" smtClean="0">
              <a:solidFill>
                <a:schemeClr val="bg2"/>
              </a:solidFill>
            </a:endParaRPr>
          </a:p>
          <a:p>
            <a:pPr marL="914400" lvl="1" indent="-457200">
              <a:buFontTx/>
              <a:buChar char="•"/>
            </a:pPr>
            <a:r>
              <a:rPr lang="tr-TR" dirty="0" err="1" smtClean="0">
                <a:solidFill>
                  <a:schemeClr val="bg2"/>
                </a:solidFill>
              </a:rPr>
              <a:t>Exception</a:t>
            </a:r>
            <a:r>
              <a:rPr lang="tr-TR" dirty="0" smtClean="0">
                <a:solidFill>
                  <a:schemeClr val="bg2"/>
                </a:solidFill>
              </a:rPr>
              <a:t> tanımlanan yazılımlarda atılması gereken </a:t>
            </a:r>
            <a:r>
              <a:rPr lang="tr-TR" dirty="0" err="1" smtClean="0">
                <a:solidFill>
                  <a:schemeClr val="bg2"/>
                </a:solidFill>
              </a:rPr>
              <a:t>exception’ların</a:t>
            </a:r>
            <a:r>
              <a:rPr lang="tr-TR" dirty="0" smtClean="0">
                <a:solidFill>
                  <a:schemeClr val="bg2"/>
                </a:solidFill>
              </a:rPr>
              <a:t> gerçekten ortaya çıkıp çıkmadığının sınanması da mümkün olmuştur.</a:t>
            </a:r>
          </a:p>
          <a:p>
            <a:pPr lvl="3"/>
            <a:r>
              <a:rPr lang="tr-TR" dirty="0" smtClean="0">
                <a:latin typeface="Consolas"/>
              </a:rPr>
              <a:t>@Test</a:t>
            </a:r>
            <a:r>
              <a:rPr lang="tr-TR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tr-TR" dirty="0" err="1" smtClean="0">
                <a:solidFill>
                  <a:srgbClr val="000000"/>
                </a:solidFill>
                <a:latin typeface="Consolas"/>
              </a:rPr>
              <a:t>expected</a:t>
            </a:r>
            <a:r>
              <a:rPr lang="tr-TR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tr-TR" dirty="0" err="1" smtClean="0">
                <a:solidFill>
                  <a:srgbClr val="000000"/>
                </a:solidFill>
                <a:latin typeface="Consolas"/>
              </a:rPr>
              <a:t>SomeException.</a:t>
            </a:r>
            <a:r>
              <a:rPr lang="tr-TR" b="1" dirty="0" err="1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tr-TR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3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test</a:t>
            </a:r>
            <a:r>
              <a:rPr lang="tr-TR" b="1" dirty="0" err="1" smtClean="0">
                <a:solidFill>
                  <a:srgbClr val="000000"/>
                </a:solidFill>
                <a:latin typeface="Consolas"/>
              </a:rPr>
              <a:t>The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Exception()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tr-TR" b="1" dirty="0" err="1" smtClean="0">
                <a:solidFill>
                  <a:srgbClr val="000000"/>
                </a:solidFill>
                <a:latin typeface="Consolas"/>
              </a:rPr>
              <a:t>Some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Exception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pPr lvl="3"/>
            <a:r>
              <a:rPr lang="tr-TR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tr-TR" dirty="0" err="1" smtClean="0">
                <a:solidFill>
                  <a:srgbClr val="000000"/>
                </a:solidFill>
                <a:latin typeface="Consolas"/>
              </a:rPr>
              <a:t>doSomethingThatCreatesTheException</a:t>
            </a:r>
            <a:r>
              <a:rPr lang="tr-TR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3"/>
            <a:r>
              <a:rPr lang="tr-TR" dirty="0" smtClean="0">
                <a:solidFill>
                  <a:srgbClr val="000000"/>
                </a:solidFill>
                <a:latin typeface="Consolas"/>
              </a:rPr>
              <a:t>}</a:t>
            </a:r>
            <a:endParaRPr lang="tr-T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A86C84-F518-4BD5-B81C-606567BF2473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chemeClr val="bg2"/>
                </a:solidFill>
              </a:rPr>
              <a:t>JUNIT İLE BİRİM SINAMALARI</a:t>
            </a:r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323850" y="909638"/>
            <a:ext cx="2592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tr-TR">
                <a:solidFill>
                  <a:schemeClr val="bg2"/>
                </a:solidFill>
              </a:rPr>
              <a:t>Basit bir video kiralama örneği:</a:t>
            </a:r>
          </a:p>
        </p:txBody>
      </p:sp>
      <p:pic>
        <p:nvPicPr>
          <p:cNvPr id="16390" name="Picture 17" descr="fowler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7850" y="981075"/>
            <a:ext cx="56864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323850" y="5661025"/>
            <a:ext cx="2663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tr-TR" dirty="0">
                <a:solidFill>
                  <a:schemeClr val="bg2"/>
                </a:solidFill>
              </a:rPr>
              <a:t>Örneğin kaynak </a:t>
            </a:r>
            <a:r>
              <a:rPr lang="tr-TR" dirty="0" smtClean="0">
                <a:solidFill>
                  <a:schemeClr val="bg2"/>
                </a:solidFill>
              </a:rPr>
              <a:t>kodu: Ek-A</a:t>
            </a:r>
            <a:endParaRPr lang="tr-TR" dirty="0">
              <a:solidFill>
                <a:schemeClr val="bg2"/>
              </a:solidFill>
            </a:endParaRPr>
          </a:p>
        </p:txBody>
      </p:sp>
      <p:pic>
        <p:nvPicPr>
          <p:cNvPr id="1026" name="Picture 2" descr="C:\Users\yunus\Documents\Dropbox\akademik\dersler\0116130 Nesneye Dayalı Tasarım ve Modelleme (YL)\2012-2013-1\Ders notları\UML\refactoring_uml\fowler_0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479" y="1628800"/>
            <a:ext cx="1642289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81B520-4632-4DD4-B97B-CCB38B4601B5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chemeClr val="bg2"/>
                </a:solidFill>
              </a:rPr>
              <a:t>JUNIT İLE BİRİM SINAMALARI</a:t>
            </a:r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323850" y="908050"/>
            <a:ext cx="8496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tr-TR">
                <a:solidFill>
                  <a:schemeClr val="bg2"/>
                </a:solidFill>
              </a:rPr>
              <a:t>Test cases:</a:t>
            </a:r>
          </a:p>
          <a:p>
            <a:pPr marL="914400" lvl="1" indent="-457200">
              <a:buFontTx/>
              <a:buChar char="•"/>
            </a:pPr>
            <a:r>
              <a:rPr lang="tr-TR">
                <a:solidFill>
                  <a:schemeClr val="bg2"/>
                </a:solidFill>
              </a:rPr>
              <a:t>kaynak kodu: testing/fowler00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7704138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package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fowler_00;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import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junit.framework.TestCase;</a:t>
            </a:r>
          </a:p>
          <a:p>
            <a:r>
              <a:rPr lang="en-US" sz="12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TestCustomer </a:t>
            </a:r>
            <a:r>
              <a:rPr lang="en-US" sz="1200" b="1">
                <a:solidFill>
                  <a:srgbClr val="7F0055"/>
                </a:solidFill>
                <a:latin typeface="Courier New" pitchFamily="49" charset="0"/>
              </a:rPr>
              <a:t>extends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TestCase {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   private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Customer </a:t>
            </a:r>
            <a:r>
              <a:rPr lang="tr-TR" sz="1200" b="1">
                <a:solidFill>
                  <a:srgbClr val="0000C0"/>
                </a:solidFill>
                <a:latin typeface="Courier New" pitchFamily="49" charset="0"/>
              </a:rPr>
              <a:t>yunus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   private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Movie </a:t>
            </a:r>
            <a:r>
              <a:rPr lang="tr-TR" sz="1200" b="1">
                <a:solidFill>
                  <a:srgbClr val="0000C0"/>
                </a:solidFill>
                <a:latin typeface="Courier New" pitchFamily="49" charset="0"/>
              </a:rPr>
              <a:t>matrix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tr-TR" sz="1200" b="1">
                <a:solidFill>
                  <a:srgbClr val="0000C0"/>
                </a:solidFill>
                <a:latin typeface="Courier New" pitchFamily="49" charset="0"/>
              </a:rPr>
              <a:t>monster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tr-TR" sz="1200" b="1">
                <a:solidFill>
                  <a:srgbClr val="0000C0"/>
                </a:solidFill>
                <a:latin typeface="Courier New" pitchFamily="49" charset="0"/>
              </a:rPr>
              <a:t>surrogate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tr-TR" sz="1200" b="1">
                <a:solidFill>
                  <a:srgbClr val="0000C0"/>
                </a:solidFill>
                <a:latin typeface="Courier New" pitchFamily="49" charset="0"/>
              </a:rPr>
              <a:t>terminator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   protected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setUp() {</a:t>
            </a:r>
          </a:p>
          <a:p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200">
                <a:solidFill>
                  <a:srgbClr val="0000C0"/>
                </a:solidFill>
                <a:latin typeface="Courier New" pitchFamily="49" charset="0"/>
              </a:rPr>
              <a:t>yunus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Customer(</a:t>
            </a:r>
            <a:r>
              <a:rPr lang="en-US" sz="1200" b="1">
                <a:solidFill>
                  <a:srgbClr val="2A00FF"/>
                </a:solidFill>
                <a:latin typeface="Courier New" pitchFamily="49" charset="0"/>
              </a:rPr>
              <a:t>"Yunus Emre Selçuk"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tr-TR" sz="120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1200">
                <a:solidFill>
                  <a:srgbClr val="0000C0"/>
                </a:solidFill>
                <a:latin typeface="Courier New" pitchFamily="49" charset="0"/>
              </a:rPr>
              <a:t>matrix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Movie(</a:t>
            </a:r>
            <a:r>
              <a:rPr lang="en-US" sz="1200" b="1">
                <a:solidFill>
                  <a:srgbClr val="2A00FF"/>
                </a:solidFill>
                <a:latin typeface="Courier New" pitchFamily="49" charset="0"/>
              </a:rPr>
              <a:t>"The Matrix"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,Movie.</a:t>
            </a:r>
            <a:r>
              <a:rPr lang="en-US" sz="1200" b="1" i="1">
                <a:solidFill>
                  <a:srgbClr val="0000C0"/>
                </a:solidFill>
                <a:latin typeface="Courier New" pitchFamily="49" charset="0"/>
              </a:rPr>
              <a:t>REGULAR</a:t>
            </a:r>
            <a:r>
              <a:rPr lang="en-US" sz="12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tr-TR" sz="120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1200">
                <a:solidFill>
                  <a:srgbClr val="0000C0"/>
                </a:solidFill>
                <a:latin typeface="Courier New" pitchFamily="49" charset="0"/>
              </a:rPr>
              <a:t>monster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Movie(</a:t>
            </a:r>
            <a:r>
              <a:rPr lang="en-US" sz="1200" b="1">
                <a:solidFill>
                  <a:srgbClr val="2A00FF"/>
                </a:solidFill>
                <a:latin typeface="Courier New" pitchFamily="49" charset="0"/>
              </a:rPr>
              <a:t>"Monsters, Inc."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,Movie.</a:t>
            </a:r>
            <a:r>
              <a:rPr lang="en-US" sz="1200" b="1" i="1">
                <a:solidFill>
                  <a:srgbClr val="0000C0"/>
                </a:solidFill>
                <a:latin typeface="Courier New" pitchFamily="49" charset="0"/>
              </a:rPr>
              <a:t>CHILDRENS</a:t>
            </a:r>
            <a:r>
              <a:rPr lang="en-US" sz="12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tr-TR" sz="120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1200">
                <a:solidFill>
                  <a:srgbClr val="0000C0"/>
                </a:solidFill>
                <a:latin typeface="Courier New" pitchFamily="49" charset="0"/>
              </a:rPr>
              <a:t>surrogate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Movie(</a:t>
            </a:r>
            <a:r>
              <a:rPr lang="en-US" sz="1200" b="1">
                <a:solidFill>
                  <a:srgbClr val="2A00FF"/>
                </a:solidFill>
                <a:latin typeface="Courier New" pitchFamily="49" charset="0"/>
              </a:rPr>
              <a:t>"Surrogates"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, Movie.</a:t>
            </a:r>
            <a:r>
              <a:rPr lang="en-US" sz="1200" b="1" i="1">
                <a:solidFill>
                  <a:srgbClr val="0000C0"/>
                </a:solidFill>
                <a:latin typeface="Courier New" pitchFamily="49" charset="0"/>
              </a:rPr>
              <a:t>NEW_RELEASE</a:t>
            </a:r>
            <a:r>
              <a:rPr lang="en-US" sz="12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tr-TR" sz="120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1200">
                <a:solidFill>
                  <a:srgbClr val="0000C0"/>
                </a:solidFill>
                <a:latin typeface="Courier New" pitchFamily="49" charset="0"/>
              </a:rPr>
              <a:t>terminator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Movie(</a:t>
            </a:r>
            <a:r>
              <a:rPr lang="en-US" sz="1200" b="1">
                <a:solidFill>
                  <a:srgbClr val="2A00FF"/>
                </a:solidFill>
                <a:latin typeface="Courier New" pitchFamily="49" charset="0"/>
              </a:rPr>
              <a:t>"Terminato</a:t>
            </a:r>
            <a:r>
              <a:rPr lang="tr-TR" sz="1200" b="1">
                <a:solidFill>
                  <a:srgbClr val="2A00FF"/>
                </a:solidFill>
                <a:latin typeface="Courier New" pitchFamily="49" charset="0"/>
              </a:rPr>
              <a:t>r </a:t>
            </a:r>
            <a:r>
              <a:rPr lang="en-US" sz="1200" b="1">
                <a:solidFill>
                  <a:srgbClr val="2A00FF"/>
                </a:solidFill>
                <a:latin typeface="Courier New" pitchFamily="49" charset="0"/>
              </a:rPr>
              <a:t>Salvation"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,Movie.</a:t>
            </a:r>
            <a:r>
              <a:rPr lang="en-US" sz="1200" b="1" i="1">
                <a:solidFill>
                  <a:srgbClr val="0000C0"/>
                </a:solidFill>
                <a:latin typeface="Courier New" pitchFamily="49" charset="0"/>
              </a:rPr>
              <a:t>NEW_RELEASE</a:t>
            </a:r>
            <a:r>
              <a:rPr lang="en-US" sz="1200" b="1" i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   public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testGetName( ) {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String sonuc = yunus.getName( );</a:t>
            </a:r>
          </a:p>
          <a:p>
            <a:r>
              <a:rPr lang="tr-TR" sz="1200" i="1">
                <a:solidFill>
                  <a:srgbClr val="000000"/>
                </a:solidFill>
                <a:latin typeface="Courier New" pitchFamily="49" charset="0"/>
              </a:rPr>
              <a:t>	assertEquals(</a:t>
            </a:r>
            <a:r>
              <a:rPr lang="tr-TR" sz="1200" i="1">
                <a:solidFill>
                  <a:srgbClr val="2A00FF"/>
                </a:solidFill>
                <a:latin typeface="Courier New" pitchFamily="49" charset="0"/>
              </a:rPr>
              <a:t>"Yunus Emre Selçuk"</a:t>
            </a:r>
            <a:r>
              <a:rPr lang="tr-TR" sz="1200" i="1">
                <a:solidFill>
                  <a:srgbClr val="000000"/>
                </a:solidFill>
                <a:latin typeface="Courier New" pitchFamily="49" charset="0"/>
              </a:rPr>
              <a:t>,sonuc);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   public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testStatementWhenEmpty( ) {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String sonuc = yunus.statement();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String beklenen = </a:t>
            </a:r>
            <a:r>
              <a:rPr lang="tr-TR" sz="1200">
                <a:solidFill>
                  <a:srgbClr val="2A00FF"/>
                </a:solidFill>
                <a:latin typeface="Courier New" pitchFamily="49" charset="0"/>
              </a:rPr>
              <a:t>"Rental Record for Yunus Emre Selçuk\n"</a:t>
            </a: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beklenen += </a:t>
            </a:r>
            <a:r>
              <a:rPr lang="en-US" sz="1200">
                <a:solidFill>
                  <a:srgbClr val="2A00FF"/>
                </a:solidFill>
                <a:latin typeface="Courier New" pitchFamily="49" charset="0"/>
              </a:rPr>
              <a:t>"Amount owed is 0.0\n"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beklenen += </a:t>
            </a:r>
            <a:r>
              <a:rPr lang="en-US" sz="1200">
                <a:solidFill>
                  <a:srgbClr val="2A00FF"/>
                </a:solidFill>
                <a:latin typeface="Courier New" pitchFamily="49" charset="0"/>
              </a:rPr>
              <a:t>"You earned 0 frequent renter points"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 i="1">
                <a:solidFill>
                  <a:srgbClr val="000000"/>
                </a:solidFill>
                <a:latin typeface="Courier New" pitchFamily="49" charset="0"/>
              </a:rPr>
              <a:t>	assertEquals(beklenen, sonuc);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BA8D1B-5899-451D-AF1D-E82A3064C41F}" type="slidenum">
              <a:rPr lang="tr-TR" smtClean="0"/>
              <a:pPr/>
              <a:t>6</a:t>
            </a:fld>
            <a:endParaRPr lang="tr-TR" smtClean="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chemeClr val="bg2"/>
                </a:solidFill>
              </a:rPr>
              <a:t>JUNIT İLE BİRİM SINAMALARI</a:t>
            </a: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323850" y="908050"/>
            <a:ext cx="8496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tr-TR">
                <a:solidFill>
                  <a:schemeClr val="bg2"/>
                </a:solidFill>
              </a:rPr>
              <a:t>Test cases (devam):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9551" y="1341438"/>
            <a:ext cx="770485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   public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testStatementWithMoviesLongRent( ) {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yunus.addRental(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Rental(matrix, 3) );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yunus.addRental(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Rental(monster, 4) );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yunus.addRental(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Rental(surrogate, 2) );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String sonuc = yunus.statement();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String beklenen = </a:t>
            </a:r>
            <a:r>
              <a:rPr lang="tr-TR" sz="1200">
                <a:solidFill>
                  <a:srgbClr val="2A00FF"/>
                </a:solidFill>
                <a:latin typeface="Courier New" pitchFamily="49" charset="0"/>
              </a:rPr>
              <a:t>"Rental Record for Yunus Emre Selçuk\n"</a:t>
            </a: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beklenen += </a:t>
            </a:r>
            <a:r>
              <a:rPr lang="tr-TR" sz="1200">
                <a:solidFill>
                  <a:srgbClr val="2A00FF"/>
                </a:solidFill>
                <a:latin typeface="Courier New" pitchFamily="49" charset="0"/>
              </a:rPr>
              <a:t>"\tThe Matrix\t3.5\n"</a:t>
            </a: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beklenen += </a:t>
            </a:r>
            <a:r>
              <a:rPr lang="tr-TR" sz="1200">
                <a:solidFill>
                  <a:srgbClr val="2A00FF"/>
                </a:solidFill>
                <a:latin typeface="Courier New" pitchFamily="49" charset="0"/>
              </a:rPr>
              <a:t>"\tMonsters, Inc.\t3.0\n"</a:t>
            </a: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beklenen += </a:t>
            </a:r>
            <a:r>
              <a:rPr lang="tr-TR" sz="1200">
                <a:solidFill>
                  <a:srgbClr val="2A00FF"/>
                </a:solidFill>
                <a:latin typeface="Courier New" pitchFamily="49" charset="0"/>
              </a:rPr>
              <a:t>"\tSurrogates\t6.0\n"</a:t>
            </a: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beklenen += </a:t>
            </a:r>
            <a:r>
              <a:rPr lang="en-US" sz="1200">
                <a:solidFill>
                  <a:srgbClr val="2A00FF"/>
                </a:solidFill>
                <a:latin typeface="Courier New" pitchFamily="49" charset="0"/>
              </a:rPr>
              <a:t>"Amount owed is 12.5\n"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beklenen += </a:t>
            </a:r>
            <a:r>
              <a:rPr lang="en-US" sz="1200">
                <a:solidFill>
                  <a:srgbClr val="2A00FF"/>
                </a:solidFill>
                <a:latin typeface="Courier New" pitchFamily="49" charset="0"/>
              </a:rPr>
              <a:t>"You earned 4 frequent renter points"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tr-TR" sz="1200" i="1">
                <a:solidFill>
                  <a:srgbClr val="000000"/>
                </a:solidFill>
                <a:latin typeface="Courier New" pitchFamily="49" charset="0"/>
              </a:rPr>
              <a:t>	assertEquals(beklenen, sonuc);</a:t>
            </a:r>
          </a:p>
          <a:p>
            <a:pPr>
              <a:defRPr/>
            </a:pPr>
            <a:r>
              <a:rPr lang="tr-TR" sz="1200" i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tr-TR" sz="1200" b="1">
                <a:solidFill>
                  <a:srgbClr val="7F0055"/>
                </a:solidFill>
                <a:latin typeface="Courier New"/>
              </a:rPr>
              <a:t>   public</a:t>
            </a:r>
            <a:r>
              <a:rPr lang="tr-TR" sz="1200" b="1">
                <a:solidFill>
                  <a:srgbClr val="000000"/>
                </a:solidFill>
                <a:latin typeface="Courier New"/>
              </a:rPr>
              <a:t> </a:t>
            </a:r>
            <a:r>
              <a:rPr lang="tr-TR" sz="1200" b="1">
                <a:solidFill>
                  <a:srgbClr val="7F0055"/>
                </a:solidFill>
                <a:latin typeface="Courier New"/>
              </a:rPr>
              <a:t>void</a:t>
            </a:r>
            <a:r>
              <a:rPr lang="tr-TR" sz="1200" b="1">
                <a:solidFill>
                  <a:srgbClr val="000000"/>
                </a:solidFill>
                <a:latin typeface="Courier New"/>
              </a:rPr>
              <a:t> </a:t>
            </a:r>
            <a:r>
              <a:rPr lang="tr-TR" sz="1200" b="1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testStatementWithMoviesShortRent( ) {</a:t>
            </a:r>
          </a:p>
          <a:p>
            <a:pPr>
              <a:defRPr/>
            </a:pPr>
            <a:r>
              <a:rPr lang="tr-TR" sz="1200">
                <a:solidFill>
                  <a:srgbClr val="0000C0"/>
                </a:solidFill>
                <a:latin typeface="Courier New"/>
              </a:rPr>
              <a:t>	yunus</a:t>
            </a:r>
            <a:r>
              <a:rPr lang="tr-TR" sz="1200">
                <a:solidFill>
                  <a:srgbClr val="000000"/>
                </a:solidFill>
                <a:latin typeface="Courier New"/>
              </a:rPr>
              <a:t>.addRental( </a:t>
            </a:r>
            <a:r>
              <a:rPr lang="tr-TR" sz="1200" b="1">
                <a:solidFill>
                  <a:srgbClr val="7F0055"/>
                </a:solidFill>
                <a:latin typeface="Courier New"/>
              </a:rPr>
              <a:t>new</a:t>
            </a:r>
            <a:r>
              <a:rPr lang="tr-TR" sz="1200" b="1">
                <a:solidFill>
                  <a:srgbClr val="000000"/>
                </a:solidFill>
                <a:latin typeface="Courier New"/>
              </a:rPr>
              <a:t> Rental(</a:t>
            </a:r>
            <a:r>
              <a:rPr lang="tr-TR" sz="1200" b="1">
                <a:solidFill>
                  <a:srgbClr val="0000C0"/>
                </a:solidFill>
                <a:latin typeface="Courier New"/>
              </a:rPr>
              <a:t>matrix</a:t>
            </a:r>
            <a:r>
              <a:rPr lang="tr-TR" sz="1200" b="1">
                <a:solidFill>
                  <a:srgbClr val="000000"/>
                </a:solidFill>
                <a:latin typeface="Courier New"/>
              </a:rPr>
              <a:t>, 2) );</a:t>
            </a:r>
          </a:p>
          <a:p>
            <a:pPr>
              <a:defRPr/>
            </a:pPr>
            <a:r>
              <a:rPr lang="tr-TR" sz="1200">
                <a:solidFill>
                  <a:srgbClr val="0000C0"/>
                </a:solidFill>
                <a:latin typeface="Courier New"/>
              </a:rPr>
              <a:t>	yunus</a:t>
            </a:r>
            <a:r>
              <a:rPr lang="tr-TR" sz="1200">
                <a:solidFill>
                  <a:srgbClr val="000000"/>
                </a:solidFill>
                <a:latin typeface="Courier New"/>
              </a:rPr>
              <a:t>.addRental( </a:t>
            </a:r>
            <a:r>
              <a:rPr lang="tr-TR" sz="1200" b="1">
                <a:solidFill>
                  <a:srgbClr val="7F0055"/>
                </a:solidFill>
                <a:latin typeface="Courier New"/>
              </a:rPr>
              <a:t>new</a:t>
            </a:r>
            <a:r>
              <a:rPr lang="tr-TR" sz="1200" b="1">
                <a:solidFill>
                  <a:srgbClr val="000000"/>
                </a:solidFill>
                <a:latin typeface="Courier New"/>
              </a:rPr>
              <a:t> Rental(</a:t>
            </a:r>
            <a:r>
              <a:rPr lang="tr-TR" sz="1200" b="1">
                <a:solidFill>
                  <a:srgbClr val="0000C0"/>
                </a:solidFill>
                <a:latin typeface="Courier New"/>
              </a:rPr>
              <a:t>monster</a:t>
            </a:r>
            <a:r>
              <a:rPr lang="tr-TR" sz="1200" b="1">
                <a:solidFill>
                  <a:srgbClr val="000000"/>
                </a:solidFill>
                <a:latin typeface="Courier New"/>
              </a:rPr>
              <a:t>, 3) );</a:t>
            </a:r>
          </a:p>
          <a:p>
            <a:pPr>
              <a:defRPr/>
            </a:pPr>
            <a:r>
              <a:rPr lang="tr-TR" sz="1200">
                <a:solidFill>
                  <a:srgbClr val="0000C0"/>
                </a:solidFill>
                <a:latin typeface="Courier New"/>
              </a:rPr>
              <a:t>	yunus</a:t>
            </a:r>
            <a:r>
              <a:rPr lang="tr-TR" sz="1200">
                <a:solidFill>
                  <a:srgbClr val="000000"/>
                </a:solidFill>
                <a:latin typeface="Courier New"/>
              </a:rPr>
              <a:t>.addRental( </a:t>
            </a:r>
            <a:r>
              <a:rPr lang="tr-TR" sz="1200" b="1">
                <a:solidFill>
                  <a:srgbClr val="7F0055"/>
                </a:solidFill>
                <a:latin typeface="Courier New"/>
              </a:rPr>
              <a:t>new</a:t>
            </a:r>
            <a:r>
              <a:rPr lang="tr-TR" sz="1200" b="1">
                <a:solidFill>
                  <a:srgbClr val="000000"/>
                </a:solidFill>
                <a:latin typeface="Courier New"/>
              </a:rPr>
              <a:t> Rental(</a:t>
            </a:r>
            <a:r>
              <a:rPr lang="tr-TR" sz="1200" b="1">
                <a:solidFill>
                  <a:srgbClr val="0000C0"/>
                </a:solidFill>
                <a:latin typeface="Courier New"/>
              </a:rPr>
              <a:t>surrogate</a:t>
            </a:r>
            <a:r>
              <a:rPr lang="tr-TR" sz="1200" b="1">
                <a:solidFill>
                  <a:srgbClr val="000000"/>
                </a:solidFill>
                <a:latin typeface="Courier New"/>
              </a:rPr>
              <a:t>, 1) );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/>
              </a:rPr>
              <a:t>	String sonuc = </a:t>
            </a:r>
            <a:r>
              <a:rPr lang="tr-TR" sz="1200">
                <a:solidFill>
                  <a:srgbClr val="0000C0"/>
                </a:solidFill>
                <a:latin typeface="Courier New"/>
              </a:rPr>
              <a:t>yunus</a:t>
            </a:r>
            <a:r>
              <a:rPr lang="tr-TR" sz="1200">
                <a:solidFill>
                  <a:srgbClr val="000000"/>
                </a:solidFill>
                <a:latin typeface="Courier New"/>
              </a:rPr>
              <a:t>.statement();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/>
              </a:rPr>
              <a:t>	String beklenen = </a:t>
            </a:r>
            <a:r>
              <a:rPr lang="tr-TR" sz="1200">
                <a:solidFill>
                  <a:srgbClr val="2A00FF"/>
                </a:solidFill>
                <a:latin typeface="Courier New"/>
              </a:rPr>
              <a:t>"Rental Record for Yunus Emre Selçuk\n"</a:t>
            </a:r>
            <a:r>
              <a:rPr lang="tr-TR" sz="120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/>
              </a:rPr>
              <a:t>	beklenen += </a:t>
            </a:r>
            <a:r>
              <a:rPr lang="tr-TR" sz="1200">
                <a:solidFill>
                  <a:srgbClr val="2A00FF"/>
                </a:solidFill>
                <a:latin typeface="Courier New"/>
              </a:rPr>
              <a:t>"\tThe Matrix\t2.0\n"</a:t>
            </a:r>
            <a:r>
              <a:rPr lang="tr-TR" sz="120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/>
              </a:rPr>
              <a:t>	beklenen += </a:t>
            </a:r>
            <a:r>
              <a:rPr lang="tr-TR" sz="1200">
                <a:solidFill>
                  <a:srgbClr val="2A00FF"/>
                </a:solidFill>
                <a:latin typeface="Courier New"/>
              </a:rPr>
              <a:t>"\tMonsters, Inc.\t1.5\n"</a:t>
            </a:r>
            <a:r>
              <a:rPr lang="tr-TR" sz="120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/>
              </a:rPr>
              <a:t>	beklenen += </a:t>
            </a:r>
            <a:r>
              <a:rPr lang="tr-TR" sz="1200">
                <a:solidFill>
                  <a:srgbClr val="2A00FF"/>
                </a:solidFill>
                <a:latin typeface="Courier New"/>
              </a:rPr>
              <a:t>"\tSurrogates\t3.0\n"</a:t>
            </a:r>
            <a:r>
              <a:rPr lang="tr-TR" sz="120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>
                <a:solidFill>
                  <a:srgbClr val="000000"/>
                </a:solidFill>
                <a:latin typeface="Courier New"/>
              </a:rPr>
              <a:t>beklenen += </a:t>
            </a:r>
            <a:r>
              <a:rPr lang="en-US" sz="1200">
                <a:solidFill>
                  <a:srgbClr val="2A00FF"/>
                </a:solidFill>
                <a:latin typeface="Courier New"/>
              </a:rPr>
              <a:t>"Amount owed is 6.5\n"</a:t>
            </a:r>
            <a:r>
              <a:rPr lang="en-US" sz="120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>
                <a:solidFill>
                  <a:srgbClr val="000000"/>
                </a:solidFill>
                <a:latin typeface="Courier New"/>
              </a:rPr>
              <a:t>beklenen += </a:t>
            </a:r>
            <a:r>
              <a:rPr lang="en-US" sz="1200">
                <a:solidFill>
                  <a:srgbClr val="2A00FF"/>
                </a:solidFill>
                <a:latin typeface="Courier New"/>
              </a:rPr>
              <a:t>"You earned 3 frequent renter points"</a:t>
            </a:r>
            <a:r>
              <a:rPr lang="en-US" sz="120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defRPr/>
            </a:pPr>
            <a:r>
              <a:rPr lang="tr-TR" sz="1200" i="1">
                <a:solidFill>
                  <a:srgbClr val="000000"/>
                </a:solidFill>
                <a:latin typeface="Courier New"/>
              </a:rPr>
              <a:t>	assertEquals(beklenen, sonuc);</a:t>
            </a:r>
          </a:p>
          <a:p>
            <a:pPr>
              <a:defRPr/>
            </a:pPr>
            <a:r>
              <a:rPr lang="tr-TR" sz="1200">
                <a:solidFill>
                  <a:srgbClr val="000000"/>
                </a:solidFill>
                <a:latin typeface="Courier New"/>
              </a:rPr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CD6D7F-EE5F-4353-B3F4-8B34BFBBC160}" type="slidenum">
              <a:rPr lang="tr-TR" smtClean="0"/>
              <a:pPr/>
              <a:t>7</a:t>
            </a:fld>
            <a:endParaRPr lang="tr-TR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9750" y="1268413"/>
            <a:ext cx="77041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 b="1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tr-TR" sz="1200" b="1" dirty="0" err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tr-TR" sz="1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 dirty="0" err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tr-TR" sz="1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 dirty="0" err="1">
                <a:solidFill>
                  <a:srgbClr val="000000"/>
                </a:solidFill>
                <a:latin typeface="Courier New" pitchFamily="49" charset="0"/>
              </a:rPr>
              <a:t>testNewReleaseRentalBonus</a:t>
            </a:r>
            <a:r>
              <a:rPr lang="tr-TR" sz="1200" b="1" dirty="0">
                <a:solidFill>
                  <a:srgbClr val="000000"/>
                </a:solidFill>
                <a:latin typeface="Courier New" pitchFamily="49" charset="0"/>
              </a:rPr>
              <a:t>( ) {</a:t>
            </a:r>
          </a:p>
          <a:p>
            <a:r>
              <a:rPr lang="tr-TR" sz="1200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tr-TR" sz="1200" dirty="0" err="1">
                <a:solidFill>
                  <a:srgbClr val="0000C0"/>
                </a:solidFill>
                <a:latin typeface="Courier New" pitchFamily="49" charset="0"/>
              </a:rPr>
              <a:t>yunus</a:t>
            </a:r>
            <a:r>
              <a:rPr lang="tr-TR" sz="1200" dirty="0" err="1">
                <a:solidFill>
                  <a:srgbClr val="000000"/>
                </a:solidFill>
                <a:latin typeface="Courier New" pitchFamily="49" charset="0"/>
              </a:rPr>
              <a:t>.addRental</a:t>
            </a:r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( </a:t>
            </a:r>
            <a:r>
              <a:rPr lang="tr-TR" sz="12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tr-TR" sz="1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 dirty="0" err="1">
                <a:solidFill>
                  <a:srgbClr val="000000"/>
                </a:solidFill>
                <a:latin typeface="Courier New" pitchFamily="49" charset="0"/>
              </a:rPr>
              <a:t>Rental</a:t>
            </a:r>
            <a:r>
              <a:rPr lang="tr-TR" sz="12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tr-TR" sz="1200" b="1" dirty="0" err="1">
                <a:solidFill>
                  <a:srgbClr val="0000C0"/>
                </a:solidFill>
                <a:latin typeface="Courier New" pitchFamily="49" charset="0"/>
              </a:rPr>
              <a:t>surrogate</a:t>
            </a:r>
            <a:r>
              <a:rPr lang="tr-TR" sz="1200" b="1" dirty="0">
                <a:solidFill>
                  <a:srgbClr val="000000"/>
                </a:solidFill>
                <a:latin typeface="Courier New" pitchFamily="49" charset="0"/>
              </a:rPr>
              <a:t>, 2) );</a:t>
            </a:r>
          </a:p>
          <a:p>
            <a:r>
              <a:rPr lang="tr-TR" sz="1200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tr-TR" sz="1200" dirty="0" err="1">
                <a:solidFill>
                  <a:srgbClr val="0000C0"/>
                </a:solidFill>
                <a:latin typeface="Courier New" pitchFamily="49" charset="0"/>
              </a:rPr>
              <a:t>yunus</a:t>
            </a:r>
            <a:r>
              <a:rPr lang="tr-TR" sz="1200" dirty="0" err="1">
                <a:solidFill>
                  <a:srgbClr val="000000"/>
                </a:solidFill>
                <a:latin typeface="Courier New" pitchFamily="49" charset="0"/>
              </a:rPr>
              <a:t>.addRental</a:t>
            </a:r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( </a:t>
            </a:r>
            <a:r>
              <a:rPr lang="tr-TR" sz="12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tr-TR" sz="1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 dirty="0" err="1">
                <a:solidFill>
                  <a:srgbClr val="000000"/>
                </a:solidFill>
                <a:latin typeface="Courier New" pitchFamily="49" charset="0"/>
              </a:rPr>
              <a:t>Rental</a:t>
            </a:r>
            <a:r>
              <a:rPr lang="tr-TR" sz="12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tr-TR" sz="1200" b="1" dirty="0" err="1">
                <a:solidFill>
                  <a:srgbClr val="0000C0"/>
                </a:solidFill>
                <a:latin typeface="Courier New" pitchFamily="49" charset="0"/>
              </a:rPr>
              <a:t>terminator</a:t>
            </a:r>
            <a:r>
              <a:rPr lang="tr-TR" sz="1200" b="1" dirty="0">
                <a:solidFill>
                  <a:srgbClr val="000000"/>
                </a:solidFill>
                <a:latin typeface="Courier New" pitchFamily="49" charset="0"/>
              </a:rPr>
              <a:t>, 1) );</a:t>
            </a:r>
          </a:p>
          <a:p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tr-TR" sz="1200" dirty="0" err="1">
                <a:solidFill>
                  <a:srgbClr val="000000"/>
                </a:solidFill>
                <a:latin typeface="Courier New" pitchFamily="49" charset="0"/>
              </a:rPr>
              <a:t>String</a:t>
            </a:r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dirty="0" err="1">
                <a:solidFill>
                  <a:srgbClr val="000000"/>
                </a:solidFill>
                <a:latin typeface="Courier New" pitchFamily="49" charset="0"/>
              </a:rPr>
              <a:t>sonuc</a:t>
            </a:r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tr-TR" sz="1200" dirty="0" err="1">
                <a:solidFill>
                  <a:srgbClr val="0000C0"/>
                </a:solidFill>
                <a:latin typeface="Courier New" pitchFamily="49" charset="0"/>
              </a:rPr>
              <a:t>yunus</a:t>
            </a:r>
            <a:r>
              <a:rPr lang="tr-TR" sz="1200" dirty="0" err="1">
                <a:solidFill>
                  <a:srgbClr val="000000"/>
                </a:solidFill>
                <a:latin typeface="Courier New" pitchFamily="49" charset="0"/>
              </a:rPr>
              <a:t>.statement</a:t>
            </a:r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tr-TR" sz="1200" dirty="0" err="1">
                <a:solidFill>
                  <a:srgbClr val="000000"/>
                </a:solidFill>
                <a:latin typeface="Courier New" pitchFamily="49" charset="0"/>
              </a:rPr>
              <a:t>String</a:t>
            </a:r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 beklenen = </a:t>
            </a:r>
            <a:r>
              <a:rPr lang="tr-TR" sz="1200" dirty="0">
                <a:solidFill>
                  <a:srgbClr val="2A00FF"/>
                </a:solidFill>
                <a:latin typeface="Courier New" pitchFamily="49" charset="0"/>
              </a:rPr>
              <a:t>"</a:t>
            </a:r>
            <a:r>
              <a:rPr lang="tr-TR" sz="1200" dirty="0" err="1">
                <a:solidFill>
                  <a:srgbClr val="2A00FF"/>
                </a:solidFill>
                <a:latin typeface="Courier New" pitchFamily="49" charset="0"/>
              </a:rPr>
              <a:t>Rental</a:t>
            </a:r>
            <a:r>
              <a:rPr lang="tr-TR" sz="1200" dirty="0">
                <a:solidFill>
                  <a:srgbClr val="2A00FF"/>
                </a:solidFill>
                <a:latin typeface="Courier New" pitchFamily="49" charset="0"/>
              </a:rPr>
              <a:t> </a:t>
            </a:r>
            <a:r>
              <a:rPr lang="tr-TR" sz="1200" dirty="0" err="1">
                <a:solidFill>
                  <a:srgbClr val="2A00FF"/>
                </a:solidFill>
                <a:latin typeface="Courier New" pitchFamily="49" charset="0"/>
              </a:rPr>
              <a:t>Record</a:t>
            </a:r>
            <a:r>
              <a:rPr lang="tr-TR" sz="1200" dirty="0">
                <a:solidFill>
                  <a:srgbClr val="2A00FF"/>
                </a:solidFill>
                <a:latin typeface="Courier New" pitchFamily="49" charset="0"/>
              </a:rPr>
              <a:t> </a:t>
            </a:r>
            <a:r>
              <a:rPr lang="tr-TR" sz="1200" dirty="0" err="1">
                <a:solidFill>
                  <a:srgbClr val="2A00FF"/>
                </a:solidFill>
                <a:latin typeface="Courier New" pitchFamily="49" charset="0"/>
              </a:rPr>
              <a:t>for</a:t>
            </a:r>
            <a:r>
              <a:rPr lang="tr-TR" sz="1200" dirty="0">
                <a:solidFill>
                  <a:srgbClr val="2A00FF"/>
                </a:solidFill>
                <a:latin typeface="Courier New" pitchFamily="49" charset="0"/>
              </a:rPr>
              <a:t> Yunus Emre Selçuk\n"</a:t>
            </a:r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	beklenen += </a:t>
            </a:r>
            <a:r>
              <a:rPr lang="tr-TR" sz="1200" dirty="0">
                <a:solidFill>
                  <a:srgbClr val="2A00FF"/>
                </a:solidFill>
                <a:latin typeface="Courier New" pitchFamily="49" charset="0"/>
              </a:rPr>
              <a:t>"\</a:t>
            </a:r>
            <a:r>
              <a:rPr lang="tr-TR" sz="1200" dirty="0" err="1">
                <a:solidFill>
                  <a:srgbClr val="2A00FF"/>
                </a:solidFill>
                <a:latin typeface="Courier New" pitchFamily="49" charset="0"/>
              </a:rPr>
              <a:t>tSurrogates</a:t>
            </a:r>
            <a:r>
              <a:rPr lang="tr-TR" sz="1200" dirty="0">
                <a:solidFill>
                  <a:srgbClr val="2A00FF"/>
                </a:solidFill>
                <a:latin typeface="Courier New" pitchFamily="49" charset="0"/>
              </a:rPr>
              <a:t>\t6.0\n"</a:t>
            </a:r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	beklenen += </a:t>
            </a:r>
            <a:r>
              <a:rPr lang="tr-TR" sz="1200" dirty="0">
                <a:solidFill>
                  <a:srgbClr val="2A00FF"/>
                </a:solidFill>
                <a:latin typeface="Courier New" pitchFamily="49" charset="0"/>
              </a:rPr>
              <a:t>"\</a:t>
            </a:r>
            <a:r>
              <a:rPr lang="tr-TR" sz="1200" dirty="0" err="1">
                <a:solidFill>
                  <a:srgbClr val="2A00FF"/>
                </a:solidFill>
                <a:latin typeface="Courier New" pitchFamily="49" charset="0"/>
              </a:rPr>
              <a:t>tTerminator</a:t>
            </a:r>
            <a:r>
              <a:rPr lang="tr-TR" sz="1200" dirty="0">
                <a:solidFill>
                  <a:srgbClr val="2A00FF"/>
                </a:solidFill>
                <a:latin typeface="Courier New" pitchFamily="49" charset="0"/>
              </a:rPr>
              <a:t> </a:t>
            </a:r>
            <a:r>
              <a:rPr lang="tr-TR" sz="1200" dirty="0" err="1">
                <a:solidFill>
                  <a:srgbClr val="2A00FF"/>
                </a:solidFill>
                <a:latin typeface="Courier New" pitchFamily="49" charset="0"/>
              </a:rPr>
              <a:t>Salvation</a:t>
            </a:r>
            <a:r>
              <a:rPr lang="tr-TR" sz="1200" dirty="0">
                <a:solidFill>
                  <a:srgbClr val="2A00FF"/>
                </a:solidFill>
                <a:latin typeface="Courier New" pitchFamily="49" charset="0"/>
              </a:rPr>
              <a:t>\t3.0\n"</a:t>
            </a:r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beklenen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+= </a:t>
            </a:r>
            <a:r>
              <a:rPr lang="en-US" sz="1200" dirty="0">
                <a:solidFill>
                  <a:srgbClr val="2A00FF"/>
                </a:solidFill>
                <a:latin typeface="Courier New" pitchFamily="49" charset="0"/>
              </a:rPr>
              <a:t>"Amount owed is 9.0\n"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beklenen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+= </a:t>
            </a:r>
            <a:r>
              <a:rPr lang="en-US" sz="1200" dirty="0">
                <a:solidFill>
                  <a:srgbClr val="2A00FF"/>
                </a:solidFill>
                <a:latin typeface="Courier New" pitchFamily="49" charset="0"/>
              </a:rPr>
              <a:t>"You earned 3 frequent renter points"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tr-TR" sz="1200" i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tr-TR" sz="1200" i="1" dirty="0" err="1">
                <a:solidFill>
                  <a:srgbClr val="000000"/>
                </a:solidFill>
                <a:latin typeface="Courier New" pitchFamily="49" charset="0"/>
              </a:rPr>
              <a:t>assertEquals</a:t>
            </a:r>
            <a:r>
              <a:rPr lang="tr-TR" sz="1200" i="1" dirty="0">
                <a:solidFill>
                  <a:srgbClr val="000000"/>
                </a:solidFill>
                <a:latin typeface="Courier New" pitchFamily="49" charset="0"/>
              </a:rPr>
              <a:t>(beklenen, </a:t>
            </a:r>
            <a:r>
              <a:rPr lang="tr-TR" sz="1200" i="1" dirty="0" err="1">
                <a:solidFill>
                  <a:srgbClr val="000000"/>
                </a:solidFill>
                <a:latin typeface="Courier New" pitchFamily="49" charset="0"/>
              </a:rPr>
              <a:t>sonuc</a:t>
            </a:r>
            <a:r>
              <a:rPr lang="tr-TR" sz="1200" i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tr-TR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288" y="4076700"/>
            <a:ext cx="79216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package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fowler_00;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import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junit.framework.*;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TestAll {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   public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Test suite( ) {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      TestSuite suite = 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TestSuite(</a:t>
            </a:r>
            <a:r>
              <a:rPr lang="tr-TR" sz="1200" b="1">
                <a:solidFill>
                  <a:srgbClr val="2A00FF"/>
                </a:solidFill>
                <a:latin typeface="Courier New" pitchFamily="49" charset="0"/>
              </a:rPr>
              <a:t>"Bütün testler"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      suite.addTestSuite(TestCustomer.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      suite.addTestSuite(TestMovie.</a:t>
            </a:r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class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tr-TR" sz="1200" b="1">
                <a:solidFill>
                  <a:srgbClr val="7F0055"/>
                </a:solidFill>
                <a:latin typeface="Courier New" pitchFamily="49" charset="0"/>
              </a:rPr>
              <a:t>      return</a:t>
            </a:r>
            <a:r>
              <a:rPr lang="tr-TR" sz="1200" b="1">
                <a:solidFill>
                  <a:srgbClr val="000000"/>
                </a:solidFill>
                <a:latin typeface="Courier New" pitchFamily="49" charset="0"/>
              </a:rPr>
              <a:t> suite;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   }</a:t>
            </a:r>
          </a:p>
          <a:p>
            <a:r>
              <a:rPr lang="tr-TR" sz="120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chemeClr val="bg2"/>
                </a:solidFill>
              </a:rPr>
              <a:t>JUNIT İLE BİRİM SINAMALARI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323850" y="908050"/>
            <a:ext cx="8496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tr-TR">
                <a:solidFill>
                  <a:schemeClr val="bg2"/>
                </a:solidFill>
              </a:rPr>
              <a:t>Test cases (devam):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323850" y="3716338"/>
            <a:ext cx="8496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tr-TR">
                <a:solidFill>
                  <a:schemeClr val="bg2"/>
                </a:solidFill>
              </a:rPr>
              <a:t>Test suite: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CD6D7F-EE5F-4353-B3F4-8B34BFBBC160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chemeClr val="bg2"/>
                </a:solidFill>
              </a:rPr>
              <a:t>JUNIT İLE BİRİM SINAMALARI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323850" y="908050"/>
            <a:ext cx="8496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tr-TR" smtClean="0">
                <a:solidFill>
                  <a:schemeClr val="bg2"/>
                </a:solidFill>
              </a:rPr>
              <a:t>Testi çalıştıralım …</a:t>
            </a:r>
            <a:endParaRPr lang="tr-TR">
              <a:solidFill>
                <a:schemeClr val="bg2"/>
              </a:solidFill>
            </a:endParaRP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323850" y="4581128"/>
            <a:ext cx="8496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Tx/>
              <a:buChar char="•"/>
            </a:pPr>
            <a:r>
              <a:rPr lang="tr-TR" smtClean="0">
                <a:solidFill>
                  <a:schemeClr val="bg2"/>
                </a:solidFill>
              </a:rPr>
              <a:t>… ve sonuç:</a:t>
            </a:r>
            <a:endParaRPr lang="tr-TR">
              <a:solidFill>
                <a:schemeClr val="bg2"/>
              </a:solidFill>
            </a:endParaRPr>
          </a:p>
        </p:txBody>
      </p:sp>
      <p:pic>
        <p:nvPicPr>
          <p:cNvPr id="10" name="9 Resim" descr="TR18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637" y="1340768"/>
            <a:ext cx="7670725" cy="3211223"/>
          </a:xfrm>
          <a:prstGeom prst="rect">
            <a:avLst/>
          </a:prstGeom>
        </p:spPr>
      </p:pic>
      <p:pic>
        <p:nvPicPr>
          <p:cNvPr id="11" name="10 Resim" descr="TR18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4681720"/>
            <a:ext cx="2511439" cy="1915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C19A5-F744-4CDD-AFFC-F21663E25069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grpSp>
        <p:nvGrpSpPr>
          <p:cNvPr id="7" name="8 Grup"/>
          <p:cNvGrpSpPr/>
          <p:nvPr/>
        </p:nvGrpSpPr>
        <p:grpSpPr>
          <a:xfrm>
            <a:off x="323850" y="620688"/>
            <a:ext cx="8640763" cy="2121038"/>
            <a:chOff x="323850" y="3062288"/>
            <a:chExt cx="8640763" cy="2121038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23850" y="3062288"/>
              <a:ext cx="84963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tr-TR" b="1" dirty="0">
                  <a:solidFill>
                    <a:schemeClr val="bg2"/>
                  </a:solidFill>
                </a:rPr>
                <a:t>BİR TASARIMIN ARDIŞIL DÜZENLEMELER İLE DEĞİŞTİRİLMESİ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323850" y="3429000"/>
              <a:ext cx="8640763" cy="175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buFontTx/>
                <a:buChar char="•"/>
              </a:pPr>
              <a:r>
                <a:rPr lang="tr-TR" dirty="0">
                  <a:solidFill>
                    <a:schemeClr val="bg2"/>
                  </a:solidFill>
                </a:rPr>
                <a:t>Şimdiye kadar incelenen düzenlemelerden bazılarının birlikte kullanılarak, yapısal programlama yaklaşımı izleri taşıyan bir tasarımın nasıl değiştirildiğinin bir örneği için </a:t>
              </a:r>
              <a:r>
                <a:rPr lang="tr-TR" dirty="0" err="1">
                  <a:solidFill>
                    <a:schemeClr val="bg2"/>
                  </a:solidFill>
                </a:rPr>
                <a:t>Fowler’ın</a:t>
              </a:r>
              <a:r>
                <a:rPr lang="tr-TR" dirty="0">
                  <a:solidFill>
                    <a:schemeClr val="bg2"/>
                  </a:solidFill>
                </a:rPr>
                <a:t> </a:t>
              </a:r>
              <a:r>
                <a:rPr lang="tr-TR" dirty="0" err="1">
                  <a:solidFill>
                    <a:schemeClr val="bg2"/>
                  </a:solidFill>
                </a:rPr>
                <a:t>Refactoring</a:t>
              </a:r>
              <a:r>
                <a:rPr lang="tr-TR" dirty="0">
                  <a:solidFill>
                    <a:schemeClr val="bg2"/>
                  </a:solidFill>
                </a:rPr>
                <a:t> kitabının 1. bölümü incelenebilir</a:t>
              </a:r>
              <a:r>
                <a:rPr lang="tr-TR" dirty="0" smtClean="0">
                  <a:solidFill>
                    <a:schemeClr val="bg2"/>
                  </a:solidFill>
                </a:rPr>
                <a:t>.</a:t>
              </a:r>
            </a:p>
            <a:p>
              <a:pPr marL="914400" lvl="1" indent="-457200">
                <a:buFontTx/>
                <a:buChar char="•"/>
              </a:pPr>
              <a:r>
                <a:rPr lang="en-US" dirty="0">
                  <a:solidFill>
                    <a:schemeClr val="bg2"/>
                  </a:solidFill>
                </a:rPr>
                <a:t>Refactoring: Improving the Design of Existing Code</a:t>
              </a:r>
              <a:r>
                <a:rPr lang="tr-TR" dirty="0">
                  <a:solidFill>
                    <a:schemeClr val="bg2"/>
                  </a:solidFill>
                </a:rPr>
                <a:t>, Martin </a:t>
              </a:r>
              <a:r>
                <a:rPr lang="tr-TR" dirty="0" err="1">
                  <a:solidFill>
                    <a:schemeClr val="bg2"/>
                  </a:solidFill>
                </a:rPr>
                <a:t>Fowler</a:t>
              </a:r>
              <a:r>
                <a:rPr lang="tr-TR" dirty="0">
                  <a:solidFill>
                    <a:schemeClr val="bg2"/>
                  </a:solidFill>
                </a:rPr>
                <a:t>. </a:t>
              </a:r>
              <a:r>
                <a:rPr lang="tr-TR" dirty="0" err="1">
                  <a:solidFill>
                    <a:schemeClr val="bg2"/>
                  </a:solidFill>
                </a:rPr>
                <a:t>Addison-Wesley</a:t>
              </a:r>
              <a:r>
                <a:rPr lang="tr-TR" dirty="0">
                  <a:solidFill>
                    <a:schemeClr val="bg2"/>
                  </a:solidFill>
                </a:rPr>
                <a:t>, 1999</a:t>
              </a:r>
            </a:p>
            <a:p>
              <a:pPr marL="457200" indent="-457200">
                <a:buFontTx/>
                <a:buChar char="•"/>
              </a:pPr>
              <a:endParaRPr lang="tr-TR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1" name="8 Grup"/>
          <p:cNvGrpSpPr/>
          <p:nvPr/>
        </p:nvGrpSpPr>
        <p:grpSpPr>
          <a:xfrm>
            <a:off x="323850" y="2775997"/>
            <a:ext cx="8640763" cy="1844040"/>
            <a:chOff x="323850" y="3062288"/>
            <a:chExt cx="8640763" cy="1844040"/>
          </a:xfrm>
        </p:grpSpPr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323850" y="3062288"/>
              <a:ext cx="84963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tr-TR" b="1" dirty="0" smtClean="0">
                  <a:solidFill>
                    <a:schemeClr val="bg2"/>
                  </a:solidFill>
                </a:rPr>
                <a:t>EK-A: </a:t>
              </a:r>
              <a:r>
                <a:rPr lang="tr-TR" b="1" dirty="0" err="1" smtClean="0">
                  <a:solidFill>
                    <a:schemeClr val="bg2"/>
                  </a:solidFill>
                </a:rPr>
                <a:t>Refactor</a:t>
              </a:r>
              <a:r>
                <a:rPr lang="tr-TR" b="1" dirty="0" smtClean="0">
                  <a:solidFill>
                    <a:schemeClr val="bg2"/>
                  </a:solidFill>
                </a:rPr>
                <a:t> Edilen Örneğin Kaynak Kodları</a:t>
              </a:r>
              <a:endParaRPr lang="tr-TR" b="1" dirty="0">
                <a:solidFill>
                  <a:schemeClr val="bg2"/>
                </a:solidFill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23850" y="3429000"/>
              <a:ext cx="8640763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buFontTx/>
                <a:buChar char="•"/>
              </a:pPr>
              <a:r>
                <a:rPr lang="tr-TR" dirty="0" smtClean="0">
                  <a:solidFill>
                    <a:schemeClr val="bg2"/>
                  </a:solidFill>
                </a:rPr>
                <a:t>Hatırlatma: Bu örnek doğru tasarım ilkelerini çiğneyen kod kusurları ile doludur. Daha düzgün tasarım ve koda yukarıda değinilen kitapta yapılan birçok düzenleme etkinliğinin ardından ulaşılacaktır. Bu aşamada amaç birim sınamaları konusuna odaklanmaktır. </a:t>
              </a:r>
              <a:endParaRPr lang="tr-TR" dirty="0">
                <a:solidFill>
                  <a:schemeClr val="bg2"/>
                </a:solidFill>
              </a:endParaRPr>
            </a:p>
            <a:p>
              <a:pPr marL="457200" indent="-457200">
                <a:buFontTx/>
                <a:buChar char="•"/>
              </a:pPr>
              <a:endParaRPr lang="tr-TR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68262" y="4437112"/>
            <a:ext cx="83518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fowler_00;</a:t>
            </a:r>
          </a:p>
          <a:p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tr-TR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_name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Vector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Rental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rentals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Vector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Rental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){ </a:t>
            </a:r>
            <a:r>
              <a:rPr lang="tr-TR" sz="10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_name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tr-TR" sz="1000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addRental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Rental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tr-TR" sz="10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_</a:t>
            </a:r>
            <a:r>
              <a:rPr lang="tr-TR" sz="1000" dirty="0" err="1">
                <a:solidFill>
                  <a:srgbClr val="0000C0"/>
                </a:solidFill>
                <a:latin typeface="Consolas" panose="020B0609020204030204" pitchFamily="49" charset="0"/>
              </a:rPr>
              <a:t>rentals</a:t>
            </a:r>
            <a:r>
              <a:rPr lang="tr-TR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.addElement</a:t>
            </a:r>
            <a:r>
              <a:rPr lang="tr-TR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arg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tr-T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(){ </a:t>
            </a:r>
            <a:r>
              <a:rPr lang="tr-TR" sz="10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b="1" dirty="0">
                <a:solidFill>
                  <a:srgbClr val="0000C0"/>
                </a:solidFill>
                <a:latin typeface="Consolas" panose="020B0609020204030204" pitchFamily="49" charset="0"/>
              </a:rPr>
              <a:t>_name</a:t>
            </a:r>
            <a:r>
              <a:rPr lang="tr-TR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//</a:t>
            </a:r>
            <a:r>
              <a:rPr lang="tr-TR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to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be </a:t>
            </a:r>
            <a:r>
              <a:rPr lang="tr-TR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continued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in </a:t>
            </a:r>
            <a:r>
              <a:rPr lang="tr-TR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the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next</a:t>
            </a:r>
            <a:r>
              <a:rPr lang="tr-TR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slide</a:t>
            </a:r>
            <a:endParaRPr lang="tr-TR" sz="1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820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2723</TotalTime>
  <Words>973</Words>
  <Application>Microsoft Office PowerPoint</Application>
  <PresentationFormat>Ekran Gösterisi (4:3)</PresentationFormat>
  <Paragraphs>248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Pixel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yunus</dc:creator>
  <cp:lastModifiedBy>oyalar</cp:lastModifiedBy>
  <cp:revision>170</cp:revision>
  <dcterms:created xsi:type="dcterms:W3CDTF">1601-01-01T00:00:00Z</dcterms:created>
  <dcterms:modified xsi:type="dcterms:W3CDTF">2020-04-15T06:09:55Z</dcterms:modified>
</cp:coreProperties>
</file>