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0" r:id="rId7"/>
    <p:sldId id="272" r:id="rId8"/>
    <p:sldId id="273" r:id="rId9"/>
    <p:sldId id="261" r:id="rId10"/>
    <p:sldId id="263" r:id="rId11"/>
    <p:sldId id="262" r:id="rId12"/>
    <p:sldId id="277" r:id="rId13"/>
    <p:sldId id="264" r:id="rId14"/>
    <p:sldId id="265" r:id="rId15"/>
    <p:sldId id="266" r:id="rId16"/>
    <p:sldId id="267" r:id="rId17"/>
    <p:sldId id="269" r:id="rId18"/>
    <p:sldId id="278" r:id="rId19"/>
    <p:sldId id="279" r:id="rId20"/>
    <p:sldId id="280" r:id="rId21"/>
    <p:sldId id="281" r:id="rId22"/>
    <p:sldId id="282" r:id="rId23"/>
    <p:sldId id="283" r:id="rId24"/>
    <p:sldId id="284" r:id="rId25"/>
    <p:sldId id="285" r:id="rId26"/>
    <p:sldId id="287" r:id="rId27"/>
    <p:sldId id="288" r:id="rId28"/>
    <p:sldId id="289" r:id="rId29"/>
    <p:sldId id="286"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C910B2A-CDC2-445E-A182-FBC94E61A94D}" type="datetimeFigureOut">
              <a:rPr lang="tr-TR" smtClean="0"/>
              <a:pPr/>
              <a:t>26.4.2020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10B2A-CDC2-445E-A182-FBC94E61A94D}" type="datetimeFigureOut">
              <a:rPr lang="tr-TR" smtClean="0"/>
              <a:pPr/>
              <a:t>26.4.2020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3AC48-97C9-4BAF-B2CC-CBFAE104D5E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dirty="0"/>
          </a:p>
        </p:txBody>
      </p:sp>
      <p:pic>
        <p:nvPicPr>
          <p:cNvPr id="4" name="3 Resim"/>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835696" y="1988840"/>
            <a:ext cx="6048672" cy="374441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61732" y="2060848"/>
            <a:ext cx="5906612" cy="374441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Verimlilik = FP/kişi * ay </a:t>
            </a:r>
            <a:endParaRPr lang="tr-TR" dirty="0"/>
          </a:p>
          <a:p>
            <a:r>
              <a:rPr lang="tr-TR" b="1" dirty="0"/>
              <a:t>Kalite = Hata/FP </a:t>
            </a:r>
            <a:endParaRPr lang="tr-TR" dirty="0"/>
          </a:p>
          <a:p>
            <a:r>
              <a:rPr lang="tr-TR" b="1" dirty="0"/>
              <a:t>Gider = Toplam gider/FP</a:t>
            </a:r>
            <a:endParaRPr lang="tr-TR" dirty="0"/>
          </a:p>
          <a:p>
            <a:r>
              <a:rPr lang="tr-TR" b="1" dirty="0"/>
              <a:t>Belgeleme = Belge sayfası/FP</a:t>
            </a:r>
            <a:endParaRPr lang="tr-TR"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824038" y="980729"/>
            <a:ext cx="6132338" cy="448186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YAZILIM PROJE MALİYET TAHMİN YÖNTEMLERİ</a:t>
            </a:r>
            <a:endParaRPr lang="tr-TR" b="1" dirty="0"/>
          </a:p>
        </p:txBody>
      </p:sp>
      <p:sp>
        <p:nvSpPr>
          <p:cNvPr id="3" name="2 İçerik Yer Tutucusu"/>
          <p:cNvSpPr>
            <a:spLocks noGrp="1"/>
          </p:cNvSpPr>
          <p:nvPr>
            <p:ph idx="1"/>
          </p:nvPr>
        </p:nvSpPr>
        <p:spPr/>
        <p:txBody>
          <a:bodyPr>
            <a:normAutofit lnSpcReduction="10000"/>
          </a:bodyPr>
          <a:lstStyle/>
          <a:p>
            <a:r>
              <a:rPr lang="tr-TR" dirty="0" smtClean="0"/>
              <a:t>Plânlama </a:t>
            </a:r>
            <a:r>
              <a:rPr lang="tr-TR" dirty="0"/>
              <a:t>aşamasında yapılan proje tahmininin tutarlı ve güvenli olamayacağı saptanmıştır. Buna karşın yine de, eski bilgi ve deneyim sonuçlarına dayanarak, bir tahminde bulunmak gerekmektedir. Bu amaçla, çeşitli tahmin yöntemleri </a:t>
            </a:r>
            <a:r>
              <a:rPr lang="tr-TR" dirty="0" smtClean="0"/>
              <a:t>geliştirilmiştir: </a:t>
            </a:r>
            <a:r>
              <a:rPr lang="tr-TR" dirty="0"/>
              <a:t/>
            </a:r>
            <a:br>
              <a:rPr lang="tr-TR" dirty="0"/>
            </a:br>
            <a:r>
              <a:rPr lang="tr-TR" dirty="0"/>
              <a:t/>
            </a:r>
            <a:br>
              <a:rPr lang="tr-TR" dirty="0"/>
            </a:br>
            <a:r>
              <a:rPr lang="tr-TR" dirty="0" smtClean="0"/>
              <a:t> </a:t>
            </a:r>
            <a:r>
              <a:rPr lang="tr-TR" dirty="0"/>
              <a:t>bilirkişi </a:t>
            </a:r>
            <a:r>
              <a:rPr lang="tr-TR" dirty="0" smtClean="0"/>
              <a:t>takdiri - </a:t>
            </a:r>
            <a:r>
              <a:rPr lang="tr-TR" dirty="0" err="1" smtClean="0"/>
              <a:t>Delphi</a:t>
            </a:r>
            <a:r>
              <a:rPr lang="tr-TR" dirty="0" smtClean="0"/>
              <a:t> yöntemi –</a:t>
            </a:r>
          </a:p>
          <a:p>
            <a:r>
              <a:rPr lang="tr-TR" dirty="0" smtClean="0"/>
              <a:t> </a:t>
            </a:r>
            <a:r>
              <a:rPr lang="tr-TR" dirty="0"/>
              <a:t>analiz </a:t>
            </a:r>
            <a:r>
              <a:rPr lang="tr-TR" dirty="0" smtClean="0"/>
              <a:t>yöntemi - </a:t>
            </a:r>
            <a:r>
              <a:rPr lang="tr-TR" dirty="0"/>
              <a:t>istatistik </a:t>
            </a:r>
            <a:r>
              <a:rPr lang="tr-TR" dirty="0" smtClean="0"/>
              <a:t>modeller</a:t>
            </a:r>
            <a:endParaRPr lang="tr-TR" dirty="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DELPHI</a:t>
            </a:r>
            <a:endParaRPr lang="tr-TR" dirty="0"/>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027281" y="1600200"/>
            <a:ext cx="5089437" cy="485313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ANALİZ YÖNTEMİ</a:t>
            </a:r>
            <a:endParaRPr lang="tr-TR" dirty="0"/>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63688" y="2204864"/>
            <a:ext cx="5591956" cy="1409897"/>
          </a:xfrm>
          <a:prstGeom prst="rect">
            <a:avLst/>
          </a:prstGeom>
          <a:noFill/>
          <a:ln>
            <a:noFill/>
          </a:ln>
        </p:spPr>
      </p:pic>
      <p:pic>
        <p:nvPicPr>
          <p:cNvPr id="5" name="4 Resim"/>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63688" y="4077072"/>
            <a:ext cx="4391025" cy="14859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İSTATİSTİK MODELLER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İstatistik </a:t>
            </a:r>
            <a:r>
              <a:rPr lang="tr-TR" dirty="0"/>
              <a:t>modeller, doğrudan ölçülmeyen bir değeri (y), ölçülebilen bağımsız bir değişken (x) yardımı ile kestirmek amacı ile kurulan,</a:t>
            </a:r>
          </a:p>
          <a:p>
            <a:r>
              <a:rPr lang="tr-TR" b="1" dirty="0"/>
              <a:t>y = f (x)</a:t>
            </a:r>
            <a:endParaRPr lang="tr-TR" dirty="0"/>
          </a:p>
          <a:p>
            <a:r>
              <a:rPr lang="tr-TR" dirty="0" smtClean="0"/>
              <a:t>istatistik </a:t>
            </a:r>
            <a:r>
              <a:rPr lang="tr-TR" dirty="0"/>
              <a:t>fonksiyonlardır</a:t>
            </a:r>
          </a:p>
          <a:p>
            <a:r>
              <a:rPr lang="tr-TR" dirty="0"/>
              <a:t>Yazılım proje tahmininde genellikle; </a:t>
            </a:r>
          </a:p>
          <a:p>
            <a:r>
              <a:rPr lang="tr-TR" b="1" dirty="0"/>
              <a:t>y=</a:t>
            </a:r>
            <a:r>
              <a:rPr lang="tr-TR" b="1" dirty="0" err="1"/>
              <a:t>ax</a:t>
            </a:r>
            <a:r>
              <a:rPr lang="tr-TR" b="1" baseline="30000" dirty="0" err="1"/>
              <a:t>b</a:t>
            </a:r>
            <a:endParaRPr lang="tr-TR" dirty="0"/>
          </a:p>
          <a:p>
            <a:r>
              <a:rPr lang="tr-TR" b="1" dirty="0"/>
              <a:t> </a:t>
            </a:r>
            <a:endParaRPr lang="tr-TR" dirty="0"/>
          </a:p>
          <a:p>
            <a:r>
              <a:rPr lang="tr-TR" dirty="0"/>
              <a:t> </a:t>
            </a:r>
          </a:p>
          <a:p>
            <a:r>
              <a:rPr lang="tr-TR" dirty="0"/>
              <a:t>Analiz yöntemi; ürün veya işlemi hiyerarşik olarak öğelerine ayırarak, en alt öğelerden başlayıp yukarı doğru her öğe için gider takdir etmektedir. Bu amaçla önce, ürüne ve/veya üretime dayalı analiz kartı düzenlemektedir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COCOMO</a:t>
            </a:r>
            <a:endParaRPr lang="tr-TR" dirty="0"/>
          </a:p>
        </p:txBody>
      </p:sp>
      <p:sp>
        <p:nvSpPr>
          <p:cNvPr id="3" name="2 İçerik Yer Tutucusu"/>
          <p:cNvSpPr>
            <a:spLocks noGrp="1"/>
          </p:cNvSpPr>
          <p:nvPr>
            <p:ph idx="1"/>
          </p:nvPr>
        </p:nvSpPr>
        <p:spPr/>
        <p:txBody>
          <a:bodyPr>
            <a:normAutofit fontScale="77500" lnSpcReduction="20000"/>
          </a:bodyPr>
          <a:lstStyle/>
          <a:p>
            <a:r>
              <a:rPr lang="tr-TR" dirty="0" err="1" smtClean="0"/>
              <a:t>Boehm</a:t>
            </a:r>
            <a:r>
              <a:rPr lang="tr-TR" dirty="0" smtClean="0"/>
              <a:t>; COCOMO (</a:t>
            </a:r>
            <a:r>
              <a:rPr lang="tr-TR" dirty="0" err="1" smtClean="0"/>
              <a:t>Constructive</a:t>
            </a:r>
            <a:r>
              <a:rPr lang="tr-TR" dirty="0" smtClean="0"/>
              <a:t> </a:t>
            </a:r>
            <a:r>
              <a:rPr lang="tr-TR" dirty="0" err="1" smtClean="0"/>
              <a:t>Cost</a:t>
            </a:r>
            <a:r>
              <a:rPr lang="tr-TR" dirty="0" smtClean="0"/>
              <a:t> Model) adını verdiği ilginç bir yazılım proje hesabı tahmin modeli geliştirmiştir. Model, hiyerarşik olarak üç basamak halinde uygulanmaktadır.</a:t>
            </a:r>
          </a:p>
          <a:p>
            <a:r>
              <a:rPr lang="tr-TR" b="1" dirty="0" smtClean="0"/>
              <a:t>1. TEMEL COCOMO	</a:t>
            </a:r>
            <a:br>
              <a:rPr lang="tr-TR" b="1" dirty="0" smtClean="0"/>
            </a:br>
            <a:r>
              <a:rPr lang="tr-TR" dirty="0" smtClean="0"/>
              <a:t>Bin kod satırına (KLOC) dayanarak iş hacmi (H) kestirilmekte ve H serbest değişkenine bağlı olarak da proje süresi (T) hesaplanmaktadır.</a:t>
            </a:r>
          </a:p>
          <a:p>
            <a:r>
              <a:rPr lang="tr-TR" b="1" dirty="0" smtClean="0"/>
              <a:t>H = a </a:t>
            </a:r>
            <a:r>
              <a:rPr lang="tr-TR" b="1" dirty="0" err="1" smtClean="0"/>
              <a:t>KLOC</a:t>
            </a:r>
            <a:r>
              <a:rPr lang="tr-TR" b="1" baseline="30000" dirty="0" err="1" smtClean="0"/>
              <a:t>b</a:t>
            </a:r>
            <a:endParaRPr lang="tr-TR" dirty="0" smtClean="0"/>
          </a:p>
          <a:p>
            <a:r>
              <a:rPr lang="tr-TR" dirty="0" smtClean="0"/>
              <a:t> </a:t>
            </a:r>
          </a:p>
          <a:p>
            <a:r>
              <a:rPr lang="tr-TR" dirty="0" smtClean="0"/>
              <a:t> </a:t>
            </a:r>
            <a:r>
              <a:rPr lang="tr-TR" b="1" dirty="0" smtClean="0"/>
              <a:t>T = c </a:t>
            </a:r>
            <a:r>
              <a:rPr lang="tr-TR" b="1" dirty="0" err="1" smtClean="0"/>
              <a:t>H</a:t>
            </a:r>
            <a:r>
              <a:rPr lang="tr-TR" b="1" baseline="30000" dirty="0" err="1" smtClean="0"/>
              <a:t>d</a:t>
            </a:r>
            <a:endParaRPr lang="tr-TR" dirty="0" smtClean="0"/>
          </a:p>
          <a:p>
            <a:r>
              <a:rPr lang="tr-TR" dirty="0" smtClean="0"/>
              <a:t> </a:t>
            </a:r>
          </a:p>
          <a:p>
            <a:r>
              <a:rPr lang="tr-TR" dirty="0" smtClean="0"/>
              <a:t>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YAZILIM PROJE EKİPLERİ</a:t>
            </a:r>
          </a:p>
        </p:txBody>
      </p:sp>
      <p:sp>
        <p:nvSpPr>
          <p:cNvPr id="3" name="2 İçerik Yer Tutucusu"/>
          <p:cNvSpPr>
            <a:spLocks noGrp="1"/>
          </p:cNvSpPr>
          <p:nvPr>
            <p:ph idx="1"/>
          </p:nvPr>
        </p:nvSpPr>
        <p:spPr/>
        <p:txBody>
          <a:bodyPr/>
          <a:lstStyle/>
          <a:p>
            <a:r>
              <a:rPr lang="tr-TR" dirty="0"/>
              <a:t>a) Demokratik</a:t>
            </a:r>
            <a:br>
              <a:rPr lang="tr-TR" dirty="0"/>
            </a:br>
            <a:r>
              <a:rPr lang="tr-TR" dirty="0"/>
              <a:t>b) Şeflik</a:t>
            </a:r>
            <a:br>
              <a:rPr lang="tr-TR" dirty="0"/>
            </a:br>
            <a:r>
              <a:rPr lang="tr-TR" dirty="0"/>
              <a:t>c) Hiyerarşik</a:t>
            </a:r>
            <a:br>
              <a:rPr lang="tr-TR" dirty="0"/>
            </a:br>
            <a:r>
              <a:rPr lang="tr-TR" dirty="0"/>
              <a:t/>
            </a:r>
            <a:br>
              <a:rPr lang="tr-TR" dirty="0"/>
            </a:b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Demokratik Ekip Yapısı</a:t>
            </a:r>
            <a:endParaRPr lang="tr-TR" dirty="0"/>
          </a:p>
        </p:txBody>
      </p:sp>
      <p:sp>
        <p:nvSpPr>
          <p:cNvPr id="3" name="2 İçerik Yer Tutucusu"/>
          <p:cNvSpPr>
            <a:spLocks noGrp="1"/>
          </p:cNvSpPr>
          <p:nvPr>
            <p:ph idx="1"/>
          </p:nvPr>
        </p:nvSpPr>
        <p:spPr/>
        <p:txBody>
          <a:bodyPr/>
          <a:lstStyle/>
          <a:p>
            <a:r>
              <a:rPr lang="tr-TR" dirty="0"/>
              <a:t>Demokratik sistemde, bütün üyeler eşit olup, aynı yetkiye sahiptirler. Yazılım geliştirme amaçlarının ve yöntemlerinin saptanması, gerekli kararların alınması anlaşma yoluyla sağlanmaktadır. </a:t>
            </a:r>
            <a:endParaRPr lang="tr-TR" dirty="0" smtClean="0"/>
          </a:p>
          <a:p>
            <a:endParaRPr lang="tr-TR" dirty="0"/>
          </a:p>
        </p:txBody>
      </p:sp>
      <p:pic>
        <p:nvPicPr>
          <p:cNvPr id="4" name="3 Resim"/>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203848" y="4293096"/>
            <a:ext cx="3672408" cy="1761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404664"/>
            <a:ext cx="7772400" cy="1470025"/>
          </a:xfrm>
        </p:spPr>
        <p:txBody>
          <a:bodyPr/>
          <a:lstStyle/>
          <a:p>
            <a:r>
              <a:rPr lang="tr-TR" dirty="0" smtClean="0"/>
              <a:t>Etkin proje yönetimi</a:t>
            </a:r>
            <a:endParaRPr lang="tr-TR" dirty="0"/>
          </a:p>
        </p:txBody>
      </p:sp>
      <p:sp>
        <p:nvSpPr>
          <p:cNvPr id="3" name="2 Alt Başlık"/>
          <p:cNvSpPr>
            <a:spLocks noGrp="1"/>
          </p:cNvSpPr>
          <p:nvPr>
            <p:ph type="subTitle" idx="1"/>
          </p:nvPr>
        </p:nvSpPr>
        <p:spPr>
          <a:xfrm>
            <a:off x="1475656" y="2636912"/>
            <a:ext cx="6400800" cy="3528392"/>
          </a:xfrm>
        </p:spPr>
        <p:txBody>
          <a:bodyPr>
            <a:normAutofit fontScale="70000" lnSpcReduction="20000"/>
          </a:bodyPr>
          <a:lstStyle/>
          <a:p>
            <a:r>
              <a:rPr lang="tr-TR" b="1" dirty="0" smtClean="0"/>
              <a:t>İnsan </a:t>
            </a:r>
            <a:r>
              <a:rPr lang="tr-TR" b="1" dirty="0"/>
              <a:t>Kaynakları:</a:t>
            </a:r>
            <a:r>
              <a:rPr lang="tr-TR" dirty="0"/>
              <a:t> Seçim, performans yönetimi, eğitim, kariyer geliştirme, organizasyon ve iş tasarımı, ekip kültürü geliştirme konuları üzerinde durulmalıdır</a:t>
            </a:r>
            <a:r>
              <a:rPr lang="tr-TR" dirty="0" smtClean="0"/>
              <a:t>.</a:t>
            </a:r>
          </a:p>
          <a:p>
            <a:endParaRPr lang="tr-TR" dirty="0"/>
          </a:p>
          <a:p>
            <a:r>
              <a:rPr lang="tr-TR" b="1" dirty="0"/>
              <a:t>Problemler:</a:t>
            </a:r>
            <a:r>
              <a:rPr lang="tr-TR" dirty="0"/>
              <a:t> Bir proje planlanmadan önce amacı ve alanı belirlenmeli, alternatif çözümler düşünülmeli, teknik ve yönetim kısıtları tanımlanmalıdır</a:t>
            </a:r>
            <a:r>
              <a:rPr lang="tr-TR" dirty="0" smtClean="0"/>
              <a:t>.</a:t>
            </a:r>
          </a:p>
          <a:p>
            <a:endParaRPr lang="tr-TR" dirty="0"/>
          </a:p>
          <a:p>
            <a:r>
              <a:rPr lang="tr-TR" b="1" dirty="0"/>
              <a:t>Süreç:</a:t>
            </a:r>
            <a:r>
              <a:rPr lang="tr-TR" dirty="0"/>
              <a:t> Yazılım geliştirme sürecinde gerçekleştirilen işlemler, esas işlemler ve bunların gerçekleşmesini destekleyen işlemlerden oluşur.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Şeflik Sistemi</a:t>
            </a:r>
            <a:endParaRPr lang="tr-TR" dirty="0"/>
          </a:p>
        </p:txBody>
      </p:sp>
      <p:pic>
        <p:nvPicPr>
          <p:cNvPr id="4" name="3 İçerik Yer Tutucusu"/>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776022" y="2424705"/>
            <a:ext cx="5591956" cy="287695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Hiyerarşik Sistem</a:t>
            </a:r>
            <a:endParaRPr lang="tr-TR" dirty="0"/>
          </a:p>
        </p:txBody>
      </p:sp>
      <p:pic>
        <p:nvPicPr>
          <p:cNvPr id="4" name="3 İçerik Yer Tutucusu"/>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766496" y="2424705"/>
            <a:ext cx="5611008" cy="287695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476673"/>
            <a:ext cx="7772400" cy="936103"/>
          </a:xfrm>
        </p:spPr>
        <p:txBody>
          <a:bodyPr>
            <a:normAutofit fontScale="90000"/>
          </a:bodyPr>
          <a:lstStyle/>
          <a:p>
            <a:r>
              <a:rPr lang="tr-TR" b="1" dirty="0"/>
              <a:t>YAZILIM PROJE ORGANİZASYON YAPILARI</a:t>
            </a:r>
            <a:endParaRPr lang="tr-TR" dirty="0"/>
          </a:p>
        </p:txBody>
      </p:sp>
      <p:sp>
        <p:nvSpPr>
          <p:cNvPr id="3" name="2 Alt Başlık"/>
          <p:cNvSpPr>
            <a:spLocks noGrp="1"/>
          </p:cNvSpPr>
          <p:nvPr>
            <p:ph type="subTitle" idx="1"/>
          </p:nvPr>
        </p:nvSpPr>
        <p:spPr>
          <a:xfrm>
            <a:off x="1371600" y="1700808"/>
            <a:ext cx="6400800" cy="3937992"/>
          </a:xfrm>
        </p:spPr>
        <p:txBody>
          <a:bodyPr>
            <a:normAutofit fontScale="70000" lnSpcReduction="20000"/>
          </a:bodyPr>
          <a:lstStyle/>
          <a:p>
            <a:pPr algn="just"/>
            <a:endParaRPr lang="tr-TR" dirty="0" smtClean="0"/>
          </a:p>
          <a:p>
            <a:pPr algn="l"/>
            <a:r>
              <a:rPr lang="tr-TR" dirty="0" smtClean="0"/>
              <a:t>Projelerdeki temel organizasyon tipleri</a:t>
            </a:r>
            <a:endParaRPr lang="tr-TR" dirty="0"/>
          </a:p>
          <a:p>
            <a:pPr lvl="0"/>
            <a:r>
              <a:rPr lang="tr-TR" dirty="0"/>
              <a:t>Fonksiyonel </a:t>
            </a:r>
          </a:p>
          <a:p>
            <a:pPr lvl="0"/>
            <a:r>
              <a:rPr lang="tr-TR" dirty="0"/>
              <a:t>Proje Takımları </a:t>
            </a:r>
          </a:p>
          <a:p>
            <a:pPr lvl="0"/>
            <a:r>
              <a:rPr lang="tr-TR" dirty="0"/>
              <a:t>Matris </a:t>
            </a:r>
          </a:p>
          <a:p>
            <a:pPr algn="l"/>
            <a:r>
              <a:rPr lang="tr-TR" dirty="0"/>
              <a:t>organizasyon tipleridir. Her organizasyon tipinin kendi faydaları bulunmakta ve her ortama uygun tek bir organizasyon tipi bulunmamaktadır. Bu nedenle organizasyon tipi seçimi yapılırken organizasyonun amaçları, yapılacak işin tipi ve ortam göz önünde bulundurulmalıdır.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  Zamanlaması</a:t>
            </a:r>
            <a:endParaRPr lang="tr-TR" dirty="0"/>
          </a:p>
        </p:txBody>
      </p:sp>
      <p:sp>
        <p:nvSpPr>
          <p:cNvPr id="3" name="2 İçerik Yer Tutucusu"/>
          <p:cNvSpPr>
            <a:spLocks noGrp="1"/>
          </p:cNvSpPr>
          <p:nvPr>
            <p:ph idx="1"/>
          </p:nvPr>
        </p:nvSpPr>
        <p:spPr/>
        <p:txBody>
          <a:bodyPr/>
          <a:lstStyle/>
          <a:p>
            <a:r>
              <a:rPr lang="tr-TR" dirty="0"/>
              <a:t>Genellikle, bir yazılım geliştirme projesinin önceden kararlaştırılan belirli durak noktalarında onaya sunulması </a:t>
            </a:r>
            <a:r>
              <a:rPr lang="tr-TR" dirty="0" smtClean="0"/>
              <a:t>gerekir.</a:t>
            </a:r>
          </a:p>
          <a:p>
            <a:r>
              <a:rPr lang="tr-TR" dirty="0" smtClean="0"/>
              <a:t>Onay </a:t>
            </a:r>
            <a:r>
              <a:rPr lang="tr-TR" dirty="0"/>
              <a:t>noktalarının ve proje </a:t>
            </a:r>
            <a:r>
              <a:rPr lang="tr-TR" dirty="0" smtClean="0"/>
              <a:t>adımlarının </a:t>
            </a:r>
            <a:r>
              <a:rPr lang="tr-TR" dirty="0"/>
              <a:t>kesin tarihler halinde plânlanması, </a:t>
            </a:r>
            <a:r>
              <a:rPr lang="tr-TR" dirty="0" smtClean="0"/>
              <a:t>bu sürenin </a:t>
            </a:r>
            <a:r>
              <a:rPr lang="tr-TR" dirty="0"/>
              <a:t>bitiminde de tamamlanıp teslim edilmesi gerekmektedir.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r>
              <a:rPr lang="tr-TR" sz="3200" b="1" dirty="0"/>
              <a:t>PROJE ZAMANLAMASININ ŞEMATİK GÖSTERİMİ</a:t>
            </a:r>
            <a:endParaRPr lang="tr-TR" sz="3200" dirty="0"/>
          </a:p>
        </p:txBody>
      </p:sp>
      <p:sp>
        <p:nvSpPr>
          <p:cNvPr id="3" name="2 İçerik Yer Tutucusu"/>
          <p:cNvSpPr>
            <a:spLocks noGrp="1"/>
          </p:cNvSpPr>
          <p:nvPr>
            <p:ph idx="1"/>
          </p:nvPr>
        </p:nvSpPr>
        <p:spPr/>
        <p:txBody>
          <a:bodyPr>
            <a:normAutofit fontScale="85000" lnSpcReduction="10000"/>
          </a:bodyPr>
          <a:lstStyle/>
          <a:p>
            <a:r>
              <a:rPr lang="tr-TR" dirty="0"/>
              <a:t>Proje zamanlaması, şematik olarak; PERT (Program </a:t>
            </a:r>
            <a:r>
              <a:rPr lang="tr-TR" dirty="0" err="1"/>
              <a:t>Evaluation</a:t>
            </a:r>
            <a:r>
              <a:rPr lang="tr-TR" dirty="0"/>
              <a:t> </a:t>
            </a:r>
            <a:r>
              <a:rPr lang="tr-TR" dirty="0" err="1"/>
              <a:t>Revolvation</a:t>
            </a:r>
            <a:r>
              <a:rPr lang="tr-TR" dirty="0"/>
              <a:t> </a:t>
            </a:r>
            <a:r>
              <a:rPr lang="tr-TR" dirty="0" err="1"/>
              <a:t>Technique</a:t>
            </a:r>
            <a:r>
              <a:rPr lang="tr-TR" dirty="0"/>
              <a:t>) ya da CPM (</a:t>
            </a:r>
            <a:r>
              <a:rPr lang="tr-TR" dirty="0" err="1"/>
              <a:t>Critical</a:t>
            </a:r>
            <a:r>
              <a:rPr lang="tr-TR" dirty="0"/>
              <a:t> </a:t>
            </a:r>
            <a:r>
              <a:rPr lang="tr-TR" dirty="0" err="1"/>
              <a:t>Path</a:t>
            </a:r>
            <a:r>
              <a:rPr lang="tr-TR" dirty="0"/>
              <a:t> </a:t>
            </a:r>
            <a:r>
              <a:rPr lang="tr-TR" dirty="0" err="1"/>
              <a:t>Method</a:t>
            </a:r>
            <a:r>
              <a:rPr lang="tr-TR" dirty="0"/>
              <a:t>) işlem ağı </a:t>
            </a:r>
            <a:r>
              <a:rPr lang="tr-TR" dirty="0" smtClean="0"/>
              <a:t>veya GANTT çizelgesi ile gösterilmektedir.</a:t>
            </a:r>
          </a:p>
          <a:p>
            <a:endParaRPr lang="tr-TR" dirty="0" smtClean="0"/>
          </a:p>
          <a:p>
            <a:r>
              <a:rPr lang="tr-TR" dirty="0"/>
              <a:t>PERT </a:t>
            </a:r>
            <a:r>
              <a:rPr lang="tr-TR" dirty="0" smtClean="0"/>
              <a:t>ağları</a:t>
            </a:r>
            <a:r>
              <a:rPr lang="tr-TR" dirty="0"/>
              <a:t>: </a:t>
            </a:r>
          </a:p>
          <a:p>
            <a:pPr lvl="1"/>
            <a:r>
              <a:rPr lang="tr-TR" dirty="0"/>
              <a:t>proje süresini belirleyen kritik yolu bulmaya, </a:t>
            </a:r>
          </a:p>
          <a:p>
            <a:pPr lvl="1"/>
            <a:r>
              <a:rPr lang="tr-TR" dirty="0"/>
              <a:t>istatistik fonksiyonlar kullanarak, her işlem için en olası zamanı kestirmeye, </a:t>
            </a:r>
          </a:p>
          <a:p>
            <a:pPr lvl="1"/>
            <a:r>
              <a:rPr lang="tr-TR" dirty="0"/>
              <a:t>belirli bir işlemin başlama ve bitirme aralığını hesaplamaya </a:t>
            </a:r>
            <a:endParaRPr lang="tr-TR" dirty="0" smtClean="0"/>
          </a:p>
          <a:p>
            <a:pPr lvl="1">
              <a:buNone/>
            </a:pPr>
            <a:r>
              <a:rPr lang="tr-TR" dirty="0" smtClean="0"/>
              <a:t>olanak </a:t>
            </a:r>
            <a:r>
              <a:rPr lang="tr-TR" dirty="0"/>
              <a:t>sağlamaktadırlar.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r>
              <a:rPr lang="tr-TR" sz="3200" b="1" dirty="0"/>
              <a:t>PROJE ZAMANLAMASININ ŞEMATİK GÖSTERİMİ</a:t>
            </a:r>
            <a:endParaRPr lang="tr-TR" sz="3200" dirty="0"/>
          </a:p>
        </p:txBody>
      </p:sp>
      <p:sp>
        <p:nvSpPr>
          <p:cNvPr id="3" name="2 İçerik Yer Tutucusu"/>
          <p:cNvSpPr>
            <a:spLocks noGrp="1"/>
          </p:cNvSpPr>
          <p:nvPr>
            <p:ph idx="1"/>
          </p:nvPr>
        </p:nvSpPr>
        <p:spPr/>
        <p:txBody>
          <a:bodyPr>
            <a:normAutofit fontScale="85000" lnSpcReduction="10000"/>
          </a:bodyPr>
          <a:lstStyle/>
          <a:p>
            <a:r>
              <a:rPr lang="tr-TR" dirty="0"/>
              <a:t>Proje zamanlaması, şematik olarak; PERT (Program </a:t>
            </a:r>
            <a:r>
              <a:rPr lang="tr-TR" dirty="0" err="1"/>
              <a:t>Evaluation</a:t>
            </a:r>
            <a:r>
              <a:rPr lang="tr-TR" dirty="0"/>
              <a:t> </a:t>
            </a:r>
            <a:r>
              <a:rPr lang="tr-TR" dirty="0" err="1"/>
              <a:t>Revolvation</a:t>
            </a:r>
            <a:r>
              <a:rPr lang="tr-TR" dirty="0"/>
              <a:t> </a:t>
            </a:r>
            <a:r>
              <a:rPr lang="tr-TR" dirty="0" err="1"/>
              <a:t>Technique</a:t>
            </a:r>
            <a:r>
              <a:rPr lang="tr-TR" dirty="0"/>
              <a:t>) ya da CPM (</a:t>
            </a:r>
            <a:r>
              <a:rPr lang="tr-TR" dirty="0" err="1"/>
              <a:t>Critical</a:t>
            </a:r>
            <a:r>
              <a:rPr lang="tr-TR" dirty="0"/>
              <a:t> </a:t>
            </a:r>
            <a:r>
              <a:rPr lang="tr-TR" dirty="0" err="1"/>
              <a:t>Path</a:t>
            </a:r>
            <a:r>
              <a:rPr lang="tr-TR" dirty="0"/>
              <a:t> </a:t>
            </a:r>
            <a:r>
              <a:rPr lang="tr-TR" dirty="0" err="1"/>
              <a:t>Method</a:t>
            </a:r>
            <a:r>
              <a:rPr lang="tr-TR" dirty="0"/>
              <a:t>) işlem ağı </a:t>
            </a:r>
            <a:r>
              <a:rPr lang="tr-TR" dirty="0" smtClean="0"/>
              <a:t>veya GANTT çizelgesi ile gösterilmektedir.</a:t>
            </a:r>
          </a:p>
          <a:p>
            <a:endParaRPr lang="tr-TR" dirty="0" smtClean="0"/>
          </a:p>
          <a:p>
            <a:r>
              <a:rPr lang="tr-TR" dirty="0"/>
              <a:t>PERT </a:t>
            </a:r>
            <a:r>
              <a:rPr lang="tr-TR" dirty="0" smtClean="0"/>
              <a:t>ağları</a:t>
            </a:r>
            <a:r>
              <a:rPr lang="tr-TR" dirty="0"/>
              <a:t>: </a:t>
            </a:r>
          </a:p>
          <a:p>
            <a:pPr lvl="1"/>
            <a:r>
              <a:rPr lang="tr-TR" dirty="0"/>
              <a:t>proje süresini belirleyen kritik yolu bulmaya, </a:t>
            </a:r>
          </a:p>
          <a:p>
            <a:pPr lvl="1"/>
            <a:r>
              <a:rPr lang="tr-TR" dirty="0"/>
              <a:t>istatistik fonksiyonlar kullanarak, her işlem için en olası zamanı kestirmeye, </a:t>
            </a:r>
          </a:p>
          <a:p>
            <a:pPr lvl="1"/>
            <a:r>
              <a:rPr lang="tr-TR" dirty="0"/>
              <a:t>belirli bir işlemin başlama ve bitirme aralığını hesaplamaya </a:t>
            </a:r>
            <a:endParaRPr lang="tr-TR" dirty="0" smtClean="0"/>
          </a:p>
          <a:p>
            <a:pPr lvl="1">
              <a:buNone/>
            </a:pPr>
            <a:r>
              <a:rPr lang="tr-TR" dirty="0" smtClean="0"/>
              <a:t>olanak </a:t>
            </a:r>
            <a:r>
              <a:rPr lang="tr-TR" dirty="0"/>
              <a:t>sağlamaktadırlar.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YAZILIM RİSK YÖNETİMİ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Risk</a:t>
            </a:r>
            <a:r>
              <a:rPr lang="tr-TR" dirty="0"/>
              <a:t>, gelecek, değişim ve seçim ile ilgilidir. Yazılım mühendisliği risk yönetimi de aynı kavramlarla ilgilidir.</a:t>
            </a:r>
          </a:p>
          <a:p>
            <a:pPr lvl="0"/>
            <a:r>
              <a:rPr lang="tr-TR" b="1" dirty="0"/>
              <a:t>Gelecek:</a:t>
            </a:r>
            <a:r>
              <a:rPr lang="tr-TR" dirty="0"/>
              <a:t> Yazılım projesinin kötüye gitmesine neden olabilecek riskler nelerdir?</a:t>
            </a:r>
          </a:p>
          <a:p>
            <a:pPr lvl="0"/>
            <a:r>
              <a:rPr lang="tr-TR" b="1" dirty="0"/>
              <a:t>Değişim:</a:t>
            </a:r>
            <a:r>
              <a:rPr lang="tr-TR" dirty="0"/>
              <a:t> Müşteri gereksinimleri, gelişme teknolojileri, bilgisayarlar ve projeye bağlı tüm varlıklar nasıl değişir?</a:t>
            </a:r>
          </a:p>
          <a:p>
            <a:pPr lvl="0"/>
            <a:r>
              <a:rPr lang="tr-TR" b="1" dirty="0"/>
              <a:t>Seçim:</a:t>
            </a:r>
            <a:r>
              <a:rPr lang="tr-TR" dirty="0"/>
              <a:t> Kullanacağımız yöntem ve araçlar için kaç insan çalışmalı, kalite ölçütlerinden kaç tanesine önem verilmesi gerekir? </a:t>
            </a:r>
          </a:p>
          <a:p>
            <a:r>
              <a:rPr lang="tr-TR" dirty="0"/>
              <a:t>Yazılım risklerinin iki genel özelliği vardır; belirsizlik ve kayıp.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RİSK KATEGORİLERİ</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a:t>. </a:t>
            </a:r>
            <a:r>
              <a:rPr lang="tr-TR" dirty="0" smtClean="0"/>
              <a:t>Farklı </a:t>
            </a:r>
            <a:r>
              <a:rPr lang="tr-TR" dirty="0"/>
              <a:t>risk kategorileri vardır. Bu risk kategorileri aşağıda belirtilmiştir.</a:t>
            </a:r>
          </a:p>
          <a:p>
            <a:pPr lvl="0"/>
            <a:r>
              <a:rPr lang="tr-TR" b="1" dirty="0"/>
              <a:t>Proje Riskleri:</a:t>
            </a:r>
            <a:r>
              <a:rPr lang="tr-TR" dirty="0"/>
              <a:t> Proje planını tehdit ederler. Yani, eğer proje riskleri gerçekleşirse, proje farklı olacak ya da maliyet artacaktır.</a:t>
            </a:r>
          </a:p>
          <a:p>
            <a:pPr lvl="0"/>
            <a:r>
              <a:rPr lang="tr-TR" b="1" dirty="0"/>
              <a:t>Teknik Riskler:</a:t>
            </a:r>
            <a:r>
              <a:rPr lang="tr-TR" dirty="0"/>
              <a:t> Üretilen yazılımın kalitesini tehdit eder. Teknik risk olursa; tasarım, kuruluş, doğrulama ve bakım problemleri olabilir.</a:t>
            </a:r>
          </a:p>
          <a:p>
            <a:pPr lvl="0"/>
            <a:r>
              <a:rPr lang="tr-TR" b="1" dirty="0"/>
              <a:t>İşletmecilik Riskleri:</a:t>
            </a:r>
            <a:r>
              <a:rPr lang="tr-TR" dirty="0"/>
              <a:t> Pazarlama riski, stratejik, yönetim, bütçe, satış desteği riskleridir.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RİSKİ ORTADAN KALDIRMA</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Risk </a:t>
            </a:r>
            <a:r>
              <a:rPr lang="tr-TR" dirty="0"/>
              <a:t>derecesi iki özelliğe bağlıdır:</a:t>
            </a:r>
          </a:p>
          <a:p>
            <a:pPr lvl="0"/>
            <a:r>
              <a:rPr lang="tr-TR" dirty="0"/>
              <a:t>Riskin olması olasılığı </a:t>
            </a:r>
          </a:p>
          <a:p>
            <a:pPr lvl="0"/>
            <a:r>
              <a:rPr lang="tr-TR" dirty="0"/>
              <a:t>Riskin projeye etkisi </a:t>
            </a:r>
          </a:p>
          <a:p>
            <a:r>
              <a:rPr lang="tr-TR" dirty="0"/>
              <a:t>Olasılık ve etki; yüksek, orta, düşük olarak kategorize edilir.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1" algn="ctr" rtl="0">
              <a:spcBef>
                <a:spcPct val="0"/>
              </a:spcBef>
            </a:pPr>
            <a:r>
              <a:rPr lang="tr-TR" sz="3600" dirty="0" smtClean="0"/>
              <a:t>Proje Planı</a:t>
            </a:r>
            <a:br>
              <a:rPr lang="tr-TR" sz="3600" dirty="0" smtClean="0"/>
            </a:br>
            <a:endParaRPr lang="tr-TR" sz="3600" dirty="0"/>
          </a:p>
        </p:txBody>
      </p:sp>
      <p:sp>
        <p:nvSpPr>
          <p:cNvPr id="3" name="2 İçerik Yer Tutucusu"/>
          <p:cNvSpPr>
            <a:spLocks noGrp="1"/>
          </p:cNvSpPr>
          <p:nvPr>
            <p:ph idx="1"/>
          </p:nvPr>
        </p:nvSpPr>
        <p:spPr/>
        <p:txBody>
          <a:bodyPr>
            <a:normAutofit fontScale="77500" lnSpcReduction="20000"/>
          </a:bodyPr>
          <a:lstStyle/>
          <a:p>
            <a:pPr lvl="0"/>
            <a:r>
              <a:rPr lang="tr-TR" dirty="0" smtClean="0"/>
              <a:t>Proje Kapsamı: Proje hedefleri ve sınırları</a:t>
            </a:r>
            <a:endParaRPr lang="tr-TR" sz="2800" dirty="0" smtClean="0"/>
          </a:p>
          <a:p>
            <a:pPr lvl="0"/>
            <a:r>
              <a:rPr lang="tr-TR" dirty="0" smtClean="0"/>
              <a:t>Projede Yazılım </a:t>
            </a:r>
            <a:r>
              <a:rPr lang="tr-TR" dirty="0" err="1" smtClean="0"/>
              <a:t>Geliştime</a:t>
            </a:r>
            <a:r>
              <a:rPr lang="tr-TR" dirty="0" smtClean="0"/>
              <a:t> Modeli</a:t>
            </a:r>
            <a:endParaRPr lang="tr-TR" sz="2800" dirty="0" smtClean="0"/>
          </a:p>
          <a:p>
            <a:pPr lvl="0"/>
            <a:r>
              <a:rPr lang="tr-TR" dirty="0" smtClean="0"/>
              <a:t>Proje Risk Analizi</a:t>
            </a:r>
            <a:endParaRPr lang="tr-TR" sz="2800" dirty="0" smtClean="0"/>
          </a:p>
          <a:p>
            <a:pPr lvl="0"/>
            <a:r>
              <a:rPr lang="tr-TR" dirty="0" smtClean="0"/>
              <a:t>Alt Aktiviteler: WBS: </a:t>
            </a:r>
            <a:r>
              <a:rPr lang="tr-TR" dirty="0" err="1" smtClean="0"/>
              <a:t>Work</a:t>
            </a:r>
            <a:r>
              <a:rPr lang="tr-TR" dirty="0" smtClean="0"/>
              <a:t> </a:t>
            </a:r>
            <a:r>
              <a:rPr lang="tr-TR" dirty="0" err="1" smtClean="0"/>
              <a:t>Breckdown</a:t>
            </a:r>
            <a:r>
              <a:rPr lang="tr-TR" dirty="0" smtClean="0"/>
              <a:t> </a:t>
            </a:r>
            <a:r>
              <a:rPr lang="tr-TR" dirty="0" err="1" smtClean="0"/>
              <a:t>Structure</a:t>
            </a:r>
            <a:endParaRPr lang="tr-TR" sz="2800" dirty="0" smtClean="0"/>
          </a:p>
          <a:p>
            <a:pPr lvl="0"/>
            <a:r>
              <a:rPr lang="tr-TR" dirty="0" smtClean="0"/>
              <a:t>Zaman Çizelgesi</a:t>
            </a:r>
            <a:endParaRPr lang="tr-TR" sz="2800" dirty="0" smtClean="0"/>
          </a:p>
          <a:p>
            <a:pPr lvl="0"/>
            <a:r>
              <a:rPr lang="tr-TR" dirty="0" smtClean="0"/>
              <a:t>Aktiviteler Arası İlişkiler</a:t>
            </a:r>
            <a:endParaRPr lang="tr-TR" sz="2800" dirty="0" smtClean="0"/>
          </a:p>
          <a:p>
            <a:pPr lvl="0"/>
            <a:r>
              <a:rPr lang="tr-TR" dirty="0" smtClean="0"/>
              <a:t>İşgücü Belirleme</a:t>
            </a:r>
            <a:endParaRPr lang="tr-TR" sz="2800" dirty="0" smtClean="0"/>
          </a:p>
          <a:p>
            <a:pPr lvl="0"/>
            <a:r>
              <a:rPr lang="tr-TR" dirty="0" smtClean="0"/>
              <a:t>Görev Atama</a:t>
            </a:r>
            <a:endParaRPr lang="tr-TR" sz="2800" dirty="0" smtClean="0"/>
          </a:p>
          <a:p>
            <a:pPr lvl="0"/>
            <a:r>
              <a:rPr lang="tr-TR" dirty="0" smtClean="0"/>
              <a:t>Bütçe</a:t>
            </a:r>
            <a:endParaRPr lang="tr-TR" sz="2800" dirty="0" smtClean="0"/>
          </a:p>
          <a:p>
            <a:pPr lvl="0"/>
            <a:r>
              <a:rPr lang="tr-TR" dirty="0" smtClean="0"/>
              <a:t>Proje Kalite Planı</a:t>
            </a:r>
            <a:endParaRPr lang="tr-TR" sz="2800" dirty="0" smtClean="0"/>
          </a:p>
          <a:p>
            <a:pPr lvl="0"/>
            <a:r>
              <a:rPr lang="tr-TR" dirty="0" smtClean="0"/>
              <a:t>Yazılım  Gereksinim </a:t>
            </a:r>
            <a:r>
              <a:rPr lang="tr-TR" dirty="0" err="1" smtClean="0"/>
              <a:t>Spesifikasyonu</a:t>
            </a:r>
            <a:r>
              <a:rPr lang="tr-TR" dirty="0" smtClean="0"/>
              <a:t> (SRS)</a:t>
            </a:r>
            <a:endParaRPr lang="tr-TR" sz="2800"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YAZILIM ÖLÇUMU</a:t>
            </a:r>
            <a:endParaRPr lang="tr-TR" dirty="0"/>
          </a:p>
        </p:txBody>
      </p:sp>
      <p:sp>
        <p:nvSpPr>
          <p:cNvPr id="3" name="2 İçerik Yer Tutucusu"/>
          <p:cNvSpPr>
            <a:spLocks noGrp="1"/>
          </p:cNvSpPr>
          <p:nvPr>
            <p:ph idx="1"/>
          </p:nvPr>
        </p:nvSpPr>
        <p:spPr/>
        <p:txBody>
          <a:bodyPr/>
          <a:lstStyle/>
          <a:p>
            <a:r>
              <a:rPr lang="tr-TR" dirty="0"/>
              <a:t>Yazılım mühendisliği, yazılım ürününü oluşturmaya, mühendislik yaklaşımı uygulamakla ilgili olan teknikler toplamını tanımlamak için kullanılan terimdir. Mühendislik yaklaşımı, yönetme-maliyet hesabı, planlama, modelleme, analiz etme, tasarlama, gerçekleştirme ve bakım anlamındadır. Tüm bu adımlarda ölçme vardır.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lvl="0"/>
            <a:r>
              <a:rPr lang="tr-TR" dirty="0"/>
              <a:t>Yazılım ürünü geliştirilen ölçülebilir hedefler belirlenememektedir. Örneğin; kullanım kolaylığı (</a:t>
            </a:r>
            <a:r>
              <a:rPr lang="tr-TR" dirty="0" err="1"/>
              <a:t>user</a:t>
            </a:r>
            <a:r>
              <a:rPr lang="tr-TR" dirty="0"/>
              <a:t>-</a:t>
            </a:r>
            <a:r>
              <a:rPr lang="tr-TR" dirty="0" err="1"/>
              <a:t>friendly</a:t>
            </a:r>
            <a:r>
              <a:rPr lang="tr-TR" dirty="0"/>
              <a:t>), güvenilir (</a:t>
            </a:r>
            <a:r>
              <a:rPr lang="tr-TR" dirty="0" err="1"/>
              <a:t>reliable</a:t>
            </a:r>
            <a:r>
              <a:rPr lang="tr-TR" dirty="0"/>
              <a:t>), </a:t>
            </a:r>
            <a:r>
              <a:rPr lang="tr-TR" dirty="0" smtClean="0"/>
              <a:t>bakım. </a:t>
            </a:r>
            <a:r>
              <a:rPr lang="tr-TR" dirty="0"/>
              <a:t>Ancak bu özellikler için sayısal değerler </a:t>
            </a:r>
            <a:r>
              <a:rPr lang="tr-TR" dirty="0" smtClean="0"/>
              <a:t>verilmemektedir</a:t>
            </a:r>
          </a:p>
          <a:p>
            <a:pPr lvl="0"/>
            <a:endParaRPr lang="tr-TR" dirty="0"/>
          </a:p>
          <a:p>
            <a:pPr lvl="0"/>
            <a:r>
              <a:rPr lang="tr-TR" dirty="0"/>
              <a:t>Yazılım projelerinin gerçek maliyetlerini oluşturan çeşitli elemanları ölçmek zordur.</a:t>
            </a:r>
          </a:p>
          <a:p>
            <a:pPr lvl="0"/>
            <a:r>
              <a:rPr lang="tr-TR" dirty="0"/>
              <a:t>Ürettiğimiz ürünlerin kalitesini ölçemeyiz. Örneğin potansiyel kullanıcının belirli bir kullanım süresinde karşılaşacağı hata olasılığı veya farklı bir makine ortamında ne kadar sürede çalışabilir hale getirileceği gibi bir ürünün ne kadar güvenilir olabileceği söylenememektedir.</a:t>
            </a:r>
          </a:p>
          <a:p>
            <a:pPr lvl="0"/>
            <a:r>
              <a:rPr lang="tr-TR" dirty="0"/>
              <a:t>Yeni gelişme teknolojisi veya aracının denenmesi sonucunda uygun olup olmadığı kesin ölçüm sonuçları ile değil anlatım yoluyla cevaplanmaktadır.</a:t>
            </a:r>
          </a:p>
          <a:p>
            <a:r>
              <a:rPr lang="tr-TR" dirty="0"/>
              <a:t>Yazılım ürünü; ürün niteliğinin belirlenmesi, üretici verimliliğinin saptanması,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331640" y="908720"/>
            <a:ext cx="6552728" cy="518457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Yazılım Ölçüm Tipleri</a:t>
            </a:r>
            <a:endParaRPr lang="tr-TR" dirty="0"/>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66496" y="2429469"/>
            <a:ext cx="5611008" cy="2867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766496" y="2424705"/>
            <a:ext cx="5611008" cy="287695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FP = sayısı * ağırlık faktörü</a:t>
            </a:r>
            <a:endParaRPr lang="tr-TR" dirty="0" smtClean="0"/>
          </a:p>
          <a:p>
            <a:endParaRPr lang="tr-TR" dirty="0" smtClean="0"/>
          </a:p>
          <a:p>
            <a:r>
              <a:rPr lang="tr-TR" b="1" dirty="0" smtClean="0"/>
              <a:t>FP = Sayı toplamı (0.65 + 0.01 </a:t>
            </a:r>
            <a:r>
              <a:rPr lang="tr-TR" b="1" dirty="0" smtClean="0">
                <a:sym typeface="Symbol"/>
              </a:rPr>
              <a:t></a:t>
            </a:r>
            <a:r>
              <a:rPr lang="tr-TR" b="1" dirty="0" smtClean="0"/>
              <a:t>F</a:t>
            </a:r>
            <a:r>
              <a:rPr lang="tr-TR" b="1" baseline="-25000" dirty="0" smtClean="0"/>
              <a:t>i</a:t>
            </a:r>
            <a:r>
              <a:rPr lang="tr-TR" b="1" dirty="0" smtClean="0"/>
              <a:t>) (i = 1.... 14)</a:t>
            </a: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FP</a:t>
            </a:r>
            <a:endParaRPr lang="tr-TR" dirty="0"/>
          </a:p>
        </p:txBody>
      </p:sp>
      <p:sp>
        <p:nvSpPr>
          <p:cNvPr id="3" name="2 İçerik Yer Tutucusu"/>
          <p:cNvSpPr>
            <a:spLocks noGrp="1"/>
          </p:cNvSpPr>
          <p:nvPr>
            <p:ph idx="1"/>
          </p:nvPr>
        </p:nvSpPr>
        <p:spPr/>
        <p:txBody>
          <a:bodyPr/>
          <a:lstStyle/>
          <a:p>
            <a:r>
              <a:rPr lang="tr-TR" dirty="0"/>
              <a:t>olarak hesaplanmaktadır. Yazılımın basit-orta-karmaşık oluşu tahmin yoluyla kestirilmektedir. Yazılımın 14 özelliğine göre (Tablo 2.2) "karmaşıklık düzeltme değeri" (</a:t>
            </a:r>
            <a:r>
              <a:rPr lang="tr-TR" dirty="0">
                <a:sym typeface="Symbol"/>
              </a:rPr>
              <a:t></a:t>
            </a:r>
            <a:r>
              <a:rPr lang="tr-TR" dirty="0"/>
              <a:t>f</a:t>
            </a:r>
            <a:r>
              <a:rPr lang="tr-TR" baseline="-25000" dirty="0"/>
              <a:t>i</a:t>
            </a:r>
            <a:r>
              <a:rPr lang="tr-TR" dirty="0"/>
              <a:t>) bulunarak da </a:t>
            </a:r>
          </a:p>
          <a:p>
            <a:r>
              <a:rPr lang="tr-TR" b="1" dirty="0"/>
              <a:t>FP = Sayı toplamı (0.65 + 0.01 </a:t>
            </a:r>
            <a:r>
              <a:rPr lang="tr-TR" b="1" dirty="0">
                <a:sym typeface="Symbol"/>
              </a:rPr>
              <a:t></a:t>
            </a:r>
            <a:r>
              <a:rPr lang="tr-TR" b="1" dirty="0"/>
              <a:t>F</a:t>
            </a:r>
            <a:r>
              <a:rPr lang="tr-TR" b="1" baseline="-25000" dirty="0"/>
              <a:t>i</a:t>
            </a:r>
            <a:r>
              <a:rPr lang="tr-TR" b="1" dirty="0"/>
              <a:t>) (i = 1.... 14)</a:t>
            </a:r>
            <a:endParaRPr lang="tr-TR" dirty="0"/>
          </a:p>
          <a:p>
            <a:r>
              <a:rPr lang="tr-TR" dirty="0"/>
              <a:t>fonksiyon noktası hesaplanabilmektedir.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910</Words>
  <Application>Microsoft Office PowerPoint</Application>
  <PresentationFormat>Ekran Gösterisi (4:3)</PresentationFormat>
  <Paragraphs>108</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Slayt 1</vt:lpstr>
      <vt:lpstr>Etkin proje yönetimi</vt:lpstr>
      <vt:lpstr>YAZILIM ÖLÇUMU</vt:lpstr>
      <vt:lpstr>Slayt 4</vt:lpstr>
      <vt:lpstr>Slayt 5</vt:lpstr>
      <vt:lpstr>Yazılım Ölçüm Tipleri</vt:lpstr>
      <vt:lpstr>Slayt 7</vt:lpstr>
      <vt:lpstr>Slayt 8</vt:lpstr>
      <vt:lpstr>FP</vt:lpstr>
      <vt:lpstr>Slayt 10</vt:lpstr>
      <vt:lpstr>Slayt 11</vt:lpstr>
      <vt:lpstr>Slayt 12</vt:lpstr>
      <vt:lpstr>YAZILIM PROJE MALİYET TAHMİN YÖNTEMLERİ</vt:lpstr>
      <vt:lpstr>DELPHI</vt:lpstr>
      <vt:lpstr>ANALİZ YÖNTEMİ</vt:lpstr>
      <vt:lpstr>İSTATİSTİK MODELLER </vt:lpstr>
      <vt:lpstr>COCOMO</vt:lpstr>
      <vt:lpstr>YAZILIM PROJE EKİPLERİ</vt:lpstr>
      <vt:lpstr>Demokratik Ekip Yapısı</vt:lpstr>
      <vt:lpstr>Şeflik Sistemi</vt:lpstr>
      <vt:lpstr>Hiyerarşik Sistem</vt:lpstr>
      <vt:lpstr>YAZILIM PROJE ORGANİZASYON YAPILARI</vt:lpstr>
      <vt:lpstr>Proje  Zamanlaması</vt:lpstr>
      <vt:lpstr>PROJE ZAMANLAMASININ ŞEMATİK GÖSTERİMİ</vt:lpstr>
      <vt:lpstr>PROJE ZAMANLAMASININ ŞEMATİK GÖSTERİMİ</vt:lpstr>
      <vt:lpstr>YAZILIM RİSK YÖNETİMİ</vt:lpstr>
      <vt:lpstr>RİSK KATEGORİLERİ</vt:lpstr>
      <vt:lpstr>RİSKİ ORTADAN KALDIRMA </vt:lpstr>
      <vt:lpstr>Proje Planı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oyalar</dc:creator>
  <cp:lastModifiedBy>oyalar</cp:lastModifiedBy>
  <cp:revision>18</cp:revision>
  <dcterms:created xsi:type="dcterms:W3CDTF">2020-03-23T22:23:16Z</dcterms:created>
  <dcterms:modified xsi:type="dcterms:W3CDTF">2020-04-25T21:48:04Z</dcterms:modified>
</cp:coreProperties>
</file>