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72" r:id="rId9"/>
    <p:sldId id="262" r:id="rId10"/>
    <p:sldId id="277" r:id="rId11"/>
    <p:sldId id="269" r:id="rId12"/>
    <p:sldId id="264" r:id="rId13"/>
    <p:sldId id="265" r:id="rId14"/>
    <p:sldId id="266" r:id="rId15"/>
    <p:sldId id="267" r:id="rId16"/>
    <p:sldId id="274" r:id="rId17"/>
    <p:sldId id="275" r:id="rId18"/>
    <p:sldId id="276" r:id="rId19"/>
    <p:sldId id="273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B39CB-A73D-4011-8348-8E2EB38BEA50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901A4725-17AA-490B-9A95-98BC0E9A72B8}">
      <dgm:prSet phldrT="[Metin]" custT="1"/>
      <dgm:spPr/>
      <dgm:t>
        <a:bodyPr/>
        <a:lstStyle/>
        <a:p>
          <a:r>
            <a:rPr lang="tr-TR" sz="1200" dirty="0" smtClean="0">
              <a:latin typeface="Times New Roman" pitchFamily="18" charset="0"/>
              <a:cs typeface="Times New Roman" pitchFamily="18" charset="0"/>
            </a:rPr>
            <a:t>ÇÖZÜNÜRLÜK PARAMETRELERİ</a:t>
          </a:r>
          <a:endParaRPr lang="tr-TR" sz="1200" dirty="0">
            <a:latin typeface="Times New Roman" pitchFamily="18" charset="0"/>
            <a:cs typeface="Times New Roman" pitchFamily="18" charset="0"/>
          </a:endParaRPr>
        </a:p>
      </dgm:t>
    </dgm:pt>
    <dgm:pt modelId="{0440D349-5A50-4B9B-B7D7-61A40AF80E61}" type="parTrans" cxnId="{4AF3AE21-46AC-4EE1-BA76-DE6D1169B98F}">
      <dgm:prSet/>
      <dgm:spPr/>
      <dgm:t>
        <a:bodyPr/>
        <a:lstStyle/>
        <a:p>
          <a:endParaRPr lang="tr-TR"/>
        </a:p>
      </dgm:t>
    </dgm:pt>
    <dgm:pt modelId="{53F2207B-0F97-4311-A7F2-E88F4F6D9AA1}" type="sibTrans" cxnId="{4AF3AE21-46AC-4EE1-BA76-DE6D1169B98F}">
      <dgm:prSet/>
      <dgm:spPr/>
      <dgm:t>
        <a:bodyPr/>
        <a:lstStyle/>
        <a:p>
          <a:endParaRPr lang="tr-TR"/>
        </a:p>
      </dgm:t>
    </dgm:pt>
    <dgm:pt modelId="{86E49326-0959-4363-8685-C01A7AE01E34}">
      <dgm:prSet phldrT="[Metin]" custT="1"/>
      <dgm:spPr/>
      <dgm:t>
        <a:bodyPr/>
        <a:lstStyle/>
        <a:p>
          <a:r>
            <a:rPr lang="tr-TR" sz="2000" smtClean="0">
              <a:latin typeface="Times New Roman" pitchFamily="18" charset="0"/>
              <a:cs typeface="Times New Roman" pitchFamily="18" charset="0"/>
            </a:rPr>
            <a:t>Çözünen ve </a:t>
          </a:r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Çözücü Türü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C365DFBA-9BE9-423F-BCF5-423EB2DFF7C6}" type="parTrans" cxnId="{35823208-38C2-4AF9-AAB6-6C65403E551E}">
      <dgm:prSet/>
      <dgm:spPr/>
      <dgm:t>
        <a:bodyPr/>
        <a:lstStyle/>
        <a:p>
          <a:endParaRPr lang="tr-TR"/>
        </a:p>
      </dgm:t>
    </dgm:pt>
    <dgm:pt modelId="{6AA83EEC-890B-4BF4-B8DF-12EBC887A58C}" type="sibTrans" cxnId="{35823208-38C2-4AF9-AAB6-6C65403E551E}">
      <dgm:prSet/>
      <dgm:spPr/>
      <dgm:t>
        <a:bodyPr/>
        <a:lstStyle/>
        <a:p>
          <a:endParaRPr lang="tr-TR"/>
        </a:p>
      </dgm:t>
    </dgm:pt>
    <dgm:pt modelId="{F09215DD-6E34-4F84-9791-1EC768A4890D}">
      <dgm:prSet phldrT="[Metin]"/>
      <dgm:spPr/>
      <dgm:t>
        <a:bodyPr/>
        <a:lstStyle/>
        <a:p>
          <a:r>
            <a:rPr lang="tr-TR" dirty="0" smtClean="0"/>
            <a:t>Basınç</a:t>
          </a:r>
          <a:endParaRPr lang="tr-TR" dirty="0"/>
        </a:p>
      </dgm:t>
    </dgm:pt>
    <dgm:pt modelId="{C8087BC4-3113-4581-B244-A95984586E18}" type="parTrans" cxnId="{6FFA4128-D545-4353-803D-7E5D5074F571}">
      <dgm:prSet/>
      <dgm:spPr/>
      <dgm:t>
        <a:bodyPr/>
        <a:lstStyle/>
        <a:p>
          <a:endParaRPr lang="tr-TR"/>
        </a:p>
      </dgm:t>
    </dgm:pt>
    <dgm:pt modelId="{0DCF5EBD-4B25-4B62-B2A5-2947D44B6F2E}" type="sibTrans" cxnId="{6FFA4128-D545-4353-803D-7E5D5074F571}">
      <dgm:prSet/>
      <dgm:spPr/>
      <dgm:t>
        <a:bodyPr/>
        <a:lstStyle/>
        <a:p>
          <a:endParaRPr lang="tr-TR"/>
        </a:p>
      </dgm:t>
    </dgm:pt>
    <dgm:pt modelId="{94E4B6DD-FC2D-4379-8F7C-C67CAABD7D12}">
      <dgm:prSet phldrT="[Metin]"/>
      <dgm:spPr/>
      <dgm:t>
        <a:bodyPr/>
        <a:lstStyle/>
        <a:p>
          <a:r>
            <a:rPr lang="tr-TR" dirty="0" smtClean="0"/>
            <a:t>Yabancı ve ortak iyon etkisi</a:t>
          </a:r>
          <a:endParaRPr lang="tr-TR" dirty="0"/>
        </a:p>
      </dgm:t>
    </dgm:pt>
    <dgm:pt modelId="{350576F2-A91A-4F51-ADA2-E847C07ACA81}" type="parTrans" cxnId="{A0FA215C-108C-478D-AAC0-2B5847F37B39}">
      <dgm:prSet/>
      <dgm:spPr/>
      <dgm:t>
        <a:bodyPr/>
        <a:lstStyle/>
        <a:p>
          <a:endParaRPr lang="tr-TR"/>
        </a:p>
      </dgm:t>
    </dgm:pt>
    <dgm:pt modelId="{45D66C78-5339-4160-A937-260D6A8CDCC0}" type="sibTrans" cxnId="{A0FA215C-108C-478D-AAC0-2B5847F37B39}">
      <dgm:prSet/>
      <dgm:spPr/>
      <dgm:t>
        <a:bodyPr/>
        <a:lstStyle/>
        <a:p>
          <a:endParaRPr lang="tr-TR"/>
        </a:p>
      </dgm:t>
    </dgm:pt>
    <dgm:pt modelId="{97BB65E0-825D-40B0-B9EC-8B9F248A725F}">
      <dgm:prSet phldrT="[Metin]"/>
      <dgm:spPr/>
      <dgm:t>
        <a:bodyPr/>
        <a:lstStyle/>
        <a:p>
          <a:r>
            <a:rPr lang="tr-TR" dirty="0" smtClean="0"/>
            <a:t>Sıcaklık</a:t>
          </a:r>
          <a:endParaRPr lang="tr-TR" dirty="0"/>
        </a:p>
      </dgm:t>
    </dgm:pt>
    <dgm:pt modelId="{CB9706BB-25EC-4E0B-ACE5-9D2A097363BB}" type="parTrans" cxnId="{70F46170-7D48-4AA3-A37E-48FD82FBEAD1}">
      <dgm:prSet/>
      <dgm:spPr/>
      <dgm:t>
        <a:bodyPr/>
        <a:lstStyle/>
        <a:p>
          <a:endParaRPr lang="tr-TR"/>
        </a:p>
      </dgm:t>
    </dgm:pt>
    <dgm:pt modelId="{416F1B2D-EAD9-4766-84DD-E70C0FA83AAD}" type="sibTrans" cxnId="{70F46170-7D48-4AA3-A37E-48FD82FBEAD1}">
      <dgm:prSet/>
      <dgm:spPr/>
      <dgm:t>
        <a:bodyPr/>
        <a:lstStyle/>
        <a:p>
          <a:endParaRPr lang="tr-TR"/>
        </a:p>
      </dgm:t>
    </dgm:pt>
    <dgm:pt modelId="{2B54FBD8-E3FF-4CBD-B91E-08E418C711A0}">
      <dgm:prSet/>
      <dgm:spPr/>
      <dgm:t>
        <a:bodyPr/>
        <a:lstStyle/>
        <a:p>
          <a:endParaRPr lang="tr-TR"/>
        </a:p>
      </dgm:t>
    </dgm:pt>
    <dgm:pt modelId="{496F2096-792C-4C17-8D65-1B927E1C4532}" type="parTrans" cxnId="{AAC0D331-F1F3-4ACC-8403-A77E86E256FC}">
      <dgm:prSet/>
      <dgm:spPr/>
      <dgm:t>
        <a:bodyPr/>
        <a:lstStyle/>
        <a:p>
          <a:endParaRPr lang="tr-TR"/>
        </a:p>
      </dgm:t>
    </dgm:pt>
    <dgm:pt modelId="{BF2ADF04-560E-4B45-86B6-C24E440CB00A}" type="sibTrans" cxnId="{AAC0D331-F1F3-4ACC-8403-A77E86E256FC}">
      <dgm:prSet/>
      <dgm:spPr/>
      <dgm:t>
        <a:bodyPr/>
        <a:lstStyle/>
        <a:p>
          <a:endParaRPr lang="tr-TR"/>
        </a:p>
      </dgm:t>
    </dgm:pt>
    <dgm:pt modelId="{856B3B51-3CD9-4558-9625-6D6523EE900B}" type="pres">
      <dgm:prSet presAssocID="{9C6B39CB-A73D-4011-8348-8E2EB38BE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2EAAFD1-521F-4F07-A475-832A4D04C74D}" type="pres">
      <dgm:prSet presAssocID="{901A4725-17AA-490B-9A95-98BC0E9A72B8}" presName="centerShape" presStyleLbl="node0" presStyleIdx="0" presStyleCnt="1" custScaleX="211585" custScaleY="148559"/>
      <dgm:spPr/>
      <dgm:t>
        <a:bodyPr/>
        <a:lstStyle/>
        <a:p>
          <a:endParaRPr lang="tr-TR"/>
        </a:p>
      </dgm:t>
    </dgm:pt>
    <dgm:pt modelId="{6A7B2084-9CE7-473B-8596-E8A9CA10C097}" type="pres">
      <dgm:prSet presAssocID="{C365DFBA-9BE9-423F-BCF5-423EB2DFF7C6}" presName="parTrans" presStyleLbl="sibTrans2D1" presStyleIdx="0" presStyleCnt="5"/>
      <dgm:spPr/>
      <dgm:t>
        <a:bodyPr/>
        <a:lstStyle/>
        <a:p>
          <a:endParaRPr lang="tr-TR"/>
        </a:p>
      </dgm:t>
    </dgm:pt>
    <dgm:pt modelId="{A0922253-969B-415F-AC73-D7A316990FB7}" type="pres">
      <dgm:prSet presAssocID="{C365DFBA-9BE9-423F-BCF5-423EB2DFF7C6}" presName="connectorText" presStyleLbl="sibTrans2D1" presStyleIdx="0" presStyleCnt="5"/>
      <dgm:spPr/>
      <dgm:t>
        <a:bodyPr/>
        <a:lstStyle/>
        <a:p>
          <a:endParaRPr lang="tr-TR"/>
        </a:p>
      </dgm:t>
    </dgm:pt>
    <dgm:pt modelId="{34B59F41-AF71-4DB4-BD28-6B6343C594F3}" type="pres">
      <dgm:prSet presAssocID="{86E49326-0959-4363-8685-C01A7AE01E34}" presName="node" presStyleLbl="node1" presStyleIdx="0" presStyleCnt="5" custScaleX="173995" custScaleY="91033" custRadScaleRad="106078" custRadScaleInc="-932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F6E2EB-AF27-4557-B4ED-2EC5E2C6200E}" type="pres">
      <dgm:prSet presAssocID="{C8087BC4-3113-4581-B244-A95984586E18}" presName="parTrans" presStyleLbl="sibTrans2D1" presStyleIdx="1" presStyleCnt="5"/>
      <dgm:spPr/>
      <dgm:t>
        <a:bodyPr/>
        <a:lstStyle/>
        <a:p>
          <a:endParaRPr lang="tr-TR"/>
        </a:p>
      </dgm:t>
    </dgm:pt>
    <dgm:pt modelId="{9B3A69FD-CB5B-4D87-B60A-1D6EB913BA91}" type="pres">
      <dgm:prSet presAssocID="{C8087BC4-3113-4581-B244-A95984586E18}" presName="connectorText" presStyleLbl="sibTrans2D1" presStyleIdx="1" presStyleCnt="5"/>
      <dgm:spPr/>
      <dgm:t>
        <a:bodyPr/>
        <a:lstStyle/>
        <a:p>
          <a:endParaRPr lang="tr-TR"/>
        </a:p>
      </dgm:t>
    </dgm:pt>
    <dgm:pt modelId="{D4D44151-2673-47C7-964A-4D862A9298BF}" type="pres">
      <dgm:prSet presAssocID="{F09215DD-6E34-4F84-9791-1EC768A4890D}" presName="node" presStyleLbl="node1" presStyleIdx="1" presStyleCnt="5" custRadScaleRad="120415" custRadScaleInc="60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D42171-F9DE-4179-B739-E8B56C0C018A}" type="pres">
      <dgm:prSet presAssocID="{496F2096-792C-4C17-8D65-1B927E1C4532}" presName="parTrans" presStyleLbl="sibTrans2D1" presStyleIdx="2" presStyleCnt="5" custLinFactNeighborX="-2986" custLinFactNeighborY="-7829"/>
      <dgm:spPr/>
      <dgm:t>
        <a:bodyPr/>
        <a:lstStyle/>
        <a:p>
          <a:endParaRPr lang="tr-TR"/>
        </a:p>
      </dgm:t>
    </dgm:pt>
    <dgm:pt modelId="{E8B47DAC-3DC1-4F0B-82FF-42AE4681D8AF}" type="pres">
      <dgm:prSet presAssocID="{496F2096-792C-4C17-8D65-1B927E1C4532}" presName="connectorText" presStyleLbl="sibTrans2D1" presStyleIdx="2" presStyleCnt="5"/>
      <dgm:spPr/>
      <dgm:t>
        <a:bodyPr/>
        <a:lstStyle/>
        <a:p>
          <a:endParaRPr lang="tr-TR"/>
        </a:p>
      </dgm:t>
    </dgm:pt>
    <dgm:pt modelId="{ABAC20E0-DD7B-470F-B255-BC0239E07B4D}" type="pres">
      <dgm:prSet presAssocID="{2B54FBD8-E3FF-4CBD-B91E-08E418C711A0}" presName="node" presStyleLbl="node1" presStyleIdx="2" presStyleCnt="5" custScaleX="89941" custScaleY="59309" custRadScaleRad="115876" custRadScaleInc="-4476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E55316-6FDA-4C88-9894-29159CB22D24}" type="pres">
      <dgm:prSet presAssocID="{350576F2-A91A-4F51-ADA2-E847C07ACA81}" presName="parTrans" presStyleLbl="sibTrans2D1" presStyleIdx="3" presStyleCnt="5"/>
      <dgm:spPr/>
      <dgm:t>
        <a:bodyPr/>
        <a:lstStyle/>
        <a:p>
          <a:endParaRPr lang="tr-TR"/>
        </a:p>
      </dgm:t>
    </dgm:pt>
    <dgm:pt modelId="{ECC7E73B-570B-4117-87CE-39BF068ADF54}" type="pres">
      <dgm:prSet presAssocID="{350576F2-A91A-4F51-ADA2-E847C07ACA81}" presName="connectorText" presStyleLbl="sibTrans2D1" presStyleIdx="3" presStyleCnt="5"/>
      <dgm:spPr/>
      <dgm:t>
        <a:bodyPr/>
        <a:lstStyle/>
        <a:p>
          <a:endParaRPr lang="tr-TR"/>
        </a:p>
      </dgm:t>
    </dgm:pt>
    <dgm:pt modelId="{3F9F6679-DAD7-4E12-9815-96E03601EB56}" type="pres">
      <dgm:prSet presAssocID="{94E4B6DD-FC2D-4379-8F7C-C67CAABD7D12}" presName="node" presStyleLbl="node1" presStyleIdx="3" presStyleCnt="5" custScaleX="146569" custRadScaleRad="121620" custRadScaleInc="204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566520-BB41-40BC-B008-CC846F1CD66F}" type="pres">
      <dgm:prSet presAssocID="{CB9706BB-25EC-4E0B-ACE5-9D2A097363BB}" presName="parTrans" presStyleLbl="sibTrans2D1" presStyleIdx="4" presStyleCnt="5"/>
      <dgm:spPr/>
      <dgm:t>
        <a:bodyPr/>
        <a:lstStyle/>
        <a:p>
          <a:endParaRPr lang="tr-TR"/>
        </a:p>
      </dgm:t>
    </dgm:pt>
    <dgm:pt modelId="{EE2B17AA-1900-4D68-9A50-801230C4534C}" type="pres">
      <dgm:prSet presAssocID="{CB9706BB-25EC-4E0B-ACE5-9D2A097363BB}" presName="connectorText" presStyleLbl="sibTrans2D1" presStyleIdx="4" presStyleCnt="5"/>
      <dgm:spPr/>
      <dgm:t>
        <a:bodyPr/>
        <a:lstStyle/>
        <a:p>
          <a:endParaRPr lang="tr-TR"/>
        </a:p>
      </dgm:t>
    </dgm:pt>
    <dgm:pt modelId="{CB6039C4-9BA4-4455-B48B-73A17DBFDF29}" type="pres">
      <dgm:prSet presAssocID="{97BB65E0-825D-40B0-B9EC-8B9F248A725F}" presName="node" presStyleLbl="node1" presStyleIdx="4" presStyleCnt="5" custScaleX="106990" custRadScaleRad="110667" custRadScaleInc="36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C8A34A4-2F00-412F-A868-0DA3E43964C0}" type="presOf" srcId="{496F2096-792C-4C17-8D65-1B927E1C4532}" destId="{E8B47DAC-3DC1-4F0B-82FF-42AE4681D8AF}" srcOrd="1" destOrd="0" presId="urn:microsoft.com/office/officeart/2005/8/layout/radial5"/>
    <dgm:cxn modelId="{010CFC4F-3409-443F-BC31-AC47C05DC55E}" type="presOf" srcId="{C365DFBA-9BE9-423F-BCF5-423EB2DFF7C6}" destId="{6A7B2084-9CE7-473B-8596-E8A9CA10C097}" srcOrd="0" destOrd="0" presId="urn:microsoft.com/office/officeart/2005/8/layout/radial5"/>
    <dgm:cxn modelId="{35823208-38C2-4AF9-AAB6-6C65403E551E}" srcId="{901A4725-17AA-490B-9A95-98BC0E9A72B8}" destId="{86E49326-0959-4363-8685-C01A7AE01E34}" srcOrd="0" destOrd="0" parTransId="{C365DFBA-9BE9-423F-BCF5-423EB2DFF7C6}" sibTransId="{6AA83EEC-890B-4BF4-B8DF-12EBC887A58C}"/>
    <dgm:cxn modelId="{A0FA215C-108C-478D-AAC0-2B5847F37B39}" srcId="{901A4725-17AA-490B-9A95-98BC0E9A72B8}" destId="{94E4B6DD-FC2D-4379-8F7C-C67CAABD7D12}" srcOrd="3" destOrd="0" parTransId="{350576F2-A91A-4F51-ADA2-E847C07ACA81}" sibTransId="{45D66C78-5339-4160-A937-260D6A8CDCC0}"/>
    <dgm:cxn modelId="{B4C45F5B-7F70-41A4-A3CF-328D360044FC}" type="presOf" srcId="{97BB65E0-825D-40B0-B9EC-8B9F248A725F}" destId="{CB6039C4-9BA4-4455-B48B-73A17DBFDF29}" srcOrd="0" destOrd="0" presId="urn:microsoft.com/office/officeart/2005/8/layout/radial5"/>
    <dgm:cxn modelId="{6FFA4128-D545-4353-803D-7E5D5074F571}" srcId="{901A4725-17AA-490B-9A95-98BC0E9A72B8}" destId="{F09215DD-6E34-4F84-9791-1EC768A4890D}" srcOrd="1" destOrd="0" parTransId="{C8087BC4-3113-4581-B244-A95984586E18}" sibTransId="{0DCF5EBD-4B25-4B62-B2A5-2947D44B6F2E}"/>
    <dgm:cxn modelId="{4AF3AE21-46AC-4EE1-BA76-DE6D1169B98F}" srcId="{9C6B39CB-A73D-4011-8348-8E2EB38BEA50}" destId="{901A4725-17AA-490B-9A95-98BC0E9A72B8}" srcOrd="0" destOrd="0" parTransId="{0440D349-5A50-4B9B-B7D7-61A40AF80E61}" sibTransId="{53F2207B-0F97-4311-A7F2-E88F4F6D9AA1}"/>
    <dgm:cxn modelId="{A1443B7D-B1FF-4F2C-B04C-93B3EEF4D864}" type="presOf" srcId="{C8087BC4-3113-4581-B244-A95984586E18}" destId="{9B3A69FD-CB5B-4D87-B60A-1D6EB913BA91}" srcOrd="1" destOrd="0" presId="urn:microsoft.com/office/officeart/2005/8/layout/radial5"/>
    <dgm:cxn modelId="{AAC0D331-F1F3-4ACC-8403-A77E86E256FC}" srcId="{901A4725-17AA-490B-9A95-98BC0E9A72B8}" destId="{2B54FBD8-E3FF-4CBD-B91E-08E418C711A0}" srcOrd="2" destOrd="0" parTransId="{496F2096-792C-4C17-8D65-1B927E1C4532}" sibTransId="{BF2ADF04-560E-4B45-86B6-C24E440CB00A}"/>
    <dgm:cxn modelId="{FB8756A0-A4B4-40EF-A695-8F6E325A640C}" type="presOf" srcId="{2B54FBD8-E3FF-4CBD-B91E-08E418C711A0}" destId="{ABAC20E0-DD7B-470F-B255-BC0239E07B4D}" srcOrd="0" destOrd="0" presId="urn:microsoft.com/office/officeart/2005/8/layout/radial5"/>
    <dgm:cxn modelId="{18FD6867-4FF7-4219-A8C2-2AE05E2A0152}" type="presOf" srcId="{F09215DD-6E34-4F84-9791-1EC768A4890D}" destId="{D4D44151-2673-47C7-964A-4D862A9298BF}" srcOrd="0" destOrd="0" presId="urn:microsoft.com/office/officeart/2005/8/layout/radial5"/>
    <dgm:cxn modelId="{AD306079-75A2-4063-9880-239063AB9E9D}" type="presOf" srcId="{CB9706BB-25EC-4E0B-ACE5-9D2A097363BB}" destId="{EE2B17AA-1900-4D68-9A50-801230C4534C}" srcOrd="1" destOrd="0" presId="urn:microsoft.com/office/officeart/2005/8/layout/radial5"/>
    <dgm:cxn modelId="{4EB8D82F-D9EF-4FA5-BD09-94F5097082CF}" type="presOf" srcId="{86E49326-0959-4363-8685-C01A7AE01E34}" destId="{34B59F41-AF71-4DB4-BD28-6B6343C594F3}" srcOrd="0" destOrd="0" presId="urn:microsoft.com/office/officeart/2005/8/layout/radial5"/>
    <dgm:cxn modelId="{A1CC5194-2EC7-47AF-A198-9A6878AEE8FB}" type="presOf" srcId="{496F2096-792C-4C17-8D65-1B927E1C4532}" destId="{9FD42171-F9DE-4179-B739-E8B56C0C018A}" srcOrd="0" destOrd="0" presId="urn:microsoft.com/office/officeart/2005/8/layout/radial5"/>
    <dgm:cxn modelId="{9E531942-17A1-4AFB-80AE-FEBBE8C996E5}" type="presOf" srcId="{350576F2-A91A-4F51-ADA2-E847C07ACA81}" destId="{08E55316-6FDA-4C88-9894-29159CB22D24}" srcOrd="0" destOrd="0" presId="urn:microsoft.com/office/officeart/2005/8/layout/radial5"/>
    <dgm:cxn modelId="{C0449254-5F0D-48D5-AEFF-50F48D90473C}" type="presOf" srcId="{350576F2-A91A-4F51-ADA2-E847C07ACA81}" destId="{ECC7E73B-570B-4117-87CE-39BF068ADF54}" srcOrd="1" destOrd="0" presId="urn:microsoft.com/office/officeart/2005/8/layout/radial5"/>
    <dgm:cxn modelId="{31B0FFBD-3303-448A-ACD7-407B9AEE0B58}" type="presOf" srcId="{901A4725-17AA-490B-9A95-98BC0E9A72B8}" destId="{12EAAFD1-521F-4F07-A475-832A4D04C74D}" srcOrd="0" destOrd="0" presId="urn:microsoft.com/office/officeart/2005/8/layout/radial5"/>
    <dgm:cxn modelId="{ADE37106-AD8D-49DD-9D7A-776035E67F29}" type="presOf" srcId="{C365DFBA-9BE9-423F-BCF5-423EB2DFF7C6}" destId="{A0922253-969B-415F-AC73-D7A316990FB7}" srcOrd="1" destOrd="0" presId="urn:microsoft.com/office/officeart/2005/8/layout/radial5"/>
    <dgm:cxn modelId="{B8243D70-8A9E-41E0-8944-E161DCEBD00D}" type="presOf" srcId="{C8087BC4-3113-4581-B244-A95984586E18}" destId="{8DF6E2EB-AF27-4557-B4ED-2EC5E2C6200E}" srcOrd="0" destOrd="0" presId="urn:microsoft.com/office/officeart/2005/8/layout/radial5"/>
    <dgm:cxn modelId="{7AB4305A-5EA8-4894-A11F-63C27D2F6656}" type="presOf" srcId="{9C6B39CB-A73D-4011-8348-8E2EB38BEA50}" destId="{856B3B51-3CD9-4558-9625-6D6523EE900B}" srcOrd="0" destOrd="0" presId="urn:microsoft.com/office/officeart/2005/8/layout/radial5"/>
    <dgm:cxn modelId="{026D2F0F-F03E-4954-8913-B5EEA8A4CC1C}" type="presOf" srcId="{94E4B6DD-FC2D-4379-8F7C-C67CAABD7D12}" destId="{3F9F6679-DAD7-4E12-9815-96E03601EB56}" srcOrd="0" destOrd="0" presId="urn:microsoft.com/office/officeart/2005/8/layout/radial5"/>
    <dgm:cxn modelId="{70F46170-7D48-4AA3-A37E-48FD82FBEAD1}" srcId="{901A4725-17AA-490B-9A95-98BC0E9A72B8}" destId="{97BB65E0-825D-40B0-B9EC-8B9F248A725F}" srcOrd="4" destOrd="0" parTransId="{CB9706BB-25EC-4E0B-ACE5-9D2A097363BB}" sibTransId="{416F1B2D-EAD9-4766-84DD-E70C0FA83AAD}"/>
    <dgm:cxn modelId="{E8E6D572-27DB-4B6F-ABD5-B10B508E7A49}" type="presOf" srcId="{CB9706BB-25EC-4E0B-ACE5-9D2A097363BB}" destId="{EC566520-BB41-40BC-B008-CC846F1CD66F}" srcOrd="0" destOrd="0" presId="urn:microsoft.com/office/officeart/2005/8/layout/radial5"/>
    <dgm:cxn modelId="{5EBE08A8-514E-40AD-A483-B5599B81036D}" type="presParOf" srcId="{856B3B51-3CD9-4558-9625-6D6523EE900B}" destId="{12EAAFD1-521F-4F07-A475-832A4D04C74D}" srcOrd="0" destOrd="0" presId="urn:microsoft.com/office/officeart/2005/8/layout/radial5"/>
    <dgm:cxn modelId="{4A99BFEB-DF55-4252-98C1-04743E90B877}" type="presParOf" srcId="{856B3B51-3CD9-4558-9625-6D6523EE900B}" destId="{6A7B2084-9CE7-473B-8596-E8A9CA10C097}" srcOrd="1" destOrd="0" presId="urn:microsoft.com/office/officeart/2005/8/layout/radial5"/>
    <dgm:cxn modelId="{34E7A5DF-E06C-406F-83B4-824788EDC549}" type="presParOf" srcId="{6A7B2084-9CE7-473B-8596-E8A9CA10C097}" destId="{A0922253-969B-415F-AC73-D7A316990FB7}" srcOrd="0" destOrd="0" presId="urn:microsoft.com/office/officeart/2005/8/layout/radial5"/>
    <dgm:cxn modelId="{942E4D90-21AD-4608-AF52-F8A7DE21027C}" type="presParOf" srcId="{856B3B51-3CD9-4558-9625-6D6523EE900B}" destId="{34B59F41-AF71-4DB4-BD28-6B6343C594F3}" srcOrd="2" destOrd="0" presId="urn:microsoft.com/office/officeart/2005/8/layout/radial5"/>
    <dgm:cxn modelId="{4EE8EC93-3FC5-496F-B35E-6F77512DB6C4}" type="presParOf" srcId="{856B3B51-3CD9-4558-9625-6D6523EE900B}" destId="{8DF6E2EB-AF27-4557-B4ED-2EC5E2C6200E}" srcOrd="3" destOrd="0" presId="urn:microsoft.com/office/officeart/2005/8/layout/radial5"/>
    <dgm:cxn modelId="{1A95E2AB-DF3B-4649-8983-B9C0BC16202A}" type="presParOf" srcId="{8DF6E2EB-AF27-4557-B4ED-2EC5E2C6200E}" destId="{9B3A69FD-CB5B-4D87-B60A-1D6EB913BA91}" srcOrd="0" destOrd="0" presId="urn:microsoft.com/office/officeart/2005/8/layout/radial5"/>
    <dgm:cxn modelId="{108A65FC-9EA1-431A-A49C-D067F26EDD25}" type="presParOf" srcId="{856B3B51-3CD9-4558-9625-6D6523EE900B}" destId="{D4D44151-2673-47C7-964A-4D862A9298BF}" srcOrd="4" destOrd="0" presId="urn:microsoft.com/office/officeart/2005/8/layout/radial5"/>
    <dgm:cxn modelId="{93ED11D8-EEA5-4933-A63B-60A87E78CCE3}" type="presParOf" srcId="{856B3B51-3CD9-4558-9625-6D6523EE900B}" destId="{9FD42171-F9DE-4179-B739-E8B56C0C018A}" srcOrd="5" destOrd="0" presId="urn:microsoft.com/office/officeart/2005/8/layout/radial5"/>
    <dgm:cxn modelId="{A21CECDD-E35E-43C3-A2B9-381F04C66C52}" type="presParOf" srcId="{9FD42171-F9DE-4179-B739-E8B56C0C018A}" destId="{E8B47DAC-3DC1-4F0B-82FF-42AE4681D8AF}" srcOrd="0" destOrd="0" presId="urn:microsoft.com/office/officeart/2005/8/layout/radial5"/>
    <dgm:cxn modelId="{7ED8C9C3-4A04-4187-ABDD-13D657AEB2AB}" type="presParOf" srcId="{856B3B51-3CD9-4558-9625-6D6523EE900B}" destId="{ABAC20E0-DD7B-470F-B255-BC0239E07B4D}" srcOrd="6" destOrd="0" presId="urn:microsoft.com/office/officeart/2005/8/layout/radial5"/>
    <dgm:cxn modelId="{3186B157-6382-4CEC-8328-684243C4EA13}" type="presParOf" srcId="{856B3B51-3CD9-4558-9625-6D6523EE900B}" destId="{08E55316-6FDA-4C88-9894-29159CB22D24}" srcOrd="7" destOrd="0" presId="urn:microsoft.com/office/officeart/2005/8/layout/radial5"/>
    <dgm:cxn modelId="{603F76F2-08FB-46BD-B60F-EC036CAADC0D}" type="presParOf" srcId="{08E55316-6FDA-4C88-9894-29159CB22D24}" destId="{ECC7E73B-570B-4117-87CE-39BF068ADF54}" srcOrd="0" destOrd="0" presId="urn:microsoft.com/office/officeart/2005/8/layout/radial5"/>
    <dgm:cxn modelId="{79FDF347-D2B2-4F63-8465-5B6ECA296BF8}" type="presParOf" srcId="{856B3B51-3CD9-4558-9625-6D6523EE900B}" destId="{3F9F6679-DAD7-4E12-9815-96E03601EB56}" srcOrd="8" destOrd="0" presId="urn:microsoft.com/office/officeart/2005/8/layout/radial5"/>
    <dgm:cxn modelId="{05442FBA-21B3-4BF4-9F51-B712062BBE09}" type="presParOf" srcId="{856B3B51-3CD9-4558-9625-6D6523EE900B}" destId="{EC566520-BB41-40BC-B008-CC846F1CD66F}" srcOrd="9" destOrd="0" presId="urn:microsoft.com/office/officeart/2005/8/layout/radial5"/>
    <dgm:cxn modelId="{FEF4F8A5-29CB-4CA6-B248-6F388A81EC63}" type="presParOf" srcId="{EC566520-BB41-40BC-B008-CC846F1CD66F}" destId="{EE2B17AA-1900-4D68-9A50-801230C4534C}" srcOrd="0" destOrd="0" presId="urn:microsoft.com/office/officeart/2005/8/layout/radial5"/>
    <dgm:cxn modelId="{AD358C7E-BB42-44A7-89E5-81695FE04BA8}" type="presParOf" srcId="{856B3B51-3CD9-4558-9625-6D6523EE900B}" destId="{CB6039C4-9BA4-4455-B48B-73A17DBFDF2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7E36E2-7576-487A-960F-FE1629486ADC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1E66E48-2B85-4E94-87F3-46A4EE8B9371}">
      <dgm:prSet phldrT="[Metin]" custT="1"/>
      <dgm:spPr/>
      <dgm:t>
        <a:bodyPr/>
        <a:lstStyle/>
        <a:p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Termometre</a:t>
          </a:r>
          <a:endParaRPr lang="tr-T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72F5ED-3D5B-4FCB-BD8C-2AD304EE5113}" type="parTrans" cxnId="{8DDE351A-EE6E-49B2-A98D-3550E9D43C6F}">
      <dgm:prSet/>
      <dgm:spPr/>
      <dgm:t>
        <a:bodyPr/>
        <a:lstStyle/>
        <a:p>
          <a:endParaRPr lang="tr-TR"/>
        </a:p>
      </dgm:t>
    </dgm:pt>
    <dgm:pt modelId="{6685F848-DEF1-4D50-B5E8-20339845E0D5}" type="sibTrans" cxnId="{8DDE351A-EE6E-49B2-A98D-3550E9D43C6F}">
      <dgm:prSet/>
      <dgm:spPr/>
      <dgm:t>
        <a:bodyPr/>
        <a:lstStyle/>
        <a:p>
          <a:endParaRPr lang="tr-TR"/>
        </a:p>
      </dgm:t>
    </dgm:pt>
    <dgm:pt modelId="{D812AC7B-CD4F-4D5D-9B10-F701526C40C0}">
      <dgm:prSet phldrT="[Metin]" custT="1"/>
      <dgm:spPr/>
      <dgm:t>
        <a:bodyPr/>
        <a:lstStyle/>
        <a:p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</a:t>
          </a:r>
          <a:r>
            <a:rPr lang="tr-TR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mL’lik</a:t>
          </a:r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pipet</a:t>
          </a:r>
          <a:endParaRPr lang="tr-T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173098-5E64-478A-B23D-67933AA2ACDA}" type="parTrans" cxnId="{BFD9A80B-282B-4E43-A957-DF6E0F41D4FF}">
      <dgm:prSet/>
      <dgm:spPr/>
      <dgm:t>
        <a:bodyPr/>
        <a:lstStyle/>
        <a:p>
          <a:endParaRPr lang="tr-TR"/>
        </a:p>
      </dgm:t>
    </dgm:pt>
    <dgm:pt modelId="{AC1858B5-1016-4F70-85FB-E1338634F3DB}" type="sibTrans" cxnId="{BFD9A80B-282B-4E43-A957-DF6E0F41D4FF}">
      <dgm:prSet/>
      <dgm:spPr/>
      <dgm:t>
        <a:bodyPr/>
        <a:lstStyle/>
        <a:p>
          <a:endParaRPr lang="tr-TR"/>
        </a:p>
      </dgm:t>
    </dgm:pt>
    <dgm:pt modelId="{31E5E28A-A703-4313-9DC2-C923B67A534F}">
      <dgm:prSet phldrT="[Metin]" custT="1"/>
      <dgm:spPr/>
      <dgm:t>
        <a:bodyPr/>
        <a:lstStyle/>
        <a:p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 banyosu</a:t>
          </a:r>
          <a:endParaRPr lang="tr-T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3A4E9F-5C0D-429E-8A1D-D0E84ADF2E71}" type="parTrans" cxnId="{84140B63-5C83-40A9-A2A1-668689D0FC47}">
      <dgm:prSet/>
      <dgm:spPr/>
      <dgm:t>
        <a:bodyPr/>
        <a:lstStyle/>
        <a:p>
          <a:endParaRPr lang="tr-TR"/>
        </a:p>
      </dgm:t>
    </dgm:pt>
    <dgm:pt modelId="{EF893669-9E05-4443-987B-085F84165CDA}" type="sibTrans" cxnId="{84140B63-5C83-40A9-A2A1-668689D0FC47}">
      <dgm:prSet/>
      <dgm:spPr/>
      <dgm:t>
        <a:bodyPr/>
        <a:lstStyle/>
        <a:p>
          <a:endParaRPr lang="tr-TR"/>
        </a:p>
      </dgm:t>
    </dgm:pt>
    <dgm:pt modelId="{C86D315A-6748-4806-8D44-4DAA31D2FE00}">
      <dgm:prSet phldrT="[Metin]" custT="1"/>
      <dgm:spPr/>
      <dgm:t>
        <a:bodyPr/>
        <a:lstStyle/>
        <a:p>
          <a:r>
            <a:rPr lang="tr-TR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Okzalik</a:t>
          </a:r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asit çözeltisi</a:t>
          </a:r>
          <a:endParaRPr lang="tr-T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2A0F4A-888B-477D-B5E6-F5D4556CE42A}" type="parTrans" cxnId="{A213A1D7-A422-40CB-9A33-A9C2D8F203B7}">
      <dgm:prSet/>
      <dgm:spPr/>
      <dgm:t>
        <a:bodyPr/>
        <a:lstStyle/>
        <a:p>
          <a:endParaRPr lang="tr-TR"/>
        </a:p>
      </dgm:t>
    </dgm:pt>
    <dgm:pt modelId="{CD8B1C54-23AE-4E26-9296-0E01D6EEE287}" type="sibTrans" cxnId="{A213A1D7-A422-40CB-9A33-A9C2D8F203B7}">
      <dgm:prSet/>
      <dgm:spPr/>
      <dgm:t>
        <a:bodyPr/>
        <a:lstStyle/>
        <a:p>
          <a:endParaRPr lang="tr-TR"/>
        </a:p>
      </dgm:t>
    </dgm:pt>
    <dgm:pt modelId="{20F8E830-D864-47B1-8855-CDCBF03411A0}" type="pres">
      <dgm:prSet presAssocID="{D37E36E2-7576-487A-960F-FE1629486ADC}" presName="Name0" presStyleCnt="0">
        <dgm:presLayoutVars>
          <dgm:dir/>
        </dgm:presLayoutVars>
      </dgm:prSet>
      <dgm:spPr/>
      <dgm:t>
        <a:bodyPr/>
        <a:lstStyle/>
        <a:p>
          <a:endParaRPr lang="tr-TR"/>
        </a:p>
      </dgm:t>
    </dgm:pt>
    <dgm:pt modelId="{4DD082E6-47B5-4A34-B578-EAD2740753B8}" type="pres">
      <dgm:prSet presAssocID="{A1E66E48-2B85-4E94-87F3-46A4EE8B9371}" presName="composite" presStyleCnt="0"/>
      <dgm:spPr/>
    </dgm:pt>
    <dgm:pt modelId="{F95FB797-9DD3-4406-B0BC-4537CA881E8D}" type="pres">
      <dgm:prSet presAssocID="{A1E66E48-2B85-4E94-87F3-46A4EE8B9371}" presName="rect2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5B65E7-48FD-494F-9809-E8380F172842}" type="pres">
      <dgm:prSet presAssocID="{A1E66E48-2B85-4E94-87F3-46A4EE8B9371}" presName="rect1" presStyleLbl="align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DF1229D-9E07-4494-B676-23EAB71AB39C}" type="pres">
      <dgm:prSet presAssocID="{6685F848-DEF1-4D50-B5E8-20339845E0D5}" presName="sibTrans" presStyleCnt="0"/>
      <dgm:spPr/>
    </dgm:pt>
    <dgm:pt modelId="{18962F67-0E61-4FD4-942E-CD29353A3729}" type="pres">
      <dgm:prSet presAssocID="{D812AC7B-CD4F-4D5D-9B10-F701526C40C0}" presName="composite" presStyleCnt="0"/>
      <dgm:spPr/>
    </dgm:pt>
    <dgm:pt modelId="{0999E50A-843F-41E4-9435-253BF341E9D9}" type="pres">
      <dgm:prSet presAssocID="{D812AC7B-CD4F-4D5D-9B10-F701526C40C0}" presName="rec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2F203F-6104-4DE5-9FB9-4B2AE5755865}" type="pres">
      <dgm:prSet presAssocID="{D812AC7B-CD4F-4D5D-9B10-F701526C40C0}" presName="rect1" presStyleLbl="align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3878394A-1AEF-4CB6-A459-73D5241E7F8A}" type="pres">
      <dgm:prSet presAssocID="{AC1858B5-1016-4F70-85FB-E1338634F3DB}" presName="sibTrans" presStyleCnt="0"/>
      <dgm:spPr/>
    </dgm:pt>
    <dgm:pt modelId="{B1F86E4D-B9A2-4753-B877-CF9B5371E66B}" type="pres">
      <dgm:prSet presAssocID="{31E5E28A-A703-4313-9DC2-C923B67A534F}" presName="composite" presStyleCnt="0"/>
      <dgm:spPr/>
    </dgm:pt>
    <dgm:pt modelId="{2B909DFF-E025-44DF-A29B-F7BD88600644}" type="pres">
      <dgm:prSet presAssocID="{31E5E28A-A703-4313-9DC2-C923B67A534F}" presName="rect2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5FDD62-459D-49E1-A31E-25B5D448DB55}" type="pres">
      <dgm:prSet presAssocID="{31E5E28A-A703-4313-9DC2-C923B67A534F}" presName="rect1" presStyleLbl="align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E71175E-A520-4A1A-8081-19EA5E821D8D}" type="pres">
      <dgm:prSet presAssocID="{EF893669-9E05-4443-987B-085F84165CDA}" presName="sibTrans" presStyleCnt="0"/>
      <dgm:spPr/>
    </dgm:pt>
    <dgm:pt modelId="{67DFFB4D-5F2A-4E3A-86F4-BD1032BF9C4A}" type="pres">
      <dgm:prSet presAssocID="{C86D315A-6748-4806-8D44-4DAA31D2FE00}" presName="composite" presStyleCnt="0"/>
      <dgm:spPr/>
    </dgm:pt>
    <dgm:pt modelId="{AFEDEE29-CC73-4FAA-9AA7-7A5036324154}" type="pres">
      <dgm:prSet presAssocID="{C86D315A-6748-4806-8D44-4DAA31D2FE00}" presName="rect2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68B032-FB40-4885-B1E6-E27A218A88F3}" type="pres">
      <dgm:prSet presAssocID="{C86D315A-6748-4806-8D44-4DAA31D2FE00}" presName="rect1" presStyleLbl="align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tr-TR"/>
        </a:p>
      </dgm:t>
    </dgm:pt>
  </dgm:ptLst>
  <dgm:cxnLst>
    <dgm:cxn modelId="{BFD9A80B-282B-4E43-A957-DF6E0F41D4FF}" srcId="{D37E36E2-7576-487A-960F-FE1629486ADC}" destId="{D812AC7B-CD4F-4D5D-9B10-F701526C40C0}" srcOrd="1" destOrd="0" parTransId="{35173098-5E64-478A-B23D-67933AA2ACDA}" sibTransId="{AC1858B5-1016-4F70-85FB-E1338634F3DB}"/>
    <dgm:cxn modelId="{84140B63-5C83-40A9-A2A1-668689D0FC47}" srcId="{D37E36E2-7576-487A-960F-FE1629486ADC}" destId="{31E5E28A-A703-4313-9DC2-C923B67A534F}" srcOrd="2" destOrd="0" parTransId="{A73A4E9F-5C0D-429E-8A1D-D0E84ADF2E71}" sibTransId="{EF893669-9E05-4443-987B-085F84165CDA}"/>
    <dgm:cxn modelId="{A213A1D7-A422-40CB-9A33-A9C2D8F203B7}" srcId="{D37E36E2-7576-487A-960F-FE1629486ADC}" destId="{C86D315A-6748-4806-8D44-4DAA31D2FE00}" srcOrd="3" destOrd="0" parTransId="{1A2A0F4A-888B-477D-B5E6-F5D4556CE42A}" sibTransId="{CD8B1C54-23AE-4E26-9296-0E01D6EEE287}"/>
    <dgm:cxn modelId="{8DDE351A-EE6E-49B2-A98D-3550E9D43C6F}" srcId="{D37E36E2-7576-487A-960F-FE1629486ADC}" destId="{A1E66E48-2B85-4E94-87F3-46A4EE8B9371}" srcOrd="0" destOrd="0" parTransId="{C172F5ED-3D5B-4FCB-BD8C-2AD304EE5113}" sibTransId="{6685F848-DEF1-4D50-B5E8-20339845E0D5}"/>
    <dgm:cxn modelId="{0484DC8E-31BD-40FD-A6C4-A9A77204B314}" type="presOf" srcId="{D812AC7B-CD4F-4D5D-9B10-F701526C40C0}" destId="{0999E50A-843F-41E4-9435-253BF341E9D9}" srcOrd="0" destOrd="0" presId="urn:microsoft.com/office/officeart/2008/layout/PictureGrid"/>
    <dgm:cxn modelId="{7F7CF68C-DD71-4BA3-8FBE-453EFBE90730}" type="presOf" srcId="{D37E36E2-7576-487A-960F-FE1629486ADC}" destId="{20F8E830-D864-47B1-8855-CDCBF03411A0}" srcOrd="0" destOrd="0" presId="urn:microsoft.com/office/officeart/2008/layout/PictureGrid"/>
    <dgm:cxn modelId="{7B0C7B64-287B-46D4-9C80-48924EBE5E6C}" type="presOf" srcId="{A1E66E48-2B85-4E94-87F3-46A4EE8B9371}" destId="{F95FB797-9DD3-4406-B0BC-4537CA881E8D}" srcOrd="0" destOrd="0" presId="urn:microsoft.com/office/officeart/2008/layout/PictureGrid"/>
    <dgm:cxn modelId="{859DB494-58E0-4DA4-B19F-CCB96BE795D7}" type="presOf" srcId="{31E5E28A-A703-4313-9DC2-C923B67A534F}" destId="{2B909DFF-E025-44DF-A29B-F7BD88600644}" srcOrd="0" destOrd="0" presId="urn:microsoft.com/office/officeart/2008/layout/PictureGrid"/>
    <dgm:cxn modelId="{43F0FF55-B8CE-41E0-8C3C-DA1452486294}" type="presOf" srcId="{C86D315A-6748-4806-8D44-4DAA31D2FE00}" destId="{AFEDEE29-CC73-4FAA-9AA7-7A5036324154}" srcOrd="0" destOrd="0" presId="urn:microsoft.com/office/officeart/2008/layout/PictureGrid"/>
    <dgm:cxn modelId="{9B2AA89C-67D3-42C8-83CA-87E1B6416DCF}" type="presParOf" srcId="{20F8E830-D864-47B1-8855-CDCBF03411A0}" destId="{4DD082E6-47B5-4A34-B578-EAD2740753B8}" srcOrd="0" destOrd="0" presId="urn:microsoft.com/office/officeart/2008/layout/PictureGrid"/>
    <dgm:cxn modelId="{00075217-3428-4343-80B3-A41AAA810D96}" type="presParOf" srcId="{4DD082E6-47B5-4A34-B578-EAD2740753B8}" destId="{F95FB797-9DD3-4406-B0BC-4537CA881E8D}" srcOrd="0" destOrd="0" presId="urn:microsoft.com/office/officeart/2008/layout/PictureGrid"/>
    <dgm:cxn modelId="{A6B81481-C56C-4C98-A91C-13A8849CA46B}" type="presParOf" srcId="{4DD082E6-47B5-4A34-B578-EAD2740753B8}" destId="{335B65E7-48FD-494F-9809-E8380F172842}" srcOrd="1" destOrd="0" presId="urn:microsoft.com/office/officeart/2008/layout/PictureGrid"/>
    <dgm:cxn modelId="{70E648A8-E710-40D1-A1C2-4D5275630634}" type="presParOf" srcId="{20F8E830-D864-47B1-8855-CDCBF03411A0}" destId="{BDF1229D-9E07-4494-B676-23EAB71AB39C}" srcOrd="1" destOrd="0" presId="urn:microsoft.com/office/officeart/2008/layout/PictureGrid"/>
    <dgm:cxn modelId="{5C2806E4-CA70-4755-9066-EA95151B56AE}" type="presParOf" srcId="{20F8E830-D864-47B1-8855-CDCBF03411A0}" destId="{18962F67-0E61-4FD4-942E-CD29353A3729}" srcOrd="2" destOrd="0" presId="urn:microsoft.com/office/officeart/2008/layout/PictureGrid"/>
    <dgm:cxn modelId="{78F0ECD6-63DD-4EF5-A016-46BE6BEBD259}" type="presParOf" srcId="{18962F67-0E61-4FD4-942E-CD29353A3729}" destId="{0999E50A-843F-41E4-9435-253BF341E9D9}" srcOrd="0" destOrd="0" presId="urn:microsoft.com/office/officeart/2008/layout/PictureGrid"/>
    <dgm:cxn modelId="{2994815B-DAC3-4134-AAC4-295485EB2C25}" type="presParOf" srcId="{18962F67-0E61-4FD4-942E-CD29353A3729}" destId="{C12F203F-6104-4DE5-9FB9-4B2AE5755865}" srcOrd="1" destOrd="0" presId="urn:microsoft.com/office/officeart/2008/layout/PictureGrid"/>
    <dgm:cxn modelId="{2DAA1FEA-C5B8-45F3-8C1A-A9AA40EB857A}" type="presParOf" srcId="{20F8E830-D864-47B1-8855-CDCBF03411A0}" destId="{3878394A-1AEF-4CB6-A459-73D5241E7F8A}" srcOrd="3" destOrd="0" presId="urn:microsoft.com/office/officeart/2008/layout/PictureGrid"/>
    <dgm:cxn modelId="{3B668AAA-A3CC-4CB8-8D49-393E493D7F91}" type="presParOf" srcId="{20F8E830-D864-47B1-8855-CDCBF03411A0}" destId="{B1F86E4D-B9A2-4753-B877-CF9B5371E66B}" srcOrd="4" destOrd="0" presId="urn:microsoft.com/office/officeart/2008/layout/PictureGrid"/>
    <dgm:cxn modelId="{D0FB70B9-9BDB-44A1-B341-6699BF96C218}" type="presParOf" srcId="{B1F86E4D-B9A2-4753-B877-CF9B5371E66B}" destId="{2B909DFF-E025-44DF-A29B-F7BD88600644}" srcOrd="0" destOrd="0" presId="urn:microsoft.com/office/officeart/2008/layout/PictureGrid"/>
    <dgm:cxn modelId="{C0E0E853-EC12-4DC3-AEA4-9690EFF483EE}" type="presParOf" srcId="{B1F86E4D-B9A2-4753-B877-CF9B5371E66B}" destId="{285FDD62-459D-49E1-A31E-25B5D448DB55}" srcOrd="1" destOrd="0" presId="urn:microsoft.com/office/officeart/2008/layout/PictureGrid"/>
    <dgm:cxn modelId="{4CA08A87-782E-4AF4-94E5-DB97E5ED9DA9}" type="presParOf" srcId="{20F8E830-D864-47B1-8855-CDCBF03411A0}" destId="{7E71175E-A520-4A1A-8081-19EA5E821D8D}" srcOrd="5" destOrd="0" presId="urn:microsoft.com/office/officeart/2008/layout/PictureGrid"/>
    <dgm:cxn modelId="{D0D6C7A7-E52B-49CA-BAE2-5D0632D683C1}" type="presParOf" srcId="{20F8E830-D864-47B1-8855-CDCBF03411A0}" destId="{67DFFB4D-5F2A-4E3A-86F4-BD1032BF9C4A}" srcOrd="6" destOrd="0" presId="urn:microsoft.com/office/officeart/2008/layout/PictureGrid"/>
    <dgm:cxn modelId="{92DB1EF2-74BC-422E-B5E9-E74A68063754}" type="presParOf" srcId="{67DFFB4D-5F2A-4E3A-86F4-BD1032BF9C4A}" destId="{AFEDEE29-CC73-4FAA-9AA7-7A5036324154}" srcOrd="0" destOrd="0" presId="urn:microsoft.com/office/officeart/2008/layout/PictureGrid"/>
    <dgm:cxn modelId="{C9DB06EF-EF3B-438D-B8B4-104A749391E8}" type="presParOf" srcId="{67DFFB4D-5F2A-4E3A-86F4-BD1032BF9C4A}" destId="{C468B032-FB40-4885-B1E6-E27A218A88F3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AAFD1-521F-4F07-A475-832A4D04C74D}">
      <dsp:nvSpPr>
        <dsp:cNvPr id="0" name=""/>
        <dsp:cNvSpPr/>
      </dsp:nvSpPr>
      <dsp:spPr>
        <a:xfrm>
          <a:off x="2775635" y="1686871"/>
          <a:ext cx="1904884" cy="1337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Times New Roman" pitchFamily="18" charset="0"/>
              <a:cs typeface="Times New Roman" pitchFamily="18" charset="0"/>
            </a:rPr>
            <a:t>ÇÖZÜNÜRLÜK PARAMETRELERİ</a:t>
          </a:r>
          <a:endParaRPr lang="tr-TR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54599" y="1882738"/>
        <a:ext cx="1346956" cy="945731"/>
      </dsp:txXfrm>
    </dsp:sp>
    <dsp:sp modelId="{6A7B2084-9CE7-473B-8596-E8A9CA10C097}">
      <dsp:nvSpPr>
        <dsp:cNvPr id="0" name=""/>
        <dsp:cNvSpPr/>
      </dsp:nvSpPr>
      <dsp:spPr>
        <a:xfrm rot="15997261">
          <a:off x="3493571" y="1153067"/>
          <a:ext cx="352127" cy="4254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 rot="10800000">
        <a:off x="3549503" y="1290877"/>
        <a:ext cx="246489" cy="255251"/>
      </dsp:txXfrm>
    </dsp:sp>
    <dsp:sp modelId="{34B59F41-AF71-4DB4-BD28-6B6343C594F3}">
      <dsp:nvSpPr>
        <dsp:cNvPr id="0" name=""/>
        <dsp:cNvSpPr/>
      </dsp:nvSpPr>
      <dsp:spPr>
        <a:xfrm>
          <a:off x="2640198" y="0"/>
          <a:ext cx="1958080" cy="10244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>
              <a:latin typeface="Times New Roman" pitchFamily="18" charset="0"/>
              <a:cs typeface="Times New Roman" pitchFamily="18" charset="0"/>
            </a:rPr>
            <a:t>Çözünen ve </a:t>
          </a: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Çözücü Türü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6952" y="150028"/>
        <a:ext cx="1384572" cy="724398"/>
      </dsp:txXfrm>
    </dsp:sp>
    <dsp:sp modelId="{8DF6E2EB-AF27-4557-B4ED-2EC5E2C6200E}">
      <dsp:nvSpPr>
        <dsp:cNvPr id="0" name=""/>
        <dsp:cNvSpPr/>
      </dsp:nvSpPr>
      <dsp:spPr>
        <a:xfrm rot="20650939">
          <a:off x="4738148" y="1809518"/>
          <a:ext cx="333346" cy="4254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>
        <a:off x="4740041" y="1908230"/>
        <a:ext cx="233342" cy="255251"/>
      </dsp:txXfrm>
    </dsp:sp>
    <dsp:sp modelId="{D4D44151-2673-47C7-964A-4D862A9298BF}">
      <dsp:nvSpPr>
        <dsp:cNvPr id="0" name=""/>
        <dsp:cNvSpPr/>
      </dsp:nvSpPr>
      <dsp:spPr>
        <a:xfrm>
          <a:off x="5195161" y="1217879"/>
          <a:ext cx="1125365" cy="11253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Basınç</a:t>
          </a:r>
          <a:endParaRPr lang="tr-TR" sz="1700" kern="1200" dirty="0"/>
        </a:p>
      </dsp:txBody>
      <dsp:txXfrm>
        <a:off x="5359967" y="1382685"/>
        <a:ext cx="795753" cy="795753"/>
      </dsp:txXfrm>
    </dsp:sp>
    <dsp:sp modelId="{9FD42171-F9DE-4179-B739-E8B56C0C018A}">
      <dsp:nvSpPr>
        <dsp:cNvPr id="0" name=""/>
        <dsp:cNvSpPr/>
      </dsp:nvSpPr>
      <dsp:spPr>
        <a:xfrm rot="2273098">
          <a:off x="4448454" y="2846426"/>
          <a:ext cx="427743" cy="4254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>
        <a:off x="4461903" y="2892323"/>
        <a:ext cx="300118" cy="255251"/>
      </dsp:txXfrm>
    </dsp:sp>
    <dsp:sp modelId="{ABAC20E0-DD7B-470F-B255-BC0239E07B4D}">
      <dsp:nvSpPr>
        <dsp:cNvPr id="0" name=""/>
        <dsp:cNvSpPr/>
      </dsp:nvSpPr>
      <dsp:spPr>
        <a:xfrm>
          <a:off x="4824264" y="3268540"/>
          <a:ext cx="1012165" cy="6674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>
        <a:off x="4972492" y="3366285"/>
        <a:ext cx="715709" cy="471953"/>
      </dsp:txXfrm>
    </dsp:sp>
    <dsp:sp modelId="{08E55316-6FDA-4C88-9894-29159CB22D24}">
      <dsp:nvSpPr>
        <dsp:cNvPr id="0" name=""/>
        <dsp:cNvSpPr/>
      </dsp:nvSpPr>
      <dsp:spPr>
        <a:xfrm rot="8047280">
          <a:off x="2783385" y="2931732"/>
          <a:ext cx="359372" cy="4254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 rot="10800000">
        <a:off x="2874819" y="2978118"/>
        <a:ext cx="251560" cy="255251"/>
      </dsp:txXfrm>
    </dsp:sp>
    <dsp:sp modelId="{3F9F6679-DAD7-4E12-9815-96E03601EB56}">
      <dsp:nvSpPr>
        <dsp:cNvPr id="0" name=""/>
        <dsp:cNvSpPr/>
      </dsp:nvSpPr>
      <dsp:spPr>
        <a:xfrm>
          <a:off x="1440160" y="3301700"/>
          <a:ext cx="1649437" cy="11253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Yabancı ve ortak iyon etkisi</a:t>
          </a:r>
          <a:endParaRPr lang="tr-TR" sz="1700" kern="1200" dirty="0"/>
        </a:p>
      </dsp:txBody>
      <dsp:txXfrm>
        <a:off x="1681714" y="3466506"/>
        <a:ext cx="1166329" cy="795753"/>
      </dsp:txXfrm>
    </dsp:sp>
    <dsp:sp modelId="{EC566520-BB41-40BC-B008-CC846F1CD66F}">
      <dsp:nvSpPr>
        <dsp:cNvPr id="0" name=""/>
        <dsp:cNvSpPr/>
      </dsp:nvSpPr>
      <dsp:spPr>
        <a:xfrm rot="11957933">
          <a:off x="2558840" y="1774150"/>
          <a:ext cx="232398" cy="4254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 rot="10800000">
        <a:off x="2626600" y="1870754"/>
        <a:ext cx="162679" cy="255251"/>
      </dsp:txXfrm>
    </dsp:sp>
    <dsp:sp modelId="{CB6039C4-9BA4-4455-B48B-73A17DBFDF29}">
      <dsp:nvSpPr>
        <dsp:cNvPr id="0" name=""/>
        <dsp:cNvSpPr/>
      </dsp:nvSpPr>
      <dsp:spPr>
        <a:xfrm>
          <a:off x="1296144" y="1152133"/>
          <a:ext cx="1204028" cy="11253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Sıcaklık</a:t>
          </a:r>
          <a:endParaRPr lang="tr-TR" sz="1700" kern="1200" dirty="0"/>
        </a:p>
      </dsp:txBody>
      <dsp:txXfrm>
        <a:off x="1472470" y="1316939"/>
        <a:ext cx="851376" cy="795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425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366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645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0628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1669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9611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5187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141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949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814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970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469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801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489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68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44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157"/>
            <a:ext cx="1767506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30.03.2021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8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7504" y="1412776"/>
            <a:ext cx="9144000" cy="212593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en-US" sz="2800" b="1" dirty="0" smtClean="0"/>
              <a:t>KMM3522 </a:t>
            </a:r>
            <a:r>
              <a:rPr lang="en-US" sz="2800" b="1" dirty="0"/>
              <a:t>- KİMYA MÜHENDİSLİĞİ LABORATUVARI </a:t>
            </a:r>
            <a:r>
              <a:rPr lang="tr-TR" sz="2800" b="1" dirty="0"/>
              <a:t>I</a:t>
            </a:r>
            <a:r>
              <a:rPr lang="tr-TR" sz="2800" dirty="0"/>
              <a:t/>
            </a:r>
            <a:br>
              <a:rPr lang="tr-TR" sz="2800" dirty="0"/>
            </a:br>
            <a:r>
              <a:rPr lang="tr-TR" sz="2800" b="1" dirty="0"/>
              <a:t>DENEY 6: ÇÖZÜNÜRLÜK YÖNTEMİ İLE ÇÖZÜNME ISISI </a:t>
            </a:r>
            <a:r>
              <a:rPr lang="tr-TR" sz="2800" b="1" dirty="0" smtClean="0"/>
              <a:t>    TAYİNİ</a:t>
            </a:r>
            <a:r>
              <a:rPr lang="tr-TR" sz="2800" b="1" dirty="0"/>
              <a:t/>
            </a:r>
            <a:br>
              <a:rPr lang="tr-TR" sz="2800" b="1" dirty="0"/>
            </a:b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77499" y="3284984"/>
            <a:ext cx="6686549" cy="1126283"/>
          </a:xfrm>
        </p:spPr>
        <p:txBody>
          <a:bodyPr/>
          <a:lstStyle/>
          <a:p>
            <a:pPr algn="ctr"/>
            <a:r>
              <a:rPr lang="tr-TR" b="1" dirty="0" smtClean="0"/>
              <a:t>SORUMLU ÖĞRETİM ÜYESİ: DR. ÖĞR. ÜYESİ SEYFULLAH KEYF</a:t>
            </a:r>
          </a:p>
          <a:p>
            <a:pPr algn="ctr"/>
            <a:r>
              <a:rPr lang="tr-TR" b="1" dirty="0" smtClean="0"/>
              <a:t>DENEY SORUMLUSU : ARŞ. GÖR. DENİZ UYGUNÖZ</a:t>
            </a:r>
            <a:endParaRPr lang="tr-TR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1115616" y="332656"/>
            <a:ext cx="60486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YILDIZ TEKNİK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ÜNİVERSİTESİ</a:t>
            </a:r>
          </a:p>
          <a:p>
            <a:pPr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KİMYA-METALURJİ FAKÜLTESİ</a:t>
            </a:r>
          </a:p>
          <a:p>
            <a:pPr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KİMYA MÜHENDİSLİĞİ BÖLÜMÜ </a:t>
            </a:r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2555776" y="641268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2020-2021 BAHAR DÖNEMİ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27678"/>
            <a:ext cx="1740915" cy="17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72" y="4243446"/>
            <a:ext cx="2892321" cy="21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4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711029"/>
              </p:ext>
            </p:extLst>
          </p:nvPr>
        </p:nvGraphicFramePr>
        <p:xfrm>
          <a:off x="966930" y="1577525"/>
          <a:ext cx="7944495" cy="4815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aşlık 1"/>
          <p:cNvSpPr txBox="1">
            <a:spLocks/>
          </p:cNvSpPr>
          <p:nvPr/>
        </p:nvSpPr>
        <p:spPr>
          <a:xfrm>
            <a:off x="1927390" y="404664"/>
            <a:ext cx="6683765" cy="6446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mtClean="0"/>
              <a:t>DENEYSEL PROSEDÜR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901302" y="1192732"/>
            <a:ext cx="417646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MALZEMELER</a:t>
            </a:r>
            <a:endParaRPr lang="tr-TR" dirty="0"/>
          </a:p>
        </p:txBody>
      </p:sp>
      <p:grpSp>
        <p:nvGrpSpPr>
          <p:cNvPr id="9" name="Grup 8"/>
          <p:cNvGrpSpPr/>
          <p:nvPr/>
        </p:nvGrpSpPr>
        <p:grpSpPr>
          <a:xfrm>
            <a:off x="6844441" y="3114973"/>
            <a:ext cx="2080798" cy="391976"/>
            <a:chOff x="4073819" y="-59309"/>
            <a:chExt cx="2080798" cy="391976"/>
          </a:xfrm>
        </p:grpSpPr>
        <p:sp>
          <p:nvSpPr>
            <p:cNvPr id="10" name="Dikdörtgen 9"/>
            <p:cNvSpPr/>
            <p:nvPr/>
          </p:nvSpPr>
          <p:spPr>
            <a:xfrm>
              <a:off x="4073819" y="44407"/>
              <a:ext cx="1921733" cy="2882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Dikdörtgen 10"/>
            <p:cNvSpPr/>
            <p:nvPr/>
          </p:nvSpPr>
          <p:spPr>
            <a:xfrm>
              <a:off x="4232884" y="-59309"/>
              <a:ext cx="1921733" cy="2882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7150" rIns="57150" bIns="0" numCol="1" spcCol="1270" anchor="b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500" dirty="0"/>
                <a:t> </a:t>
              </a:r>
              <a:r>
                <a:rPr lang="tr-TR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Erlen</a:t>
              </a:r>
              <a:r>
                <a: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tr-TR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Metin kutusu 11"/>
          <p:cNvSpPr txBox="1"/>
          <p:nvPr/>
        </p:nvSpPr>
        <p:spPr>
          <a:xfrm>
            <a:off x="8274528" y="3115235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rlen Şilifli / Erlenmeyer w/ground glass neck - Balmumcu Kimy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815" y="3506949"/>
            <a:ext cx="2104714" cy="193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1201970" y="6491304"/>
            <a:ext cx="3266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[2] https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://www.balmumcukimya.com/erlen-silifli</a:t>
            </a:r>
          </a:p>
        </p:txBody>
      </p:sp>
    </p:spTree>
    <p:extLst>
      <p:ext uri="{BB962C8B-B14F-4D97-AF65-F5344CB8AC3E}">
        <p14:creationId xmlns:p14="http://schemas.microsoft.com/office/powerpoint/2010/main" val="37015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iz Uygunöz\Pictures\Ekran Alıntısı nao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5"/>
            <a:ext cx="1523736" cy="387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3154499" y="1484784"/>
            <a:ext cx="417646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/>
              <a:t>MALZEMELER</a:t>
            </a:r>
          </a:p>
        </p:txBody>
      </p:sp>
      <p:sp>
        <p:nvSpPr>
          <p:cNvPr id="12" name="Başlık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71665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DENEYSEL PROSEDÜR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861" y="2053561"/>
            <a:ext cx="1133475" cy="387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835696" y="6138957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çözeltisi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908442" y="6118637"/>
            <a:ext cx="1031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Büret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[3]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936738" y="6118636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latin typeface="Times New Roman" pitchFamily="18" charset="0"/>
                <a:cs typeface="Times New Roman" pitchFamily="18" charset="0"/>
              </a:rPr>
              <a:t>Fenolftalein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indikatör</a:t>
            </a:r>
          </a:p>
          <a:p>
            <a:endParaRPr lang="tr-TR" dirty="0"/>
          </a:p>
        </p:txBody>
      </p:sp>
      <p:pic>
        <p:nvPicPr>
          <p:cNvPr id="6146" name="Picture 2" descr="ISOLAB Şelbah Bantlı Düz Büret 50 ml -Sentez L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53561"/>
            <a:ext cx="2371814" cy="386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1115616" y="6532650"/>
            <a:ext cx="5639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3] https://www.sentezlab.com/urun/isolab-selbah-bantli-duz-buret-50-ml-ptfe-musluklu</a:t>
            </a:r>
          </a:p>
        </p:txBody>
      </p:sp>
    </p:spTree>
    <p:extLst>
      <p:ext uri="{BB962C8B-B14F-4D97-AF65-F5344CB8AC3E}">
        <p14:creationId xmlns:p14="http://schemas.microsoft.com/office/powerpoint/2010/main" val="3755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15678" y="1628800"/>
            <a:ext cx="6936779" cy="3146866"/>
          </a:xfrm>
        </p:spPr>
        <p:txBody>
          <a:bodyPr>
            <a:normAutofit/>
          </a:bodyPr>
          <a:lstStyle/>
          <a:p>
            <a:pPr lvl="0" algn="just"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Katı </a:t>
            </a:r>
            <a:r>
              <a:rPr lang="tr-T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okzalik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asitten gerekli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miktarda, 50°C’de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doygun </a:t>
            </a:r>
            <a:r>
              <a:rPr lang="tr-T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okzalik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asit çözeltisi hazırlanır. </a:t>
            </a:r>
            <a:endPara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tr-T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dirty="0" smtClean="0"/>
              <a:t>                                   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Şekil 1</a:t>
            </a:r>
            <a:r>
              <a:rPr lang="tr-TR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Katı </a:t>
            </a:r>
            <a:r>
              <a:rPr lang="tr-TR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okzalik</a:t>
            </a:r>
            <a:r>
              <a:rPr lang="tr-TR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asit</a:t>
            </a:r>
            <a:endParaRPr lang="tr-T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64465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DENEYSEL PROSEDÜR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6045937" y="4077072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Şekil 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tr-TR" sz="1600" dirty="0" err="1">
                <a:latin typeface="Times New Roman" pitchFamily="18" charset="0"/>
                <a:cs typeface="Times New Roman" pitchFamily="18" charset="0"/>
              </a:rPr>
              <a:t>Okzalik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asit çözeltisi </a:t>
            </a:r>
          </a:p>
        </p:txBody>
      </p:sp>
      <p:sp>
        <p:nvSpPr>
          <p:cNvPr id="8" name="Sağ Ok 7"/>
          <p:cNvSpPr/>
          <p:nvPr/>
        </p:nvSpPr>
        <p:spPr>
          <a:xfrm>
            <a:off x="4788024" y="3139511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/>
          <p:cNvSpPr txBox="1"/>
          <p:nvPr/>
        </p:nvSpPr>
        <p:spPr>
          <a:xfrm>
            <a:off x="1835696" y="4943345"/>
            <a:ext cx="410445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Okzalik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asit C</a:t>
            </a:r>
            <a:r>
              <a:rPr lang="tr-TR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tr-TR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kimyasal formülüne sahip zayıf organik asittir. Hidratlı bileşikleri de bulunmaktadır.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48" y="4943345"/>
            <a:ext cx="2001392" cy="150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5580112" y="6465860"/>
            <a:ext cx="3728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Şekil 3.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Okzalik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asidin kimyasal yapısı [4]</a:t>
            </a:r>
            <a:endParaRPr lang="tr-T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6320120" y="2519898"/>
            <a:ext cx="2035819" cy="167418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000" b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2759" y="2240868"/>
            <a:ext cx="167418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15616" y="6525344"/>
            <a:ext cx="29001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[4]https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://tr.wikipedia.org/wiki/Oksalik_asit</a:t>
            </a:r>
          </a:p>
        </p:txBody>
      </p:sp>
    </p:spTree>
    <p:extLst>
      <p:ext uri="{BB962C8B-B14F-4D97-AF65-F5344CB8AC3E}">
        <p14:creationId xmlns:p14="http://schemas.microsoft.com/office/powerpoint/2010/main" val="28030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07704" y="1572288"/>
            <a:ext cx="3312368" cy="4210414"/>
          </a:xfrm>
        </p:spPr>
        <p:txBody>
          <a:bodyPr/>
          <a:lstStyle/>
          <a:p>
            <a:pPr marL="0" lvl="0" indent="0" algn="just">
              <a:buNone/>
            </a:pP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tr-T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Okzalik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asit çözeltisi su banyosunda 25°C, 30°C, 35°C ve 40°C’ye ısıtılarak her bir sıcaklık için çözeltiden 5 </a:t>
            </a:r>
            <a:r>
              <a:rPr lang="tr-T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mL’lik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örnekler alınır.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Bu sırada çözelti sıcaklığı termometre ile sürekli kontrol edilir.              </a:t>
            </a:r>
            <a:endParaRPr lang="tr-T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64465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DENEYSEL PROSEDÜR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5624589" y="3677495"/>
            <a:ext cx="3019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Şekil 4. Sıcaklık ayarlı su banyosu</a:t>
            </a:r>
            <a:endParaRPr lang="tr-T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853355" y="3826401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Her sıcaklık için alınan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okzalik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asit çözeltisi örnekleri,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fenolftalein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indikatörü eklenerek, 0.6N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derişimindeki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çözeltisi ile titre edilir.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4. Belirtilen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sıcaklıklarda alınan örnekler için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titrasyonda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harcanan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sarfiyatı kaydedilir. </a:t>
            </a:r>
          </a:p>
          <a:p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7308304" y="5127591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Şekil 5. </a:t>
            </a:r>
            <a:r>
              <a:rPr lang="tr-TR" sz="1600" dirty="0" err="1" smtClean="0">
                <a:latin typeface="Times New Roman" pitchFamily="18" charset="0"/>
                <a:cs typeface="Times New Roman" pitchFamily="18" charset="0"/>
              </a:rPr>
              <a:t>Titrasyon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aparatı </a:t>
            </a:r>
            <a:endParaRPr lang="tr-T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906" y="1576537"/>
            <a:ext cx="2839392" cy="20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375" y="4033382"/>
            <a:ext cx="1429566" cy="277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7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59753" cy="78866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/>
              <a:t>HESAPLAMALAR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89316"/>
              </p:ext>
            </p:extLst>
          </p:nvPr>
        </p:nvGraphicFramePr>
        <p:xfrm>
          <a:off x="2281420" y="4365104"/>
          <a:ext cx="6120679" cy="2391971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794437"/>
                <a:gridCol w="794437"/>
                <a:gridCol w="2443573"/>
                <a:gridCol w="2088232"/>
              </a:tblGrid>
              <a:tr h="913935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tr-TR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831215" algn="l"/>
                        </a:tabLst>
                      </a:pP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tr-TR" sz="1800" b="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tr-TR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tr-TR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r>
                        <a:rPr lang="tr-TR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harcanan </a:t>
                      </a:r>
                      <a:r>
                        <a:rPr lang="tr-TR" sz="18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NaOH</a:t>
                      </a:r>
                      <a:r>
                        <a:rPr lang="tr-TR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hacmi)</a:t>
                      </a:r>
                      <a:endParaRPr lang="tr-TR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(g/100mL, Çözünürlük)</a:t>
                      </a:r>
                      <a:endParaRPr lang="tr-TR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9509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509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509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509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2267744" y="43651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 (</a:t>
            </a:r>
            <a:r>
              <a:rPr lang="tr-T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°C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146229" y="43651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 (°K)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/>
              <p:cNvSpPr txBox="1"/>
              <p:nvPr/>
            </p:nvSpPr>
            <p:spPr>
              <a:xfrm>
                <a:off x="1691680" y="1628800"/>
                <a:ext cx="6984776" cy="2798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Deneysel çalışma sonucunda farklı sıcaklıklarda alınan örnekler için </a:t>
                </a:r>
                <a:r>
                  <a:rPr lang="tr-TR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NaOH</a:t>
                </a: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sarfiyatları S</a:t>
                </a:r>
                <a:r>
                  <a:rPr lang="tr-TR" baseline="-25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olarak kaydedilir. Her sıcaklık için çözünürlük değerleri (S) aşağıda verilen formül kullanılarak hesaplanır.</a:t>
                </a:r>
              </a:p>
              <a:p>
                <a:pPr algn="just"/>
                <a:endParaRPr lang="tr-TR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1000</m:t>
                          </m:r>
                        </m:den>
                      </m:f>
                      <m:r>
                        <a:rPr lang="tr-TR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tr-TR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E: </a:t>
                </a:r>
                <a:r>
                  <a:rPr lang="tr-TR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Okzalik</a:t>
                </a: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asidin eşdeğer gram ağırlığı (126/2=63 g/</a:t>
                </a:r>
                <a:r>
                  <a:rPr lang="tr-TR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mol</a:t>
                </a: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; N: </a:t>
                </a:r>
                <a:r>
                  <a:rPr lang="tr-TR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Normalite</a:t>
                </a: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(0,6 N); V: Titre edilen </a:t>
                </a:r>
                <a:r>
                  <a:rPr lang="tr-TR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okzalik</a:t>
                </a: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asit çözeltisinin hacmi, </a:t>
                </a:r>
                <a:r>
                  <a:rPr lang="tr-TR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mL</a:t>
                </a: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(5 </a:t>
                </a:r>
                <a:r>
                  <a:rPr lang="tr-TR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mL</a:t>
                </a: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tr-TR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tr-T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628800"/>
                <a:ext cx="6984776" cy="2798010"/>
              </a:xfrm>
              <a:prstGeom prst="rect">
                <a:avLst/>
              </a:prstGeom>
              <a:blipFill rotWithShape="1">
                <a:blip r:embed="rId2"/>
                <a:stretch>
                  <a:fillRect l="-786" t="-1089" r="-7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58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1909" y="1628800"/>
            <a:ext cx="6686550" cy="3986491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 sıcaklık için elde edilen çözünürlük değerleri,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Van’t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Hoff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denklemine uygulanarak, 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Çözünme Isısı ve Hesaplanması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başlığında anlatılan analitik ve grafik yöntemler ile </a:t>
            </a:r>
            <a:r>
              <a:rPr lang="tr-T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okzalik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asidin suda çözünme ısısı belirlenir. </a:t>
            </a:r>
          </a:p>
          <a:p>
            <a:pPr marL="0" indent="0" algn="just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78866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/>
              <a:t>HESAPLAMALAR</a:t>
            </a:r>
            <a:endParaRPr lang="tr-TR" dirty="0"/>
          </a:p>
        </p:txBody>
      </p:sp>
      <p:cxnSp>
        <p:nvCxnSpPr>
          <p:cNvPr id="7" name="Düz Ok Bağlayıcısı 6"/>
          <p:cNvCxnSpPr/>
          <p:nvPr/>
        </p:nvCxnSpPr>
        <p:spPr>
          <a:xfrm flipH="1" flipV="1">
            <a:off x="2324231" y="3295729"/>
            <a:ext cx="36004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2342233" y="5085184"/>
            <a:ext cx="17641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123728" y="292639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lnS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4145601" y="491126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1/T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2"/>
              <p:cNvSpPr txBox="1"/>
              <p:nvPr/>
            </p:nvSpPr>
            <p:spPr>
              <a:xfrm>
                <a:off x="3419872" y="3665061"/>
                <a:ext cx="1656184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latin typeface="Times New Roman" pitchFamily="18" charset="0"/>
                    <a:cs typeface="Times New Roman" pitchFamily="18" charset="0"/>
                  </a:rPr>
                  <a:t>Eğim= -</a:t>
                </a:r>
                <a:r>
                  <a:rPr lang="tr-TR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/>
                          </a:rPr>
                        </m:ctrlPr>
                      </m:fPr>
                      <m:num>
                        <m:r>
                          <a:rPr lang="tr-TR" i="1">
                            <a:latin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tr-T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tr-TR" i="1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r>
                          <a:rPr lang="tr-TR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tr-T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Metin kutus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665061"/>
                <a:ext cx="1656184" cy="491096"/>
              </a:xfrm>
              <a:prstGeom prst="rect">
                <a:avLst/>
              </a:prstGeom>
              <a:blipFill rotWithShape="1">
                <a:blip r:embed="rId2"/>
                <a:stretch>
                  <a:fillRect l="-2941" b="-61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Metin kutusu 13"/>
          <p:cNvSpPr txBox="1"/>
          <p:nvPr/>
        </p:nvSpPr>
        <p:spPr>
          <a:xfrm>
            <a:off x="5110305" y="329572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Grafik yöntemin uygulanması şekilde gösterilmiştir.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etin kutusu 14"/>
              <p:cNvSpPr txBox="1"/>
              <p:nvPr/>
            </p:nvSpPr>
            <p:spPr>
              <a:xfrm>
                <a:off x="1997968" y="5408816"/>
                <a:ext cx="68225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Grafik yöntem ve analitik yöntemle hesaplanan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chemeClr val="tx1"/>
                        </a:solidFill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değerleri karşılaştırılır.</a:t>
                </a:r>
                <a:endParaRPr lang="tr-TR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968" y="5408816"/>
                <a:ext cx="682250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804" t="-4717" r="-715" b="-14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Düz Bağlayıcı 4"/>
          <p:cNvCxnSpPr/>
          <p:nvPr/>
        </p:nvCxnSpPr>
        <p:spPr>
          <a:xfrm>
            <a:off x="2411760" y="3665061"/>
            <a:ext cx="1296144" cy="1132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İçerik Yer Tutucusu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73541070"/>
                  </p:ext>
                </p:extLst>
              </p:nvPr>
            </p:nvGraphicFramePr>
            <p:xfrm>
              <a:off x="1907704" y="1988840"/>
              <a:ext cx="3666028" cy="1236086"/>
            </p:xfrm>
            <a:graphic>
              <a:graphicData uri="http://schemas.openxmlformats.org/drawingml/2006/table">
                <a:tbl>
                  <a:tblPr firstRow="1" firstCol="1" bandRow="1">
                    <a:tableStyleId>{D27102A9-8310-4765-A935-A1911B00CA55}</a:tableStyleId>
                  </a:tblPr>
                  <a:tblGrid>
                    <a:gridCol w="869049"/>
                    <a:gridCol w="698740"/>
                    <a:gridCol w="699413"/>
                    <a:gridCol w="699413"/>
                    <a:gridCol w="699413"/>
                  </a:tblGrid>
                  <a:tr h="6180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/>
                                  </a:rPr>
                                  <m:t>T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 (°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𝑪</m:t>
                                </m:r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tr-TR" sz="16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tr-TR" sz="16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tr-TR" sz="16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tr-TR" sz="16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tr-TR" sz="16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1804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</a:t>
                          </a:r>
                          <a:r>
                            <a:rPr lang="en-US" sz="1800" baseline="-25000">
                              <a:effectLst/>
                            </a:rPr>
                            <a:t>0 </a:t>
                          </a:r>
                          <a:r>
                            <a:rPr lang="en-US" sz="1800">
                              <a:effectLst/>
                            </a:rPr>
                            <a:t>(ml)</a:t>
                          </a:r>
                          <a:endParaRPr lang="tr-TR" sz="16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14,5</m:t>
                                </m:r>
                              </m:oMath>
                            </m:oMathPara>
                          </a14:m>
                          <a:endParaRPr lang="tr-TR" sz="16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15,1</m:t>
                                </m:r>
                              </m:oMath>
                            </m:oMathPara>
                          </a14:m>
                          <a:endParaRPr lang="tr-TR" sz="16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17,2</m:t>
                                </m:r>
                              </m:oMath>
                            </m:oMathPara>
                          </a14:m>
                          <a:endParaRPr lang="tr-TR" sz="16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17,9</m:t>
                                </m:r>
                              </m:oMath>
                            </m:oMathPara>
                          </a14:m>
                          <a:endParaRPr lang="tr-TR" sz="16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İçerik Yer Tutucusu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73541070"/>
                  </p:ext>
                </p:extLst>
              </p:nvPr>
            </p:nvGraphicFramePr>
            <p:xfrm>
              <a:off x="1907704" y="1988840"/>
              <a:ext cx="3666028" cy="1236086"/>
            </p:xfrm>
            <a:graphic>
              <a:graphicData uri="http://schemas.openxmlformats.org/drawingml/2006/table">
                <a:tbl>
                  <a:tblPr firstRow="1" firstCol="1" bandRow="1">
                    <a:tableStyleId>{D27102A9-8310-4765-A935-A1911B00CA55}</a:tableStyleId>
                  </a:tblPr>
                  <a:tblGrid>
                    <a:gridCol w="869049"/>
                    <a:gridCol w="698740"/>
                    <a:gridCol w="699413"/>
                    <a:gridCol w="699413"/>
                    <a:gridCol w="699413"/>
                  </a:tblGrid>
                  <a:tr h="618043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704" r="-32394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24348" r="-3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24348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27193" r="-10175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23478" r="-870" b="-100000"/>
                          </a:stretch>
                        </a:blipFill>
                      </a:tcPr>
                    </a:tc>
                  </a:tr>
                  <a:tr h="61804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S</a:t>
                          </a:r>
                          <a:r>
                            <a:rPr lang="en-US" sz="1800" baseline="-25000">
                              <a:effectLst/>
                            </a:rPr>
                            <a:t>0 </a:t>
                          </a:r>
                          <a:r>
                            <a:rPr lang="en-US" sz="1800">
                              <a:effectLst/>
                            </a:rPr>
                            <a:t>(ml)</a:t>
                          </a:r>
                          <a:endParaRPr lang="tr-TR" sz="16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24348" t="-100990" r="-300000" b="-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24348" t="-100990" r="-200000" b="-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27193" t="-100990" r="-101754" b="-9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23478" t="-100990" r="-870" b="-9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86067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/>
              <a:t>ÖRNEK SORU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886713" y="3557705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err="1">
                <a:latin typeface="Times New Roman" pitchFamily="18" charset="0"/>
                <a:cs typeface="Times New Roman" pitchFamily="18" charset="0"/>
              </a:rPr>
              <a:t>Okzalik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asit üzerinden yapılan denemede farklı sıcaklıklar için elde edilmiş olan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sarfiyatları tabloda verilmiştir. Her denemede titre etmek üzere asit çözeltisinden 5 ml harcanmış ve 0,6 N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çözeltisi kullanılmıştır. Buna göre, her sıcaklık için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okzalik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asidin çözünürlük değerlerini hesaplayınız. </a:t>
            </a:r>
          </a:p>
        </p:txBody>
      </p:sp>
    </p:spTree>
    <p:extLst>
      <p:ext uri="{BB962C8B-B14F-4D97-AF65-F5344CB8AC3E}">
        <p14:creationId xmlns:p14="http://schemas.microsoft.com/office/powerpoint/2010/main" val="14138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619672" y="1124744"/>
                <a:ext cx="7008787" cy="478647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tr-TR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Cevap:</a:t>
                </a:r>
              </a:p>
              <a:p>
                <a:pPr marL="0" indent="0" algn="just">
                  <a:buNone/>
                </a:pPr>
                <a:r>
                  <a:rPr lang="tr-TR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S: Çözünürlük g/100 ml   S</a:t>
                </a:r>
                <a:r>
                  <a:rPr lang="tr-TR" sz="20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tr-TR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tr-TR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Titrasyondaki</a:t>
                </a:r>
                <a:r>
                  <a:rPr lang="tr-T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tr-TR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NaOH</a:t>
                </a:r>
                <a:r>
                  <a:rPr lang="tr-T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tr-TR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sarfiyatı, ml    V: Titre edilen </a:t>
                </a:r>
                <a:r>
                  <a:rPr lang="tr-TR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okzalik</a:t>
                </a:r>
                <a:r>
                  <a:rPr lang="tr-T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tr-TR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asit çözeltisi hacmi, </a:t>
                </a:r>
                <a:r>
                  <a:rPr lang="tr-T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ml   N: </a:t>
                </a:r>
                <a:r>
                  <a:rPr lang="tr-TR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NaOH</a:t>
                </a:r>
                <a:r>
                  <a:rPr lang="tr-T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tr-TR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normalitesi</a:t>
                </a:r>
                <a:endParaRPr lang="tr-TR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tr-T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tr-TR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tr-TR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Okzalik</a:t>
                </a:r>
                <a:r>
                  <a:rPr lang="tr-TR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asit eş değer gram </a:t>
                </a:r>
                <a:r>
                  <a:rPr lang="tr-T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ağırlığı  </a:t>
                </a:r>
                <a:r>
                  <a:rPr lang="tr-TR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tr-TR" sz="2000" baseline="-25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okzalik</a:t>
                </a:r>
                <a:r>
                  <a:rPr lang="tr-TR" sz="2000" baseline="-25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asit</a:t>
                </a:r>
                <a:r>
                  <a:rPr lang="tr-TR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:</a:t>
                </a:r>
                <a:r>
                  <a:rPr lang="tr-T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126 g/</a:t>
                </a:r>
                <a:r>
                  <a:rPr lang="tr-TR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mol</a:t>
                </a:r>
                <a:endParaRPr lang="tr-TR" sz="20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tr-TR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tr-TR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tr-TR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1000</m:t>
                          </m:r>
                        </m:den>
                      </m:f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/>
                        </a:rPr>
                        <m:t> . </m:t>
                      </m:r>
                      <m:f>
                        <m:fPr>
                          <m:ctrlPr>
                            <a:rPr lang="tr-TR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tr-TR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tr-TR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25°C için ;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r-T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63.(0,6).(14,5)</m:t>
                        </m:r>
                      </m:num>
                      <m:den>
                        <m:r>
                          <a:rPr lang="tr-T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50</m:t>
                        </m:r>
                      </m:den>
                    </m:f>
                    <m:r>
                      <a:rPr lang="tr-TR" sz="2000" i="1">
                        <a:solidFill>
                          <a:schemeClr val="tx1"/>
                        </a:solidFill>
                        <a:latin typeface="Cambria Math"/>
                      </a:rPr>
                      <m:t>=10,96 </m:t>
                    </m:r>
                    <m:r>
                      <a:rPr lang="tr-TR" sz="2000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tr-TR" sz="2000" i="1">
                        <a:solidFill>
                          <a:schemeClr val="tx1"/>
                        </a:solidFill>
                        <a:latin typeface="Cambria Math"/>
                      </a:rPr>
                      <m:t>/100</m:t>
                    </m:r>
                    <m:r>
                      <a:rPr lang="tr-TR" sz="2000" i="1">
                        <a:solidFill>
                          <a:schemeClr val="tx1"/>
                        </a:solidFill>
                        <a:latin typeface="Cambria Math"/>
                      </a:rPr>
                      <m:t>𝑚𝐿</m:t>
                    </m:r>
                  </m:oMath>
                </a14:m>
                <a:endParaRPr lang="tr-TR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tr-T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30°C </a:t>
                </a:r>
                <a:r>
                  <a:rPr lang="tr-TR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için 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r-T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63.(0,6).(15,1)</m:t>
                        </m:r>
                      </m:num>
                      <m:den>
                        <m:r>
                          <a:rPr lang="tr-T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50</m:t>
                        </m:r>
                      </m:den>
                    </m:f>
                    <m:r>
                      <a:rPr lang="tr-TR" sz="2000" i="1">
                        <a:solidFill>
                          <a:schemeClr val="tx1"/>
                        </a:solidFill>
                        <a:latin typeface="Cambria Math"/>
                      </a:rPr>
                      <m:t>=11,41 </m:t>
                    </m:r>
                    <m:r>
                      <a:rPr lang="tr-TR" sz="2000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tr-TR" sz="2000" i="1">
                        <a:solidFill>
                          <a:schemeClr val="tx1"/>
                        </a:solidFill>
                        <a:latin typeface="Cambria Math"/>
                      </a:rPr>
                      <m:t>/100</m:t>
                    </m:r>
                    <m:r>
                      <a:rPr lang="tr-TR" sz="2000" i="1">
                        <a:solidFill>
                          <a:schemeClr val="tx1"/>
                        </a:solidFill>
                        <a:latin typeface="Cambria Math"/>
                      </a:rPr>
                      <m:t>𝑚𝐿</m:t>
                    </m:r>
                  </m:oMath>
                </a14:m>
                <a:endParaRPr lang="tr-TR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tr-T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35°C </a:t>
                </a:r>
                <a:r>
                  <a:rPr lang="tr-TR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için 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r-T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63.(0,6).(17,2)</m:t>
                        </m:r>
                      </m:num>
                      <m:den>
                        <m:r>
                          <a:rPr lang="tr-T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50</m:t>
                        </m:r>
                      </m:den>
                    </m:f>
                    <m:r>
                      <a:rPr lang="tr-TR" sz="2000" i="1">
                        <a:solidFill>
                          <a:schemeClr val="tx1"/>
                        </a:solidFill>
                        <a:latin typeface="Cambria Math"/>
                      </a:rPr>
                      <m:t>=13 </m:t>
                    </m:r>
                    <m:r>
                      <a:rPr lang="tr-TR" sz="2000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tr-TR" sz="2000" i="1">
                        <a:solidFill>
                          <a:schemeClr val="tx1"/>
                        </a:solidFill>
                        <a:latin typeface="Cambria Math"/>
                      </a:rPr>
                      <m:t>/100</m:t>
                    </m:r>
                    <m:r>
                      <a:rPr lang="tr-TR" sz="2000" i="1">
                        <a:solidFill>
                          <a:schemeClr val="tx1"/>
                        </a:solidFill>
                        <a:latin typeface="Cambria Math"/>
                      </a:rPr>
                      <m:t>𝑚𝐿</m:t>
                    </m:r>
                  </m:oMath>
                </a14:m>
                <a:endParaRPr lang="tr-TR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tr-T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40°C </a:t>
                </a:r>
                <a:r>
                  <a:rPr lang="tr-TR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için 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r-T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63.(0,6).(17,9)</m:t>
                        </m:r>
                      </m:num>
                      <m:den>
                        <m:r>
                          <a:rPr lang="tr-T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50</m:t>
                        </m:r>
                      </m:den>
                    </m:f>
                    <m:r>
                      <a:rPr lang="tr-TR" sz="2000" i="1">
                        <a:solidFill>
                          <a:schemeClr val="tx1"/>
                        </a:solidFill>
                        <a:latin typeface="Cambria Math"/>
                      </a:rPr>
                      <m:t>=13,53</m:t>
                    </m:r>
                    <m:r>
                      <a:rPr lang="tr-TR" sz="2000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tr-TR" sz="2000" i="1">
                        <a:solidFill>
                          <a:schemeClr val="tx1"/>
                        </a:solidFill>
                        <a:latin typeface="Cambria Math"/>
                      </a:rPr>
                      <m:t>/100 </m:t>
                    </m:r>
                    <m:r>
                      <a:rPr lang="tr-TR" sz="2000" i="1">
                        <a:solidFill>
                          <a:schemeClr val="tx1"/>
                        </a:solidFill>
                        <a:latin typeface="Cambria Math"/>
                      </a:rPr>
                      <m:t>𝑚𝐿</m:t>
                    </m:r>
                  </m:oMath>
                </a14:m>
                <a:endParaRPr lang="tr-TR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tr-TR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tr-T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Hesaplanan çözünürlük değerleri, </a:t>
                </a:r>
                <a:r>
                  <a:rPr lang="tr-TR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Van’t</a:t>
                </a:r>
                <a:r>
                  <a:rPr lang="tr-T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tr-TR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Hoff</a:t>
                </a:r>
                <a:r>
                  <a:rPr lang="tr-T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eşitliğine uygulanarak </a:t>
                </a:r>
                <a:r>
                  <a:rPr lang="tr-TR" sz="2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molar</a:t>
                </a:r>
                <a:r>
                  <a:rPr lang="tr-TR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çözünme ısısının analitik ve grafik yöntemle hesaplanmasında kullanılır. </a:t>
                </a:r>
                <a:endParaRPr lang="tr-TR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tr-TR" sz="20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tr-TR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9672" y="1124744"/>
                <a:ext cx="7008787" cy="4786478"/>
              </a:xfrm>
              <a:blipFill rotWithShape="1">
                <a:blip r:embed="rId2"/>
                <a:stretch>
                  <a:fillRect l="-609" t="-1274" r="-6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8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78866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DENEY RAPORU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07704" y="1700808"/>
            <a:ext cx="6686550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Deney raporu aşağıda belirtilen formatta olmalıdır:</a:t>
            </a:r>
          </a:p>
          <a:p>
            <a:pPr algn="just"/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Deney kapak sayfası</a:t>
            </a:r>
          </a:p>
          <a:p>
            <a:pPr algn="just"/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Deney adı, deneyin amacı, deneyin yapılış başlıkları altında deney ile ilgili kısa bilgiler verilmelidir.</a:t>
            </a:r>
          </a:p>
          <a:p>
            <a:pPr algn="just"/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Deneysel Hesaplamalar (Hesaplamalar başlığında belirtilen tüm hesaplamalar ve tablo yer almalıdır.)</a:t>
            </a:r>
          </a:p>
          <a:p>
            <a:pPr algn="just"/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Yorumlar ve </a:t>
            </a: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 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(Analitik </a:t>
            </a: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grafik yöntemlerle elde 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edilen </a:t>
            </a:r>
            <a:r>
              <a:rPr lang="tr-T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molar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çözünme ısısı değerlerinin karşılaştırılması </a:t>
            </a: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iki yöntemin doğruluğuna ilişkin 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yorumları, analitik </a:t>
            </a: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yöntemle hesaplanan </a:t>
            </a:r>
            <a:r>
              <a:rPr lang="tr-TR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okzalik</a:t>
            </a: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asidin çözünürlük 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değerlerinin </a:t>
            </a: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literatür değerleri ile 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karşılaştırılması ve </a:t>
            </a: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varsa </a:t>
            </a: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farklılıkların yorumlanmasını içermelidir.)</a:t>
            </a:r>
          </a:p>
          <a:p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3491880" y="5695560"/>
            <a:ext cx="410445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Rapor yazım formatı:</a:t>
            </a:r>
          </a:p>
          <a:p>
            <a:r>
              <a:rPr lang="tr-TR" dirty="0" smtClean="0"/>
              <a:t>Times New Roman yazı stilinde ve 12 punto yazı boyutunda olmalıdır.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05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699792" y="1988840"/>
            <a:ext cx="4536504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800" dirty="0" smtClean="0"/>
              <a:t>TEŞEKKÜRLER!</a:t>
            </a:r>
            <a:endParaRPr lang="tr-TR" sz="4800" dirty="0"/>
          </a:p>
        </p:txBody>
      </p:sp>
      <p:sp>
        <p:nvSpPr>
          <p:cNvPr id="3" name="5-Nokta Yıldız 2"/>
          <p:cNvSpPr/>
          <p:nvPr/>
        </p:nvSpPr>
        <p:spPr>
          <a:xfrm>
            <a:off x="4322707" y="3759944"/>
            <a:ext cx="936104" cy="792088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5184068" y="4245916"/>
            <a:ext cx="381642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Deney ile ilgili sorularınız için Arş. Gör. Deniz </a:t>
            </a:r>
            <a:r>
              <a:rPr lang="tr-TR" dirty="0" err="1"/>
              <a:t>Uygunöz</a:t>
            </a:r>
            <a:r>
              <a:rPr lang="tr-TR" dirty="0"/>
              <a:t> ile iletişime geçebilirsiniz.</a:t>
            </a:r>
          </a:p>
          <a:p>
            <a:r>
              <a:rPr lang="tr-TR" dirty="0" smtClean="0"/>
              <a:t>E-posta</a:t>
            </a:r>
            <a:r>
              <a:rPr lang="tr-TR" dirty="0"/>
              <a:t>: duygunoz@yildiz.edu.tr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74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86067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/>
              <a:t>İÇİNDEKİLER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2735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+mj-lt"/>
              <a:buAutoNum type="arabicPeriod"/>
            </a:pPr>
            <a:r>
              <a:rPr lang="tr-TR" dirty="0" smtClean="0"/>
              <a:t>GİRİŞ</a:t>
            </a:r>
          </a:p>
          <a:p>
            <a:pPr>
              <a:buFont typeface="+mj-lt"/>
              <a:buAutoNum type="arabicPeriod"/>
            </a:pPr>
            <a:r>
              <a:rPr lang="tr-TR" dirty="0" smtClean="0"/>
              <a:t>ÇÖZÜNÜRLÜK VE ÇÖZELTİLER</a:t>
            </a:r>
          </a:p>
          <a:p>
            <a:pPr>
              <a:buFont typeface="+mj-lt"/>
              <a:buAutoNum type="arabicPeriod"/>
            </a:pPr>
            <a:r>
              <a:rPr lang="tr-TR" dirty="0" smtClean="0"/>
              <a:t>ÇÖZÜNÜRLÜĞE ETKİ EDEN FAKTÖRLER</a:t>
            </a:r>
          </a:p>
          <a:p>
            <a:pPr>
              <a:buFont typeface="+mj-lt"/>
              <a:buAutoNum type="arabicPeriod"/>
            </a:pPr>
            <a:r>
              <a:rPr lang="tr-TR" dirty="0" smtClean="0"/>
              <a:t>ÇÖZÜNME ISISI</a:t>
            </a:r>
            <a:r>
              <a:rPr lang="tr-TR" dirty="0"/>
              <a:t> </a:t>
            </a:r>
            <a:r>
              <a:rPr lang="tr-TR" dirty="0" smtClean="0"/>
              <a:t>VE HESAPLANMASI</a:t>
            </a:r>
          </a:p>
          <a:p>
            <a:pPr>
              <a:buFont typeface="+mj-lt"/>
              <a:buAutoNum type="arabicPeriod"/>
            </a:pPr>
            <a:r>
              <a:rPr lang="tr-TR" dirty="0" smtClean="0"/>
              <a:t>DENEYSEL PROSEDÜR</a:t>
            </a:r>
          </a:p>
          <a:p>
            <a:pPr>
              <a:buFont typeface="+mj-lt"/>
              <a:buAutoNum type="arabicPeriod"/>
            </a:pPr>
            <a:r>
              <a:rPr lang="tr-TR" dirty="0" smtClean="0"/>
              <a:t>HESAPLAMALAR – ÖRNEK SORU</a:t>
            </a:r>
          </a:p>
        </p:txBody>
      </p:sp>
      <p:pic>
        <p:nvPicPr>
          <p:cNvPr id="4" name="Picture 4" descr="Question mark icons, Soru işareti png, question mark png | Soru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907" y="2132856"/>
            <a:ext cx="207945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86067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/>
              <a:t>GİRİŞ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907704" y="2060848"/>
            <a:ext cx="669674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Deneyin Amacı: </a:t>
            </a:r>
            <a:r>
              <a:rPr lang="tr-T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Okzalik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asitin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sudaki çözünürlüğünün sıcaklığa bağlı olarak belirlenmesi ve çözünme ısısının tayin edilmesi.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907704" y="3068960"/>
            <a:ext cx="669674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Katı, sıvı ve gazların diğer bir sıvı ya da katı içinde çözünmesi fiziksel bir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olaydır. Bu deneyde katı </a:t>
            </a:r>
            <a:r>
              <a:rPr lang="tr-T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okzalik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asidin farklı sıcaklıklarda sudaki çözünürlüğü incelenecektir.</a:t>
            </a:r>
            <a:endParaRPr lang="tr-T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/>
              <p:cNvSpPr txBox="1"/>
              <p:nvPr/>
            </p:nvSpPr>
            <p:spPr>
              <a:xfrm>
                <a:off x="1907704" y="4365104"/>
                <a:ext cx="6696744" cy="92333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tr-TR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STANDART ÇÖZÜNME ISISI (</a:t>
                </a:r>
                <a14:m>
                  <m:oMath xmlns:m="http://schemas.openxmlformats.org/officeDocument/2006/math">
                    <m:r>
                      <a:rPr lang="tr-TR" b="1" i="1">
                        <a:solidFill>
                          <a:schemeClr val="tx1"/>
                        </a:solidFill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tr-TR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tr-T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tr-TR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): </a:t>
                </a:r>
                <a:r>
                  <a:rPr lang="tr-T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Standart şartlarda bir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mol</a:t>
                </a:r>
                <a:r>
                  <a:rPr lang="tr-T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maddenin belli miktardaki çözücüde çözünmesi sırasındaki ısı </a:t>
                </a: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alışverişine (</a:t>
                </a:r>
                <a:r>
                  <a:rPr lang="tr-TR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entalpi</a:t>
                </a: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değişimine) </a:t>
                </a:r>
                <a:r>
                  <a:rPr lang="tr-T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standart çözünme ısısı adı verilir.</a:t>
                </a:r>
              </a:p>
            </p:txBody>
          </p:sp>
        </mc:Choice>
        <mc:Fallback xmlns=""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365104"/>
                <a:ext cx="6696744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727" t="-2597" r="-727" b="-84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8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86067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ÇÖZÜNÜRLÜK VE ÇÖZELTİLER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91880" y="1945108"/>
            <a:ext cx="5496619" cy="377762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ÇÖZÜNME: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 maddenin başka bir madde içerisinde homojen olarak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dağılmasına çözünme denir.</a:t>
            </a:r>
            <a:endParaRPr lang="tr-TR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ÇÖZÜNÜRLÜK: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Belli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basınç ve sıcaklıkta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bir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maddenin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belli miktardaki çözücüde, çözünebilen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fazla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miktarına çözünürlük denir.</a:t>
            </a:r>
            <a:endParaRPr lang="tr-TR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ÇÖZELTİ: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 da daha fazla maddenin herhangi bir oranda bir araya gelerek oluşturdukları homojen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karışıma çözelti denir.</a:t>
            </a:r>
            <a:endParaRPr lang="tr-TR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DOYMUŞ ÇÖZELTİ: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Çözücünün çözebileceği maksimum maddeyi çözdüğü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durumda olan çözeltidir.</a:t>
            </a:r>
            <a:endParaRPr lang="tr-TR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DOYMAMIŞ ÇÖZELTİ: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Bir çözücünün çözebileceği maksimum maddeden daha azını çözdüğü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durumda olan çözeltidir.</a:t>
            </a:r>
            <a:endParaRPr lang="tr-TR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AŞIRI DOYGUN ÇÖZELTİ: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Çözeltinin maksimum çözebileceği madde miktarından daha fazla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maddenin çözündüğü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çözeltilerdir. Kararsızdırlar.</a:t>
            </a:r>
            <a:endParaRPr lang="tr-T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ÿşM i c r o s o f t W o r d - Ç Ö Z E L T 0 H A Z I R L A M A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8" y="2132856"/>
            <a:ext cx="33528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971600" y="4794230"/>
            <a:ext cx="2490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Şekil 1. Çözelti oluşumu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[1]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066916" y="6417274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http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://kimya.fen.firat.edu.tr/sites/kimya.fen.firat.edu.tr/files/%C3%87%C3%B6zeltiler%20Ders%20Notu.pdf</a:t>
            </a:r>
          </a:p>
        </p:txBody>
      </p:sp>
    </p:spTree>
    <p:extLst>
      <p:ext uri="{BB962C8B-B14F-4D97-AF65-F5344CB8AC3E}">
        <p14:creationId xmlns:p14="http://schemas.microsoft.com/office/powerpoint/2010/main" val="39685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907705" y="2133600"/>
                <a:ext cx="6624736" cy="367166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Çözünürlük çeşitli birimlerle ifade edilebilir:</a:t>
                </a:r>
              </a:p>
              <a:p>
                <a:pPr algn="just">
                  <a:buFont typeface="Wingdings" pitchFamily="2" charset="2"/>
                  <a:buChar char="Ø"/>
                </a:pPr>
                <a:r>
                  <a:rPr lang="tr-TR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Mol</a:t>
                </a: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kesri ve </a:t>
                </a:r>
                <a:r>
                  <a:rPr lang="tr-TR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mol</a:t>
                </a:r>
                <a:r>
                  <a:rPr lang="tr-T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yüzdesi: </a:t>
                </a:r>
              </a:p>
              <a:p>
                <a:pPr marL="0" indent="0" algn="just">
                  <a:buNone/>
                </a:pPr>
                <a:r>
                  <a:rPr lang="tr-TR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Mol</a:t>
                </a: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kesri: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𝑏𝑖𝑙𝑒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ş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𝑒𝑛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𝑛𝑖𝑛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𝑚𝑖𝑘𝑡𝑎𝑟𝚤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( 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𝑚𝑜𝑙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𝑐𝑖𝑛𝑠𝑖𝑛𝑑𝑒𝑛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çö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𝑧𝑒𝑙𝑡𝑖𝑑𝑒𝑘𝑖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ü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ü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𝑏𝑖𝑙𝑒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ş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𝑒𝑛𝑙𝑒𝑟𝑖𝑛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𝑡𝑜𝑝𝑙𝑎𝑚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𝑚𝑖𝑘𝑡𝑎𝑟𝚤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  <m:t>( 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𝑚𝑜𝑙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𝑐𝑖𝑛𝑠𝑖𝑛𝑑𝑒𝑛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tr-TR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tr-TR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Mol</a:t>
                </a: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yüzdesi: Çözeltideki bütün moleküllerin yüzde olarak ifadesidir. </a:t>
                </a:r>
              </a:p>
              <a:p>
                <a:pPr algn="just">
                  <a:buFont typeface="Wingdings" pitchFamily="2" charset="2"/>
                  <a:buChar char="Ø"/>
                </a:pPr>
                <a:r>
                  <a:rPr lang="tr-TR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Molarite</a:t>
                </a: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tr-TR" i="1" smtClean="0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  <m:r>
                      <a:rPr lang="tr-TR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çö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ü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𝑛𝑒𝑛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𝑚𝑖𝑘𝑡𝑎𝑟𝚤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(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𝑚𝑜𝑙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çö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𝑧𝑒𝑙𝑡𝑖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h𝑎𝑐𝑚𝑖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(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𝐿𝑖𝑡𝑟𝑒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tr-TR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r>
                  <a:rPr lang="tr-TR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Molalite</a:t>
                </a: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tr-TR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tr-TR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çö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ü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𝑛𝑒𝑛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𝑚𝑖𝑘𝑡𝑎𝑟𝚤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(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𝑚𝑜𝑙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çö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ü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ü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ü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𝑡𝑙𝑒𝑠𝑖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𝑘𝑖𝑙𝑜𝑔𝑟𝑎𝑚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tr-TR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r>
                  <a:rPr lang="tr-TR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Normalite</a:t>
                </a: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N= M x tesir değerliği</a:t>
                </a:r>
              </a:p>
              <a:p>
                <a:pPr algn="just">
                  <a:buFont typeface="Wingdings" pitchFamily="2" charset="2"/>
                  <a:buChar char="Ø"/>
                </a:pP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Kütlece yüzde, hacimce yüzde ve  kütle/hacim yüzdesi </a:t>
                </a:r>
                <a:endParaRPr lang="tr-TR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Milyonda bir birim, milyarda bir birim ve trilyonda bir birim (</a:t>
                </a:r>
                <a:r>
                  <a:rPr lang="tr-TR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ppm</a:t>
                </a: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tr-TR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ppb</a:t>
                </a: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tr-TR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ppt</a:t>
                </a: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tr-TR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 typeface="Wingdings" pitchFamily="2" charset="2"/>
                  <a:buChar char="Ø"/>
                </a:pPr>
                <a:endParaRPr lang="tr-TR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7705" y="2133600"/>
                <a:ext cx="6624736" cy="3671664"/>
              </a:xfrm>
              <a:blipFill rotWithShape="1">
                <a:blip r:embed="rId2"/>
                <a:stretch>
                  <a:fillRect l="-644" t="-1661" r="-5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71665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ÇÖZÜNÜRLÜK VE ÇÖZELTİLER</a:t>
            </a:r>
          </a:p>
        </p:txBody>
      </p:sp>
    </p:spTree>
    <p:extLst>
      <p:ext uri="{BB962C8B-B14F-4D97-AF65-F5344CB8AC3E}">
        <p14:creationId xmlns:p14="http://schemas.microsoft.com/office/powerpoint/2010/main" val="38411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9632" y="624110"/>
            <a:ext cx="7776864" cy="78866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3200" dirty="0" smtClean="0"/>
              <a:t>ÇÖZÜNÜRLÜĞE ETKİ EDEN FAKTÖRLER</a:t>
            </a:r>
            <a:endParaRPr lang="tr-TR" sz="32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196014"/>
              </p:ext>
            </p:extLst>
          </p:nvPr>
        </p:nvGraphicFramePr>
        <p:xfrm>
          <a:off x="1403648" y="1628800"/>
          <a:ext cx="7416823" cy="4427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6481967" y="505234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pH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9632" y="624110"/>
            <a:ext cx="7704856" cy="78866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ÇÖZÜNME ISISI VE HESAPLANMASI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63688" y="2133600"/>
            <a:ext cx="6864771" cy="377762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Molar Çözünme Isısı: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Standart şartlarda bir </a:t>
            </a:r>
            <a:r>
              <a:rPr lang="tr-T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maddenin belli miktardaki çözücüde çözünmesi sırasındaki ısı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alışverişine </a:t>
            </a:r>
            <a:r>
              <a:rPr lang="tr-T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molar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çözünme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ısısı denir. Isı alışverişi sırasındaki </a:t>
            </a:r>
            <a:r>
              <a:rPr lang="tr-T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entalpi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değişimi </a:t>
            </a:r>
            <a:r>
              <a:rPr lang="tr-T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molar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çözünme ısısını verir. </a:t>
            </a:r>
          </a:p>
          <a:p>
            <a:pPr marL="0" indent="0" algn="just">
              <a:buNone/>
            </a:pP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Endotermik çözünme:</a:t>
            </a:r>
            <a:r>
              <a:rPr lang="tr-TR" dirty="0"/>
              <a:t>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Katı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çözünmesi sırasında çevreden ısı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alıyorsa endotermik çözünme gerçekleşir.</a:t>
            </a:r>
          </a:p>
          <a:p>
            <a:pPr marL="0" indent="0" algn="just">
              <a:buNone/>
            </a:pP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Ekzotermik çözünme: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Çözünme sırasında ısı açığa çıkıyorsa ekzotermik çözünme gerçekleşir. </a:t>
            </a:r>
          </a:p>
          <a:p>
            <a:pPr marL="0" indent="0" algn="just">
              <a:buNone/>
            </a:pP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Amonyum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nitratın (NH</a:t>
            </a:r>
            <a:r>
              <a:rPr lang="tr-TR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tr-TR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suda çözünmesi endotermiktir.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Çünkü amonyum ve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nitrat iyonlarının çözünmesi ile açığa çıkan enerji, amonyum nitrat iyonik kafesi ve su molekülleri arasındaki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etkileşimlerin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kırılmasında </a:t>
            </a:r>
            <a:r>
              <a:rPr lang="tr-T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absorbe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edilen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enerjiden daha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azdır.</a:t>
            </a:r>
          </a:p>
          <a:p>
            <a:pPr marL="0" indent="0" algn="just">
              <a:buNone/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Potasyum hidroksitin (KOH)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çözünmesi ekzotermiktir.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ünkü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çözünme sırasında çözünen ve çözücünün parçalanmasında </a:t>
            </a:r>
            <a:r>
              <a:rPr lang="tr-T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harcanandan 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daha fazla enerji açığa çıkar.</a:t>
            </a:r>
            <a:endParaRPr lang="tr-T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Çözünürlük, sıcaklığın bir fonksiyonudur. </a:t>
                </a:r>
                <a:r>
                  <a:rPr lang="en-US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Sabit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basınç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altında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bir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maddenin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çözünürlüğünün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sıcaklıkla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değişim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hızı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Van’t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Hoff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eşitliği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ile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ifade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edil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mekte</a:t>
                </a:r>
                <a:r>
                  <a:rPr lang="tr-T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, bu eşitlikten yararlanılarak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molar</a:t>
                </a:r>
                <a:r>
                  <a:rPr lang="tr-T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çözünme ısısı hesaplanmaktadır. </a:t>
                </a:r>
              </a:p>
              <a:p>
                <a:pPr marL="0" indent="0" algn="just">
                  <a:buNone/>
                </a:pPr>
                <a:r>
                  <a:rPr lang="tr-TR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Van’t</a:t>
                </a:r>
                <a:r>
                  <a:rPr lang="tr-T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Hoff</a:t>
                </a:r>
                <a:r>
                  <a:rPr lang="tr-T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eşitliği  </a:t>
                </a:r>
                <a:r>
                  <a:rPr lang="tr-TR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r-TR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𝒅𝒍𝒏𝑺</m:t>
                        </m:r>
                      </m:num>
                      <m:den>
                        <m:r>
                          <a:rPr lang="tr-TR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𝒅𝑻</m:t>
                        </m:r>
                      </m:den>
                    </m:f>
                    <m:r>
                      <a:rPr lang="tr-TR" sz="2400" b="1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tr-TR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tr-TR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tr-TR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tr-TR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num>
                      <m:den>
                        <m:r>
                          <a:rPr lang="tr-TR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𝑹</m:t>
                        </m:r>
                        <m:sSup>
                          <m:sSupPr>
                            <m:ctrlPr>
                              <a:rPr lang="tr-TR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tr-TR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𝑻</m:t>
                            </m:r>
                          </m:e>
                          <m:sup>
                            <m:r>
                              <a:rPr lang="tr-TR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tr-TR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tr-TR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Van’t</a:t>
                </a:r>
                <a:r>
                  <a:rPr lang="tr-T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Hoff</a:t>
                </a:r>
                <a:r>
                  <a:rPr lang="tr-T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eşitliğinden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molar</a:t>
                </a:r>
                <a:r>
                  <a:rPr lang="tr-T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çözünme ısısının hesaplanması için iki yöntem vardır:</a:t>
                </a:r>
              </a:p>
              <a:p>
                <a:pPr algn="just">
                  <a:buAutoNum type="arabicPeriod"/>
                </a:pPr>
                <a:r>
                  <a:rPr lang="tr-T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Analitik Yöntem</a:t>
                </a:r>
              </a:p>
              <a:p>
                <a:pPr algn="just">
                  <a:buAutoNum type="arabicPeriod"/>
                </a:pPr>
                <a:r>
                  <a:rPr lang="tr-TR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Grafik Yöntem</a:t>
                </a: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21" t="-806" r="-8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331640" y="624110"/>
            <a:ext cx="7560840" cy="86067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ÇÖZÜNME ISISI VE HESAPLANMASI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346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buAutoNum type="arabicPeriod"/>
                </a:pPr>
                <a:r>
                  <a:rPr lang="tr-TR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Analitik Yöntem</a:t>
                </a:r>
              </a:p>
              <a:p>
                <a:pPr marL="0" indent="0" algn="just">
                  <a:buNone/>
                </a:pP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Analitik yöntemde, deneysel verilerle elde edilen farklı sıcaklıklardaki çözünürlük değerleri, aşağıdaki denkleme uyarlanarak çözünme ısısı matematiksel olarak hesaplanır.</a:t>
                </a:r>
              </a:p>
              <a:p>
                <a:pPr marL="0" indent="0">
                  <a:buNone/>
                </a:pPr>
                <a:endParaRPr lang="tr-TR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chemeClr val="tx1"/>
                          </a:solidFill>
                          <a:latin typeface="Cambria Math"/>
                        </a:rPr>
                        <m:t>𝑙𝑛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/>
                        </a:rPr>
                        <m:t>𝑙𝑛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tr-TR" i="1">
                          <a:solidFill>
                            <a:schemeClr val="tx1"/>
                          </a:solidFill>
                          <a:latin typeface="Cambria Math"/>
                        </a:rPr>
                        <m:t> [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solidFill>
                            <a:schemeClr val="tx1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tr-TR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Grafik Yöntem</a:t>
                </a:r>
              </a:p>
              <a:p>
                <a:pPr marL="0" indent="0" algn="just">
                  <a:buNone/>
                </a:pPr>
                <a:r>
                  <a:rPr lang="tr-TR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Van’t</a:t>
                </a: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tr-TR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Hoff</a:t>
                </a: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denkleminin sınır koşulsuz integrali alınmış eşitliğine göre, </a:t>
                </a:r>
                <a:r>
                  <a:rPr lang="tr-TR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lnS</a:t>
                </a:r>
                <a:r>
                  <a:rPr lang="tr-TR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– 1/T grafiği çizilerek grafiğin eğiminden çözünme ısısı hesaplanır. </a:t>
                </a:r>
              </a:p>
              <a:p>
                <a:pPr marL="0" indent="0" algn="just">
                  <a:buNone/>
                </a:pPr>
                <a:endParaRPr lang="tr-TR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chemeClr val="tx1"/>
                          </a:solidFill>
                          <a:latin typeface="Cambria Math"/>
                        </a:rPr>
                        <m:t>𝑙𝑛𝑆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tr-TR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/>
                        </a:rPr>
                        <m:t>𝑠𝑎𝑏𝑖𝑡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39" t="-1613" r="-6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259632" y="624110"/>
            <a:ext cx="7704856" cy="78866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ÇÖZÜNME ISISI VE HESAPLANMASI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20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Bor Nitrür Nano</Template>
  <TotalTime>429</TotalTime>
  <Words>1346</Words>
  <Application>Microsoft Office PowerPoint</Application>
  <PresentationFormat>Ekran Gösterisi (4:3)</PresentationFormat>
  <Paragraphs>169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Wisp</vt:lpstr>
      <vt:lpstr> KMM3522 - KİMYA MÜHENDİSLİĞİ LABORATUVARI I DENEY 6: ÇÖZÜNÜRLÜK YÖNTEMİ İLE ÇÖZÜNME ISISI     TAYİNİ </vt:lpstr>
      <vt:lpstr>İÇİNDEKİLER</vt:lpstr>
      <vt:lpstr>GİRİŞ</vt:lpstr>
      <vt:lpstr>ÇÖZÜNÜRLÜK VE ÇÖZELTİLER</vt:lpstr>
      <vt:lpstr>ÇÖZÜNÜRLÜK VE ÇÖZELTİLER</vt:lpstr>
      <vt:lpstr>ÇÖZÜNÜRLÜĞE ETKİ EDEN FAKTÖRLER</vt:lpstr>
      <vt:lpstr>ÇÖZÜNME ISISI VE HESAPLANMASI</vt:lpstr>
      <vt:lpstr>ÇÖZÜNME ISISI VE HESAPLANMASI</vt:lpstr>
      <vt:lpstr>ÇÖZÜNME ISISI VE HESAPLANMASI</vt:lpstr>
      <vt:lpstr>PowerPoint Sunusu</vt:lpstr>
      <vt:lpstr>DENEYSEL PROSEDÜR</vt:lpstr>
      <vt:lpstr>DENEYSEL PROSEDÜR</vt:lpstr>
      <vt:lpstr>DENEYSEL PROSEDÜR</vt:lpstr>
      <vt:lpstr>HESAPLAMALAR</vt:lpstr>
      <vt:lpstr>HESAPLAMALAR</vt:lpstr>
      <vt:lpstr>ÖRNEK SORU</vt:lpstr>
      <vt:lpstr>PowerPoint Sunusu</vt:lpstr>
      <vt:lpstr>DENEY RAPORU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KMM3522 - KİMYA MÜHENDİSLİĞİ LABORATUVARI 1 DENEY 6: ÇÖZÜNÜRLÜK YÖNTEMİ İLE ÇÖZÜNME ISISI     TAYİNİ</dc:title>
  <dc:creator>Deniz Uygunöz</dc:creator>
  <cp:lastModifiedBy>ronaldinho424</cp:lastModifiedBy>
  <cp:revision>50</cp:revision>
  <dcterms:created xsi:type="dcterms:W3CDTF">2020-05-13T07:29:06Z</dcterms:created>
  <dcterms:modified xsi:type="dcterms:W3CDTF">2021-03-30T11:58:36Z</dcterms:modified>
</cp:coreProperties>
</file>