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93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90" r:id="rId32"/>
    <p:sldId id="291" r:id="rId33"/>
    <p:sldId id="292" r:id="rId34"/>
    <p:sldId id="294" r:id="rId35"/>
    <p:sldId id="295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088F1513-CBCD-43A7-B768-6B9D41BE3D2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6"/>
            <p14:sldId id="293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Başlıksız Bölüm" id="{FDAF2C92-3504-462D-8859-2106ED69EBBC}">
          <p14:sldIdLst>
            <p14:sldId id="284"/>
            <p14:sldId id="285"/>
            <p14:sldId id="287"/>
            <p14:sldId id="288"/>
            <p14:sldId id="290"/>
            <p14:sldId id="291"/>
            <p14:sldId id="292"/>
            <p14:sldId id="294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1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6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076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96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98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152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036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502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833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304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74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213A-E2AB-4150-9E83-890969C31279}" type="datetimeFigureOut">
              <a:rPr lang="tr-TR" smtClean="0"/>
              <a:t>14.10.2021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0DEF-E3A4-478A-94D2-17ED5EA54D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19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5536" y="404665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İleri Teknolojik Seramiklerin</a:t>
            </a:r>
          </a:p>
          <a:p>
            <a:pPr algn="ctr"/>
            <a:r>
              <a:rPr lang="tr-T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Uygulama </a:t>
            </a:r>
            <a:r>
              <a:rPr lang="tr-TR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Alanları</a:t>
            </a:r>
          </a:p>
          <a:p>
            <a:pPr algn="ctr"/>
            <a:endParaRPr lang="tr-TR" sz="3600" dirty="0">
              <a:solidFill>
                <a:srgbClr val="04617B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b="0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Yapısal uygulama alanları</a:t>
            </a:r>
          </a:p>
          <a:p>
            <a:r>
              <a:rPr lang="tr-TR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Askeri uygulamalar</a:t>
            </a:r>
          </a:p>
          <a:p>
            <a:r>
              <a:rPr lang="tr-TR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Kesme takımları</a:t>
            </a:r>
          </a:p>
          <a:p>
            <a:r>
              <a:rPr lang="tr-TR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 Aşındırıcılar</a:t>
            </a:r>
          </a:p>
          <a:p>
            <a:r>
              <a:rPr lang="sv-SE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sv-SE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5. Kara ve hava taşıtlarında</a:t>
            </a:r>
          </a:p>
          <a:p>
            <a:r>
              <a:rPr lang="tr-TR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6. Yüksek sıcaklık uygulamaları</a:t>
            </a:r>
          </a:p>
          <a:p>
            <a:r>
              <a:rPr lang="tr-TR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tr-TR" sz="2400" b="1" i="0" u="none" strike="noStrike" baseline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Biyoteknoloji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uygulamaları</a:t>
            </a:r>
          </a:p>
          <a:p>
            <a:r>
              <a:rPr lang="tr-TR" sz="2400" b="1" i="0" u="none" strike="noStrike" baseline="0" dirty="0" smtClean="0">
                <a:solidFill>
                  <a:srgbClr val="0BD1DA"/>
                </a:solidFill>
                <a:latin typeface="Arial" pitchFamily="34" charset="0"/>
                <a:cs typeface="Arial" pitchFamily="34" charset="0"/>
              </a:rPr>
              <a:t> </a:t>
            </a:r>
            <a:r>
              <a:rPr lang="tr-TR" sz="2400" b="1" i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9. Elektriksel, elektronik ve manyetik uygulamalar</a:t>
            </a:r>
            <a:endParaRPr lang="tr-T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259632" y="256292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Kesme takımları</a:t>
            </a:r>
            <a:endParaRPr lang="tr-TR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5536" y="1196752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 takımlar yüksek sıcaklıkta sertliklerini koruyabilir ve işlenen parça ile tepkimeye girmez.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Diğer üstünlükler arasında uzun takım ömrü, çok yüksek hızda işleme olanağı ve çok yüksek talaş alma hızı bulunur.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Bazı uygulamalarda uygun bağlayıcılarla bağlanmış seramik tozlar kullanılsa da bir çok kesme ucu tek parça seramikten yapılır.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Örnek olarak; reçine ile birleştirilmiş elmas ve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kesme takımları ve sert karbür kesme uçları verilebilir.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Sert karbürler bir bağlayıcı (genelde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) ile birleştirilmiş WC,</a:t>
            </a: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TiC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TaC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veya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NbC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olabilir.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5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04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51720" y="260648"/>
            <a:ext cx="3347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Aşındırıcılar</a:t>
            </a:r>
            <a:endParaRPr lang="tr-TR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246" y="1196752"/>
            <a:ext cx="87982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Arial" pitchFamily="34" charset="0"/>
                <a:cs typeface="Arial" pitchFamily="34" charset="0"/>
              </a:rPr>
              <a:t>Aşındırıcılar başka malzemelerin kesilmesi ve aşındırılması için kullanılan sert malzemelerdir</a:t>
            </a:r>
          </a:p>
          <a:p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400" dirty="0" smtClean="0">
                <a:latin typeface="Arial" pitchFamily="34" charset="0"/>
                <a:cs typeface="Arial" pitchFamily="34" charset="0"/>
              </a:rPr>
              <a:t>Bunlar genellikle taşlama diskleri ve taşlama  takımlarında kullanılır. </a:t>
            </a:r>
          </a:p>
          <a:p>
            <a:endParaRPr lang="tr-TR" sz="2400" dirty="0">
              <a:latin typeface="Arial" pitchFamily="34" charset="0"/>
              <a:cs typeface="Arial" pitchFamily="34" charset="0"/>
            </a:endParaRPr>
          </a:p>
          <a:p>
            <a:r>
              <a:rPr lang="tr-TR" sz="2400" dirty="0" smtClean="0">
                <a:latin typeface="Arial" pitchFamily="34" charset="0"/>
                <a:cs typeface="Arial" pitchFamily="34" charset="0"/>
              </a:rPr>
              <a:t>Aşındırıcı tozlar  çoğunlukla fenol reçineleri, lastik, camsı bağlayıcılar ve metal bağlayıcılarla birleştirilir.</a:t>
            </a:r>
          </a:p>
          <a:p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400" dirty="0" smtClean="0">
                <a:latin typeface="Arial" pitchFamily="34" charset="0"/>
                <a:cs typeface="Arial" pitchFamily="34" charset="0"/>
              </a:rPr>
              <a:t>Cam, mermer, metal ve seramik gibi çeşitli malzemelerin perdahlama ve parlatma işlemleri  </a:t>
            </a:r>
            <a:r>
              <a:rPr lang="tr-TR" sz="24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, Al</a:t>
            </a:r>
            <a:r>
              <a:rPr lang="tr-TR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 veya elmas gibi serbest aşındırıcıların  bulunduğu bir kumaş ile yapılır.</a:t>
            </a: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33265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En yaygın seramik aşındırıcılar Al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elmas ve kübik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BN’dür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(CBN)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5536" y="126876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Aşındırıcı disklerde tane boyutu yüzey pürüzlülüğüne ve malzeme eksilme hızına etki eden en önemli faktördür. 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Küçük taneler yüzey niteliğini iyileştirirken daha büyük taneler de malzeme eksilme hızını arttırır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3936"/>
            <a:ext cx="14382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77494"/>
            <a:ext cx="2159297" cy="141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22267"/>
            <a:ext cx="1981199" cy="194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46196"/>
            <a:ext cx="2384821" cy="238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53454"/>
            <a:ext cx="1800200" cy="134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63" y="3153454"/>
            <a:ext cx="36766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7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476672"/>
            <a:ext cx="6678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Kara ve hava taşıtlarındaki kullanım</a:t>
            </a:r>
            <a:endParaRPr lang="tr-TR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99906" y="119675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Seramiklerin kara taşıtlarındaki kullanım alanları arasında;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urbo şarj rotorlar,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egzost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kanal astarları,   katalitik dönüştürücüler için petekler, bujiler, dizel   ateşleme bujileri ve algılayıcılar bulunur.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Si3N4’den yapılma turbo şarj rotorlar 1987’den beri   kullanılmaktadır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7" y="4131024"/>
            <a:ext cx="2232248" cy="217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338" y="3965093"/>
            <a:ext cx="3157165" cy="252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002441" y="6309320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Si3N4 türbin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99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55729" y="332656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Katalitik dönüştürücü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CO ve çeşitli hidrokarbonun tepkimesini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kolaylaştırır ve zararsız CO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 H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 açığa çıkmasına ve aynı anda zehirli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NOx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gazlarının N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 O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’ye dönüşmesine yardımcı olur. 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Genellikle enjeksiyonla üretilmiş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kordierit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petek gövdeden oluşur. Bu gövdeler soy metallerle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Rh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Pd) karıştırılmış alümina ile kaplı olup titreşim sönümleyici malzemelerle sarılır ve çelik bir gövdeye yerleştirilir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2629877"/>
            <a:ext cx="55149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05" y="3645552"/>
            <a:ext cx="3312368" cy="206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3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69269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Otomotiv uygulamalarında ayrıca, kaza, basınç, sıcaklık,  yağ ve sıvı düzey, yol yüzeyi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sensörleri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piezoelektrik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 Seramiklerden   yapılmaktadır.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4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72" y="2276872"/>
            <a:ext cx="6310033" cy="415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5" y="3429000"/>
            <a:ext cx="4734644" cy="34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28575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73" y="3429000"/>
            <a:ext cx="3773611" cy="282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897523"/>
            <a:ext cx="5472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Sensörlerin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ölçtüğü fiziksel büyüklükler: Basınç, sıcaklık, ses, ışık, hareket hızı, kütle vb.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Ayrıca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sensörler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voltaj, akım şiddeti, direnç gibi elektriksel değişkenleri de ölçebilir.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01" y="4785544"/>
            <a:ext cx="3269865" cy="183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3568" y="292006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latin typeface="Arial" pitchFamily="34" charset="0"/>
                <a:cs typeface="Arial" pitchFamily="34" charset="0"/>
              </a:rPr>
              <a:t>Grafit fren diskleri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26913" y="692116"/>
            <a:ext cx="87849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Otomobil fren sistemlerinde kullanılan seramik diskler frenleme sırasında yüksek ve sabit bir sürtünme düzeyi sağlar.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Disk frenler sayesinde frenlemede ısı sorunu kalmaz ve hem fren mesafesi azalır hem de fren gücünde ısınmadan kaynaklanan azalma olmaz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Karbon seramik fren diskleri geleceğin otomobil fren teknolojisi açısından çok önemli bir yere sahiptir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Formula 1 araçlarında da kullanılan seramik diskler 1999 yılında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Porsche tarafından geliştirildi. PCCB (Porsche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Ceramik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Composit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Brake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) adıyla anılan sistem yüksek performanslı lüks otomobillerde kullanılmaktadır.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96680"/>
            <a:ext cx="4176464" cy="235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75252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0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721499"/>
          </a:xfrm>
        </p:spPr>
        <p:txBody>
          <a:bodyPr>
            <a:normAutofit fontScale="92500"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Yapısal uygulama alanları</a:t>
            </a:r>
          </a:p>
          <a:p>
            <a:r>
              <a:rPr lang="tr-TR" sz="2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Bazı örnekler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; rulmanlar, sızdırmazlık elemanları, balistik kalkanlar, astarlar, püskürtme uçları ve kesme takımları,…</a:t>
            </a:r>
          </a:p>
          <a:p>
            <a:endParaRPr lang="tr-TR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tr-TR" sz="2600" dirty="0" smtClean="0">
                <a:latin typeface="Arial" pitchFamily="34" charset="0"/>
                <a:cs typeface="Arial" pitchFamily="34" charset="0"/>
              </a:rPr>
              <a:t>    Si3N4 : </a:t>
            </a:r>
            <a:r>
              <a:rPr lang="tr-TR" sz="2600" dirty="0" err="1" smtClean="0">
                <a:latin typeface="Arial" pitchFamily="34" charset="0"/>
                <a:cs typeface="Arial" pitchFamily="34" charset="0"/>
              </a:rPr>
              <a:t>bilyalar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, kesici uçlar, rulmanlarda,</a:t>
            </a:r>
          </a:p>
          <a:p>
            <a:pPr marL="0" indent="0">
              <a:buNone/>
            </a:pPr>
            <a:r>
              <a:rPr lang="tr-TR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    pompalarda, dişçi matkaplarında ve özel bazı </a:t>
            </a:r>
          </a:p>
          <a:p>
            <a:pPr marL="0" indent="0">
              <a:buNone/>
            </a:pPr>
            <a:r>
              <a:rPr lang="tr-TR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     gereçlerde kullanılır.</a:t>
            </a:r>
          </a:p>
          <a:p>
            <a:pPr marL="0" indent="0">
              <a:buNone/>
            </a:pPr>
            <a:endParaRPr lang="tr-TR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600" dirty="0" smtClean="0">
                <a:latin typeface="Arial" pitchFamily="34" charset="0"/>
                <a:cs typeface="Arial" pitchFamily="34" charset="0"/>
              </a:rPr>
              <a:t>Silisyum </a:t>
            </a:r>
            <a:r>
              <a:rPr lang="tr-TR" sz="2600" dirty="0" err="1" smtClean="0">
                <a:latin typeface="Arial" pitchFamily="34" charset="0"/>
                <a:cs typeface="Arial" pitchFamily="34" charset="0"/>
              </a:rPr>
              <a:t>nitrür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 ve </a:t>
            </a:r>
            <a:r>
              <a:rPr lang="tr-TR" sz="2600" dirty="0" err="1" smtClean="0">
                <a:latin typeface="Arial" pitchFamily="34" charset="0"/>
                <a:cs typeface="Arial" pitchFamily="34" charset="0"/>
              </a:rPr>
              <a:t>SiAlON’lar</a:t>
            </a:r>
            <a:r>
              <a:rPr lang="tr-TR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gaz türbin motorlarında kullanılmak üzere geliştirilmektedir.</a:t>
            </a:r>
          </a:p>
          <a:p>
            <a:endParaRPr lang="tr-TR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600" dirty="0" smtClean="0">
                <a:latin typeface="Arial" pitchFamily="34" charset="0"/>
                <a:cs typeface="Arial" pitchFamily="34" charset="0"/>
              </a:rPr>
              <a:t>Bor karbür ve alümina rulman ve  sızdırmazlık elemanlarında kullanılır.</a:t>
            </a:r>
            <a:endParaRPr lang="tr-TR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71600" y="260648"/>
            <a:ext cx="5553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6. Yüksek sıcaklık uygulamaları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57347" y="98072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Yüksek sıcaklık seramikleri buhar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kazanları, taşıma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potaları, seramik fırınları ve diğer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fırınlarda astar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olarak kullanılırlar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En zararlı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ortamlarla (ergimiş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metal,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curuf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sıcak gazlar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ve atıklar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gibi) temas eden en iç katmanlarda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daha yüksek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yoğunluklu astar malzemesi kullanılır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38022" y="314096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Dış katmanlar ısıl yalıtım sağlamalıdır. Düşük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ısıl iletkenlik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yüksek ergime sıcaklığı, düşük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ısıl   genleşme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gerekli olan en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önemli özelliklerdir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6" y="4372795"/>
            <a:ext cx="17430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14" y="4073789"/>
            <a:ext cx="2067792" cy="190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827584" y="598252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Grafit pota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4283968" y="6167186"/>
            <a:ext cx="3503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Yüksek sıcaklık </a:t>
            </a:r>
            <a:r>
              <a:rPr lang="tr-TR" dirty="0" smtClean="0"/>
              <a:t>fırın  malzemeleri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80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3610"/>
            <a:ext cx="3168352" cy="23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34081"/>
            <a:ext cx="3096344" cy="231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89828" y="164749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latin typeface="Arial" pitchFamily="34" charset="0"/>
                <a:cs typeface="Arial" pitchFamily="34" charset="0"/>
              </a:rPr>
              <a:t>Filtreler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05451" y="3068960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1" y="3717033"/>
            <a:ext cx="5335276" cy="291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0666"/>
            <a:ext cx="2598760" cy="252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25145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tr-T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Elektriksel, elektronik ve manyetik uygulamalar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67544" y="938337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Teknolojik önemi olan elektronik seramik </a:t>
            </a:r>
            <a:r>
              <a:rPr lang="tr-T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türleri  arasında</a:t>
            </a:r>
            <a:r>
              <a:rPr lang="tr-T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;</a:t>
            </a:r>
            <a:endParaRPr lang="tr-TR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1-Yalıtkanlar,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2-Yarıiletkenler,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3-Varistörler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4-Termistörler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5-Piezoelektrikler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6-Süperiletkenler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7-Manyetik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seramikler bulunur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51520" y="3818349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Elektronik seramiklerde;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 Kullanılan malzemeler son derece saftır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 İnce ve ufak şekiller için gelişmiş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şekillendirme yöntemlerine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ihtiyaç vardır.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 Bileşimi,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-kristal yapısı,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-tane sınırları,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-boşluk miktarı ve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-yüzey yapısı çok önemlidir</a:t>
            </a:r>
          </a:p>
        </p:txBody>
      </p:sp>
    </p:spTree>
    <p:extLst>
      <p:ext uri="{BB962C8B-B14F-4D97-AF65-F5344CB8AC3E}">
        <p14:creationId xmlns:p14="http://schemas.microsoft.com/office/powerpoint/2010/main" val="30531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988"/>
            <a:ext cx="6984776" cy="562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627784" y="6093296"/>
            <a:ext cx="3531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Bazı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Elektro seramik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parçalar</a:t>
            </a:r>
          </a:p>
        </p:txBody>
      </p:sp>
    </p:spTree>
    <p:extLst>
      <p:ext uri="{BB962C8B-B14F-4D97-AF65-F5344CB8AC3E}">
        <p14:creationId xmlns:p14="http://schemas.microsoft.com/office/powerpoint/2010/main" val="30860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332656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Yalıtkan seramiklerin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önemli uygulama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alanları elektronik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devrelerdeki altlıklardır. Aynı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zamanda kimyasal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kararlılık ve mekanik dayanım da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istenir. Örnek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; Al</a:t>
            </a:r>
            <a:r>
              <a:rPr lang="tr-TR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</a:t>
            </a:r>
            <a:r>
              <a:rPr lang="tr-TR" sz="2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BeO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AlN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Güç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iletim hatlarındaki porselen yalıtıcılar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ve motorlardaki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bujiler de yalıtkan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seramikler  grubundadır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23528" y="256490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Yarı iletken seramikler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Bazı seramikler bir takım elektrikli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cihazların çalışması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için gerekli yarı iletken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özelliklere sahiptir.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Mn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Ni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Fe,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Co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ve Cu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elementlerinin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sinter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oksitleridir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Yarı iletken seramikler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sıcaklık ölçme, ışık şiddetini ölçme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ve basınç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ölçme gibi işlemler için kullanılırlar.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23528" y="479715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Varistör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; elektronik devrelerde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oluşan aşırı voltaj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geçişlerini engelleyerek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voltajı sınırlamak ve devreyi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hasardan korur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Örnek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olarak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ZnO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SiC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MoSi2,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SnO2 verilebilir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25" y="5517232"/>
            <a:ext cx="936327" cy="103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12" y="1902463"/>
            <a:ext cx="1226552" cy="6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02463"/>
            <a:ext cx="1114623" cy="62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7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76420" y="475733"/>
            <a:ext cx="3819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Piezoelektrik</a:t>
            </a:r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seramik </a:t>
            </a:r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1520" y="885684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Mekanik basınç yada titreşim uygulanması sonucu elektrik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enerjisi üretme veya üzerlerine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elektrik enerjisi uygulanması ile titreşim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üretmesi yeteneklerine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sahip olan seramikler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K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uvvetlerden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biri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uygulanınca, seramiğin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yapısındaki pozitif yükler bir tarafta, negatif yükler bir tarafta toplanır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Bu kutuplaşma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sayesinde seramiğin iki kutbu arasında potansiyel fark oluşur. Böylece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elektrik   enerjisi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üretilmiş olur.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0" y="3284984"/>
            <a:ext cx="7704856" cy="18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01208"/>
            <a:ext cx="2304256" cy="131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7234"/>
            <a:ext cx="2952328" cy="21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39552" y="620688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Süperiletkenler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belirli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bir sıcaklık (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Kritik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sıcaklık:Tc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 altına soğutulduklarında akımı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dirençle karşılaşmadan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geçirerek elektriksel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iletkenlikleri   sonsuz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olan malzemelerdir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35642" y="4102546"/>
            <a:ext cx="81128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Süper iletkenler üzerinde yapılan çalışmaların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temel  hedef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kritik sıcaklığı (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Tc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 oda sıcaklığına yakın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olan malzemeyi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keşfetmektir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Bu konuda özellikle oksit seramikler üzerinde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yoğun çalışmalar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yapılmaktadır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702280" y="2060848"/>
            <a:ext cx="4046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Süper iletkenler hızlı trenlerde, tıpta ve askeri amaçlı elektronik cihazlar olmak üzere pek çok alanda kullanılmaktadır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827585" y="5425985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Örnek olarak; YBa2Cu3O7-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646832" y="5456064"/>
            <a:ext cx="213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TC=92 </a:t>
            </a:r>
            <a:r>
              <a:rPr lang="tr-TR" dirty="0" smtClean="0"/>
              <a:t>K      = -181 C</a:t>
            </a:r>
            <a:r>
              <a:rPr lang="tr-TR" baseline="30000" dirty="0" smtClean="0"/>
              <a:t>0</a:t>
            </a:r>
            <a:endParaRPr lang="tr-TR" baseline="30000" dirty="0"/>
          </a:p>
        </p:txBody>
      </p:sp>
      <p:sp>
        <p:nvSpPr>
          <p:cNvPr id="7" name="Dikdörtgen 6"/>
          <p:cNvSpPr/>
          <p:nvPr/>
        </p:nvSpPr>
        <p:spPr>
          <a:xfrm>
            <a:off x="827584" y="582860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1988 yılında </a:t>
            </a:r>
            <a:r>
              <a:rPr lang="tr-TR" dirty="0" smtClean="0"/>
              <a:t>3 TlBa2Can-CunO2n+3 </a:t>
            </a:r>
            <a:r>
              <a:rPr lang="tr-TR" dirty="0"/>
              <a:t>sistemi (122 K</a:t>
            </a:r>
            <a:r>
              <a:rPr lang="tr-TR" dirty="0" smtClean="0"/>
              <a:t>)= - 151  C</a:t>
            </a:r>
            <a:r>
              <a:rPr lang="tr-TR" baseline="30000" dirty="0" smtClean="0"/>
              <a:t>0</a:t>
            </a:r>
            <a:r>
              <a:rPr lang="tr-TR" dirty="0" smtClean="0"/>
              <a:t> </a:t>
            </a:r>
            <a:r>
              <a:rPr lang="tr-TR" dirty="0"/>
              <a:t>bulunmuştur. </a:t>
            </a:r>
          </a:p>
        </p:txBody>
      </p:sp>
    </p:spTree>
    <p:extLst>
      <p:ext uri="{BB962C8B-B14F-4D97-AF65-F5344CB8AC3E}">
        <p14:creationId xmlns:p14="http://schemas.microsoft.com/office/powerpoint/2010/main" val="32409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51520" y="116632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Manyetik malzeme</a:t>
            </a:r>
          </a:p>
          <a:p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Eskiden, demir metal tozları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kaydedicilerde manyetik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ortam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olarak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kullanılmaktaydı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 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Daha sonra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video kaydedicilerin ortaya çıkmasıyla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daha yoğun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kaydedicilere gereksinim duyuldu. 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Baryum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ferrit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(BaFe12O19) ve PbFe12O10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partikülleri olarak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kullanıldı.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Böylece kayıt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etme özelliği artırıldı.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seramikler ile iletişim (TV, radyo,..),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yüksek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ferkanslı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aydınlatma, kayıt başlıkları ve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manyetik  kayıt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ortamlarında bulunur</a:t>
            </a:r>
            <a:r>
              <a:rPr lang="tr-TR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27821"/>
            <a:ext cx="7776864" cy="286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9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331640" y="476672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tr-TR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Biyoteknoloji</a:t>
            </a:r>
            <a:r>
              <a:rPr lang="tr-T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uygulamaları  (</a:t>
            </a:r>
            <a:r>
              <a:rPr lang="tr-TR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Bioseramikler</a:t>
            </a:r>
            <a:r>
              <a:rPr lang="tr-T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tr-T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1520" y="105273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Kas iskelet sisteminin hasar görmüş parçaları ve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hastalıklı parçaların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yer değiştirilmesi ve onarılması için kullanılan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 grubunun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adı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seramikler olarak isimlendirilir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63179" y="2420888"/>
            <a:ext cx="5016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err="1">
                <a:latin typeface="Arial" pitchFamily="34" charset="0"/>
                <a:cs typeface="Arial" pitchFamily="34" charset="0"/>
              </a:rPr>
              <a:t>Biyoseramikler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şu özellikleri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karşılamalıdır: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55576" y="3068960"/>
            <a:ext cx="7560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Toksik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olmamalıdır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•Alerjik olmamalıdır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•Kanser yapıcı özelliği olmamalıdır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İltihap oluşturmamalıdır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•Ömürlü olması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için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fonksiyonel olmalıdır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847296" y="3422073"/>
            <a:ext cx="1469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BİYOUYUMLU</a:t>
            </a:r>
          </a:p>
        </p:txBody>
      </p:sp>
      <p:sp>
        <p:nvSpPr>
          <p:cNvPr id="8" name="Sağ Ayraç 7"/>
          <p:cNvSpPr/>
          <p:nvPr/>
        </p:nvSpPr>
        <p:spPr>
          <a:xfrm>
            <a:off x="5868144" y="3156466"/>
            <a:ext cx="864096" cy="1352654"/>
          </a:xfrm>
          <a:prstGeom prst="rightBrace">
            <a:avLst>
              <a:gd name="adj1" fmla="val 8333"/>
              <a:gd name="adj2" fmla="val 4242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463179" y="5229200"/>
            <a:ext cx="8357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Seramiklerin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uyumlu olmalarının sebebi vücut içerisinde bulunan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Ca,K,Na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vb. )iyonları ve vücut için çok az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toksik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Zr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Ti ) olan iyonları içermeleridir. 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27584" y="404664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Biyoseramik</a:t>
            </a:r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Malzemelerin   Genel </a:t>
            </a:r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Kullanım Alanları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11560" y="1052736"/>
            <a:ext cx="87253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■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Bel ve omuriliğe ait omurların onarımında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■Dişe ait hataların düzeltilmesinde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■Tam veya kısmi kalça parçalarında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■Solunum tüpleri olarak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■Orta kulakta küçük kemik olarak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■Kalp kapakçıklarında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■Kemik vidaları, hastalanmış kemik kaybı boşluklarının doldurulmasında kullanılır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349624" cy="162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78" y="4051394"/>
            <a:ext cx="1316658" cy="180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64" y="40065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7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rulmanlar 1980’li yıllardan beri seri üretimdedir. </a:t>
            </a:r>
          </a:p>
          <a:p>
            <a:pPr marL="0" indent="0"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Ayrıca musluk rondelası, pompa ve  mekanik sızdırmazlık parçalarında kullanılır.</a:t>
            </a:r>
          </a:p>
          <a:p>
            <a:pPr marL="0" indent="0"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Bu tür uygulamalarda seramiklerin üstünlükleri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bozunma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dayanımı, yüksek sertlik, düşük sürtünme katsayısıdır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4301"/>
            <a:ext cx="22764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17325" y="4203729"/>
            <a:ext cx="104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SiC</a:t>
            </a:r>
            <a:r>
              <a:rPr lang="tr-TR" dirty="0" smtClean="0"/>
              <a:t> conta</a:t>
            </a:r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64" y="4197380"/>
            <a:ext cx="2279104" cy="194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508104" y="6351372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ZrO2 </a:t>
            </a:r>
            <a:r>
              <a:rPr lang="tr-TR" dirty="0" err="1" smtClean="0"/>
              <a:t>Bilyalı</a:t>
            </a:r>
            <a:r>
              <a:rPr lang="tr-TR" dirty="0" smtClean="0"/>
              <a:t> Rulman</a:t>
            </a:r>
            <a:endParaRPr lang="tr-T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3612"/>
            <a:ext cx="22764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920653" y="6351372"/>
            <a:ext cx="1259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C salmastra</a:t>
            </a:r>
            <a:endParaRPr lang="tr-TR" dirty="0"/>
          </a:p>
        </p:txBody>
      </p:sp>
      <p:sp>
        <p:nvSpPr>
          <p:cNvPr id="2" name="Dikdörtgen 1"/>
          <p:cNvSpPr/>
          <p:nvPr/>
        </p:nvSpPr>
        <p:spPr>
          <a:xfrm>
            <a:off x="2699792" y="2312540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Mekanik ve elektrikli aletlerde, kayma sürtünmesi yerine bir yuvarlanma sürtünmesi sağlayarak enerji kayıplarını azaltmak için yataklar ile </a:t>
            </a:r>
            <a:r>
              <a:rPr lang="tr-TR" dirty="0" smtClean="0"/>
              <a:t>muylular  ( </a:t>
            </a:r>
          </a:p>
          <a:p>
            <a:r>
              <a:rPr lang="tr-TR" dirty="0" smtClean="0"/>
              <a:t>arasına </a:t>
            </a:r>
            <a:r>
              <a:rPr lang="tr-TR" dirty="0"/>
              <a:t>yerleştirilen makina parçalarına RULMAN denir.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928174" y="2912704"/>
            <a:ext cx="4070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/>
              <a:t>Bİr</a:t>
            </a:r>
            <a:r>
              <a:rPr lang="tr-TR" dirty="0" smtClean="0"/>
              <a:t> </a:t>
            </a:r>
            <a:r>
              <a:rPr lang="tr-TR" dirty="0"/>
              <a:t>milin yatak içinde kalan </a:t>
            </a:r>
            <a:r>
              <a:rPr lang="tr-TR" dirty="0" smtClean="0"/>
              <a:t>kısmı 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18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404664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İmplant</a:t>
            </a:r>
            <a:r>
              <a:rPr lang="tr-T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malzemeye olan doku cevabı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5536" y="1384679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Malzeme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toksikse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  çevresindeki    doku   ölür</a:t>
            </a:r>
            <a:r>
              <a:rPr lang="tr-TR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51520" y="21328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Malzeme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biyoinertse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, değişik kalınlıklarda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fibroz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 doku –ipliksi  bir kapsül-oluşumu     gerçekleşir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63352" y="3321278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Malzeme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biyoaktifse,doku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implantara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yüzeyinde bağlanma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g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erçekleşir  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biyoaktifyüzey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51520" y="4725144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Malzeme çözünebilir yapıda ise, çevresindeki doku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implantın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  yerini alır.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332656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Morfolojik Sabitleme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Gözeneksiz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inert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 yoğun seramik kullanımı sonucunda doku cevabı ince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fibröz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doku oluşumu yönünde  gerçekleşir 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Bu durum morfolojik sabitleme olarak bilinir. Bu durumu  sergileyen seramiklere örnek olarak alümina ve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zirkonya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verilebilir.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Mekanik olarak çok iyi uyumluluk sergileyen bu seramiklerin dokuya yerleştirilmesi sonucu ara yüzeyde hareket oluşmaz ve böylece klinik başarı  sağlanır</a:t>
            </a:r>
            <a:r>
              <a:rPr lang="tr-TR" dirty="0"/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79512" y="362011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Biyolojik Sabitleme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■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Hidroksiapatit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Ca10(PO</a:t>
            </a:r>
            <a:r>
              <a:rPr lang="tr-TR" sz="2000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)6(OH)</a:t>
            </a:r>
            <a:r>
              <a:rPr lang="tr-TR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gibi seramiklerin gözenekleri içerisinde doku büyümesi meydana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gelir..Bu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durum ise biyolojik sabitleme olarak  tanımlanır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64904"/>
            <a:ext cx="1495995" cy="12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50" y="4869160"/>
            <a:ext cx="4115916" cy="188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3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33442" y="620688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Biyoaktif</a:t>
            </a:r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seramikler    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■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aktif seramik malzemeleri biyolojik aktiviteleri yüksek olduğu için doku hücrelerinin ,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malzeme içerisine doğru büyüme eğilim ve yetenekleri çok iyidir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33442" y="2915169"/>
            <a:ext cx="89105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/>
          </a:p>
          <a:p>
            <a:r>
              <a:rPr lang="tr-TR" dirty="0"/>
              <a:t>■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bozunur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seramikler biyolojik olarak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bozunarak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zamanla doku ile yer değiştirmektedirler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–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Kemikte kırığın oluşturduğu boşluk kan pıhtısı ile dolar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Kemikteki boşluğa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implant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yerleştirildiğinde orijinal doku ve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implant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arasında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biyoaktif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bir ara yüzey  oluşur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Biyoaktif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ara yüzeyin özelliği ,doğal doku gibi zamanla değişmesidir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-Bu değişim yeterince hızlı olduğunda ,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implant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çözünür yada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bozunur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 doku ile yer  değiştirir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95535" y="2482980"/>
            <a:ext cx="3175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Biyo</a:t>
            </a:r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bozunur</a:t>
            </a:r>
            <a:r>
              <a:rPr lang="tr-T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seramikler</a:t>
            </a:r>
            <a:endParaRPr lang="tr-T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3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434" y="3756"/>
            <a:ext cx="8839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Kimyasal Çöktürme Yöntemi ile Üretilen </a:t>
            </a:r>
            <a:r>
              <a:rPr lang="tr-TR" sz="2400" b="1" dirty="0" err="1">
                <a:solidFill>
                  <a:srgbClr val="C00000"/>
                </a:solidFill>
              </a:rPr>
              <a:t>Nano-Hidroksiapatitin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Polilaktik</a:t>
            </a:r>
            <a:r>
              <a:rPr lang="tr-TR" sz="2400" b="1" dirty="0">
                <a:solidFill>
                  <a:srgbClr val="C00000"/>
                </a:solidFill>
              </a:rPr>
              <a:t> Asit (PLA) ile </a:t>
            </a:r>
            <a:r>
              <a:rPr lang="tr-TR" sz="2400" b="1" dirty="0" err="1" smtClean="0">
                <a:solidFill>
                  <a:srgbClr val="C00000"/>
                </a:solidFill>
              </a:rPr>
              <a:t>FarklıOranlarda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3 Boyutlu Yazıcıda </a:t>
            </a:r>
            <a:r>
              <a:rPr lang="tr-TR" sz="2400" b="1" dirty="0" smtClean="0">
                <a:solidFill>
                  <a:srgbClr val="C00000"/>
                </a:solidFill>
              </a:rPr>
              <a:t>Uygulanması        </a:t>
            </a:r>
            <a:r>
              <a:rPr lang="tr-TR" dirty="0" smtClean="0"/>
              <a:t>Met </a:t>
            </a:r>
            <a:r>
              <a:rPr lang="tr-TR" dirty="0" err="1" smtClean="0"/>
              <a:t>müh.</a:t>
            </a:r>
            <a:r>
              <a:rPr lang="tr-TR" dirty="0" smtClean="0"/>
              <a:t> Gizem Mahmutoğlu        YTÜ-MÜ  ortak çalışma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376443" y="193208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1-Kimyasal </a:t>
            </a:r>
            <a:r>
              <a:rPr lang="tr-TR" b="1" dirty="0">
                <a:solidFill>
                  <a:srgbClr val="C00000"/>
                </a:solidFill>
              </a:rPr>
              <a:t>Çöktürme Yöntemi ile </a:t>
            </a:r>
            <a:r>
              <a:rPr lang="tr-TR" b="1" dirty="0" err="1">
                <a:solidFill>
                  <a:srgbClr val="C00000"/>
                </a:solidFill>
              </a:rPr>
              <a:t>Hidroksiapatit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Üretimi 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7605"/>
            <a:ext cx="17795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70" y="2301418"/>
            <a:ext cx="176212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27" y="2283991"/>
            <a:ext cx="1798637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16" y="2301418"/>
            <a:ext cx="1774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89" y="2246238"/>
            <a:ext cx="17430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69" y="2228775"/>
            <a:ext cx="179863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03176" y="4725144"/>
            <a:ext cx="8912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A</a:t>
            </a:r>
            <a:r>
              <a:rPr lang="tr-TR" b="1" dirty="0"/>
              <a:t>) </a:t>
            </a:r>
            <a:r>
              <a:rPr lang="tr-TR" dirty="0"/>
              <a:t>P içeren çözeltinin </a:t>
            </a:r>
            <a:r>
              <a:rPr lang="tr-TR" dirty="0" err="1"/>
              <a:t>Ca</a:t>
            </a:r>
            <a:r>
              <a:rPr lang="tr-TR" dirty="0"/>
              <a:t> çözeltisi üzerine damlatılması ve orta kısımda oluşan ilk </a:t>
            </a:r>
            <a:r>
              <a:rPr lang="tr-TR" dirty="0" err="1"/>
              <a:t>hidroksiapatit</a:t>
            </a:r>
            <a:r>
              <a:rPr lang="tr-TR" dirty="0"/>
              <a:t> taneleri </a:t>
            </a:r>
            <a:endParaRPr lang="tr-TR" dirty="0" smtClean="0"/>
          </a:p>
          <a:p>
            <a:r>
              <a:rPr lang="tr-TR" b="1" dirty="0" smtClean="0"/>
              <a:t>B</a:t>
            </a:r>
            <a:r>
              <a:rPr lang="tr-TR" b="1" dirty="0"/>
              <a:t>)</a:t>
            </a:r>
            <a:r>
              <a:rPr lang="tr-TR" dirty="0"/>
              <a:t> Damlatma işleminin sonuna doğru çözelti </a:t>
            </a:r>
            <a:endParaRPr lang="tr-TR" dirty="0" smtClean="0"/>
          </a:p>
          <a:p>
            <a:r>
              <a:rPr lang="tr-TR" b="1" dirty="0" smtClean="0"/>
              <a:t>C</a:t>
            </a:r>
            <a:r>
              <a:rPr lang="tr-TR" b="1" dirty="0"/>
              <a:t>)</a:t>
            </a:r>
            <a:r>
              <a:rPr lang="tr-TR" dirty="0"/>
              <a:t> Çözeltinin </a:t>
            </a:r>
            <a:r>
              <a:rPr lang="tr-TR" dirty="0" err="1"/>
              <a:t>pH’ının</a:t>
            </a:r>
            <a:r>
              <a:rPr lang="tr-TR" dirty="0"/>
              <a:t> ayarlanması </a:t>
            </a:r>
            <a:endParaRPr lang="tr-TR" dirty="0" smtClean="0"/>
          </a:p>
          <a:p>
            <a:r>
              <a:rPr lang="tr-TR" b="1" dirty="0" smtClean="0"/>
              <a:t>D,E</a:t>
            </a:r>
            <a:r>
              <a:rPr lang="tr-TR" b="1" dirty="0"/>
              <a:t>) </a:t>
            </a:r>
            <a:r>
              <a:rPr lang="tr-TR" dirty="0"/>
              <a:t>1 gece bekletilen çözeltinin vakumlama işlemi </a:t>
            </a:r>
            <a:endParaRPr lang="tr-TR" dirty="0" smtClean="0"/>
          </a:p>
          <a:p>
            <a:r>
              <a:rPr lang="tr-TR" b="1" dirty="0" smtClean="0"/>
              <a:t>F</a:t>
            </a:r>
            <a:r>
              <a:rPr lang="tr-TR" b="1" dirty="0"/>
              <a:t>)</a:t>
            </a:r>
            <a:r>
              <a:rPr lang="tr-TR" dirty="0"/>
              <a:t> Kurutma işlemi sonrası </a:t>
            </a:r>
            <a:r>
              <a:rPr lang="tr-TR" dirty="0" err="1"/>
              <a:t>hidroksiapatit</a:t>
            </a:r>
            <a:r>
              <a:rPr lang="tr-TR" dirty="0"/>
              <a:t> tozu</a:t>
            </a:r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304435" y="1361928"/>
            <a:ext cx="876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/>
              <a:t>Çalışmada ufak boyuttaki kemik doku hasarlarının, üretilen malzeme ile daha hızlı iyileşmesi amaçlanmaktadır</a:t>
            </a:r>
          </a:p>
        </p:txBody>
      </p:sp>
    </p:spTree>
    <p:extLst>
      <p:ext uri="{BB962C8B-B14F-4D97-AF65-F5344CB8AC3E}">
        <p14:creationId xmlns:p14="http://schemas.microsoft.com/office/powerpoint/2010/main" val="2777014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69713" y="148137"/>
            <a:ext cx="485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2- HA/PLA </a:t>
            </a:r>
            <a:r>
              <a:rPr lang="tr-TR" b="1" dirty="0" err="1">
                <a:solidFill>
                  <a:srgbClr val="C00000"/>
                </a:solidFill>
              </a:rPr>
              <a:t>Kompoziti</a:t>
            </a:r>
            <a:r>
              <a:rPr lang="tr-TR" b="1" dirty="0">
                <a:solidFill>
                  <a:srgbClr val="C00000"/>
                </a:solidFill>
              </a:rPr>
              <a:t> ve 3B Yazıcıda Uygulanması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74398" y="692696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Farklı parametrelerde üretilen </a:t>
            </a:r>
            <a:r>
              <a:rPr lang="tr-TR" dirty="0" err="1"/>
              <a:t>hidroksiapatit</a:t>
            </a:r>
            <a:r>
              <a:rPr lang="tr-TR" dirty="0"/>
              <a:t> tozlarının FTIR, SEM, XRD testleri sonucunda en başarılı numune seçilmiştir.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3B </a:t>
            </a:r>
            <a:r>
              <a:rPr lang="tr-TR" dirty="0"/>
              <a:t>yazıcılarda farklı polimerler kullanılabilmesine karşın </a:t>
            </a:r>
            <a:r>
              <a:rPr lang="tr-TR" dirty="0" err="1" smtClean="0"/>
              <a:t>biyo</a:t>
            </a:r>
            <a:r>
              <a:rPr lang="tr-TR" dirty="0" smtClean="0"/>
              <a:t> uyumluluğu </a:t>
            </a:r>
            <a:r>
              <a:rPr lang="tr-TR" dirty="0"/>
              <a:t>nedeniyle PLA seçilmiştir. </a:t>
            </a:r>
            <a:r>
              <a:rPr lang="tr-TR" dirty="0" err="1"/>
              <a:t>Hidroksiapatit</a:t>
            </a:r>
            <a:r>
              <a:rPr lang="tr-TR" dirty="0"/>
              <a:t>, </a:t>
            </a:r>
            <a:r>
              <a:rPr lang="tr-TR" dirty="0" smtClean="0"/>
              <a:t> </a:t>
            </a:r>
            <a:r>
              <a:rPr lang="tr-TR" dirty="0" err="1" smtClean="0"/>
              <a:t>polilaktik</a:t>
            </a:r>
            <a:r>
              <a:rPr lang="tr-TR" dirty="0" smtClean="0"/>
              <a:t> </a:t>
            </a:r>
            <a:r>
              <a:rPr lang="tr-TR" dirty="0"/>
              <a:t>asit içine yazıcıda çalışılabilecek en yüksek oranda katılmıştır.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10 </a:t>
            </a:r>
            <a:r>
              <a:rPr lang="tr-TR" dirty="0"/>
              <a:t>katlı ve %52 oranında </a:t>
            </a:r>
            <a:r>
              <a:rPr lang="tr-TR" dirty="0" err="1"/>
              <a:t>poroz</a:t>
            </a:r>
            <a:r>
              <a:rPr lang="tr-TR" dirty="0"/>
              <a:t> yapıya sahip malzeme üretilmiştir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smtClean="0"/>
              <a:t> </a:t>
            </a:r>
            <a:r>
              <a:rPr lang="tr-TR" dirty="0" err="1"/>
              <a:t>Poroz</a:t>
            </a:r>
            <a:r>
              <a:rPr lang="tr-TR" dirty="0"/>
              <a:t> yapıyı isteme nedenimiz kemiğin gözenekli yapısına benzeterek insan vücudu içerisinde alınabilecek verimi yükseltmektir.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Üretilen </a:t>
            </a:r>
            <a:r>
              <a:rPr lang="tr-TR" dirty="0"/>
              <a:t>numune üzerine hücre testleri yapılarak </a:t>
            </a:r>
            <a:r>
              <a:rPr lang="tr-TR" dirty="0" err="1"/>
              <a:t>toksitesi</a:t>
            </a:r>
            <a:r>
              <a:rPr lang="tr-TR" dirty="0"/>
              <a:t> ölçülmüştür.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5" y="4392684"/>
            <a:ext cx="2808312" cy="238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47" y="4392684"/>
            <a:ext cx="2103437" cy="238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18" y="4392684"/>
            <a:ext cx="2777678" cy="15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18" y="5382730"/>
            <a:ext cx="2557973" cy="144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7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764704"/>
            <a:ext cx="8136904" cy="504056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tr-TR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Seramik bilyeler ve rulmanların tamamı çelik</a:t>
            </a:r>
          </a:p>
          <a:p>
            <a:pPr marL="0" indent="0" algn="ctr">
              <a:buNone/>
            </a:pPr>
            <a:r>
              <a:rPr lang="tr-TR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rulmanlara göre  avantajları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tr-TR" sz="3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tr-TR" sz="3400" dirty="0" smtClean="0">
                <a:latin typeface="Arial" pitchFamily="34" charset="0"/>
                <a:cs typeface="Arial" pitchFamily="34" charset="0"/>
              </a:rPr>
              <a:t> 1- Yoğunluğu (ağırlığı) % 40 daha düşüktür.</a:t>
            </a:r>
          </a:p>
          <a:p>
            <a:pPr marL="0" indent="0">
              <a:buNone/>
            </a:pPr>
            <a:r>
              <a:rPr lang="tr-TR" sz="3400" dirty="0" smtClean="0">
                <a:latin typeface="Arial" pitchFamily="34" charset="0"/>
                <a:cs typeface="Arial" pitchFamily="34" charset="0"/>
              </a:rPr>
              <a:t>  2-Elastik modülü % 50 daha fazladır.</a:t>
            </a:r>
          </a:p>
          <a:p>
            <a:pPr marL="0" indent="0">
              <a:buNone/>
            </a:pPr>
            <a:r>
              <a:rPr lang="tr-TR" sz="3400" dirty="0" smtClean="0">
                <a:latin typeface="Arial" pitchFamily="34" charset="0"/>
                <a:cs typeface="Arial" pitchFamily="34" charset="0"/>
              </a:rPr>
              <a:t>  3 -Sürtünme katsayısı daha düşüktür.</a:t>
            </a:r>
          </a:p>
          <a:p>
            <a:pPr marL="0" indent="0">
              <a:buNone/>
            </a:pPr>
            <a:r>
              <a:rPr lang="tr-TR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 4-Yüzeyler sertliğini kaybetmeden (1000 </a:t>
            </a:r>
            <a:r>
              <a:rPr lang="tr-TR" sz="3400" baseline="30000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34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’ ye kadar) yüksek </a:t>
            </a:r>
          </a:p>
          <a:p>
            <a:pPr marL="0" indent="0">
              <a:buNone/>
            </a:pPr>
            <a:r>
              <a:rPr lang="tr-TR" sz="3400" dirty="0" smtClean="0">
                <a:latin typeface="Arial" pitchFamily="34" charset="0"/>
                <a:cs typeface="Arial" pitchFamily="34" charset="0"/>
              </a:rPr>
              <a:t>       sıcaklıklara dayanabilir.</a:t>
            </a:r>
          </a:p>
          <a:p>
            <a:pPr marL="0" indent="0">
              <a:buNone/>
            </a:pPr>
            <a:r>
              <a:rPr lang="tr-TR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  5-Yağ   sarfiyatı azdır.</a:t>
            </a:r>
          </a:p>
          <a:p>
            <a:pPr marL="0" indent="0">
              <a:buNone/>
            </a:pPr>
            <a:r>
              <a:rPr lang="tr-TR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  6-Düşük titreşimle dönerler.</a:t>
            </a:r>
          </a:p>
          <a:p>
            <a:pPr marL="0" indent="0">
              <a:buNone/>
            </a:pPr>
            <a:r>
              <a:rPr lang="tr-TR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  7-Korozyon ve kimyasal maddelere dayanıklıdırlar.</a:t>
            </a:r>
          </a:p>
          <a:p>
            <a:pPr marL="0" indent="0">
              <a:buNone/>
            </a:pPr>
            <a:r>
              <a:rPr lang="tr-TR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  8- Anti manyetiktir.</a:t>
            </a:r>
          </a:p>
          <a:p>
            <a:pPr marL="0" indent="0">
              <a:buNone/>
            </a:pPr>
            <a:r>
              <a:rPr lang="tr-TR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3400" dirty="0" smtClean="0">
                <a:latin typeface="Arial" pitchFamily="34" charset="0"/>
                <a:cs typeface="Arial" pitchFamily="34" charset="0"/>
              </a:rPr>
              <a:t>  9-Kullanım ömürleri uzundur.</a:t>
            </a:r>
            <a:endParaRPr lang="tr-TR" sz="3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9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42391" y="404664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Grafit kalıplar (oksitleyici olmayan) ortamlarda rakipsizdir.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Sıcak presleme ve şekillendirme kalıpları iyi bilinen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uygulamalardır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Çünkü grafit kolay işlenir ve 2000</a:t>
            </a:r>
            <a:r>
              <a:rPr lang="tr-TR" sz="20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C’ye kadar yapısal ve mekanik kararlılık, parça kalıp ayrılmasını kolaylaştıran çok düşük sürtünme katsayısı gibi özelliklere sahiptir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701015"/>
            <a:ext cx="2016225" cy="287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5096395" cy="271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4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714581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tr-TR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, BN, </a:t>
            </a:r>
            <a:r>
              <a:rPr lang="tr-TR" sz="24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 ; Çelik üretim tesislerinde  taşımada yuvarlama parçası olarak kullanılır.</a:t>
            </a:r>
          </a:p>
          <a:p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400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tr-TR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’dan yapılan boru ve tel çekme kalıpları, tekstil endüstrisinde kullanılan kılavuzlar   yaygın şekilde kullanılmaktadır.</a:t>
            </a: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70" y="3203313"/>
            <a:ext cx="1944216" cy="17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33" y="3160744"/>
            <a:ext cx="1702351" cy="167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271958" y="5034642"/>
            <a:ext cx="3493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Tekstilde kullanılan kılavuzlar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1" y="3160744"/>
            <a:ext cx="1391009" cy="104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35717" y="5805264"/>
            <a:ext cx="217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Seramik Fırın Ruloları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87" y="3682372"/>
            <a:ext cx="2116679" cy="21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1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7544" y="260648"/>
            <a:ext cx="8003232" cy="2448272"/>
          </a:xfrm>
        </p:spPr>
        <p:txBody>
          <a:bodyPr>
            <a:normAutofit lnSpcReduction="10000"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membranlar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süzme ve filtreleme alanında kullanılırlar.</a:t>
            </a:r>
          </a:p>
          <a:p>
            <a:pPr marL="0" indent="0"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Süt endüstrisi, meyve suyu, bira ve  şarap üretimi, kimyasal ve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biyoteknolojik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uygulamalar örnek olarak verilebilir.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Bu tür mikro süzme uygulamalarında genellikle alümina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membranlar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kullanılır.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10948"/>
            <a:ext cx="3744416" cy="338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996952"/>
            <a:ext cx="3557713" cy="322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5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24933" y="142540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Askeri uygulamalar</a:t>
            </a:r>
            <a:endParaRPr lang="tr-TR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1520" y="3205917"/>
            <a:ext cx="89041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Yüksek performanslı seramikler günümüzde silahların ve savunma donanımlarının önemli parçalarıdır. </a:t>
            </a:r>
          </a:p>
          <a:p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Elektronik ve optik seramikler füze kılavuz donanımları, uçaklar ve askeri yer araçlarında kullanılır</a:t>
            </a:r>
          </a:p>
          <a:p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 Çoğu askeri radar iletişim düzeni (algılayıcı) seramiklerden yararlanır.</a:t>
            </a:r>
          </a:p>
          <a:p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Askeri uçakların ön panelinde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kevlar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/cam-seramik kalkanlar kullanılır.</a:t>
            </a:r>
          </a:p>
          <a:p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 Ayrıca helikopterlerde askeri manevralarda gerekli olan parçalarında da ileri  seramikler kullanılır.</a:t>
            </a:r>
            <a:endParaRPr lang="tr-T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5832648" cy="251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692696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Günümüzde kullanılan seramik kalkanlar; Al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-SiC,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veya B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C katkılı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borosilikat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cam gibi karma malzemeler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ve Al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SiC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TiB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AlN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ve B</a:t>
            </a:r>
            <a:r>
              <a:rPr lang="tr-TR" sz="20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C gibi tek seramikler kullanılır.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Seramik malzemelerin kalkan olarak kullanılabilmesi için balistik ve düşük ağırlık özelliklerinin olması gerekir</a:t>
            </a:r>
            <a:endParaRPr lang="tr-TR" sz="20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6" y="3501008"/>
            <a:ext cx="3513535" cy="194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105413"/>
            <a:ext cx="2160240" cy="258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755576" y="5872494"/>
            <a:ext cx="259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Seramik zırh plakalar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004048" y="5863003"/>
            <a:ext cx="1822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Göğüs kalkanı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1973</Words>
  <Application>Microsoft Office PowerPoint</Application>
  <PresentationFormat>Ekran Gösterisi (4:3)</PresentationFormat>
  <Paragraphs>238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92</cp:revision>
  <dcterms:created xsi:type="dcterms:W3CDTF">2018-09-20T18:04:37Z</dcterms:created>
  <dcterms:modified xsi:type="dcterms:W3CDTF">2021-10-14T09:29:08Z</dcterms:modified>
</cp:coreProperties>
</file>