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E3FC"/>
    <a:srgbClr val="0033CC"/>
    <a:srgbClr val="003CFA"/>
    <a:srgbClr val="FF66FF"/>
    <a:srgbClr val="72E0FA"/>
    <a:srgbClr val="3DDF64"/>
    <a:srgbClr val="744500"/>
    <a:srgbClr val="EDA1ED"/>
    <a:srgbClr val="00FF99"/>
    <a:srgbClr val="4E3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16.4.2014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Documents and Settings\Administrator\Belgelerim\Downloads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755576" y="2348880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solidFill>
                  <a:srgbClr val="4E371E"/>
                </a:solidFill>
                <a:latin typeface="Arial Black" pitchFamily="34" charset="0"/>
              </a:rPr>
              <a:t>OSMANLI DEVLETİNDE  HUKUK</a:t>
            </a:r>
            <a:endParaRPr lang="tr-TR" sz="4400" b="1" dirty="0">
              <a:solidFill>
                <a:srgbClr val="4E371E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tr-TR" sz="44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2)HUSUSİ KANUNNAMELER</a:t>
            </a:r>
            <a:endParaRPr lang="tr-TR" dirty="0"/>
          </a:p>
        </p:txBody>
      </p:sp>
      <p:sp>
        <p:nvSpPr>
          <p:cNvPr id="5" name="4 Akış Çizelgesi: İşlem"/>
          <p:cNvSpPr/>
          <p:nvPr/>
        </p:nvSpPr>
        <p:spPr>
          <a:xfrm>
            <a:off x="0" y="2060848"/>
            <a:ext cx="3672408" cy="1224136"/>
          </a:xfrm>
          <a:prstGeom prst="flowChartProcess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kış Çizelgesi: İşlem"/>
          <p:cNvSpPr/>
          <p:nvPr/>
        </p:nvSpPr>
        <p:spPr>
          <a:xfrm>
            <a:off x="5471592" y="2060848"/>
            <a:ext cx="3672408" cy="1296144"/>
          </a:xfrm>
          <a:prstGeom prst="flowChartProcess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İKTİSADİ GRUPLARA AİT KANUNNAMELER</a:t>
            </a:r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395536" y="27089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>
              <a:solidFill>
                <a:srgbClr val="0033CC"/>
              </a:solidFill>
            </a:endParaRPr>
          </a:p>
        </p:txBody>
      </p:sp>
      <p:sp>
        <p:nvSpPr>
          <p:cNvPr id="13" name="12 Aşağı Ok"/>
          <p:cNvSpPr/>
          <p:nvPr/>
        </p:nvSpPr>
        <p:spPr>
          <a:xfrm>
            <a:off x="1475656" y="1340768"/>
            <a:ext cx="720080" cy="720080"/>
          </a:xfrm>
          <a:prstGeom prst="downArrow">
            <a:avLst/>
          </a:prstGeom>
          <a:solidFill>
            <a:srgbClr val="EDA1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Aşağı Ok"/>
          <p:cNvSpPr/>
          <p:nvPr/>
        </p:nvSpPr>
        <p:spPr>
          <a:xfrm>
            <a:off x="6948264" y="1340768"/>
            <a:ext cx="720080" cy="720080"/>
          </a:xfrm>
          <a:prstGeom prst="downArrow">
            <a:avLst/>
          </a:prstGeom>
          <a:solidFill>
            <a:srgbClr val="EDA1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Aşağı Ok"/>
          <p:cNvSpPr/>
          <p:nvPr/>
        </p:nvSpPr>
        <p:spPr>
          <a:xfrm>
            <a:off x="4283968" y="1556792"/>
            <a:ext cx="720080" cy="3240360"/>
          </a:xfrm>
          <a:prstGeom prst="downArrow">
            <a:avLst/>
          </a:prstGeom>
          <a:solidFill>
            <a:srgbClr val="EDA1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Akış Çizelgesi: İşlem"/>
          <p:cNvSpPr/>
          <p:nvPr/>
        </p:nvSpPr>
        <p:spPr>
          <a:xfrm>
            <a:off x="1475656" y="4913784"/>
            <a:ext cx="3672408" cy="1944216"/>
          </a:xfrm>
          <a:prstGeom prst="flowChartProcess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SOSYAL GRUPLARA AİT KANUNNAMELER</a:t>
            </a:r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0" y="2132856"/>
            <a:ext cx="363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ÖZEL ASKERİ GRUPLARA AİT KANUNNAMELER</a:t>
            </a:r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0" y="3356992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KAPIKULU, EYALET  ASKERLERİ  DONANMA VE YARDIMCI KUVVETLER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4895528" y="342900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MADENCİ, PAZAR YERLERİ,ÇİFTÇİLERE YÖNELİK HAZIRLANMIŞTIR.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5076056" y="5157192"/>
            <a:ext cx="4067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SAVAŞ ESİRİ OLARAK ALINIP SONRA DA HASLARDA İSTİHDAM EDİLEN VE İLMİYE SINIFI İLE İLGİLİ KANUNNAMELER 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3)FERMAN BERAT VE YASAKNAME TARZINDAKİ KANUN HÜKÜMLERİ</a:t>
            </a:r>
            <a:endParaRPr lang="tr-TR" dirty="0"/>
          </a:p>
        </p:txBody>
      </p:sp>
      <p:sp>
        <p:nvSpPr>
          <p:cNvPr id="6" name="5 Akış Çizelgesi: İşlem"/>
          <p:cNvSpPr/>
          <p:nvPr/>
        </p:nvSpPr>
        <p:spPr>
          <a:xfrm>
            <a:off x="539552" y="2204864"/>
            <a:ext cx="2664296" cy="1008112"/>
          </a:xfrm>
          <a:prstGeom prst="flowChartProcess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FERMANLAR</a:t>
            </a:r>
            <a:endPara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Aşağı Ok"/>
          <p:cNvSpPr/>
          <p:nvPr/>
        </p:nvSpPr>
        <p:spPr>
          <a:xfrm>
            <a:off x="1475656" y="1556792"/>
            <a:ext cx="720080" cy="576064"/>
          </a:xfrm>
          <a:prstGeom prst="downArrow">
            <a:avLst/>
          </a:prstGeom>
          <a:solidFill>
            <a:srgbClr val="EDA1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Aşağı Ok"/>
          <p:cNvSpPr/>
          <p:nvPr/>
        </p:nvSpPr>
        <p:spPr>
          <a:xfrm>
            <a:off x="1475656" y="3212976"/>
            <a:ext cx="720080" cy="504056"/>
          </a:xfrm>
          <a:prstGeom prst="downArrow">
            <a:avLst/>
          </a:prstGeom>
          <a:solidFill>
            <a:srgbClr val="EDA1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Akış Çizelgesi: İşlem"/>
          <p:cNvSpPr/>
          <p:nvPr/>
        </p:nvSpPr>
        <p:spPr>
          <a:xfrm>
            <a:off x="539552" y="3789040"/>
            <a:ext cx="2664296" cy="1008112"/>
          </a:xfrm>
          <a:prstGeom prst="flowChartProcess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BERATLAR</a:t>
            </a:r>
            <a:endPara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Aşağı Ok"/>
          <p:cNvSpPr/>
          <p:nvPr/>
        </p:nvSpPr>
        <p:spPr>
          <a:xfrm>
            <a:off x="1475656" y="4797152"/>
            <a:ext cx="720080" cy="432048"/>
          </a:xfrm>
          <a:prstGeom prst="downArrow">
            <a:avLst/>
          </a:prstGeom>
          <a:solidFill>
            <a:srgbClr val="EDA1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Akış Çizelgesi: İşlem"/>
          <p:cNvSpPr/>
          <p:nvPr/>
        </p:nvSpPr>
        <p:spPr>
          <a:xfrm>
            <a:off x="323528" y="5301208"/>
            <a:ext cx="3240360" cy="1008112"/>
          </a:xfrm>
          <a:prstGeom prst="flowChartProcess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YASAKNAMELER</a:t>
            </a:r>
            <a:endPara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3203848" y="2204864"/>
            <a:ext cx="5652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PADİŞAHIN HERHANGİ BİR KONUDA TUĞRA VEYA NİŞANINI TAŞIYAN YAZILI EMİRLERDİR.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3275856" y="3573016"/>
            <a:ext cx="5868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OSMANLI DEVLETİNDE BİR GÖREVE ATANAN AYLIK BAĞLANANSAN NİŞAN VEYA AYRICALIK VERİLEN KİMSELER İÇİN ÇIKARILAN PADİŞAH BUYRUĞUDUR.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3707904" y="5157192"/>
            <a:ext cx="5436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İDARİ,ASKERİ VE MALİ KONULARLA İLGİLİ KURALLARIN ÇİĞNENMESİ HALİNDE UYGULANACAK CEZALARI İÇERMEKTEDİR.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19200"/>
          </a:xfrm>
        </p:spPr>
        <p:txBody>
          <a:bodyPr/>
          <a:lstStyle/>
          <a:p>
            <a:r>
              <a:rPr lang="tr-TR" sz="40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4)SANCAK KANUNNAMELER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467544" y="191683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Font typeface="Arial" pitchFamily="34" charset="0"/>
              <a:buChar char="•"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KANUNNAME İ ALİ OSMANİYE AİT HÜKÜMLERİN EYALET VE SANCAKLARA UYARLANMIŞ HALİDİR.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467544" y="3140968"/>
            <a:ext cx="8676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5)MİRİ ARAZİ VE TIMAR NİZAMINA</a:t>
            </a:r>
          </a:p>
          <a:p>
            <a:r>
              <a:rPr lang="tr-TR" sz="32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              AİT KANUNLAR</a:t>
            </a:r>
            <a:endParaRPr lang="tr-TR" sz="3200" dirty="0"/>
          </a:p>
        </p:txBody>
      </p:sp>
      <p:sp>
        <p:nvSpPr>
          <p:cNvPr id="7" name="6 Metin kutusu"/>
          <p:cNvSpPr txBox="1"/>
          <p:nvPr/>
        </p:nvSpPr>
        <p:spPr>
          <a:xfrm>
            <a:off x="251520" y="4293096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  <a:buFont typeface="Arial" pitchFamily="34" charset="0"/>
              <a:buChar char="•"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DEVLET HAZİNESİNE AİT ARAZİNİN KULLANIMI VE NİTELİĞİYLE İLGİLİ HÜKÜMLER BU KANUNLARLA DÜZENLENİR.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827584" y="764704"/>
            <a:ext cx="5508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6)ADALETNAMELER</a:t>
            </a:r>
            <a:endParaRPr lang="tr-TR" sz="32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395536" y="1772816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DEVLET MEMURLARININ GÖREVLERİNİ KÖTÜYE KULLANMALARI VE KANUNLARA AYKIRI HAREKET ETMELERİ DURUMUNDA ,HALKI ZULME KARŞI KORUMAK  AMACIYLA YAYINLANMIŞTIR.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istrator\Belgelerim\Download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4860032" cy="29249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Osmanlı devletinde ,devletin ve toplumun var olabilmesi  adalet kavramıyla eş değer tutulmuştur.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Osmanlı devleti bunu gerçekleştirmek için ilk dönemden itibaren adli teşkilatını kurmuştur.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Osmanlı devletinde  mahkemelerde hakimlik yapan aynı zamanda idari bazı görevleri  de yürüten kişiydi.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Anadolu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daki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kazalarda görev yapan kadıları </a:t>
            </a:r>
            <a:r>
              <a:rPr lang="tr-TR" dirty="0" smtClean="0">
                <a:solidFill>
                  <a:srgbClr val="68E3FC"/>
                </a:solidFill>
                <a:latin typeface="Arial" pitchFamily="34" charset="0"/>
                <a:cs typeface="Arial" pitchFamily="34" charset="0"/>
              </a:rPr>
              <a:t>Anadolu </a:t>
            </a:r>
            <a:r>
              <a:rPr lang="tr-TR" dirty="0" err="1" smtClean="0">
                <a:solidFill>
                  <a:srgbClr val="68E3FC"/>
                </a:solidFill>
                <a:latin typeface="Arial" pitchFamily="34" charset="0"/>
                <a:cs typeface="Arial" pitchFamily="34" charset="0"/>
              </a:rPr>
              <a:t>Kadıaskeri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Rumeli tarafında görev yapanlar ise </a:t>
            </a:r>
            <a:r>
              <a:rPr lang="tr-TR" dirty="0" smtClean="0">
                <a:solidFill>
                  <a:srgbClr val="68E3FC"/>
                </a:solidFill>
                <a:latin typeface="Arial" pitchFamily="34" charset="0"/>
                <a:cs typeface="Arial" pitchFamily="34" charset="0"/>
              </a:rPr>
              <a:t>Rumeli  </a:t>
            </a:r>
            <a:r>
              <a:rPr lang="tr-TR" dirty="0" err="1" smtClean="0">
                <a:solidFill>
                  <a:srgbClr val="68E3FC"/>
                </a:solidFill>
                <a:latin typeface="Arial" pitchFamily="34" charset="0"/>
                <a:cs typeface="Arial" pitchFamily="34" charset="0"/>
              </a:rPr>
              <a:t>Kadıaskeri</a:t>
            </a:r>
            <a:r>
              <a:rPr lang="tr-TR" dirty="0" smtClean="0">
                <a:solidFill>
                  <a:srgbClr val="68E3F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tayin ederdi.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3DDF64"/>
                </a:solidFill>
                <a:latin typeface="Arial" pitchFamily="34" charset="0"/>
                <a:cs typeface="Arial" pitchFamily="34" charset="0"/>
              </a:rPr>
              <a:t>OSMANLI DEVLETİNDE HUKUKİ YAPI </a:t>
            </a:r>
            <a:endParaRPr lang="tr-TR" sz="4000" b="1" dirty="0">
              <a:solidFill>
                <a:srgbClr val="3DDF6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72E0FA">
                  <a:tint val="66000"/>
                  <a:satMod val="160000"/>
                </a:srgbClr>
              </a:gs>
              <a:gs pos="50000">
                <a:srgbClr val="72E0FA">
                  <a:tint val="44500"/>
                  <a:satMod val="160000"/>
                </a:srgbClr>
              </a:gs>
              <a:gs pos="100000">
                <a:srgbClr val="72E0FA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1115616" y="54868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OSMANLIDA KADILIK TEŞKİLATI</a:t>
            </a:r>
            <a:endParaRPr lang="tr-TR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23528" y="1916832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1)TAHT KADILIKLARI</a:t>
            </a:r>
          </a:p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2)EYALET KADILIKLARI </a:t>
            </a:r>
          </a:p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3)SANCAK KADILIKLARI </a:t>
            </a:r>
          </a:p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4)KAZA KADILIKLARI</a:t>
            </a:r>
          </a:p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5)NAHİYE KADILIKLARI</a:t>
            </a:r>
            <a:endParaRPr lang="tr-T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627784" y="476672"/>
            <a:ext cx="3600400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2555776" y="2852936"/>
            <a:ext cx="3672408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483768" y="1628800"/>
            <a:ext cx="3744416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2699792" y="548680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MAHKEMEYE MÜRACAAT</a:t>
            </a:r>
          </a:p>
        </p:txBody>
      </p:sp>
      <p:sp>
        <p:nvSpPr>
          <p:cNvPr id="12" name="11 Sola Bükülü Ok"/>
          <p:cNvSpPr/>
          <p:nvPr/>
        </p:nvSpPr>
        <p:spPr>
          <a:xfrm>
            <a:off x="6372200" y="764704"/>
            <a:ext cx="936104" cy="1296144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" name="12 Sola Bükülü Ok"/>
          <p:cNvSpPr/>
          <p:nvPr/>
        </p:nvSpPr>
        <p:spPr>
          <a:xfrm>
            <a:off x="6372200" y="2204864"/>
            <a:ext cx="1008112" cy="1296144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2483768" y="170080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NAİBİN SORUŞTURMA YAPMASI KADIYA BİLDİRMESİ</a:t>
            </a:r>
            <a:endParaRPr lang="tr-T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2555776" y="2852936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YARGILAMA AÇIK YAPILIRDI.</a:t>
            </a:r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Belgelerim\Downloads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204864"/>
            <a:ext cx="2773399" cy="2232248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0" y="69269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Arial" pitchFamily="34" charset="0"/>
                <a:cs typeface="Arial" pitchFamily="34" charset="0"/>
              </a:rPr>
              <a:t>EN YÜKSEK YARGI ORGANIDIR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5148064" y="692696"/>
            <a:ext cx="3995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ÜLKEDEKİ TÜM YARGI ÖRGÜTÜNÜ DENETLEME YETKİSİ VARDI.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55576" y="5301208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MAHKEME KARARINA İTİRAZ EDENLER DİVANIHÜMAYUNA BAŞVURURDU.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6084168" y="5157192"/>
            <a:ext cx="280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Arial" pitchFamily="34" charset="0"/>
                <a:cs typeface="Arial" pitchFamily="34" charset="0"/>
              </a:rPr>
              <a:t>ŞİKAYETLER YAZILI YA DA SÖZLÜ OLARAK YAPILABİLİRDİ.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179512" y="2276872"/>
            <a:ext cx="2699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ÖRFİ HUKUKU İLGİLENDİREN ŞİKAYETLERE NİŞANCININ BİLGİSİNDEN YARARLANAN VEZİRİAZAM DENETLERDİ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10" name="9 Metin kutusu"/>
          <p:cNvSpPr txBox="1"/>
          <p:nvPr/>
        </p:nvSpPr>
        <p:spPr>
          <a:xfrm>
            <a:off x="6047656" y="2708920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ŞERİ HUKUK ALANINA GİRENLERİ İSE KADIASKER DENETLERDİ.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Sağa Bükülü Ok"/>
          <p:cNvSpPr/>
          <p:nvPr/>
        </p:nvSpPr>
        <p:spPr>
          <a:xfrm rot="1318083">
            <a:off x="2803169" y="4347495"/>
            <a:ext cx="663259" cy="103475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11 Sola Bükülü Ok"/>
          <p:cNvSpPr/>
          <p:nvPr/>
        </p:nvSpPr>
        <p:spPr>
          <a:xfrm rot="20084585">
            <a:off x="5996303" y="4091536"/>
            <a:ext cx="648072" cy="10834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3" name="12 Sol Ok"/>
          <p:cNvSpPr/>
          <p:nvPr/>
        </p:nvSpPr>
        <p:spPr>
          <a:xfrm>
            <a:off x="2411760" y="3284984"/>
            <a:ext cx="64807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Sağ Ok"/>
          <p:cNvSpPr/>
          <p:nvPr/>
        </p:nvSpPr>
        <p:spPr>
          <a:xfrm>
            <a:off x="5724128" y="3212976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Yukarı Ok"/>
          <p:cNvSpPr/>
          <p:nvPr/>
        </p:nvSpPr>
        <p:spPr>
          <a:xfrm rot="19302814">
            <a:off x="2759785" y="1556682"/>
            <a:ext cx="432048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Yukarı Ok"/>
          <p:cNvSpPr/>
          <p:nvPr/>
        </p:nvSpPr>
        <p:spPr>
          <a:xfrm rot="2610295">
            <a:off x="5287011" y="1626390"/>
            <a:ext cx="432048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slow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İlk defa padişah ayanların varlığını istemeyerek de olsa  resmen kabul etmiştir.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Padişahın otoritesi sınırlandırılmıştır.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Sultan 2. Mahmut döneminde ki hukuki düzenlemeler  Tanzimat dönemine zemin hazırlamıştır.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Medeni hukuk kavramı bu dönemde sistemimize girmiştir. 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2. Mahmut  müsadereyi kaldırmıştır.</a:t>
            </a:r>
          </a:p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Ceza kanunnamesini çıkarmıştır.ilk kez bu kanunlarda rüşvetle ilgili hükümler  yer  almıştır.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SENEDİ   İTTİFAK</a:t>
            </a:r>
            <a:endParaRPr lang="tr-TR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\Belgelerim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4544" cy="6858000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Akış Çizelgesi: İşlem"/>
          <p:cNvSpPr/>
          <p:nvPr/>
        </p:nvSpPr>
        <p:spPr>
          <a:xfrm>
            <a:off x="3923928" y="4509120"/>
            <a:ext cx="5220072" cy="1656184"/>
          </a:xfrm>
          <a:prstGeom prst="flowChartProcess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4067944" y="4797152"/>
            <a:ext cx="5076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Arial Black" pitchFamily="34" charset="0"/>
              </a:rPr>
              <a:t>KLASİK  DÖNEM OSMANLI HUKUKU</a:t>
            </a:r>
            <a:endParaRPr lang="tr-TR" sz="2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536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Osmanlı Devleti hukuk alnında kendisinden önceki Türk İslam devletleri gibi  İslam hukukunu esas almıştır.</a:t>
            </a:r>
          </a:p>
          <a:p>
            <a:pPr algn="ctr">
              <a:buNone/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Osmanlı hukukunun oluşumunda </a:t>
            </a:r>
          </a:p>
          <a:p>
            <a:pPr algn="ctr">
              <a:buNone/>
            </a:pPr>
            <a:r>
              <a:rPr lang="tr-TR" sz="40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İslam Hukuku</a:t>
            </a:r>
          </a:p>
          <a:p>
            <a:pPr algn="ctr">
              <a:buNone/>
            </a:pPr>
            <a:r>
              <a:rPr lang="tr-TR" sz="4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Örfi Hukuk </a:t>
            </a:r>
          </a:p>
          <a:p>
            <a:pPr algn="ctr">
              <a:buNone/>
            </a:pPr>
            <a:r>
              <a:rPr lang="tr-TR" sz="4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Fethedilen Yerlerin Mevcut Hukuku </a:t>
            </a:r>
          </a:p>
        </p:txBody>
      </p:sp>
      <p:sp>
        <p:nvSpPr>
          <p:cNvPr id="7" name="6 Çentikli Sağ Ok"/>
          <p:cNvSpPr/>
          <p:nvPr/>
        </p:nvSpPr>
        <p:spPr>
          <a:xfrm>
            <a:off x="2195736" y="3429000"/>
            <a:ext cx="648072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Çentikli Sağ Ok"/>
          <p:cNvSpPr/>
          <p:nvPr/>
        </p:nvSpPr>
        <p:spPr>
          <a:xfrm>
            <a:off x="2339752" y="3933056"/>
            <a:ext cx="648072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Çentikli Sağ Ok"/>
          <p:cNvSpPr/>
          <p:nvPr/>
        </p:nvSpPr>
        <p:spPr>
          <a:xfrm>
            <a:off x="323528" y="4581128"/>
            <a:ext cx="648072" cy="21602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628800"/>
            <a:ext cx="8784976" cy="3672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  Bir bölgenin yönetiminde  meydana gelecek köklü değişiklikler  halkın yaşantısı ile  vergi gelirlerini olumsuz etkileyeceğinden fethedilen yerlerin mevcut yasaları  örfleri muhafaza edilirdi.</a:t>
            </a:r>
            <a:endParaRPr lang="tr-TR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Documents and Settings\Administrator\Belgelerim\Downloads\92153_fatih_sultan_mehmet_kimdir_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Yuvarlatılmış Dikdörtgen"/>
          <p:cNvSpPr/>
          <p:nvPr/>
        </p:nvSpPr>
        <p:spPr>
          <a:xfrm>
            <a:off x="3707904" y="4365104"/>
            <a:ext cx="5256584" cy="20882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Yuvarlatılmış Dikdörtgen"/>
          <p:cNvSpPr/>
          <p:nvPr/>
        </p:nvSpPr>
        <p:spPr>
          <a:xfrm>
            <a:off x="179512" y="260648"/>
            <a:ext cx="3888432" cy="23042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251520" y="764704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Kapsamlı şekilde kanun düzenleme çalışmaları</a:t>
            </a:r>
            <a:endPara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923928" y="4509120"/>
            <a:ext cx="4968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Merkezi otoriteyi kuvvetli tutmak için yenilikler yaparak  örfi hukuku ön plana çıkarmıştır.</a:t>
            </a:r>
            <a:endPara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292080" y="908720"/>
            <a:ext cx="3672408" cy="3851920"/>
          </a:xfrm>
        </p:spPr>
        <p:txBody>
          <a:bodyPr>
            <a:noAutofit/>
          </a:bodyPr>
          <a:lstStyle/>
          <a:p>
            <a:pPr algn="ctr">
              <a:buClr>
                <a:srgbClr val="990099"/>
              </a:buClr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Kanunnameler  daha düzenli bir  yargı mekanizması oluşturmak  amacıyla  şeyhülislam fetvasına  dayanırdı.</a:t>
            </a:r>
            <a:endParaRPr lang="tr-TR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Documents and Settings\Administrator\Belgelerim\Downloads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4597602" cy="5112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kış Çizelgesi: İşlem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Yuvarlatılmış Dikdörtgen"/>
          <p:cNvSpPr/>
          <p:nvPr/>
        </p:nvSpPr>
        <p:spPr>
          <a:xfrm>
            <a:off x="179512" y="1772816"/>
            <a:ext cx="2736304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827584" y="47667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KANUNNAMENİN HAZIRLANMA AŞAMALARI</a:t>
            </a:r>
            <a:endParaRPr lang="tr-TR" sz="32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0" y="1916832"/>
            <a:ext cx="3203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      </a:t>
            </a:r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DİVAN GÖRÜŞMELERİ</a:t>
            </a:r>
            <a:endParaRPr lang="tr-T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Aşağı Ok"/>
          <p:cNvSpPr/>
          <p:nvPr/>
        </p:nvSpPr>
        <p:spPr>
          <a:xfrm>
            <a:off x="1115616" y="3068960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Yuvarlatılmış Dikdörtgen"/>
          <p:cNvSpPr/>
          <p:nvPr/>
        </p:nvSpPr>
        <p:spPr>
          <a:xfrm>
            <a:off x="179512" y="3645024"/>
            <a:ext cx="2987824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611560" y="40770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NİŞANCI</a:t>
            </a:r>
            <a:endPara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905062" y="5561856"/>
            <a:ext cx="2987824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Aşağı Ok"/>
          <p:cNvSpPr/>
          <p:nvPr/>
        </p:nvSpPr>
        <p:spPr>
          <a:xfrm rot="19551772">
            <a:off x="328583" y="4898971"/>
            <a:ext cx="864096" cy="79659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/>
          <p:cNvSpPr txBox="1"/>
          <p:nvPr/>
        </p:nvSpPr>
        <p:spPr>
          <a:xfrm>
            <a:off x="899592" y="580526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DİVAN ÜYELERİ</a:t>
            </a:r>
            <a:endPara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Sağ Ok"/>
          <p:cNvSpPr/>
          <p:nvPr/>
        </p:nvSpPr>
        <p:spPr>
          <a:xfrm>
            <a:off x="3995936" y="5877272"/>
            <a:ext cx="648072" cy="79208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4716016" y="5445224"/>
            <a:ext cx="3168352" cy="141277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Metin kutusu"/>
          <p:cNvSpPr txBox="1"/>
          <p:nvPr/>
        </p:nvSpPr>
        <p:spPr>
          <a:xfrm>
            <a:off x="4860032" y="59492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PADİŞAHA ARZ</a:t>
            </a:r>
            <a:endPara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Yuvarlatılmış Dikdörtgen"/>
          <p:cNvSpPr/>
          <p:nvPr/>
        </p:nvSpPr>
        <p:spPr>
          <a:xfrm>
            <a:off x="6228184" y="3573016"/>
            <a:ext cx="2915816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Metin kutusu"/>
          <p:cNvSpPr txBox="1"/>
          <p:nvPr/>
        </p:nvSpPr>
        <p:spPr>
          <a:xfrm>
            <a:off x="6300192" y="3789040"/>
            <a:ext cx="284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MÜHİMME  DEFTERİ</a:t>
            </a:r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Sağ Ok"/>
          <p:cNvSpPr/>
          <p:nvPr/>
        </p:nvSpPr>
        <p:spPr>
          <a:xfrm rot="17743400">
            <a:off x="6977648" y="4936933"/>
            <a:ext cx="648072" cy="79208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20 Sağ Ok"/>
          <p:cNvSpPr/>
          <p:nvPr/>
        </p:nvSpPr>
        <p:spPr>
          <a:xfrm rot="16023158">
            <a:off x="7108417" y="2944880"/>
            <a:ext cx="648072" cy="79208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21 Yuvarlatılmış Dikdörtgen"/>
          <p:cNvSpPr/>
          <p:nvPr/>
        </p:nvSpPr>
        <p:spPr>
          <a:xfrm>
            <a:off x="6228184" y="1556792"/>
            <a:ext cx="2915816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22 Metin kutusu"/>
          <p:cNvSpPr txBox="1"/>
          <p:nvPr/>
        </p:nvSpPr>
        <p:spPr>
          <a:xfrm>
            <a:off x="6732240" y="206084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FERMAN</a:t>
            </a:r>
            <a:endPara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Arial" pitchFamily="34" charset="0"/>
                <a:cs typeface="Arial" pitchFamily="34" charset="0"/>
              </a:rPr>
              <a:t>Osmanlı kanunnameleri düzenleyişi içeriği uygulama alanı vb özelliklerine  göre farklılıklar  arz eder.</a:t>
            </a:r>
          </a:p>
          <a:p>
            <a:pPr algn="ctr"/>
            <a:r>
              <a:rPr lang="tr-TR" sz="3200" b="1" dirty="0" smtClean="0">
                <a:latin typeface="Arial" pitchFamily="34" charset="0"/>
                <a:cs typeface="Arial" pitchFamily="34" charset="0"/>
              </a:rPr>
              <a:t>Kanunnamelerin çeşitliliği ve yasal düzenlemelerin çokluğu Osmanlı hukuk sisteminin gelişmişliğini göstermektedir.</a:t>
            </a:r>
            <a:endParaRPr lang="tr-TR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3200" dirty="0" smtClean="0">
                <a:solidFill>
                  <a:srgbClr val="FFFF00"/>
                </a:solidFill>
                <a:latin typeface="Arial Black" pitchFamily="34" charset="0"/>
                <a:cs typeface="Arial" pitchFamily="34" charset="0"/>
              </a:rPr>
              <a:t>       1)UMUMİ KANUNNAMELER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b="1" dirty="0" smtClean="0">
                <a:solidFill>
                  <a:srgbClr val="68E3FC"/>
                </a:solidFill>
                <a:latin typeface="Arial Black" pitchFamily="34" charset="0"/>
                <a:cs typeface="Arial" pitchFamily="34" charset="0"/>
              </a:rPr>
              <a:t>KANUNNAMELER</a:t>
            </a:r>
            <a:endParaRPr lang="tr-TR" sz="5400" b="1" dirty="0">
              <a:solidFill>
                <a:srgbClr val="68E3FC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5 Akış Çizelgesi: İşlem"/>
          <p:cNvSpPr/>
          <p:nvPr/>
        </p:nvSpPr>
        <p:spPr>
          <a:xfrm>
            <a:off x="0" y="2564904"/>
            <a:ext cx="3672408" cy="1944216"/>
          </a:xfrm>
          <a:prstGeom prst="flowChartProcess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-180528" y="3140968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KANUNNAME-İ ALİ OSMANİ</a:t>
            </a:r>
          </a:p>
        </p:txBody>
      </p:sp>
      <p:sp>
        <p:nvSpPr>
          <p:cNvPr id="9" name="8 Sol Sağ Yukarı Ok"/>
          <p:cNvSpPr/>
          <p:nvPr/>
        </p:nvSpPr>
        <p:spPr>
          <a:xfrm>
            <a:off x="3779912" y="1988840"/>
            <a:ext cx="1656184" cy="1008112"/>
          </a:xfrm>
          <a:prstGeom prst="leftRightUpArrow">
            <a:avLst/>
          </a:prstGeom>
          <a:solidFill>
            <a:srgbClr val="EDA1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Akış Çizelgesi: İşlem"/>
          <p:cNvSpPr/>
          <p:nvPr/>
        </p:nvSpPr>
        <p:spPr>
          <a:xfrm>
            <a:off x="5471592" y="2636912"/>
            <a:ext cx="3672408" cy="1944216"/>
          </a:xfrm>
          <a:prstGeom prst="flowChartProcess">
            <a:avLst/>
          </a:prstGeom>
          <a:gradFill flip="none" rotWithShape="1">
            <a:gsLst>
              <a:gs pos="0">
                <a:srgbClr val="0033CC">
                  <a:tint val="66000"/>
                  <a:satMod val="160000"/>
                </a:srgbClr>
              </a:gs>
              <a:gs pos="50000">
                <a:srgbClr val="0033CC">
                  <a:tint val="44500"/>
                  <a:satMod val="160000"/>
                </a:srgbClr>
              </a:gs>
              <a:gs pos="100000">
                <a:srgbClr val="0033C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5436096" y="3140968"/>
            <a:ext cx="3707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TEŞKİLAT KANUNNAMELERİ</a:t>
            </a:r>
            <a:endParaRPr lang="tr-TR" sz="28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0" y="486916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CEZA ,TIMAR SİSTEMİ REAYA MALİ VERGİLER VB. İÇERMEKTEDİR.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716016" y="4797152"/>
            <a:ext cx="4427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Arial" pitchFamily="34" charset="0"/>
                <a:cs typeface="Arial" pitchFamily="34" charset="0"/>
              </a:rPr>
              <a:t>DEVLETİN İDARE ORGANLARI,PROTOKOL ESASLARI  DEVLET MEMURLARININ İDARE SUÇLARINA AİT HÜKÜMLERİ İÇERMEKTEDİR.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239</TotalTime>
  <Words>500</Words>
  <Application>Microsoft Office PowerPoint</Application>
  <PresentationFormat>Ekran Gösterisi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Kağıt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KANUNNAMELER</vt:lpstr>
      <vt:lpstr>2)HUSUSİ KANUNNAMELER</vt:lpstr>
      <vt:lpstr>3)FERMAN BERAT VE YASAKNAME TARZINDAKİ KANUN HÜKÜMLERİ</vt:lpstr>
      <vt:lpstr>4)SANCAK KANUNNAMELER</vt:lpstr>
      <vt:lpstr>PowerPoint Sunusu</vt:lpstr>
      <vt:lpstr>OSMANLI DEVLETİNDE HUKUKİ YAPI </vt:lpstr>
      <vt:lpstr>PowerPoint Sunusu</vt:lpstr>
      <vt:lpstr>PowerPoint Sunusu</vt:lpstr>
      <vt:lpstr>PowerPoint Sunusu</vt:lpstr>
      <vt:lpstr>SENEDİ   İTTİFAK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btr1</cp:lastModifiedBy>
  <cp:revision>31</cp:revision>
  <dcterms:modified xsi:type="dcterms:W3CDTF">2014-04-16T11:36:10Z</dcterms:modified>
</cp:coreProperties>
</file>