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6" r:id="rId9"/>
    <p:sldId id="261" r:id="rId10"/>
    <p:sldId id="269" r:id="rId11"/>
    <p:sldId id="267" r:id="rId12"/>
    <p:sldId id="268" r:id="rId13"/>
    <p:sldId id="270" r:id="rId14"/>
    <p:sldId id="274" r:id="rId15"/>
    <p:sldId id="275" r:id="rId16"/>
    <p:sldId id="273" r:id="rId17"/>
    <p:sldId id="276" r:id="rId18"/>
    <p:sldId id="277" r:id="rId19"/>
    <p:sldId id="278" r:id="rId20"/>
    <p:sldId id="279" r:id="rId21"/>
    <p:sldId id="283" r:id="rId22"/>
    <p:sldId id="280" r:id="rId23"/>
    <p:sldId id="285" r:id="rId24"/>
    <p:sldId id="281" r:id="rId25"/>
    <p:sldId id="282" r:id="rId26"/>
    <p:sldId id="284" r:id="rId27"/>
    <p:sldId id="286" r:id="rId28"/>
    <p:sldId id="287" r:id="rId2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60"/>
  </p:normalViewPr>
  <p:slideViewPr>
    <p:cSldViewPr>
      <p:cViewPr varScale="1">
        <p:scale>
          <a:sx n="92" d="100"/>
          <a:sy n="92" d="100"/>
        </p:scale>
        <p:origin x="-990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B7CC-746B-473D-8290-F3B48D87CE15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624CF-81C5-4C44-8179-D153244180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6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624CF-81C5-4C44-8179-D153244180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0692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455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08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8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703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98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160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84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961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75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023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74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F432-0F7A-4601-A3B8-EDFBEF2B147A}" type="datetimeFigureOut">
              <a:rPr lang="tr-TR" smtClean="0"/>
              <a:t>16.10.2018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B318E-10E2-4207-8558-79E34E9580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493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69672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SNOW &amp; WIND ACTIONS </a:t>
            </a:r>
            <a:b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ON </a:t>
            </a:r>
            <a:b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STEEL STRUCTURES </a:t>
            </a:r>
            <a:b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</a:br>
            <a:endParaRPr lang="tr-TR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27834"/>
            <a:ext cx="6400800" cy="901266"/>
          </a:xfrm>
        </p:spPr>
        <p:txBody>
          <a:bodyPr>
            <a:normAutofit fontScale="92500" lnSpcReduction="20000"/>
          </a:bodyPr>
          <a:lstStyle/>
          <a:p>
            <a:r>
              <a:rPr lang="tr-TR" sz="2000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Res. Asst. Mehmet Ozan Yilmaz</a:t>
            </a:r>
          </a:p>
          <a:p>
            <a:r>
              <a:rPr lang="tr-TR" sz="1800" i="1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Structural Engineer, M.Sc.</a:t>
            </a:r>
          </a:p>
          <a:p>
            <a:r>
              <a:rPr lang="tr-TR" sz="1800" i="1" dirty="0" smtClean="0">
                <a:solidFill>
                  <a:schemeClr val="tx1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PhD Candidate, Yildiz Technical University</a:t>
            </a:r>
            <a:endParaRPr lang="tr-TR" sz="1800" i="1" dirty="0">
              <a:solidFill>
                <a:schemeClr val="tx1"/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95486"/>
            <a:ext cx="4702055" cy="10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347594"/>
            <a:ext cx="864096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14" y="1563638"/>
            <a:ext cx="6166296" cy="305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16481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6" y="2501665"/>
            <a:ext cx="9011744" cy="172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7534"/>
            <a:ext cx="4702055" cy="10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6" y="743638"/>
            <a:ext cx="864096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29496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7534"/>
            <a:ext cx="4702055" cy="10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2040" y="743638"/>
            <a:ext cx="864096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702"/>
            <a:ext cx="9036496" cy="213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22313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7534"/>
            <a:ext cx="4702055" cy="10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96136" y="743638"/>
            <a:ext cx="864096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91085" y="761071"/>
            <a:ext cx="2304257" cy="42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23678"/>
            <a:ext cx="4177020" cy="194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8907" y="42999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National Snow Map and assigned snow loads on ground for different regions from </a:t>
            </a:r>
            <a:r>
              <a:rPr lang="tr-TR" dirty="0" smtClean="0">
                <a:solidFill>
                  <a:srgbClr val="FF0000"/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TS-498:1987: Design Loads for Buildings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2869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95935" y="816852"/>
            <a:ext cx="470058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8318"/>
            <a:ext cx="347821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5" y="771550"/>
            <a:ext cx="8748464" cy="99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78318"/>
            <a:ext cx="3478213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43808" y="771550"/>
            <a:ext cx="2664296" cy="437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443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95935" y="987574"/>
            <a:ext cx="470058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585"/>
            <a:ext cx="4256087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95935" y="987574"/>
            <a:ext cx="470058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1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95935" y="1203598"/>
            <a:ext cx="470058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9065"/>
            <a:ext cx="2179637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66826"/>
            <a:ext cx="205105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92782"/>
            <a:ext cx="21367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06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364"/>
            <a:ext cx="9061778" cy="454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44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1419622"/>
            <a:ext cx="470058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254"/>
            <a:ext cx="3995936" cy="4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912943"/>
            <a:ext cx="504056" cy="4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411760" y="906275"/>
            <a:ext cx="504056" cy="4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3002492" y="1002241"/>
            <a:ext cx="654740" cy="133214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2"/>
          </p:cNvCxnSpPr>
          <p:nvPr/>
        </p:nvCxnSpPr>
        <p:spPr>
          <a:xfrm rot="16200000" flipH="1">
            <a:off x="2537774" y="321499"/>
            <a:ext cx="432048" cy="248427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" y="2097714"/>
            <a:ext cx="3984087" cy="97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277" y="3174405"/>
            <a:ext cx="2786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recommended value for </a:t>
            </a:r>
            <a:r>
              <a:rPr lang="tr-TR" sz="1400" b="1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k</a:t>
            </a:r>
            <a:r>
              <a:rPr lang="tr-TR" sz="1000" b="1" i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I</a:t>
            </a:r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is </a:t>
            </a:r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1.0</a:t>
            </a:r>
            <a:endParaRPr lang="tr-TR" sz="1400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548" y="3447284"/>
            <a:ext cx="19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c</a:t>
            </a:r>
            <a:r>
              <a:rPr lang="tr-TR" sz="105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0</a:t>
            </a:r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is </a:t>
            </a:r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1,0</a:t>
            </a:r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(see Annex A)</a:t>
            </a:r>
            <a:endParaRPr lang="tr-TR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548" y="3723878"/>
            <a:ext cx="1321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zmax</a:t>
            </a:r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is </a:t>
            </a:r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200m</a:t>
            </a:r>
            <a:endParaRPr lang="tr-TR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1" y="796521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Structural design, calculation and construction of industrial, residential and public steel structures in Turkey is regulated by 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«Çelik Yapıların Tasarım, Hesap ve Yapım Esasları»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which was published by Turkish Ministry of Enviroment and Urban Planning in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04.02.2016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.  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1" y="1996850"/>
            <a:ext cx="8568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The facts about our design specification;</a:t>
            </a:r>
          </a:p>
          <a:p>
            <a:endParaRPr lang="tr-TR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It has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superceded TS-648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which was used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since 1980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and based on outdated assumptions (not appropriate for modern steel structure solutions)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Most essential features are quite similar to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AISC360-16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, the most recent design specification used in the U.S.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It adresses engineers to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EN1991-1-3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and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EN1991-1-4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for defining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snow and wind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actions respectively which the structure is expected to be subject.</a:t>
            </a:r>
          </a:p>
          <a:p>
            <a:pPr marL="285750" indent="-285750">
              <a:buFontTx/>
              <a:buChar char="-"/>
            </a:pP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3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1419622"/>
            <a:ext cx="4700587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4254"/>
            <a:ext cx="3995936" cy="43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59632" y="912943"/>
            <a:ext cx="504056" cy="4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2411760" y="906275"/>
            <a:ext cx="504056" cy="4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Elbow Connector 6"/>
          <p:cNvCxnSpPr>
            <a:stCxn id="6" idx="2"/>
          </p:cNvCxnSpPr>
          <p:nvPr/>
        </p:nvCxnSpPr>
        <p:spPr>
          <a:xfrm rot="16200000" flipH="1">
            <a:off x="3002492" y="1002241"/>
            <a:ext cx="654740" cy="1332149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5" idx="2"/>
          </p:cNvCxnSpPr>
          <p:nvPr/>
        </p:nvCxnSpPr>
        <p:spPr>
          <a:xfrm rot="16200000" flipH="1">
            <a:off x="2537774" y="321499"/>
            <a:ext cx="432048" cy="2484277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50" y="2065400"/>
            <a:ext cx="2808312" cy="5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1458" y="2666822"/>
            <a:ext cx="1992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c</a:t>
            </a:r>
            <a:r>
              <a:rPr lang="tr-TR" sz="105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0</a:t>
            </a:r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is </a:t>
            </a:r>
            <a:r>
              <a:rPr lang="tr-TR" sz="1400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1,0</a:t>
            </a:r>
            <a:r>
              <a:rPr lang="tr-TR" sz="1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(see Annex A)</a:t>
            </a:r>
            <a:endParaRPr lang="tr-TR" sz="1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9" y="3867894"/>
            <a:ext cx="2067486" cy="101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9" y="2974599"/>
            <a:ext cx="1982217" cy="95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Elbow Connector 7"/>
          <p:cNvCxnSpPr>
            <a:stCxn id="15" idx="3"/>
          </p:cNvCxnSpPr>
          <p:nvPr/>
        </p:nvCxnSpPr>
        <p:spPr>
          <a:xfrm flipV="1">
            <a:off x="2753798" y="2211710"/>
            <a:ext cx="1242139" cy="609001"/>
          </a:xfrm>
          <a:prstGeom prst="bentConnector3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7412" idx="3"/>
          </p:cNvCxnSpPr>
          <p:nvPr/>
        </p:nvCxnSpPr>
        <p:spPr>
          <a:xfrm flipV="1">
            <a:off x="2754796" y="2355724"/>
            <a:ext cx="1241139" cy="1097011"/>
          </a:xfrm>
          <a:prstGeom prst="bentConnector3">
            <a:avLst>
              <a:gd name="adj1" fmla="val 7093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423214" y="3235399"/>
            <a:ext cx="504056" cy="43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Elbow Connector 19"/>
          <p:cNvCxnSpPr>
            <a:stCxn id="24" idx="2"/>
            <a:endCxn id="17411" idx="1"/>
          </p:cNvCxnSpPr>
          <p:nvPr/>
        </p:nvCxnSpPr>
        <p:spPr>
          <a:xfrm rot="5400000">
            <a:off x="871082" y="3571568"/>
            <a:ext cx="705658" cy="902663"/>
          </a:xfrm>
          <a:prstGeom prst="bentConnector4">
            <a:avLst>
              <a:gd name="adj1" fmla="val 14017"/>
              <a:gd name="adj2" fmla="val 125325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2571750"/>
            <a:ext cx="470058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20" y="1501899"/>
            <a:ext cx="4009339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53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2859782"/>
            <a:ext cx="470058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" y="216024"/>
            <a:ext cx="4009339" cy="242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" y="2718970"/>
            <a:ext cx="3804639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2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" y="987574"/>
            <a:ext cx="8212137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31567" y="618242"/>
            <a:ext cx="5079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External pressure coefficient (cpe) for side walls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2859782"/>
            <a:ext cx="470058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" y="102789"/>
            <a:ext cx="3675063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" y="2451656"/>
            <a:ext cx="2939043" cy="255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8618" y="3618041"/>
            <a:ext cx="1368151" cy="64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6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2859782"/>
            <a:ext cx="470058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6" y="102789"/>
            <a:ext cx="3675063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7" y="2544250"/>
            <a:ext cx="3481511" cy="223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6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" y="676433"/>
            <a:ext cx="4411165" cy="333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76" y="1059583"/>
            <a:ext cx="4711324" cy="263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4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657" y="692067"/>
            <a:ext cx="61102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2715766"/>
            <a:ext cx="9129967" cy="1264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5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2832"/>
            <a:ext cx="4700587" cy="492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5" y="3075806"/>
            <a:ext cx="4700587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4" y="4515966"/>
            <a:ext cx="8588375" cy="6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41" y="1005576"/>
            <a:ext cx="4264347" cy="248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06472" y="3793754"/>
            <a:ext cx="7364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Word-by-word translations of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Eurocode 1 – Part 1-3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and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 Part 1-4 </a:t>
            </a:r>
            <a:endParaRPr lang="tr-TR" b="1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05576"/>
            <a:ext cx="4094609" cy="248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74" y="65802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 1991-1-1-3 Section 3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defines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«Design Situations»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for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snow loads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03818" y="1466187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Design Situations</a:t>
            </a:r>
            <a:endParaRPr lang="tr-TR" sz="2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2728172"/>
            <a:ext cx="2072178" cy="5400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Normal</a:t>
            </a:r>
            <a:endParaRPr lang="tr-TR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0082" y="2733768"/>
            <a:ext cx="2072178" cy="5400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</a:t>
            </a:r>
            <a:endParaRPr lang="tr-TR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cxnSp>
        <p:nvCxnSpPr>
          <p:cNvPr id="10" name="Elbow Connector 9"/>
          <p:cNvCxnSpPr>
            <a:stCxn id="3" idx="1"/>
          </p:cNvCxnSpPr>
          <p:nvPr/>
        </p:nvCxnSpPr>
        <p:spPr>
          <a:xfrm rot="10800000" flipV="1">
            <a:off x="2367730" y="1809087"/>
            <a:ext cx="1036089" cy="9246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3"/>
            <a:endCxn id="8" idx="0"/>
          </p:cNvCxnSpPr>
          <p:nvPr/>
        </p:nvCxnSpPr>
        <p:spPr>
          <a:xfrm>
            <a:off x="5780083" y="1809087"/>
            <a:ext cx="1036089" cy="9246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3674" y="3467309"/>
            <a:ext cx="3968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 exceptionally heavy snow falls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 exceptional snow drifts occur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Transient/persistent design situation should be used for both drifted and undrifted snow load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(see 5.2(3)P a) and 5.3)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2116" y="3467310"/>
            <a:ext cx="396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 heavy snow falls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 snow drifts are likely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Not in the scope of our project</a:t>
            </a:r>
          </a:p>
          <a:p>
            <a:pPr marL="285750" indent="-285750">
              <a:buFontTx/>
              <a:buChar char="-"/>
            </a:pPr>
            <a:endParaRPr lang="tr-TR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22114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74" y="65802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 1991-1-1-3 Section 3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defines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«Design Situations»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for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snow loads </a:t>
            </a:r>
            <a:endParaRPr lang="tr-TR" b="1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03818" y="1466187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Design Situations</a:t>
            </a:r>
            <a:endParaRPr lang="tr-TR" sz="24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640" y="2728172"/>
            <a:ext cx="2072178" cy="54006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Normal</a:t>
            </a:r>
            <a:endParaRPr lang="tr-TR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0082" y="2733768"/>
            <a:ext cx="2072178" cy="5400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</a:t>
            </a:r>
            <a:endParaRPr lang="tr-TR" sz="2000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cxnSp>
        <p:nvCxnSpPr>
          <p:cNvPr id="10" name="Elbow Connector 9"/>
          <p:cNvCxnSpPr>
            <a:stCxn id="3" idx="1"/>
          </p:cNvCxnSpPr>
          <p:nvPr/>
        </p:nvCxnSpPr>
        <p:spPr>
          <a:xfrm rot="10800000" flipV="1">
            <a:off x="2367730" y="1809087"/>
            <a:ext cx="1036089" cy="9246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3" idx="3"/>
            <a:endCxn id="8" idx="0"/>
          </p:cNvCxnSpPr>
          <p:nvPr/>
        </p:nvCxnSpPr>
        <p:spPr>
          <a:xfrm>
            <a:off x="5780083" y="1809087"/>
            <a:ext cx="1036089" cy="9246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3674" y="3467309"/>
            <a:ext cx="3968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 exceptionally heavy snow falls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 exceptional snow drifts occur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Transient/persistent design situation should be used for both drifted and undrifted snow load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(see 5.2(3)P a) and 5.3)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2116" y="3467310"/>
            <a:ext cx="3968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 heavy snow falls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 snow drifts are likely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Not in the scope of our project</a:t>
            </a:r>
          </a:p>
          <a:p>
            <a:pPr marL="285750" indent="-285750">
              <a:buFontTx/>
              <a:buChar char="-"/>
            </a:pPr>
            <a:endParaRPr lang="tr-TR" dirty="0" smtClean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10997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74" y="65802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 1991-1-1-3 Section 5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defines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snow loads on the roofs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14759" y="1123287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Load Arrangements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2301720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Persistent/Transient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14759" y="2301720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Accidental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7579" y="2301720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cxnSp>
        <p:nvCxnSpPr>
          <p:cNvPr id="18" name="Elbow Connector 17"/>
          <p:cNvCxnSpPr>
            <a:stCxn id="3" idx="1"/>
            <a:endCxn id="14" idx="0"/>
          </p:cNvCxnSpPr>
          <p:nvPr/>
        </p:nvCxnSpPr>
        <p:spPr>
          <a:xfrm rot="10800000" flipV="1">
            <a:off x="2015718" y="1466187"/>
            <a:ext cx="1399043" cy="83553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  <a:endCxn id="15" idx="0"/>
          </p:cNvCxnSpPr>
          <p:nvPr/>
        </p:nvCxnSpPr>
        <p:spPr>
          <a:xfrm>
            <a:off x="4602891" y="1809087"/>
            <a:ext cx="0" cy="4926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" idx="3"/>
            <a:endCxn id="16" idx="0"/>
          </p:cNvCxnSpPr>
          <p:nvPr/>
        </p:nvCxnSpPr>
        <p:spPr>
          <a:xfrm>
            <a:off x="5791023" y="1466187"/>
            <a:ext cx="1374688" cy="83553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5255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474" y="65802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EN 1991-1-1-3 Section 5 </a:t>
            </a:r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defines </a:t>
            </a:r>
            <a:r>
              <a:rPr lang="tr-TR" b="1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snow loads on the roofs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14759" y="1123287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Load Arrangements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2301720"/>
            <a:ext cx="2376264" cy="6858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Persistent/Transient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14759" y="2301720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Accidental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77579" y="2301720"/>
            <a:ext cx="2376264" cy="68580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latin typeface="Arimo" pitchFamily="34" charset="0"/>
                <a:ea typeface="Arimo" pitchFamily="34" charset="0"/>
                <a:cs typeface="Arimo" pitchFamily="34" charset="0"/>
              </a:rPr>
              <a:t>Exceptional</a:t>
            </a:r>
            <a:endParaRPr lang="tr-TR" dirty="0"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cxnSp>
        <p:nvCxnSpPr>
          <p:cNvPr id="18" name="Elbow Connector 17"/>
          <p:cNvCxnSpPr>
            <a:stCxn id="3" idx="1"/>
            <a:endCxn id="14" idx="0"/>
          </p:cNvCxnSpPr>
          <p:nvPr/>
        </p:nvCxnSpPr>
        <p:spPr>
          <a:xfrm rot="10800000" flipV="1">
            <a:off x="2015718" y="1466187"/>
            <a:ext cx="1399043" cy="835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" idx="2"/>
            <a:endCxn id="15" idx="0"/>
          </p:cNvCxnSpPr>
          <p:nvPr/>
        </p:nvCxnSpPr>
        <p:spPr>
          <a:xfrm>
            <a:off x="4602891" y="1809087"/>
            <a:ext cx="0" cy="4926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3" idx="3"/>
            <a:endCxn id="16" idx="0"/>
          </p:cNvCxnSpPr>
          <p:nvPr/>
        </p:nvCxnSpPr>
        <p:spPr>
          <a:xfrm>
            <a:off x="5791023" y="1466187"/>
            <a:ext cx="1374688" cy="83553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2" y="3123785"/>
            <a:ext cx="2260957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891" y="3123785"/>
            <a:ext cx="2268000" cy="4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78" y="3693906"/>
            <a:ext cx="6055825" cy="105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9" y="4524343"/>
            <a:ext cx="5366019" cy="61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803" y="3204200"/>
            <a:ext cx="1152128" cy="36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207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7564"/>
            <a:ext cx="9073008" cy="33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005576"/>
            <a:ext cx="2339752" cy="323867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117793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7614"/>
            <a:ext cx="572452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195486"/>
            <a:ext cx="4702055" cy="101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03848" y="347594"/>
            <a:ext cx="864096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7234781" y="0"/>
            <a:ext cx="1907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SNOW LOADS</a:t>
            </a:r>
          </a:p>
        </p:txBody>
      </p:sp>
    </p:spTree>
    <p:extLst>
      <p:ext uri="{BB962C8B-B14F-4D97-AF65-F5344CB8AC3E}">
        <p14:creationId xmlns:p14="http://schemas.microsoft.com/office/powerpoint/2010/main" val="39185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10673</TotalTime>
  <Words>379</Words>
  <Application>Microsoft Office PowerPoint</Application>
  <PresentationFormat>On-screen Show (16:9)</PresentationFormat>
  <Paragraphs>60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SNOW &amp; WIND ACTIONS  ON  STEEL STRUCTURES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SNOW ACTIONS  ON  STEEL STRUCTURES</dc:title>
  <dc:creator>Administrator</dc:creator>
  <cp:lastModifiedBy>Administrator</cp:lastModifiedBy>
  <cp:revision>26</cp:revision>
  <dcterms:created xsi:type="dcterms:W3CDTF">2018-10-16T08:27:22Z</dcterms:created>
  <dcterms:modified xsi:type="dcterms:W3CDTF">2018-10-23T18:21:06Z</dcterms:modified>
</cp:coreProperties>
</file>