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8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50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13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8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13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7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68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62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99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34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24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7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2A38-07F8-482D-B74C-8BE93564078A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14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24845" y="434340"/>
            <a:ext cx="452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BİLEŞİK ETKİLER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546316" y="1326122"/>
            <a:ext cx="8881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EĞİLME VE BASINÇ ETKİSİNDEKİ ÇİFT VE TEK SİMETRİ </a:t>
            </a: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EKSENLİ ELEMANLAR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32212" y="2326370"/>
            <a:ext cx="929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Geometrik eksenleri (x ve/veya y) etrafındaki eğilme etkisindeki çift ve tek simetri eksenli elemanlarda eğilme momenti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eksenel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basınç kuvveti etkileşimi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Denk.(11.1a)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Denk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.(11.1b)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sınırlandırılacaktır.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642" y="3917819"/>
            <a:ext cx="2705014" cy="1155916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073" y="3820840"/>
            <a:ext cx="3435734" cy="125289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6894" y="4151027"/>
            <a:ext cx="1111763" cy="56312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7053" y="5339653"/>
            <a:ext cx="2735603" cy="128352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4074" y="5367876"/>
            <a:ext cx="3435734" cy="1255299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03803" y="5623235"/>
            <a:ext cx="957943" cy="49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969" y="658586"/>
            <a:ext cx="719137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94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3457" y="638175"/>
            <a:ext cx="64008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7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580" y="478291"/>
            <a:ext cx="7172325" cy="50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6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53390" y="273129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Basınç Dayanımı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53390" y="843651"/>
            <a:ext cx="929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Yerel burkulma kontrolü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469460" y="1352618"/>
                <a:ext cx="5626540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240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2⋅17</m:t>
                          </m:r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=7,06&lt;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=0,56</m:t>
                      </m:r>
                      <m:rad>
                        <m:radPr>
                          <m:degHide m:val="on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000" i="0">
                          <a:latin typeface="Cambria Math" panose="02040503050406030204" pitchFamily="18" charset="0"/>
                        </a:rPr>
                        <m:t>=13,29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60" y="1352618"/>
                <a:ext cx="5626540" cy="10016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469460" y="2427316"/>
                <a:ext cx="5354671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sSub>
                            <m:sSub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164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=16,4&lt;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=1,49</m:t>
                      </m:r>
                      <m:rad>
                        <m:radPr>
                          <m:degHide m:val="on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000" i="0">
                          <a:latin typeface="Cambria Math" panose="02040503050406030204" pitchFamily="18" charset="0"/>
                        </a:rPr>
                        <m:t>=35,37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60" y="2427316"/>
                <a:ext cx="5354671" cy="10016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etin kutusu 5"/>
          <p:cNvSpPr txBox="1"/>
          <p:nvPr/>
        </p:nvSpPr>
        <p:spPr>
          <a:xfrm>
            <a:off x="6407876" y="1653405"/>
            <a:ext cx="2855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Başlık narin değil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407875" y="2728103"/>
            <a:ext cx="2855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Gövde narin değil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69460" y="3602746"/>
            <a:ext cx="929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Burkulma boyu katsayıları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974" y="4176602"/>
            <a:ext cx="2110454" cy="9226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Dikdörtgen 12"/>
              <p:cNvSpPr/>
              <p:nvPr/>
            </p:nvSpPr>
            <p:spPr>
              <a:xfrm>
                <a:off x="3282730" y="4248224"/>
                <a:ext cx="4345164" cy="728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11260</m:t>
                              </m:r>
                            </m:num>
                            <m:den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400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type m:val="lin"/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2510</m:t>
                              </m:r>
                            </m:num>
                            <m:den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700</m:t>
                              </m:r>
                            </m:den>
                          </m:f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=7,85</m:t>
                      </m:r>
                      <m:r>
                        <m:rPr>
                          <m:nor/>
                        </m:rPr>
                        <a:rPr lang="tr-TR" sz="2000" i="1">
                          <a:latin typeface="Cambria Math" panose="02040503050406030204" pitchFamily="18" charset="0"/>
                        </a:rPr>
                        <m:t>           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13" name="Dikdörtgen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730" y="4248224"/>
                <a:ext cx="4345164" cy="72866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610974" y="5344663"/>
                <a:ext cx="5646418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000" i="0">
                                      <a:latin typeface="Cambria Math" panose="02040503050406030204" pitchFamily="18" charset="0"/>
                                    </a:rPr>
                                    <m:t>7,85⋅(1,6⋅1+4)+(4⋅1+7,5</m:t>
                                  </m:r>
                                </m:e>
                              </m:d>
                            </m:num>
                            <m:den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7,85+1+7,5</m:t>
                              </m:r>
                            </m:den>
                          </m:f>
                        </m:e>
                      </m:rad>
                      <m:r>
                        <a:rPr lang="tr-TR" sz="2000" i="0">
                          <a:latin typeface="Cambria Math" panose="02040503050406030204" pitchFamily="18" charset="0"/>
                        </a:rPr>
                        <m:t>=1,842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74" y="5344663"/>
                <a:ext cx="5646418" cy="100168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Dikdörtgen 14"/>
              <p:cNvSpPr/>
              <p:nvPr/>
            </p:nvSpPr>
            <p:spPr>
              <a:xfrm>
                <a:off x="7482991" y="5633363"/>
                <a:ext cx="1012713" cy="424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15" name="Dikdörtgen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991" y="5633363"/>
                <a:ext cx="1012713" cy="424283"/>
              </a:xfrm>
              <a:prstGeom prst="rect">
                <a:avLst/>
              </a:prstGeom>
              <a:blipFill rotWithShape="0">
                <a:blip r:embed="rId7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314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642257" y="1237809"/>
                <a:ext cx="9361714" cy="1611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1,842⋅400</m:t>
                                    </m:r>
                                  </m:num>
                                  <m:den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10,31</m:t>
                                    </m:r>
                                  </m:den>
                                </m:f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=71,46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1⋅400</m:t>
                                    </m:r>
                                  </m:num>
                                  <m:den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6,08</m:t>
                                    </m:r>
                                  </m:den>
                                </m:f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=65,79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tr-TR" sz="2400" i="0">
                          <a:latin typeface="Cambria Math" panose="02040503050406030204" pitchFamily="18" charset="0"/>
                        </a:rPr>
                        <m:t>=71,46&lt;4,71</m:t>
                      </m:r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400" i="0">
                          <a:latin typeface="Cambria Math" panose="02040503050406030204" pitchFamily="18" charset="0"/>
                        </a:rPr>
                        <m:t>=111,79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57" y="1237809"/>
                <a:ext cx="9361714" cy="16112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642257" y="3981210"/>
                <a:ext cx="10555967" cy="12505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20000</m:t>
                                </m:r>
                              </m:num>
                              <m:den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71,</m:t>
                                </m:r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46</m:t>
                                    </m:r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=38,65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f>
                              <m:fPr>
                                <m:type m:val="lin"/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             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𝑐𝑟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=0,</m:t>
                            </m:r>
                            <m:sSup>
                              <m:sSup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658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35,5</m:t>
                                    </m:r>
                                  </m:num>
                                  <m:den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38,65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⋅35,5=24,17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f>
                              <m:fPr>
                                <m:type m:val="lin"/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=106⋅24,17=2562,02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  <m:sSub>
                              <m:sSubPr>
                                <m:ctrlPr>
                                  <a:rPr lang="tr-TR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  <m:t>                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=2305,82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57" y="3981210"/>
                <a:ext cx="10555967" cy="12505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079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53390" y="273129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Eğilme Dayanımı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53390" y="843651"/>
            <a:ext cx="929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Yerel burkulma kontrolü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469460" y="1352618"/>
                <a:ext cx="5483874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240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2⋅17</m:t>
                          </m:r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=7,06&lt;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38</m:t>
                      </m:r>
                      <m:rad>
                        <m:radPr>
                          <m:degHide m:val="on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000" b="0" i="0" smtClean="0">
                          <a:latin typeface="Cambria Math" panose="02040503050406030204" pitchFamily="18" charset="0"/>
                        </a:rPr>
                        <m:t>9,02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60" y="1352618"/>
                <a:ext cx="5483874" cy="10016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469460" y="2427316"/>
                <a:ext cx="5354671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sSub>
                            <m:sSub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164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=16,4&lt;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3,76</m:t>
                      </m:r>
                      <m:rad>
                        <m:radPr>
                          <m:degHide m:val="on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000" b="0" i="0" smtClean="0">
                          <a:latin typeface="Cambria Math" panose="02040503050406030204" pitchFamily="18" charset="0"/>
                        </a:rPr>
                        <m:t>89,25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60" y="2427316"/>
                <a:ext cx="5354671" cy="10016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etin kutusu 5"/>
          <p:cNvSpPr txBox="1"/>
          <p:nvPr/>
        </p:nvSpPr>
        <p:spPr>
          <a:xfrm>
            <a:off x="6407876" y="1653405"/>
            <a:ext cx="2855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Başlık kompakt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407876" y="2728103"/>
            <a:ext cx="2855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Gövde kompakt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20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863666" y="417483"/>
                <a:ext cx="19522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=400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66" y="417483"/>
                <a:ext cx="1952201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3584825" y="39816"/>
                <a:ext cx="6965497" cy="1217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=1,76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400" i="0">
                          <a:latin typeface="Cambria Math" panose="02040503050406030204" pitchFamily="18" charset="0"/>
                        </a:rPr>
                        <m:t>=1,76⋅6,08</m:t>
                      </m:r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20000</m:t>
                              </m:r>
                            </m:num>
                            <m:den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35,5</m:t>
                              </m:r>
                            </m:den>
                          </m:f>
                        </m:e>
                      </m:rad>
                      <m:r>
                        <a:rPr lang="tr-TR" sz="2400" i="0">
                          <a:latin typeface="Cambria Math" panose="02040503050406030204" pitchFamily="18" charset="0"/>
                        </a:rPr>
                        <m:t>=253,99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825" y="39816"/>
                <a:ext cx="6965497" cy="1217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733037" y="1341805"/>
                <a:ext cx="7797519" cy="15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=1,95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𝑡𝑠</m:t>
                          </m:r>
                        </m:sub>
                      </m:sSub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0,7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𝐽𝑐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𝑒𝑥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tr-T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tr-TR" sz="2400" i="1">
                                              <a:latin typeface="Cambria Math" panose="02040503050406030204" pitchFamily="18" charset="0"/>
                                            </a:rPr>
                                            <m:t>𝐽𝑐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𝑊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𝑒𝑥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𝑜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tr-TR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+6,76</m:t>
                              </m:r>
                              <m:sSup>
                                <m:sSup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tr-T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tr-TR" sz="2400" i="0">
                                              <a:latin typeface="Cambria Math" panose="02040503050406030204" pitchFamily="18" charset="0"/>
                                            </a:rPr>
                                            <m:t>0,7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𝐹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tr-TR" sz="24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tr-TR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rad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37" y="1341805"/>
                <a:ext cx="7797519" cy="152920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733037" y="2955995"/>
                <a:ext cx="6274603" cy="1187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𝑡𝑠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sub>
                                  </m:sSub>
                                </m:e>
                              </m:rad>
                            </m:num>
                            <m:den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𝑒𝑥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tr-TR" sz="2400" i="0">
                                      <a:latin typeface="Cambria Math" panose="02040503050406030204" pitchFamily="18" charset="0"/>
                                    </a:rPr>
                                    <m:t>3923⋅486900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938,3</m:t>
                              </m:r>
                            </m:den>
                          </m:f>
                        </m:e>
                      </m:rad>
                      <m:r>
                        <a:rPr lang="tr-TR" sz="2400" i="0">
                          <a:latin typeface="Cambria Math" panose="02040503050406030204" pitchFamily="18" charset="0"/>
                        </a:rPr>
                        <m:t>=6,82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37" y="2955995"/>
                <a:ext cx="6274603" cy="11875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8559369" y="3429000"/>
                <a:ext cx="974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tr-TR" sz="24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369" y="3429000"/>
                <a:ext cx="974498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Dikdörtgen 6"/>
              <p:cNvSpPr/>
              <p:nvPr/>
            </p:nvSpPr>
            <p:spPr>
              <a:xfrm>
                <a:off x="733037" y="4361964"/>
                <a:ext cx="35284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=24−1,7=22,3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7" name="Dikdörtg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37" y="4361964"/>
                <a:ext cx="3528466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/>
              <p:cNvSpPr/>
              <p:nvPr/>
            </p:nvSpPr>
            <p:spPr>
              <a:xfrm>
                <a:off x="733037" y="5042093"/>
                <a:ext cx="10892907" cy="1183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tr-TR" sz="2400" i="0">
                        <a:latin typeface="Cambria Math" panose="02040503050406030204" pitchFamily="18" charset="0"/>
                      </a:rPr>
                      <m:t>=1,95</m:t>
                    </m:r>
                    <m:r>
                      <a:rPr lang="tr-TR" sz="2400" i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6,82</m:t>
                    </m:r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20000</m:t>
                        </m:r>
                      </m:num>
                      <m:den>
                        <m:r>
                          <a:rPr lang="tr-TR" sz="2400" i="0">
                            <a:latin typeface="Cambria Math" panose="02040503050406030204" pitchFamily="18" charset="0"/>
                          </a:rPr>
                          <m:t>0,7</m:t>
                        </m:r>
                        <m:r>
                          <a:rPr lang="tr-TR" sz="2400" i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35,5</m:t>
                        </m:r>
                      </m:den>
                    </m:f>
                    <m:rad>
                      <m:radPr>
                        <m:degHide m:val="on"/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102,7</m:t>
                            </m:r>
                            <m:r>
                              <a:rPr lang="tr-TR" sz="2400" i="0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938,3</m:t>
                            </m:r>
                            <m:r>
                              <a:rPr lang="tr-TR" sz="2400" i="0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22,3</m:t>
                            </m:r>
                          </m:den>
                        </m:f>
                        <m:r>
                          <a:rPr lang="tr-TR" sz="2400" i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tr-TR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102,7</m:t>
                                        </m:r>
                                        <m:r>
                                          <a:rPr lang="tr-TR" sz="2400" i="0" smtClean="0">
                                            <a:latin typeface="Cambria Math" panose="02040503050406030204" pitchFamily="18" charset="0"/>
                                          </a:rPr>
                                          <m:t>⋅</m:t>
                                        </m:r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938,3</m:t>
                                        </m:r>
                                        <m:r>
                                          <a:rPr lang="tr-TR" sz="2400" i="0" smtClean="0">
                                            <a:latin typeface="Cambria Math" panose="02040503050406030204" pitchFamily="18" charset="0"/>
                                          </a:rPr>
                                          <m:t>⋅</m:t>
                                        </m:r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22,3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+6,76</m:t>
                            </m:r>
                            <m:sSup>
                              <m:sSup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tr-TR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tr-TR" sz="2400" i="0">
                                            <a:latin typeface="Cambria Math" panose="02040503050406030204" pitchFamily="18" charset="0"/>
                                          </a:rPr>
                                          <m:t>0,7</m:t>
                                        </m:r>
                                        <m:r>
                                          <a:rPr lang="tr-TR" sz="2400" i="0" smtClean="0">
                                            <a:latin typeface="Cambria Math" panose="02040503050406030204" pitchFamily="18" charset="0"/>
                                          </a:rPr>
                                          <m:t>⋅</m:t>
                                        </m:r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35,5</m:t>
                                        </m:r>
                                      </m:num>
                                      <m:den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20000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rad>
                  </m:oMath>
                </a14:m>
                <a:r>
                  <a:rPr lang="tr-TR" sz="2400" dirty="0" smtClean="0"/>
                  <a:t> =1111,52 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tr-TR" sz="2400" dirty="0"/>
              </a:p>
            </p:txBody>
          </p:sp>
        </mc:Choice>
        <mc:Fallback xmlns=""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37" y="5042093"/>
                <a:ext cx="10892907" cy="118352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0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Düz Bağlayıcı 2"/>
          <p:cNvCxnSpPr/>
          <p:nvPr/>
        </p:nvCxnSpPr>
        <p:spPr>
          <a:xfrm>
            <a:off x="2492829" y="1273629"/>
            <a:ext cx="0" cy="28847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/>
        </p:nvCxnSpPr>
        <p:spPr>
          <a:xfrm>
            <a:off x="2503714" y="1273629"/>
            <a:ext cx="7075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295400" y="4158343"/>
            <a:ext cx="119742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H="1">
            <a:off x="1295400" y="1273629"/>
            <a:ext cx="1915886" cy="28847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Serbest Form 10"/>
          <p:cNvSpPr/>
          <p:nvPr/>
        </p:nvSpPr>
        <p:spPr>
          <a:xfrm>
            <a:off x="2775857" y="925286"/>
            <a:ext cx="511629" cy="337457"/>
          </a:xfrm>
          <a:custGeom>
            <a:avLst/>
            <a:gdLst>
              <a:gd name="connsiteX0" fmla="*/ 0 w 511629"/>
              <a:gd name="connsiteY0" fmla="*/ 337457 h 337457"/>
              <a:gd name="connsiteX1" fmla="*/ 130629 w 511629"/>
              <a:gd name="connsiteY1" fmla="*/ 108857 h 337457"/>
              <a:gd name="connsiteX2" fmla="*/ 511629 w 511629"/>
              <a:gd name="connsiteY2" fmla="*/ 0 h 33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629" h="337457">
                <a:moveTo>
                  <a:pt x="0" y="337457"/>
                </a:moveTo>
                <a:cubicBezTo>
                  <a:pt x="22679" y="251278"/>
                  <a:pt x="45358" y="165100"/>
                  <a:pt x="130629" y="108857"/>
                </a:cubicBezTo>
                <a:cubicBezTo>
                  <a:pt x="215900" y="52614"/>
                  <a:pt x="435429" y="38100"/>
                  <a:pt x="511629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Dikdörtgen 11"/>
              <p:cNvSpPr/>
              <p:nvPr/>
            </p:nvSpPr>
            <p:spPr>
              <a:xfrm>
                <a:off x="3211286" y="708746"/>
                <a:ext cx="62200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,2⋅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−25,52</m:t>
                          </m:r>
                        </m:e>
                      </m:d>
                      <m:r>
                        <a:rPr lang="tr-T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−31,89</m:t>
                          </m:r>
                        </m:e>
                      </m:d>
                      <m:r>
                        <a:rPr lang="tr-TR" i="0">
                          <a:latin typeface="Cambria Math" panose="02040503050406030204" pitchFamily="18" charset="0"/>
                        </a:rPr>
                        <m:t>+1,6⋅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−24,80</m:t>
                          </m:r>
                        </m:e>
                      </m:d>
                      <m:r>
                        <a:rPr lang="tr-T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102,20</m:t>
                      </m:r>
                      <m:r>
                        <m:rPr>
                          <m:nor/>
                        </m:rP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2" name="Dikdört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286" y="708746"/>
                <a:ext cx="622003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erbest Form 12"/>
          <p:cNvSpPr/>
          <p:nvPr/>
        </p:nvSpPr>
        <p:spPr>
          <a:xfrm>
            <a:off x="1948543" y="4169229"/>
            <a:ext cx="609600" cy="435428"/>
          </a:xfrm>
          <a:custGeom>
            <a:avLst/>
            <a:gdLst>
              <a:gd name="connsiteX0" fmla="*/ 0 w 609600"/>
              <a:gd name="connsiteY0" fmla="*/ 0 h 435428"/>
              <a:gd name="connsiteX1" fmla="*/ 174171 w 609600"/>
              <a:gd name="connsiteY1" fmla="*/ 348342 h 435428"/>
              <a:gd name="connsiteX2" fmla="*/ 609600 w 609600"/>
              <a:gd name="connsiteY2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435428">
                <a:moveTo>
                  <a:pt x="0" y="0"/>
                </a:moveTo>
                <a:cubicBezTo>
                  <a:pt x="36285" y="137885"/>
                  <a:pt x="72571" y="275771"/>
                  <a:pt x="174171" y="348342"/>
                </a:cubicBezTo>
                <a:cubicBezTo>
                  <a:pt x="275771" y="420913"/>
                  <a:pt x="502557" y="429985"/>
                  <a:pt x="609600" y="43542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2503714" y="4430876"/>
                <a:ext cx="60043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,2⋅(−25,52)+(−31,89)+1,6⋅(155,19)=185,79</m:t>
                      </m:r>
                      <m:r>
                        <m:rPr>
                          <m:nor/>
                        </m:rP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714" y="4430876"/>
                <a:ext cx="600433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Düz Bağlayıcı 15"/>
          <p:cNvCxnSpPr/>
          <p:nvPr/>
        </p:nvCxnSpPr>
        <p:spPr>
          <a:xfrm>
            <a:off x="2492829" y="1992087"/>
            <a:ext cx="2177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2253343" y="2715986"/>
            <a:ext cx="250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>
            <a:off x="1780988" y="3429000"/>
            <a:ext cx="7118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Dikdörtgen 22"/>
              <p:cNvSpPr/>
              <p:nvPr/>
            </p:nvSpPr>
            <p:spPr>
              <a:xfrm>
                <a:off x="2775857" y="1807421"/>
                <a:ext cx="15686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tr-TR" i="0">
                          <a:latin typeface="Cambria Math" panose="02040503050406030204" pitchFamily="18" charset="0"/>
                        </a:rPr>
                        <m:t>=−30,21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3" name="Dikdörtgen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857" y="1807421"/>
                <a:ext cx="156869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Dikdörtgen 23"/>
              <p:cNvSpPr/>
              <p:nvPr/>
            </p:nvSpPr>
            <p:spPr>
              <a:xfrm>
                <a:off x="2481945" y="2531320"/>
                <a:ext cx="14114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tr-TR" i="0">
                          <a:latin typeface="Cambria Math" panose="02040503050406030204" pitchFamily="18" charset="0"/>
                        </a:rPr>
                        <m:t>=41,79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4" name="Dikdörtgen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945" y="2531320"/>
                <a:ext cx="141147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Dikdörtgen 24"/>
              <p:cNvSpPr/>
              <p:nvPr/>
            </p:nvSpPr>
            <p:spPr>
              <a:xfrm>
                <a:off x="2445597" y="3219451"/>
                <a:ext cx="15313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tr-TR" i="0">
                          <a:latin typeface="Cambria Math" panose="02040503050406030204" pitchFamily="18" charset="0"/>
                        </a:rPr>
                        <m:t>=113,79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5" name="Dikdörtgen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597" y="3219451"/>
                <a:ext cx="15313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Dikdörtgen 25"/>
              <p:cNvSpPr/>
              <p:nvPr/>
            </p:nvSpPr>
            <p:spPr>
              <a:xfrm>
                <a:off x="4788540" y="2332395"/>
                <a:ext cx="6202852" cy="647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tr-T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12,5⋅185,79</m:t>
                          </m:r>
                        </m:num>
                        <m:den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2,5⋅185,79+3⋅113,79+4⋅41,79+3⋅30,21</m:t>
                          </m:r>
                        </m:den>
                      </m:f>
                      <m:r>
                        <a:rPr lang="tr-TR" i="0">
                          <a:latin typeface="Cambria Math" panose="02040503050406030204" pitchFamily="18" charset="0"/>
                        </a:rPr>
                        <m:t>=2,18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6" name="Dikdörtgen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540" y="2332395"/>
                <a:ext cx="6202852" cy="6476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Dikdörtgen 26"/>
              <p:cNvSpPr/>
              <p:nvPr/>
            </p:nvSpPr>
            <p:spPr>
              <a:xfrm>
                <a:off x="3187683" y="5525110"/>
                <a:ext cx="5006242" cy="424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𝑝𝑥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=35,5⋅1053=37381,5</m:t>
                      </m:r>
                      <m:r>
                        <m:rPr>
                          <m:nor/>
                        </m:rPr>
                        <a:rPr lang="tr-TR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000" i="1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27" name="Dikdörtgen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683" y="5525110"/>
                <a:ext cx="5006242" cy="424283"/>
              </a:xfrm>
              <a:prstGeom prst="rect">
                <a:avLst/>
              </a:prstGeom>
              <a:blipFill rotWithShape="0">
                <a:blip r:embed="rId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4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0" y="1174152"/>
                <a:ext cx="12284242" cy="17000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−0,7</m:t>
                              </m:r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𝑒𝑥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  <m:r>
                                    <a:rPr lang="tr-TR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tr-TR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tr-TR" sz="24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tr-TR" sz="2400" i="0">
                        <a:latin typeface="Cambria Math" panose="02040503050406030204" pitchFamily="18" charset="0"/>
                      </a:rPr>
                      <m:t>=2,18</m:t>
                    </m:r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0">
                            <a:latin typeface="Cambria Math" panose="02040503050406030204" pitchFamily="18" charset="0"/>
                          </a:rPr>
                          <m:t>37381,5−</m:t>
                        </m:r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37381,5−0,7⋅35,5⋅938,3</m:t>
                            </m:r>
                          </m:e>
                        </m:d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400−253,99</m:t>
                                </m:r>
                              </m:num>
                              <m:den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1111,52−253,99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tr-TR" sz="2400" i="0">
                        <a:latin typeface="Cambria Math" panose="02040503050406030204" pitchFamily="18" charset="0"/>
                      </a:rPr>
                      <m:t>=76271,06</m:t>
                    </m:r>
                    <m:r>
                      <m:rPr>
                        <m:nor/>
                      </m:rPr>
                      <a:rPr lang="tr-TR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𝑘𝑁𝑐𝑚</m:t>
                    </m:r>
                  </m:oMath>
                </a14:m>
                <a:r>
                  <a:rPr lang="tr-TR" sz="2400" dirty="0" smtClean="0"/>
                  <a:t>&gt;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tr-TR" sz="2400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74152"/>
                <a:ext cx="12284242" cy="17000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3471403" y="3720847"/>
                <a:ext cx="5249194" cy="795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=37381,5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𝑐𝑥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=0,9⋅37381,5=33643,35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</m:e>
                        </m:mr>
                      </m:m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403" y="3720847"/>
                <a:ext cx="5249194" cy="7952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8063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Dikdörtgen 1"/>
              <p:cNvSpPr/>
              <p:nvPr/>
            </p:nvSpPr>
            <p:spPr>
              <a:xfrm>
                <a:off x="1028065" y="637681"/>
                <a:ext cx="10379188" cy="852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𝑚𝑓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tr-TR" sz="2400">
                                <a:latin typeface="Cambria Math" panose="02040503050406030204" pitchFamily="18" charset="0"/>
                              </a:rPr>
                              <m:t>1,2⋅</m:t>
                            </m:r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23,65+29,56+</m:t>
                            </m:r>
                            <m:r>
                              <a:rPr lang="tr-TR" sz="2400">
                                <a:latin typeface="Cambria Math" panose="02040503050406030204" pitchFamily="18" charset="0"/>
                              </a:rPr>
                              <m:t>1,6⋅</m:t>
                            </m:r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3,54=</m:t>
                            </m:r>
                            <m:r>
                              <a:rPr lang="tr-TR" sz="2400" b="0" i="0" smtClean="0">
                                <a:latin typeface="Cambria Math" panose="02040503050406030204" pitchFamily="18" charset="0"/>
                              </a:rPr>
                              <m:t>63,60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𝑘𝑎𝑡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=1,2⋅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23,65+16,35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29,56+20,44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+1,6⋅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3,54−3,54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=98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065" y="637681"/>
                <a:ext cx="10379188" cy="85234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/>
              <p:cNvSpPr/>
              <p:nvPr/>
            </p:nvSpPr>
            <p:spPr>
              <a:xfrm>
                <a:off x="1706421" y="2091715"/>
                <a:ext cx="8524641" cy="806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=1−0,15⋅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b="0" i="1" smtClean="0">
                                        <a:latin typeface="Cambria Math" panose="02040503050406030204" pitchFamily="18" charset="0"/>
                                      </a:rPr>
                                      <m:t>63,60</m:t>
                                    </m:r>
                                  </m:num>
                                  <m:den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98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=0</m:t>
                            </m:r>
                            <m:r>
                              <m:rPr>
                                <m:nor/>
                              </m:r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tr-TR" sz="2400" b="0" smtClean="0">
                                <a:latin typeface="Cambria Math" panose="02040503050406030204" pitchFamily="18" charset="0"/>
                              </a:rPr>
                              <m:t>903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        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=1,6⋅45=72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𝛥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=5,57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𝑐𝑚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               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=400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421" y="2091715"/>
                <a:ext cx="8524641" cy="8066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/>
              <p:cNvSpPr/>
              <p:nvPr/>
            </p:nvSpPr>
            <p:spPr>
              <a:xfrm>
                <a:off x="3307597" y="3314812"/>
                <a:ext cx="5373587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𝑘𝑎𝑡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=0,9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tr-TR" sz="2400" i="0">
                          <a:latin typeface="Cambria Math" panose="02040503050406030204" pitchFamily="18" charset="0"/>
                        </a:rPr>
                        <m:t>3⋅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72⋅400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5,57</m:t>
                          </m:r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tr-TR" sz="2400" b="0" smtClean="0">
                          <a:latin typeface="Cambria Math" panose="02040503050406030204" pitchFamily="18" charset="0"/>
                        </a:rPr>
                        <m:t>4669,01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597" y="3314812"/>
                <a:ext cx="5373587" cy="8252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/>
              <p:cNvSpPr/>
              <p:nvPr/>
            </p:nvSpPr>
            <p:spPr>
              <a:xfrm>
                <a:off x="4121795" y="4556504"/>
                <a:ext cx="3745192" cy="1123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1⋅98</m:t>
                              </m:r>
                            </m:num>
                            <m:den>
                              <m:r>
                                <a:rPr lang="tr-TR" sz="2400" b="0" i="0" smtClean="0">
                                  <a:latin typeface="Cambria Math" panose="02040503050406030204" pitchFamily="18" charset="0"/>
                                </a:rPr>
                                <m:t>4669,01</m:t>
                              </m:r>
                            </m:den>
                          </m:f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=1,021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795" y="4556504"/>
                <a:ext cx="3745192" cy="112325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4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823902" y="401683"/>
            <a:ext cx="8974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YAKLAŞIK İKİNCİ MERTEBE ANALİZİ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71" y="1161495"/>
            <a:ext cx="11386457" cy="15717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4006507" y="3429000"/>
                <a:ext cx="3948068" cy="1003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32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tr-TR" sz="32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tr-TR" sz="32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𝑛𝑡</m:t>
                                </m:r>
                              </m:sub>
                            </m:sSub>
                            <m:r>
                              <a:rPr lang="tr-TR" sz="32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tr-TR" sz="32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𝑙𝑡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tr-TR" sz="32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𝑛𝑡</m:t>
                                </m:r>
                              </m:sub>
                            </m:sSub>
                            <m:r>
                              <a:rPr lang="tr-TR" sz="32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tr-TR" sz="32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𝑙𝑡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tr-TR" sz="32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507" y="3429000"/>
                <a:ext cx="3948068" cy="10031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651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3504906" y="746698"/>
                <a:ext cx="5182188" cy="1171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𝑛𝑡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=1,2⋅23,65+29,56=57,94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𝑙𝑡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=1,6⋅3,54=5,66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=57,94+1,021⋅5,66=63,72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906" y="746698"/>
                <a:ext cx="5182188" cy="11712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3266892" y="2231718"/>
                <a:ext cx="5420202" cy="1768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=0,6−0,4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102,20</m:t>
                                    </m:r>
                                  </m:num>
                                  <m:den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185,79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=0,38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𝑒𝑙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20000⋅11260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tr-TR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tr-TR" sz="2400" i="0">
                                            <a:latin typeface="Cambria Math" panose="02040503050406030204" pitchFamily="18" charset="0"/>
                                          </a:rPr>
                                          <m:t>1⋅400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=13891,47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892" y="2231718"/>
                <a:ext cx="5420202" cy="17685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2604339" y="4314016"/>
                <a:ext cx="6745308" cy="1123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0,38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1⋅63,72</m:t>
                              </m:r>
                            </m:num>
                            <m:den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13891,47</m:t>
                              </m:r>
                            </m:den>
                          </m:f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=0,382&lt;1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tr-TR" sz="2400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     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339" y="4314016"/>
                <a:ext cx="6745308" cy="112325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348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3843440" y="3575037"/>
                <a:ext cx="4121385" cy="848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63,72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2305,82</m:t>
                          </m:r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=0,0276&lt;0,2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440" y="3575037"/>
                <a:ext cx="4121385" cy="8486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3005872" y="4901988"/>
                <a:ext cx="6002990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,0276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9100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33643,35</m:t>
                          </m:r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=0,5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tr-TR" sz="2400" i="0">
                          <a:latin typeface="Cambria Math" panose="02040503050406030204" pitchFamily="18" charset="0"/>
                        </a:rPr>
                        <m:t>&lt;1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venlidir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872" y="4901988"/>
                <a:ext cx="6002990" cy="8252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1960038" y="562744"/>
                <a:ext cx="7888185" cy="12286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𝑛𝑡</m:t>
                                    </m:r>
                                  </m:sub>
                                </m:sSub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=1,2⋅25,52+31,89=62,51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𝑘𝑁𝑚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𝑛𝑒𝑔𝑎𝑡𝑖𝑓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𝑙𝑡</m:t>
                                    </m:r>
                                  </m:sub>
                                </m:sSub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=1,6⋅24,80=39,68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𝑘𝑁𝑚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𝑛𝑒𝑔𝑎𝑡𝑖𝑓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𝑛𝑜𝑘𝑡𝑎𝑠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ı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𝑙𝑡</m:t>
                                    </m:r>
                                  </m:sub>
                                </m:sSub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=1,6⋅155,19=248,30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𝑘𝑁𝑚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𝑝𝑜𝑧𝑖𝑡𝑖𝑓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𝑛𝑜𝑘𝑡𝑎𝑠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ı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038" y="562744"/>
                <a:ext cx="7888185" cy="12286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1076626" y="2267578"/>
                <a:ext cx="9861482" cy="829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𝑟𝑥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−62,51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+1,021⋅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−39,68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=103,02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𝑚𝑢𝑡𝑙𝑎𝑘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𝑑𝑒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ğ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𝑒𝑟𝑐𝑒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𝑟𝑥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−62,51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+1,021⋅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248,30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=191,00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626" y="2267578"/>
                <a:ext cx="9861482" cy="82913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916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39882" y="85142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Her iki eksende de ankastre olarak </a:t>
            </a:r>
            <a:r>
              <a:rPr lang="tr-TR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mesnetlenmiş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 kolonu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nun güçlü ekseni x etrafında, zayıf ekseni ise y etrafında eğilmeye maruzdur. Kolonun güçlü eksendeki karakteristik eğilme dayanımı 164,55 </a:t>
            </a:r>
            <a:r>
              <a:rPr lang="tr-TR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kNm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zayıf eksen etrafındaki karakteristik eğilme dayanımı 63,19 </a:t>
            </a:r>
            <a:r>
              <a:rPr lang="tr-TR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kNm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ve karakteristik basınç dayanımı 1827 </a:t>
            </a:r>
            <a:r>
              <a:rPr lang="tr-TR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kN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olarak hesaplanmıştır. Güçlü eksen etrafında B1 ve B2 katsayıları sırası ile 1,02 ve 1,13 olarak, zayıf eksen etrafında ise yine sırasıyla 1,01 ve 1,00 olarak 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tespit edilmiştir. </a:t>
            </a:r>
            <a:r>
              <a:rPr lang="tr-TR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1,2D+1,0L+1,6W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yük kombinasyonu altında, kolonun bileşik etki altındaki 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kontrolünü yapınız.</a:t>
            </a:r>
            <a:endParaRPr lang="tr-T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39882" y="273129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76" y="851421"/>
            <a:ext cx="3664961" cy="2567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3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568" y="3945515"/>
            <a:ext cx="9280813" cy="2538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4901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4356421" y="945914"/>
                <a:ext cx="3238764" cy="9328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tr-TR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𝑛𝑡</m:t>
                                </m:r>
                              </m:sub>
                            </m:sSub>
                            <m:r>
                              <a:rPr lang="tr-TR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𝑙𝑡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tr-TR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𝑛𝑡</m:t>
                                </m:r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tr-TR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2,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𝑙𝑡</m:t>
                                </m:r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tr-TR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𝑛𝑡</m:t>
                                </m:r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tr-TR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2,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𝑙𝑡</m:t>
                                </m:r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421" y="945914"/>
                <a:ext cx="3238764" cy="93281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Düz Bağlayıcı 4"/>
          <p:cNvCxnSpPr/>
          <p:nvPr/>
        </p:nvCxnSpPr>
        <p:spPr>
          <a:xfrm>
            <a:off x="2254827" y="3429000"/>
            <a:ext cx="0" cy="1350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 flipV="1">
            <a:off x="2254827" y="3257550"/>
            <a:ext cx="202623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2464377" y="3257550"/>
            <a:ext cx="0" cy="13508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flipV="1">
            <a:off x="2254826" y="4608368"/>
            <a:ext cx="202623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erbest Form 9"/>
          <p:cNvSpPr/>
          <p:nvPr/>
        </p:nvSpPr>
        <p:spPr>
          <a:xfrm>
            <a:off x="2349500" y="3092450"/>
            <a:ext cx="190500" cy="222250"/>
          </a:xfrm>
          <a:custGeom>
            <a:avLst/>
            <a:gdLst>
              <a:gd name="connsiteX0" fmla="*/ 0 w 190500"/>
              <a:gd name="connsiteY0" fmla="*/ 222250 h 222250"/>
              <a:gd name="connsiteX1" fmla="*/ 44450 w 190500"/>
              <a:gd name="connsiteY1" fmla="*/ 63500 h 222250"/>
              <a:gd name="connsiteX2" fmla="*/ 190500 w 190500"/>
              <a:gd name="connsiteY2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222250">
                <a:moveTo>
                  <a:pt x="0" y="222250"/>
                </a:moveTo>
                <a:cubicBezTo>
                  <a:pt x="6350" y="161396"/>
                  <a:pt x="12700" y="100542"/>
                  <a:pt x="44450" y="63500"/>
                </a:cubicBezTo>
                <a:cubicBezTo>
                  <a:pt x="76200" y="26458"/>
                  <a:pt x="133350" y="13229"/>
                  <a:pt x="19050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Dikdörtgen 10"/>
              <p:cNvSpPr/>
              <p:nvPr/>
            </p:nvSpPr>
            <p:spPr>
              <a:xfrm>
                <a:off x="1508442" y="2834062"/>
                <a:ext cx="19118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tr-TR" sz="1400" i="0">
                          <a:latin typeface="Cambria Math" panose="02040503050406030204" pitchFamily="18" charset="0"/>
                        </a:rPr>
                        <m:t>,2⋅10+10=22</m:t>
                      </m:r>
                      <m:r>
                        <m:rPr>
                          <m:nor/>
                        </m:rPr>
                        <a:rPr lang="tr-TR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1400" i="1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 xmlns="">
          <p:sp>
            <p:nvSpPr>
              <p:cNvPr id="11" name="Dikdörtgen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442" y="2834062"/>
                <a:ext cx="1911870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Dikdörtgen 11"/>
              <p:cNvSpPr/>
              <p:nvPr/>
            </p:nvSpPr>
            <p:spPr>
              <a:xfrm>
                <a:off x="1977603" y="5370424"/>
                <a:ext cx="7437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𝑛𝑡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2" name="Dikdört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603" y="5370424"/>
                <a:ext cx="74379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Düz Bağlayıcı 12"/>
          <p:cNvCxnSpPr/>
          <p:nvPr/>
        </p:nvCxnSpPr>
        <p:spPr>
          <a:xfrm>
            <a:off x="3664527" y="3429000"/>
            <a:ext cx="0" cy="1350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 flipV="1">
            <a:off x="3572097" y="3932959"/>
            <a:ext cx="18486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 flipV="1">
            <a:off x="3572097" y="4018684"/>
            <a:ext cx="18486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Dikdörtgen 16"/>
              <p:cNvSpPr/>
              <p:nvPr/>
            </p:nvSpPr>
            <p:spPr>
              <a:xfrm>
                <a:off x="3671456" y="3811277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7" name="Dikdörtgen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456" y="3811277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Dikdörtgen 17"/>
              <p:cNvSpPr/>
              <p:nvPr/>
            </p:nvSpPr>
            <p:spPr>
              <a:xfrm>
                <a:off x="3309765" y="5370424"/>
                <a:ext cx="6941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8" name="Dikdörtgen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765" y="5370424"/>
                <a:ext cx="69410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Düz Bağlayıcı 18"/>
          <p:cNvCxnSpPr/>
          <p:nvPr/>
        </p:nvCxnSpPr>
        <p:spPr>
          <a:xfrm>
            <a:off x="5166962" y="3466549"/>
            <a:ext cx="0" cy="1350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5166962" y="3458497"/>
            <a:ext cx="285173" cy="8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>
            <a:off x="5452135" y="3458497"/>
            <a:ext cx="0" cy="13508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 flipV="1">
            <a:off x="5166961" y="4813341"/>
            <a:ext cx="285173" cy="8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Dikdörtgen 23"/>
              <p:cNvSpPr/>
              <p:nvPr/>
            </p:nvSpPr>
            <p:spPr>
              <a:xfrm>
                <a:off x="4935149" y="3146694"/>
                <a:ext cx="7487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</a:rPr>
                        <m:t>5</m:t>
                      </m:r>
                      <m:r>
                        <m:rPr>
                          <m:nor/>
                        </m:rPr>
                        <a:rPr lang="tr-TR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1400" i="1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 xmlns="">
          <p:sp>
            <p:nvSpPr>
              <p:cNvPr id="24" name="Dikdörtgen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149" y="3146694"/>
                <a:ext cx="748795" cy="3077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Dikdörtgen 24"/>
              <p:cNvSpPr/>
              <p:nvPr/>
            </p:nvSpPr>
            <p:spPr>
              <a:xfrm>
                <a:off x="4827298" y="5378476"/>
                <a:ext cx="964495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𝑛𝑡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5" name="Dikdörtgen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298" y="5378476"/>
                <a:ext cx="964495" cy="4049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Düz Bağlayıcı 25"/>
          <p:cNvCxnSpPr/>
          <p:nvPr/>
        </p:nvCxnSpPr>
        <p:spPr>
          <a:xfrm>
            <a:off x="6508033" y="3505200"/>
            <a:ext cx="0" cy="1350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 flipV="1">
            <a:off x="6508033" y="3333750"/>
            <a:ext cx="202623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6717583" y="3333750"/>
            <a:ext cx="0" cy="13508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V="1">
            <a:off x="6508032" y="4684568"/>
            <a:ext cx="202623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Serbest Form 29"/>
          <p:cNvSpPr/>
          <p:nvPr/>
        </p:nvSpPr>
        <p:spPr>
          <a:xfrm>
            <a:off x="6609343" y="3194357"/>
            <a:ext cx="190500" cy="222250"/>
          </a:xfrm>
          <a:custGeom>
            <a:avLst/>
            <a:gdLst>
              <a:gd name="connsiteX0" fmla="*/ 0 w 190500"/>
              <a:gd name="connsiteY0" fmla="*/ 222250 h 222250"/>
              <a:gd name="connsiteX1" fmla="*/ 44450 w 190500"/>
              <a:gd name="connsiteY1" fmla="*/ 63500 h 222250"/>
              <a:gd name="connsiteX2" fmla="*/ 190500 w 190500"/>
              <a:gd name="connsiteY2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222250">
                <a:moveTo>
                  <a:pt x="0" y="222250"/>
                </a:moveTo>
                <a:cubicBezTo>
                  <a:pt x="6350" y="161396"/>
                  <a:pt x="12700" y="100542"/>
                  <a:pt x="44450" y="63500"/>
                </a:cubicBezTo>
                <a:cubicBezTo>
                  <a:pt x="76200" y="26458"/>
                  <a:pt x="133350" y="13229"/>
                  <a:pt x="19050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Dikdörtgen 30"/>
              <p:cNvSpPr/>
              <p:nvPr/>
            </p:nvSpPr>
            <p:spPr>
              <a:xfrm>
                <a:off x="5975803" y="2937380"/>
                <a:ext cx="16480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tr-TR" sz="1400" i="0">
                          <a:latin typeface="Cambria Math" panose="02040503050406030204" pitchFamily="18" charset="0"/>
                        </a:rPr>
                        <m:t>,2⋅15=18</m:t>
                      </m:r>
                      <m:r>
                        <m:rPr>
                          <m:nor/>
                        </m:rPr>
                        <a:rPr lang="tr-TR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1400" i="1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 xmlns="">
          <p:sp>
            <p:nvSpPr>
              <p:cNvPr id="31" name="Dikdörtgen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803" y="2937380"/>
                <a:ext cx="1648080" cy="3077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Dikdörtgen 31"/>
              <p:cNvSpPr/>
              <p:nvPr/>
            </p:nvSpPr>
            <p:spPr>
              <a:xfrm>
                <a:off x="6145568" y="5378476"/>
                <a:ext cx="972126" cy="411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𝑛𝑡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2" name="Dikdörtgen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568" y="5378476"/>
                <a:ext cx="972126" cy="411010"/>
              </a:xfrm>
              <a:prstGeom prst="rect">
                <a:avLst/>
              </a:prstGeom>
              <a:blipFill rotWithShape="0">
                <a:blip r:embed="rId10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Düz Bağlayıcı 32"/>
          <p:cNvCxnSpPr/>
          <p:nvPr/>
        </p:nvCxnSpPr>
        <p:spPr>
          <a:xfrm>
            <a:off x="8710459" y="3505200"/>
            <a:ext cx="0" cy="1350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 flipH="1">
            <a:off x="8237359" y="3505200"/>
            <a:ext cx="473100" cy="13508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>
            <a:off x="8237359" y="4856018"/>
            <a:ext cx="4731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Serbest Form 38"/>
          <p:cNvSpPr/>
          <p:nvPr/>
        </p:nvSpPr>
        <p:spPr>
          <a:xfrm>
            <a:off x="8314403" y="4874342"/>
            <a:ext cx="184355" cy="199103"/>
          </a:xfrm>
          <a:custGeom>
            <a:avLst/>
            <a:gdLst>
              <a:gd name="connsiteX0" fmla="*/ 184355 w 184355"/>
              <a:gd name="connsiteY0" fmla="*/ 0 h 199103"/>
              <a:gd name="connsiteX1" fmla="*/ 95865 w 184355"/>
              <a:gd name="connsiteY1" fmla="*/ 132735 h 199103"/>
              <a:gd name="connsiteX2" fmla="*/ 0 w 184355"/>
              <a:gd name="connsiteY2" fmla="*/ 199103 h 19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355" h="199103">
                <a:moveTo>
                  <a:pt x="184355" y="0"/>
                </a:moveTo>
                <a:cubicBezTo>
                  <a:pt x="155473" y="49775"/>
                  <a:pt x="126591" y="99551"/>
                  <a:pt x="95865" y="132735"/>
                </a:cubicBezTo>
                <a:cubicBezTo>
                  <a:pt x="65139" y="165919"/>
                  <a:pt x="32569" y="182511"/>
                  <a:pt x="0" y="19910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Dikdörtgen 39"/>
              <p:cNvSpPr/>
              <p:nvPr/>
            </p:nvSpPr>
            <p:spPr>
              <a:xfrm>
                <a:off x="7786283" y="5027910"/>
                <a:ext cx="16480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4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tr-TR" sz="1400" i="0">
                          <a:latin typeface="Cambria Math" panose="02040503050406030204" pitchFamily="18" charset="0"/>
                        </a:rPr>
                        <m:t>,6⋅15=24</m:t>
                      </m:r>
                      <m:r>
                        <m:rPr>
                          <m:nor/>
                        </m:rPr>
                        <a:rPr lang="tr-TR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1400" i="1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tr-TR" sz="1400" dirty="0"/>
              </a:p>
            </p:txBody>
          </p:sp>
        </mc:Choice>
        <mc:Fallback xmlns="">
          <p:sp>
            <p:nvSpPr>
              <p:cNvPr id="40" name="Dikdörtgen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283" y="5027910"/>
                <a:ext cx="1648080" cy="3077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Dikdörtgen 40"/>
              <p:cNvSpPr/>
              <p:nvPr/>
            </p:nvSpPr>
            <p:spPr>
              <a:xfrm>
                <a:off x="8128075" y="5335687"/>
                <a:ext cx="914802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1" name="Dikdörtgen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075" y="5335687"/>
                <a:ext cx="914802" cy="40498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Düz Bağlayıcı 41"/>
          <p:cNvCxnSpPr/>
          <p:nvPr/>
        </p:nvCxnSpPr>
        <p:spPr>
          <a:xfrm>
            <a:off x="10173482" y="3528056"/>
            <a:ext cx="0" cy="1350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Düz Bağlayıcı 42"/>
          <p:cNvCxnSpPr/>
          <p:nvPr/>
        </p:nvCxnSpPr>
        <p:spPr>
          <a:xfrm flipV="1">
            <a:off x="10081052" y="4032015"/>
            <a:ext cx="18486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Düz Bağlayıcı 43"/>
          <p:cNvCxnSpPr/>
          <p:nvPr/>
        </p:nvCxnSpPr>
        <p:spPr>
          <a:xfrm flipV="1">
            <a:off x="10081052" y="4117740"/>
            <a:ext cx="18486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Dikdörtgen 44"/>
              <p:cNvSpPr/>
              <p:nvPr/>
            </p:nvSpPr>
            <p:spPr>
              <a:xfrm>
                <a:off x="10180411" y="391033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5" name="Dikdörtgen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0411" y="3910333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Dikdörtgen 45"/>
              <p:cNvSpPr/>
              <p:nvPr/>
            </p:nvSpPr>
            <p:spPr>
              <a:xfrm>
                <a:off x="9808511" y="5382833"/>
                <a:ext cx="922432" cy="411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6" name="Dikdörtgen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8511" y="5382833"/>
                <a:ext cx="922432" cy="411010"/>
              </a:xfrm>
              <a:prstGeom prst="rect">
                <a:avLst/>
              </a:prstGeom>
              <a:blipFill rotWithShape="0">
                <a:blip r:embed="rId14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8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3457774" y="1144699"/>
                <a:ext cx="4681025" cy="10489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tr-TR" sz="2000" i="0">
                                <a:latin typeface="Cambria Math" panose="02040503050406030204" pitchFamily="18" charset="0"/>
                              </a:rPr>
                              <m:t>=22+0=22</m:t>
                            </m:r>
                            <m:r>
                              <m:rPr>
                                <m:nor/>
                              </m:rPr>
                              <a:rPr lang="tr-TR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tr-TR" sz="20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tr-TR" sz="2000" i="0">
                                <a:latin typeface="Cambria Math" panose="02040503050406030204" pitchFamily="18" charset="0"/>
                              </a:rPr>
                              <m:t>=1,02⋅5+1,13⋅24=32,22</m:t>
                            </m:r>
                            <m:r>
                              <m:rPr>
                                <m:nor/>
                              </m:rPr>
                              <a:rPr lang="tr-TR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tr-TR" sz="20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tr-TR" sz="2000" i="0">
                                <a:latin typeface="Cambria Math" panose="02040503050406030204" pitchFamily="18" charset="0"/>
                              </a:rPr>
                              <m:t>=1,01⋅18+0=18,18</m:t>
                            </m:r>
                            <m:r>
                              <m:rPr>
                                <m:nor/>
                              </m:rPr>
                              <a:rPr lang="tr-TR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</m:e>
                        </m:mr>
                      </m:m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774" y="1144699"/>
                <a:ext cx="4681025" cy="104894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3849098" y="2696188"/>
                <a:ext cx="3898375" cy="1050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tr-TR" sz="2000" i="0">
                                <a:latin typeface="Cambria Math" panose="02040503050406030204" pitchFamily="18" charset="0"/>
                              </a:rPr>
                              <m:t>=0,9⋅1827=1644,3</m:t>
                            </m:r>
                            <m:r>
                              <m:rPr>
                                <m:nor/>
                              </m:rPr>
                              <a:rPr lang="tr-TR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tr-TR" sz="20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tr-TR" sz="2000" i="0">
                                <a:latin typeface="Cambria Math" panose="02040503050406030204" pitchFamily="18" charset="0"/>
                              </a:rPr>
                              <m:t>=0,9⋅164,55=148,1</m:t>
                            </m:r>
                            <m:r>
                              <m:rPr>
                                <m:nor/>
                              </m:rPr>
                              <a:rPr lang="tr-TR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tr-TR" sz="20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tr-TR" sz="20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tr-TR" sz="2000" i="0">
                                <a:latin typeface="Cambria Math" panose="02040503050406030204" pitchFamily="18" charset="0"/>
                              </a:rPr>
                              <m:t>=0,9⋅63,19=56,87</m:t>
                            </m:r>
                            <m:r>
                              <m:rPr>
                                <m:nor/>
                              </m:rPr>
                              <a:rPr lang="tr-TR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</m:e>
                        </m:mr>
                      </m:m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098" y="2696188"/>
                <a:ext cx="3898375" cy="10506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Dikdörtgen 8"/>
              <p:cNvSpPr/>
              <p:nvPr/>
            </p:nvSpPr>
            <p:spPr>
              <a:xfrm>
                <a:off x="2529281" y="4249407"/>
                <a:ext cx="6538008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&lt;0,2</m:t>
                      </m:r>
                      <m:r>
                        <m:rPr>
                          <m:nor/>
                        </m:rPr>
                        <a:rPr lang="tr-TR" sz="2000" i="1">
                          <a:latin typeface="Cambria Math" panose="02040503050406030204" pitchFamily="18" charset="0"/>
                        </a:rPr>
                        <m:t>           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22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2⋅1644,3</m:t>
                          </m:r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32,22</m:t>
                              </m:r>
                            </m:num>
                            <m:den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148,1</m:t>
                              </m:r>
                            </m:den>
                          </m:f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18,18</m:t>
                              </m:r>
                            </m:num>
                            <m:den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56,87</m:t>
                              </m:r>
                            </m:den>
                          </m:f>
                        </m:e>
                      </m:d>
                      <m:r>
                        <a:rPr lang="tr-TR" sz="2000" i="0">
                          <a:latin typeface="Cambria Math" panose="02040503050406030204" pitchFamily="18" charset="0"/>
                        </a:rPr>
                        <m:t>=0,54&lt;1,0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9" name="Dikdörtgen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281" y="4249407"/>
                <a:ext cx="6538008" cy="7838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4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638" y="835080"/>
            <a:ext cx="3135361" cy="218052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83" y="281451"/>
            <a:ext cx="6609034" cy="5360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6321" y="4176175"/>
            <a:ext cx="5351993" cy="46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1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303" y="212516"/>
            <a:ext cx="9511391" cy="374472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29" y="4215020"/>
            <a:ext cx="4005262" cy="246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39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9" y="987572"/>
            <a:ext cx="10559142" cy="307871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43" y="4399562"/>
            <a:ext cx="10417628" cy="115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8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884" y="321328"/>
            <a:ext cx="6868232" cy="571026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599" y="1462524"/>
            <a:ext cx="3624943" cy="237503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4683009"/>
            <a:ext cx="5539130" cy="64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2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523278"/>
            <a:ext cx="11027229" cy="35627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6457" y="4753275"/>
            <a:ext cx="3767665" cy="83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93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609" y="876062"/>
            <a:ext cx="10130762" cy="382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4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Metin kutusu 57"/>
          <p:cNvSpPr txBox="1"/>
          <p:nvPr/>
        </p:nvSpPr>
        <p:spPr>
          <a:xfrm>
            <a:off x="453390" y="273129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" name="Grup 65"/>
          <p:cNvGrpSpPr/>
          <p:nvPr/>
        </p:nvGrpSpPr>
        <p:grpSpPr>
          <a:xfrm>
            <a:off x="2615517" y="273129"/>
            <a:ext cx="6071281" cy="3638145"/>
            <a:chOff x="2615517" y="503961"/>
            <a:chExt cx="6071281" cy="3638145"/>
          </a:xfrm>
        </p:grpSpPr>
        <p:grpSp>
          <p:nvGrpSpPr>
            <p:cNvPr id="2" name="Group 131"/>
            <p:cNvGrpSpPr/>
            <p:nvPr/>
          </p:nvGrpSpPr>
          <p:grpSpPr>
            <a:xfrm>
              <a:off x="2615517" y="503961"/>
              <a:ext cx="6071281" cy="3638145"/>
              <a:chOff x="273601" y="-21660"/>
              <a:chExt cx="4892777" cy="3099821"/>
            </a:xfrm>
          </p:grpSpPr>
          <p:grpSp>
            <p:nvGrpSpPr>
              <p:cNvPr id="3" name="Group 180"/>
              <p:cNvGrpSpPr/>
              <p:nvPr/>
            </p:nvGrpSpPr>
            <p:grpSpPr>
              <a:xfrm>
                <a:off x="273601" y="50240"/>
                <a:ext cx="4892777" cy="3027921"/>
                <a:chOff x="273601" y="0"/>
                <a:chExt cx="4892777" cy="3027921"/>
              </a:xfrm>
            </p:grpSpPr>
            <p:sp>
              <p:nvSpPr>
                <p:cNvPr id="8" name="Text Box 17"/>
                <p:cNvSpPr txBox="1"/>
                <p:nvPr/>
              </p:nvSpPr>
              <p:spPr>
                <a:xfrm>
                  <a:off x="273601" y="543207"/>
                  <a:ext cx="796290" cy="24701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5000"/>
                    </a:lnSpc>
                    <a:spcAft>
                      <a:spcPts val="800"/>
                    </a:spcAft>
                  </a:pPr>
                  <a:r>
                    <a:rPr lang="tr-TR" sz="12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W=45 kN</a:t>
                  </a:r>
                  <a:endParaRPr lang="tr-TR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9" name="Group 182"/>
                <p:cNvGrpSpPr/>
                <p:nvPr/>
              </p:nvGrpSpPr>
              <p:grpSpPr>
                <a:xfrm>
                  <a:off x="519378" y="0"/>
                  <a:ext cx="4647000" cy="3027921"/>
                  <a:chOff x="519378" y="0"/>
                  <a:chExt cx="4647000" cy="3027921"/>
                </a:xfrm>
              </p:grpSpPr>
              <p:grpSp>
                <p:nvGrpSpPr>
                  <p:cNvPr id="10" name="Group 183"/>
                  <p:cNvGrpSpPr/>
                  <p:nvPr/>
                </p:nvGrpSpPr>
                <p:grpSpPr>
                  <a:xfrm>
                    <a:off x="794886" y="174480"/>
                    <a:ext cx="4371492" cy="2853441"/>
                    <a:chOff x="794886" y="123275"/>
                    <a:chExt cx="4371492" cy="2853441"/>
                  </a:xfrm>
                </p:grpSpPr>
                <p:cxnSp>
                  <p:nvCxnSpPr>
                    <p:cNvPr id="14" name="Straight Connector 184"/>
                    <p:cNvCxnSpPr/>
                    <p:nvPr/>
                  </p:nvCxnSpPr>
                  <p:spPr>
                    <a:xfrm>
                      <a:off x="1065190" y="429555"/>
                      <a:ext cx="0" cy="1826895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Connector 185"/>
                    <p:cNvCxnSpPr/>
                    <p:nvPr/>
                  </p:nvCxnSpPr>
                  <p:spPr>
                    <a:xfrm>
                      <a:off x="4252890" y="437175"/>
                      <a:ext cx="0" cy="1826895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Connector 186"/>
                    <p:cNvCxnSpPr/>
                    <p:nvPr/>
                  </p:nvCxnSpPr>
                  <p:spPr>
                    <a:xfrm>
                      <a:off x="1060110" y="432730"/>
                      <a:ext cx="3200400" cy="0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" name="Oval 16"/>
                    <p:cNvSpPr/>
                    <p:nvPr/>
                  </p:nvSpPr>
                  <p:spPr>
                    <a:xfrm>
                      <a:off x="4210980" y="446700"/>
                      <a:ext cx="81915" cy="8064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cxnSp>
                  <p:nvCxnSpPr>
                    <p:cNvPr id="18" name="Straight Connector 188"/>
                    <p:cNvCxnSpPr/>
                    <p:nvPr/>
                  </p:nvCxnSpPr>
                  <p:spPr>
                    <a:xfrm>
                      <a:off x="946700" y="2252640"/>
                      <a:ext cx="228600" cy="381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9" name="Text Box 17"/>
                    <p:cNvSpPr txBox="1"/>
                    <p:nvPr/>
                  </p:nvSpPr>
                  <p:spPr>
                    <a:xfrm>
                      <a:off x="794886" y="1932025"/>
                      <a:ext cx="299720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" name="Text Box 17"/>
                    <p:cNvSpPr txBox="1"/>
                    <p:nvPr/>
                  </p:nvSpPr>
                  <p:spPr>
                    <a:xfrm>
                      <a:off x="960059" y="123275"/>
                      <a:ext cx="25844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" name="Text Box 17"/>
                    <p:cNvSpPr txBox="1"/>
                    <p:nvPr/>
                  </p:nvSpPr>
                  <p:spPr>
                    <a:xfrm>
                      <a:off x="4330995" y="2046900"/>
                      <a:ext cx="29146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" name="Text Box 17"/>
                    <p:cNvSpPr txBox="1"/>
                    <p:nvPr/>
                  </p:nvSpPr>
                  <p:spPr>
                    <a:xfrm>
                      <a:off x="4122100" y="123279"/>
                      <a:ext cx="26606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" name="Text Box 17"/>
                    <p:cNvSpPr txBox="1"/>
                    <p:nvPr/>
                  </p:nvSpPr>
                  <p:spPr>
                    <a:xfrm>
                      <a:off x="1799250" y="399075"/>
                      <a:ext cx="25717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" name="Text Box 17"/>
                    <p:cNvSpPr txBox="1"/>
                    <p:nvPr/>
                  </p:nvSpPr>
                  <p:spPr>
                    <a:xfrm>
                      <a:off x="3247050" y="427650"/>
                      <a:ext cx="240030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5" name="Straight Connector 195"/>
                    <p:cNvCxnSpPr/>
                    <p:nvPr/>
                  </p:nvCxnSpPr>
                  <p:spPr>
                    <a:xfrm>
                      <a:off x="1065190" y="2474999"/>
                      <a:ext cx="0" cy="36576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196"/>
                    <p:cNvCxnSpPr/>
                    <p:nvPr/>
                  </p:nvCxnSpPr>
                  <p:spPr>
                    <a:xfrm>
                      <a:off x="1750990" y="2465725"/>
                      <a:ext cx="0" cy="36576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197"/>
                    <p:cNvCxnSpPr/>
                    <p:nvPr/>
                  </p:nvCxnSpPr>
                  <p:spPr>
                    <a:xfrm>
                      <a:off x="3579790" y="2456727"/>
                      <a:ext cx="0" cy="36576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198"/>
                    <p:cNvCxnSpPr/>
                    <p:nvPr/>
                  </p:nvCxnSpPr>
                  <p:spPr>
                    <a:xfrm>
                      <a:off x="4252890" y="2435542"/>
                      <a:ext cx="0" cy="36576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199"/>
                    <p:cNvCxnSpPr/>
                    <p:nvPr/>
                  </p:nvCxnSpPr>
                  <p:spPr>
                    <a:xfrm>
                      <a:off x="944746" y="2711244"/>
                      <a:ext cx="338634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0" name="Text Box 17"/>
                    <p:cNvSpPr txBox="1"/>
                    <p:nvPr/>
                  </p:nvSpPr>
                  <p:spPr>
                    <a:xfrm>
                      <a:off x="1201715" y="2727796"/>
                      <a:ext cx="53657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1.5 m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1" name="Text Box 17"/>
                    <p:cNvSpPr txBox="1"/>
                    <p:nvPr/>
                  </p:nvSpPr>
                  <p:spPr>
                    <a:xfrm>
                      <a:off x="2482469" y="2727796"/>
                      <a:ext cx="53657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4.0 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2" name="Text Box 17"/>
                    <p:cNvSpPr txBox="1"/>
                    <p:nvPr/>
                  </p:nvSpPr>
                  <p:spPr>
                    <a:xfrm>
                      <a:off x="3692143" y="2727796"/>
                      <a:ext cx="53657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1.5 m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" name="Plus 209"/>
                    <p:cNvSpPr/>
                    <p:nvPr/>
                  </p:nvSpPr>
                  <p:spPr>
                    <a:xfrm rot="2781584">
                      <a:off x="972540" y="341636"/>
                      <a:ext cx="182880" cy="182880"/>
                    </a:xfrm>
                    <a:prstGeom prst="mathPlus">
                      <a:avLst/>
                    </a:prstGeom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sp>
                  <p:nvSpPr>
                    <p:cNvPr id="40" name="Plus 210"/>
                    <p:cNvSpPr/>
                    <p:nvPr/>
                  </p:nvSpPr>
                  <p:spPr>
                    <a:xfrm rot="2781584">
                      <a:off x="1835944" y="337974"/>
                      <a:ext cx="182880" cy="182245"/>
                    </a:xfrm>
                    <a:prstGeom prst="mathPlus">
                      <a:avLst/>
                    </a:prstGeom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sp>
                  <p:nvSpPr>
                    <p:cNvPr id="41" name="Plus 211"/>
                    <p:cNvSpPr/>
                    <p:nvPr/>
                  </p:nvSpPr>
                  <p:spPr>
                    <a:xfrm rot="2781584">
                      <a:off x="3284651" y="337954"/>
                      <a:ext cx="182880" cy="182245"/>
                    </a:xfrm>
                    <a:prstGeom prst="mathPlus">
                      <a:avLst/>
                    </a:prstGeom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sp>
                  <p:nvSpPr>
                    <p:cNvPr id="42" name="Plus 212"/>
                    <p:cNvSpPr/>
                    <p:nvPr/>
                  </p:nvSpPr>
                  <p:spPr>
                    <a:xfrm rot="2781584">
                      <a:off x="4159702" y="335502"/>
                      <a:ext cx="182880" cy="182245"/>
                    </a:xfrm>
                    <a:prstGeom prst="mathPlus">
                      <a:avLst/>
                    </a:prstGeom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cxnSp>
                  <p:nvCxnSpPr>
                    <p:cNvPr id="43" name="Straight Connector 213"/>
                    <p:cNvCxnSpPr/>
                    <p:nvPr/>
                  </p:nvCxnSpPr>
                  <p:spPr>
                    <a:xfrm flipH="1">
                      <a:off x="4916384" y="265603"/>
                      <a:ext cx="0" cy="210312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Isosceles Triangle 214"/>
                    <p:cNvSpPr/>
                    <p:nvPr/>
                  </p:nvSpPr>
                  <p:spPr>
                    <a:xfrm>
                      <a:off x="4148074" y="2122374"/>
                      <a:ext cx="204469" cy="137160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cxnSp>
                  <p:nvCxnSpPr>
                    <p:cNvPr id="45" name="Straight Connector 215"/>
                    <p:cNvCxnSpPr/>
                    <p:nvPr/>
                  </p:nvCxnSpPr>
                  <p:spPr>
                    <a:xfrm flipV="1">
                      <a:off x="942638" y="2259572"/>
                      <a:ext cx="37771" cy="3435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216"/>
                    <p:cNvCxnSpPr/>
                    <p:nvPr/>
                  </p:nvCxnSpPr>
                  <p:spPr>
                    <a:xfrm flipV="1">
                      <a:off x="984195" y="2261588"/>
                      <a:ext cx="37465" cy="3429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217"/>
                    <p:cNvCxnSpPr/>
                    <p:nvPr/>
                  </p:nvCxnSpPr>
                  <p:spPr>
                    <a:xfrm flipV="1">
                      <a:off x="1028616" y="2261320"/>
                      <a:ext cx="37465" cy="3429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218"/>
                    <p:cNvCxnSpPr/>
                    <p:nvPr/>
                  </p:nvCxnSpPr>
                  <p:spPr>
                    <a:xfrm flipV="1">
                      <a:off x="1069891" y="2263189"/>
                      <a:ext cx="37465" cy="3365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219"/>
                    <p:cNvCxnSpPr/>
                    <p:nvPr/>
                  </p:nvCxnSpPr>
                  <p:spPr>
                    <a:xfrm flipV="1">
                      <a:off x="1114511" y="2264380"/>
                      <a:ext cx="37465" cy="3429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220"/>
                    <p:cNvCxnSpPr/>
                    <p:nvPr/>
                  </p:nvCxnSpPr>
                  <p:spPr>
                    <a:xfrm flipV="1">
                      <a:off x="4142993" y="2260417"/>
                      <a:ext cx="37465" cy="3429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221"/>
                    <p:cNvCxnSpPr/>
                    <p:nvPr/>
                  </p:nvCxnSpPr>
                  <p:spPr>
                    <a:xfrm flipV="1">
                      <a:off x="4184268" y="2262957"/>
                      <a:ext cx="37465" cy="3365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222"/>
                    <p:cNvCxnSpPr/>
                    <p:nvPr/>
                  </p:nvCxnSpPr>
                  <p:spPr>
                    <a:xfrm flipV="1">
                      <a:off x="4228718" y="2262322"/>
                      <a:ext cx="37465" cy="3365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223"/>
                    <p:cNvCxnSpPr/>
                    <p:nvPr/>
                  </p:nvCxnSpPr>
                  <p:spPr>
                    <a:xfrm flipV="1">
                      <a:off x="4269993" y="2264227"/>
                      <a:ext cx="37465" cy="3302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Straight Connector 224"/>
                    <p:cNvCxnSpPr/>
                    <p:nvPr/>
                  </p:nvCxnSpPr>
                  <p:spPr>
                    <a:xfrm flipV="1">
                      <a:off x="4315078" y="2265497"/>
                      <a:ext cx="37465" cy="3365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225"/>
                    <p:cNvCxnSpPr/>
                    <p:nvPr/>
                  </p:nvCxnSpPr>
                  <p:spPr>
                    <a:xfrm>
                      <a:off x="4637837" y="437119"/>
                      <a:ext cx="453542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226"/>
                    <p:cNvCxnSpPr/>
                    <p:nvPr/>
                  </p:nvCxnSpPr>
                  <p:spPr>
                    <a:xfrm>
                      <a:off x="4619894" y="2240854"/>
                      <a:ext cx="45339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Text Box 17"/>
                    <p:cNvSpPr txBox="1"/>
                    <p:nvPr/>
                  </p:nvSpPr>
                  <p:spPr>
                    <a:xfrm rot="5400000">
                      <a:off x="4773948" y="1189498"/>
                      <a:ext cx="536575" cy="24828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4.0 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cxnSp>
                <p:nvCxnSpPr>
                  <p:cNvPr id="11" name="Straight Arrow Connector 228"/>
                  <p:cNvCxnSpPr/>
                  <p:nvPr/>
                </p:nvCxnSpPr>
                <p:spPr>
                  <a:xfrm>
                    <a:off x="519378" y="488317"/>
                    <a:ext cx="457200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Arrow Connector 229"/>
                  <p:cNvCxnSpPr/>
                  <p:nvPr/>
                </p:nvCxnSpPr>
                <p:spPr>
                  <a:xfrm>
                    <a:off x="1928770" y="0"/>
                    <a:ext cx="0" cy="45720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Arrow Connector 230"/>
                  <p:cNvCxnSpPr/>
                  <p:nvPr/>
                </p:nvCxnSpPr>
                <p:spPr>
                  <a:xfrm>
                    <a:off x="3374587" y="658"/>
                    <a:ext cx="0" cy="456565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" name="Text Box 17"/>
              <p:cNvSpPr txBox="1"/>
              <p:nvPr/>
            </p:nvSpPr>
            <p:spPr>
              <a:xfrm>
                <a:off x="1911903" y="-21660"/>
                <a:ext cx="873760" cy="27802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</a:t>
                </a:r>
                <a:r>
                  <a:rPr lang="tr-TR" sz="1200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 </a:t>
                </a: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 20 kN</a:t>
                </a:r>
                <a:endPara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" name="Text Box 17"/>
              <p:cNvSpPr txBox="1"/>
              <p:nvPr/>
            </p:nvSpPr>
            <p:spPr>
              <a:xfrm>
                <a:off x="1923333" y="175826"/>
                <a:ext cx="862330" cy="29781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</a:t>
                </a:r>
                <a:r>
                  <a:rPr lang="tr-TR" sz="1200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 </a:t>
                </a: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 25 kN</a:t>
                </a:r>
                <a:endPara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" name="Text Box 17"/>
              <p:cNvSpPr txBox="1"/>
              <p:nvPr/>
            </p:nvSpPr>
            <p:spPr>
              <a:xfrm>
                <a:off x="3359403" y="179429"/>
                <a:ext cx="862330" cy="30595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</a:t>
                </a:r>
                <a:r>
                  <a:rPr lang="tr-TR" sz="1200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 </a:t>
                </a: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 25 kN</a:t>
                </a:r>
                <a:endPara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Text Box 17"/>
              <p:cNvSpPr txBox="1"/>
              <p:nvPr/>
            </p:nvSpPr>
            <p:spPr>
              <a:xfrm>
                <a:off x="3368965" y="2"/>
                <a:ext cx="873760" cy="32656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</a:t>
                </a:r>
                <a:r>
                  <a:rPr lang="tr-TR" sz="1200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 </a:t>
                </a: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 20 kN</a:t>
                </a:r>
                <a:endPara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64" name="Grup 63"/>
            <p:cNvGrpSpPr/>
            <p:nvPr/>
          </p:nvGrpSpPr>
          <p:grpSpPr>
            <a:xfrm>
              <a:off x="3390083" y="3387187"/>
              <a:ext cx="402772" cy="250371"/>
              <a:chOff x="1023257" y="5165271"/>
              <a:chExt cx="402772" cy="250371"/>
            </a:xfrm>
          </p:grpSpPr>
          <p:cxnSp>
            <p:nvCxnSpPr>
              <p:cNvPr id="60" name="Düz Bağlayıcı 59"/>
              <p:cNvCxnSpPr/>
              <p:nvPr/>
            </p:nvCxnSpPr>
            <p:spPr>
              <a:xfrm>
                <a:off x="1023257" y="5290457"/>
                <a:ext cx="40277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 flipH="1" flipV="1">
                <a:off x="1426029" y="5165271"/>
                <a:ext cx="0" cy="25037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 flipH="1" flipV="1">
                <a:off x="1023407" y="5165271"/>
                <a:ext cx="0" cy="25037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Dikdörtgen 64"/>
          <p:cNvSpPr/>
          <p:nvPr/>
        </p:nvSpPr>
        <p:spPr>
          <a:xfrm>
            <a:off x="453390" y="4044202"/>
            <a:ext cx="11373899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Şekilde görülen sistemde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A-c kolonu HE240B</a:t>
            </a: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c-d kirişi HE180A </a:t>
            </a: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d-B kolonu IPE270</a:t>
            </a: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profillerden imal edilmiştir. Tüm elemanlarda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S355</a:t>
            </a: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yapı çeliği kullanılmıştır. A ve c noktalarından dik düzlemde mafsallar ile tutulan A-c kolonunu, verilen dış yükler için 1,2D+L+1,6W yük kombinasyonunu kullanarak kontrol ediniz. (1,6W için </a:t>
            </a:r>
            <a:r>
              <a:rPr lang="el-G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=55,7 mm)</a:t>
            </a:r>
            <a:endParaRPr lang="tr-T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7" name="Tablo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758278"/>
              </p:ext>
            </p:extLst>
          </p:nvPr>
        </p:nvGraphicFramePr>
        <p:xfrm>
          <a:off x="453390" y="5183768"/>
          <a:ext cx="10552067" cy="115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9610"/>
                <a:gridCol w="471734"/>
                <a:gridCol w="580672"/>
                <a:gridCol w="580672"/>
                <a:gridCol w="580672"/>
                <a:gridCol w="580672"/>
                <a:gridCol w="580672"/>
                <a:gridCol w="703243"/>
                <a:gridCol w="613406"/>
                <a:gridCol w="566057"/>
                <a:gridCol w="439982"/>
                <a:gridCol w="580672"/>
                <a:gridCol w="580672"/>
                <a:gridCol w="580672"/>
                <a:gridCol w="580672"/>
                <a:gridCol w="580672"/>
                <a:gridCol w="580672"/>
                <a:gridCol w="680643"/>
              </a:tblGrid>
              <a:tr h="1996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KESİT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ctr"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ÖLÇÜLER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STATİK DEĞERLER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966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KUVVETLİ EKSEN x-x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ZAYIF EKSEN y-y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</a:tr>
              <a:tr h="25411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el.x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pl.x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vx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1400" u="none" strike="noStrike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el.y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1400" u="none" strike="noStrike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pl.y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iy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</a:tr>
              <a:tr h="235966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</a:tr>
              <a:tr h="18151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HE240B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11260,0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10,31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326,9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498,4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486900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</a:tr>
            </a:tbl>
          </a:graphicData>
        </a:graphic>
      </p:graphicFrame>
      <p:sp>
        <p:nvSpPr>
          <p:cNvPr id="62" name="Metin kutusu 61"/>
          <p:cNvSpPr txBox="1"/>
          <p:nvPr/>
        </p:nvSpPr>
        <p:spPr>
          <a:xfrm>
            <a:off x="9532077" y="4760116"/>
            <a:ext cx="591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75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369</Words>
  <Application>Microsoft Office PowerPoint</Application>
  <PresentationFormat>Geniş ekran</PresentationFormat>
  <Paragraphs>149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Orkun</dc:creator>
  <cp:lastModifiedBy>Orkun</cp:lastModifiedBy>
  <cp:revision>33</cp:revision>
  <dcterms:created xsi:type="dcterms:W3CDTF">2019-04-02T10:43:28Z</dcterms:created>
  <dcterms:modified xsi:type="dcterms:W3CDTF">2019-11-26T12:11:52Z</dcterms:modified>
</cp:coreProperties>
</file>