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</p:sldMasterIdLst>
  <p:notesMasterIdLst>
    <p:notesMasterId r:id="rId23"/>
  </p:notesMasterIdLst>
  <p:sldIdLst>
    <p:sldId id="256" r:id="rId4"/>
    <p:sldId id="259" r:id="rId5"/>
    <p:sldId id="276" r:id="rId6"/>
    <p:sldId id="260" r:id="rId7"/>
    <p:sldId id="27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5359400" cy="7581900"/>
  <p:notesSz cx="5359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40" autoAdjust="0"/>
  </p:normalViewPr>
  <p:slideViewPr>
    <p:cSldViewPr>
      <p:cViewPr>
        <p:scale>
          <a:sx n="180" d="100"/>
          <a:sy n="180" d="100"/>
        </p:scale>
        <p:origin x="-414" y="27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3225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035300" y="0"/>
            <a:ext cx="23225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7848F-7D2A-47DC-BD17-27F0F8203DBA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74813" y="568325"/>
            <a:ext cx="2009775" cy="284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36575" y="3602038"/>
            <a:ext cx="4286250" cy="34115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200900"/>
            <a:ext cx="2322513" cy="379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035300" y="7200900"/>
            <a:ext cx="2322513" cy="379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6C568-4854-42F1-88B1-FA6D43B3E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568-4854-42F1-88B1-FA6D43B3E7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568-4854-42F1-88B1-FA6D43B3E7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1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568-4854-42F1-88B1-FA6D43B3E7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7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2431" y="2350389"/>
            <a:ext cx="4560887" cy="1592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4862" y="4245864"/>
            <a:ext cx="3756025" cy="1895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0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2431" y="2350389"/>
            <a:ext cx="4560887" cy="1592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4862" y="4245864"/>
            <a:ext cx="3756025" cy="1895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2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36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8287" y="1743837"/>
            <a:ext cx="2334101" cy="5004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63361" y="1743837"/>
            <a:ext cx="2334101" cy="5004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43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29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8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8287" y="1743837"/>
            <a:ext cx="2334101" cy="5004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63361" y="1743837"/>
            <a:ext cx="2334101" cy="5004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2431" y="2350389"/>
            <a:ext cx="4560887" cy="1592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4862" y="4245864"/>
            <a:ext cx="3756025" cy="1895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1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6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8287" y="1743837"/>
            <a:ext cx="2334101" cy="5004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63361" y="1743837"/>
            <a:ext cx="2334101" cy="5004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4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6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8287" y="303276"/>
            <a:ext cx="4829175" cy="1213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8287" y="1743837"/>
            <a:ext cx="4829175" cy="5004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24355" y="7051167"/>
            <a:ext cx="1717040" cy="37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8287" y="7051167"/>
            <a:ext cx="1234122" cy="37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63340" y="7051167"/>
            <a:ext cx="1234122" cy="37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8287" y="303276"/>
            <a:ext cx="4829175" cy="1213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8287" y="1743837"/>
            <a:ext cx="4829175" cy="5004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24355" y="7051167"/>
            <a:ext cx="1717040" cy="37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8287" y="7051167"/>
            <a:ext cx="1234122" cy="37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63340" y="7051167"/>
            <a:ext cx="1234122" cy="37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9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8287" y="303276"/>
            <a:ext cx="4829175" cy="1213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8287" y="1743837"/>
            <a:ext cx="4829175" cy="5004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24355" y="7051167"/>
            <a:ext cx="1717040" cy="37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8287" y="7051167"/>
            <a:ext cx="1234122" cy="37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63340" y="7051167"/>
            <a:ext cx="1234122" cy="37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1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2.pn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icaldaily.com/9-toxic-chemicals-found-furniture-your-home-hazard-zone-256572" TargetMode="External"/><Relationship Id="rId3" Type="http://schemas.openxmlformats.org/officeDocument/2006/relationships/hyperlink" Target="http://my.clevelandclinic.org/health/healthy_living/hic_Household_Chemicals_The_Basics/hic_Household_Chemicals_Chart_Whats_in_my_House" TargetMode="External"/><Relationship Id="rId7" Type="http://schemas.openxmlformats.org/officeDocument/2006/relationships/hyperlink" Target="https://www.usfa.fema.gov/downloads/pdf/publications/home_hazmats_flyer.pdf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eorgetownma.gov/public_documents/georgetownma_admin/GEORGETOWN%20HHW%20Bulletin.pdf" TargetMode="External"/><Relationship Id="rId5" Type="http://schemas.openxmlformats.org/officeDocument/2006/relationships/hyperlink" Target="http://householdproducts.nlm.nih.gov/" TargetMode="External"/><Relationship Id="rId10" Type="http://schemas.openxmlformats.org/officeDocument/2006/relationships/image" Target="../media/image45.png"/><Relationship Id="rId4" Type="http://schemas.openxmlformats.org/officeDocument/2006/relationships/hyperlink" Target="http://www.globalhealingcenter.com/health-hazards-to-know-about/top-10-hazardous-household-chemicals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323" y="171460"/>
            <a:ext cx="5363777" cy="7581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9684" y="483816"/>
            <a:ext cx="1097079" cy="1890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55139" y="4457953"/>
            <a:ext cx="2317668" cy="1733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3434" y="691434"/>
            <a:ext cx="1359962" cy="16985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46484" y="409702"/>
            <a:ext cx="1145619" cy="1825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45509" y="5305488"/>
            <a:ext cx="1484248" cy="1843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59752" y="4325124"/>
            <a:ext cx="2254250" cy="2823845"/>
            <a:chOff x="459752" y="4325124"/>
            <a:chExt cx="2254250" cy="2823845"/>
          </a:xfrm>
        </p:grpSpPr>
        <p:sp>
          <p:nvSpPr>
            <p:cNvPr id="8" name="object 8"/>
            <p:cNvSpPr/>
            <p:nvPr/>
          </p:nvSpPr>
          <p:spPr>
            <a:xfrm>
              <a:off x="489915" y="5154891"/>
              <a:ext cx="2223655" cy="199365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9752" y="4325124"/>
              <a:ext cx="1043406" cy="15661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3533521" y="1203832"/>
            <a:ext cx="1434604" cy="19162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47650" y="249427"/>
            <a:ext cx="2882265" cy="2880360"/>
            <a:chOff x="247650" y="249427"/>
            <a:chExt cx="2882265" cy="2880360"/>
          </a:xfrm>
        </p:grpSpPr>
        <p:sp>
          <p:nvSpPr>
            <p:cNvPr id="12" name="object 12"/>
            <p:cNvSpPr/>
            <p:nvPr/>
          </p:nvSpPr>
          <p:spPr>
            <a:xfrm>
              <a:off x="249796" y="249427"/>
              <a:ext cx="2880360" cy="2880360"/>
            </a:xfrm>
            <a:custGeom>
              <a:avLst/>
              <a:gdLst/>
              <a:ahLst/>
              <a:cxnLst/>
              <a:rect l="l" t="t" r="r" b="b"/>
              <a:pathLst>
                <a:path w="2880360" h="2880360">
                  <a:moveTo>
                    <a:pt x="2879953" y="558"/>
                  </a:moveTo>
                  <a:lnTo>
                    <a:pt x="108699" y="558"/>
                  </a:lnTo>
                  <a:lnTo>
                    <a:pt x="108699" y="0"/>
                  </a:lnTo>
                  <a:lnTo>
                    <a:pt x="73507" y="0"/>
                  </a:lnTo>
                  <a:lnTo>
                    <a:pt x="73507" y="558"/>
                  </a:lnTo>
                  <a:lnTo>
                    <a:pt x="72301" y="558"/>
                  </a:lnTo>
                  <a:lnTo>
                    <a:pt x="72301" y="381"/>
                  </a:lnTo>
                  <a:lnTo>
                    <a:pt x="37109" y="381"/>
                  </a:lnTo>
                  <a:lnTo>
                    <a:pt x="37109" y="558"/>
                  </a:lnTo>
                  <a:lnTo>
                    <a:pt x="35902" y="558"/>
                  </a:lnTo>
                  <a:lnTo>
                    <a:pt x="35902" y="127"/>
                  </a:lnTo>
                  <a:lnTo>
                    <a:pt x="711" y="127"/>
                  </a:lnTo>
                  <a:lnTo>
                    <a:pt x="711" y="558"/>
                  </a:lnTo>
                  <a:lnTo>
                    <a:pt x="228" y="558"/>
                  </a:lnTo>
                  <a:lnTo>
                    <a:pt x="228" y="36830"/>
                  </a:lnTo>
                  <a:lnTo>
                    <a:pt x="279" y="72186"/>
                  </a:lnTo>
                  <a:lnTo>
                    <a:pt x="0" y="72186"/>
                  </a:lnTo>
                  <a:lnTo>
                    <a:pt x="0" y="108458"/>
                  </a:lnTo>
                  <a:lnTo>
                    <a:pt x="711" y="108458"/>
                  </a:lnTo>
                  <a:lnTo>
                    <a:pt x="711" y="2880106"/>
                  </a:lnTo>
                  <a:lnTo>
                    <a:pt x="35902" y="2880106"/>
                  </a:lnTo>
                  <a:lnTo>
                    <a:pt x="35902" y="108458"/>
                  </a:lnTo>
                  <a:lnTo>
                    <a:pt x="37109" y="108458"/>
                  </a:lnTo>
                  <a:lnTo>
                    <a:pt x="37109" y="2160397"/>
                  </a:lnTo>
                  <a:lnTo>
                    <a:pt x="72301" y="2160397"/>
                  </a:lnTo>
                  <a:lnTo>
                    <a:pt x="72301" y="108458"/>
                  </a:lnTo>
                  <a:lnTo>
                    <a:pt x="73507" y="108458"/>
                  </a:lnTo>
                  <a:lnTo>
                    <a:pt x="73507" y="1440053"/>
                  </a:lnTo>
                  <a:lnTo>
                    <a:pt x="108699" y="1440053"/>
                  </a:lnTo>
                  <a:lnTo>
                    <a:pt x="108699" y="108458"/>
                  </a:lnTo>
                  <a:lnTo>
                    <a:pt x="1439926" y="108458"/>
                  </a:lnTo>
                  <a:lnTo>
                    <a:pt x="1439926" y="72771"/>
                  </a:lnTo>
                  <a:lnTo>
                    <a:pt x="2160041" y="72771"/>
                  </a:lnTo>
                  <a:lnTo>
                    <a:pt x="2160041" y="36830"/>
                  </a:lnTo>
                  <a:lnTo>
                    <a:pt x="2879953" y="36830"/>
                  </a:lnTo>
                  <a:lnTo>
                    <a:pt x="2879953" y="558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7650" y="249783"/>
              <a:ext cx="127038" cy="1276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232405" y="4451045"/>
            <a:ext cx="2882265" cy="2880360"/>
            <a:chOff x="2232405" y="4451045"/>
            <a:chExt cx="2882265" cy="2880360"/>
          </a:xfrm>
        </p:grpSpPr>
        <p:sp>
          <p:nvSpPr>
            <p:cNvPr id="15" name="object 15"/>
            <p:cNvSpPr/>
            <p:nvPr/>
          </p:nvSpPr>
          <p:spPr>
            <a:xfrm>
              <a:off x="2232406" y="4451045"/>
              <a:ext cx="2882265" cy="2880360"/>
            </a:xfrm>
            <a:custGeom>
              <a:avLst/>
              <a:gdLst/>
              <a:ahLst/>
              <a:cxnLst/>
              <a:rect l="l" t="t" r="r" b="b"/>
              <a:pathLst>
                <a:path w="2882265" h="2880359">
                  <a:moveTo>
                    <a:pt x="2881795" y="0"/>
                  </a:moveTo>
                  <a:lnTo>
                    <a:pt x="2845943" y="0"/>
                  </a:lnTo>
                  <a:lnTo>
                    <a:pt x="2845943" y="2771978"/>
                  </a:lnTo>
                  <a:lnTo>
                    <a:pt x="2845943" y="2807970"/>
                  </a:lnTo>
                  <a:lnTo>
                    <a:pt x="2845943" y="2808122"/>
                  </a:lnTo>
                  <a:lnTo>
                    <a:pt x="2845727" y="2808122"/>
                  </a:lnTo>
                  <a:lnTo>
                    <a:pt x="2845727" y="2807970"/>
                  </a:lnTo>
                  <a:lnTo>
                    <a:pt x="2845943" y="2807970"/>
                  </a:lnTo>
                  <a:lnTo>
                    <a:pt x="2845943" y="2771978"/>
                  </a:lnTo>
                  <a:lnTo>
                    <a:pt x="2845727" y="2771978"/>
                  </a:lnTo>
                  <a:lnTo>
                    <a:pt x="2845727" y="720229"/>
                  </a:lnTo>
                  <a:lnTo>
                    <a:pt x="2809875" y="720229"/>
                  </a:lnTo>
                  <a:lnTo>
                    <a:pt x="2809875" y="2771978"/>
                  </a:lnTo>
                  <a:lnTo>
                    <a:pt x="2809875" y="2807970"/>
                  </a:lnTo>
                  <a:lnTo>
                    <a:pt x="2809875" y="2808122"/>
                  </a:lnTo>
                  <a:lnTo>
                    <a:pt x="2809659" y="2808122"/>
                  </a:lnTo>
                  <a:lnTo>
                    <a:pt x="2809659" y="2807970"/>
                  </a:lnTo>
                  <a:lnTo>
                    <a:pt x="2809875" y="2807970"/>
                  </a:lnTo>
                  <a:lnTo>
                    <a:pt x="2809875" y="2771978"/>
                  </a:lnTo>
                  <a:lnTo>
                    <a:pt x="2809659" y="2771978"/>
                  </a:lnTo>
                  <a:lnTo>
                    <a:pt x="2809659" y="1440281"/>
                  </a:lnTo>
                  <a:lnTo>
                    <a:pt x="2773807" y="1440281"/>
                  </a:lnTo>
                  <a:lnTo>
                    <a:pt x="2773807" y="2771978"/>
                  </a:lnTo>
                  <a:lnTo>
                    <a:pt x="1439926" y="2771978"/>
                  </a:lnTo>
                  <a:lnTo>
                    <a:pt x="1439926" y="2807970"/>
                  </a:lnTo>
                  <a:lnTo>
                    <a:pt x="2773807" y="2807970"/>
                  </a:lnTo>
                  <a:lnTo>
                    <a:pt x="2773807" y="2808122"/>
                  </a:lnTo>
                  <a:lnTo>
                    <a:pt x="719455" y="2808122"/>
                  </a:lnTo>
                  <a:lnTo>
                    <a:pt x="719455" y="2843974"/>
                  </a:lnTo>
                  <a:lnTo>
                    <a:pt x="0" y="2843974"/>
                  </a:lnTo>
                  <a:lnTo>
                    <a:pt x="0" y="2879966"/>
                  </a:lnTo>
                  <a:lnTo>
                    <a:pt x="2879979" y="2879966"/>
                  </a:lnTo>
                  <a:lnTo>
                    <a:pt x="2879979" y="2879217"/>
                  </a:lnTo>
                  <a:lnTo>
                    <a:pt x="2881795" y="2879217"/>
                  </a:lnTo>
                  <a:lnTo>
                    <a:pt x="2881795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86401" y="7202627"/>
              <a:ext cx="127038" cy="1276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07593" y="3153473"/>
            <a:ext cx="4546600" cy="953769"/>
            <a:chOff x="407593" y="3153473"/>
            <a:chExt cx="4546600" cy="953769"/>
          </a:xfrm>
        </p:grpSpPr>
        <p:sp>
          <p:nvSpPr>
            <p:cNvPr id="18" name="object 18"/>
            <p:cNvSpPr/>
            <p:nvPr/>
          </p:nvSpPr>
          <p:spPr>
            <a:xfrm>
              <a:off x="420293" y="3178873"/>
              <a:ext cx="4533900" cy="928369"/>
            </a:xfrm>
            <a:custGeom>
              <a:avLst/>
              <a:gdLst/>
              <a:ahLst/>
              <a:cxnLst/>
              <a:rect l="l" t="t" r="r" b="b"/>
              <a:pathLst>
                <a:path w="4533900" h="928370">
                  <a:moveTo>
                    <a:pt x="4533900" y="0"/>
                  </a:moveTo>
                  <a:lnTo>
                    <a:pt x="0" y="0"/>
                  </a:lnTo>
                  <a:lnTo>
                    <a:pt x="0" y="928052"/>
                  </a:lnTo>
                  <a:lnTo>
                    <a:pt x="4533900" y="928052"/>
                  </a:lnTo>
                  <a:lnTo>
                    <a:pt x="4533900" y="0"/>
                  </a:lnTo>
                  <a:close/>
                </a:path>
              </a:pathLst>
            </a:custGeom>
            <a:solidFill>
              <a:srgbClr val="8033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7593" y="3153473"/>
              <a:ext cx="4533900" cy="92805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07593" y="3153473"/>
            <a:ext cx="4533900" cy="928369"/>
          </a:xfrm>
          <a:prstGeom prst="rect">
            <a:avLst/>
          </a:prstGeom>
          <a:ln w="25400">
            <a:solidFill>
              <a:srgbClr val="FFA2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445770" marR="48260" indent="-399415">
              <a:lnSpc>
                <a:spcPct val="113100"/>
              </a:lnSpc>
              <a:spcBef>
                <a:spcPts val="1245"/>
              </a:spcBef>
            </a:pPr>
            <a:r>
              <a:rPr sz="1650" i="1" spc="-40" dirty="0">
                <a:latin typeface="Arial Black"/>
                <a:cs typeface="Arial Black"/>
              </a:rPr>
              <a:t>EVDE </a:t>
            </a:r>
            <a:r>
              <a:rPr sz="1650" i="1" spc="-45" dirty="0">
                <a:latin typeface="Arial Black"/>
                <a:cs typeface="Arial Black"/>
              </a:rPr>
              <a:t>KULLANILAN ÜRÜNLERİN </a:t>
            </a:r>
            <a:r>
              <a:rPr sz="1650" i="1" spc="-40" dirty="0">
                <a:latin typeface="Arial Black"/>
                <a:cs typeface="Arial Black"/>
              </a:rPr>
              <a:t>İÇİNDE  </a:t>
            </a:r>
            <a:r>
              <a:rPr sz="1650" i="1" spc="-50" dirty="0">
                <a:latin typeface="Arial Black"/>
                <a:cs typeface="Arial Black"/>
              </a:rPr>
              <a:t>BULUNABİLECEK</a:t>
            </a:r>
            <a:r>
              <a:rPr sz="1650" i="1" spc="-25" dirty="0">
                <a:latin typeface="Arial Black"/>
                <a:cs typeface="Arial Black"/>
              </a:rPr>
              <a:t> </a:t>
            </a:r>
            <a:r>
              <a:rPr sz="1650" i="1" spc="-55" dirty="0">
                <a:latin typeface="Arial Black"/>
                <a:cs typeface="Arial Black"/>
              </a:rPr>
              <a:t>KİMYASALLAR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5765" y="359130"/>
            <a:ext cx="4648200" cy="6862445"/>
          </a:xfrm>
          <a:custGeom>
            <a:avLst/>
            <a:gdLst/>
            <a:ahLst/>
            <a:cxnLst/>
            <a:rect l="l" t="t" r="r" b="b"/>
            <a:pathLst>
              <a:path w="4648200" h="6862445">
                <a:moveTo>
                  <a:pt x="0" y="6862318"/>
                </a:moveTo>
                <a:lnTo>
                  <a:pt x="4648200" y="6862318"/>
                </a:lnTo>
                <a:lnTo>
                  <a:pt x="4648200" y="0"/>
                </a:lnTo>
                <a:lnTo>
                  <a:pt x="0" y="0"/>
                </a:lnTo>
                <a:lnTo>
                  <a:pt x="0" y="6862318"/>
                </a:lnTo>
                <a:close/>
              </a:path>
            </a:pathLst>
          </a:custGeom>
          <a:ln w="3175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530090" y="127000"/>
            <a:ext cx="88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4395" y="5052989"/>
            <a:ext cx="4581779" cy="19714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Tehlikeli </a:t>
            </a:r>
            <a:r>
              <a:rPr sz="1200" b="1" spc="-1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içerik</a:t>
            </a:r>
            <a:r>
              <a:rPr sz="1200" b="1" spc="-10" dirty="0">
                <a:latin typeface="Arial Black" panose="020B0A04020102020204" pitchFamily="34" charset="0"/>
                <a:cs typeface="Times New Roman"/>
              </a:rPr>
              <a:t>: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Etilen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glikol monobütil</a:t>
            </a:r>
            <a:r>
              <a:rPr sz="1200" spc="2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asetat</a:t>
            </a:r>
          </a:p>
          <a:p>
            <a:pPr marL="12700" marR="5080">
              <a:lnSpc>
                <a:spcPct val="119500"/>
              </a:lnSpc>
              <a:spcBef>
                <a:spcPts val="595"/>
              </a:spcBef>
            </a:pPr>
            <a:r>
              <a:rPr sz="12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Zararları:</a:t>
            </a:r>
            <a:r>
              <a:rPr sz="1200" b="1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Yutulursa zehirlidir, kalp, böbrek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beyinde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hasara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sebep 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olur.</a:t>
            </a: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200" spc="-5" dirty="0">
                <a:latin typeface="Arial Black" panose="020B0A04020102020204" pitchFamily="34" charset="0"/>
                <a:cs typeface="Times New Roman"/>
              </a:rPr>
              <a:t>Solunması halinde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baş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dönmesine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sebep</a:t>
            </a:r>
            <a:r>
              <a:rPr sz="1200" spc="2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olabilir.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00" b="1" spc="-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Tehlikeli </a:t>
            </a:r>
            <a:r>
              <a:rPr sz="1200" b="1" spc="-1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içerik</a:t>
            </a:r>
            <a:r>
              <a:rPr sz="1200" b="1" spc="-10" dirty="0">
                <a:latin typeface="Arial Black" panose="020B0A04020102020204" pitchFamily="34" charset="0"/>
                <a:cs typeface="Times New Roman"/>
              </a:rPr>
              <a:t>: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Sodyum</a:t>
            </a:r>
            <a:r>
              <a:rPr sz="1200" spc="5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hipoklorit</a:t>
            </a:r>
          </a:p>
          <a:p>
            <a:pPr marL="12700" marR="5080">
              <a:lnSpc>
                <a:spcPct val="118300"/>
              </a:lnSpc>
              <a:spcBef>
                <a:spcPts val="615"/>
              </a:spcBef>
            </a:pPr>
            <a:r>
              <a:rPr sz="12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Zararları:</a:t>
            </a:r>
            <a:r>
              <a:rPr sz="1200" b="1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Deri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göze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temas ederse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şiddetli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yanmaya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sebep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olur.  Dumanı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gözde yanmaya,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solunum yollarında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tahrişe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sebep</a:t>
            </a:r>
            <a:r>
              <a:rPr sz="1200" spc="10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olabilir.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32300" y="2266950"/>
            <a:ext cx="696112" cy="2110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4396" y="76054"/>
            <a:ext cx="4610862" cy="2050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84455" rIns="0" bIns="0" rtlCol="0">
            <a:spAutoFit/>
          </a:bodyPr>
          <a:lstStyle/>
          <a:p>
            <a:pPr marL="414020">
              <a:lnSpc>
                <a:spcPct val="100000"/>
              </a:lnSpc>
              <a:spcBef>
                <a:spcPts val="665"/>
              </a:spcBef>
            </a:pPr>
            <a:r>
              <a:rPr sz="1000" dirty="0">
                <a:latin typeface="Times New Roman"/>
                <a:cs typeface="Times New Roman"/>
              </a:rPr>
              <a:t>9</a:t>
            </a:r>
          </a:p>
          <a:p>
            <a:pPr marL="12700" algn="just">
              <a:lnSpc>
                <a:spcPct val="100000"/>
              </a:lnSpc>
              <a:spcBef>
                <a:spcPts val="680"/>
              </a:spcBef>
            </a:pPr>
            <a:r>
              <a:rPr sz="1600" b="1" i="1" spc="-5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YÜZEY</a:t>
            </a:r>
            <a:r>
              <a:rPr sz="1600" b="1" i="1" spc="-20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b="1" i="1" spc="-5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TEMİZLEYİCİLERİ</a:t>
            </a:r>
            <a:endParaRPr sz="1600" dirty="0">
              <a:latin typeface="Arial Black" panose="020B0A04020102020204" pitchFamily="34" charset="0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19"/>
              </a:spcBef>
            </a:pPr>
            <a:r>
              <a:rPr sz="1200" b="1" spc="-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Tehlikeli </a:t>
            </a:r>
            <a:r>
              <a:rPr sz="1200" b="1" spc="-1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içerik:</a:t>
            </a:r>
            <a:r>
              <a:rPr sz="1200" b="1" spc="4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Amonyak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  <a:p>
            <a:pPr marL="12700" marR="5080" algn="just">
              <a:lnSpc>
                <a:spcPct val="119400"/>
              </a:lnSpc>
              <a:spcBef>
                <a:spcPts val="605"/>
              </a:spcBef>
            </a:pPr>
            <a:r>
              <a:rPr sz="1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Zararları:</a:t>
            </a:r>
            <a:r>
              <a:rPr sz="1200" b="1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Dumanı,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göz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deride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yanmaya,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akciğerde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tahrişe sebep 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olabilir. Astım,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kronik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akciğer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veya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kalp problemleri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olanlar beyazlatıcı 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(ağartıcı)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amonyak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içeren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evsel temizleyiciler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amonyaklı ürünleri 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kullanmamalıdır.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247357" y="249783"/>
            <a:ext cx="4865370" cy="7080884"/>
            <a:chOff x="247357" y="249783"/>
            <a:chExt cx="4865370" cy="7080884"/>
          </a:xfrm>
        </p:grpSpPr>
        <p:sp>
          <p:nvSpPr>
            <p:cNvPr id="6" name="object 6"/>
            <p:cNvSpPr/>
            <p:nvPr/>
          </p:nvSpPr>
          <p:spPr>
            <a:xfrm>
              <a:off x="249948" y="4449660"/>
              <a:ext cx="2880360" cy="2880995"/>
            </a:xfrm>
            <a:custGeom>
              <a:avLst/>
              <a:gdLst/>
              <a:ahLst/>
              <a:cxnLst/>
              <a:rect l="l" t="t" r="r" b="b"/>
              <a:pathLst>
                <a:path w="2880360" h="2880995">
                  <a:moveTo>
                    <a:pt x="2879979" y="2844685"/>
                  </a:moveTo>
                  <a:lnTo>
                    <a:pt x="108445" y="2844685"/>
                  </a:lnTo>
                  <a:lnTo>
                    <a:pt x="108445" y="2844495"/>
                  </a:lnTo>
                  <a:lnTo>
                    <a:pt x="2160701" y="2844495"/>
                  </a:lnTo>
                  <a:lnTo>
                    <a:pt x="2160701" y="2808617"/>
                  </a:lnTo>
                  <a:lnTo>
                    <a:pt x="108445" y="2808617"/>
                  </a:lnTo>
                  <a:lnTo>
                    <a:pt x="108445" y="2808440"/>
                  </a:lnTo>
                  <a:lnTo>
                    <a:pt x="1440510" y="2808440"/>
                  </a:lnTo>
                  <a:lnTo>
                    <a:pt x="1440510" y="2772575"/>
                  </a:lnTo>
                  <a:lnTo>
                    <a:pt x="108445" y="2772575"/>
                  </a:lnTo>
                  <a:lnTo>
                    <a:pt x="108445" y="1439760"/>
                  </a:lnTo>
                  <a:lnTo>
                    <a:pt x="72847" y="1439760"/>
                  </a:lnTo>
                  <a:lnTo>
                    <a:pt x="72847" y="2844685"/>
                  </a:lnTo>
                  <a:lnTo>
                    <a:pt x="72694" y="2844685"/>
                  </a:lnTo>
                  <a:lnTo>
                    <a:pt x="72694" y="2844495"/>
                  </a:lnTo>
                  <a:lnTo>
                    <a:pt x="72847" y="2844495"/>
                  </a:lnTo>
                  <a:lnTo>
                    <a:pt x="72847" y="2808617"/>
                  </a:lnTo>
                  <a:lnTo>
                    <a:pt x="72694" y="2808617"/>
                  </a:lnTo>
                  <a:lnTo>
                    <a:pt x="72694" y="2808440"/>
                  </a:lnTo>
                  <a:lnTo>
                    <a:pt x="72847" y="2808440"/>
                  </a:lnTo>
                  <a:lnTo>
                    <a:pt x="72847" y="2772575"/>
                  </a:lnTo>
                  <a:lnTo>
                    <a:pt x="72694" y="2772575"/>
                  </a:lnTo>
                  <a:lnTo>
                    <a:pt x="72694" y="719429"/>
                  </a:lnTo>
                  <a:lnTo>
                    <a:pt x="37096" y="719429"/>
                  </a:lnTo>
                  <a:lnTo>
                    <a:pt x="37096" y="2844685"/>
                  </a:lnTo>
                  <a:lnTo>
                    <a:pt x="36055" y="2844685"/>
                  </a:lnTo>
                  <a:lnTo>
                    <a:pt x="36055" y="2844495"/>
                  </a:lnTo>
                  <a:lnTo>
                    <a:pt x="37096" y="2844495"/>
                  </a:lnTo>
                  <a:lnTo>
                    <a:pt x="37096" y="2808617"/>
                  </a:lnTo>
                  <a:lnTo>
                    <a:pt x="36055" y="2808617"/>
                  </a:lnTo>
                  <a:lnTo>
                    <a:pt x="36055" y="2808440"/>
                  </a:lnTo>
                  <a:lnTo>
                    <a:pt x="37096" y="2808440"/>
                  </a:lnTo>
                  <a:lnTo>
                    <a:pt x="37096" y="2772575"/>
                  </a:lnTo>
                  <a:lnTo>
                    <a:pt x="36055" y="2772575"/>
                  </a:lnTo>
                  <a:lnTo>
                    <a:pt x="36055" y="0"/>
                  </a:lnTo>
                  <a:lnTo>
                    <a:pt x="457" y="0"/>
                  </a:lnTo>
                  <a:lnTo>
                    <a:pt x="457" y="2772575"/>
                  </a:lnTo>
                  <a:lnTo>
                    <a:pt x="457" y="2808440"/>
                  </a:lnTo>
                  <a:lnTo>
                    <a:pt x="457" y="2844685"/>
                  </a:lnTo>
                  <a:lnTo>
                    <a:pt x="0" y="2844685"/>
                  </a:lnTo>
                  <a:lnTo>
                    <a:pt x="0" y="2880563"/>
                  </a:lnTo>
                  <a:lnTo>
                    <a:pt x="2879979" y="2880563"/>
                  </a:lnTo>
                  <a:lnTo>
                    <a:pt x="2879979" y="2844685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7357" y="7201268"/>
              <a:ext cx="127038" cy="1276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31898" y="249808"/>
              <a:ext cx="2880360" cy="2880360"/>
            </a:xfrm>
            <a:custGeom>
              <a:avLst/>
              <a:gdLst/>
              <a:ahLst/>
              <a:cxnLst/>
              <a:rect l="l" t="t" r="r" b="b"/>
              <a:pathLst>
                <a:path w="2880360" h="2880360">
                  <a:moveTo>
                    <a:pt x="2880068" y="0"/>
                  </a:moveTo>
                  <a:lnTo>
                    <a:pt x="2844533" y="0"/>
                  </a:lnTo>
                  <a:lnTo>
                    <a:pt x="2808478" y="0"/>
                  </a:lnTo>
                  <a:lnTo>
                    <a:pt x="2808478" y="203"/>
                  </a:lnTo>
                  <a:lnTo>
                    <a:pt x="2808478" y="36195"/>
                  </a:lnTo>
                  <a:lnTo>
                    <a:pt x="2807678" y="36271"/>
                  </a:lnTo>
                  <a:lnTo>
                    <a:pt x="2808478" y="36195"/>
                  </a:lnTo>
                  <a:lnTo>
                    <a:pt x="2808478" y="203"/>
                  </a:lnTo>
                  <a:lnTo>
                    <a:pt x="0" y="203"/>
                  </a:lnTo>
                  <a:lnTo>
                    <a:pt x="0" y="36195"/>
                  </a:lnTo>
                  <a:lnTo>
                    <a:pt x="2772029" y="36195"/>
                  </a:lnTo>
                  <a:lnTo>
                    <a:pt x="719582" y="36271"/>
                  </a:lnTo>
                  <a:lnTo>
                    <a:pt x="719582" y="72263"/>
                  </a:lnTo>
                  <a:lnTo>
                    <a:pt x="1439545" y="72263"/>
                  </a:lnTo>
                  <a:lnTo>
                    <a:pt x="1439545" y="108204"/>
                  </a:lnTo>
                  <a:lnTo>
                    <a:pt x="2772029" y="108204"/>
                  </a:lnTo>
                  <a:lnTo>
                    <a:pt x="2772029" y="1440307"/>
                  </a:lnTo>
                  <a:lnTo>
                    <a:pt x="2807678" y="1440307"/>
                  </a:lnTo>
                  <a:lnTo>
                    <a:pt x="2807678" y="108204"/>
                  </a:lnTo>
                  <a:lnTo>
                    <a:pt x="2808478" y="108204"/>
                  </a:lnTo>
                  <a:lnTo>
                    <a:pt x="2808478" y="2160016"/>
                  </a:lnTo>
                  <a:lnTo>
                    <a:pt x="2844419" y="2160016"/>
                  </a:lnTo>
                  <a:lnTo>
                    <a:pt x="2844419" y="2879979"/>
                  </a:lnTo>
                  <a:lnTo>
                    <a:pt x="2880068" y="2879979"/>
                  </a:lnTo>
                  <a:lnTo>
                    <a:pt x="2880068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85257" y="249783"/>
              <a:ext cx="127038" cy="1276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22300" y="2126935"/>
            <a:ext cx="3962400" cy="27765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16205" rIns="0" bIns="0" rtlCol="0">
            <a:spAutoFit/>
          </a:bodyPr>
          <a:lstStyle/>
          <a:p>
            <a:pPr marL="66675" marR="62865">
              <a:lnSpc>
                <a:spcPct val="119800"/>
              </a:lnSpc>
              <a:spcBef>
                <a:spcPts val="915"/>
              </a:spcBef>
            </a:pPr>
            <a:r>
              <a:rPr sz="1200" b="1" i="1" spc="-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DİKKAT:</a:t>
            </a:r>
            <a:r>
              <a:rPr sz="1200" b="1" i="1" spc="-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i="1" spc="-10" dirty="0">
                <a:latin typeface="Arial Black" panose="020B0A04020102020204" pitchFamily="34" charset="0"/>
                <a:cs typeface="Times New Roman"/>
              </a:rPr>
              <a:t>Yüzey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temizleyicilerini, çamaşır suyu </a:t>
            </a:r>
            <a:r>
              <a:rPr sz="1200" i="1" dirty="0">
                <a:latin typeface="Arial Black" panose="020B0A04020102020204" pitchFamily="34" charset="0"/>
                <a:cs typeface="Times New Roman"/>
              </a:rPr>
              <a:t>ile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ASLA  </a:t>
            </a:r>
            <a:r>
              <a:rPr sz="1200" i="1" dirty="0">
                <a:latin typeface="Arial Black" panose="020B0A04020102020204" pitchFamily="34" charset="0"/>
                <a:cs typeface="Times New Roman"/>
              </a:rPr>
              <a:t>TEMAS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ETTİRMEYİNİZ. </a:t>
            </a:r>
            <a:r>
              <a:rPr sz="1200" i="1" dirty="0">
                <a:latin typeface="Arial Black" panose="020B0A04020102020204" pitchFamily="34" charset="0"/>
                <a:cs typeface="Times New Roman"/>
              </a:rPr>
              <a:t>Çünkü yüzey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temizleyicideki  “</a:t>
            </a:r>
            <a:r>
              <a:rPr sz="1200" i="1" spc="-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amonyak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” </a:t>
            </a:r>
            <a:r>
              <a:rPr sz="1200" i="1" dirty="0">
                <a:latin typeface="Arial Black" panose="020B0A04020102020204" pitchFamily="34" charset="0"/>
                <a:cs typeface="Times New Roman"/>
              </a:rPr>
              <a:t>ile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çamaşır </a:t>
            </a:r>
            <a:r>
              <a:rPr sz="1200" i="1" dirty="0">
                <a:latin typeface="Arial Black" panose="020B0A04020102020204" pitchFamily="34" charset="0"/>
                <a:cs typeface="Times New Roman"/>
              </a:rPr>
              <a:t>suyundaki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“</a:t>
            </a:r>
            <a:r>
              <a:rPr sz="1200" i="1" spc="-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klor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” </a:t>
            </a:r>
            <a:r>
              <a:rPr sz="1200" i="1" dirty="0">
                <a:latin typeface="Arial Black" panose="020B0A04020102020204" pitchFamily="34" charset="0"/>
                <a:cs typeface="Times New Roman"/>
              </a:rPr>
              <a:t>birleşince,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ciddi  solunum problemlerine </a:t>
            </a:r>
            <a:r>
              <a:rPr sz="1200" i="1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hatta ölüme </a:t>
            </a:r>
            <a:r>
              <a:rPr sz="1200" i="1" dirty="0">
                <a:latin typeface="Arial Black" panose="020B0A04020102020204" pitchFamily="34" charset="0"/>
                <a:cs typeface="Times New Roman"/>
              </a:rPr>
              <a:t>sebep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olabilecek  </a:t>
            </a:r>
            <a:r>
              <a:rPr sz="1200" i="1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kloramin gazı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ortama yayılır. </a:t>
            </a:r>
            <a:r>
              <a:rPr sz="1200" i="1" dirty="0">
                <a:latin typeface="Arial Black" panose="020B0A04020102020204" pitchFamily="34" charset="0"/>
                <a:cs typeface="Times New Roman"/>
              </a:rPr>
              <a:t>Bu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iki kimyasalı içeren  </a:t>
            </a:r>
            <a:r>
              <a:rPr sz="1200" i="1" dirty="0">
                <a:latin typeface="Arial Black" panose="020B0A04020102020204" pitchFamily="34" charset="0"/>
                <a:cs typeface="Times New Roman"/>
              </a:rPr>
              <a:t>hiçbir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ürünü birbiri </a:t>
            </a:r>
            <a:r>
              <a:rPr sz="1200" i="1" dirty="0" err="1">
                <a:latin typeface="Arial Black" panose="020B0A04020102020204" pitchFamily="34" charset="0"/>
                <a:cs typeface="Times New Roman"/>
              </a:rPr>
              <a:t>ile</a:t>
            </a:r>
            <a:r>
              <a:rPr sz="1200" i="1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i="1" spc="-5" dirty="0" err="1" smtClean="0">
                <a:latin typeface="Arial Black" panose="020B0A04020102020204" pitchFamily="34" charset="0"/>
                <a:cs typeface="Times New Roman"/>
              </a:rPr>
              <a:t>karıştırmayınız</a:t>
            </a:r>
            <a:r>
              <a:rPr sz="1200" i="1" spc="-5" dirty="0" smtClean="0">
                <a:latin typeface="Arial Black" panose="020B0A04020102020204" pitchFamily="34" charset="0"/>
                <a:cs typeface="Times New Roman"/>
              </a:rPr>
              <a:t>!</a:t>
            </a:r>
            <a:r>
              <a:rPr lang="tr-TR" sz="1200" i="1" spc="-5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i="1" dirty="0" smtClean="0">
                <a:latin typeface="Arial Black" panose="020B0A04020102020204" pitchFamily="34" charset="0"/>
                <a:cs typeface="Times New Roman"/>
              </a:rPr>
              <a:t>Bu</a:t>
            </a:r>
            <a:r>
              <a:rPr lang="tr-TR" sz="1200" i="1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i="1" spc="-5" dirty="0" err="1" smtClean="0">
                <a:latin typeface="Arial Black" panose="020B0A04020102020204" pitchFamily="34" charset="0"/>
                <a:cs typeface="Times New Roman"/>
              </a:rPr>
              <a:t>iki</a:t>
            </a:r>
            <a:r>
              <a:rPr sz="1200" i="1" spc="-5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i="1" spc="-5" dirty="0" err="1">
                <a:latin typeface="Arial Black" panose="020B0A04020102020204" pitchFamily="34" charset="0"/>
                <a:cs typeface="Times New Roman"/>
              </a:rPr>
              <a:t>kimyasalı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  </a:t>
            </a:r>
            <a:r>
              <a:rPr sz="1200" i="1" spc="-5" dirty="0" err="1" smtClean="0">
                <a:latin typeface="Arial Black" panose="020B0A04020102020204" pitchFamily="34" charset="0"/>
                <a:cs typeface="Times New Roman"/>
              </a:rPr>
              <a:t>karıştırdığınızda</a:t>
            </a:r>
            <a:r>
              <a:rPr sz="1200" i="1" spc="-5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zehirli gazların açığa </a:t>
            </a:r>
            <a:r>
              <a:rPr sz="1200" i="1" dirty="0">
                <a:latin typeface="Arial Black" panose="020B0A04020102020204" pitchFamily="34" charset="0"/>
                <a:cs typeface="Times New Roman"/>
              </a:rPr>
              <a:t>çıkmasının  yanında,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oluşan yeni kimyasallar </a:t>
            </a:r>
            <a:r>
              <a:rPr sz="1200" i="1" dirty="0">
                <a:latin typeface="Arial Black" panose="020B0A04020102020204" pitchFamily="34" charset="0"/>
                <a:cs typeface="Times New Roman"/>
              </a:rPr>
              <a:t>daha zayıf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dezenfektan  </a:t>
            </a:r>
            <a:r>
              <a:rPr sz="1200" i="1" dirty="0">
                <a:latin typeface="Arial Black" panose="020B0A04020102020204" pitchFamily="34" charset="0"/>
                <a:cs typeface="Times New Roman"/>
              </a:rPr>
              <a:t>olduğundan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temizleyici etkisini </a:t>
            </a:r>
            <a:r>
              <a:rPr sz="1200" i="1" spc="-15" dirty="0">
                <a:latin typeface="Arial Black" panose="020B0A04020102020204" pitchFamily="34" charset="0"/>
                <a:cs typeface="Times New Roman"/>
              </a:rPr>
              <a:t>de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azaltmış</a:t>
            </a:r>
            <a:r>
              <a:rPr sz="1200" i="1" spc="2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olursunuz</a:t>
            </a:r>
            <a:r>
              <a:rPr sz="1200" i="1" spc="-5" dirty="0"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0692" y="358673"/>
            <a:ext cx="4639945" cy="6863080"/>
          </a:xfrm>
          <a:custGeom>
            <a:avLst/>
            <a:gdLst/>
            <a:ahLst/>
            <a:cxnLst/>
            <a:rect l="l" t="t" r="r" b="b"/>
            <a:pathLst>
              <a:path w="4639945" h="6863080">
                <a:moveTo>
                  <a:pt x="0" y="6863080"/>
                </a:moveTo>
                <a:lnTo>
                  <a:pt x="4639691" y="6863080"/>
                </a:lnTo>
                <a:lnTo>
                  <a:pt x="4639691" y="0"/>
                </a:lnTo>
                <a:lnTo>
                  <a:pt x="0" y="0"/>
                </a:lnTo>
                <a:lnTo>
                  <a:pt x="0" y="6863080"/>
                </a:lnTo>
                <a:close/>
              </a:path>
            </a:pathLst>
          </a:custGeom>
          <a:ln w="3175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2494" y="4160901"/>
            <a:ext cx="695325" cy="45783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b="1" spc="-25" dirty="0">
                <a:latin typeface="Times New Roman"/>
                <a:cs typeface="Times New Roman"/>
              </a:rPr>
              <a:t>Z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5" dirty="0">
                <a:latin typeface="Times New Roman"/>
                <a:cs typeface="Times New Roman"/>
              </a:rPr>
              <a:t>r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5" dirty="0">
                <a:latin typeface="Times New Roman"/>
                <a:cs typeface="Times New Roman"/>
              </a:rPr>
              <a:t>rl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5" dirty="0">
                <a:latin typeface="Times New Roman"/>
                <a:cs typeface="Times New Roman"/>
              </a:rPr>
              <a:t>rı</a:t>
            </a:r>
            <a:r>
              <a:rPr sz="1200" b="1" dirty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200" spc="-5" dirty="0">
                <a:latin typeface="Times New Roman"/>
                <a:cs typeface="Times New Roman"/>
              </a:rPr>
              <a:t>yanmaya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40635" y="4160901"/>
            <a:ext cx="39941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2235">
              <a:lnSpc>
                <a:spcPct val="1182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D</a:t>
            </a:r>
            <a:r>
              <a:rPr sz="1200" spc="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ri  sebep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373" y="4160901"/>
            <a:ext cx="1136650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">
              <a:lnSpc>
                <a:spcPct val="118200"/>
              </a:lnSpc>
              <a:spcBef>
                <a:spcPts val="100"/>
              </a:spcBef>
              <a:tabLst>
                <a:tab pos="320675" algn="l"/>
                <a:tab pos="476884" algn="l"/>
                <a:tab pos="764540" algn="l"/>
              </a:tabLst>
            </a:pPr>
            <a:r>
              <a:rPr sz="1200" spc="-25" dirty="0">
                <a:latin typeface="Times New Roman"/>
                <a:cs typeface="Times New Roman"/>
              </a:rPr>
              <a:t>v</a:t>
            </a:r>
            <a:r>
              <a:rPr sz="1200" dirty="0">
                <a:latin typeface="Times New Roman"/>
                <a:cs typeface="Times New Roman"/>
              </a:rPr>
              <a:t>e	</a:t>
            </a:r>
            <a:r>
              <a:rPr sz="1200" spc="-25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ö</a:t>
            </a:r>
            <a:r>
              <a:rPr sz="1200" spc="-15" dirty="0">
                <a:latin typeface="Times New Roman"/>
                <a:cs typeface="Times New Roman"/>
              </a:rPr>
              <a:t>z</a:t>
            </a:r>
            <a:r>
              <a:rPr sz="1200" dirty="0">
                <a:latin typeface="Times New Roman"/>
                <a:cs typeface="Times New Roman"/>
              </a:rPr>
              <a:t>e	</a:t>
            </a:r>
            <a:r>
              <a:rPr sz="1200" spc="5" dirty="0">
                <a:latin typeface="Times New Roman"/>
                <a:cs typeface="Times New Roman"/>
              </a:rPr>
              <a:t>tema</a:t>
            </a:r>
            <a:r>
              <a:rPr sz="1200" dirty="0">
                <a:latin typeface="Times New Roman"/>
                <a:cs typeface="Times New Roman"/>
              </a:rPr>
              <a:t>s  olur.		</a:t>
            </a:r>
            <a:r>
              <a:rPr sz="1200" spc="-5" dirty="0">
                <a:latin typeface="Times New Roman"/>
                <a:cs typeface="Times New Roman"/>
              </a:rPr>
              <a:t>Dumanı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5202" y="4160901"/>
            <a:ext cx="115760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2715">
              <a:lnSpc>
                <a:spcPct val="118200"/>
              </a:lnSpc>
              <a:spcBef>
                <a:spcPts val="100"/>
              </a:spcBef>
              <a:tabLst>
                <a:tab pos="555625" algn="l"/>
                <a:tab pos="695960" algn="l"/>
              </a:tabLst>
            </a:pPr>
            <a:r>
              <a:rPr sz="1200" spc="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d</a:t>
            </a:r>
            <a:r>
              <a:rPr sz="1200" spc="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10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e		</a:t>
            </a:r>
            <a:r>
              <a:rPr sz="1200" spc="-10" dirty="0">
                <a:latin typeface="Times New Roman"/>
                <a:cs typeface="Times New Roman"/>
              </a:rPr>
              <a:t>ş</a:t>
            </a:r>
            <a:r>
              <a:rPr sz="1200" spc="5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dd</a:t>
            </a:r>
            <a:r>
              <a:rPr sz="1200" spc="5" dirty="0">
                <a:latin typeface="Times New Roman"/>
                <a:cs typeface="Times New Roman"/>
              </a:rPr>
              <a:t>et</a:t>
            </a:r>
            <a:r>
              <a:rPr sz="1200" spc="-15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i  </a:t>
            </a:r>
            <a:r>
              <a:rPr sz="1200" spc="-25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ö</a:t>
            </a:r>
            <a:r>
              <a:rPr sz="1200" spc="-15" dirty="0">
                <a:latin typeface="Times New Roman"/>
                <a:cs typeface="Times New Roman"/>
              </a:rPr>
              <a:t>z</a:t>
            </a:r>
            <a:r>
              <a:rPr sz="1200" dirty="0">
                <a:latin typeface="Times New Roman"/>
                <a:cs typeface="Times New Roman"/>
              </a:rPr>
              <a:t>de	</a:t>
            </a:r>
            <a:r>
              <a:rPr sz="1200" spc="-40" dirty="0">
                <a:latin typeface="Times New Roman"/>
                <a:cs typeface="Times New Roman"/>
              </a:rPr>
              <a:t>y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nm</a:t>
            </a:r>
            <a:r>
              <a:rPr sz="1200" spc="25" dirty="0">
                <a:latin typeface="Times New Roman"/>
                <a:cs typeface="Times New Roman"/>
              </a:rPr>
              <a:t>a</a:t>
            </a:r>
            <a:r>
              <a:rPr sz="1200" spc="-40" dirty="0">
                <a:latin typeface="Times New Roman"/>
                <a:cs typeface="Times New Roman"/>
              </a:rPr>
              <a:t>y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2494" y="4631308"/>
            <a:ext cx="2552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solunum yollarında tahrişe sebep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olabilir.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3220" y="6366509"/>
            <a:ext cx="4617720" cy="972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9400"/>
              </a:lnSpc>
              <a:spcBef>
                <a:spcPts val="100"/>
              </a:spcBef>
            </a:pPr>
            <a:r>
              <a:rPr sz="1200" spc="-15" dirty="0">
                <a:latin typeface="Arial Black" panose="020B0A04020102020204" pitchFamily="34" charset="0"/>
                <a:cs typeface="Times New Roman"/>
              </a:rPr>
              <a:t>Bu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iki temizlik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kimyasalı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birleştiğinde aşağıdaki reaksiyon meydana 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gelmektedir.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Bu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reaksiyon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ile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açığa çıkan </a:t>
            </a:r>
            <a:r>
              <a:rPr sz="12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klor </a:t>
            </a:r>
            <a:r>
              <a:rPr sz="1200" spc="-1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gazı</a:t>
            </a:r>
            <a:r>
              <a:rPr sz="1200" spc="2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(Cl</a:t>
            </a:r>
            <a:r>
              <a:rPr sz="1125" baseline="-14814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2</a:t>
            </a:r>
            <a:r>
              <a:rPr sz="12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)</a:t>
            </a:r>
            <a:r>
              <a:rPr sz="120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ölümcüldür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:</a:t>
            </a:r>
          </a:p>
          <a:p>
            <a:pPr marL="1181100">
              <a:lnSpc>
                <a:spcPct val="100000"/>
              </a:lnSpc>
              <a:spcBef>
                <a:spcPts val="880"/>
              </a:spcBef>
            </a:pPr>
            <a:r>
              <a:rPr sz="1200" spc="-10" dirty="0">
                <a:latin typeface="Arial Black" panose="020B0A04020102020204" pitchFamily="34" charset="0"/>
                <a:cs typeface="Times New Roman"/>
              </a:rPr>
              <a:t>2HCl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+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NaOCl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→ </a:t>
            </a:r>
            <a:r>
              <a:rPr sz="1200" b="1" i="1" spc="5" dirty="0">
                <a:latin typeface="Arial Black" panose="020B0A04020102020204" pitchFamily="34" charset="0"/>
                <a:cs typeface="Times New Roman"/>
              </a:rPr>
              <a:t>Cl</a:t>
            </a:r>
            <a:r>
              <a:rPr sz="1125" b="1" i="1" spc="7" baseline="-14814" dirty="0">
                <a:latin typeface="Arial Black" panose="020B0A04020102020204" pitchFamily="34" charset="0"/>
                <a:cs typeface="Times New Roman"/>
              </a:rPr>
              <a:t>2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+ NaCl +</a:t>
            </a:r>
            <a:r>
              <a:rPr sz="1200" spc="-7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H</a:t>
            </a:r>
            <a:r>
              <a:rPr sz="1125" baseline="-14814" dirty="0">
                <a:latin typeface="Arial Black" panose="020B0A04020102020204" pitchFamily="34" charset="0"/>
                <a:cs typeface="Times New Roman"/>
              </a:rPr>
              <a:t>2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O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83279" y="210620"/>
            <a:ext cx="4867021" cy="7242375"/>
            <a:chOff x="247650" y="249427"/>
            <a:chExt cx="4866640" cy="7082155"/>
          </a:xfrm>
        </p:grpSpPr>
        <p:sp>
          <p:nvSpPr>
            <p:cNvPr id="9" name="object 9"/>
            <p:cNvSpPr/>
            <p:nvPr/>
          </p:nvSpPr>
          <p:spPr>
            <a:xfrm>
              <a:off x="2133726" y="771270"/>
              <a:ext cx="2715641" cy="19498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2092" y="3845306"/>
              <a:ext cx="998318" cy="12828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9796" y="249427"/>
              <a:ext cx="2880360" cy="2880360"/>
            </a:xfrm>
            <a:custGeom>
              <a:avLst/>
              <a:gdLst/>
              <a:ahLst/>
              <a:cxnLst/>
              <a:rect l="l" t="t" r="r" b="b"/>
              <a:pathLst>
                <a:path w="2880360" h="2880360">
                  <a:moveTo>
                    <a:pt x="2879953" y="558"/>
                  </a:moveTo>
                  <a:lnTo>
                    <a:pt x="108699" y="558"/>
                  </a:lnTo>
                  <a:lnTo>
                    <a:pt x="108699" y="0"/>
                  </a:lnTo>
                  <a:lnTo>
                    <a:pt x="73507" y="0"/>
                  </a:lnTo>
                  <a:lnTo>
                    <a:pt x="73507" y="558"/>
                  </a:lnTo>
                  <a:lnTo>
                    <a:pt x="72301" y="558"/>
                  </a:lnTo>
                  <a:lnTo>
                    <a:pt x="72301" y="381"/>
                  </a:lnTo>
                  <a:lnTo>
                    <a:pt x="37109" y="381"/>
                  </a:lnTo>
                  <a:lnTo>
                    <a:pt x="37109" y="558"/>
                  </a:lnTo>
                  <a:lnTo>
                    <a:pt x="35902" y="558"/>
                  </a:lnTo>
                  <a:lnTo>
                    <a:pt x="35902" y="127"/>
                  </a:lnTo>
                  <a:lnTo>
                    <a:pt x="711" y="127"/>
                  </a:lnTo>
                  <a:lnTo>
                    <a:pt x="711" y="558"/>
                  </a:lnTo>
                  <a:lnTo>
                    <a:pt x="228" y="558"/>
                  </a:lnTo>
                  <a:lnTo>
                    <a:pt x="228" y="36830"/>
                  </a:lnTo>
                  <a:lnTo>
                    <a:pt x="279" y="72186"/>
                  </a:lnTo>
                  <a:lnTo>
                    <a:pt x="0" y="72186"/>
                  </a:lnTo>
                  <a:lnTo>
                    <a:pt x="0" y="108458"/>
                  </a:lnTo>
                  <a:lnTo>
                    <a:pt x="711" y="108458"/>
                  </a:lnTo>
                  <a:lnTo>
                    <a:pt x="711" y="2880106"/>
                  </a:lnTo>
                  <a:lnTo>
                    <a:pt x="35902" y="2880106"/>
                  </a:lnTo>
                  <a:lnTo>
                    <a:pt x="35902" y="108458"/>
                  </a:lnTo>
                  <a:lnTo>
                    <a:pt x="37109" y="108458"/>
                  </a:lnTo>
                  <a:lnTo>
                    <a:pt x="37109" y="2160397"/>
                  </a:lnTo>
                  <a:lnTo>
                    <a:pt x="72301" y="2160397"/>
                  </a:lnTo>
                  <a:lnTo>
                    <a:pt x="72301" y="108458"/>
                  </a:lnTo>
                  <a:lnTo>
                    <a:pt x="73507" y="108458"/>
                  </a:lnTo>
                  <a:lnTo>
                    <a:pt x="73507" y="1440053"/>
                  </a:lnTo>
                  <a:lnTo>
                    <a:pt x="108699" y="1440053"/>
                  </a:lnTo>
                  <a:lnTo>
                    <a:pt x="108699" y="108458"/>
                  </a:lnTo>
                  <a:lnTo>
                    <a:pt x="1439926" y="108458"/>
                  </a:lnTo>
                  <a:lnTo>
                    <a:pt x="1439926" y="72771"/>
                  </a:lnTo>
                  <a:lnTo>
                    <a:pt x="2160041" y="72771"/>
                  </a:lnTo>
                  <a:lnTo>
                    <a:pt x="2160041" y="36830"/>
                  </a:lnTo>
                  <a:lnTo>
                    <a:pt x="2879953" y="36830"/>
                  </a:lnTo>
                  <a:lnTo>
                    <a:pt x="2879953" y="558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7650" y="249783"/>
              <a:ext cx="127038" cy="1276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32406" y="4451045"/>
              <a:ext cx="2882265" cy="2880360"/>
            </a:xfrm>
            <a:custGeom>
              <a:avLst/>
              <a:gdLst/>
              <a:ahLst/>
              <a:cxnLst/>
              <a:rect l="l" t="t" r="r" b="b"/>
              <a:pathLst>
                <a:path w="2882265" h="2880359">
                  <a:moveTo>
                    <a:pt x="2881795" y="0"/>
                  </a:moveTo>
                  <a:lnTo>
                    <a:pt x="2845943" y="0"/>
                  </a:lnTo>
                  <a:lnTo>
                    <a:pt x="2845943" y="2771978"/>
                  </a:lnTo>
                  <a:lnTo>
                    <a:pt x="2845943" y="2807970"/>
                  </a:lnTo>
                  <a:lnTo>
                    <a:pt x="2845943" y="2808122"/>
                  </a:lnTo>
                  <a:lnTo>
                    <a:pt x="2845727" y="2808122"/>
                  </a:lnTo>
                  <a:lnTo>
                    <a:pt x="2845727" y="2807970"/>
                  </a:lnTo>
                  <a:lnTo>
                    <a:pt x="2845943" y="2807970"/>
                  </a:lnTo>
                  <a:lnTo>
                    <a:pt x="2845943" y="2771978"/>
                  </a:lnTo>
                  <a:lnTo>
                    <a:pt x="2845727" y="2771978"/>
                  </a:lnTo>
                  <a:lnTo>
                    <a:pt x="2845727" y="720229"/>
                  </a:lnTo>
                  <a:lnTo>
                    <a:pt x="2809875" y="720229"/>
                  </a:lnTo>
                  <a:lnTo>
                    <a:pt x="2809875" y="2771978"/>
                  </a:lnTo>
                  <a:lnTo>
                    <a:pt x="2809875" y="2807970"/>
                  </a:lnTo>
                  <a:lnTo>
                    <a:pt x="2809875" y="2808122"/>
                  </a:lnTo>
                  <a:lnTo>
                    <a:pt x="2809659" y="2808122"/>
                  </a:lnTo>
                  <a:lnTo>
                    <a:pt x="2809659" y="2807970"/>
                  </a:lnTo>
                  <a:lnTo>
                    <a:pt x="2809875" y="2807970"/>
                  </a:lnTo>
                  <a:lnTo>
                    <a:pt x="2809875" y="2771978"/>
                  </a:lnTo>
                  <a:lnTo>
                    <a:pt x="2809659" y="2771978"/>
                  </a:lnTo>
                  <a:lnTo>
                    <a:pt x="2809659" y="1440281"/>
                  </a:lnTo>
                  <a:lnTo>
                    <a:pt x="2773807" y="1440281"/>
                  </a:lnTo>
                  <a:lnTo>
                    <a:pt x="2773807" y="2771978"/>
                  </a:lnTo>
                  <a:lnTo>
                    <a:pt x="1439926" y="2771978"/>
                  </a:lnTo>
                  <a:lnTo>
                    <a:pt x="1439926" y="2807970"/>
                  </a:lnTo>
                  <a:lnTo>
                    <a:pt x="2773807" y="2807970"/>
                  </a:lnTo>
                  <a:lnTo>
                    <a:pt x="2773807" y="2808122"/>
                  </a:lnTo>
                  <a:lnTo>
                    <a:pt x="719455" y="2808122"/>
                  </a:lnTo>
                  <a:lnTo>
                    <a:pt x="719455" y="2843974"/>
                  </a:lnTo>
                  <a:lnTo>
                    <a:pt x="0" y="2843974"/>
                  </a:lnTo>
                  <a:lnTo>
                    <a:pt x="0" y="2879966"/>
                  </a:lnTo>
                  <a:lnTo>
                    <a:pt x="2879979" y="2879966"/>
                  </a:lnTo>
                  <a:lnTo>
                    <a:pt x="2879979" y="2879217"/>
                  </a:lnTo>
                  <a:lnTo>
                    <a:pt x="2881795" y="2879217"/>
                  </a:lnTo>
                  <a:lnTo>
                    <a:pt x="2881795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86401" y="7202626"/>
              <a:ext cx="127038" cy="1276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63307" y="5175060"/>
            <a:ext cx="3753485" cy="1161215"/>
          </a:xfrm>
          <a:prstGeom prst="rect">
            <a:avLst/>
          </a:prstGeom>
          <a:ln w="38100">
            <a:solidFill>
              <a:srgbClr val="99000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64769" marR="64135" algn="just">
              <a:lnSpc>
                <a:spcPct val="119500"/>
              </a:lnSpc>
              <a:spcBef>
                <a:spcPts val="415"/>
              </a:spcBef>
            </a:pPr>
            <a:r>
              <a:rPr sz="1200" b="1" i="1" spc="-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DİKKAT:</a:t>
            </a:r>
            <a:r>
              <a:rPr sz="1200" b="1" i="1" spc="-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Çamaşır suyunu ASLA </a:t>
            </a:r>
            <a:r>
              <a:rPr sz="1200" i="1" dirty="0">
                <a:latin typeface="Arial Black" panose="020B0A04020102020204" pitchFamily="34" charset="0"/>
                <a:cs typeface="Times New Roman"/>
              </a:rPr>
              <a:t>diğer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temizleyiciler ile  karıştırmayınız. </a:t>
            </a:r>
            <a:r>
              <a:rPr sz="1200" i="1" spc="-5" dirty="0">
                <a:solidFill>
                  <a:srgbClr val="00B0F0"/>
                </a:solidFill>
                <a:latin typeface="Arial Black" panose="020B0A04020102020204" pitchFamily="34" charset="0"/>
                <a:cs typeface="Times New Roman"/>
              </a:rPr>
              <a:t>Kireç sökücü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ile </a:t>
            </a:r>
            <a:r>
              <a:rPr sz="1200" i="1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çamaşır suyunun </a:t>
            </a:r>
            <a:r>
              <a:rPr sz="1200" i="1" dirty="0">
                <a:latin typeface="Arial Black" panose="020B0A04020102020204" pitchFamily="34" charset="0"/>
                <a:cs typeface="Times New Roman"/>
              </a:rPr>
              <a:t>veya </a:t>
            </a:r>
            <a:r>
              <a:rPr sz="1200" i="1" dirty="0">
                <a:solidFill>
                  <a:srgbClr val="00B0F0"/>
                </a:solidFill>
                <a:latin typeface="Arial Black" panose="020B0A04020102020204" pitchFamily="34" charset="0"/>
                <a:cs typeface="Times New Roman"/>
              </a:rPr>
              <a:t>tuz  </a:t>
            </a:r>
            <a:r>
              <a:rPr sz="1200" i="1" spc="-5" dirty="0">
                <a:solidFill>
                  <a:srgbClr val="00B0F0"/>
                </a:solidFill>
                <a:latin typeface="Arial Black" panose="020B0A04020102020204" pitchFamily="34" charset="0"/>
                <a:cs typeface="Times New Roman"/>
              </a:rPr>
              <a:t>ruhu </a:t>
            </a:r>
            <a:r>
              <a:rPr sz="1200" i="1" dirty="0">
                <a:latin typeface="Arial Black" panose="020B0A04020102020204" pitchFamily="34" charset="0"/>
                <a:cs typeface="Times New Roman"/>
              </a:rPr>
              <a:t>ile </a:t>
            </a:r>
            <a:r>
              <a:rPr sz="1200" i="1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çamaşır suyu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nun </a:t>
            </a:r>
            <a:r>
              <a:rPr sz="1200" i="1" dirty="0">
                <a:latin typeface="Arial Black" panose="020B0A04020102020204" pitchFamily="34" charset="0"/>
                <a:cs typeface="Times New Roman"/>
              </a:rPr>
              <a:t>karıştırılmasından dolayı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birçok  insan </a:t>
            </a:r>
            <a:r>
              <a:rPr sz="1200" i="1" dirty="0">
                <a:latin typeface="Arial Black" panose="020B0A04020102020204" pitchFamily="34" charset="0"/>
                <a:cs typeface="Times New Roman"/>
              </a:rPr>
              <a:t>hayatını</a:t>
            </a:r>
            <a:r>
              <a:rPr sz="1200" i="1" spc="-2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kaybetmiştir.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3220" y="590550"/>
            <a:ext cx="4648200" cy="6862445"/>
          </a:xfrm>
          <a:custGeom>
            <a:avLst/>
            <a:gdLst/>
            <a:ahLst/>
            <a:cxnLst/>
            <a:rect l="l" t="t" r="r" b="b"/>
            <a:pathLst>
              <a:path w="4648200" h="6862445">
                <a:moveTo>
                  <a:pt x="0" y="6862318"/>
                </a:moveTo>
                <a:lnTo>
                  <a:pt x="4648200" y="6862318"/>
                </a:lnTo>
                <a:lnTo>
                  <a:pt x="4648200" y="0"/>
                </a:lnTo>
                <a:lnTo>
                  <a:pt x="0" y="0"/>
                </a:lnTo>
                <a:lnTo>
                  <a:pt x="0" y="6862318"/>
                </a:lnTo>
                <a:close/>
              </a:path>
            </a:pathLst>
          </a:custGeom>
          <a:ln w="3175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7722" y="-19050"/>
            <a:ext cx="4883131" cy="490307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R="332105" algn="r">
              <a:lnSpc>
                <a:spcPct val="100000"/>
              </a:lnSpc>
              <a:spcBef>
                <a:spcPts val="700"/>
              </a:spcBef>
            </a:pPr>
            <a:r>
              <a:rPr sz="1000" spc="60" dirty="0">
                <a:latin typeface="Times New Roman"/>
                <a:cs typeface="Times New Roman"/>
              </a:rPr>
              <a:t>10</a:t>
            </a:r>
            <a:endParaRPr sz="1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20"/>
              </a:spcBef>
            </a:pPr>
            <a:r>
              <a:rPr sz="1200" i="1" spc="-5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ÇAMAŞIR </a:t>
            </a:r>
            <a:r>
              <a:rPr sz="1200" i="1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DETERJANLARI </a:t>
            </a:r>
            <a:r>
              <a:rPr sz="1200" i="1" spc="-15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VE</a:t>
            </a:r>
            <a:r>
              <a:rPr sz="1200" i="1" spc="10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i="1" spc="-5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YUMUŞATICILAR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  <a:p>
            <a:pPr marL="12700" marR="2855595" algn="ctr">
              <a:lnSpc>
                <a:spcPct val="118800"/>
              </a:lnSpc>
              <a:spcBef>
                <a:spcPts val="650"/>
              </a:spcBef>
            </a:pPr>
            <a:r>
              <a:rPr sz="1200" b="1" spc="-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Tehlikeli </a:t>
            </a:r>
            <a:r>
              <a:rPr sz="1200" b="1" spc="-1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içerik</a:t>
            </a:r>
            <a:r>
              <a:rPr sz="1200" b="1" spc="-10" dirty="0">
                <a:latin typeface="Times New Roman"/>
                <a:cs typeface="Times New Roman"/>
              </a:rPr>
              <a:t>: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Katyonik,  anyonik </a:t>
            </a:r>
            <a:r>
              <a:rPr sz="1200" spc="-20" dirty="0">
                <a:latin typeface="Arial Black" panose="020B0A04020102020204" pitchFamily="34" charset="0"/>
                <a:cs typeface="Times New Roman"/>
              </a:rPr>
              <a:t>ya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da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non-iyonik 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çözeltiler</a:t>
            </a:r>
          </a:p>
          <a:p>
            <a:pPr marL="12700" marR="2851150" algn="ctr">
              <a:lnSpc>
                <a:spcPct val="119800"/>
              </a:lnSpc>
              <a:spcBef>
                <a:spcPts val="615"/>
              </a:spcBef>
            </a:pPr>
            <a:r>
              <a:rPr sz="12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Zararları: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Yutulursa, 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bulantı,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kusma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komaya 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sebep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olabilir. Deri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göze 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temas ederse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yanma veya 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şiddetli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kaşıntıya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sebep 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olabilir.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  <a:p>
            <a:pPr marL="12700" marR="5080" algn="just">
              <a:lnSpc>
                <a:spcPct val="118100"/>
              </a:lnSpc>
              <a:spcBef>
                <a:spcPts val="635"/>
              </a:spcBef>
            </a:pPr>
            <a:r>
              <a:rPr sz="1200" b="1" spc="-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Korunma</a:t>
            </a:r>
            <a:r>
              <a:rPr sz="1200" b="1" spc="-5" dirty="0">
                <a:latin typeface="Times New Roman"/>
                <a:cs typeface="Times New Roman"/>
              </a:rPr>
              <a:t>: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Eldivenle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dikkatli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bir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şekilde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kullanılmalı, deri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veya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göz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ile  temas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etmesi halinde derhal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bol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su ile yıkanarak</a:t>
            </a:r>
            <a:r>
              <a:rPr sz="1200" spc="5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temizlenmelidirler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  <a:p>
            <a:endParaRPr lang="tr-TR" sz="1400" b="1" i="1" spc="-5" dirty="0" smtClean="0">
              <a:solidFill>
                <a:srgbClr val="002060"/>
              </a:solidFill>
              <a:latin typeface="Arial Black" panose="020B0A04020102020204" pitchFamily="34" charset="0"/>
              <a:cs typeface="Times New Roman"/>
            </a:endParaRPr>
          </a:p>
          <a:p>
            <a:r>
              <a:rPr lang="en-US" sz="1400" b="1" i="1" spc="-5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ÇAMAŞIR</a:t>
            </a:r>
            <a:r>
              <a:rPr lang="en-US" sz="1400" b="1" i="1" spc="1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400" b="1" i="1" spc="-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SUYU</a:t>
            </a:r>
            <a:endParaRPr lang="en-US" sz="1400" dirty="0">
              <a:solidFill>
                <a:srgbClr val="002060"/>
              </a:solidFill>
              <a:latin typeface="Arial Black" panose="020B0A04020102020204" pitchFamily="34" charset="0"/>
              <a:cs typeface="Times New Roman"/>
            </a:endParaRPr>
          </a:p>
          <a:p>
            <a:r>
              <a:rPr lang="en-US" sz="1400" b="1" spc="-5" dirty="0" err="1">
                <a:solidFill>
                  <a:srgbClr val="0070C0"/>
                </a:solidFill>
                <a:latin typeface="Times New Roman"/>
                <a:cs typeface="Times New Roman"/>
              </a:rPr>
              <a:t>Tehlikeli</a:t>
            </a:r>
            <a:r>
              <a:rPr lang="en-US" sz="14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14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içerik</a:t>
            </a:r>
            <a:r>
              <a:rPr lang="en-US" sz="1400" b="1" spc="-10" dirty="0">
                <a:latin typeface="Times New Roman"/>
                <a:cs typeface="Times New Roman"/>
              </a:rPr>
              <a:t>: </a:t>
            </a:r>
            <a:r>
              <a:rPr lang="en-US" sz="1400" spc="-5" dirty="0" err="1">
                <a:latin typeface="Arial Black" panose="020B0A04020102020204" pitchFamily="34" charset="0"/>
                <a:cs typeface="Times New Roman"/>
              </a:rPr>
              <a:t>Sodyum</a:t>
            </a:r>
            <a:r>
              <a:rPr lang="en-US" sz="1400" spc="5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400" dirty="0" err="1">
                <a:latin typeface="Arial Black" panose="020B0A04020102020204" pitchFamily="34" charset="0"/>
                <a:cs typeface="Times New Roman"/>
              </a:rPr>
              <a:t>hipoklorit</a:t>
            </a:r>
            <a:endParaRPr lang="en-US" sz="1400" dirty="0">
              <a:latin typeface="Arial Black" panose="020B0A04020102020204" pitchFamily="34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tr-TR" sz="15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899" y="4552950"/>
            <a:ext cx="4480559" cy="16333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18100"/>
              </a:lnSpc>
              <a:spcBef>
                <a:spcPts val="100"/>
              </a:spcBef>
            </a:pPr>
            <a:endParaRPr lang="tr-TR" sz="1200" b="1" spc="-5" dirty="0" smtClean="0">
              <a:solidFill>
                <a:srgbClr val="0070C0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marR="5715">
              <a:lnSpc>
                <a:spcPct val="118100"/>
              </a:lnSpc>
              <a:spcBef>
                <a:spcPts val="100"/>
              </a:spcBef>
            </a:pPr>
            <a:r>
              <a:rPr sz="1200" b="1" spc="-5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Tehlikeli</a:t>
            </a:r>
            <a:r>
              <a:rPr sz="1200" b="1" spc="-5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b="1" spc="-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içerik</a:t>
            </a:r>
            <a:r>
              <a:rPr sz="1200" b="1" spc="-5" dirty="0">
                <a:latin typeface="Arial Black" panose="020B0A04020102020204" pitchFamily="34" charset="0"/>
                <a:cs typeface="Times New Roman"/>
              </a:rPr>
              <a:t>: </a:t>
            </a:r>
            <a:r>
              <a:rPr sz="1200" spc="-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Alkali </a:t>
            </a:r>
            <a:r>
              <a:rPr sz="120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çözelti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/ </a:t>
            </a:r>
            <a:r>
              <a:rPr sz="1200" spc="-5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sudkostik </a:t>
            </a:r>
            <a:r>
              <a:rPr sz="1200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çözeltisi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(</a:t>
            </a:r>
            <a:r>
              <a:rPr sz="12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sodyum hidroksit </a:t>
            </a:r>
            <a:r>
              <a:rPr sz="1200" spc="-20" dirty="0">
                <a:latin typeface="Arial Black" panose="020B0A04020102020204" pitchFamily="34" charset="0"/>
                <a:cs typeface="Times New Roman"/>
              </a:rPr>
              <a:t>ya 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da </a:t>
            </a:r>
            <a:r>
              <a:rPr sz="1200" spc="-1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potasyum </a:t>
            </a:r>
            <a:r>
              <a:rPr sz="12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hidroksit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ten</a:t>
            </a:r>
            <a:r>
              <a:rPr sz="1200" spc="1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oluşabilir)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  <a:p>
            <a:pPr marL="12700" marR="5080">
              <a:lnSpc>
                <a:spcPct val="119400"/>
              </a:lnSpc>
              <a:spcBef>
                <a:spcPts val="620"/>
              </a:spcBef>
            </a:pPr>
            <a:r>
              <a:rPr sz="12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Zararları: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Oldukça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aşındırıcıdır,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deri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gözleri yakar. Yutulduğunda 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ölümcüldür.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Spreyler, kimyasalları dağıtarak solunum tehlikesi</a:t>
            </a:r>
            <a:r>
              <a:rPr sz="1200" spc="6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yaratır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52880" y="820547"/>
            <a:ext cx="3607435" cy="3843654"/>
            <a:chOff x="1252880" y="820547"/>
            <a:chExt cx="3607435" cy="3843654"/>
          </a:xfrm>
        </p:grpSpPr>
        <p:sp>
          <p:nvSpPr>
            <p:cNvPr id="4" name="object 4"/>
            <p:cNvSpPr/>
            <p:nvPr/>
          </p:nvSpPr>
          <p:spPr>
            <a:xfrm>
              <a:off x="3938015" y="820547"/>
              <a:ext cx="921943" cy="17035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52880" y="3092195"/>
              <a:ext cx="2686050" cy="15716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8778" y="55456"/>
            <a:ext cx="3804921" cy="3085204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414020">
              <a:lnSpc>
                <a:spcPct val="100000"/>
              </a:lnSpc>
              <a:spcBef>
                <a:spcPts val="680"/>
              </a:spcBef>
            </a:pPr>
            <a:r>
              <a:rPr sz="1000" spc="60" dirty="0">
                <a:latin typeface="Times New Roman"/>
                <a:cs typeface="Times New Roman"/>
              </a:rPr>
              <a:t>11</a:t>
            </a:r>
            <a:endParaRPr sz="1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00"/>
              </a:spcBef>
            </a:pPr>
            <a:r>
              <a:rPr sz="1200" b="1" i="1" spc="-5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BULAŞIK DETERJANLARI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  <a:p>
            <a:pPr marL="12700" marR="5715" algn="just">
              <a:lnSpc>
                <a:spcPct val="118300"/>
              </a:lnSpc>
              <a:spcBef>
                <a:spcPts val="660"/>
              </a:spcBef>
            </a:pPr>
            <a:r>
              <a:rPr sz="1200" b="1" spc="-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Tehlikeli içerik: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Katyonik, anyonik </a:t>
            </a:r>
            <a:r>
              <a:rPr sz="1200" spc="-20" dirty="0">
                <a:latin typeface="Arial Black" panose="020B0A04020102020204" pitchFamily="34" charset="0"/>
                <a:cs typeface="Times New Roman"/>
              </a:rPr>
              <a:t>ya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da non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iyonik 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çözeltiler,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fosfatlar (bulaşık makinesi</a:t>
            </a:r>
            <a:r>
              <a:rPr sz="1200" spc="1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deterjanı)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  <a:p>
            <a:pPr marL="12700" marR="5080" algn="just">
              <a:lnSpc>
                <a:spcPct val="119400"/>
              </a:lnSpc>
              <a:spcBef>
                <a:spcPts val="620"/>
              </a:spcBef>
            </a:pPr>
            <a:r>
              <a:rPr sz="12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Zararları:</a:t>
            </a:r>
            <a:r>
              <a:rPr sz="1200" b="1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Bulaşık makinelerinde kullanılmak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üzere 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üretilen ürünler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cilt tahrişine </a:t>
            </a:r>
            <a:r>
              <a:rPr sz="1200" spc="-20" dirty="0">
                <a:latin typeface="Arial Black" panose="020B0A04020102020204" pitchFamily="34" charset="0"/>
                <a:cs typeface="Times New Roman"/>
              </a:rPr>
              <a:t>ya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da yanmasına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sebep  olabilir, elde yıkama için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üretilen ürünler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daha 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seyreltiktir,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ancak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bunlar da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ağız,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boğaz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sindirim  sisteminde tahrişe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sebep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olabilir.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endParaRPr lang="tr-TR" sz="1200" b="1" i="1" spc="-5" dirty="0" smtClean="0">
              <a:solidFill>
                <a:srgbClr val="006FC0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b="1" i="1" spc="-5" dirty="0" smtClean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FIRIN</a:t>
            </a:r>
            <a:r>
              <a:rPr sz="1600" b="1" i="1" spc="-15" dirty="0" smtClean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b="1" i="1" spc="-5" dirty="0" smtClean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TEMİZLEYİCİLER</a:t>
            </a:r>
            <a:endParaRPr sz="1600" dirty="0">
              <a:latin typeface="Arial Black" panose="020B0A04020102020204" pitchFamily="34" charset="0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7357" y="249783"/>
            <a:ext cx="4865370" cy="7080884"/>
            <a:chOff x="247357" y="249783"/>
            <a:chExt cx="4865370" cy="7080884"/>
          </a:xfrm>
        </p:grpSpPr>
        <p:sp>
          <p:nvSpPr>
            <p:cNvPr id="8" name="object 8"/>
            <p:cNvSpPr/>
            <p:nvPr/>
          </p:nvSpPr>
          <p:spPr>
            <a:xfrm>
              <a:off x="249948" y="4449660"/>
              <a:ext cx="2880360" cy="2880995"/>
            </a:xfrm>
            <a:custGeom>
              <a:avLst/>
              <a:gdLst/>
              <a:ahLst/>
              <a:cxnLst/>
              <a:rect l="l" t="t" r="r" b="b"/>
              <a:pathLst>
                <a:path w="2880360" h="2880995">
                  <a:moveTo>
                    <a:pt x="2879979" y="2844685"/>
                  </a:moveTo>
                  <a:lnTo>
                    <a:pt x="108445" y="2844685"/>
                  </a:lnTo>
                  <a:lnTo>
                    <a:pt x="108445" y="2844495"/>
                  </a:lnTo>
                  <a:lnTo>
                    <a:pt x="2160701" y="2844495"/>
                  </a:lnTo>
                  <a:lnTo>
                    <a:pt x="2160701" y="2808617"/>
                  </a:lnTo>
                  <a:lnTo>
                    <a:pt x="108445" y="2808617"/>
                  </a:lnTo>
                  <a:lnTo>
                    <a:pt x="108445" y="2808440"/>
                  </a:lnTo>
                  <a:lnTo>
                    <a:pt x="1440510" y="2808440"/>
                  </a:lnTo>
                  <a:lnTo>
                    <a:pt x="1440510" y="2772575"/>
                  </a:lnTo>
                  <a:lnTo>
                    <a:pt x="108445" y="2772575"/>
                  </a:lnTo>
                  <a:lnTo>
                    <a:pt x="108445" y="1439760"/>
                  </a:lnTo>
                  <a:lnTo>
                    <a:pt x="72847" y="1439760"/>
                  </a:lnTo>
                  <a:lnTo>
                    <a:pt x="72847" y="2844685"/>
                  </a:lnTo>
                  <a:lnTo>
                    <a:pt x="72694" y="2844685"/>
                  </a:lnTo>
                  <a:lnTo>
                    <a:pt x="72694" y="2844495"/>
                  </a:lnTo>
                  <a:lnTo>
                    <a:pt x="72847" y="2844495"/>
                  </a:lnTo>
                  <a:lnTo>
                    <a:pt x="72847" y="2808617"/>
                  </a:lnTo>
                  <a:lnTo>
                    <a:pt x="72694" y="2808617"/>
                  </a:lnTo>
                  <a:lnTo>
                    <a:pt x="72694" y="2808440"/>
                  </a:lnTo>
                  <a:lnTo>
                    <a:pt x="72847" y="2808440"/>
                  </a:lnTo>
                  <a:lnTo>
                    <a:pt x="72847" y="2772575"/>
                  </a:lnTo>
                  <a:lnTo>
                    <a:pt x="72694" y="2772575"/>
                  </a:lnTo>
                  <a:lnTo>
                    <a:pt x="72694" y="719429"/>
                  </a:lnTo>
                  <a:lnTo>
                    <a:pt x="37096" y="719429"/>
                  </a:lnTo>
                  <a:lnTo>
                    <a:pt x="37096" y="2844685"/>
                  </a:lnTo>
                  <a:lnTo>
                    <a:pt x="36055" y="2844685"/>
                  </a:lnTo>
                  <a:lnTo>
                    <a:pt x="36055" y="2844495"/>
                  </a:lnTo>
                  <a:lnTo>
                    <a:pt x="37096" y="2844495"/>
                  </a:lnTo>
                  <a:lnTo>
                    <a:pt x="37096" y="2808617"/>
                  </a:lnTo>
                  <a:lnTo>
                    <a:pt x="36055" y="2808617"/>
                  </a:lnTo>
                  <a:lnTo>
                    <a:pt x="36055" y="2808440"/>
                  </a:lnTo>
                  <a:lnTo>
                    <a:pt x="37096" y="2808440"/>
                  </a:lnTo>
                  <a:lnTo>
                    <a:pt x="37096" y="2772575"/>
                  </a:lnTo>
                  <a:lnTo>
                    <a:pt x="36055" y="2772575"/>
                  </a:lnTo>
                  <a:lnTo>
                    <a:pt x="36055" y="0"/>
                  </a:lnTo>
                  <a:lnTo>
                    <a:pt x="457" y="0"/>
                  </a:lnTo>
                  <a:lnTo>
                    <a:pt x="457" y="2772575"/>
                  </a:lnTo>
                  <a:lnTo>
                    <a:pt x="457" y="2808440"/>
                  </a:lnTo>
                  <a:lnTo>
                    <a:pt x="457" y="2844685"/>
                  </a:lnTo>
                  <a:lnTo>
                    <a:pt x="0" y="2844685"/>
                  </a:lnTo>
                  <a:lnTo>
                    <a:pt x="0" y="2880563"/>
                  </a:lnTo>
                  <a:lnTo>
                    <a:pt x="2879979" y="2880563"/>
                  </a:lnTo>
                  <a:lnTo>
                    <a:pt x="2879979" y="2844685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7357" y="7201268"/>
              <a:ext cx="127038" cy="1276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31898" y="249808"/>
              <a:ext cx="2880360" cy="2880360"/>
            </a:xfrm>
            <a:custGeom>
              <a:avLst/>
              <a:gdLst/>
              <a:ahLst/>
              <a:cxnLst/>
              <a:rect l="l" t="t" r="r" b="b"/>
              <a:pathLst>
                <a:path w="2880360" h="2880360">
                  <a:moveTo>
                    <a:pt x="2880068" y="0"/>
                  </a:moveTo>
                  <a:lnTo>
                    <a:pt x="2844533" y="0"/>
                  </a:lnTo>
                  <a:lnTo>
                    <a:pt x="2808478" y="0"/>
                  </a:lnTo>
                  <a:lnTo>
                    <a:pt x="2808478" y="203"/>
                  </a:lnTo>
                  <a:lnTo>
                    <a:pt x="2808478" y="36195"/>
                  </a:lnTo>
                  <a:lnTo>
                    <a:pt x="2807678" y="36271"/>
                  </a:lnTo>
                  <a:lnTo>
                    <a:pt x="2808478" y="36195"/>
                  </a:lnTo>
                  <a:lnTo>
                    <a:pt x="2808478" y="203"/>
                  </a:lnTo>
                  <a:lnTo>
                    <a:pt x="0" y="203"/>
                  </a:lnTo>
                  <a:lnTo>
                    <a:pt x="0" y="36195"/>
                  </a:lnTo>
                  <a:lnTo>
                    <a:pt x="2772029" y="36195"/>
                  </a:lnTo>
                  <a:lnTo>
                    <a:pt x="719582" y="36271"/>
                  </a:lnTo>
                  <a:lnTo>
                    <a:pt x="719582" y="72263"/>
                  </a:lnTo>
                  <a:lnTo>
                    <a:pt x="1439545" y="72263"/>
                  </a:lnTo>
                  <a:lnTo>
                    <a:pt x="1439545" y="108204"/>
                  </a:lnTo>
                  <a:lnTo>
                    <a:pt x="2772029" y="108204"/>
                  </a:lnTo>
                  <a:lnTo>
                    <a:pt x="2772029" y="1440307"/>
                  </a:lnTo>
                  <a:lnTo>
                    <a:pt x="2807678" y="1440307"/>
                  </a:lnTo>
                  <a:lnTo>
                    <a:pt x="2807678" y="108204"/>
                  </a:lnTo>
                  <a:lnTo>
                    <a:pt x="2808478" y="108204"/>
                  </a:lnTo>
                  <a:lnTo>
                    <a:pt x="2808478" y="2160016"/>
                  </a:lnTo>
                  <a:lnTo>
                    <a:pt x="2844419" y="2160016"/>
                  </a:lnTo>
                  <a:lnTo>
                    <a:pt x="2844419" y="2879979"/>
                  </a:lnTo>
                  <a:lnTo>
                    <a:pt x="2880068" y="2879979"/>
                  </a:lnTo>
                  <a:lnTo>
                    <a:pt x="2880068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85257" y="249783"/>
              <a:ext cx="127038" cy="1276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08037" y="6186282"/>
            <a:ext cx="3975735" cy="769121"/>
          </a:xfrm>
          <a:prstGeom prst="rect">
            <a:avLst/>
          </a:prstGeom>
          <a:ln w="38100">
            <a:solidFill>
              <a:srgbClr val="990000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64769" marR="67310">
              <a:lnSpc>
                <a:spcPct val="120800"/>
              </a:lnSpc>
              <a:spcBef>
                <a:spcPts val="770"/>
              </a:spcBef>
            </a:pPr>
            <a:r>
              <a:rPr sz="1200" b="1" i="1" spc="-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ÖNEMLİ: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Zehirli olmayan, sudkostik </a:t>
            </a:r>
            <a:r>
              <a:rPr sz="1200" i="1" dirty="0">
                <a:latin typeface="Arial Black" panose="020B0A04020102020204" pitchFamily="34" charset="0"/>
                <a:cs typeface="Times New Roman"/>
              </a:rPr>
              <a:t>çözeltisi </a:t>
            </a:r>
            <a:r>
              <a:rPr sz="1200" i="1" spc="-5" dirty="0">
                <a:latin typeface="Arial Black" panose="020B0A04020102020204" pitchFamily="34" charset="0"/>
                <a:cs typeface="Times New Roman"/>
              </a:rPr>
              <a:t>içermeyen fırın  temizleyiciler mevcuttur. Alırken etiketine</a:t>
            </a:r>
            <a:r>
              <a:rPr sz="1200" i="1" spc="-2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i="1" dirty="0">
                <a:latin typeface="Arial Black" panose="020B0A04020102020204" pitchFamily="34" charset="0"/>
                <a:cs typeface="Times New Roman"/>
              </a:rPr>
              <a:t>bakınız.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0692" y="358673"/>
            <a:ext cx="4639945" cy="6863080"/>
          </a:xfrm>
          <a:custGeom>
            <a:avLst/>
            <a:gdLst/>
            <a:ahLst/>
            <a:cxnLst/>
            <a:rect l="l" t="t" r="r" b="b"/>
            <a:pathLst>
              <a:path w="4639945" h="6863080">
                <a:moveTo>
                  <a:pt x="0" y="6863080"/>
                </a:moveTo>
                <a:lnTo>
                  <a:pt x="4639691" y="6863080"/>
                </a:lnTo>
                <a:lnTo>
                  <a:pt x="4639691" y="0"/>
                </a:lnTo>
                <a:lnTo>
                  <a:pt x="0" y="0"/>
                </a:lnTo>
                <a:lnTo>
                  <a:pt x="0" y="6863080"/>
                </a:lnTo>
                <a:close/>
              </a:path>
            </a:pathLst>
          </a:custGeom>
          <a:ln w="3175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620" y="370840"/>
            <a:ext cx="3284918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ANTİBAKTERİYEL</a:t>
            </a:r>
            <a:r>
              <a:rPr sz="1200" b="1" i="1" spc="-15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b="1" i="1" spc="-5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TEMİZLEYİCİLER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1200" b="1" spc="-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Tehlikeli </a:t>
            </a:r>
            <a:r>
              <a:rPr sz="12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içerik ve</a:t>
            </a:r>
            <a:r>
              <a:rPr sz="1200" b="1" spc="-40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zararları:</a:t>
            </a:r>
            <a:endParaRPr sz="1200" dirty="0">
              <a:solidFill>
                <a:srgbClr val="0070C0"/>
              </a:solidFill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1320" y="1001013"/>
            <a:ext cx="127000" cy="154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60500" y="927607"/>
            <a:ext cx="1066800" cy="686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4950" algn="just">
              <a:lnSpc>
                <a:spcPct val="119400"/>
              </a:lnSpc>
              <a:spcBef>
                <a:spcPts val="100"/>
              </a:spcBef>
            </a:pPr>
            <a:r>
              <a:rPr lang="en-US" sz="900" spc="5" dirty="0" err="1" smtClean="0">
                <a:latin typeface="Arial Black" panose="020B0A04020102020204" pitchFamily="34" charset="0"/>
                <a:cs typeface="Times New Roman"/>
              </a:rPr>
              <a:t>İ</a:t>
            </a:r>
            <a:r>
              <a:rPr sz="900" spc="5" dirty="0" err="1" smtClean="0">
                <a:latin typeface="Arial Black" panose="020B0A04020102020204" pitchFamily="34" charset="0"/>
                <a:cs typeface="Times New Roman"/>
              </a:rPr>
              <a:t>çi</a:t>
            </a:r>
            <a:r>
              <a:rPr sz="900" dirty="0" err="1" smtClean="0">
                <a:latin typeface="Arial Black" panose="020B0A04020102020204" pitchFamily="34" charset="0"/>
                <a:cs typeface="Times New Roman"/>
              </a:rPr>
              <a:t>n</a:t>
            </a:r>
            <a:endParaRPr lang="tr-TR" sz="900" dirty="0" smtClean="0">
              <a:latin typeface="Arial Black" panose="020B0A04020102020204" pitchFamily="34" charset="0"/>
              <a:cs typeface="Times New Roman"/>
            </a:endParaRPr>
          </a:p>
          <a:p>
            <a:pPr marL="12700" marR="5080" indent="234950" algn="just">
              <a:lnSpc>
                <a:spcPct val="119400"/>
              </a:lnSpc>
              <a:spcBef>
                <a:spcPts val="100"/>
              </a:spcBef>
            </a:pPr>
            <a:endParaRPr lang="tr-TR" sz="900" dirty="0">
              <a:latin typeface="Arial Black" panose="020B0A04020102020204" pitchFamily="34" charset="0"/>
              <a:cs typeface="Times New Roman"/>
            </a:endParaRPr>
          </a:p>
          <a:p>
            <a:pPr marL="12700" marR="5080" indent="234950" algn="just">
              <a:lnSpc>
                <a:spcPct val="119400"/>
              </a:lnSpc>
              <a:spcBef>
                <a:spcPts val="100"/>
              </a:spcBef>
            </a:pPr>
            <a:r>
              <a:rPr sz="900" dirty="0" smtClean="0">
                <a:latin typeface="Arial Black" panose="020B0A04020102020204" pitchFamily="34" charset="0"/>
                <a:cs typeface="Times New Roman"/>
              </a:rPr>
              <a:t>  </a:t>
            </a:r>
            <a:r>
              <a:rPr sz="900" dirty="0">
                <a:latin typeface="Arial Black" panose="020B0A04020102020204" pitchFamily="34" charset="0"/>
                <a:cs typeface="Times New Roman"/>
              </a:rPr>
              <a:t>böbr</a:t>
            </a:r>
            <a:r>
              <a:rPr sz="900" spc="5" dirty="0">
                <a:latin typeface="Arial Black" panose="020B0A04020102020204" pitchFamily="34" charset="0"/>
                <a:cs typeface="Times New Roman"/>
              </a:rPr>
              <a:t>e</a:t>
            </a:r>
            <a:r>
              <a:rPr sz="900" dirty="0">
                <a:latin typeface="Arial Black" panose="020B0A04020102020204" pitchFamily="34" charset="0"/>
                <a:cs typeface="Times New Roman"/>
              </a:rPr>
              <a:t>k,  </a:t>
            </a:r>
            <a:r>
              <a:rPr sz="900" spc="-5" dirty="0">
                <a:latin typeface="Arial Black" panose="020B0A04020102020204" pitchFamily="34" charset="0"/>
                <a:cs typeface="Times New Roman"/>
              </a:rPr>
              <a:t>dalağa</a:t>
            </a:r>
            <a:endParaRPr sz="900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1320" y="1953514"/>
            <a:ext cx="127000" cy="154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2119" y="901188"/>
            <a:ext cx="1465581" cy="15233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8100">
              <a:lnSpc>
                <a:spcPct val="119900"/>
              </a:lnSpc>
              <a:spcBef>
                <a:spcPts val="90"/>
              </a:spcBef>
              <a:tabLst>
                <a:tab pos="633730" algn="l"/>
                <a:tab pos="760730" algn="l"/>
              </a:tabLst>
            </a:pPr>
            <a:r>
              <a:rPr sz="1200" spc="-3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K</a:t>
            </a:r>
            <a:r>
              <a:rPr sz="120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r</a:t>
            </a:r>
            <a:r>
              <a:rPr sz="1200" spc="2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e</a:t>
            </a:r>
            <a:r>
              <a:rPr sz="1200" spc="-1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z</a:t>
            </a:r>
            <a:r>
              <a:rPr sz="120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o</a:t>
            </a:r>
            <a:r>
              <a:rPr sz="1200" spc="2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l</a:t>
            </a:r>
            <a:r>
              <a:rPr sz="800" dirty="0">
                <a:latin typeface="Arial Black" panose="020B0A04020102020204" pitchFamily="34" charset="0"/>
                <a:cs typeface="Times New Roman"/>
              </a:rPr>
              <a:t>:	</a:t>
            </a:r>
            <a:r>
              <a:rPr sz="1000" spc="-10" dirty="0" err="1" smtClean="0">
                <a:latin typeface="Arial Black" panose="020B0A04020102020204" pitchFamily="34" charset="0"/>
                <a:cs typeface="Times New Roman"/>
              </a:rPr>
              <a:t>D</a:t>
            </a:r>
            <a:r>
              <a:rPr sz="1000" dirty="0" err="1" smtClean="0">
                <a:latin typeface="Arial Black" panose="020B0A04020102020204" pitchFamily="34" charset="0"/>
                <a:cs typeface="Times New Roman"/>
              </a:rPr>
              <a:t>okul</a:t>
            </a:r>
            <a:r>
              <a:rPr sz="1000" spc="5" dirty="0" err="1" smtClean="0">
                <a:latin typeface="Arial Black" panose="020B0A04020102020204" pitchFamily="34" charset="0"/>
                <a:cs typeface="Times New Roman"/>
              </a:rPr>
              <a:t>a</a:t>
            </a:r>
            <a:r>
              <a:rPr sz="1000" dirty="0" err="1" smtClean="0">
                <a:latin typeface="Arial Black" panose="020B0A04020102020204" pitchFamily="34" charset="0"/>
                <a:cs typeface="Times New Roman"/>
              </a:rPr>
              <a:t>r</a:t>
            </a:r>
            <a:r>
              <a:rPr sz="1000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800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000" spc="-5" dirty="0">
                <a:latin typeface="Arial Black" panose="020B0A04020102020204" pitchFamily="34" charset="0"/>
                <a:cs typeface="Times New Roman"/>
              </a:rPr>
              <a:t>aşındırıcı olabilir:  </a:t>
            </a:r>
            <a:r>
              <a:rPr sz="1000" spc="-5" dirty="0" err="1" smtClean="0">
                <a:latin typeface="Arial Black" panose="020B0A04020102020204" pitchFamily="34" charset="0"/>
                <a:cs typeface="Times New Roman"/>
              </a:rPr>
              <a:t>akciğer,</a:t>
            </a:r>
            <a:r>
              <a:rPr sz="1000" dirty="0" err="1" smtClean="0">
                <a:latin typeface="Arial Black" panose="020B0A04020102020204" pitchFamily="34" charset="0"/>
                <a:cs typeface="Times New Roman"/>
              </a:rPr>
              <a:t>pankreas</a:t>
            </a:r>
            <a:r>
              <a:rPr sz="1000" dirty="0">
                <a:latin typeface="Arial Black" panose="020B0A04020102020204" pitchFamily="34" charset="0"/>
                <a:cs typeface="Times New Roman"/>
              </a:rPr>
              <a:t>,  </a:t>
            </a:r>
            <a:r>
              <a:rPr sz="1000" spc="-5" dirty="0">
                <a:latin typeface="Arial Black" panose="020B0A04020102020204" pitchFamily="34" charset="0"/>
                <a:cs typeface="Times New Roman"/>
              </a:rPr>
              <a:t>zarar verir.</a:t>
            </a:r>
            <a:endParaRPr sz="1000" dirty="0">
              <a:latin typeface="Arial Black" panose="020B0A04020102020204" pitchFamily="34" charset="0"/>
              <a:cs typeface="Times New Roman"/>
            </a:endParaRPr>
          </a:p>
          <a:p>
            <a:pPr marL="12700" marR="56515" indent="40640">
              <a:lnSpc>
                <a:spcPct val="119400"/>
              </a:lnSpc>
              <a:spcBef>
                <a:spcPts val="605"/>
              </a:spcBef>
              <a:tabLst>
                <a:tab pos="702945" algn="l"/>
              </a:tabLst>
            </a:pPr>
            <a:r>
              <a:rPr sz="1200" spc="-5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F</a:t>
            </a:r>
            <a:r>
              <a:rPr sz="1200" spc="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e</a:t>
            </a:r>
            <a:r>
              <a:rPr sz="12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no</a:t>
            </a:r>
            <a:r>
              <a:rPr sz="1200" spc="2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l</a:t>
            </a:r>
            <a:r>
              <a:rPr sz="12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:</a:t>
            </a:r>
            <a:r>
              <a:rPr lang="tr-TR" sz="800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800" spc="-15" dirty="0" err="1" smtClean="0">
                <a:latin typeface="Arial Black" panose="020B0A04020102020204" pitchFamily="34" charset="0"/>
                <a:cs typeface="Times New Roman"/>
              </a:rPr>
              <a:t>M</a:t>
            </a:r>
            <a:r>
              <a:rPr sz="800" spc="5" dirty="0" err="1" smtClean="0">
                <a:latin typeface="Arial Black" panose="020B0A04020102020204" pitchFamily="34" charset="0"/>
                <a:cs typeface="Times New Roman"/>
              </a:rPr>
              <a:t>e</a:t>
            </a:r>
            <a:r>
              <a:rPr sz="800" dirty="0" err="1" smtClean="0">
                <a:latin typeface="Arial Black" panose="020B0A04020102020204" pitchFamily="34" charset="0"/>
                <a:cs typeface="Times New Roman"/>
              </a:rPr>
              <a:t>rk</a:t>
            </a:r>
            <a:r>
              <a:rPr sz="800" spc="5" dirty="0" err="1" smtClean="0">
                <a:latin typeface="Arial Black" panose="020B0A04020102020204" pitchFamily="34" charset="0"/>
                <a:cs typeface="Times New Roman"/>
              </a:rPr>
              <a:t>e</a:t>
            </a:r>
            <a:r>
              <a:rPr sz="800" spc="-15" dirty="0" err="1" smtClean="0">
                <a:latin typeface="Arial Black" panose="020B0A04020102020204" pitchFamily="34" charset="0"/>
                <a:cs typeface="Times New Roman"/>
              </a:rPr>
              <a:t>z</a:t>
            </a:r>
            <a:r>
              <a:rPr sz="800" dirty="0" err="1" smtClean="0">
                <a:latin typeface="Arial Black" panose="020B0A04020102020204" pitchFamily="34" charset="0"/>
                <a:cs typeface="Times New Roman"/>
              </a:rPr>
              <a:t>i</a:t>
            </a:r>
            <a:r>
              <a:rPr sz="800" dirty="0" smtClean="0">
                <a:latin typeface="Arial Black" panose="020B0A04020102020204" pitchFamily="34" charset="0"/>
                <a:cs typeface="Times New Roman"/>
              </a:rPr>
              <a:t>  </a:t>
            </a:r>
            <a:r>
              <a:rPr lang="tr-TR" sz="800" dirty="0" smtClean="0">
                <a:latin typeface="Arial Black" panose="020B0A04020102020204" pitchFamily="34" charset="0"/>
                <a:cs typeface="Times New Roman"/>
              </a:rPr>
              <a:t>sinir </a:t>
            </a:r>
            <a:r>
              <a:rPr sz="800" spc="-5" dirty="0" err="1" smtClean="0">
                <a:latin typeface="Arial Black" panose="020B0A04020102020204" pitchFamily="34" charset="0"/>
                <a:cs typeface="Times New Roman"/>
              </a:rPr>
              <a:t>sisteminde</a:t>
            </a:r>
            <a:r>
              <a:rPr sz="800" spc="-5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800" spc="-5" dirty="0" err="1">
                <a:latin typeface="Arial Black" panose="020B0A04020102020204" pitchFamily="34" charset="0"/>
                <a:cs typeface="Times New Roman"/>
              </a:rPr>
              <a:t>hasara</a:t>
            </a:r>
            <a:r>
              <a:rPr sz="800" spc="-5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lang="tr-TR" sz="800" spc="-5" dirty="0" smtClean="0">
                <a:latin typeface="Arial Black" panose="020B0A04020102020204" pitchFamily="34" charset="0"/>
                <a:cs typeface="Times New Roman"/>
              </a:rPr>
              <a:t> neden ve </a:t>
            </a:r>
            <a:r>
              <a:rPr sz="800" spc="-5" dirty="0" err="1" smtClean="0">
                <a:latin typeface="Arial Black" panose="020B0A04020102020204" pitchFamily="34" charset="0"/>
                <a:cs typeface="Times New Roman"/>
              </a:rPr>
              <a:t>depresyona</a:t>
            </a:r>
            <a:r>
              <a:rPr sz="800" spc="195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800" dirty="0" err="1" smtClean="0">
                <a:latin typeface="Arial Black" panose="020B0A04020102020204" pitchFamily="34" charset="0"/>
                <a:cs typeface="Times New Roman"/>
              </a:rPr>
              <a:t>sebep</a:t>
            </a:r>
            <a:r>
              <a:rPr lang="tr-TR" sz="800" dirty="0" smtClean="0">
                <a:latin typeface="Arial Black" panose="020B0A04020102020204" pitchFamily="34" charset="0"/>
                <a:cs typeface="Times New Roman"/>
              </a:rPr>
              <a:t> OLABİLİR.</a:t>
            </a:r>
            <a:endParaRPr sz="800" dirty="0">
              <a:latin typeface="Arial Black" panose="020B0A04020102020204" pitchFamily="34" charset="0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1320" y="3782695"/>
            <a:ext cx="127000" cy="2726055"/>
            <a:chOff x="401320" y="3782695"/>
            <a:chExt cx="127000" cy="2726055"/>
          </a:xfrm>
        </p:grpSpPr>
        <p:sp>
          <p:nvSpPr>
            <p:cNvPr id="9" name="object 9"/>
            <p:cNvSpPr/>
            <p:nvPr/>
          </p:nvSpPr>
          <p:spPr>
            <a:xfrm>
              <a:off x="401320" y="3782695"/>
              <a:ext cx="127000" cy="154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1320" y="4669409"/>
              <a:ext cx="127000" cy="154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1320" y="5619496"/>
              <a:ext cx="127000" cy="154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1320" y="6353810"/>
              <a:ext cx="127000" cy="1549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8620" y="2538094"/>
            <a:ext cx="4581525" cy="458394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76200" algn="just">
              <a:lnSpc>
                <a:spcPct val="100000"/>
              </a:lnSpc>
              <a:spcBef>
                <a:spcPts val="380"/>
              </a:spcBef>
            </a:pPr>
            <a:r>
              <a:rPr sz="1200" dirty="0">
                <a:latin typeface="Arial Black" panose="020B0A04020102020204" pitchFamily="34" charset="0"/>
                <a:cs typeface="Times New Roman"/>
              </a:rPr>
              <a:t>Nadiren dolaşım</a:t>
            </a:r>
            <a:r>
              <a:rPr sz="1200" spc="13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sistemini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  <a:p>
            <a:pPr marL="76200" marR="5080" algn="just">
              <a:lnSpc>
                <a:spcPct val="119400"/>
              </a:lnSpc>
            </a:pPr>
            <a:r>
              <a:rPr sz="1200" spc="-5" dirty="0">
                <a:latin typeface="Arial Black" panose="020B0A04020102020204" pitchFamily="34" charset="0"/>
                <a:cs typeface="Times New Roman"/>
              </a:rPr>
              <a:t>etkileyebilir.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Cilt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için aşındırıcıdır. Kanserojendir.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Bu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nedenle </a:t>
            </a:r>
            <a:r>
              <a:rPr sz="1400" spc="-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fenol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 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içeren bu tür </a:t>
            </a:r>
            <a:r>
              <a:rPr sz="12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antibakteriyel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ürünleri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mümkün olduğunca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az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miktarlarda  kullanınız. Kullandıktan sonra,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suyla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uyguladığınız </a:t>
            </a:r>
            <a:r>
              <a:rPr sz="1200" spc="-5" dirty="0" err="1">
                <a:latin typeface="Arial Black" panose="020B0A04020102020204" pitchFamily="34" charset="0"/>
                <a:cs typeface="Times New Roman"/>
              </a:rPr>
              <a:t>yerden</a:t>
            </a:r>
            <a:r>
              <a:rPr sz="1200" spc="27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dirty="0" err="1" smtClean="0">
                <a:latin typeface="Arial Black" panose="020B0A04020102020204" pitchFamily="34" charset="0"/>
                <a:cs typeface="Times New Roman"/>
              </a:rPr>
              <a:t>tamamen</a:t>
            </a:r>
            <a:r>
              <a:rPr lang="tr-TR" sz="1200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 err="1" smtClean="0">
                <a:latin typeface="Arial Black" panose="020B0A04020102020204" pitchFamily="34" charset="0"/>
                <a:cs typeface="Times New Roman"/>
              </a:rPr>
              <a:t>uzaklaştırınız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.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880"/>
              </a:spcBef>
            </a:pPr>
            <a:r>
              <a:rPr sz="12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Çam </a:t>
            </a:r>
            <a:r>
              <a:rPr sz="12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yağı: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Gözleri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burun,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ağız, boğaz çevresini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tahriş</a:t>
            </a:r>
            <a:r>
              <a:rPr sz="1200" spc="2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eder.</a:t>
            </a: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200" b="1" i="1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CAM</a:t>
            </a:r>
            <a:r>
              <a:rPr sz="1200" b="1" i="1" spc="-15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b="1" i="1" spc="-5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TEMİZLEYİCİLER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00"/>
              </a:spcBef>
            </a:pPr>
            <a:r>
              <a:rPr sz="1200" b="1" spc="-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Tehlikeli </a:t>
            </a:r>
            <a:r>
              <a:rPr sz="12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içerik ve</a:t>
            </a:r>
            <a:r>
              <a:rPr sz="1200" b="1" spc="-40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zararları:</a:t>
            </a:r>
            <a:endParaRPr sz="1200" dirty="0">
              <a:solidFill>
                <a:srgbClr val="0070C0"/>
              </a:solidFill>
              <a:latin typeface="Arial Black" panose="020B0A04020102020204" pitchFamily="34" charset="0"/>
              <a:cs typeface="Times New Roman"/>
            </a:endParaRPr>
          </a:p>
          <a:p>
            <a:pPr marL="83820" marR="1594485" indent="48260" algn="just">
              <a:lnSpc>
                <a:spcPct val="119400"/>
              </a:lnSpc>
              <a:spcBef>
                <a:spcPts val="600"/>
              </a:spcBef>
            </a:pPr>
            <a:r>
              <a:rPr sz="900" spc="-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Amonyak:</a:t>
            </a:r>
            <a:r>
              <a:rPr sz="900" spc="-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900" spc="-5" dirty="0">
                <a:latin typeface="Arial Black" panose="020B0A04020102020204" pitchFamily="34" charset="0"/>
                <a:cs typeface="Times New Roman"/>
              </a:rPr>
              <a:t>Dumanı gözler </a:t>
            </a:r>
            <a:r>
              <a:rPr sz="9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900" spc="-5" dirty="0">
                <a:latin typeface="Arial Black" panose="020B0A04020102020204" pitchFamily="34" charset="0"/>
                <a:cs typeface="Times New Roman"/>
              </a:rPr>
              <a:t>akciğerde tahrişe  </a:t>
            </a:r>
            <a:r>
              <a:rPr sz="900" dirty="0">
                <a:latin typeface="Arial Black" panose="020B0A04020102020204" pitchFamily="34" charset="0"/>
                <a:cs typeface="Times New Roman"/>
              </a:rPr>
              <a:t>sebep olur. </a:t>
            </a:r>
            <a:r>
              <a:rPr sz="900" spc="-5" dirty="0">
                <a:latin typeface="Arial Black" panose="020B0A04020102020204" pitchFamily="34" charset="0"/>
                <a:cs typeface="Times New Roman"/>
              </a:rPr>
              <a:t>Ciltte </a:t>
            </a:r>
            <a:r>
              <a:rPr sz="900" spc="-10" dirty="0">
                <a:latin typeface="Arial Black" panose="020B0A04020102020204" pitchFamily="34" charset="0"/>
                <a:cs typeface="Times New Roman"/>
              </a:rPr>
              <a:t>yanmaya </a:t>
            </a:r>
            <a:r>
              <a:rPr sz="900" dirty="0">
                <a:latin typeface="Arial Black" panose="020B0A04020102020204" pitchFamily="34" charset="0"/>
                <a:cs typeface="Times New Roman"/>
              </a:rPr>
              <a:t>sebep olabilir. </a:t>
            </a:r>
            <a:r>
              <a:rPr sz="900" spc="-1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Klor  </a:t>
            </a:r>
            <a:r>
              <a:rPr sz="9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içeren </a:t>
            </a:r>
            <a:r>
              <a:rPr sz="9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kimyasallarla karıştırıldığında </a:t>
            </a:r>
            <a:r>
              <a:rPr sz="9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ölümcül  kloramin </a:t>
            </a:r>
            <a:r>
              <a:rPr sz="900" spc="-1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gazı</a:t>
            </a:r>
            <a:r>
              <a:rPr sz="9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9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çıkarabilir.</a:t>
            </a:r>
            <a:endParaRPr sz="900" dirty="0">
              <a:solidFill>
                <a:srgbClr val="00B050"/>
              </a:solidFill>
              <a:latin typeface="Arial Black" panose="020B0A04020102020204" pitchFamily="34" charset="0"/>
              <a:cs typeface="Times New Roman"/>
            </a:endParaRPr>
          </a:p>
          <a:p>
            <a:pPr marL="83820" marR="5080" indent="48260" algn="just">
              <a:lnSpc>
                <a:spcPct val="120200"/>
              </a:lnSpc>
              <a:spcBef>
                <a:spcPts val="590"/>
              </a:spcBef>
            </a:pPr>
            <a:r>
              <a:rPr sz="90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İzopropanol:</a:t>
            </a:r>
            <a:r>
              <a:rPr sz="900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900" spc="-5" dirty="0">
                <a:latin typeface="Arial Black" panose="020B0A04020102020204" pitchFamily="34" charset="0"/>
                <a:cs typeface="Times New Roman"/>
              </a:rPr>
              <a:t>Akciğer, solunum </a:t>
            </a:r>
            <a:r>
              <a:rPr sz="9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900" dirty="0">
                <a:latin typeface="Arial Black" panose="020B0A04020102020204" pitchFamily="34" charset="0"/>
                <a:cs typeface="Times New Roman"/>
              </a:rPr>
              <a:t>sindirim </a:t>
            </a:r>
            <a:r>
              <a:rPr sz="900" spc="-5" dirty="0">
                <a:latin typeface="Arial Black" panose="020B0A04020102020204" pitchFamily="34" charset="0"/>
                <a:cs typeface="Times New Roman"/>
              </a:rPr>
              <a:t>yolları, ağız </a:t>
            </a:r>
            <a:r>
              <a:rPr sz="9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900" dirty="0">
                <a:latin typeface="Arial Black" panose="020B0A04020102020204" pitchFamily="34" charset="0"/>
                <a:cs typeface="Times New Roman"/>
              </a:rPr>
              <a:t>burun içi  </a:t>
            </a:r>
            <a:r>
              <a:rPr sz="900" spc="-5" dirty="0">
                <a:latin typeface="Arial Black" panose="020B0A04020102020204" pitchFamily="34" charset="0"/>
                <a:cs typeface="Times New Roman"/>
              </a:rPr>
              <a:t>gibi </a:t>
            </a:r>
            <a:r>
              <a:rPr sz="900" dirty="0">
                <a:latin typeface="Arial Black" panose="020B0A04020102020204" pitchFamily="34" charset="0"/>
                <a:cs typeface="Times New Roman"/>
              </a:rPr>
              <a:t>dokuları tahriş edebilir. </a:t>
            </a:r>
            <a:r>
              <a:rPr sz="900" spc="-10" dirty="0">
                <a:latin typeface="Arial Black" panose="020B0A04020102020204" pitchFamily="34" charset="0"/>
                <a:cs typeface="Times New Roman"/>
              </a:rPr>
              <a:t>Yutulması </a:t>
            </a:r>
            <a:r>
              <a:rPr sz="900" dirty="0">
                <a:latin typeface="Arial Black" panose="020B0A04020102020204" pitchFamily="34" charset="0"/>
                <a:cs typeface="Times New Roman"/>
              </a:rPr>
              <a:t>durumunda </a:t>
            </a:r>
            <a:r>
              <a:rPr sz="900" spc="-5" dirty="0">
                <a:latin typeface="Arial Black" panose="020B0A04020102020204" pitchFamily="34" charset="0"/>
                <a:cs typeface="Times New Roman"/>
              </a:rPr>
              <a:t>bilinç </a:t>
            </a:r>
            <a:r>
              <a:rPr sz="900" spc="-10" dirty="0">
                <a:latin typeface="Arial Black" panose="020B0A04020102020204" pitchFamily="34" charset="0"/>
                <a:cs typeface="Times New Roman"/>
              </a:rPr>
              <a:t>kaybı,  </a:t>
            </a:r>
            <a:r>
              <a:rPr sz="900" spc="-5" dirty="0">
                <a:latin typeface="Arial Black" panose="020B0A04020102020204" pitchFamily="34" charset="0"/>
                <a:cs typeface="Times New Roman"/>
              </a:rPr>
              <a:t>uyuşukluk </a:t>
            </a:r>
            <a:r>
              <a:rPr sz="9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900" dirty="0">
                <a:latin typeface="Arial Black" panose="020B0A04020102020204" pitchFamily="34" charset="0"/>
                <a:cs typeface="Times New Roman"/>
              </a:rPr>
              <a:t>ölüme sebep</a:t>
            </a:r>
            <a:r>
              <a:rPr sz="900" spc="4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900" spc="-5" dirty="0">
                <a:latin typeface="Arial Black" panose="020B0A04020102020204" pitchFamily="34" charset="0"/>
                <a:cs typeface="Times New Roman"/>
              </a:rPr>
              <a:t>olabilir.</a:t>
            </a:r>
            <a:endParaRPr sz="900" dirty="0">
              <a:latin typeface="Arial Black" panose="020B0A04020102020204" pitchFamily="34" charset="0"/>
              <a:cs typeface="Times New Roman"/>
            </a:endParaRPr>
          </a:p>
          <a:p>
            <a:pPr marL="83820" marR="5080" indent="48260" algn="just">
              <a:lnSpc>
                <a:spcPct val="119900"/>
              </a:lnSpc>
              <a:spcBef>
                <a:spcPts val="595"/>
              </a:spcBef>
            </a:pPr>
            <a:r>
              <a:rPr sz="90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Metanol:</a:t>
            </a:r>
            <a:r>
              <a:rPr sz="900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900" spc="-5" dirty="0">
                <a:latin typeface="Arial Black" panose="020B0A04020102020204" pitchFamily="34" charset="0"/>
                <a:cs typeface="Times New Roman"/>
              </a:rPr>
              <a:t>Yutulması halinde karaciğer </a:t>
            </a:r>
            <a:r>
              <a:rPr sz="9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900" spc="-5" dirty="0">
                <a:latin typeface="Arial Black" panose="020B0A04020102020204" pitchFamily="34" charset="0"/>
                <a:cs typeface="Times New Roman"/>
              </a:rPr>
              <a:t>böbrekte hasara </a:t>
            </a:r>
            <a:r>
              <a:rPr sz="900" dirty="0">
                <a:latin typeface="Arial Black" panose="020B0A04020102020204" pitchFamily="34" charset="0"/>
                <a:cs typeface="Times New Roman"/>
              </a:rPr>
              <a:t>sebep olur.  Miktara </a:t>
            </a:r>
            <a:r>
              <a:rPr sz="900" spc="-10" dirty="0">
                <a:latin typeface="Arial Black" panose="020B0A04020102020204" pitchFamily="34" charset="0"/>
                <a:cs typeface="Times New Roman"/>
              </a:rPr>
              <a:t>bağlı </a:t>
            </a:r>
            <a:r>
              <a:rPr sz="900" spc="-5" dirty="0">
                <a:latin typeface="Arial Black" panose="020B0A04020102020204" pitchFamily="34" charset="0"/>
                <a:cs typeface="Times New Roman"/>
              </a:rPr>
              <a:t>olarak ölüme </a:t>
            </a:r>
            <a:r>
              <a:rPr sz="900" spc="-20" dirty="0">
                <a:latin typeface="Arial Black" panose="020B0A04020102020204" pitchFamily="34" charset="0"/>
                <a:cs typeface="Times New Roman"/>
              </a:rPr>
              <a:t>ya </a:t>
            </a:r>
            <a:r>
              <a:rPr sz="900" dirty="0">
                <a:latin typeface="Arial Black" panose="020B0A04020102020204" pitchFamily="34" charset="0"/>
                <a:cs typeface="Times New Roman"/>
              </a:rPr>
              <a:t>da </a:t>
            </a:r>
            <a:r>
              <a:rPr sz="900" spc="-5" dirty="0">
                <a:latin typeface="Arial Black" panose="020B0A04020102020204" pitchFamily="34" charset="0"/>
                <a:cs typeface="Times New Roman"/>
              </a:rPr>
              <a:t>körlüğe </a:t>
            </a:r>
            <a:r>
              <a:rPr sz="900" dirty="0">
                <a:latin typeface="Arial Black" panose="020B0A04020102020204" pitchFamily="34" charset="0"/>
                <a:cs typeface="Times New Roman"/>
              </a:rPr>
              <a:t>sebep </a:t>
            </a:r>
            <a:r>
              <a:rPr sz="900" spc="-5" dirty="0">
                <a:latin typeface="Arial Black" panose="020B0A04020102020204" pitchFamily="34" charset="0"/>
                <a:cs typeface="Times New Roman"/>
              </a:rPr>
              <a:t>olabilir. </a:t>
            </a:r>
            <a:endParaRPr lang="tr-TR" sz="900" spc="-5" dirty="0" smtClean="0">
              <a:latin typeface="Arial Black" panose="020B0A04020102020204" pitchFamily="34" charset="0"/>
              <a:cs typeface="Times New Roman"/>
            </a:endParaRPr>
          </a:p>
          <a:p>
            <a:pPr marL="83820" marR="5080" indent="48260" algn="just">
              <a:lnSpc>
                <a:spcPct val="119900"/>
              </a:lnSpc>
              <a:spcBef>
                <a:spcPts val="595"/>
              </a:spcBef>
            </a:pPr>
            <a:r>
              <a:rPr sz="900" spc="-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Belirtileri</a:t>
            </a:r>
            <a:r>
              <a:rPr sz="9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:</a:t>
            </a:r>
            <a:r>
              <a:rPr sz="900" spc="-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900" spc="-10" dirty="0">
                <a:latin typeface="Arial Black" panose="020B0A04020102020204" pitchFamily="34" charset="0"/>
                <a:cs typeface="Times New Roman"/>
              </a:rPr>
              <a:t>Baş  </a:t>
            </a:r>
            <a:r>
              <a:rPr sz="900" spc="-5" dirty="0">
                <a:latin typeface="Arial Black" panose="020B0A04020102020204" pitchFamily="34" charset="0"/>
                <a:cs typeface="Times New Roman"/>
              </a:rPr>
              <a:t>ağrısı, </a:t>
            </a:r>
            <a:r>
              <a:rPr sz="900" spc="-10" dirty="0">
                <a:latin typeface="Arial Black" panose="020B0A04020102020204" pitchFamily="34" charset="0"/>
                <a:cs typeface="Times New Roman"/>
              </a:rPr>
              <a:t>Baş </a:t>
            </a:r>
            <a:r>
              <a:rPr sz="900" dirty="0">
                <a:latin typeface="Arial Black" panose="020B0A04020102020204" pitchFamily="34" charset="0"/>
                <a:cs typeface="Times New Roman"/>
              </a:rPr>
              <a:t>dönmesi, </a:t>
            </a:r>
            <a:r>
              <a:rPr sz="900" spc="-5" dirty="0">
                <a:latin typeface="Arial Black" panose="020B0A04020102020204" pitchFamily="34" charset="0"/>
                <a:cs typeface="Times New Roman"/>
              </a:rPr>
              <a:t>Uyuşukluk, Koma, </a:t>
            </a:r>
            <a:r>
              <a:rPr sz="900" dirty="0">
                <a:latin typeface="Arial Black" panose="020B0A04020102020204" pitchFamily="34" charset="0"/>
                <a:cs typeface="Times New Roman"/>
              </a:rPr>
              <a:t>Nöbet. </a:t>
            </a:r>
            <a:r>
              <a:rPr sz="900" spc="-5" dirty="0">
                <a:latin typeface="Arial Black" panose="020B0A04020102020204" pitchFamily="34" charset="0"/>
                <a:cs typeface="Times New Roman"/>
              </a:rPr>
              <a:t>Semptomlar </a:t>
            </a:r>
            <a:r>
              <a:rPr sz="900" spc="-10" dirty="0">
                <a:latin typeface="Arial Black" panose="020B0A04020102020204" pitchFamily="34" charset="0"/>
                <a:cs typeface="Times New Roman"/>
              </a:rPr>
              <a:t>geç  </a:t>
            </a:r>
            <a:r>
              <a:rPr sz="900" dirty="0">
                <a:latin typeface="Arial Black" panose="020B0A04020102020204" pitchFamily="34" charset="0"/>
                <a:cs typeface="Times New Roman"/>
              </a:rPr>
              <a:t>gözlenebilir.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247650" y="249427"/>
            <a:ext cx="4867021" cy="7081978"/>
            <a:chOff x="247650" y="249427"/>
            <a:chExt cx="4867021" cy="7081978"/>
          </a:xfrm>
        </p:grpSpPr>
        <p:sp>
          <p:nvSpPr>
            <p:cNvPr id="15" name="object 15"/>
            <p:cNvSpPr/>
            <p:nvPr/>
          </p:nvSpPr>
          <p:spPr>
            <a:xfrm>
              <a:off x="249796" y="249427"/>
              <a:ext cx="2880360" cy="2880360"/>
            </a:xfrm>
            <a:custGeom>
              <a:avLst/>
              <a:gdLst/>
              <a:ahLst/>
              <a:cxnLst/>
              <a:rect l="l" t="t" r="r" b="b"/>
              <a:pathLst>
                <a:path w="2880360" h="2880360">
                  <a:moveTo>
                    <a:pt x="2879953" y="558"/>
                  </a:moveTo>
                  <a:lnTo>
                    <a:pt x="108699" y="558"/>
                  </a:lnTo>
                  <a:lnTo>
                    <a:pt x="108699" y="0"/>
                  </a:lnTo>
                  <a:lnTo>
                    <a:pt x="73507" y="0"/>
                  </a:lnTo>
                  <a:lnTo>
                    <a:pt x="73507" y="558"/>
                  </a:lnTo>
                  <a:lnTo>
                    <a:pt x="72301" y="558"/>
                  </a:lnTo>
                  <a:lnTo>
                    <a:pt x="72301" y="381"/>
                  </a:lnTo>
                  <a:lnTo>
                    <a:pt x="37109" y="381"/>
                  </a:lnTo>
                  <a:lnTo>
                    <a:pt x="37109" y="558"/>
                  </a:lnTo>
                  <a:lnTo>
                    <a:pt x="35902" y="558"/>
                  </a:lnTo>
                  <a:lnTo>
                    <a:pt x="35902" y="127"/>
                  </a:lnTo>
                  <a:lnTo>
                    <a:pt x="711" y="127"/>
                  </a:lnTo>
                  <a:lnTo>
                    <a:pt x="711" y="558"/>
                  </a:lnTo>
                  <a:lnTo>
                    <a:pt x="228" y="558"/>
                  </a:lnTo>
                  <a:lnTo>
                    <a:pt x="228" y="36830"/>
                  </a:lnTo>
                  <a:lnTo>
                    <a:pt x="279" y="72186"/>
                  </a:lnTo>
                  <a:lnTo>
                    <a:pt x="0" y="72186"/>
                  </a:lnTo>
                  <a:lnTo>
                    <a:pt x="0" y="108458"/>
                  </a:lnTo>
                  <a:lnTo>
                    <a:pt x="711" y="108458"/>
                  </a:lnTo>
                  <a:lnTo>
                    <a:pt x="711" y="2880106"/>
                  </a:lnTo>
                  <a:lnTo>
                    <a:pt x="35902" y="2880106"/>
                  </a:lnTo>
                  <a:lnTo>
                    <a:pt x="35902" y="108458"/>
                  </a:lnTo>
                  <a:lnTo>
                    <a:pt x="37109" y="108458"/>
                  </a:lnTo>
                  <a:lnTo>
                    <a:pt x="37109" y="2160397"/>
                  </a:lnTo>
                  <a:lnTo>
                    <a:pt x="72301" y="2160397"/>
                  </a:lnTo>
                  <a:lnTo>
                    <a:pt x="72301" y="108458"/>
                  </a:lnTo>
                  <a:lnTo>
                    <a:pt x="73507" y="108458"/>
                  </a:lnTo>
                  <a:lnTo>
                    <a:pt x="73507" y="1440053"/>
                  </a:lnTo>
                  <a:lnTo>
                    <a:pt x="108699" y="1440053"/>
                  </a:lnTo>
                  <a:lnTo>
                    <a:pt x="108699" y="108458"/>
                  </a:lnTo>
                  <a:lnTo>
                    <a:pt x="1439926" y="108458"/>
                  </a:lnTo>
                  <a:lnTo>
                    <a:pt x="1439926" y="72771"/>
                  </a:lnTo>
                  <a:lnTo>
                    <a:pt x="2160041" y="72771"/>
                  </a:lnTo>
                  <a:lnTo>
                    <a:pt x="2160041" y="36830"/>
                  </a:lnTo>
                  <a:lnTo>
                    <a:pt x="2879953" y="36830"/>
                  </a:lnTo>
                  <a:lnTo>
                    <a:pt x="2879953" y="558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7650" y="249783"/>
              <a:ext cx="127038" cy="1276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32100" y="980312"/>
              <a:ext cx="2063876" cy="15811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08679" y="4517402"/>
              <a:ext cx="1481327" cy="10135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32406" y="4451045"/>
              <a:ext cx="2882265" cy="2880360"/>
            </a:xfrm>
            <a:custGeom>
              <a:avLst/>
              <a:gdLst/>
              <a:ahLst/>
              <a:cxnLst/>
              <a:rect l="l" t="t" r="r" b="b"/>
              <a:pathLst>
                <a:path w="2882265" h="2880359">
                  <a:moveTo>
                    <a:pt x="2881795" y="0"/>
                  </a:moveTo>
                  <a:lnTo>
                    <a:pt x="2845943" y="0"/>
                  </a:lnTo>
                  <a:lnTo>
                    <a:pt x="2845943" y="2771978"/>
                  </a:lnTo>
                  <a:lnTo>
                    <a:pt x="2845943" y="2807970"/>
                  </a:lnTo>
                  <a:lnTo>
                    <a:pt x="2845943" y="2808122"/>
                  </a:lnTo>
                  <a:lnTo>
                    <a:pt x="2845727" y="2808122"/>
                  </a:lnTo>
                  <a:lnTo>
                    <a:pt x="2845727" y="2807970"/>
                  </a:lnTo>
                  <a:lnTo>
                    <a:pt x="2845943" y="2807970"/>
                  </a:lnTo>
                  <a:lnTo>
                    <a:pt x="2845943" y="2771978"/>
                  </a:lnTo>
                  <a:lnTo>
                    <a:pt x="2845727" y="2771978"/>
                  </a:lnTo>
                  <a:lnTo>
                    <a:pt x="2845727" y="720229"/>
                  </a:lnTo>
                  <a:lnTo>
                    <a:pt x="2809875" y="720229"/>
                  </a:lnTo>
                  <a:lnTo>
                    <a:pt x="2809875" y="2771978"/>
                  </a:lnTo>
                  <a:lnTo>
                    <a:pt x="2809875" y="2807970"/>
                  </a:lnTo>
                  <a:lnTo>
                    <a:pt x="2809875" y="2808122"/>
                  </a:lnTo>
                  <a:lnTo>
                    <a:pt x="2809659" y="2808122"/>
                  </a:lnTo>
                  <a:lnTo>
                    <a:pt x="2809659" y="2807970"/>
                  </a:lnTo>
                  <a:lnTo>
                    <a:pt x="2809875" y="2807970"/>
                  </a:lnTo>
                  <a:lnTo>
                    <a:pt x="2809875" y="2771978"/>
                  </a:lnTo>
                  <a:lnTo>
                    <a:pt x="2809659" y="2771978"/>
                  </a:lnTo>
                  <a:lnTo>
                    <a:pt x="2809659" y="1440281"/>
                  </a:lnTo>
                  <a:lnTo>
                    <a:pt x="2773807" y="1440281"/>
                  </a:lnTo>
                  <a:lnTo>
                    <a:pt x="2773807" y="2771978"/>
                  </a:lnTo>
                  <a:lnTo>
                    <a:pt x="1439926" y="2771978"/>
                  </a:lnTo>
                  <a:lnTo>
                    <a:pt x="1439926" y="2807970"/>
                  </a:lnTo>
                  <a:lnTo>
                    <a:pt x="2773807" y="2807970"/>
                  </a:lnTo>
                  <a:lnTo>
                    <a:pt x="2773807" y="2808122"/>
                  </a:lnTo>
                  <a:lnTo>
                    <a:pt x="719455" y="2808122"/>
                  </a:lnTo>
                  <a:lnTo>
                    <a:pt x="719455" y="2843974"/>
                  </a:lnTo>
                  <a:lnTo>
                    <a:pt x="0" y="2843974"/>
                  </a:lnTo>
                  <a:lnTo>
                    <a:pt x="0" y="2879966"/>
                  </a:lnTo>
                  <a:lnTo>
                    <a:pt x="2879979" y="2879966"/>
                  </a:lnTo>
                  <a:lnTo>
                    <a:pt x="2879979" y="2879217"/>
                  </a:lnTo>
                  <a:lnTo>
                    <a:pt x="2881795" y="2879217"/>
                  </a:lnTo>
                  <a:lnTo>
                    <a:pt x="2881795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86401" y="7202626"/>
              <a:ext cx="127038" cy="1276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5765" y="359130"/>
              <a:ext cx="4648200" cy="6862445"/>
            </a:xfrm>
            <a:custGeom>
              <a:avLst/>
              <a:gdLst/>
              <a:ahLst/>
              <a:cxnLst/>
              <a:rect l="l" t="t" r="r" b="b"/>
              <a:pathLst>
                <a:path w="4648200" h="6862445">
                  <a:moveTo>
                    <a:pt x="0" y="6862318"/>
                  </a:moveTo>
                  <a:lnTo>
                    <a:pt x="4648200" y="6862318"/>
                  </a:lnTo>
                  <a:lnTo>
                    <a:pt x="4648200" y="0"/>
                  </a:lnTo>
                  <a:lnTo>
                    <a:pt x="0" y="0"/>
                  </a:lnTo>
                  <a:lnTo>
                    <a:pt x="0" y="6862318"/>
                  </a:lnTo>
                  <a:close/>
                </a:path>
              </a:pathLst>
            </a:custGeom>
            <a:ln w="317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461509" y="127000"/>
            <a:ext cx="1676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latin typeface="Times New Roman"/>
                <a:cs typeface="Times New Roman"/>
              </a:rPr>
              <a:t>12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3068954"/>
            <a:ext cx="127000" cy="154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480" y="3363595"/>
            <a:ext cx="127000" cy="154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480" y="3876675"/>
            <a:ext cx="127000" cy="154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0" y="4173854"/>
            <a:ext cx="127000" cy="154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" y="4468876"/>
            <a:ext cx="127000" cy="154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5973" y="2736215"/>
            <a:ext cx="4554220" cy="48258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/>
              </a:rPr>
              <a:t>Tehlikeli </a:t>
            </a:r>
            <a:r>
              <a:rPr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/>
              </a:rPr>
              <a:t>içerik ve</a:t>
            </a:r>
            <a:r>
              <a:rPr sz="1200" b="1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/>
              </a:rPr>
              <a:t>zararları:</a:t>
            </a:r>
            <a:endParaRPr sz="12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  <a:cs typeface="Times New Roman"/>
            </a:endParaRPr>
          </a:p>
          <a:p>
            <a:pPr marL="114300" algn="just">
              <a:lnSpc>
                <a:spcPct val="100000"/>
              </a:lnSpc>
              <a:spcBef>
                <a:spcPts val="880"/>
              </a:spcBef>
            </a:pPr>
            <a:r>
              <a:rPr sz="1200" spc="-1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Sodyum </a:t>
            </a:r>
            <a:r>
              <a:rPr sz="12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bisülfat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: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Aşındırıcı (cildi yakan) sülfürik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asidi</a:t>
            </a:r>
            <a:r>
              <a:rPr sz="1200" spc="6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oluşturur.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  <a:p>
            <a:pPr marL="12700" marR="6985" indent="101600" algn="just">
              <a:lnSpc>
                <a:spcPct val="119400"/>
              </a:lnSpc>
              <a:spcBef>
                <a:spcPts val="600"/>
              </a:spcBef>
            </a:pPr>
            <a:r>
              <a:rPr sz="12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Okzalik </a:t>
            </a:r>
            <a:r>
              <a:rPr sz="12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asit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: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Böbrek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karaciğere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zarar verebilir. Gözleri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solunum  yolunu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tahriş eder,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ağız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midede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aşınmaya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sebep</a:t>
            </a:r>
            <a:r>
              <a:rPr sz="1200" spc="2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olur.</a:t>
            </a:r>
          </a:p>
          <a:p>
            <a:pPr marL="114300" marR="781050" algn="just">
              <a:lnSpc>
                <a:spcPts val="2340"/>
              </a:lnSpc>
              <a:spcBef>
                <a:spcPts val="204"/>
              </a:spcBef>
            </a:pPr>
            <a:r>
              <a:rPr sz="1200" spc="-5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5-dimetildantoin</a:t>
            </a:r>
            <a:r>
              <a:rPr sz="1200" spc="-5" dirty="0" smtClean="0">
                <a:latin typeface="Arial Black" panose="020B0A04020102020204" pitchFamily="34" charset="0"/>
                <a:cs typeface="Times New Roman"/>
              </a:rPr>
              <a:t>:</a:t>
            </a:r>
            <a:r>
              <a:rPr lang="tr-TR" sz="1200" spc="-5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 err="1" smtClean="0">
                <a:latin typeface="Arial Black" panose="020B0A04020102020204" pitchFamily="34" charset="0"/>
                <a:cs typeface="Times New Roman"/>
              </a:rPr>
              <a:t>Suda</a:t>
            </a:r>
            <a:r>
              <a:rPr sz="1200" spc="-5" dirty="0" smtClean="0">
                <a:latin typeface="Arial Black" panose="020B0A04020102020204" pitchFamily="34" charset="0"/>
                <a:cs typeface="Times New Roman"/>
              </a:rPr>
              <a:t>,</a:t>
            </a:r>
            <a:r>
              <a:rPr lang="tr-TR" sz="1200" spc="-5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dirty="0" err="1" smtClean="0">
                <a:latin typeface="Arial Black" panose="020B0A04020102020204" pitchFamily="34" charset="0"/>
                <a:cs typeface="Times New Roman"/>
              </a:rPr>
              <a:t>aşındırıcı</a:t>
            </a:r>
            <a:r>
              <a:rPr sz="1200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 err="1">
                <a:latin typeface="Arial Black" panose="020B0A04020102020204" pitchFamily="34" charset="0"/>
                <a:cs typeface="Times New Roman"/>
              </a:rPr>
              <a:t>olan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 err="1" smtClean="0">
                <a:latin typeface="Arial Black" panose="020B0A04020102020204" pitchFamily="34" charset="0"/>
                <a:cs typeface="Times New Roman"/>
              </a:rPr>
              <a:t>hipokloriti</a:t>
            </a:r>
            <a:r>
              <a:rPr sz="1200" spc="-5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oluşturur. </a:t>
            </a:r>
            <a:endParaRPr lang="tr-TR" sz="1200" spc="-5" dirty="0" smtClean="0">
              <a:latin typeface="Arial Black" panose="020B0A04020102020204" pitchFamily="34" charset="0"/>
              <a:cs typeface="Times New Roman"/>
            </a:endParaRPr>
          </a:p>
          <a:p>
            <a:pPr marL="114300" marR="781050" algn="just">
              <a:lnSpc>
                <a:spcPts val="2340"/>
              </a:lnSpc>
              <a:spcBef>
                <a:spcPts val="204"/>
              </a:spcBef>
            </a:pPr>
            <a:r>
              <a:rPr sz="1200" spc="-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Hidroklorik</a:t>
            </a:r>
            <a:r>
              <a:rPr sz="1200" spc="-5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asit</a:t>
            </a:r>
            <a:r>
              <a:rPr sz="1200" dirty="0" smtClean="0">
                <a:latin typeface="Arial Black" panose="020B0A04020102020204" pitchFamily="34" charset="0"/>
                <a:cs typeface="Times New Roman"/>
              </a:rPr>
              <a:t>:</a:t>
            </a:r>
            <a:r>
              <a:rPr lang="tr-TR" sz="1200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 smtClean="0">
                <a:latin typeface="Arial Black" panose="020B0A04020102020204" pitchFamily="34" charset="0"/>
                <a:cs typeface="Times New Roman"/>
              </a:rPr>
              <a:t>Son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derece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aşındırıcıdır, </a:t>
            </a:r>
            <a:r>
              <a:rPr sz="1200" dirty="0" err="1" smtClean="0">
                <a:latin typeface="Arial Black" panose="020B0A04020102020204" pitchFamily="34" charset="0"/>
                <a:cs typeface="Times New Roman"/>
              </a:rPr>
              <a:t>cildi</a:t>
            </a:r>
            <a:r>
              <a:rPr sz="1200" spc="-10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yakar.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  <a:p>
            <a:pPr marL="12700" marR="5080" indent="104139" algn="just">
              <a:lnSpc>
                <a:spcPct val="119400"/>
              </a:lnSpc>
              <a:spcBef>
                <a:spcPts val="375"/>
              </a:spcBef>
            </a:pPr>
            <a:r>
              <a:rPr sz="12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Fenol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: Merkezi sinir sisteminde hasara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depresyona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sebep olur.  Nadiren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dolaşım sistemini etkileyebilir.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Cilt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için aşındırıcıdır,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kanser 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etkisi </a:t>
            </a:r>
            <a:r>
              <a:rPr sz="1200" spc="-5" dirty="0" err="1">
                <a:latin typeface="Arial Black" panose="020B0A04020102020204" pitchFamily="34" charset="0"/>
                <a:cs typeface="Times New Roman"/>
              </a:rPr>
              <a:t>olabilir</a:t>
            </a:r>
            <a:r>
              <a:rPr sz="1200" spc="-5" dirty="0" smtClean="0">
                <a:latin typeface="Arial Black" panose="020B0A04020102020204" pitchFamily="34" charset="0"/>
                <a:cs typeface="Times New Roman"/>
              </a:rPr>
              <a:t>.</a:t>
            </a:r>
            <a:r>
              <a:rPr lang="tr-TR" sz="1200" spc="-5" dirty="0" smtClean="0">
                <a:latin typeface="Arial Black" panose="020B0A04020102020204" pitchFamily="34" charset="0"/>
                <a:cs typeface="Times New Roman"/>
              </a:rPr>
              <a:t>    </a:t>
            </a:r>
            <a:r>
              <a:rPr sz="1400" b="1" i="1" spc="-5" dirty="0" smtClean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KÜF </a:t>
            </a:r>
            <a:r>
              <a:rPr sz="1400" b="1" i="1" spc="-5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GİDERİCİLER</a:t>
            </a:r>
            <a:endParaRPr sz="1400" b="1" dirty="0">
              <a:latin typeface="Arial Black" panose="020B0A0402010202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00" b="1" spc="-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Tehlikeli </a:t>
            </a:r>
            <a:r>
              <a:rPr sz="1200" b="1" spc="-1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içerik</a:t>
            </a:r>
            <a:r>
              <a:rPr sz="1200" b="1" spc="-10" dirty="0">
                <a:latin typeface="Arial Black" panose="020B0A04020102020204" pitchFamily="34" charset="0"/>
                <a:cs typeface="Times New Roman"/>
              </a:rPr>
              <a:t>: </a:t>
            </a:r>
            <a:r>
              <a:rPr sz="1200" b="1" spc="-1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Klor </a:t>
            </a:r>
            <a:r>
              <a:rPr sz="1200" b="1" spc="-1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b="1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alkil </a:t>
            </a:r>
            <a:r>
              <a:rPr sz="1200" b="1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amonyum</a:t>
            </a:r>
            <a:r>
              <a:rPr sz="1200" b="1" spc="12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b="1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klorür</a:t>
            </a:r>
          </a:p>
          <a:p>
            <a:pPr marL="12700" marR="1609725">
              <a:lnSpc>
                <a:spcPct val="118100"/>
              </a:lnSpc>
              <a:spcBef>
                <a:spcPts val="625"/>
              </a:spcBef>
            </a:pPr>
            <a:r>
              <a:rPr sz="1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Zararları</a:t>
            </a:r>
            <a:r>
              <a:rPr sz="1200" b="1" dirty="0">
                <a:latin typeface="Arial Black" panose="020B0A04020102020204" pitchFamily="34" charset="0"/>
                <a:cs typeface="Times New Roman"/>
              </a:rPr>
              <a:t>: </a:t>
            </a:r>
            <a:r>
              <a:rPr sz="1200" b="1" spc="-5" dirty="0">
                <a:latin typeface="Arial Black" panose="020B0A04020102020204" pitchFamily="34" charset="0"/>
                <a:cs typeface="Times New Roman"/>
              </a:rPr>
              <a:t>Solunum </a:t>
            </a:r>
            <a:r>
              <a:rPr sz="1200" b="1" spc="-5" dirty="0" err="1">
                <a:latin typeface="Arial Black" panose="020B0A04020102020204" pitchFamily="34" charset="0"/>
                <a:cs typeface="Times New Roman"/>
              </a:rPr>
              <a:t>problemlerine</a:t>
            </a:r>
            <a:r>
              <a:rPr sz="1200" b="1" spc="-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b="1" spc="-5" dirty="0" err="1" smtClean="0">
                <a:latin typeface="Arial Black" panose="020B0A04020102020204" pitchFamily="34" charset="0"/>
                <a:cs typeface="Times New Roman"/>
              </a:rPr>
              <a:t>sebep</a:t>
            </a:r>
            <a:r>
              <a:rPr sz="1200" b="1" spc="-5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b="1" dirty="0">
                <a:latin typeface="Arial Black" panose="020B0A04020102020204" pitchFamily="34" charset="0"/>
                <a:cs typeface="Times New Roman"/>
              </a:rPr>
              <a:t>olur,  </a:t>
            </a:r>
            <a:r>
              <a:rPr sz="1200" b="1" spc="-5" dirty="0">
                <a:latin typeface="Arial Black" panose="020B0A04020102020204" pitchFamily="34" charset="0"/>
                <a:cs typeface="Times New Roman"/>
              </a:rPr>
              <a:t>yutulması halinde </a:t>
            </a:r>
            <a:r>
              <a:rPr sz="1200" b="1" spc="-10" dirty="0">
                <a:latin typeface="Arial Black" panose="020B0A04020102020204" pitchFamily="34" charset="0"/>
                <a:cs typeface="Times New Roman"/>
              </a:rPr>
              <a:t>boğazı</a:t>
            </a:r>
            <a:r>
              <a:rPr sz="1200" b="1" spc="4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b="1" spc="-5" dirty="0">
                <a:latin typeface="Arial Black" panose="020B0A04020102020204" pitchFamily="34" charset="0"/>
                <a:cs typeface="Times New Roman"/>
              </a:rPr>
              <a:t>yakabilir.</a:t>
            </a:r>
            <a:endParaRPr sz="1200" b="1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98900" y="6076950"/>
            <a:ext cx="1226095" cy="14591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480" y="1326385"/>
            <a:ext cx="3655852" cy="13977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8169" y="742950"/>
            <a:ext cx="3728721" cy="7027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86360" rIns="0" bIns="0" rtlCol="0">
            <a:spAutoFit/>
          </a:bodyPr>
          <a:lstStyle/>
          <a:p>
            <a:pPr marL="414020">
              <a:lnSpc>
                <a:spcPct val="100000"/>
              </a:lnSpc>
              <a:spcBef>
                <a:spcPts val="680"/>
              </a:spcBef>
            </a:pPr>
            <a:r>
              <a:rPr sz="1000" spc="60" dirty="0" smtClean="0">
                <a:latin typeface="Times New Roman"/>
                <a:cs typeface="Times New Roman"/>
              </a:rPr>
              <a:t>13</a:t>
            </a:r>
            <a:r>
              <a:rPr sz="2000" b="1" i="1" spc="-5" dirty="0" smtClean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TUVALET</a:t>
            </a:r>
            <a:r>
              <a:rPr sz="2000" b="1" i="1" spc="-45" dirty="0" smtClean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000" b="1" i="1" spc="-5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TEMİZLEYİCİLER</a:t>
            </a:r>
            <a:endParaRPr sz="2000" dirty="0">
              <a:latin typeface="Arial Black" panose="020B0A04020102020204" pitchFamily="34" charset="0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5100" y="249782"/>
            <a:ext cx="4947627" cy="7332117"/>
            <a:chOff x="247357" y="249783"/>
            <a:chExt cx="4865370" cy="7080884"/>
          </a:xfrm>
        </p:grpSpPr>
        <p:sp>
          <p:nvSpPr>
            <p:cNvPr id="12" name="object 12"/>
            <p:cNvSpPr/>
            <p:nvPr/>
          </p:nvSpPr>
          <p:spPr>
            <a:xfrm>
              <a:off x="249948" y="4449660"/>
              <a:ext cx="2880360" cy="2880995"/>
            </a:xfrm>
            <a:custGeom>
              <a:avLst/>
              <a:gdLst/>
              <a:ahLst/>
              <a:cxnLst/>
              <a:rect l="l" t="t" r="r" b="b"/>
              <a:pathLst>
                <a:path w="2880360" h="2880995">
                  <a:moveTo>
                    <a:pt x="2879979" y="2844685"/>
                  </a:moveTo>
                  <a:lnTo>
                    <a:pt x="108445" y="2844685"/>
                  </a:lnTo>
                  <a:lnTo>
                    <a:pt x="108445" y="2844495"/>
                  </a:lnTo>
                  <a:lnTo>
                    <a:pt x="2160701" y="2844495"/>
                  </a:lnTo>
                  <a:lnTo>
                    <a:pt x="2160701" y="2808617"/>
                  </a:lnTo>
                  <a:lnTo>
                    <a:pt x="108445" y="2808617"/>
                  </a:lnTo>
                  <a:lnTo>
                    <a:pt x="108445" y="2808440"/>
                  </a:lnTo>
                  <a:lnTo>
                    <a:pt x="1440510" y="2808440"/>
                  </a:lnTo>
                  <a:lnTo>
                    <a:pt x="1440510" y="2772575"/>
                  </a:lnTo>
                  <a:lnTo>
                    <a:pt x="108445" y="2772575"/>
                  </a:lnTo>
                  <a:lnTo>
                    <a:pt x="108445" y="1439760"/>
                  </a:lnTo>
                  <a:lnTo>
                    <a:pt x="72847" y="1439760"/>
                  </a:lnTo>
                  <a:lnTo>
                    <a:pt x="72847" y="2844685"/>
                  </a:lnTo>
                  <a:lnTo>
                    <a:pt x="72694" y="2844685"/>
                  </a:lnTo>
                  <a:lnTo>
                    <a:pt x="72694" y="2844495"/>
                  </a:lnTo>
                  <a:lnTo>
                    <a:pt x="72847" y="2844495"/>
                  </a:lnTo>
                  <a:lnTo>
                    <a:pt x="72847" y="2808617"/>
                  </a:lnTo>
                  <a:lnTo>
                    <a:pt x="72694" y="2808617"/>
                  </a:lnTo>
                  <a:lnTo>
                    <a:pt x="72694" y="2808440"/>
                  </a:lnTo>
                  <a:lnTo>
                    <a:pt x="72847" y="2808440"/>
                  </a:lnTo>
                  <a:lnTo>
                    <a:pt x="72847" y="2772575"/>
                  </a:lnTo>
                  <a:lnTo>
                    <a:pt x="72694" y="2772575"/>
                  </a:lnTo>
                  <a:lnTo>
                    <a:pt x="72694" y="719429"/>
                  </a:lnTo>
                  <a:lnTo>
                    <a:pt x="37096" y="719429"/>
                  </a:lnTo>
                  <a:lnTo>
                    <a:pt x="37096" y="2844685"/>
                  </a:lnTo>
                  <a:lnTo>
                    <a:pt x="36055" y="2844685"/>
                  </a:lnTo>
                  <a:lnTo>
                    <a:pt x="36055" y="2844495"/>
                  </a:lnTo>
                  <a:lnTo>
                    <a:pt x="37096" y="2844495"/>
                  </a:lnTo>
                  <a:lnTo>
                    <a:pt x="37096" y="2808617"/>
                  </a:lnTo>
                  <a:lnTo>
                    <a:pt x="36055" y="2808617"/>
                  </a:lnTo>
                  <a:lnTo>
                    <a:pt x="36055" y="2808440"/>
                  </a:lnTo>
                  <a:lnTo>
                    <a:pt x="37096" y="2808440"/>
                  </a:lnTo>
                  <a:lnTo>
                    <a:pt x="37096" y="2772575"/>
                  </a:lnTo>
                  <a:lnTo>
                    <a:pt x="36055" y="2772575"/>
                  </a:lnTo>
                  <a:lnTo>
                    <a:pt x="36055" y="0"/>
                  </a:lnTo>
                  <a:lnTo>
                    <a:pt x="457" y="0"/>
                  </a:lnTo>
                  <a:lnTo>
                    <a:pt x="457" y="2772575"/>
                  </a:lnTo>
                  <a:lnTo>
                    <a:pt x="457" y="2808440"/>
                  </a:lnTo>
                  <a:lnTo>
                    <a:pt x="457" y="2844685"/>
                  </a:lnTo>
                  <a:lnTo>
                    <a:pt x="0" y="2844685"/>
                  </a:lnTo>
                  <a:lnTo>
                    <a:pt x="0" y="2880563"/>
                  </a:lnTo>
                  <a:lnTo>
                    <a:pt x="2879979" y="2880563"/>
                  </a:lnTo>
                  <a:lnTo>
                    <a:pt x="2879979" y="2844685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7357" y="7201268"/>
              <a:ext cx="127038" cy="1276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31898" y="249808"/>
              <a:ext cx="2880360" cy="2880360"/>
            </a:xfrm>
            <a:custGeom>
              <a:avLst/>
              <a:gdLst/>
              <a:ahLst/>
              <a:cxnLst/>
              <a:rect l="l" t="t" r="r" b="b"/>
              <a:pathLst>
                <a:path w="2880360" h="2880360">
                  <a:moveTo>
                    <a:pt x="2880068" y="0"/>
                  </a:moveTo>
                  <a:lnTo>
                    <a:pt x="2844533" y="0"/>
                  </a:lnTo>
                  <a:lnTo>
                    <a:pt x="2808478" y="0"/>
                  </a:lnTo>
                  <a:lnTo>
                    <a:pt x="2808478" y="203"/>
                  </a:lnTo>
                  <a:lnTo>
                    <a:pt x="2808478" y="36195"/>
                  </a:lnTo>
                  <a:lnTo>
                    <a:pt x="2807678" y="36271"/>
                  </a:lnTo>
                  <a:lnTo>
                    <a:pt x="2808478" y="36195"/>
                  </a:lnTo>
                  <a:lnTo>
                    <a:pt x="2808478" y="203"/>
                  </a:lnTo>
                  <a:lnTo>
                    <a:pt x="0" y="203"/>
                  </a:lnTo>
                  <a:lnTo>
                    <a:pt x="0" y="36195"/>
                  </a:lnTo>
                  <a:lnTo>
                    <a:pt x="2772029" y="36195"/>
                  </a:lnTo>
                  <a:lnTo>
                    <a:pt x="719582" y="36271"/>
                  </a:lnTo>
                  <a:lnTo>
                    <a:pt x="719582" y="72263"/>
                  </a:lnTo>
                  <a:lnTo>
                    <a:pt x="1439545" y="72263"/>
                  </a:lnTo>
                  <a:lnTo>
                    <a:pt x="1439545" y="108204"/>
                  </a:lnTo>
                  <a:lnTo>
                    <a:pt x="2772029" y="108204"/>
                  </a:lnTo>
                  <a:lnTo>
                    <a:pt x="2772029" y="1440307"/>
                  </a:lnTo>
                  <a:lnTo>
                    <a:pt x="2807678" y="1440307"/>
                  </a:lnTo>
                  <a:lnTo>
                    <a:pt x="2807678" y="108204"/>
                  </a:lnTo>
                  <a:lnTo>
                    <a:pt x="2808478" y="108204"/>
                  </a:lnTo>
                  <a:lnTo>
                    <a:pt x="2808478" y="2160016"/>
                  </a:lnTo>
                  <a:lnTo>
                    <a:pt x="2844419" y="2160016"/>
                  </a:lnTo>
                  <a:lnTo>
                    <a:pt x="2844419" y="2879979"/>
                  </a:lnTo>
                  <a:lnTo>
                    <a:pt x="2880068" y="2879979"/>
                  </a:lnTo>
                  <a:lnTo>
                    <a:pt x="2880068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85257" y="249783"/>
              <a:ext cx="127038" cy="1276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0692" y="358673"/>
              <a:ext cx="4639945" cy="6863080"/>
            </a:xfrm>
            <a:custGeom>
              <a:avLst/>
              <a:gdLst/>
              <a:ahLst/>
              <a:cxnLst/>
              <a:rect l="l" t="t" r="r" b="b"/>
              <a:pathLst>
                <a:path w="4639945" h="6863080">
                  <a:moveTo>
                    <a:pt x="0" y="6863080"/>
                  </a:moveTo>
                  <a:lnTo>
                    <a:pt x="4639691" y="6863080"/>
                  </a:lnTo>
                  <a:lnTo>
                    <a:pt x="4639691" y="0"/>
                  </a:lnTo>
                  <a:lnTo>
                    <a:pt x="0" y="0"/>
                  </a:lnTo>
                  <a:lnTo>
                    <a:pt x="0" y="6863080"/>
                  </a:lnTo>
                  <a:close/>
                </a:path>
              </a:pathLst>
            </a:custGeom>
            <a:ln w="317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7650" y="249427"/>
            <a:ext cx="4866640" cy="7082155"/>
            <a:chOff x="247650" y="249427"/>
            <a:chExt cx="4866640" cy="7082155"/>
          </a:xfrm>
        </p:grpSpPr>
        <p:sp>
          <p:nvSpPr>
            <p:cNvPr id="3" name="object 3"/>
            <p:cNvSpPr/>
            <p:nvPr/>
          </p:nvSpPr>
          <p:spPr>
            <a:xfrm>
              <a:off x="4157090" y="486409"/>
              <a:ext cx="741387" cy="13880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3926" y="2428875"/>
              <a:ext cx="966469" cy="1704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92451" y="4986299"/>
              <a:ext cx="2401824" cy="20158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32406" y="4451045"/>
              <a:ext cx="2882265" cy="2880360"/>
            </a:xfrm>
            <a:custGeom>
              <a:avLst/>
              <a:gdLst/>
              <a:ahLst/>
              <a:cxnLst/>
              <a:rect l="l" t="t" r="r" b="b"/>
              <a:pathLst>
                <a:path w="2882265" h="2880359">
                  <a:moveTo>
                    <a:pt x="2881795" y="0"/>
                  </a:moveTo>
                  <a:lnTo>
                    <a:pt x="2845943" y="0"/>
                  </a:lnTo>
                  <a:lnTo>
                    <a:pt x="2845943" y="2771978"/>
                  </a:lnTo>
                  <a:lnTo>
                    <a:pt x="2845943" y="2807970"/>
                  </a:lnTo>
                  <a:lnTo>
                    <a:pt x="2845943" y="2808122"/>
                  </a:lnTo>
                  <a:lnTo>
                    <a:pt x="2845727" y="2808122"/>
                  </a:lnTo>
                  <a:lnTo>
                    <a:pt x="2845727" y="2807970"/>
                  </a:lnTo>
                  <a:lnTo>
                    <a:pt x="2845943" y="2807970"/>
                  </a:lnTo>
                  <a:lnTo>
                    <a:pt x="2845943" y="2771978"/>
                  </a:lnTo>
                  <a:lnTo>
                    <a:pt x="2845727" y="2771978"/>
                  </a:lnTo>
                  <a:lnTo>
                    <a:pt x="2845727" y="720229"/>
                  </a:lnTo>
                  <a:lnTo>
                    <a:pt x="2809875" y="720229"/>
                  </a:lnTo>
                  <a:lnTo>
                    <a:pt x="2809875" y="2771978"/>
                  </a:lnTo>
                  <a:lnTo>
                    <a:pt x="2809875" y="2807970"/>
                  </a:lnTo>
                  <a:lnTo>
                    <a:pt x="2809875" y="2808122"/>
                  </a:lnTo>
                  <a:lnTo>
                    <a:pt x="2809659" y="2808122"/>
                  </a:lnTo>
                  <a:lnTo>
                    <a:pt x="2809659" y="2807970"/>
                  </a:lnTo>
                  <a:lnTo>
                    <a:pt x="2809875" y="2807970"/>
                  </a:lnTo>
                  <a:lnTo>
                    <a:pt x="2809875" y="2771978"/>
                  </a:lnTo>
                  <a:lnTo>
                    <a:pt x="2809659" y="2771978"/>
                  </a:lnTo>
                  <a:lnTo>
                    <a:pt x="2809659" y="1440281"/>
                  </a:lnTo>
                  <a:lnTo>
                    <a:pt x="2773807" y="1440281"/>
                  </a:lnTo>
                  <a:lnTo>
                    <a:pt x="2773807" y="2771978"/>
                  </a:lnTo>
                  <a:lnTo>
                    <a:pt x="1439926" y="2771978"/>
                  </a:lnTo>
                  <a:lnTo>
                    <a:pt x="1439926" y="2807970"/>
                  </a:lnTo>
                  <a:lnTo>
                    <a:pt x="2773807" y="2807970"/>
                  </a:lnTo>
                  <a:lnTo>
                    <a:pt x="2773807" y="2808122"/>
                  </a:lnTo>
                  <a:lnTo>
                    <a:pt x="719455" y="2808122"/>
                  </a:lnTo>
                  <a:lnTo>
                    <a:pt x="719455" y="2843974"/>
                  </a:lnTo>
                  <a:lnTo>
                    <a:pt x="0" y="2843974"/>
                  </a:lnTo>
                  <a:lnTo>
                    <a:pt x="0" y="2879966"/>
                  </a:lnTo>
                  <a:lnTo>
                    <a:pt x="2879979" y="2879966"/>
                  </a:lnTo>
                  <a:lnTo>
                    <a:pt x="2879979" y="2879217"/>
                  </a:lnTo>
                  <a:lnTo>
                    <a:pt x="2881795" y="2879217"/>
                  </a:lnTo>
                  <a:lnTo>
                    <a:pt x="2881795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86401" y="7202626"/>
              <a:ext cx="127038" cy="1276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8779" y="4998707"/>
              <a:ext cx="2087880" cy="2026920"/>
            </a:xfrm>
            <a:custGeom>
              <a:avLst/>
              <a:gdLst/>
              <a:ahLst/>
              <a:cxnLst/>
              <a:rect l="l" t="t" r="r" b="b"/>
              <a:pathLst>
                <a:path w="2087880" h="2026920">
                  <a:moveTo>
                    <a:pt x="2087880" y="0"/>
                  </a:moveTo>
                  <a:lnTo>
                    <a:pt x="0" y="0"/>
                  </a:lnTo>
                  <a:lnTo>
                    <a:pt x="0" y="2026920"/>
                  </a:lnTo>
                  <a:lnTo>
                    <a:pt x="2087880" y="2026920"/>
                  </a:lnTo>
                  <a:lnTo>
                    <a:pt x="2087880" y="0"/>
                  </a:lnTo>
                  <a:close/>
                </a:path>
              </a:pathLst>
            </a:custGeom>
            <a:solidFill>
              <a:srgbClr val="8066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6079" y="4973307"/>
              <a:ext cx="2087880" cy="20269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079" y="4973307"/>
              <a:ext cx="2087880" cy="2026920"/>
            </a:xfrm>
            <a:custGeom>
              <a:avLst/>
              <a:gdLst/>
              <a:ahLst/>
              <a:cxnLst/>
              <a:rect l="l" t="t" r="r" b="b"/>
              <a:pathLst>
                <a:path w="2087880" h="2026920">
                  <a:moveTo>
                    <a:pt x="0" y="2026920"/>
                  </a:moveTo>
                  <a:lnTo>
                    <a:pt x="2087880" y="2026920"/>
                  </a:lnTo>
                  <a:lnTo>
                    <a:pt x="2087880" y="0"/>
                  </a:lnTo>
                  <a:lnTo>
                    <a:pt x="0" y="0"/>
                  </a:lnTo>
                  <a:lnTo>
                    <a:pt x="0" y="2026920"/>
                  </a:lnTo>
                  <a:close/>
                </a:path>
              </a:pathLst>
            </a:custGeom>
            <a:ln w="25400">
              <a:solidFill>
                <a:srgbClr val="FFE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9796" y="249427"/>
              <a:ext cx="2880360" cy="2880360"/>
            </a:xfrm>
            <a:custGeom>
              <a:avLst/>
              <a:gdLst/>
              <a:ahLst/>
              <a:cxnLst/>
              <a:rect l="l" t="t" r="r" b="b"/>
              <a:pathLst>
                <a:path w="2880360" h="2880360">
                  <a:moveTo>
                    <a:pt x="2879953" y="558"/>
                  </a:moveTo>
                  <a:lnTo>
                    <a:pt x="108699" y="558"/>
                  </a:lnTo>
                  <a:lnTo>
                    <a:pt x="108699" y="0"/>
                  </a:lnTo>
                  <a:lnTo>
                    <a:pt x="73507" y="0"/>
                  </a:lnTo>
                  <a:lnTo>
                    <a:pt x="73507" y="558"/>
                  </a:lnTo>
                  <a:lnTo>
                    <a:pt x="72301" y="558"/>
                  </a:lnTo>
                  <a:lnTo>
                    <a:pt x="72301" y="381"/>
                  </a:lnTo>
                  <a:lnTo>
                    <a:pt x="37109" y="381"/>
                  </a:lnTo>
                  <a:lnTo>
                    <a:pt x="37109" y="558"/>
                  </a:lnTo>
                  <a:lnTo>
                    <a:pt x="35902" y="558"/>
                  </a:lnTo>
                  <a:lnTo>
                    <a:pt x="35902" y="127"/>
                  </a:lnTo>
                  <a:lnTo>
                    <a:pt x="711" y="127"/>
                  </a:lnTo>
                  <a:lnTo>
                    <a:pt x="711" y="558"/>
                  </a:lnTo>
                  <a:lnTo>
                    <a:pt x="228" y="558"/>
                  </a:lnTo>
                  <a:lnTo>
                    <a:pt x="228" y="36830"/>
                  </a:lnTo>
                  <a:lnTo>
                    <a:pt x="279" y="72186"/>
                  </a:lnTo>
                  <a:lnTo>
                    <a:pt x="0" y="72186"/>
                  </a:lnTo>
                  <a:lnTo>
                    <a:pt x="0" y="108458"/>
                  </a:lnTo>
                  <a:lnTo>
                    <a:pt x="711" y="108458"/>
                  </a:lnTo>
                  <a:lnTo>
                    <a:pt x="711" y="2880106"/>
                  </a:lnTo>
                  <a:lnTo>
                    <a:pt x="35902" y="2880106"/>
                  </a:lnTo>
                  <a:lnTo>
                    <a:pt x="35902" y="108458"/>
                  </a:lnTo>
                  <a:lnTo>
                    <a:pt x="37109" y="108458"/>
                  </a:lnTo>
                  <a:lnTo>
                    <a:pt x="37109" y="2160397"/>
                  </a:lnTo>
                  <a:lnTo>
                    <a:pt x="72301" y="2160397"/>
                  </a:lnTo>
                  <a:lnTo>
                    <a:pt x="72301" y="108458"/>
                  </a:lnTo>
                  <a:lnTo>
                    <a:pt x="73507" y="108458"/>
                  </a:lnTo>
                  <a:lnTo>
                    <a:pt x="73507" y="1440053"/>
                  </a:lnTo>
                  <a:lnTo>
                    <a:pt x="108699" y="1440053"/>
                  </a:lnTo>
                  <a:lnTo>
                    <a:pt x="108699" y="108458"/>
                  </a:lnTo>
                  <a:lnTo>
                    <a:pt x="1439926" y="108458"/>
                  </a:lnTo>
                  <a:lnTo>
                    <a:pt x="1439926" y="72771"/>
                  </a:lnTo>
                  <a:lnTo>
                    <a:pt x="2160041" y="72771"/>
                  </a:lnTo>
                  <a:lnTo>
                    <a:pt x="2160041" y="36830"/>
                  </a:lnTo>
                  <a:lnTo>
                    <a:pt x="2879953" y="36830"/>
                  </a:lnTo>
                  <a:lnTo>
                    <a:pt x="2879953" y="558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7650" y="249783"/>
              <a:ext cx="127038" cy="1276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5765" y="359130"/>
              <a:ext cx="4648200" cy="6862445"/>
            </a:xfrm>
            <a:custGeom>
              <a:avLst/>
              <a:gdLst/>
              <a:ahLst/>
              <a:cxnLst/>
              <a:rect l="l" t="t" r="r" b="b"/>
              <a:pathLst>
                <a:path w="4648200" h="6862445">
                  <a:moveTo>
                    <a:pt x="0" y="6862318"/>
                  </a:moveTo>
                  <a:lnTo>
                    <a:pt x="4648200" y="6862318"/>
                  </a:lnTo>
                  <a:lnTo>
                    <a:pt x="4648200" y="0"/>
                  </a:lnTo>
                  <a:lnTo>
                    <a:pt x="0" y="0"/>
                  </a:lnTo>
                  <a:lnTo>
                    <a:pt x="0" y="6862318"/>
                  </a:lnTo>
                  <a:close/>
                </a:path>
              </a:pathLst>
            </a:custGeom>
            <a:ln w="317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2740" y="50799"/>
            <a:ext cx="4685665" cy="66763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R="393700" algn="r">
              <a:lnSpc>
                <a:spcPct val="100000"/>
              </a:lnSpc>
              <a:spcBef>
                <a:spcPts val="700"/>
              </a:spcBef>
            </a:pPr>
            <a:r>
              <a:rPr sz="1000" spc="60" dirty="0">
                <a:latin typeface="Times New Roman"/>
                <a:cs typeface="Times New Roman"/>
              </a:rPr>
              <a:t>14</a:t>
            </a:r>
            <a:endParaRPr sz="1000" dirty="0">
              <a:latin typeface="Times New Roman"/>
              <a:cs typeface="Times New Roman"/>
            </a:endParaRPr>
          </a:p>
          <a:p>
            <a:pPr marL="101600" algn="just">
              <a:lnSpc>
                <a:spcPct val="100000"/>
              </a:lnSpc>
              <a:spcBef>
                <a:spcPts val="720"/>
              </a:spcBef>
            </a:pPr>
            <a:r>
              <a:rPr sz="1600" b="1" i="1" spc="-5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LAVABO</a:t>
            </a:r>
            <a:r>
              <a:rPr sz="1600" b="1" i="1" spc="-15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b="1" i="1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AÇICI</a:t>
            </a:r>
            <a:endParaRPr sz="1600" dirty="0">
              <a:latin typeface="Arial Black" panose="020B0A04020102020204" pitchFamily="34" charset="0"/>
              <a:cs typeface="Times New Roman"/>
            </a:endParaRPr>
          </a:p>
          <a:p>
            <a:pPr marL="101600" algn="just">
              <a:lnSpc>
                <a:spcPct val="100000"/>
              </a:lnSpc>
              <a:spcBef>
                <a:spcPts val="920"/>
              </a:spcBef>
            </a:pPr>
            <a:r>
              <a:rPr sz="1200" b="1" spc="-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Tehlikeli </a:t>
            </a:r>
            <a:r>
              <a:rPr sz="1200" b="1" spc="-1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içerik</a:t>
            </a:r>
            <a:r>
              <a:rPr sz="1200" b="1" spc="-10" dirty="0">
                <a:latin typeface="Arial Black" panose="020B0A04020102020204" pitchFamily="34" charset="0"/>
                <a:cs typeface="Times New Roman"/>
              </a:rPr>
              <a:t>: </a:t>
            </a:r>
            <a:r>
              <a:rPr sz="1200" spc="-5" dirty="0">
                <a:solidFill>
                  <a:srgbClr val="00B0F0"/>
                </a:solidFill>
                <a:latin typeface="Arial Black" panose="020B0A04020102020204" pitchFamily="34" charset="0"/>
                <a:cs typeface="Times New Roman"/>
              </a:rPr>
              <a:t>Sudkostik </a:t>
            </a:r>
            <a:r>
              <a:rPr sz="1200" dirty="0">
                <a:solidFill>
                  <a:srgbClr val="00B0F0"/>
                </a:solidFill>
                <a:latin typeface="Arial Black" panose="020B0A04020102020204" pitchFamily="34" charset="0"/>
                <a:cs typeface="Times New Roman"/>
              </a:rPr>
              <a:t>çözeltisi </a:t>
            </a:r>
            <a:r>
              <a:rPr sz="1200" spc="-10" dirty="0">
                <a:solidFill>
                  <a:srgbClr val="00B0F0"/>
                </a:solidFill>
                <a:latin typeface="Arial Black" panose="020B0A04020102020204" pitchFamily="34" charset="0"/>
                <a:cs typeface="Times New Roman"/>
              </a:rPr>
              <a:t>v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eya </a:t>
            </a:r>
            <a:r>
              <a:rPr sz="12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asidik</a:t>
            </a:r>
            <a:r>
              <a:rPr sz="1200" spc="1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çözelti</a:t>
            </a:r>
            <a:endParaRPr sz="1200" dirty="0">
              <a:solidFill>
                <a:srgbClr val="00B050"/>
              </a:solidFill>
              <a:latin typeface="Arial Black" panose="020B0A04020102020204" pitchFamily="34" charset="0"/>
              <a:cs typeface="Times New Roman"/>
            </a:endParaRPr>
          </a:p>
          <a:p>
            <a:pPr marL="88900" marR="893444" indent="12700" algn="just">
              <a:lnSpc>
                <a:spcPct val="118100"/>
              </a:lnSpc>
              <a:spcBef>
                <a:spcPts val="620"/>
              </a:spcBef>
            </a:pPr>
            <a:r>
              <a:rPr sz="1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Zararları:</a:t>
            </a:r>
            <a:r>
              <a:rPr sz="1200" b="1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Deride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yanmaya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sebep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olur,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göze </a:t>
            </a:r>
            <a:r>
              <a:rPr sz="1200" spc="-5" dirty="0" err="1">
                <a:latin typeface="Arial Black" panose="020B0A04020102020204" pitchFamily="34" charset="0"/>
                <a:cs typeface="Times New Roman"/>
              </a:rPr>
              <a:t>sıçraması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dirty="0" err="1" smtClean="0">
                <a:latin typeface="Arial Black" panose="020B0A04020102020204" pitchFamily="34" charset="0"/>
                <a:cs typeface="Times New Roman"/>
              </a:rPr>
              <a:t>durumunda</a:t>
            </a:r>
            <a:r>
              <a:rPr sz="1200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körlüğe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sebep</a:t>
            </a:r>
            <a:r>
              <a:rPr sz="1200" spc="1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olabilir.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101600" algn="just">
              <a:lnSpc>
                <a:spcPct val="100000"/>
              </a:lnSpc>
            </a:pPr>
            <a:r>
              <a:rPr sz="1200" b="1" i="1" dirty="0" smtClean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PAS </a:t>
            </a:r>
            <a:r>
              <a:rPr sz="1200" b="1" i="1" spc="-15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b="1" i="1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KİREÇ </a:t>
            </a:r>
            <a:r>
              <a:rPr sz="1200" b="1" i="1" spc="-5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SÖKÜCÜLER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  <a:p>
            <a:pPr marL="101600" algn="just">
              <a:lnSpc>
                <a:spcPct val="100000"/>
              </a:lnSpc>
              <a:spcBef>
                <a:spcPts val="900"/>
              </a:spcBef>
            </a:pPr>
            <a:r>
              <a:rPr sz="1100" b="1" spc="-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Tehlikeli </a:t>
            </a:r>
            <a:r>
              <a:rPr sz="1100" b="1" spc="-1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içerik</a:t>
            </a:r>
            <a:r>
              <a:rPr sz="1100" b="1" spc="-10" dirty="0">
                <a:latin typeface="Arial Black" panose="020B0A04020102020204" pitchFamily="34" charset="0"/>
                <a:cs typeface="Times New Roman"/>
              </a:rPr>
              <a:t>: </a:t>
            </a:r>
            <a:r>
              <a:rPr sz="11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Asidik </a:t>
            </a:r>
            <a:r>
              <a:rPr sz="11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çözelti </a:t>
            </a:r>
            <a:r>
              <a:rPr sz="1100" spc="-10" dirty="0">
                <a:latin typeface="Arial Black" panose="020B0A04020102020204" pitchFamily="34" charset="0"/>
                <a:cs typeface="Times New Roman"/>
              </a:rPr>
              <a:t>(</a:t>
            </a:r>
            <a:r>
              <a:rPr sz="1100" spc="-10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Kezzap </a:t>
            </a:r>
            <a:r>
              <a:rPr sz="1100" spc="-5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veya </a:t>
            </a:r>
            <a:r>
              <a:rPr sz="1100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hidroklorik</a:t>
            </a:r>
            <a:r>
              <a:rPr sz="1100" spc="100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asit</a:t>
            </a:r>
            <a:r>
              <a:rPr sz="1100" dirty="0">
                <a:latin typeface="Arial Black" panose="020B0A04020102020204" pitchFamily="34" charset="0"/>
                <a:cs typeface="Times New Roman"/>
              </a:rPr>
              <a:t>)</a:t>
            </a:r>
          </a:p>
          <a:p>
            <a:pPr marL="1092200" marR="81280" algn="just">
              <a:lnSpc>
                <a:spcPct val="118200"/>
              </a:lnSpc>
              <a:spcBef>
                <a:spcPts val="620"/>
              </a:spcBef>
            </a:pPr>
            <a:r>
              <a:rPr sz="11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Zararları</a:t>
            </a:r>
            <a:r>
              <a:rPr sz="1100" b="1" dirty="0">
                <a:latin typeface="Arial Black" panose="020B0A04020102020204" pitchFamily="34" charset="0"/>
                <a:cs typeface="Times New Roman"/>
              </a:rPr>
              <a:t>: </a:t>
            </a:r>
            <a:r>
              <a:rPr sz="1100" spc="-5" dirty="0">
                <a:latin typeface="Arial Black" panose="020B0A04020102020204" pitchFamily="34" charset="0"/>
                <a:cs typeface="Times New Roman"/>
              </a:rPr>
              <a:t>Deride </a:t>
            </a:r>
            <a:r>
              <a:rPr sz="1100" spc="-10" dirty="0">
                <a:latin typeface="Arial Black" panose="020B0A04020102020204" pitchFamily="34" charset="0"/>
                <a:cs typeface="Times New Roman"/>
              </a:rPr>
              <a:t>yanmaya </a:t>
            </a:r>
            <a:r>
              <a:rPr sz="1100" dirty="0">
                <a:latin typeface="Arial Black" panose="020B0A04020102020204" pitchFamily="34" charset="0"/>
                <a:cs typeface="Times New Roman"/>
              </a:rPr>
              <a:t>sebep olur, </a:t>
            </a:r>
            <a:r>
              <a:rPr sz="1100" spc="-10" dirty="0">
                <a:latin typeface="Arial Black" panose="020B0A04020102020204" pitchFamily="34" charset="0"/>
                <a:cs typeface="Times New Roman"/>
              </a:rPr>
              <a:t>göze </a:t>
            </a:r>
            <a:r>
              <a:rPr sz="1100" dirty="0">
                <a:latin typeface="Arial Black" panose="020B0A04020102020204" pitchFamily="34" charset="0"/>
                <a:cs typeface="Times New Roman"/>
              </a:rPr>
              <a:t>sıçraması  halinde </a:t>
            </a:r>
            <a:r>
              <a:rPr sz="1100" spc="-10" dirty="0">
                <a:latin typeface="Arial Black" panose="020B0A04020102020204" pitchFamily="34" charset="0"/>
                <a:cs typeface="Times New Roman"/>
              </a:rPr>
              <a:t>körlüğe </a:t>
            </a:r>
            <a:r>
              <a:rPr sz="1100" dirty="0">
                <a:latin typeface="Arial Black" panose="020B0A04020102020204" pitchFamily="34" charset="0"/>
                <a:cs typeface="Times New Roman"/>
              </a:rPr>
              <a:t>sebep</a:t>
            </a:r>
            <a:r>
              <a:rPr sz="1100" spc="1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spc="-5" dirty="0">
                <a:latin typeface="Arial Black" panose="020B0A04020102020204" pitchFamily="34" charset="0"/>
                <a:cs typeface="Times New Roman"/>
              </a:rPr>
              <a:t>olabilir.</a:t>
            </a:r>
            <a:endParaRPr sz="1100" dirty="0">
              <a:latin typeface="Arial Black" panose="020B0A04020102020204" pitchFamily="34" charset="0"/>
              <a:cs typeface="Times New Roman"/>
            </a:endParaRPr>
          </a:p>
          <a:p>
            <a:pPr marL="1092200" marR="81280" algn="just">
              <a:lnSpc>
                <a:spcPct val="119700"/>
              </a:lnSpc>
              <a:spcBef>
                <a:spcPts val="615"/>
              </a:spcBef>
            </a:pPr>
            <a:r>
              <a:rPr sz="1100" spc="-5" dirty="0">
                <a:latin typeface="Arial Black" panose="020B0A04020102020204" pitchFamily="34" charset="0"/>
                <a:cs typeface="Times New Roman"/>
              </a:rPr>
              <a:t>Ürün </a:t>
            </a:r>
            <a:r>
              <a:rPr sz="1100" dirty="0">
                <a:latin typeface="Arial Black" panose="020B0A04020102020204" pitchFamily="34" charset="0"/>
                <a:cs typeface="Times New Roman"/>
              </a:rPr>
              <a:t>ısıtılırsa </a:t>
            </a:r>
            <a:r>
              <a:rPr sz="1100" spc="-10" dirty="0">
                <a:latin typeface="Arial Black" panose="020B0A04020102020204" pitchFamily="34" charset="0"/>
                <a:cs typeface="Times New Roman"/>
              </a:rPr>
              <a:t>veya </a:t>
            </a:r>
            <a:r>
              <a:rPr sz="1100" spc="-5" dirty="0">
                <a:latin typeface="Arial Black" panose="020B0A04020102020204" pitchFamily="34" charset="0"/>
                <a:cs typeface="Times New Roman"/>
              </a:rPr>
              <a:t>alüminyum, </a:t>
            </a:r>
            <a:r>
              <a:rPr sz="1100" dirty="0">
                <a:latin typeface="Arial Black" panose="020B0A04020102020204" pitchFamily="34" charset="0"/>
                <a:cs typeface="Times New Roman"/>
              </a:rPr>
              <a:t>bakır gibi aside </a:t>
            </a:r>
            <a:r>
              <a:rPr sz="1100" spc="-5" dirty="0">
                <a:latin typeface="Arial Black" panose="020B0A04020102020204" pitchFamily="34" charset="0"/>
                <a:cs typeface="Times New Roman"/>
              </a:rPr>
              <a:t>karşı  dayanıksız </a:t>
            </a:r>
            <a:r>
              <a:rPr sz="1100" dirty="0">
                <a:latin typeface="Arial Black" panose="020B0A04020102020204" pitchFamily="34" charset="0"/>
                <a:cs typeface="Times New Roman"/>
              </a:rPr>
              <a:t>metal </a:t>
            </a:r>
            <a:r>
              <a:rPr sz="1100" spc="-5" dirty="0" err="1">
                <a:latin typeface="Arial Black" panose="020B0A04020102020204" pitchFamily="34" charset="0"/>
                <a:cs typeface="Times New Roman"/>
              </a:rPr>
              <a:t>yüzeylere</a:t>
            </a:r>
            <a:r>
              <a:rPr sz="1100" spc="-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spc="-5" dirty="0" err="1" smtClean="0">
                <a:latin typeface="Arial Black" panose="020B0A04020102020204" pitchFamily="34" charset="0"/>
                <a:cs typeface="Times New Roman"/>
              </a:rPr>
              <a:t>uygulanırsa</a:t>
            </a:r>
            <a:r>
              <a:rPr lang="tr-TR" sz="1100" spc="-5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spc="-5" dirty="0" smtClean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NO</a:t>
            </a:r>
            <a:r>
              <a:rPr sz="1100" spc="-10" dirty="0" smtClean="0">
                <a:latin typeface="Arial Black" panose="020B0A04020102020204" pitchFamily="34" charset="0"/>
                <a:cs typeface="Times New Roman"/>
              </a:rPr>
              <a:t>(</a:t>
            </a:r>
            <a:r>
              <a:rPr sz="1100" spc="-10" dirty="0" err="1" smtClean="0">
                <a:latin typeface="Arial Black" panose="020B0A04020102020204" pitchFamily="34" charset="0"/>
                <a:cs typeface="Times New Roman"/>
              </a:rPr>
              <a:t>Azot</a:t>
            </a:r>
            <a:r>
              <a:rPr sz="1100" spc="-10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spc="-5" dirty="0" err="1" smtClean="0">
                <a:latin typeface="Arial Black" panose="020B0A04020102020204" pitchFamily="34" charset="0"/>
                <a:cs typeface="Times New Roman"/>
              </a:rPr>
              <a:t>Oksit</a:t>
            </a:r>
            <a:r>
              <a:rPr sz="1100" spc="-5" dirty="0" smtClean="0">
                <a:latin typeface="Arial Black" panose="020B0A04020102020204" pitchFamily="34" charset="0"/>
                <a:cs typeface="Times New Roman"/>
              </a:rPr>
              <a:t>)</a:t>
            </a:r>
            <a:r>
              <a:rPr lang="tr-TR" sz="1100" spc="-5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spc="-15" dirty="0" err="1" smtClean="0">
                <a:latin typeface="Arial Black" panose="020B0A04020102020204" pitchFamily="34" charset="0"/>
                <a:cs typeface="Times New Roman"/>
              </a:rPr>
              <a:t>ve</a:t>
            </a:r>
            <a:r>
              <a:rPr sz="1100" spc="-15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spc="5" dirty="0" smtClean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NO</a:t>
            </a:r>
            <a:r>
              <a:rPr sz="1100" spc="7" baseline="-14814" dirty="0" smtClean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2</a:t>
            </a:r>
            <a:r>
              <a:rPr sz="1100" spc="-5" dirty="0" smtClean="0">
                <a:latin typeface="Arial Black" panose="020B0A04020102020204" pitchFamily="34" charset="0"/>
                <a:cs typeface="Times New Roman"/>
              </a:rPr>
              <a:t>(</a:t>
            </a:r>
            <a:r>
              <a:rPr sz="1100" spc="-5" dirty="0" err="1" smtClean="0">
                <a:latin typeface="Arial Black" panose="020B0A04020102020204" pitchFamily="34" charset="0"/>
                <a:cs typeface="Times New Roman"/>
              </a:rPr>
              <a:t>Azot</a:t>
            </a:r>
            <a:r>
              <a:rPr sz="1100" spc="-5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spc="-5" dirty="0">
                <a:latin typeface="Arial Black" panose="020B0A04020102020204" pitchFamily="34" charset="0"/>
                <a:cs typeface="Times New Roman"/>
              </a:rPr>
              <a:t>Dioksit) gazları açığa </a:t>
            </a:r>
            <a:r>
              <a:rPr sz="1100" dirty="0">
                <a:latin typeface="Arial Black" panose="020B0A04020102020204" pitchFamily="34" charset="0"/>
                <a:cs typeface="Times New Roman"/>
              </a:rPr>
              <a:t>çıkar. </a:t>
            </a:r>
            <a:r>
              <a:rPr sz="1100" spc="-10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Azot </a:t>
            </a:r>
            <a:r>
              <a:rPr sz="1100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Oksit</a:t>
            </a:r>
            <a:r>
              <a:rPr sz="1100" dirty="0">
                <a:latin typeface="Arial Black" panose="020B0A04020102020204" pitchFamily="34" charset="0"/>
                <a:cs typeface="Times New Roman"/>
              </a:rPr>
              <a:t>;  </a:t>
            </a:r>
            <a:r>
              <a:rPr sz="1100" spc="-5" dirty="0">
                <a:latin typeface="Arial Black" panose="020B0A04020102020204" pitchFamily="34" charset="0"/>
                <a:cs typeface="Times New Roman"/>
              </a:rPr>
              <a:t>doğrudan </a:t>
            </a:r>
            <a:r>
              <a:rPr sz="1100" dirty="0">
                <a:latin typeface="Arial Black" panose="020B0A04020102020204" pitchFamily="34" charset="0"/>
                <a:cs typeface="Times New Roman"/>
              </a:rPr>
              <a:t>doku </a:t>
            </a:r>
            <a:r>
              <a:rPr sz="1100" spc="-5" dirty="0">
                <a:latin typeface="Arial Black" panose="020B0A04020102020204" pitchFamily="34" charset="0"/>
                <a:cs typeface="Times New Roman"/>
              </a:rPr>
              <a:t>zehirlenmesine </a:t>
            </a:r>
            <a:r>
              <a:rPr sz="1100" spc="-10" dirty="0">
                <a:latin typeface="Arial Black" panose="020B0A04020102020204" pitchFamily="34" charset="0"/>
                <a:cs typeface="Times New Roman"/>
              </a:rPr>
              <a:t>veya </a:t>
            </a:r>
            <a:r>
              <a:rPr sz="1100" dirty="0">
                <a:latin typeface="Arial Black" panose="020B0A04020102020204" pitchFamily="34" charset="0"/>
                <a:cs typeface="Times New Roman"/>
              </a:rPr>
              <a:t>septik </a:t>
            </a:r>
            <a:r>
              <a:rPr sz="1100" spc="-5" dirty="0">
                <a:latin typeface="Arial Black" panose="020B0A04020102020204" pitchFamily="34" charset="0"/>
                <a:cs typeface="Times New Roman"/>
              </a:rPr>
              <a:t>şok denilen  sepsis </a:t>
            </a:r>
            <a:r>
              <a:rPr sz="1100" dirty="0">
                <a:latin typeface="Arial Black" panose="020B0A04020102020204" pitchFamily="34" charset="0"/>
                <a:cs typeface="Times New Roman"/>
              </a:rPr>
              <a:t>(kan zehirlenmesi) ile </a:t>
            </a:r>
            <a:r>
              <a:rPr sz="1100" spc="-5" dirty="0">
                <a:latin typeface="Arial Black" panose="020B0A04020102020204" pitchFamily="34" charset="0"/>
                <a:cs typeface="Times New Roman"/>
              </a:rPr>
              <a:t>tetiklenen </a:t>
            </a:r>
            <a:r>
              <a:rPr sz="1100" dirty="0">
                <a:latin typeface="Arial Black" panose="020B0A04020102020204" pitchFamily="34" charset="0"/>
                <a:cs typeface="Times New Roman"/>
              </a:rPr>
              <a:t>dolaşım </a:t>
            </a:r>
            <a:r>
              <a:rPr sz="1100" spc="-5" dirty="0">
                <a:latin typeface="Arial Black" panose="020B0A04020102020204" pitchFamily="34" charset="0"/>
                <a:cs typeface="Times New Roman"/>
              </a:rPr>
              <a:t>sistemi  çöküşüne</a:t>
            </a:r>
            <a:r>
              <a:rPr sz="1100" spc="12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dirty="0">
                <a:latin typeface="Arial Black" panose="020B0A04020102020204" pitchFamily="34" charset="0"/>
                <a:cs typeface="Times New Roman"/>
              </a:rPr>
              <a:t>neden</a:t>
            </a:r>
            <a:r>
              <a:rPr sz="1100" spc="12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spc="-5" dirty="0">
                <a:latin typeface="Arial Black" panose="020B0A04020102020204" pitchFamily="34" charset="0"/>
                <a:cs typeface="Times New Roman"/>
              </a:rPr>
              <a:t>olabilir.</a:t>
            </a:r>
            <a:r>
              <a:rPr sz="1100" spc="12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spc="-15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Azot</a:t>
            </a:r>
            <a:r>
              <a:rPr sz="1100" spc="125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spc="-5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dioksit</a:t>
            </a:r>
            <a:r>
              <a:rPr sz="1100" spc="130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spc="-5" dirty="0">
                <a:latin typeface="Arial Black" panose="020B0A04020102020204" pitchFamily="34" charset="0"/>
                <a:cs typeface="Times New Roman"/>
              </a:rPr>
              <a:t>ise</a:t>
            </a:r>
            <a:r>
              <a:rPr sz="1100" spc="13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dirty="0">
                <a:latin typeface="Arial Black" panose="020B0A04020102020204" pitchFamily="34" charset="0"/>
                <a:cs typeface="Times New Roman"/>
              </a:rPr>
              <a:t>çok</a:t>
            </a:r>
            <a:r>
              <a:rPr sz="1100" spc="12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spc="-5" dirty="0">
                <a:latin typeface="Arial Black" panose="020B0A04020102020204" pitchFamily="34" charset="0"/>
                <a:cs typeface="Times New Roman"/>
              </a:rPr>
              <a:t>zehirli</a:t>
            </a:r>
            <a:r>
              <a:rPr sz="1100" spc="13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dirty="0">
                <a:latin typeface="Arial Black" panose="020B0A04020102020204" pitchFamily="34" charset="0"/>
                <a:cs typeface="Times New Roman"/>
              </a:rPr>
              <a:t>bir</a:t>
            </a:r>
          </a:p>
          <a:p>
            <a:pPr marL="88900" marR="86360" algn="just">
              <a:lnSpc>
                <a:spcPts val="1720"/>
              </a:lnSpc>
              <a:spcBef>
                <a:spcPts val="105"/>
              </a:spcBef>
            </a:pPr>
            <a:r>
              <a:rPr sz="1100" spc="-5" dirty="0">
                <a:latin typeface="Arial Black" panose="020B0A04020102020204" pitchFamily="34" charset="0"/>
                <a:cs typeface="Times New Roman"/>
              </a:rPr>
              <a:t>gazdır, solunumu sonucunda </a:t>
            </a:r>
            <a:r>
              <a:rPr sz="1100" dirty="0">
                <a:latin typeface="Arial Black" panose="020B0A04020102020204" pitchFamily="34" charset="0"/>
                <a:cs typeface="Times New Roman"/>
              </a:rPr>
              <a:t>baş </a:t>
            </a:r>
            <a:r>
              <a:rPr sz="1100" spc="-5" dirty="0">
                <a:latin typeface="Arial Black" panose="020B0A04020102020204" pitchFamily="34" charset="0"/>
                <a:cs typeface="Times New Roman"/>
              </a:rPr>
              <a:t>ağrısı </a:t>
            </a:r>
            <a:r>
              <a:rPr sz="11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100" dirty="0">
                <a:latin typeface="Arial Black" panose="020B0A04020102020204" pitchFamily="34" charset="0"/>
                <a:cs typeface="Times New Roman"/>
              </a:rPr>
              <a:t>baş </a:t>
            </a:r>
            <a:r>
              <a:rPr sz="1100" spc="-5" dirty="0">
                <a:latin typeface="Arial Black" panose="020B0A04020102020204" pitchFamily="34" charset="0"/>
                <a:cs typeface="Times New Roman"/>
              </a:rPr>
              <a:t>dönmesi gibi </a:t>
            </a:r>
            <a:r>
              <a:rPr sz="1100" dirty="0" err="1">
                <a:latin typeface="Arial Black" panose="020B0A04020102020204" pitchFamily="34" charset="0"/>
                <a:cs typeface="Times New Roman"/>
              </a:rPr>
              <a:t>belirtileri</a:t>
            </a:r>
            <a:r>
              <a:rPr sz="110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spc="-5" dirty="0" err="1" smtClean="0">
                <a:latin typeface="Arial Black" panose="020B0A04020102020204" pitchFamily="34" charset="0"/>
                <a:cs typeface="Times New Roman"/>
              </a:rPr>
              <a:t>ortaya</a:t>
            </a:r>
            <a:r>
              <a:rPr sz="1100" spc="-5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dirty="0" err="1" smtClean="0">
                <a:latin typeface="Arial Black" panose="020B0A04020102020204" pitchFamily="34" charset="0"/>
                <a:cs typeface="Times New Roman"/>
              </a:rPr>
              <a:t>çıkmaktadır.</a:t>
            </a:r>
            <a:r>
              <a:rPr sz="1100" spc="-5" dirty="0" err="1" smtClean="0">
                <a:latin typeface="Arial Black" panose="020B0A04020102020204" pitchFamily="34" charset="0"/>
                <a:cs typeface="Times New Roman"/>
              </a:rPr>
              <a:t>Gözlerde</a:t>
            </a:r>
            <a:r>
              <a:rPr lang="tr-TR" sz="1100" spc="-5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spc="-15" dirty="0" err="1" smtClean="0">
                <a:latin typeface="Arial Black" panose="020B0A04020102020204" pitchFamily="34" charset="0"/>
                <a:cs typeface="Times New Roman"/>
              </a:rPr>
              <a:t>ve</a:t>
            </a:r>
            <a:r>
              <a:rPr lang="tr-TR" sz="1100" spc="-15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spc="-5" dirty="0" err="1" smtClean="0">
                <a:latin typeface="Arial Black" panose="020B0A04020102020204" pitchFamily="34" charset="0"/>
                <a:cs typeface="Times New Roman"/>
              </a:rPr>
              <a:t>solunum</a:t>
            </a:r>
            <a:r>
              <a:rPr sz="1100" spc="-5" dirty="0" smtClean="0">
                <a:latin typeface="Arial Black" panose="020B0A04020102020204" pitchFamily="34" charset="0"/>
                <a:cs typeface="Times New Roman"/>
              </a:rPr>
              <a:t>  </a:t>
            </a:r>
            <a:r>
              <a:rPr sz="1100" spc="-5" dirty="0" err="1">
                <a:latin typeface="Arial Black" panose="020B0A04020102020204" pitchFamily="34" charset="0"/>
                <a:cs typeface="Times New Roman"/>
              </a:rPr>
              <a:t>yollarında</a:t>
            </a:r>
            <a:r>
              <a:rPr sz="1100" spc="-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spc="-5" dirty="0" err="1" smtClean="0">
                <a:latin typeface="Arial Black" panose="020B0A04020102020204" pitchFamily="34" charset="0"/>
                <a:cs typeface="Times New Roman"/>
              </a:rPr>
              <a:t>tahribata</a:t>
            </a:r>
            <a:r>
              <a:rPr sz="1100" spc="-5" dirty="0" smtClean="0">
                <a:latin typeface="Arial Black" panose="020B0A04020102020204" pitchFamily="34" charset="0"/>
                <a:cs typeface="Times New Roman"/>
              </a:rPr>
              <a:t>,</a:t>
            </a:r>
            <a:r>
              <a:rPr lang="tr-TR" sz="1100" spc="-5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spc="-5" dirty="0" err="1" smtClean="0">
                <a:latin typeface="Arial Black" panose="020B0A04020102020204" pitchFamily="34" charset="0"/>
                <a:cs typeface="Times New Roman"/>
              </a:rPr>
              <a:t>ilerleyen</a:t>
            </a:r>
            <a:r>
              <a:rPr lang="tr-TR" sz="1100" spc="-5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dirty="0" err="1" smtClean="0">
                <a:latin typeface="Arial Black" panose="020B0A04020102020204" pitchFamily="34" charset="0"/>
                <a:cs typeface="Times New Roman"/>
              </a:rPr>
              <a:t>durumda</a:t>
            </a:r>
            <a:r>
              <a:rPr sz="1100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spc="-5" dirty="0">
                <a:latin typeface="Arial Black" panose="020B0A04020102020204" pitchFamily="34" charset="0"/>
                <a:cs typeface="Times New Roman"/>
              </a:rPr>
              <a:t>solunum yetmezliğine </a:t>
            </a:r>
            <a:r>
              <a:rPr sz="1100" dirty="0">
                <a:latin typeface="Arial Black" panose="020B0A04020102020204" pitchFamily="34" charset="0"/>
                <a:cs typeface="Times New Roman"/>
              </a:rPr>
              <a:t>neden</a:t>
            </a:r>
            <a:r>
              <a:rPr sz="1100" spc="1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100" spc="-5" dirty="0">
                <a:latin typeface="Arial Black" panose="020B0A04020102020204" pitchFamily="34" charset="0"/>
                <a:cs typeface="Times New Roman"/>
              </a:rPr>
              <a:t>olur.</a:t>
            </a:r>
            <a:endParaRPr sz="1100" dirty="0">
              <a:latin typeface="Arial Black" panose="020B0A04020102020204" pitchFamily="34" charset="0"/>
              <a:cs typeface="Times New Roman"/>
            </a:endParaRPr>
          </a:p>
          <a:p>
            <a:pPr marL="101600" marR="2584450" algn="just">
              <a:lnSpc>
                <a:spcPct val="119700"/>
              </a:lnSpc>
            </a:pPr>
            <a:r>
              <a:rPr sz="1200" b="1" spc="-10" dirty="0" err="1" smtClean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Azot</a:t>
            </a:r>
            <a:r>
              <a:rPr sz="1200" b="1" spc="-10" dirty="0" smtClean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b="1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dioksit</a:t>
            </a:r>
            <a:r>
              <a:rPr sz="1200" dirty="0">
                <a:latin typeface="Times New Roman"/>
                <a:cs typeface="Times New Roman"/>
              </a:rPr>
              <a:t>, 1. </a:t>
            </a:r>
            <a:r>
              <a:rPr sz="1200" spc="-10" dirty="0">
                <a:latin typeface="Times New Roman"/>
                <a:cs typeface="Times New Roman"/>
              </a:rPr>
              <a:t>Dünya  </a:t>
            </a:r>
            <a:r>
              <a:rPr sz="1200" spc="-5" dirty="0">
                <a:latin typeface="Times New Roman"/>
                <a:cs typeface="Times New Roman"/>
              </a:rPr>
              <a:t>Savaşı’nda kimyasal </a:t>
            </a:r>
            <a:r>
              <a:rPr sz="1200" dirty="0">
                <a:latin typeface="Times New Roman"/>
                <a:cs typeface="Times New Roman"/>
              </a:rPr>
              <a:t>silah  olarak </a:t>
            </a:r>
            <a:r>
              <a:rPr sz="1200" spc="-5" dirty="0">
                <a:latin typeface="Times New Roman"/>
                <a:cs typeface="Times New Roman"/>
              </a:rPr>
              <a:t>kullanılmıştır. </a:t>
            </a:r>
            <a:r>
              <a:rPr sz="1200" spc="-15" dirty="0">
                <a:latin typeface="Times New Roman"/>
                <a:cs typeface="Times New Roman"/>
              </a:rPr>
              <a:t>Bu  </a:t>
            </a:r>
            <a:r>
              <a:rPr sz="1200" dirty="0">
                <a:latin typeface="Times New Roman"/>
                <a:cs typeface="Times New Roman"/>
              </a:rPr>
              <a:t>nedenle </a:t>
            </a:r>
            <a:r>
              <a:rPr sz="1200" spc="-5" dirty="0">
                <a:latin typeface="Times New Roman"/>
                <a:cs typeface="Times New Roman"/>
              </a:rPr>
              <a:t>kezzap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HNO</a:t>
            </a:r>
            <a:r>
              <a:rPr sz="1125" baseline="-14814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3</a:t>
            </a:r>
            <a:r>
              <a:rPr sz="1200" dirty="0">
                <a:latin typeface="Times New Roman"/>
                <a:cs typeface="Times New Roman"/>
              </a:rPr>
              <a:t>) içeren  hiçbir ürünü </a:t>
            </a:r>
            <a:r>
              <a:rPr sz="1200" spc="-5" dirty="0">
                <a:latin typeface="Times New Roman"/>
                <a:cs typeface="Times New Roman"/>
              </a:rPr>
              <a:t>sıcak yüzeylerde  kullanmayınız, </a:t>
            </a:r>
            <a:r>
              <a:rPr sz="1200" dirty="0">
                <a:latin typeface="Times New Roman"/>
                <a:cs typeface="Times New Roman"/>
              </a:rPr>
              <a:t>etkisi </a:t>
            </a:r>
            <a:r>
              <a:rPr sz="1200" spc="-5" dirty="0">
                <a:latin typeface="Times New Roman"/>
                <a:cs typeface="Times New Roman"/>
              </a:rPr>
              <a:t>fazla olsun  diye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ısıtmayınız!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459" y="1001013"/>
            <a:ext cx="126999" cy="154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8459" y="2390394"/>
            <a:ext cx="126999" cy="154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97938" y="713358"/>
            <a:ext cx="2667000" cy="266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663" y="4285551"/>
            <a:ext cx="2719297" cy="2690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5759" y="55456"/>
            <a:ext cx="4615180" cy="7218194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447040">
              <a:lnSpc>
                <a:spcPct val="100000"/>
              </a:lnSpc>
              <a:spcBef>
                <a:spcPts val="680"/>
              </a:spcBef>
            </a:pPr>
            <a:r>
              <a:rPr sz="1000" spc="60" dirty="0">
                <a:latin typeface="Times New Roman"/>
                <a:cs typeface="Times New Roman"/>
              </a:rPr>
              <a:t>15</a:t>
            </a:r>
            <a:endParaRPr sz="1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00"/>
              </a:spcBef>
            </a:pPr>
            <a:r>
              <a:rPr sz="1600" b="1" i="1" spc="-5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KİLİM, </a:t>
            </a:r>
            <a:r>
              <a:rPr sz="1600" b="1" i="1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HALI</a:t>
            </a:r>
            <a:r>
              <a:rPr sz="1600" b="1" i="1" spc="-10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b="1" i="1" spc="-5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TEMİZLEYİCİLER</a:t>
            </a:r>
            <a:endParaRPr sz="1600" dirty="0">
              <a:latin typeface="Arial Black" panose="020B0A04020102020204" pitchFamily="34" charset="0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19"/>
              </a:spcBef>
            </a:pPr>
            <a:r>
              <a:rPr sz="1200" b="1" spc="-5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Tehlikeli </a:t>
            </a:r>
            <a:r>
              <a:rPr sz="1200" b="1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içerik ve</a:t>
            </a:r>
            <a:r>
              <a:rPr sz="1200" b="1" spc="-40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b="1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zararları</a:t>
            </a:r>
            <a:r>
              <a:rPr sz="1200" b="1" dirty="0">
                <a:latin typeface="Times New Roman"/>
                <a:cs typeface="Times New Roman"/>
              </a:rPr>
              <a:t>:</a:t>
            </a:r>
            <a:endParaRPr sz="1200" dirty="0">
              <a:latin typeface="Times New Roman"/>
              <a:cs typeface="Times New Roman"/>
            </a:endParaRPr>
          </a:p>
          <a:p>
            <a:pPr marL="45085" marR="2712085" indent="68580" algn="just">
              <a:lnSpc>
                <a:spcPct val="119700"/>
              </a:lnSpc>
              <a:spcBef>
                <a:spcPts val="580"/>
              </a:spcBef>
            </a:pPr>
            <a:r>
              <a:rPr sz="12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Perkloroetilen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: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Dumanı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baş  dönmesi,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uyku,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bulantı, iştah  azalması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algı bozukluğuna 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sebep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olabilir.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Uzun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süreli 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maruziyeti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kansere sebep 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olabilir.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  <a:p>
            <a:pPr marL="45085" marR="2712720" indent="68580" algn="just">
              <a:lnSpc>
                <a:spcPct val="120000"/>
              </a:lnSpc>
              <a:spcBef>
                <a:spcPts val="595"/>
              </a:spcBef>
            </a:pPr>
            <a:r>
              <a:rPr sz="12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Naftalin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: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Karaciğerde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hasara  sebep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olabilir.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Uzun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dönem  buhar </a:t>
            </a:r>
            <a:r>
              <a:rPr sz="1200" spc="-5" dirty="0" err="1">
                <a:latin typeface="Arial Black" panose="020B0A04020102020204" pitchFamily="34" charset="0"/>
                <a:cs typeface="Times New Roman"/>
              </a:rPr>
              <a:t>maruziyetinde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lang="tr-TR" sz="1200" spc="-5" dirty="0" smtClean="0">
                <a:latin typeface="Arial Black" panose="020B0A04020102020204" pitchFamily="34" charset="0"/>
                <a:cs typeface="Times New Roman"/>
              </a:rPr>
              <a:t> k</a:t>
            </a:r>
            <a:r>
              <a:rPr sz="1200" spc="-5" dirty="0" err="1" smtClean="0">
                <a:latin typeface="Arial Black" panose="020B0A04020102020204" pitchFamily="34" charset="0"/>
                <a:cs typeface="Times New Roman"/>
              </a:rPr>
              <a:t>atarakt</a:t>
            </a:r>
            <a:r>
              <a:rPr sz="1200" spc="-5" dirty="0" smtClean="0">
                <a:latin typeface="Arial Black" panose="020B0A04020102020204" pitchFamily="34" charset="0"/>
                <a:cs typeface="Times New Roman"/>
              </a:rPr>
              <a:t> 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oluşumuna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sebep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olabilir.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tr-TR" sz="1200" b="1" i="1" spc="-10" dirty="0" smtClean="0">
                <a:solidFill>
                  <a:srgbClr val="006FC0"/>
                </a:solidFill>
                <a:latin typeface="Times New Roman"/>
                <a:cs typeface="Times New Roman"/>
              </a:rPr>
              <a:t>                                                                       </a:t>
            </a:r>
            <a:r>
              <a:rPr sz="1600" b="1" i="1" spc="-10" dirty="0" smtClean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MOBİLYA</a:t>
            </a:r>
            <a:r>
              <a:rPr sz="1600" b="1" i="1" spc="-5" dirty="0" smtClean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b="1" i="1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CİLASI</a:t>
            </a:r>
            <a:endParaRPr sz="1600" dirty="0">
              <a:latin typeface="Arial Black" panose="020B0A04020102020204" pitchFamily="34" charset="0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00"/>
              </a:spcBef>
            </a:pPr>
            <a:r>
              <a:rPr sz="1200" b="1" spc="-5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Tehlikeli </a:t>
            </a:r>
            <a:r>
              <a:rPr sz="1200" b="1" spc="-10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içerik</a:t>
            </a:r>
            <a:r>
              <a:rPr sz="1200" b="1" spc="-10" dirty="0">
                <a:latin typeface="Arial Black" panose="020B0A04020102020204" pitchFamily="34" charset="0"/>
                <a:cs typeface="Times New Roman"/>
              </a:rPr>
              <a:t>: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Amonyak,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nafta,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nitrobenzen,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petrol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türevleri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</a:t>
            </a:r>
            <a:r>
              <a:rPr sz="1200" spc="114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fenol</a:t>
            </a: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2941955" marR="5080" algn="just">
              <a:lnSpc>
                <a:spcPct val="119400"/>
              </a:lnSpc>
              <a:spcBef>
                <a:spcPts val="5"/>
              </a:spcBef>
            </a:pPr>
            <a:r>
              <a:rPr sz="1200" b="1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Zararları: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Cilt,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göz, 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boğaz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akciğerde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tahrişe  sebep olur.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Yutulursa 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bulantı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kusmaya </a:t>
            </a:r>
            <a:r>
              <a:rPr sz="1200" dirty="0" err="1">
                <a:latin typeface="Arial Black" panose="020B0A04020102020204" pitchFamily="34" charset="0"/>
                <a:cs typeface="Times New Roman"/>
              </a:rPr>
              <a:t>sebep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  </a:t>
            </a:r>
            <a:r>
              <a:rPr sz="1200" dirty="0" err="1" smtClean="0">
                <a:latin typeface="Arial Black" panose="020B0A04020102020204" pitchFamily="34" charset="0"/>
                <a:cs typeface="Times New Roman"/>
              </a:rPr>
              <a:t>olur.</a:t>
            </a:r>
            <a:r>
              <a:rPr sz="1200" spc="-5" dirty="0" err="1" smtClean="0">
                <a:latin typeface="Arial Black" panose="020B0A04020102020204" pitchFamily="34" charset="0"/>
                <a:cs typeface="Times New Roman"/>
              </a:rPr>
              <a:t>Kolay</a:t>
            </a:r>
            <a:r>
              <a:rPr sz="1200" spc="-50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alevlenir.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7357" y="249783"/>
            <a:ext cx="4865370" cy="7080884"/>
            <a:chOff x="247357" y="249783"/>
            <a:chExt cx="4865370" cy="7080884"/>
          </a:xfrm>
        </p:grpSpPr>
        <p:sp>
          <p:nvSpPr>
            <p:cNvPr id="8" name="object 8"/>
            <p:cNvSpPr/>
            <p:nvPr/>
          </p:nvSpPr>
          <p:spPr>
            <a:xfrm>
              <a:off x="249948" y="4449660"/>
              <a:ext cx="2880360" cy="2880995"/>
            </a:xfrm>
            <a:custGeom>
              <a:avLst/>
              <a:gdLst/>
              <a:ahLst/>
              <a:cxnLst/>
              <a:rect l="l" t="t" r="r" b="b"/>
              <a:pathLst>
                <a:path w="2880360" h="2880995">
                  <a:moveTo>
                    <a:pt x="2879979" y="2844685"/>
                  </a:moveTo>
                  <a:lnTo>
                    <a:pt x="108445" y="2844685"/>
                  </a:lnTo>
                  <a:lnTo>
                    <a:pt x="108445" y="2844495"/>
                  </a:lnTo>
                  <a:lnTo>
                    <a:pt x="2160701" y="2844495"/>
                  </a:lnTo>
                  <a:lnTo>
                    <a:pt x="2160701" y="2808617"/>
                  </a:lnTo>
                  <a:lnTo>
                    <a:pt x="108445" y="2808617"/>
                  </a:lnTo>
                  <a:lnTo>
                    <a:pt x="108445" y="2808440"/>
                  </a:lnTo>
                  <a:lnTo>
                    <a:pt x="1440510" y="2808440"/>
                  </a:lnTo>
                  <a:lnTo>
                    <a:pt x="1440510" y="2772575"/>
                  </a:lnTo>
                  <a:lnTo>
                    <a:pt x="108445" y="2772575"/>
                  </a:lnTo>
                  <a:lnTo>
                    <a:pt x="108445" y="1439760"/>
                  </a:lnTo>
                  <a:lnTo>
                    <a:pt x="72847" y="1439760"/>
                  </a:lnTo>
                  <a:lnTo>
                    <a:pt x="72847" y="2844685"/>
                  </a:lnTo>
                  <a:lnTo>
                    <a:pt x="72694" y="2844685"/>
                  </a:lnTo>
                  <a:lnTo>
                    <a:pt x="72694" y="2844495"/>
                  </a:lnTo>
                  <a:lnTo>
                    <a:pt x="72847" y="2844495"/>
                  </a:lnTo>
                  <a:lnTo>
                    <a:pt x="72847" y="2808617"/>
                  </a:lnTo>
                  <a:lnTo>
                    <a:pt x="72694" y="2808617"/>
                  </a:lnTo>
                  <a:lnTo>
                    <a:pt x="72694" y="2808440"/>
                  </a:lnTo>
                  <a:lnTo>
                    <a:pt x="72847" y="2808440"/>
                  </a:lnTo>
                  <a:lnTo>
                    <a:pt x="72847" y="2772575"/>
                  </a:lnTo>
                  <a:lnTo>
                    <a:pt x="72694" y="2772575"/>
                  </a:lnTo>
                  <a:lnTo>
                    <a:pt x="72694" y="719429"/>
                  </a:lnTo>
                  <a:lnTo>
                    <a:pt x="37096" y="719429"/>
                  </a:lnTo>
                  <a:lnTo>
                    <a:pt x="37096" y="2844685"/>
                  </a:lnTo>
                  <a:lnTo>
                    <a:pt x="36055" y="2844685"/>
                  </a:lnTo>
                  <a:lnTo>
                    <a:pt x="36055" y="2844495"/>
                  </a:lnTo>
                  <a:lnTo>
                    <a:pt x="37096" y="2844495"/>
                  </a:lnTo>
                  <a:lnTo>
                    <a:pt x="37096" y="2808617"/>
                  </a:lnTo>
                  <a:lnTo>
                    <a:pt x="36055" y="2808617"/>
                  </a:lnTo>
                  <a:lnTo>
                    <a:pt x="36055" y="2808440"/>
                  </a:lnTo>
                  <a:lnTo>
                    <a:pt x="37096" y="2808440"/>
                  </a:lnTo>
                  <a:lnTo>
                    <a:pt x="37096" y="2772575"/>
                  </a:lnTo>
                  <a:lnTo>
                    <a:pt x="36055" y="2772575"/>
                  </a:lnTo>
                  <a:lnTo>
                    <a:pt x="36055" y="0"/>
                  </a:lnTo>
                  <a:lnTo>
                    <a:pt x="457" y="0"/>
                  </a:lnTo>
                  <a:lnTo>
                    <a:pt x="457" y="2772575"/>
                  </a:lnTo>
                  <a:lnTo>
                    <a:pt x="457" y="2808440"/>
                  </a:lnTo>
                  <a:lnTo>
                    <a:pt x="457" y="2844685"/>
                  </a:lnTo>
                  <a:lnTo>
                    <a:pt x="0" y="2844685"/>
                  </a:lnTo>
                  <a:lnTo>
                    <a:pt x="0" y="2880563"/>
                  </a:lnTo>
                  <a:lnTo>
                    <a:pt x="2879979" y="2880563"/>
                  </a:lnTo>
                  <a:lnTo>
                    <a:pt x="2879979" y="2844685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7357" y="7201268"/>
              <a:ext cx="127038" cy="1276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31898" y="249808"/>
              <a:ext cx="2880360" cy="2880360"/>
            </a:xfrm>
            <a:custGeom>
              <a:avLst/>
              <a:gdLst/>
              <a:ahLst/>
              <a:cxnLst/>
              <a:rect l="l" t="t" r="r" b="b"/>
              <a:pathLst>
                <a:path w="2880360" h="2880360">
                  <a:moveTo>
                    <a:pt x="2880068" y="0"/>
                  </a:moveTo>
                  <a:lnTo>
                    <a:pt x="2844533" y="0"/>
                  </a:lnTo>
                  <a:lnTo>
                    <a:pt x="2808478" y="0"/>
                  </a:lnTo>
                  <a:lnTo>
                    <a:pt x="2808478" y="203"/>
                  </a:lnTo>
                  <a:lnTo>
                    <a:pt x="2808478" y="36195"/>
                  </a:lnTo>
                  <a:lnTo>
                    <a:pt x="2807678" y="36271"/>
                  </a:lnTo>
                  <a:lnTo>
                    <a:pt x="2808478" y="36195"/>
                  </a:lnTo>
                  <a:lnTo>
                    <a:pt x="2808478" y="203"/>
                  </a:lnTo>
                  <a:lnTo>
                    <a:pt x="0" y="203"/>
                  </a:lnTo>
                  <a:lnTo>
                    <a:pt x="0" y="36195"/>
                  </a:lnTo>
                  <a:lnTo>
                    <a:pt x="2772029" y="36195"/>
                  </a:lnTo>
                  <a:lnTo>
                    <a:pt x="719582" y="36271"/>
                  </a:lnTo>
                  <a:lnTo>
                    <a:pt x="719582" y="72263"/>
                  </a:lnTo>
                  <a:lnTo>
                    <a:pt x="1439545" y="72263"/>
                  </a:lnTo>
                  <a:lnTo>
                    <a:pt x="1439545" y="108204"/>
                  </a:lnTo>
                  <a:lnTo>
                    <a:pt x="2772029" y="108204"/>
                  </a:lnTo>
                  <a:lnTo>
                    <a:pt x="2772029" y="1440307"/>
                  </a:lnTo>
                  <a:lnTo>
                    <a:pt x="2807678" y="1440307"/>
                  </a:lnTo>
                  <a:lnTo>
                    <a:pt x="2807678" y="108204"/>
                  </a:lnTo>
                  <a:lnTo>
                    <a:pt x="2808478" y="108204"/>
                  </a:lnTo>
                  <a:lnTo>
                    <a:pt x="2808478" y="2160016"/>
                  </a:lnTo>
                  <a:lnTo>
                    <a:pt x="2844419" y="2160016"/>
                  </a:lnTo>
                  <a:lnTo>
                    <a:pt x="2844419" y="2879979"/>
                  </a:lnTo>
                  <a:lnTo>
                    <a:pt x="2880068" y="2879979"/>
                  </a:lnTo>
                  <a:lnTo>
                    <a:pt x="2880068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85257" y="249783"/>
              <a:ext cx="127038" cy="1276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0692" y="358673"/>
              <a:ext cx="4639945" cy="6863080"/>
            </a:xfrm>
            <a:custGeom>
              <a:avLst/>
              <a:gdLst/>
              <a:ahLst/>
              <a:cxnLst/>
              <a:rect l="l" t="t" r="r" b="b"/>
              <a:pathLst>
                <a:path w="4639945" h="6863080">
                  <a:moveTo>
                    <a:pt x="0" y="6863080"/>
                  </a:moveTo>
                  <a:lnTo>
                    <a:pt x="4639691" y="6863080"/>
                  </a:lnTo>
                  <a:lnTo>
                    <a:pt x="4639691" y="0"/>
                  </a:lnTo>
                  <a:lnTo>
                    <a:pt x="0" y="0"/>
                  </a:lnTo>
                  <a:lnTo>
                    <a:pt x="0" y="6863080"/>
                  </a:lnTo>
                  <a:close/>
                </a:path>
              </a:pathLst>
            </a:custGeom>
            <a:ln w="317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100" y="249427"/>
            <a:ext cx="4949577" cy="7332290"/>
            <a:chOff x="247650" y="249427"/>
            <a:chExt cx="4867021" cy="7081978"/>
          </a:xfrm>
        </p:grpSpPr>
        <p:sp>
          <p:nvSpPr>
            <p:cNvPr id="3" name="object 3"/>
            <p:cNvSpPr/>
            <p:nvPr/>
          </p:nvSpPr>
          <p:spPr>
            <a:xfrm>
              <a:off x="434339" y="947801"/>
              <a:ext cx="127000" cy="154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4339" y="1410080"/>
              <a:ext cx="127000" cy="154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4339" y="1872233"/>
              <a:ext cx="127000" cy="154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4339" y="2334513"/>
              <a:ext cx="127000" cy="154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34459" y="784479"/>
              <a:ext cx="441782" cy="1463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1292" y="2818752"/>
              <a:ext cx="488848" cy="8107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19372" y="4144429"/>
              <a:ext cx="1225550" cy="11846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9796" y="249427"/>
              <a:ext cx="2880360" cy="2880360"/>
            </a:xfrm>
            <a:custGeom>
              <a:avLst/>
              <a:gdLst/>
              <a:ahLst/>
              <a:cxnLst/>
              <a:rect l="l" t="t" r="r" b="b"/>
              <a:pathLst>
                <a:path w="2880360" h="2880360">
                  <a:moveTo>
                    <a:pt x="2879953" y="558"/>
                  </a:moveTo>
                  <a:lnTo>
                    <a:pt x="108699" y="558"/>
                  </a:lnTo>
                  <a:lnTo>
                    <a:pt x="108699" y="0"/>
                  </a:lnTo>
                  <a:lnTo>
                    <a:pt x="73507" y="0"/>
                  </a:lnTo>
                  <a:lnTo>
                    <a:pt x="73507" y="558"/>
                  </a:lnTo>
                  <a:lnTo>
                    <a:pt x="72301" y="558"/>
                  </a:lnTo>
                  <a:lnTo>
                    <a:pt x="72301" y="381"/>
                  </a:lnTo>
                  <a:lnTo>
                    <a:pt x="37109" y="381"/>
                  </a:lnTo>
                  <a:lnTo>
                    <a:pt x="37109" y="558"/>
                  </a:lnTo>
                  <a:lnTo>
                    <a:pt x="35902" y="558"/>
                  </a:lnTo>
                  <a:lnTo>
                    <a:pt x="35902" y="127"/>
                  </a:lnTo>
                  <a:lnTo>
                    <a:pt x="711" y="127"/>
                  </a:lnTo>
                  <a:lnTo>
                    <a:pt x="711" y="558"/>
                  </a:lnTo>
                  <a:lnTo>
                    <a:pt x="228" y="558"/>
                  </a:lnTo>
                  <a:lnTo>
                    <a:pt x="228" y="36830"/>
                  </a:lnTo>
                  <a:lnTo>
                    <a:pt x="279" y="72186"/>
                  </a:lnTo>
                  <a:lnTo>
                    <a:pt x="0" y="72186"/>
                  </a:lnTo>
                  <a:lnTo>
                    <a:pt x="0" y="108458"/>
                  </a:lnTo>
                  <a:lnTo>
                    <a:pt x="711" y="108458"/>
                  </a:lnTo>
                  <a:lnTo>
                    <a:pt x="711" y="2880106"/>
                  </a:lnTo>
                  <a:lnTo>
                    <a:pt x="35902" y="2880106"/>
                  </a:lnTo>
                  <a:lnTo>
                    <a:pt x="35902" y="108458"/>
                  </a:lnTo>
                  <a:lnTo>
                    <a:pt x="37109" y="108458"/>
                  </a:lnTo>
                  <a:lnTo>
                    <a:pt x="37109" y="2160397"/>
                  </a:lnTo>
                  <a:lnTo>
                    <a:pt x="72301" y="2160397"/>
                  </a:lnTo>
                  <a:lnTo>
                    <a:pt x="72301" y="108458"/>
                  </a:lnTo>
                  <a:lnTo>
                    <a:pt x="73507" y="108458"/>
                  </a:lnTo>
                  <a:lnTo>
                    <a:pt x="73507" y="1440053"/>
                  </a:lnTo>
                  <a:lnTo>
                    <a:pt x="108699" y="1440053"/>
                  </a:lnTo>
                  <a:lnTo>
                    <a:pt x="108699" y="108458"/>
                  </a:lnTo>
                  <a:lnTo>
                    <a:pt x="1439926" y="108458"/>
                  </a:lnTo>
                  <a:lnTo>
                    <a:pt x="1439926" y="72771"/>
                  </a:lnTo>
                  <a:lnTo>
                    <a:pt x="2160041" y="72771"/>
                  </a:lnTo>
                  <a:lnTo>
                    <a:pt x="2160041" y="36830"/>
                  </a:lnTo>
                  <a:lnTo>
                    <a:pt x="2879953" y="36830"/>
                  </a:lnTo>
                  <a:lnTo>
                    <a:pt x="2879953" y="558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7650" y="249783"/>
              <a:ext cx="127038" cy="1276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32406" y="4451045"/>
              <a:ext cx="2882265" cy="2880360"/>
            </a:xfrm>
            <a:custGeom>
              <a:avLst/>
              <a:gdLst/>
              <a:ahLst/>
              <a:cxnLst/>
              <a:rect l="l" t="t" r="r" b="b"/>
              <a:pathLst>
                <a:path w="2882265" h="2880359">
                  <a:moveTo>
                    <a:pt x="2881795" y="0"/>
                  </a:moveTo>
                  <a:lnTo>
                    <a:pt x="2845943" y="0"/>
                  </a:lnTo>
                  <a:lnTo>
                    <a:pt x="2845943" y="2771978"/>
                  </a:lnTo>
                  <a:lnTo>
                    <a:pt x="2845943" y="2807970"/>
                  </a:lnTo>
                  <a:lnTo>
                    <a:pt x="2845943" y="2808122"/>
                  </a:lnTo>
                  <a:lnTo>
                    <a:pt x="2845727" y="2808122"/>
                  </a:lnTo>
                  <a:lnTo>
                    <a:pt x="2845727" y="2807970"/>
                  </a:lnTo>
                  <a:lnTo>
                    <a:pt x="2845943" y="2807970"/>
                  </a:lnTo>
                  <a:lnTo>
                    <a:pt x="2845943" y="2771978"/>
                  </a:lnTo>
                  <a:lnTo>
                    <a:pt x="2845727" y="2771978"/>
                  </a:lnTo>
                  <a:lnTo>
                    <a:pt x="2845727" y="720229"/>
                  </a:lnTo>
                  <a:lnTo>
                    <a:pt x="2809875" y="720229"/>
                  </a:lnTo>
                  <a:lnTo>
                    <a:pt x="2809875" y="2771978"/>
                  </a:lnTo>
                  <a:lnTo>
                    <a:pt x="2809875" y="2807970"/>
                  </a:lnTo>
                  <a:lnTo>
                    <a:pt x="2809875" y="2808122"/>
                  </a:lnTo>
                  <a:lnTo>
                    <a:pt x="2809659" y="2808122"/>
                  </a:lnTo>
                  <a:lnTo>
                    <a:pt x="2809659" y="2807970"/>
                  </a:lnTo>
                  <a:lnTo>
                    <a:pt x="2809875" y="2807970"/>
                  </a:lnTo>
                  <a:lnTo>
                    <a:pt x="2809875" y="2771978"/>
                  </a:lnTo>
                  <a:lnTo>
                    <a:pt x="2809659" y="2771978"/>
                  </a:lnTo>
                  <a:lnTo>
                    <a:pt x="2809659" y="1440281"/>
                  </a:lnTo>
                  <a:lnTo>
                    <a:pt x="2773807" y="1440281"/>
                  </a:lnTo>
                  <a:lnTo>
                    <a:pt x="2773807" y="2771978"/>
                  </a:lnTo>
                  <a:lnTo>
                    <a:pt x="1439926" y="2771978"/>
                  </a:lnTo>
                  <a:lnTo>
                    <a:pt x="1439926" y="2807970"/>
                  </a:lnTo>
                  <a:lnTo>
                    <a:pt x="2773807" y="2807970"/>
                  </a:lnTo>
                  <a:lnTo>
                    <a:pt x="2773807" y="2808122"/>
                  </a:lnTo>
                  <a:lnTo>
                    <a:pt x="719455" y="2808122"/>
                  </a:lnTo>
                  <a:lnTo>
                    <a:pt x="719455" y="2843974"/>
                  </a:lnTo>
                  <a:lnTo>
                    <a:pt x="0" y="2843974"/>
                  </a:lnTo>
                  <a:lnTo>
                    <a:pt x="0" y="2879966"/>
                  </a:lnTo>
                  <a:lnTo>
                    <a:pt x="2879979" y="2879966"/>
                  </a:lnTo>
                  <a:lnTo>
                    <a:pt x="2879979" y="2879217"/>
                  </a:lnTo>
                  <a:lnTo>
                    <a:pt x="2881795" y="2879217"/>
                  </a:lnTo>
                  <a:lnTo>
                    <a:pt x="2881795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86401" y="7202626"/>
              <a:ext cx="127038" cy="1276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5765" y="359130"/>
              <a:ext cx="4648200" cy="6862445"/>
            </a:xfrm>
            <a:custGeom>
              <a:avLst/>
              <a:gdLst/>
              <a:ahLst/>
              <a:cxnLst/>
              <a:rect l="l" t="t" r="r" b="b"/>
              <a:pathLst>
                <a:path w="4648200" h="6862445">
                  <a:moveTo>
                    <a:pt x="0" y="6862318"/>
                  </a:moveTo>
                  <a:lnTo>
                    <a:pt x="4648200" y="6862318"/>
                  </a:lnTo>
                  <a:lnTo>
                    <a:pt x="4648200" y="0"/>
                  </a:lnTo>
                  <a:lnTo>
                    <a:pt x="0" y="0"/>
                  </a:lnTo>
                  <a:lnTo>
                    <a:pt x="0" y="6862318"/>
                  </a:lnTo>
                  <a:close/>
                </a:path>
              </a:pathLst>
            </a:custGeom>
            <a:ln w="317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08940" y="50799"/>
            <a:ext cx="4563110" cy="76059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R="347345" algn="r">
              <a:lnSpc>
                <a:spcPct val="100000"/>
              </a:lnSpc>
              <a:spcBef>
                <a:spcPts val="700"/>
              </a:spcBef>
            </a:pPr>
            <a:r>
              <a:rPr sz="1000" spc="60" dirty="0">
                <a:latin typeface="Times New Roman"/>
                <a:cs typeface="Times New Roman"/>
              </a:rPr>
              <a:t>16</a:t>
            </a:r>
            <a:endParaRPr sz="1000" dirty="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720"/>
              </a:spcBef>
            </a:pPr>
            <a:endParaRPr lang="tr-TR" sz="1600" b="1" i="1" spc="-10" dirty="0" smtClean="0">
              <a:solidFill>
                <a:srgbClr val="006FC0"/>
              </a:solidFill>
              <a:latin typeface="Arial Black" panose="020B0A04020102020204" pitchFamily="34" charset="0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720"/>
              </a:spcBef>
            </a:pPr>
            <a:r>
              <a:rPr sz="1600" b="1" i="1" spc="-10" dirty="0" smtClean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ODA</a:t>
            </a:r>
            <a:r>
              <a:rPr sz="1600" b="1" i="1" spc="-5" dirty="0" smtClean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b="1" i="1" spc="-5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KOKULARI</a:t>
            </a:r>
            <a:endParaRPr sz="1600" dirty="0">
              <a:latin typeface="Arial Black" panose="020B0A04020102020204" pitchFamily="34" charset="0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700"/>
              </a:spcBef>
            </a:pPr>
            <a:r>
              <a:rPr sz="1200" b="1" spc="-5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Tehlikeli </a:t>
            </a:r>
            <a:r>
              <a:rPr sz="1200" b="1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içerik ve</a:t>
            </a:r>
            <a:r>
              <a:rPr sz="1200" b="1" spc="-40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b="1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zararları:</a:t>
            </a:r>
            <a:endParaRPr sz="1200" dirty="0">
              <a:solidFill>
                <a:srgbClr val="FF0066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marR="569595" indent="116839">
              <a:lnSpc>
                <a:spcPct val="105600"/>
              </a:lnSpc>
              <a:spcBef>
                <a:spcPts val="580"/>
              </a:spcBef>
            </a:pPr>
            <a:r>
              <a:rPr sz="1200" spc="-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Formaldehit: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 Gözler,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boğaz,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deri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akciğeri tahriş eder.  </a:t>
            </a:r>
            <a:r>
              <a:rPr sz="12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Kanserojendir.</a:t>
            </a:r>
            <a:endParaRPr sz="1200" dirty="0">
              <a:solidFill>
                <a:srgbClr val="00B050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marR="570865" indent="114300">
              <a:lnSpc>
                <a:spcPct val="105600"/>
              </a:lnSpc>
              <a:spcBef>
                <a:spcPts val="600"/>
              </a:spcBef>
            </a:pPr>
            <a:r>
              <a:rPr sz="1200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Petrol </a:t>
            </a:r>
            <a:r>
              <a:rPr sz="1200" spc="-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türevleri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: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Göz,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deri,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solunum yolunu tahriş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edebilir.  Ölümcül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akciğer ödemine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sebep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olabilir. Kolay</a:t>
            </a:r>
            <a:r>
              <a:rPr sz="1200" spc="-3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alevlenir.</a:t>
            </a:r>
          </a:p>
          <a:p>
            <a:pPr marL="12700" marR="570230" indent="114300">
              <a:lnSpc>
                <a:spcPct val="105600"/>
              </a:lnSpc>
              <a:spcBef>
                <a:spcPts val="595"/>
              </a:spcBef>
            </a:pPr>
            <a:r>
              <a:rPr sz="1200" spc="-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P-diklorobenzen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: Dumanı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cilt,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gözler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boğazda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tahrişe sebep 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olabilir.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685"/>
              </a:spcBef>
            </a:pPr>
            <a:r>
              <a:rPr sz="1200" spc="-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İtici gaz: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Beyinde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hasara sebep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olabilir. Oldukça</a:t>
            </a:r>
            <a:r>
              <a:rPr sz="1200" spc="4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yanıcıdır.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60"/>
              </a:spcBef>
            </a:pPr>
            <a:r>
              <a:rPr lang="tr-TR" sz="1200" b="1" i="1" spc="-5" dirty="0" smtClean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                 </a:t>
            </a:r>
          </a:p>
          <a:p>
            <a:pPr marL="25400">
              <a:lnSpc>
                <a:spcPct val="100000"/>
              </a:lnSpc>
              <a:spcBef>
                <a:spcPts val="660"/>
              </a:spcBef>
            </a:pPr>
            <a:r>
              <a:rPr lang="tr-TR" sz="1200" b="1" i="1" spc="-5" dirty="0" smtClean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              </a:t>
            </a:r>
            <a:r>
              <a:rPr sz="1600" b="1" i="1" spc="-5" dirty="0" smtClean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BÖCEK </a:t>
            </a:r>
            <a:r>
              <a:rPr sz="1600" b="1" i="1" spc="-5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İLACI</a:t>
            </a:r>
            <a:endParaRPr sz="1600" dirty="0">
              <a:latin typeface="Arial Black" panose="020B0A04020102020204" pitchFamily="34" charset="0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700"/>
              </a:spcBef>
            </a:pPr>
            <a:r>
              <a:rPr sz="1200" b="1" spc="-5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Tehlikeli </a:t>
            </a:r>
            <a:r>
              <a:rPr sz="1200" b="1" spc="-10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içerik: </a:t>
            </a:r>
            <a:r>
              <a:rPr sz="1200" spc="-5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Organofosfatlar </a:t>
            </a:r>
            <a:r>
              <a:rPr sz="1200" spc="-10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ve</a:t>
            </a:r>
            <a:r>
              <a:rPr sz="1200" spc="70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karbamatlar</a:t>
            </a:r>
            <a:endParaRPr sz="1200" dirty="0">
              <a:solidFill>
                <a:srgbClr val="7030A0"/>
              </a:solidFill>
              <a:latin typeface="Arial Black" panose="020B0A04020102020204" pitchFamily="34" charset="0"/>
              <a:cs typeface="Times New Roman"/>
            </a:endParaRPr>
          </a:p>
          <a:p>
            <a:pPr marL="495300" marR="5080">
              <a:lnSpc>
                <a:spcPct val="104200"/>
              </a:lnSpc>
              <a:spcBef>
                <a:spcPts val="620"/>
              </a:spcBef>
            </a:pPr>
            <a:r>
              <a:rPr sz="12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Zararları: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Baş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ağrısı,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baş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dönmesi,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bulantıya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sebep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olabilir.  Hayvanlarda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kansere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sebep</a:t>
            </a:r>
            <a:r>
              <a:rPr sz="1200" spc="1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olabilir.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tr-TR" sz="11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tr-TR"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1600" b="1" i="1" spc="-10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GÜVE</a:t>
            </a:r>
            <a:r>
              <a:rPr sz="1600" b="1" i="1" spc="-5" dirty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 İLACI</a:t>
            </a:r>
            <a:endParaRPr sz="1600" dirty="0">
              <a:latin typeface="Arial Black" panose="020B0A04020102020204" pitchFamily="34" charset="0"/>
              <a:cs typeface="Times New Roman"/>
            </a:endParaRPr>
          </a:p>
          <a:p>
            <a:pPr marL="25400" algn="just">
              <a:lnSpc>
                <a:spcPct val="100000"/>
              </a:lnSpc>
              <a:spcBef>
                <a:spcPts val="700"/>
              </a:spcBef>
            </a:pPr>
            <a:r>
              <a:rPr sz="1200" b="1" spc="-5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Tehlikeli</a:t>
            </a:r>
            <a:r>
              <a:rPr sz="1200" b="1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b="1" spc="-10" dirty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içerik:</a:t>
            </a:r>
            <a:endParaRPr sz="1200" dirty="0">
              <a:solidFill>
                <a:srgbClr val="FF0066"/>
              </a:solidFill>
              <a:latin typeface="Arial Black" panose="020B0A04020102020204" pitchFamily="34" charset="0"/>
              <a:cs typeface="Times New Roman"/>
            </a:endParaRPr>
          </a:p>
          <a:p>
            <a:pPr marL="25400" algn="just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latin typeface="Arial Black" panose="020B0A04020102020204" pitchFamily="34" charset="0"/>
                <a:cs typeface="Times New Roman"/>
              </a:rPr>
              <a:t>Naftalin,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 P-diklorobenzen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  <a:p>
            <a:pPr marL="12700" marR="1382395" indent="12700" algn="ctr">
              <a:lnSpc>
                <a:spcPct val="104600"/>
              </a:lnSpc>
              <a:spcBef>
                <a:spcPts val="635"/>
              </a:spcBef>
            </a:pPr>
            <a:r>
              <a:rPr sz="12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Zararları:</a:t>
            </a:r>
            <a:r>
              <a:rPr sz="1200" b="1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Baş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ağrısı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baş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dönmesine,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deri, 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gözler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boğazda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tahrişe sebep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olabilir.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Uzun 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süreli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maruziyeti katarakt oluşumuna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neden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olabilir  </a:t>
            </a:r>
            <a:r>
              <a:rPr sz="12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karaciğerde hasar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oluşturabilir.</a:t>
            </a:r>
            <a:r>
              <a:rPr sz="1200" spc="2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Kanserojendir.</a:t>
            </a:r>
            <a:endParaRPr sz="1200" dirty="0">
              <a:solidFill>
                <a:srgbClr val="00B050"/>
              </a:solidFill>
              <a:latin typeface="Arial Black" panose="020B0A04020102020204" pitchFamily="34" charset="0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80"/>
              </a:spcBef>
            </a:pPr>
            <a:r>
              <a:rPr lang="tr-TR" sz="1200" b="1" i="1" spc="-5" dirty="0" smtClean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                                  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80" y="655319"/>
            <a:ext cx="116839" cy="154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" y="1181480"/>
            <a:ext cx="116839" cy="154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87680" y="1532000"/>
            <a:ext cx="116839" cy="330200"/>
            <a:chOff x="487680" y="1532000"/>
            <a:chExt cx="116839" cy="330200"/>
          </a:xfrm>
        </p:grpSpPr>
        <p:sp>
          <p:nvSpPr>
            <p:cNvPr id="5" name="object 5"/>
            <p:cNvSpPr/>
            <p:nvPr/>
          </p:nvSpPr>
          <p:spPr>
            <a:xfrm>
              <a:off x="487680" y="1532000"/>
              <a:ext cx="116839" cy="154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7680" y="1707133"/>
              <a:ext cx="116839" cy="154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87680" y="2057654"/>
            <a:ext cx="116839" cy="154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680" y="2484501"/>
            <a:ext cx="116839" cy="154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1977" y="55456"/>
            <a:ext cx="4400550" cy="5189113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680"/>
              </a:spcBef>
            </a:pPr>
            <a:r>
              <a:rPr sz="1000" spc="60" dirty="0">
                <a:latin typeface="Times New Roman"/>
                <a:cs typeface="Times New Roman"/>
              </a:rPr>
              <a:t>17</a:t>
            </a:r>
            <a:endParaRPr sz="1000" dirty="0">
              <a:latin typeface="Times New Roman"/>
              <a:cs typeface="Times New Roman"/>
            </a:endParaRPr>
          </a:p>
          <a:p>
            <a:pPr marR="210820" algn="ctr">
              <a:lnSpc>
                <a:spcPct val="100000"/>
              </a:lnSpc>
              <a:spcBef>
                <a:spcPts val="700"/>
              </a:spcBef>
            </a:pPr>
            <a:endParaRPr lang="tr-TR" sz="1200" b="1" i="1" spc="-5" dirty="0" smtClean="0">
              <a:latin typeface="Times New Roman"/>
              <a:cs typeface="Times New Roman"/>
            </a:endParaRPr>
          </a:p>
          <a:p>
            <a:pPr marL="25400" lvl="0">
              <a:spcBef>
                <a:spcPts val="680"/>
              </a:spcBef>
            </a:pPr>
            <a:r>
              <a:rPr lang="en-US" sz="1600" b="1" i="1" spc="-5" dirty="0" smtClean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YAPIŞTIRICILAR</a:t>
            </a:r>
            <a:r>
              <a:rPr lang="tr-TR" sz="1600" b="1" i="1" spc="-5" dirty="0" smtClean="0">
                <a:solidFill>
                  <a:srgbClr val="006FC0"/>
                </a:solidFill>
                <a:latin typeface="Arial Black" panose="020B0A04020102020204" pitchFamily="34" charset="0"/>
                <a:cs typeface="Times New Roman"/>
              </a:rPr>
              <a:t>(4)</a:t>
            </a:r>
            <a:endParaRPr lang="en-US" sz="1600" dirty="0">
              <a:solidFill>
                <a:prstClr val="black"/>
              </a:solidFill>
              <a:latin typeface="Arial Black" panose="020B0A04020102020204" pitchFamily="34" charset="0"/>
              <a:cs typeface="Times New Roman"/>
            </a:endParaRPr>
          </a:p>
          <a:p>
            <a:pPr marL="25400" lvl="0" algn="just">
              <a:spcBef>
                <a:spcPts val="700"/>
              </a:spcBef>
            </a:pPr>
            <a:r>
              <a:rPr lang="en-US" sz="1200" b="1"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b="1" spc="-5" dirty="0" err="1" smtClean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Tehlikeli</a:t>
            </a:r>
            <a:r>
              <a:rPr lang="en-US" sz="1200" b="1" dirty="0" smtClean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b="1" spc="-10" dirty="0" err="1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içerik</a:t>
            </a:r>
            <a:r>
              <a:rPr lang="en-US" sz="1200" b="1" spc="-10" dirty="0" smtClean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:</a:t>
            </a:r>
            <a:r>
              <a:rPr lang="tr-TR" sz="1200" b="1" spc="-10" dirty="0" smtClean="0">
                <a:solidFill>
                  <a:srgbClr val="FF0066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Uçucu</a:t>
            </a:r>
            <a:r>
              <a:rPr lang="en-US" sz="1200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spc="-5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Organik</a:t>
            </a:r>
            <a:r>
              <a:rPr lang="en-US" sz="1200"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spc="-5" dirty="0" err="1" smtClean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Bileşikler</a:t>
            </a:r>
            <a:r>
              <a:rPr lang="en-US" sz="1200" spc="-5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,</a:t>
            </a:r>
            <a:r>
              <a:rPr lang="tr-TR" sz="1200" spc="-5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spc="-5" dirty="0" err="1" smtClean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Perklor-etilen</a:t>
            </a:r>
            <a:endParaRPr lang="en-US" sz="1200" dirty="0">
              <a:solidFill>
                <a:prstClr val="black"/>
              </a:solidFill>
              <a:latin typeface="Arial Black" panose="020B0A04020102020204" pitchFamily="34" charset="0"/>
              <a:cs typeface="Times New Roman"/>
            </a:endParaRPr>
          </a:p>
          <a:p>
            <a:pPr marL="1176020" marR="5080" lvl="0" algn="just">
              <a:lnSpc>
                <a:spcPct val="105100"/>
              </a:lnSpc>
              <a:spcBef>
                <a:spcPts val="625"/>
              </a:spcBef>
            </a:pPr>
            <a:r>
              <a:rPr lang="en-US" sz="1200" b="1" dirty="0" err="1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Zararları</a:t>
            </a:r>
            <a:r>
              <a:rPr lang="en-US" sz="12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:</a:t>
            </a:r>
            <a:r>
              <a:rPr lang="en-US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spc="-10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Kısa</a:t>
            </a:r>
            <a:r>
              <a:rPr lang="en-US" sz="1200" spc="-10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süreli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spc="-5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maruziyet</a:t>
            </a:r>
            <a:r>
              <a:rPr lang="en-US" sz="1200"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baş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spc="-5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dönmesi</a:t>
            </a:r>
            <a:r>
              <a:rPr lang="en-US" sz="1200"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spc="-15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ve</a:t>
            </a:r>
            <a:r>
              <a:rPr lang="en-US" sz="1200" spc="-1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bilinç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 </a:t>
            </a:r>
            <a:r>
              <a:rPr lang="en-US" sz="1200" spc="-5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kaybına</a:t>
            </a:r>
            <a:r>
              <a:rPr lang="en-US" sz="1200"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deri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, </a:t>
            </a:r>
            <a:r>
              <a:rPr lang="en-US" sz="1200" spc="-5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gözler</a:t>
            </a:r>
            <a:r>
              <a:rPr lang="en-US" sz="1200"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spc="-15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ve</a:t>
            </a:r>
            <a:r>
              <a:rPr lang="en-US" sz="1200" spc="-1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spc="-5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boğazda</a:t>
            </a:r>
            <a:r>
              <a:rPr lang="en-US" sz="1200"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tahrişe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sebep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spc="-5" dirty="0" err="1" smtClean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olabilir</a:t>
            </a:r>
            <a:r>
              <a:rPr lang="en-US" sz="1200" spc="-5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.</a:t>
            </a:r>
            <a:r>
              <a:rPr lang="tr-TR" sz="1200" spc="-5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spc="-10" dirty="0" err="1" smtClean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Uzun</a:t>
            </a:r>
            <a:r>
              <a:rPr lang="en-US" sz="1200" spc="-10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süreli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spc="-5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maruziyeti</a:t>
            </a:r>
            <a:r>
              <a:rPr lang="en-US" sz="1200"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karaciğer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spc="-15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ve</a:t>
            </a:r>
            <a:r>
              <a:rPr lang="en-US" sz="1200" spc="-1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böbrekte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spc="-5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hasara</a:t>
            </a:r>
            <a:r>
              <a:rPr lang="en-US" sz="1200"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,  </a:t>
            </a:r>
            <a:r>
              <a:rPr lang="en-US" sz="1200" spc="-5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hafıza</a:t>
            </a:r>
            <a:r>
              <a:rPr lang="en-US" sz="1200"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spc="-5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kaybına</a:t>
            </a:r>
            <a:r>
              <a:rPr lang="en-US" sz="1200"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spc="-15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ve</a:t>
            </a:r>
            <a:r>
              <a:rPr lang="en-US" sz="1200" spc="-1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hatta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kansere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sebep</a:t>
            </a:r>
            <a:r>
              <a:rPr lang="en-US" sz="1200" spc="3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1200" spc="-5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olabilir</a:t>
            </a:r>
            <a:r>
              <a:rPr lang="en-US" sz="1200"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.</a:t>
            </a:r>
            <a:endParaRPr lang="en-US" sz="1200" dirty="0">
              <a:solidFill>
                <a:prstClr val="black"/>
              </a:solidFill>
              <a:latin typeface="Arial Black" panose="020B0A04020102020204" pitchFamily="34" charset="0"/>
              <a:cs typeface="Times New Roman"/>
            </a:endParaRPr>
          </a:p>
          <a:p>
            <a:pPr marR="210820" algn="ctr">
              <a:lnSpc>
                <a:spcPct val="100000"/>
              </a:lnSpc>
              <a:spcBef>
                <a:spcPts val="700"/>
              </a:spcBef>
            </a:pPr>
            <a:r>
              <a:rPr sz="1200" b="1" i="1" spc="-5" dirty="0" smtClean="0">
                <a:latin typeface="Arial Black" panose="020B0A04020102020204" pitchFamily="34" charset="0"/>
                <a:cs typeface="Times New Roman"/>
              </a:rPr>
              <a:t>KAYNAKLAR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  <a:p>
            <a:pPr marL="12700" marR="30480">
              <a:lnSpc>
                <a:spcPct val="95900"/>
              </a:lnSpc>
              <a:spcBef>
                <a:spcPts val="56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 Black" panose="020B0A04020102020204" pitchFamily="34" charset="0"/>
                <a:cs typeface="Times New Roman"/>
                <a:hlinkClick r:id="rId3"/>
              </a:rPr>
              <a:t>http://my.clevelandclinic.org/health/healthy_living/ </a:t>
            </a:r>
            <a:r>
              <a:rPr sz="1000" spc="-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 Black" panose="020B0A04020102020204" pitchFamily="34" charset="0"/>
                <a:cs typeface="Times New Roman"/>
                <a:hlinkClick r:id="rId3"/>
              </a:rPr>
              <a:t>hic_Household_Chemicals_The_Basics/ </a:t>
            </a:r>
            <a:r>
              <a:rPr sz="1000" spc="-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 Black" panose="020B0A04020102020204" pitchFamily="34" charset="0"/>
                <a:cs typeface="Times New Roman"/>
                <a:hlinkClick r:id="rId3"/>
              </a:rPr>
              <a:t>hic_Household_Chemicals_Chart_Whats_in_my_House </a:t>
            </a:r>
            <a:r>
              <a:rPr sz="1000" spc="-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 Black" panose="020B0A04020102020204" pitchFamily="34" charset="0"/>
                <a:cs typeface="Times New Roman"/>
                <a:hlinkClick r:id="rId4"/>
              </a:rPr>
              <a:t>http://www.globalhealingcenter.com/health-hazards-to-know-about/top</a:t>
            </a:r>
            <a:endParaRPr sz="1000" dirty="0">
              <a:latin typeface="Arial Black" panose="020B0A04020102020204" pitchFamily="34" charset="0"/>
              <a:cs typeface="Times New Roman"/>
            </a:endParaRPr>
          </a:p>
          <a:p>
            <a:pPr marL="12700" marR="248285">
              <a:lnSpc>
                <a:spcPct val="958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 Black" panose="020B0A04020102020204" pitchFamily="34" charset="0"/>
                <a:cs typeface="Times New Roman"/>
                <a:hlinkClick r:id="rId4"/>
              </a:rPr>
              <a:t>-10-hazardous-household-chemicals </a:t>
            </a:r>
            <a:r>
              <a:rPr sz="1000" spc="-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 Black" panose="020B0A04020102020204" pitchFamily="34" charset="0"/>
                <a:cs typeface="Times New Roman"/>
                <a:hlinkClick r:id="rId5"/>
              </a:rPr>
              <a:t>http://householdproducts.nlm.nih.gov/ </a:t>
            </a:r>
            <a:r>
              <a:rPr sz="1000" spc="-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 Black" panose="020B0A04020102020204" pitchFamily="34" charset="0"/>
                <a:cs typeface="Times New Roman"/>
                <a:hlinkClick r:id="rId6"/>
              </a:rPr>
              <a:t>http://www.georgetownma.gov/public_documents/ </a:t>
            </a:r>
            <a:r>
              <a:rPr sz="1000" spc="-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 Black" panose="020B0A04020102020204" pitchFamily="34" charset="0"/>
                <a:cs typeface="Times New Roman"/>
                <a:hlinkClick r:id="rId6"/>
              </a:rPr>
              <a:t>georgetownma_admin/GEORGETOWN%20HHW%20Bulletin.pdf </a:t>
            </a:r>
            <a:r>
              <a:rPr sz="1000" spc="-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 Black" panose="020B0A04020102020204" pitchFamily="34" charset="0"/>
                <a:cs typeface="Times New Roman"/>
                <a:hlinkClick r:id="rId7"/>
              </a:rPr>
              <a:t>https://www.usfa.fema.gov/downloads/pdf/publications/</a:t>
            </a:r>
            <a:endParaRPr sz="1000" dirty="0">
              <a:latin typeface="Arial Black" panose="020B0A04020102020204" pitchFamily="34" charset="0"/>
              <a:cs typeface="Times New Roman"/>
            </a:endParaRPr>
          </a:p>
          <a:p>
            <a:pPr marL="12700">
              <a:lnSpc>
                <a:spcPts val="142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 Black" panose="020B0A04020102020204" pitchFamily="34" charset="0"/>
                <a:cs typeface="Times New Roman"/>
                <a:hlinkClick r:id="rId7"/>
              </a:rPr>
              <a:t>home_hazmats_flyer.pdf</a:t>
            </a:r>
            <a:endParaRPr sz="1000" dirty="0">
              <a:latin typeface="Arial Black" panose="020B0A04020102020204" pitchFamily="34" charset="0"/>
              <a:cs typeface="Times New Roman"/>
            </a:endParaRPr>
          </a:p>
          <a:p>
            <a:pPr marL="12700" marR="5080">
              <a:lnSpc>
                <a:spcPts val="1420"/>
              </a:lnSpc>
              <a:spcBef>
                <a:spcPts val="565"/>
              </a:spcBef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Arial Black" panose="020B0A04020102020204" pitchFamily="34" charset="0"/>
                <a:cs typeface="Times New Roman"/>
                <a:hlinkClick r:id="rId8"/>
              </a:rPr>
              <a:t>http://www.medicaldaily.com/9-toxic-chemicals-found-furniture-your- </a:t>
            </a:r>
            <a:r>
              <a:rPr sz="100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 Black" panose="020B0A04020102020204" pitchFamily="34" charset="0"/>
                <a:cs typeface="Times New Roman"/>
                <a:hlinkClick r:id="rId8"/>
              </a:rPr>
              <a:t>home-hazard-zone-256572</a:t>
            </a:r>
            <a:endParaRPr sz="1000" dirty="0">
              <a:latin typeface="Arial Black" panose="020B0A04020102020204" pitchFamily="34" charset="0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7357" y="249783"/>
            <a:ext cx="4865370" cy="7080884"/>
            <a:chOff x="247357" y="249783"/>
            <a:chExt cx="4865370" cy="7080884"/>
          </a:xfrm>
        </p:grpSpPr>
        <p:sp>
          <p:nvSpPr>
            <p:cNvPr id="11" name="object 11"/>
            <p:cNvSpPr/>
            <p:nvPr/>
          </p:nvSpPr>
          <p:spPr>
            <a:xfrm>
              <a:off x="249948" y="4449660"/>
              <a:ext cx="2880360" cy="2880995"/>
            </a:xfrm>
            <a:custGeom>
              <a:avLst/>
              <a:gdLst/>
              <a:ahLst/>
              <a:cxnLst/>
              <a:rect l="l" t="t" r="r" b="b"/>
              <a:pathLst>
                <a:path w="2880360" h="2880995">
                  <a:moveTo>
                    <a:pt x="2879979" y="2844685"/>
                  </a:moveTo>
                  <a:lnTo>
                    <a:pt x="108445" y="2844685"/>
                  </a:lnTo>
                  <a:lnTo>
                    <a:pt x="108445" y="2844495"/>
                  </a:lnTo>
                  <a:lnTo>
                    <a:pt x="2160701" y="2844495"/>
                  </a:lnTo>
                  <a:lnTo>
                    <a:pt x="2160701" y="2808617"/>
                  </a:lnTo>
                  <a:lnTo>
                    <a:pt x="108445" y="2808617"/>
                  </a:lnTo>
                  <a:lnTo>
                    <a:pt x="108445" y="2808440"/>
                  </a:lnTo>
                  <a:lnTo>
                    <a:pt x="1440510" y="2808440"/>
                  </a:lnTo>
                  <a:lnTo>
                    <a:pt x="1440510" y="2772575"/>
                  </a:lnTo>
                  <a:lnTo>
                    <a:pt x="108445" y="2772575"/>
                  </a:lnTo>
                  <a:lnTo>
                    <a:pt x="108445" y="1439760"/>
                  </a:lnTo>
                  <a:lnTo>
                    <a:pt x="72847" y="1439760"/>
                  </a:lnTo>
                  <a:lnTo>
                    <a:pt x="72847" y="2844685"/>
                  </a:lnTo>
                  <a:lnTo>
                    <a:pt x="72694" y="2844685"/>
                  </a:lnTo>
                  <a:lnTo>
                    <a:pt x="72694" y="2844495"/>
                  </a:lnTo>
                  <a:lnTo>
                    <a:pt x="72847" y="2844495"/>
                  </a:lnTo>
                  <a:lnTo>
                    <a:pt x="72847" y="2808617"/>
                  </a:lnTo>
                  <a:lnTo>
                    <a:pt x="72694" y="2808617"/>
                  </a:lnTo>
                  <a:lnTo>
                    <a:pt x="72694" y="2808440"/>
                  </a:lnTo>
                  <a:lnTo>
                    <a:pt x="72847" y="2808440"/>
                  </a:lnTo>
                  <a:lnTo>
                    <a:pt x="72847" y="2772575"/>
                  </a:lnTo>
                  <a:lnTo>
                    <a:pt x="72694" y="2772575"/>
                  </a:lnTo>
                  <a:lnTo>
                    <a:pt x="72694" y="719429"/>
                  </a:lnTo>
                  <a:lnTo>
                    <a:pt x="37096" y="719429"/>
                  </a:lnTo>
                  <a:lnTo>
                    <a:pt x="37096" y="2844685"/>
                  </a:lnTo>
                  <a:lnTo>
                    <a:pt x="36055" y="2844685"/>
                  </a:lnTo>
                  <a:lnTo>
                    <a:pt x="36055" y="2844495"/>
                  </a:lnTo>
                  <a:lnTo>
                    <a:pt x="37096" y="2844495"/>
                  </a:lnTo>
                  <a:lnTo>
                    <a:pt x="37096" y="2808617"/>
                  </a:lnTo>
                  <a:lnTo>
                    <a:pt x="36055" y="2808617"/>
                  </a:lnTo>
                  <a:lnTo>
                    <a:pt x="36055" y="2808440"/>
                  </a:lnTo>
                  <a:lnTo>
                    <a:pt x="37096" y="2808440"/>
                  </a:lnTo>
                  <a:lnTo>
                    <a:pt x="37096" y="2772575"/>
                  </a:lnTo>
                  <a:lnTo>
                    <a:pt x="36055" y="2772575"/>
                  </a:lnTo>
                  <a:lnTo>
                    <a:pt x="36055" y="0"/>
                  </a:lnTo>
                  <a:lnTo>
                    <a:pt x="457" y="0"/>
                  </a:lnTo>
                  <a:lnTo>
                    <a:pt x="457" y="2772575"/>
                  </a:lnTo>
                  <a:lnTo>
                    <a:pt x="457" y="2808440"/>
                  </a:lnTo>
                  <a:lnTo>
                    <a:pt x="457" y="2844685"/>
                  </a:lnTo>
                  <a:lnTo>
                    <a:pt x="0" y="2844685"/>
                  </a:lnTo>
                  <a:lnTo>
                    <a:pt x="0" y="2880563"/>
                  </a:lnTo>
                  <a:lnTo>
                    <a:pt x="2879979" y="2880563"/>
                  </a:lnTo>
                  <a:lnTo>
                    <a:pt x="2879979" y="2844685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7357" y="7201268"/>
              <a:ext cx="127038" cy="1276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31898" y="249808"/>
              <a:ext cx="2880360" cy="2880360"/>
            </a:xfrm>
            <a:custGeom>
              <a:avLst/>
              <a:gdLst/>
              <a:ahLst/>
              <a:cxnLst/>
              <a:rect l="l" t="t" r="r" b="b"/>
              <a:pathLst>
                <a:path w="2880360" h="2880360">
                  <a:moveTo>
                    <a:pt x="2880068" y="0"/>
                  </a:moveTo>
                  <a:lnTo>
                    <a:pt x="2844533" y="0"/>
                  </a:lnTo>
                  <a:lnTo>
                    <a:pt x="2808478" y="0"/>
                  </a:lnTo>
                  <a:lnTo>
                    <a:pt x="2808478" y="203"/>
                  </a:lnTo>
                  <a:lnTo>
                    <a:pt x="2808478" y="36195"/>
                  </a:lnTo>
                  <a:lnTo>
                    <a:pt x="2807678" y="36271"/>
                  </a:lnTo>
                  <a:lnTo>
                    <a:pt x="2808478" y="36195"/>
                  </a:lnTo>
                  <a:lnTo>
                    <a:pt x="2808478" y="203"/>
                  </a:lnTo>
                  <a:lnTo>
                    <a:pt x="0" y="203"/>
                  </a:lnTo>
                  <a:lnTo>
                    <a:pt x="0" y="36195"/>
                  </a:lnTo>
                  <a:lnTo>
                    <a:pt x="2772029" y="36195"/>
                  </a:lnTo>
                  <a:lnTo>
                    <a:pt x="719582" y="36271"/>
                  </a:lnTo>
                  <a:lnTo>
                    <a:pt x="719582" y="72263"/>
                  </a:lnTo>
                  <a:lnTo>
                    <a:pt x="1439545" y="72263"/>
                  </a:lnTo>
                  <a:lnTo>
                    <a:pt x="1439545" y="108204"/>
                  </a:lnTo>
                  <a:lnTo>
                    <a:pt x="2772029" y="108204"/>
                  </a:lnTo>
                  <a:lnTo>
                    <a:pt x="2772029" y="1440307"/>
                  </a:lnTo>
                  <a:lnTo>
                    <a:pt x="2807678" y="1440307"/>
                  </a:lnTo>
                  <a:lnTo>
                    <a:pt x="2807678" y="108204"/>
                  </a:lnTo>
                  <a:lnTo>
                    <a:pt x="2808478" y="108204"/>
                  </a:lnTo>
                  <a:lnTo>
                    <a:pt x="2808478" y="2160016"/>
                  </a:lnTo>
                  <a:lnTo>
                    <a:pt x="2844419" y="2160016"/>
                  </a:lnTo>
                  <a:lnTo>
                    <a:pt x="2844419" y="2879979"/>
                  </a:lnTo>
                  <a:lnTo>
                    <a:pt x="2880068" y="2879979"/>
                  </a:lnTo>
                  <a:lnTo>
                    <a:pt x="2880068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85257" y="249783"/>
              <a:ext cx="127038" cy="1276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0692" y="358673"/>
              <a:ext cx="4639945" cy="6863080"/>
            </a:xfrm>
            <a:custGeom>
              <a:avLst/>
              <a:gdLst/>
              <a:ahLst/>
              <a:cxnLst/>
              <a:rect l="l" t="t" r="r" b="b"/>
              <a:pathLst>
                <a:path w="4639945" h="6863080">
                  <a:moveTo>
                    <a:pt x="0" y="6863080"/>
                  </a:moveTo>
                  <a:lnTo>
                    <a:pt x="4639691" y="6863080"/>
                  </a:lnTo>
                  <a:lnTo>
                    <a:pt x="4639691" y="0"/>
                  </a:lnTo>
                  <a:lnTo>
                    <a:pt x="0" y="0"/>
                  </a:lnTo>
                  <a:lnTo>
                    <a:pt x="0" y="6863080"/>
                  </a:lnTo>
                  <a:close/>
                </a:path>
              </a:pathLst>
            </a:custGeom>
            <a:ln w="317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4" y="1428750"/>
            <a:ext cx="11525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7650" y="249427"/>
            <a:ext cx="2882265" cy="2880360"/>
            <a:chOff x="247650" y="249427"/>
            <a:chExt cx="2882265" cy="2880360"/>
          </a:xfrm>
        </p:grpSpPr>
        <p:sp>
          <p:nvSpPr>
            <p:cNvPr id="3" name="object 3"/>
            <p:cNvSpPr/>
            <p:nvPr/>
          </p:nvSpPr>
          <p:spPr>
            <a:xfrm>
              <a:off x="249796" y="249427"/>
              <a:ext cx="2880360" cy="2880360"/>
            </a:xfrm>
            <a:custGeom>
              <a:avLst/>
              <a:gdLst/>
              <a:ahLst/>
              <a:cxnLst/>
              <a:rect l="l" t="t" r="r" b="b"/>
              <a:pathLst>
                <a:path w="2880360" h="2880360">
                  <a:moveTo>
                    <a:pt x="2879953" y="558"/>
                  </a:moveTo>
                  <a:lnTo>
                    <a:pt x="108699" y="558"/>
                  </a:lnTo>
                  <a:lnTo>
                    <a:pt x="108699" y="0"/>
                  </a:lnTo>
                  <a:lnTo>
                    <a:pt x="73507" y="0"/>
                  </a:lnTo>
                  <a:lnTo>
                    <a:pt x="73507" y="558"/>
                  </a:lnTo>
                  <a:lnTo>
                    <a:pt x="72301" y="558"/>
                  </a:lnTo>
                  <a:lnTo>
                    <a:pt x="72301" y="381"/>
                  </a:lnTo>
                  <a:lnTo>
                    <a:pt x="37109" y="381"/>
                  </a:lnTo>
                  <a:lnTo>
                    <a:pt x="37109" y="558"/>
                  </a:lnTo>
                  <a:lnTo>
                    <a:pt x="35902" y="558"/>
                  </a:lnTo>
                  <a:lnTo>
                    <a:pt x="35902" y="127"/>
                  </a:lnTo>
                  <a:lnTo>
                    <a:pt x="711" y="127"/>
                  </a:lnTo>
                  <a:lnTo>
                    <a:pt x="711" y="558"/>
                  </a:lnTo>
                  <a:lnTo>
                    <a:pt x="228" y="558"/>
                  </a:lnTo>
                  <a:lnTo>
                    <a:pt x="228" y="36830"/>
                  </a:lnTo>
                  <a:lnTo>
                    <a:pt x="279" y="72186"/>
                  </a:lnTo>
                  <a:lnTo>
                    <a:pt x="0" y="72186"/>
                  </a:lnTo>
                  <a:lnTo>
                    <a:pt x="0" y="108458"/>
                  </a:lnTo>
                  <a:lnTo>
                    <a:pt x="711" y="108458"/>
                  </a:lnTo>
                  <a:lnTo>
                    <a:pt x="711" y="2880106"/>
                  </a:lnTo>
                  <a:lnTo>
                    <a:pt x="35902" y="2880106"/>
                  </a:lnTo>
                  <a:lnTo>
                    <a:pt x="35902" y="108458"/>
                  </a:lnTo>
                  <a:lnTo>
                    <a:pt x="37109" y="108458"/>
                  </a:lnTo>
                  <a:lnTo>
                    <a:pt x="37109" y="2160397"/>
                  </a:lnTo>
                  <a:lnTo>
                    <a:pt x="72301" y="2160397"/>
                  </a:lnTo>
                  <a:lnTo>
                    <a:pt x="72301" y="108458"/>
                  </a:lnTo>
                  <a:lnTo>
                    <a:pt x="73507" y="108458"/>
                  </a:lnTo>
                  <a:lnTo>
                    <a:pt x="73507" y="1440053"/>
                  </a:lnTo>
                  <a:lnTo>
                    <a:pt x="108699" y="1440053"/>
                  </a:lnTo>
                  <a:lnTo>
                    <a:pt x="108699" y="108458"/>
                  </a:lnTo>
                  <a:lnTo>
                    <a:pt x="1439926" y="108458"/>
                  </a:lnTo>
                  <a:lnTo>
                    <a:pt x="1439926" y="72771"/>
                  </a:lnTo>
                  <a:lnTo>
                    <a:pt x="2160041" y="72771"/>
                  </a:lnTo>
                  <a:lnTo>
                    <a:pt x="2160041" y="36830"/>
                  </a:lnTo>
                  <a:lnTo>
                    <a:pt x="2879953" y="36830"/>
                  </a:lnTo>
                  <a:lnTo>
                    <a:pt x="2879953" y="558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7650" y="249783"/>
              <a:ext cx="127038" cy="127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232405" y="4451045"/>
            <a:ext cx="2882265" cy="2880360"/>
            <a:chOff x="2232405" y="4451045"/>
            <a:chExt cx="2882265" cy="2880360"/>
          </a:xfrm>
        </p:grpSpPr>
        <p:sp>
          <p:nvSpPr>
            <p:cNvPr id="6" name="object 6"/>
            <p:cNvSpPr/>
            <p:nvPr/>
          </p:nvSpPr>
          <p:spPr>
            <a:xfrm>
              <a:off x="2232406" y="4451045"/>
              <a:ext cx="2882265" cy="2880360"/>
            </a:xfrm>
            <a:custGeom>
              <a:avLst/>
              <a:gdLst/>
              <a:ahLst/>
              <a:cxnLst/>
              <a:rect l="l" t="t" r="r" b="b"/>
              <a:pathLst>
                <a:path w="2882265" h="2880359">
                  <a:moveTo>
                    <a:pt x="2881795" y="0"/>
                  </a:moveTo>
                  <a:lnTo>
                    <a:pt x="2845943" y="0"/>
                  </a:lnTo>
                  <a:lnTo>
                    <a:pt x="2845943" y="2771978"/>
                  </a:lnTo>
                  <a:lnTo>
                    <a:pt x="2845943" y="2807970"/>
                  </a:lnTo>
                  <a:lnTo>
                    <a:pt x="2845943" y="2808122"/>
                  </a:lnTo>
                  <a:lnTo>
                    <a:pt x="2845727" y="2808122"/>
                  </a:lnTo>
                  <a:lnTo>
                    <a:pt x="2845727" y="2807970"/>
                  </a:lnTo>
                  <a:lnTo>
                    <a:pt x="2845943" y="2807970"/>
                  </a:lnTo>
                  <a:lnTo>
                    <a:pt x="2845943" y="2771978"/>
                  </a:lnTo>
                  <a:lnTo>
                    <a:pt x="2845727" y="2771978"/>
                  </a:lnTo>
                  <a:lnTo>
                    <a:pt x="2845727" y="720229"/>
                  </a:lnTo>
                  <a:lnTo>
                    <a:pt x="2809875" y="720229"/>
                  </a:lnTo>
                  <a:lnTo>
                    <a:pt x="2809875" y="2771978"/>
                  </a:lnTo>
                  <a:lnTo>
                    <a:pt x="2809875" y="2807970"/>
                  </a:lnTo>
                  <a:lnTo>
                    <a:pt x="2809875" y="2808122"/>
                  </a:lnTo>
                  <a:lnTo>
                    <a:pt x="2809659" y="2808122"/>
                  </a:lnTo>
                  <a:lnTo>
                    <a:pt x="2809659" y="2807970"/>
                  </a:lnTo>
                  <a:lnTo>
                    <a:pt x="2809875" y="2807970"/>
                  </a:lnTo>
                  <a:lnTo>
                    <a:pt x="2809875" y="2771978"/>
                  </a:lnTo>
                  <a:lnTo>
                    <a:pt x="2809659" y="2771978"/>
                  </a:lnTo>
                  <a:lnTo>
                    <a:pt x="2809659" y="1440281"/>
                  </a:lnTo>
                  <a:lnTo>
                    <a:pt x="2773807" y="1440281"/>
                  </a:lnTo>
                  <a:lnTo>
                    <a:pt x="2773807" y="2771978"/>
                  </a:lnTo>
                  <a:lnTo>
                    <a:pt x="1439926" y="2771978"/>
                  </a:lnTo>
                  <a:lnTo>
                    <a:pt x="1439926" y="2807970"/>
                  </a:lnTo>
                  <a:lnTo>
                    <a:pt x="2773807" y="2807970"/>
                  </a:lnTo>
                  <a:lnTo>
                    <a:pt x="2773807" y="2808122"/>
                  </a:lnTo>
                  <a:lnTo>
                    <a:pt x="719455" y="2808122"/>
                  </a:lnTo>
                  <a:lnTo>
                    <a:pt x="719455" y="2843974"/>
                  </a:lnTo>
                  <a:lnTo>
                    <a:pt x="0" y="2843974"/>
                  </a:lnTo>
                  <a:lnTo>
                    <a:pt x="0" y="2879966"/>
                  </a:lnTo>
                  <a:lnTo>
                    <a:pt x="2879979" y="2879966"/>
                  </a:lnTo>
                  <a:lnTo>
                    <a:pt x="2879979" y="2879217"/>
                  </a:lnTo>
                  <a:lnTo>
                    <a:pt x="2881795" y="2879217"/>
                  </a:lnTo>
                  <a:lnTo>
                    <a:pt x="2881795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86401" y="7202627"/>
              <a:ext cx="127038" cy="127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050055" y="843152"/>
            <a:ext cx="3688882" cy="2834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7200" y="365759"/>
            <a:ext cx="4458335" cy="64761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145" algn="ctr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GİRİŞ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19900"/>
              </a:lnSpc>
              <a:spcBef>
                <a:spcPts val="1270"/>
              </a:spcBef>
            </a:pPr>
            <a:r>
              <a:rPr sz="1600" spc="-5" dirty="0">
                <a:latin typeface="Arial Black" panose="020B0A04020102020204" pitchFamily="34" charset="0"/>
                <a:cs typeface="Times New Roman"/>
              </a:rPr>
              <a:t>Evlerimizde </a:t>
            </a:r>
            <a:r>
              <a:rPr sz="1600" spc="-10" dirty="0">
                <a:latin typeface="Arial Black" panose="020B0A04020102020204" pitchFamily="34" charset="0"/>
                <a:cs typeface="Times New Roman"/>
              </a:rPr>
              <a:t>yaygın </a:t>
            </a:r>
            <a:r>
              <a:rPr sz="1600" dirty="0">
                <a:latin typeface="Arial Black" panose="020B0A04020102020204" pitchFamily="34" charset="0"/>
                <a:cs typeface="Times New Roman"/>
              </a:rPr>
              <a:t>olarak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kullandığımız, günlük </a:t>
            </a:r>
            <a:r>
              <a:rPr sz="1600" dirty="0">
                <a:latin typeface="Arial Black" panose="020B0A04020102020204" pitchFamily="34" charset="0"/>
                <a:cs typeface="Times New Roman"/>
              </a:rPr>
              <a:t>hayatımızın bir parçası  haline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gelen </a:t>
            </a:r>
            <a:r>
              <a:rPr sz="1600" spc="-10" dirty="0">
                <a:latin typeface="Arial Black" panose="020B0A04020102020204" pitchFamily="34" charset="0"/>
                <a:cs typeface="Times New Roman"/>
              </a:rPr>
              <a:t>kimyasal </a:t>
            </a:r>
            <a:r>
              <a:rPr sz="1600" dirty="0">
                <a:latin typeface="Arial Black" panose="020B0A04020102020204" pitchFamily="34" charset="0"/>
                <a:cs typeface="Times New Roman"/>
              </a:rPr>
              <a:t>ürünlerin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kısırlıktan akciğer </a:t>
            </a:r>
            <a:r>
              <a:rPr sz="16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600" dirty="0">
                <a:latin typeface="Arial Black" panose="020B0A04020102020204" pitchFamily="34" charset="0"/>
                <a:cs typeface="Times New Roman"/>
              </a:rPr>
              <a:t>böbrek 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hasarlarına, kanserden </a:t>
            </a:r>
            <a:r>
              <a:rPr sz="1600" dirty="0">
                <a:latin typeface="Arial Black" panose="020B0A04020102020204" pitchFamily="34" charset="0"/>
                <a:cs typeface="Times New Roman"/>
              </a:rPr>
              <a:t>körlük </a:t>
            </a:r>
            <a:r>
              <a:rPr sz="16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astıma kadar birçok olumsuz etkiye </a:t>
            </a:r>
            <a:r>
              <a:rPr sz="1600" spc="-10" dirty="0">
                <a:latin typeface="Arial Black" panose="020B0A04020102020204" pitchFamily="34" charset="0"/>
                <a:cs typeface="Times New Roman"/>
              </a:rPr>
              <a:t>yol 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açabileceğini </a:t>
            </a:r>
            <a:r>
              <a:rPr sz="1600" spc="-10" dirty="0">
                <a:latin typeface="Arial Black" panose="020B0A04020102020204" pitchFamily="34" charset="0"/>
                <a:cs typeface="Times New Roman"/>
              </a:rPr>
              <a:t>biliyor</a:t>
            </a:r>
            <a:r>
              <a:rPr sz="1600" spc="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muydunuz?</a:t>
            </a:r>
            <a:endParaRPr sz="1600" dirty="0">
              <a:latin typeface="Arial Black" panose="020B0A04020102020204" pitchFamily="34" charset="0"/>
              <a:cs typeface="Times New Roman"/>
            </a:endParaRPr>
          </a:p>
          <a:p>
            <a:pPr marL="12700" marR="5715" algn="ctr">
              <a:lnSpc>
                <a:spcPct val="120000"/>
              </a:lnSpc>
              <a:spcBef>
                <a:spcPts val="590"/>
              </a:spcBef>
            </a:pPr>
            <a:endParaRPr lang="tr-TR" sz="1600" spc="-5" dirty="0" smtClean="0">
              <a:latin typeface="Arial Black" panose="020B0A04020102020204" pitchFamily="34" charset="0"/>
              <a:cs typeface="Times New Roman"/>
            </a:endParaRPr>
          </a:p>
          <a:p>
            <a:pPr marL="12700" marR="5715" algn="ctr">
              <a:lnSpc>
                <a:spcPct val="120000"/>
              </a:lnSpc>
              <a:spcBef>
                <a:spcPts val="590"/>
              </a:spcBef>
            </a:pPr>
            <a:r>
              <a:rPr sz="1600" spc="-5" dirty="0" err="1" smtClean="0">
                <a:latin typeface="Arial Black" panose="020B0A04020102020204" pitchFamily="34" charset="0"/>
                <a:cs typeface="Times New Roman"/>
              </a:rPr>
              <a:t>Gündelik</a:t>
            </a:r>
            <a:r>
              <a:rPr sz="1600" spc="-5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hayatınızda </a:t>
            </a:r>
            <a:r>
              <a:rPr sz="1600" dirty="0">
                <a:latin typeface="Arial Black" panose="020B0A04020102020204" pitchFamily="34" charset="0"/>
                <a:cs typeface="Times New Roman"/>
              </a:rPr>
              <a:t>bolca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karşılaştığınız </a:t>
            </a:r>
            <a:r>
              <a:rPr sz="16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kullandığınız </a:t>
            </a:r>
            <a:r>
              <a:rPr sz="1600" dirty="0">
                <a:latin typeface="Arial Black" panose="020B0A04020102020204" pitchFamily="34" charset="0"/>
                <a:cs typeface="Times New Roman"/>
              </a:rPr>
              <a:t>ürünlerin  ölümcül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olabilecek zararlarını biraz etiket okuyarak, </a:t>
            </a:r>
            <a:r>
              <a:rPr sz="1600" dirty="0">
                <a:latin typeface="Arial Black" panose="020B0A04020102020204" pitchFamily="34" charset="0"/>
                <a:cs typeface="Times New Roman"/>
              </a:rPr>
              <a:t>biraz da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araştırma  yaparak öğrenebilir, </a:t>
            </a:r>
            <a:r>
              <a:rPr sz="1600" dirty="0">
                <a:latin typeface="Arial Black" panose="020B0A04020102020204" pitchFamily="34" charset="0"/>
                <a:cs typeface="Times New Roman"/>
              </a:rPr>
              <a:t>bunları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kullanırken </a:t>
            </a:r>
            <a:r>
              <a:rPr sz="1600" dirty="0">
                <a:latin typeface="Arial Black" panose="020B0A04020102020204" pitchFamily="34" charset="0"/>
                <a:cs typeface="Times New Roman"/>
              </a:rPr>
              <a:t>dikkat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edeceğimiz </a:t>
            </a:r>
            <a:r>
              <a:rPr sz="1600" dirty="0">
                <a:latin typeface="Arial Black" panose="020B0A04020102020204" pitchFamily="34" charset="0"/>
                <a:cs typeface="Times New Roman"/>
              </a:rPr>
              <a:t>birkaç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ufak  ayrıntıyla sağlığınızı</a:t>
            </a:r>
            <a:r>
              <a:rPr sz="1600" spc="1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koruyabilirsiniz.</a:t>
            </a:r>
            <a:endParaRPr sz="1600" dirty="0">
              <a:latin typeface="Arial Black" panose="020B0A04020102020204" pitchFamily="34" charset="0"/>
              <a:cs typeface="Times New Roman"/>
            </a:endParaRPr>
          </a:p>
          <a:p>
            <a:pPr marL="12700" marR="6350" algn="ctr">
              <a:lnSpc>
                <a:spcPct val="119400"/>
              </a:lnSpc>
              <a:spcBef>
                <a:spcPts val="600"/>
              </a:spcBef>
            </a:pPr>
            <a:r>
              <a:rPr sz="1600" spc="-5" dirty="0" err="1" smtClean="0">
                <a:latin typeface="Arial Black" panose="020B0A04020102020204" pitchFamily="34" charset="0"/>
                <a:cs typeface="Times New Roman"/>
              </a:rPr>
              <a:t>Deneme-yanılmayla</a:t>
            </a:r>
            <a:r>
              <a:rPr sz="1600" spc="-5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kendinizi </a:t>
            </a:r>
            <a:r>
              <a:rPr sz="1600" spc="-20" dirty="0">
                <a:latin typeface="Arial Black" panose="020B0A04020102020204" pitchFamily="34" charset="0"/>
                <a:cs typeface="Times New Roman"/>
              </a:rPr>
              <a:t>ya  </a:t>
            </a:r>
            <a:r>
              <a:rPr sz="1600" dirty="0">
                <a:latin typeface="Arial Black" panose="020B0A04020102020204" pitchFamily="34" charset="0"/>
                <a:cs typeface="Times New Roman"/>
              </a:rPr>
              <a:t>da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sevdiklerinizi tehlikeye </a:t>
            </a:r>
            <a:r>
              <a:rPr sz="1600" dirty="0">
                <a:latin typeface="Arial Black" panose="020B0A04020102020204" pitchFamily="34" charset="0"/>
                <a:cs typeface="Times New Roman"/>
              </a:rPr>
              <a:t>atmak 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yerine, </a:t>
            </a:r>
            <a:r>
              <a:rPr sz="1600" dirty="0">
                <a:latin typeface="Arial Black" panose="020B0A04020102020204" pitchFamily="34" charset="0"/>
                <a:cs typeface="Times New Roman"/>
              </a:rPr>
              <a:t>lütfen bu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broşürü </a:t>
            </a:r>
            <a:r>
              <a:rPr sz="1600" spc="-10" dirty="0">
                <a:latin typeface="Arial Black" panose="020B0A04020102020204" pitchFamily="34" charset="0"/>
                <a:cs typeface="Times New Roman"/>
              </a:rPr>
              <a:t>detaylı </a:t>
            </a:r>
            <a:r>
              <a:rPr sz="1600" dirty="0">
                <a:latin typeface="Arial Black" panose="020B0A04020102020204" pitchFamily="34" charset="0"/>
                <a:cs typeface="Times New Roman"/>
              </a:rPr>
              <a:t>bir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şekilde</a:t>
            </a:r>
            <a:r>
              <a:rPr sz="1600" spc="3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inceleyin</a:t>
            </a:r>
            <a:r>
              <a:rPr sz="1400" spc="-5" dirty="0">
                <a:latin typeface="Arial Black" panose="020B0A04020102020204" pitchFamily="34" charset="0"/>
                <a:cs typeface="Times New Roman"/>
              </a:rPr>
              <a:t>...</a:t>
            </a:r>
            <a:endParaRPr sz="1400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30090" y="127000"/>
            <a:ext cx="88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5765" y="359130"/>
            <a:ext cx="4648200" cy="6862445"/>
          </a:xfrm>
          <a:custGeom>
            <a:avLst/>
            <a:gdLst/>
            <a:ahLst/>
            <a:cxnLst/>
            <a:rect l="l" t="t" r="r" b="b"/>
            <a:pathLst>
              <a:path w="4648200" h="6862445">
                <a:moveTo>
                  <a:pt x="0" y="6862318"/>
                </a:moveTo>
                <a:lnTo>
                  <a:pt x="4648200" y="6862318"/>
                </a:lnTo>
                <a:lnTo>
                  <a:pt x="4648200" y="0"/>
                </a:lnTo>
                <a:lnTo>
                  <a:pt x="0" y="0"/>
                </a:lnTo>
                <a:lnTo>
                  <a:pt x="0" y="6862318"/>
                </a:lnTo>
                <a:close/>
              </a:path>
            </a:pathLst>
          </a:custGeom>
          <a:ln w="3175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7650" y="249427"/>
            <a:ext cx="2882265" cy="2880360"/>
            <a:chOff x="247650" y="249427"/>
            <a:chExt cx="2882265" cy="2880360"/>
          </a:xfrm>
        </p:grpSpPr>
        <p:sp>
          <p:nvSpPr>
            <p:cNvPr id="3" name="object 3"/>
            <p:cNvSpPr/>
            <p:nvPr/>
          </p:nvSpPr>
          <p:spPr>
            <a:xfrm>
              <a:off x="249796" y="249427"/>
              <a:ext cx="2880360" cy="2880360"/>
            </a:xfrm>
            <a:custGeom>
              <a:avLst/>
              <a:gdLst/>
              <a:ahLst/>
              <a:cxnLst/>
              <a:rect l="l" t="t" r="r" b="b"/>
              <a:pathLst>
                <a:path w="2880360" h="2880360">
                  <a:moveTo>
                    <a:pt x="2879953" y="558"/>
                  </a:moveTo>
                  <a:lnTo>
                    <a:pt x="108699" y="558"/>
                  </a:lnTo>
                  <a:lnTo>
                    <a:pt x="108699" y="0"/>
                  </a:lnTo>
                  <a:lnTo>
                    <a:pt x="73507" y="0"/>
                  </a:lnTo>
                  <a:lnTo>
                    <a:pt x="73507" y="558"/>
                  </a:lnTo>
                  <a:lnTo>
                    <a:pt x="72301" y="558"/>
                  </a:lnTo>
                  <a:lnTo>
                    <a:pt x="72301" y="381"/>
                  </a:lnTo>
                  <a:lnTo>
                    <a:pt x="37109" y="381"/>
                  </a:lnTo>
                  <a:lnTo>
                    <a:pt x="37109" y="558"/>
                  </a:lnTo>
                  <a:lnTo>
                    <a:pt x="35902" y="558"/>
                  </a:lnTo>
                  <a:lnTo>
                    <a:pt x="35902" y="127"/>
                  </a:lnTo>
                  <a:lnTo>
                    <a:pt x="711" y="127"/>
                  </a:lnTo>
                  <a:lnTo>
                    <a:pt x="711" y="558"/>
                  </a:lnTo>
                  <a:lnTo>
                    <a:pt x="228" y="558"/>
                  </a:lnTo>
                  <a:lnTo>
                    <a:pt x="228" y="36830"/>
                  </a:lnTo>
                  <a:lnTo>
                    <a:pt x="279" y="72186"/>
                  </a:lnTo>
                  <a:lnTo>
                    <a:pt x="0" y="72186"/>
                  </a:lnTo>
                  <a:lnTo>
                    <a:pt x="0" y="108458"/>
                  </a:lnTo>
                  <a:lnTo>
                    <a:pt x="711" y="108458"/>
                  </a:lnTo>
                  <a:lnTo>
                    <a:pt x="711" y="2880106"/>
                  </a:lnTo>
                  <a:lnTo>
                    <a:pt x="35902" y="2880106"/>
                  </a:lnTo>
                  <a:lnTo>
                    <a:pt x="35902" y="108458"/>
                  </a:lnTo>
                  <a:lnTo>
                    <a:pt x="37109" y="108458"/>
                  </a:lnTo>
                  <a:lnTo>
                    <a:pt x="37109" y="2160397"/>
                  </a:lnTo>
                  <a:lnTo>
                    <a:pt x="72301" y="2160397"/>
                  </a:lnTo>
                  <a:lnTo>
                    <a:pt x="72301" y="108458"/>
                  </a:lnTo>
                  <a:lnTo>
                    <a:pt x="73507" y="108458"/>
                  </a:lnTo>
                  <a:lnTo>
                    <a:pt x="73507" y="1440053"/>
                  </a:lnTo>
                  <a:lnTo>
                    <a:pt x="108699" y="1440053"/>
                  </a:lnTo>
                  <a:lnTo>
                    <a:pt x="108699" y="108458"/>
                  </a:lnTo>
                  <a:lnTo>
                    <a:pt x="1439926" y="108458"/>
                  </a:lnTo>
                  <a:lnTo>
                    <a:pt x="1439926" y="72771"/>
                  </a:lnTo>
                  <a:lnTo>
                    <a:pt x="2160041" y="72771"/>
                  </a:lnTo>
                  <a:lnTo>
                    <a:pt x="2160041" y="36830"/>
                  </a:lnTo>
                  <a:lnTo>
                    <a:pt x="2879953" y="36830"/>
                  </a:lnTo>
                  <a:lnTo>
                    <a:pt x="2879953" y="558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247650" y="249783"/>
              <a:ext cx="127038" cy="127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232405" y="4451045"/>
            <a:ext cx="2882265" cy="2880360"/>
            <a:chOff x="2232405" y="4451045"/>
            <a:chExt cx="2882265" cy="2880360"/>
          </a:xfrm>
        </p:grpSpPr>
        <p:sp>
          <p:nvSpPr>
            <p:cNvPr id="6" name="object 6"/>
            <p:cNvSpPr/>
            <p:nvPr/>
          </p:nvSpPr>
          <p:spPr>
            <a:xfrm>
              <a:off x="2232406" y="4451045"/>
              <a:ext cx="2882265" cy="2880360"/>
            </a:xfrm>
            <a:custGeom>
              <a:avLst/>
              <a:gdLst/>
              <a:ahLst/>
              <a:cxnLst/>
              <a:rect l="l" t="t" r="r" b="b"/>
              <a:pathLst>
                <a:path w="2882265" h="2880359">
                  <a:moveTo>
                    <a:pt x="2881795" y="0"/>
                  </a:moveTo>
                  <a:lnTo>
                    <a:pt x="2845943" y="0"/>
                  </a:lnTo>
                  <a:lnTo>
                    <a:pt x="2845943" y="2771978"/>
                  </a:lnTo>
                  <a:lnTo>
                    <a:pt x="2845943" y="2807970"/>
                  </a:lnTo>
                  <a:lnTo>
                    <a:pt x="2845943" y="2808122"/>
                  </a:lnTo>
                  <a:lnTo>
                    <a:pt x="2845727" y="2808122"/>
                  </a:lnTo>
                  <a:lnTo>
                    <a:pt x="2845727" y="2807970"/>
                  </a:lnTo>
                  <a:lnTo>
                    <a:pt x="2845943" y="2807970"/>
                  </a:lnTo>
                  <a:lnTo>
                    <a:pt x="2845943" y="2771978"/>
                  </a:lnTo>
                  <a:lnTo>
                    <a:pt x="2845727" y="2771978"/>
                  </a:lnTo>
                  <a:lnTo>
                    <a:pt x="2845727" y="720229"/>
                  </a:lnTo>
                  <a:lnTo>
                    <a:pt x="2809875" y="720229"/>
                  </a:lnTo>
                  <a:lnTo>
                    <a:pt x="2809875" y="2771978"/>
                  </a:lnTo>
                  <a:lnTo>
                    <a:pt x="2809875" y="2807970"/>
                  </a:lnTo>
                  <a:lnTo>
                    <a:pt x="2809875" y="2808122"/>
                  </a:lnTo>
                  <a:lnTo>
                    <a:pt x="2809659" y="2808122"/>
                  </a:lnTo>
                  <a:lnTo>
                    <a:pt x="2809659" y="2807970"/>
                  </a:lnTo>
                  <a:lnTo>
                    <a:pt x="2809875" y="2807970"/>
                  </a:lnTo>
                  <a:lnTo>
                    <a:pt x="2809875" y="2771978"/>
                  </a:lnTo>
                  <a:lnTo>
                    <a:pt x="2809659" y="2771978"/>
                  </a:lnTo>
                  <a:lnTo>
                    <a:pt x="2809659" y="1440281"/>
                  </a:lnTo>
                  <a:lnTo>
                    <a:pt x="2773807" y="1440281"/>
                  </a:lnTo>
                  <a:lnTo>
                    <a:pt x="2773807" y="2771978"/>
                  </a:lnTo>
                  <a:lnTo>
                    <a:pt x="1439926" y="2771978"/>
                  </a:lnTo>
                  <a:lnTo>
                    <a:pt x="1439926" y="2807970"/>
                  </a:lnTo>
                  <a:lnTo>
                    <a:pt x="2773807" y="2807970"/>
                  </a:lnTo>
                  <a:lnTo>
                    <a:pt x="2773807" y="2808122"/>
                  </a:lnTo>
                  <a:lnTo>
                    <a:pt x="719455" y="2808122"/>
                  </a:lnTo>
                  <a:lnTo>
                    <a:pt x="719455" y="2843974"/>
                  </a:lnTo>
                  <a:lnTo>
                    <a:pt x="0" y="2843974"/>
                  </a:lnTo>
                  <a:lnTo>
                    <a:pt x="0" y="2879966"/>
                  </a:lnTo>
                  <a:lnTo>
                    <a:pt x="2879979" y="2879966"/>
                  </a:lnTo>
                  <a:lnTo>
                    <a:pt x="2879979" y="2879217"/>
                  </a:lnTo>
                  <a:lnTo>
                    <a:pt x="2881795" y="2879217"/>
                  </a:lnTo>
                  <a:lnTo>
                    <a:pt x="2881795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986401" y="7202627"/>
              <a:ext cx="127038" cy="127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object 8"/>
          <p:cNvSpPr/>
          <p:nvPr/>
        </p:nvSpPr>
        <p:spPr>
          <a:xfrm>
            <a:off x="1050055" y="843152"/>
            <a:ext cx="3688882" cy="2834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30090" y="127000"/>
            <a:ext cx="88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0327" y="742951"/>
            <a:ext cx="4410913" cy="6180302"/>
            <a:chOff x="357073" y="3938117"/>
            <a:chExt cx="4564380" cy="2985135"/>
          </a:xfrm>
        </p:grpSpPr>
        <p:sp>
          <p:nvSpPr>
            <p:cNvPr id="12" name="object 12"/>
            <p:cNvSpPr/>
            <p:nvPr/>
          </p:nvSpPr>
          <p:spPr>
            <a:xfrm>
              <a:off x="357073" y="3938117"/>
              <a:ext cx="4488180" cy="2908935"/>
            </a:xfrm>
            <a:custGeom>
              <a:avLst/>
              <a:gdLst/>
              <a:ahLst/>
              <a:cxnLst/>
              <a:rect l="l" t="t" r="r" b="b"/>
              <a:pathLst>
                <a:path w="4488180" h="2908934">
                  <a:moveTo>
                    <a:pt x="4488167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0" y="2908935"/>
                  </a:lnTo>
                  <a:lnTo>
                    <a:pt x="4488167" y="2908935"/>
                  </a:lnTo>
                  <a:lnTo>
                    <a:pt x="4488167" y="76200"/>
                  </a:lnTo>
                  <a:lnTo>
                    <a:pt x="4488167" y="0"/>
                  </a:lnTo>
                  <a:close/>
                </a:path>
              </a:pathLst>
            </a:custGeom>
            <a:solidFill>
              <a:srgbClr val="93363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33273" y="4014317"/>
              <a:ext cx="4488180" cy="2908935"/>
            </a:xfrm>
            <a:custGeom>
              <a:avLst/>
              <a:gdLst/>
              <a:ahLst/>
              <a:cxnLst/>
              <a:rect l="l" t="t" r="r" b="b"/>
              <a:pathLst>
                <a:path w="4488180" h="2908934">
                  <a:moveTo>
                    <a:pt x="4488180" y="0"/>
                  </a:moveTo>
                  <a:lnTo>
                    <a:pt x="0" y="0"/>
                  </a:lnTo>
                  <a:lnTo>
                    <a:pt x="0" y="2908935"/>
                  </a:lnTo>
                  <a:lnTo>
                    <a:pt x="4488180" y="2908935"/>
                  </a:lnTo>
                  <a:lnTo>
                    <a:pt x="448818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10539" y="1123950"/>
            <a:ext cx="4330701" cy="505830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1200" u="heavy" spc="-3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cs typeface="Times New Roman"/>
              </a:rPr>
              <a:t>Türkiye’de ne </a:t>
            </a:r>
            <a:r>
              <a:rPr sz="1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cs typeface="Times New Roman"/>
              </a:rPr>
              <a:t>yazık </a:t>
            </a:r>
            <a:r>
              <a:rPr sz="14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cs typeface="Times New Roman"/>
              </a:rPr>
              <a:t>ki </a:t>
            </a:r>
            <a:r>
              <a:rPr sz="1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cs typeface="Times New Roman"/>
              </a:rPr>
              <a:t>bir </a:t>
            </a:r>
            <a:r>
              <a:rPr sz="14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cs typeface="Times New Roman"/>
              </a:rPr>
              <a:t>çok </a:t>
            </a:r>
            <a:r>
              <a:rPr sz="1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cs typeface="Times New Roman"/>
              </a:rPr>
              <a:t>ölüme </a:t>
            </a:r>
            <a:r>
              <a:rPr sz="1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cs typeface="Times New Roman"/>
              </a:rPr>
              <a:t>sebep </a:t>
            </a:r>
            <a:r>
              <a:rPr sz="1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cs typeface="Times New Roman"/>
              </a:rPr>
              <a:t>olan </a:t>
            </a:r>
            <a:r>
              <a:rPr sz="1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cs typeface="Times New Roman"/>
              </a:rPr>
              <a:t>bir</a:t>
            </a:r>
            <a:r>
              <a:rPr sz="1400" b="1" u="heavy" spc="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b="1" u="heavy" spc="5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cs typeface="Times New Roman"/>
              </a:rPr>
              <a:t>hata</a:t>
            </a:r>
            <a:r>
              <a:rPr sz="1400" b="1" u="heavy" spc="5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cs typeface="Times New Roman"/>
              </a:rPr>
              <a:t>:</a:t>
            </a:r>
            <a:endParaRPr lang="tr-TR" sz="1400" b="1" u="heavy" spc="5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  <a:cs typeface="Times New Roman"/>
            </a:endParaRPr>
          </a:p>
          <a:p>
            <a:pPr marL="12700" marR="5080" algn="ctr">
              <a:lnSpc>
                <a:spcPct val="96400"/>
              </a:lnSpc>
              <a:spcBef>
                <a:spcPts val="535"/>
              </a:spcBef>
            </a:pPr>
            <a:r>
              <a:rPr sz="1600" spc="-5" dirty="0" err="1" smtClean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Daha</a:t>
            </a:r>
            <a:r>
              <a:rPr sz="1600" spc="-5" dirty="0" smtClean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iyi </a:t>
            </a:r>
            <a:r>
              <a:rPr sz="1600" spc="-5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temizleyeceği 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inancı </a:t>
            </a:r>
            <a:r>
              <a:rPr sz="1600" spc="-5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ile </a:t>
            </a:r>
            <a:r>
              <a:rPr sz="1600" spc="-5" dirty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çamaşır </a:t>
            </a:r>
            <a:r>
              <a:rPr sz="1600" spc="-10" dirty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suyu</a:t>
            </a:r>
            <a:r>
              <a:rPr sz="1600" spc="-10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, </a:t>
            </a:r>
            <a:r>
              <a:rPr sz="1600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tuz ruhu, </a:t>
            </a:r>
            <a:r>
              <a:rPr sz="1600" dirty="0">
                <a:solidFill>
                  <a:srgbClr val="00AFEF"/>
                </a:solidFill>
                <a:latin typeface="Arial Black" panose="020B0A04020102020204" pitchFamily="34" charset="0"/>
                <a:cs typeface="Times New Roman"/>
              </a:rPr>
              <a:t>kireç  sökücüler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, </a:t>
            </a:r>
            <a:r>
              <a:rPr sz="1600" spc="-5" dirty="0">
                <a:solidFill>
                  <a:srgbClr val="6F2F9F"/>
                </a:solidFill>
                <a:latin typeface="Arial Black" panose="020B0A04020102020204" pitchFamily="34" charset="0"/>
                <a:cs typeface="Times New Roman"/>
              </a:rPr>
              <a:t>lavabo </a:t>
            </a:r>
            <a:r>
              <a:rPr sz="1600" dirty="0">
                <a:solidFill>
                  <a:srgbClr val="6F2F9F"/>
                </a:solidFill>
                <a:latin typeface="Arial Black" panose="020B0A04020102020204" pitchFamily="34" charset="0"/>
                <a:cs typeface="Times New Roman"/>
              </a:rPr>
              <a:t>açıcılar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, </a:t>
            </a:r>
            <a:r>
              <a:rPr sz="1600" spc="-5" dirty="0">
                <a:solidFill>
                  <a:srgbClr val="92D050"/>
                </a:solidFill>
                <a:latin typeface="Arial Black" panose="020B0A04020102020204" pitchFamily="34" charset="0"/>
                <a:cs typeface="Times New Roman"/>
              </a:rPr>
              <a:t>sirke </a:t>
            </a:r>
            <a:r>
              <a:rPr sz="1600" spc="-10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gibi 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maddelerin </a:t>
            </a:r>
            <a:r>
              <a:rPr sz="1600" spc="-5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birbirleri 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ile  karıştırılmaları </a:t>
            </a:r>
            <a:r>
              <a:rPr sz="1600" spc="-10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veya </a:t>
            </a:r>
            <a:r>
              <a:rPr sz="1600" spc="-5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aynı </a:t>
            </a:r>
            <a:r>
              <a:rPr sz="1600" spc="-10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yüzeye 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art arda </a:t>
            </a:r>
            <a:r>
              <a:rPr sz="1600" spc="-5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uygulanmaları,  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ölümcül </a:t>
            </a:r>
            <a:r>
              <a:rPr sz="1600" spc="-5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derecede zehirli gazlar çıkarabilmektedirler</a:t>
            </a:r>
            <a:r>
              <a:rPr sz="1400" spc="-5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. </a:t>
            </a:r>
            <a:endParaRPr lang="tr-TR" sz="1400" spc="-5" dirty="0" smtClean="0">
              <a:solidFill>
                <a:srgbClr val="FFFFFF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marR="5080" algn="ctr">
              <a:lnSpc>
                <a:spcPct val="96400"/>
              </a:lnSpc>
              <a:spcBef>
                <a:spcPts val="535"/>
              </a:spcBef>
            </a:pPr>
            <a:endParaRPr lang="tr-TR" sz="1600" spc="-15" dirty="0">
              <a:solidFill>
                <a:srgbClr val="FFFFFF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marR="5080" algn="ctr">
              <a:lnSpc>
                <a:spcPct val="96400"/>
              </a:lnSpc>
              <a:spcBef>
                <a:spcPts val="535"/>
              </a:spcBef>
            </a:pPr>
            <a:r>
              <a:rPr sz="1600" spc="-15" dirty="0" smtClean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Bu </a:t>
            </a:r>
            <a:r>
              <a:rPr sz="1600" spc="-5" dirty="0" err="1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gazlara</a:t>
            </a:r>
            <a:r>
              <a:rPr sz="1600" spc="-5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dirty="0" err="1" smtClean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maruz</a:t>
            </a:r>
            <a:r>
              <a:rPr sz="1600" dirty="0" smtClean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kaldığında bayılanlar, </a:t>
            </a:r>
            <a:r>
              <a:rPr sz="1600" spc="-10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baygın 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halde </a:t>
            </a:r>
            <a:r>
              <a:rPr sz="1600" spc="-5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aynı gazı solumaya devam  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ederek </a:t>
            </a:r>
            <a:r>
              <a:rPr sz="1600" spc="-5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ölüme kadar</a:t>
            </a:r>
            <a:r>
              <a:rPr sz="1600" spc="5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zehirlenebilir</a:t>
            </a:r>
            <a:r>
              <a:rPr sz="1400" spc="-5" dirty="0">
                <a:solidFill>
                  <a:srgbClr val="FFFFFF"/>
                </a:solidFill>
                <a:latin typeface="Arial Black" panose="020B0A04020102020204" pitchFamily="34" charset="0"/>
                <a:cs typeface="Times New Roman"/>
              </a:rPr>
              <a:t>!</a:t>
            </a:r>
            <a:endParaRPr sz="1400" dirty="0">
              <a:solidFill>
                <a:prstClr val="black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marR="9525" algn="just">
              <a:lnSpc>
                <a:spcPct val="110200"/>
              </a:lnSpc>
              <a:spcBef>
                <a:spcPts val="395"/>
              </a:spcBef>
            </a:pPr>
            <a:endParaRPr lang="tr-TR" sz="1400" spc="-5" dirty="0" smtClean="0">
              <a:solidFill>
                <a:srgbClr val="FFFF00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marR="9525" algn="ctr">
              <a:lnSpc>
                <a:spcPct val="110200"/>
              </a:lnSpc>
              <a:spcBef>
                <a:spcPts val="395"/>
              </a:spcBef>
            </a:pPr>
            <a:r>
              <a:rPr sz="1400" spc="-5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DİKKAT</a:t>
            </a:r>
            <a:r>
              <a:rPr sz="1400" spc="-5" dirty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: </a:t>
            </a:r>
            <a:r>
              <a:rPr sz="1400" spc="-10" dirty="0">
                <a:latin typeface="Arial Black" panose="020B0A04020102020204" pitchFamily="34" charset="0"/>
                <a:cs typeface="Times New Roman"/>
              </a:rPr>
              <a:t>İki </a:t>
            </a:r>
            <a:r>
              <a:rPr sz="1400" dirty="0">
                <a:latin typeface="Arial Black" panose="020B0A04020102020204" pitchFamily="34" charset="0"/>
                <a:cs typeface="Times New Roman"/>
              </a:rPr>
              <a:t>farklı </a:t>
            </a:r>
            <a:r>
              <a:rPr sz="1400" spc="-5" dirty="0">
                <a:solidFill>
                  <a:srgbClr val="00B0F0"/>
                </a:solidFill>
                <a:latin typeface="Arial Black" panose="020B0A04020102020204" pitchFamily="34" charset="0"/>
                <a:cs typeface="Times New Roman"/>
              </a:rPr>
              <a:t>lavabo açıcıyı </a:t>
            </a:r>
            <a:r>
              <a:rPr sz="1400" dirty="0">
                <a:latin typeface="Arial Black" panose="020B0A04020102020204" pitchFamily="34" charset="0"/>
                <a:cs typeface="Times New Roman"/>
              </a:rPr>
              <a:t>bile, </a:t>
            </a:r>
            <a:r>
              <a:rPr sz="1400" spc="-5" dirty="0">
                <a:latin typeface="Arial Black" panose="020B0A04020102020204" pitchFamily="34" charset="0"/>
                <a:cs typeface="Times New Roman"/>
              </a:rPr>
              <a:t>birlikte </a:t>
            </a:r>
            <a:r>
              <a:rPr sz="1400" spc="-20" dirty="0">
                <a:latin typeface="Arial Black" panose="020B0A04020102020204" pitchFamily="34" charset="0"/>
                <a:cs typeface="Times New Roman"/>
              </a:rPr>
              <a:t>ya</a:t>
            </a:r>
            <a:r>
              <a:rPr sz="1400" spc="26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dirty="0">
                <a:latin typeface="Arial Black" panose="020B0A04020102020204" pitchFamily="34" charset="0"/>
                <a:cs typeface="Times New Roman"/>
              </a:rPr>
              <a:t>da art arda  </a:t>
            </a:r>
            <a:r>
              <a:rPr sz="1400" spc="-5" dirty="0">
                <a:latin typeface="Arial Black" panose="020B0A04020102020204" pitchFamily="34" charset="0"/>
                <a:cs typeface="Times New Roman"/>
              </a:rPr>
              <a:t>kullanmayın! Bazı lavabo </a:t>
            </a:r>
            <a:r>
              <a:rPr sz="1400" dirty="0">
                <a:latin typeface="Arial Black" panose="020B0A04020102020204" pitchFamily="34" charset="0"/>
                <a:cs typeface="Times New Roman"/>
              </a:rPr>
              <a:t>açıcılar </a:t>
            </a:r>
            <a:r>
              <a:rPr sz="1400" spc="-5" dirty="0">
                <a:latin typeface="Arial Black" panose="020B0A04020102020204" pitchFamily="34" charset="0"/>
                <a:cs typeface="Times New Roman"/>
              </a:rPr>
              <a:t>birbiriyle </a:t>
            </a:r>
            <a:r>
              <a:rPr sz="1400" dirty="0">
                <a:latin typeface="Arial Black" panose="020B0A04020102020204" pitchFamily="34" charset="0"/>
                <a:cs typeface="Times New Roman"/>
              </a:rPr>
              <a:t>karıştırıldığında ani  </a:t>
            </a:r>
            <a:r>
              <a:rPr sz="1400" spc="-5" dirty="0">
                <a:latin typeface="Arial Black" panose="020B0A04020102020204" pitchFamily="34" charset="0"/>
                <a:cs typeface="Times New Roman"/>
              </a:rPr>
              <a:t>patlamalar </a:t>
            </a:r>
            <a:r>
              <a:rPr sz="1400" spc="-10" dirty="0">
                <a:latin typeface="Arial Black" panose="020B0A04020102020204" pitchFamily="34" charset="0"/>
                <a:cs typeface="Times New Roman"/>
              </a:rPr>
              <a:t>meydana </a:t>
            </a:r>
            <a:r>
              <a:rPr sz="1400" spc="-5" dirty="0">
                <a:latin typeface="Arial Black" panose="020B0A04020102020204" pitchFamily="34" charset="0"/>
                <a:cs typeface="Times New Roman"/>
              </a:rPr>
              <a:t>gelebilmekte </a:t>
            </a:r>
            <a:r>
              <a:rPr sz="14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400" dirty="0">
                <a:latin typeface="Arial Black" panose="020B0A04020102020204" pitchFamily="34" charset="0"/>
                <a:cs typeface="Times New Roman"/>
              </a:rPr>
              <a:t>etrafa </a:t>
            </a:r>
            <a:r>
              <a:rPr sz="1400" spc="-5" dirty="0">
                <a:latin typeface="Arial Black" panose="020B0A04020102020204" pitchFamily="34" charset="0"/>
                <a:cs typeface="Times New Roman"/>
              </a:rPr>
              <a:t>tehlikeli kimyasallar  saçılmaktadır.</a:t>
            </a:r>
            <a:endParaRPr sz="1400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5765" y="359130"/>
            <a:ext cx="4648200" cy="6862445"/>
          </a:xfrm>
          <a:custGeom>
            <a:avLst/>
            <a:gdLst/>
            <a:ahLst/>
            <a:cxnLst/>
            <a:rect l="l" t="t" r="r" b="b"/>
            <a:pathLst>
              <a:path w="4648200" h="6862445">
                <a:moveTo>
                  <a:pt x="0" y="6862318"/>
                </a:moveTo>
                <a:lnTo>
                  <a:pt x="4648200" y="6862318"/>
                </a:lnTo>
                <a:lnTo>
                  <a:pt x="4648200" y="0"/>
                </a:lnTo>
                <a:lnTo>
                  <a:pt x="0" y="0"/>
                </a:lnTo>
                <a:lnTo>
                  <a:pt x="0" y="6862318"/>
                </a:lnTo>
                <a:close/>
              </a:path>
            </a:pathLst>
          </a:custGeom>
          <a:ln w="3175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417" y="129540"/>
            <a:ext cx="88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3076" y="2508703"/>
            <a:ext cx="4801388" cy="4939835"/>
            <a:chOff x="247357" y="249783"/>
            <a:chExt cx="4864938" cy="7080872"/>
          </a:xfrm>
        </p:grpSpPr>
        <p:sp>
          <p:nvSpPr>
            <p:cNvPr id="4" name="object 4"/>
            <p:cNvSpPr/>
            <p:nvPr/>
          </p:nvSpPr>
          <p:spPr>
            <a:xfrm>
              <a:off x="249948" y="4449660"/>
              <a:ext cx="2880360" cy="2880995"/>
            </a:xfrm>
            <a:custGeom>
              <a:avLst/>
              <a:gdLst/>
              <a:ahLst/>
              <a:cxnLst/>
              <a:rect l="l" t="t" r="r" b="b"/>
              <a:pathLst>
                <a:path w="2880360" h="2880995">
                  <a:moveTo>
                    <a:pt x="2879979" y="2844685"/>
                  </a:moveTo>
                  <a:lnTo>
                    <a:pt x="108445" y="2844685"/>
                  </a:lnTo>
                  <a:lnTo>
                    <a:pt x="108445" y="2844495"/>
                  </a:lnTo>
                  <a:lnTo>
                    <a:pt x="2160701" y="2844495"/>
                  </a:lnTo>
                  <a:lnTo>
                    <a:pt x="2160701" y="2808617"/>
                  </a:lnTo>
                  <a:lnTo>
                    <a:pt x="108445" y="2808617"/>
                  </a:lnTo>
                  <a:lnTo>
                    <a:pt x="108445" y="2808440"/>
                  </a:lnTo>
                  <a:lnTo>
                    <a:pt x="1440510" y="2808440"/>
                  </a:lnTo>
                  <a:lnTo>
                    <a:pt x="1440510" y="2772575"/>
                  </a:lnTo>
                  <a:lnTo>
                    <a:pt x="108445" y="2772575"/>
                  </a:lnTo>
                  <a:lnTo>
                    <a:pt x="108445" y="1439760"/>
                  </a:lnTo>
                  <a:lnTo>
                    <a:pt x="72847" y="1439760"/>
                  </a:lnTo>
                  <a:lnTo>
                    <a:pt x="72847" y="2844685"/>
                  </a:lnTo>
                  <a:lnTo>
                    <a:pt x="72694" y="2844685"/>
                  </a:lnTo>
                  <a:lnTo>
                    <a:pt x="72694" y="2844495"/>
                  </a:lnTo>
                  <a:lnTo>
                    <a:pt x="72847" y="2844495"/>
                  </a:lnTo>
                  <a:lnTo>
                    <a:pt x="72847" y="2808617"/>
                  </a:lnTo>
                  <a:lnTo>
                    <a:pt x="72694" y="2808617"/>
                  </a:lnTo>
                  <a:lnTo>
                    <a:pt x="72694" y="2808440"/>
                  </a:lnTo>
                  <a:lnTo>
                    <a:pt x="72847" y="2808440"/>
                  </a:lnTo>
                  <a:lnTo>
                    <a:pt x="72847" y="2772575"/>
                  </a:lnTo>
                  <a:lnTo>
                    <a:pt x="72694" y="2772575"/>
                  </a:lnTo>
                  <a:lnTo>
                    <a:pt x="72694" y="719429"/>
                  </a:lnTo>
                  <a:lnTo>
                    <a:pt x="37096" y="719429"/>
                  </a:lnTo>
                  <a:lnTo>
                    <a:pt x="37096" y="2844685"/>
                  </a:lnTo>
                  <a:lnTo>
                    <a:pt x="36055" y="2844685"/>
                  </a:lnTo>
                  <a:lnTo>
                    <a:pt x="36055" y="2844495"/>
                  </a:lnTo>
                  <a:lnTo>
                    <a:pt x="37096" y="2844495"/>
                  </a:lnTo>
                  <a:lnTo>
                    <a:pt x="37096" y="2808617"/>
                  </a:lnTo>
                  <a:lnTo>
                    <a:pt x="36055" y="2808617"/>
                  </a:lnTo>
                  <a:lnTo>
                    <a:pt x="36055" y="2808440"/>
                  </a:lnTo>
                  <a:lnTo>
                    <a:pt x="37096" y="2808440"/>
                  </a:lnTo>
                  <a:lnTo>
                    <a:pt x="37096" y="2772575"/>
                  </a:lnTo>
                  <a:lnTo>
                    <a:pt x="36055" y="2772575"/>
                  </a:lnTo>
                  <a:lnTo>
                    <a:pt x="36055" y="0"/>
                  </a:lnTo>
                  <a:lnTo>
                    <a:pt x="457" y="0"/>
                  </a:lnTo>
                  <a:lnTo>
                    <a:pt x="457" y="2772575"/>
                  </a:lnTo>
                  <a:lnTo>
                    <a:pt x="457" y="2808440"/>
                  </a:lnTo>
                  <a:lnTo>
                    <a:pt x="457" y="2844685"/>
                  </a:lnTo>
                  <a:lnTo>
                    <a:pt x="0" y="2844685"/>
                  </a:lnTo>
                  <a:lnTo>
                    <a:pt x="0" y="2880563"/>
                  </a:lnTo>
                  <a:lnTo>
                    <a:pt x="2879979" y="2880563"/>
                  </a:lnTo>
                  <a:lnTo>
                    <a:pt x="2879979" y="2844685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7357" y="7201268"/>
              <a:ext cx="127038" cy="127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31898" y="249808"/>
              <a:ext cx="2880360" cy="2880360"/>
            </a:xfrm>
            <a:custGeom>
              <a:avLst/>
              <a:gdLst/>
              <a:ahLst/>
              <a:cxnLst/>
              <a:rect l="l" t="t" r="r" b="b"/>
              <a:pathLst>
                <a:path w="2880360" h="2880360">
                  <a:moveTo>
                    <a:pt x="2880068" y="0"/>
                  </a:moveTo>
                  <a:lnTo>
                    <a:pt x="2844533" y="0"/>
                  </a:lnTo>
                  <a:lnTo>
                    <a:pt x="2808478" y="0"/>
                  </a:lnTo>
                  <a:lnTo>
                    <a:pt x="2808478" y="203"/>
                  </a:lnTo>
                  <a:lnTo>
                    <a:pt x="2808478" y="36195"/>
                  </a:lnTo>
                  <a:lnTo>
                    <a:pt x="2807678" y="36271"/>
                  </a:lnTo>
                  <a:lnTo>
                    <a:pt x="2808478" y="36195"/>
                  </a:lnTo>
                  <a:lnTo>
                    <a:pt x="2808478" y="203"/>
                  </a:lnTo>
                  <a:lnTo>
                    <a:pt x="0" y="203"/>
                  </a:lnTo>
                  <a:lnTo>
                    <a:pt x="0" y="36195"/>
                  </a:lnTo>
                  <a:lnTo>
                    <a:pt x="2772029" y="36195"/>
                  </a:lnTo>
                  <a:lnTo>
                    <a:pt x="719582" y="36271"/>
                  </a:lnTo>
                  <a:lnTo>
                    <a:pt x="719582" y="72263"/>
                  </a:lnTo>
                  <a:lnTo>
                    <a:pt x="1439545" y="72263"/>
                  </a:lnTo>
                  <a:lnTo>
                    <a:pt x="1439545" y="108204"/>
                  </a:lnTo>
                  <a:lnTo>
                    <a:pt x="2772029" y="108204"/>
                  </a:lnTo>
                  <a:lnTo>
                    <a:pt x="2772029" y="1440307"/>
                  </a:lnTo>
                  <a:lnTo>
                    <a:pt x="2807678" y="1440307"/>
                  </a:lnTo>
                  <a:lnTo>
                    <a:pt x="2807678" y="108204"/>
                  </a:lnTo>
                  <a:lnTo>
                    <a:pt x="2808478" y="108204"/>
                  </a:lnTo>
                  <a:lnTo>
                    <a:pt x="2808478" y="2160016"/>
                  </a:lnTo>
                  <a:lnTo>
                    <a:pt x="2844419" y="2160016"/>
                  </a:lnTo>
                  <a:lnTo>
                    <a:pt x="2844419" y="2879979"/>
                  </a:lnTo>
                  <a:lnTo>
                    <a:pt x="2880068" y="2879979"/>
                  </a:lnTo>
                  <a:lnTo>
                    <a:pt x="2880068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85257" y="249783"/>
              <a:ext cx="127038" cy="127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2650" y="1469262"/>
              <a:ext cx="4394731" cy="52523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3625" y="2305787"/>
            <a:ext cx="4231005" cy="4553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ctr">
              <a:lnSpc>
                <a:spcPct val="119500"/>
              </a:lnSpc>
              <a:spcBef>
                <a:spcPts val="100"/>
              </a:spcBef>
            </a:pPr>
            <a:r>
              <a:rPr sz="1400" spc="-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Daha fazla </a:t>
            </a:r>
            <a:r>
              <a:rPr sz="1400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köpük, daha </a:t>
            </a:r>
            <a:r>
              <a:rPr sz="1400" spc="-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fazla temizlik </a:t>
            </a:r>
            <a:r>
              <a:rPr sz="1400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demek </a:t>
            </a:r>
            <a:r>
              <a:rPr sz="1400" spc="-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değildir! </a:t>
            </a:r>
            <a:r>
              <a:rPr sz="1400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Otomatik  makinalar için </a:t>
            </a:r>
            <a:r>
              <a:rPr sz="1400" spc="-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kullanılan </a:t>
            </a:r>
            <a:r>
              <a:rPr sz="1400" spc="-1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ve </a:t>
            </a:r>
            <a:r>
              <a:rPr sz="1400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en </a:t>
            </a:r>
            <a:r>
              <a:rPr sz="1400" spc="-5" dirty="0" err="1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üstün</a:t>
            </a:r>
            <a:r>
              <a:rPr sz="1400" spc="80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-5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kir</a:t>
            </a:r>
            <a:r>
              <a:rPr lang="tr-TR" sz="1400" spc="-5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5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ç</a:t>
            </a:r>
            <a:r>
              <a:rPr sz="1400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ö</a:t>
            </a:r>
            <a:r>
              <a:rPr sz="1400" spc="-15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z</a:t>
            </a:r>
            <a:r>
              <a:rPr sz="1400" spc="5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m</a:t>
            </a:r>
            <a:r>
              <a:rPr sz="1400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-40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y</a:t>
            </a:r>
            <a:r>
              <a:rPr sz="1400" spc="5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ete</a:t>
            </a:r>
            <a:r>
              <a:rPr sz="1400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n</a:t>
            </a:r>
            <a:r>
              <a:rPr sz="1400" spc="5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e</a:t>
            </a:r>
            <a:r>
              <a:rPr sz="1400" spc="-25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ğ</a:t>
            </a:r>
            <a:r>
              <a:rPr sz="1400" spc="5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i</a:t>
            </a:r>
            <a:r>
              <a:rPr sz="1400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ne</a:t>
            </a:r>
            <a:r>
              <a:rPr lang="tr-TR" sz="14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-10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s</a:t>
            </a:r>
            <a:r>
              <a:rPr sz="1400" spc="5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a</a:t>
            </a:r>
            <a:r>
              <a:rPr sz="1400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hip</a:t>
            </a:r>
            <a:r>
              <a:rPr lang="tr-TR" sz="14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-25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d</a:t>
            </a:r>
            <a:r>
              <a:rPr sz="1400" spc="5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et</a:t>
            </a:r>
            <a:r>
              <a:rPr sz="1400" spc="-15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e</a:t>
            </a:r>
            <a:r>
              <a:rPr sz="1400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r</a:t>
            </a:r>
            <a:r>
              <a:rPr sz="1400" spc="5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ja</a:t>
            </a:r>
            <a:r>
              <a:rPr sz="1400" spc="-25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n</a:t>
            </a:r>
            <a:r>
              <a:rPr sz="1400" spc="5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la</a:t>
            </a:r>
            <a:r>
              <a:rPr sz="1400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r</a:t>
            </a:r>
            <a:r>
              <a:rPr sz="1400" spc="-15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ı</a:t>
            </a:r>
            <a:r>
              <a:rPr sz="1400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n</a:t>
            </a:r>
            <a:r>
              <a:rPr sz="14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 </a:t>
            </a:r>
            <a:r>
              <a:rPr sz="1400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köpük  oluşturma  </a:t>
            </a:r>
            <a:r>
              <a:rPr sz="1400" spc="-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özellikleri  </a:t>
            </a:r>
            <a:r>
              <a:rPr sz="1400" spc="-5" dirty="0" err="1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oldukça</a:t>
            </a:r>
            <a:r>
              <a:rPr sz="1400" spc="-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190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-10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dü</a:t>
            </a:r>
            <a:r>
              <a:rPr sz="1400" spc="-5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şüktür</a:t>
            </a:r>
            <a:r>
              <a:rPr sz="1200" spc="-5" dirty="0">
                <a:solidFill>
                  <a:srgbClr val="0070C0"/>
                </a:solidFill>
                <a:latin typeface="Arial Black" panose="020B0A04020102020204" pitchFamily="34" charset="0"/>
                <a:cs typeface="Times New Roman"/>
              </a:rPr>
              <a:t>.</a:t>
            </a:r>
            <a:endParaRPr sz="1200" dirty="0">
              <a:solidFill>
                <a:srgbClr val="0070C0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marR="1784350" algn="ctr">
              <a:lnSpc>
                <a:spcPct val="119900"/>
              </a:lnSpc>
              <a:spcBef>
                <a:spcPts val="595"/>
              </a:spcBef>
            </a:pPr>
            <a:r>
              <a:rPr sz="1400" spc="-5" dirty="0">
                <a:latin typeface="Arial Black" panose="020B0A04020102020204" pitchFamily="34" charset="0"/>
                <a:cs typeface="Times New Roman"/>
              </a:rPr>
              <a:t>Bulaşık </a:t>
            </a:r>
            <a:r>
              <a:rPr sz="1400" dirty="0">
                <a:latin typeface="Arial Black" panose="020B0A04020102020204" pitchFamily="34" charset="0"/>
                <a:cs typeface="Times New Roman"/>
              </a:rPr>
              <a:t>deterjanının </a:t>
            </a:r>
            <a:r>
              <a:rPr sz="1400" spc="-5" dirty="0" err="1">
                <a:latin typeface="Arial Black" panose="020B0A04020102020204" pitchFamily="34" charset="0"/>
                <a:cs typeface="Times New Roman"/>
              </a:rPr>
              <a:t>su</a:t>
            </a:r>
            <a:r>
              <a:rPr sz="1400" spc="-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-5" dirty="0" err="1" smtClean="0">
                <a:latin typeface="Arial Black" panose="020B0A04020102020204" pitchFamily="34" charset="0"/>
                <a:cs typeface="Times New Roman"/>
              </a:rPr>
              <a:t>içerisinde</a:t>
            </a:r>
            <a:r>
              <a:rPr sz="1400" spc="-5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dirty="0">
                <a:latin typeface="Arial Black" panose="020B0A04020102020204" pitchFamily="34" charset="0"/>
                <a:cs typeface="Times New Roman"/>
              </a:rPr>
              <a:t>%1 </a:t>
            </a:r>
            <a:r>
              <a:rPr sz="1400" spc="-5" dirty="0">
                <a:latin typeface="Arial Black" panose="020B0A04020102020204" pitchFamily="34" charset="0"/>
                <a:cs typeface="Times New Roman"/>
              </a:rPr>
              <a:t>gibi  </a:t>
            </a:r>
            <a:r>
              <a:rPr sz="1400" dirty="0">
                <a:latin typeface="Arial Black" panose="020B0A04020102020204" pitchFamily="34" charset="0"/>
                <a:cs typeface="Times New Roman"/>
              </a:rPr>
              <a:t>küçük bir </a:t>
            </a:r>
            <a:r>
              <a:rPr sz="1400" spc="-5" dirty="0">
                <a:latin typeface="Arial Black" panose="020B0A04020102020204" pitchFamily="34" charset="0"/>
                <a:cs typeface="Times New Roman"/>
              </a:rPr>
              <a:t>miktarının bile yıkanan </a:t>
            </a:r>
            <a:r>
              <a:rPr sz="1400" dirty="0" err="1">
                <a:latin typeface="Arial Black" panose="020B0A04020102020204" pitchFamily="34" charset="0"/>
                <a:cs typeface="Times New Roman"/>
              </a:rPr>
              <a:t>bir</a:t>
            </a:r>
            <a:r>
              <a:rPr sz="140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dirty="0" err="1" smtClean="0">
                <a:latin typeface="Arial Black" panose="020B0A04020102020204" pitchFamily="34" charset="0"/>
                <a:cs typeface="Times New Roman"/>
              </a:rPr>
              <a:t>nesneden</a:t>
            </a:r>
            <a:r>
              <a:rPr sz="1400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-5" dirty="0">
                <a:latin typeface="Arial Black" panose="020B0A04020102020204" pitchFamily="34" charset="0"/>
                <a:cs typeface="Times New Roman"/>
              </a:rPr>
              <a:t>tamamen uzaklaştırılması için  litrelerce </a:t>
            </a:r>
            <a:r>
              <a:rPr sz="1400" spc="-10" dirty="0">
                <a:latin typeface="Arial Black" panose="020B0A04020102020204" pitchFamily="34" charset="0"/>
                <a:cs typeface="Times New Roman"/>
              </a:rPr>
              <a:t>su </a:t>
            </a:r>
            <a:r>
              <a:rPr sz="1400" dirty="0">
                <a:latin typeface="Arial Black" panose="020B0A04020102020204" pitchFamily="34" charset="0"/>
                <a:cs typeface="Times New Roman"/>
              </a:rPr>
              <a:t>harcamak</a:t>
            </a:r>
            <a:r>
              <a:rPr sz="1400" spc="1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-5" dirty="0">
                <a:latin typeface="Arial Black" panose="020B0A04020102020204" pitchFamily="34" charset="0"/>
                <a:cs typeface="Times New Roman"/>
              </a:rPr>
              <a:t>gerekir.</a:t>
            </a:r>
            <a:endParaRPr sz="1400" dirty="0">
              <a:latin typeface="Arial Black" panose="020B0A04020102020204" pitchFamily="34" charset="0"/>
              <a:cs typeface="Times New Roman"/>
            </a:endParaRPr>
          </a:p>
          <a:p>
            <a:pPr marL="12700" marR="5080" algn="ctr">
              <a:lnSpc>
                <a:spcPct val="119400"/>
              </a:lnSpc>
              <a:spcBef>
                <a:spcPts val="600"/>
              </a:spcBef>
            </a:pPr>
            <a:r>
              <a:rPr sz="1400" spc="-15" dirty="0" smtClean="0">
                <a:latin typeface="Arial Black" panose="020B0A04020102020204" pitchFamily="34" charset="0"/>
                <a:cs typeface="Times New Roman"/>
              </a:rPr>
              <a:t>Bu </a:t>
            </a:r>
            <a:r>
              <a:rPr sz="1400" dirty="0">
                <a:latin typeface="Arial Black" panose="020B0A04020102020204" pitchFamily="34" charset="0"/>
                <a:cs typeface="Times New Roman"/>
              </a:rPr>
              <a:t>nedenlerle </a:t>
            </a:r>
            <a:r>
              <a:rPr sz="1400" spc="-5" dirty="0">
                <a:latin typeface="Arial Black" panose="020B0A04020102020204" pitchFamily="34" charset="0"/>
                <a:cs typeface="Times New Roman"/>
              </a:rPr>
              <a:t>bulaşıklara, bolca köpürsün diye fazla </a:t>
            </a:r>
            <a:r>
              <a:rPr sz="1400" dirty="0">
                <a:latin typeface="Arial Black" panose="020B0A04020102020204" pitchFamily="34" charset="0"/>
                <a:cs typeface="Times New Roman"/>
              </a:rPr>
              <a:t>deterjan </a:t>
            </a:r>
            <a:r>
              <a:rPr sz="1400" spc="-5" dirty="0">
                <a:latin typeface="Arial Black" panose="020B0A04020102020204" pitchFamily="34" charset="0"/>
                <a:cs typeface="Times New Roman"/>
              </a:rPr>
              <a:t>eklenmesi  sizi </a:t>
            </a:r>
            <a:r>
              <a:rPr sz="1400" dirty="0">
                <a:latin typeface="Arial Black" panose="020B0A04020102020204" pitchFamily="34" charset="0"/>
                <a:cs typeface="Times New Roman"/>
              </a:rPr>
              <a:t>ekstra </a:t>
            </a:r>
            <a:r>
              <a:rPr sz="1400" spc="-5" dirty="0">
                <a:latin typeface="Arial Black" panose="020B0A04020102020204" pitchFamily="34" charset="0"/>
                <a:cs typeface="Times New Roman"/>
              </a:rPr>
              <a:t>masrafa sokmasının yanında daha fazla </a:t>
            </a:r>
            <a:r>
              <a:rPr sz="1400" dirty="0">
                <a:latin typeface="Arial Black" panose="020B0A04020102020204" pitchFamily="34" charset="0"/>
                <a:cs typeface="Times New Roman"/>
              </a:rPr>
              <a:t>deterjan </a:t>
            </a:r>
            <a:r>
              <a:rPr sz="1400" spc="-5" dirty="0">
                <a:latin typeface="Arial Black" panose="020B0A04020102020204" pitchFamily="34" charset="0"/>
                <a:cs typeface="Times New Roman"/>
              </a:rPr>
              <a:t>kalıntısına  </a:t>
            </a:r>
            <a:r>
              <a:rPr sz="1400" dirty="0">
                <a:latin typeface="Arial Black" panose="020B0A04020102020204" pitchFamily="34" charset="0"/>
                <a:cs typeface="Times New Roman"/>
              </a:rPr>
              <a:t>maruz</a:t>
            </a:r>
            <a:r>
              <a:rPr sz="1400" spc="-2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dirty="0">
                <a:latin typeface="Arial Black" panose="020B0A04020102020204" pitchFamily="34" charset="0"/>
                <a:cs typeface="Times New Roman"/>
              </a:rPr>
              <a:t>bırakır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!</a:t>
            </a:r>
          </a:p>
        </p:txBody>
      </p:sp>
      <p:sp>
        <p:nvSpPr>
          <p:cNvPr id="17" name="object 17"/>
          <p:cNvSpPr/>
          <p:nvPr/>
        </p:nvSpPr>
        <p:spPr>
          <a:xfrm>
            <a:off x="395765" y="495300"/>
            <a:ext cx="4604872" cy="1771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2102" y="495300"/>
            <a:ext cx="4441204" cy="16528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algn="ctr">
              <a:lnSpc>
                <a:spcPct val="100699"/>
              </a:lnSpc>
              <a:spcBef>
                <a:spcPts val="85"/>
              </a:spcBef>
            </a:pPr>
            <a:r>
              <a:rPr b="1" spc="-5" dirty="0">
                <a:solidFill>
                  <a:srgbClr val="FFC000"/>
                </a:solidFill>
                <a:latin typeface="Verdana"/>
                <a:cs typeface="Verdana"/>
              </a:rPr>
              <a:t>UNUTMAYIN!</a:t>
            </a:r>
            <a:r>
              <a:rPr sz="1100" b="1" spc="-5" dirty="0">
                <a:solidFill>
                  <a:srgbClr val="FFC00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KULLANACAĞINIZ 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KİMYASAL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ÜRÜNÜN 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EN BÜYÜK </a:t>
            </a:r>
            <a:r>
              <a:rPr sz="1600" b="1" spc="-5" dirty="0">
                <a:solidFill>
                  <a:srgbClr val="FF0000"/>
                </a:solidFill>
                <a:latin typeface="Verdana"/>
                <a:cs typeface="Verdana"/>
              </a:rPr>
              <a:t>TEHLİKELERİ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b="1" spc="-5" dirty="0">
                <a:solidFill>
                  <a:srgbClr val="FF0000"/>
                </a:solidFill>
                <a:latin typeface="Verdana"/>
                <a:cs typeface="Verdana"/>
              </a:rPr>
              <a:t>ETİKETİNDEKİ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pc="-5" dirty="0">
                <a:solidFill>
                  <a:srgbClr val="FFFFFF"/>
                </a:solidFill>
                <a:latin typeface="Arial Black" panose="020B0A04020102020204" pitchFamily="34" charset="0"/>
                <a:cs typeface="Verdana"/>
              </a:rPr>
              <a:t>KÜÇÜK YAZILARDA</a:t>
            </a:r>
            <a:r>
              <a:rPr spc="25" dirty="0">
                <a:solidFill>
                  <a:srgbClr val="FFFFFF"/>
                </a:solidFill>
                <a:latin typeface="Arial Black" panose="020B0A04020102020204" pitchFamily="34" charset="0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Arial Black" panose="020B0A04020102020204" pitchFamily="34" charset="0"/>
                <a:cs typeface="Verdana"/>
              </a:rPr>
              <a:t>BULUNUR!</a:t>
            </a:r>
            <a:endParaRPr dirty="0">
              <a:latin typeface="Arial Black" panose="020B0A0402010202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b="1" spc="-5" dirty="0">
                <a:solidFill>
                  <a:srgbClr val="FFFF00"/>
                </a:solidFill>
                <a:latin typeface="Arial Black" panose="020B0A04020102020204" pitchFamily="34" charset="0"/>
                <a:cs typeface="Verdana"/>
              </a:rPr>
              <a:t>KÜÇÜK YAZILARI MUTLAKA</a:t>
            </a:r>
            <a:r>
              <a:rPr b="1" spc="-35" dirty="0">
                <a:solidFill>
                  <a:srgbClr val="FFFF00"/>
                </a:solidFill>
                <a:latin typeface="Arial Black" panose="020B0A04020102020204" pitchFamily="34" charset="0"/>
                <a:cs typeface="Verdana"/>
              </a:rPr>
              <a:t> </a:t>
            </a:r>
            <a:r>
              <a:rPr b="1" spc="-5" dirty="0">
                <a:solidFill>
                  <a:srgbClr val="FFFF00"/>
                </a:solidFill>
                <a:latin typeface="Arial Black" panose="020B0A04020102020204" pitchFamily="34" charset="0"/>
                <a:cs typeface="Verdana"/>
              </a:rPr>
              <a:t>OKUYUN!</a:t>
            </a:r>
            <a:endParaRPr dirty="0">
              <a:latin typeface="Arial Black" panose="020B0A04020102020204" pitchFamily="34" charset="0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7481" y="1150768"/>
            <a:ext cx="4639945" cy="6863080"/>
          </a:xfrm>
          <a:custGeom>
            <a:avLst/>
            <a:gdLst/>
            <a:ahLst/>
            <a:cxnLst/>
            <a:rect l="l" t="t" r="r" b="b"/>
            <a:pathLst>
              <a:path w="4639945" h="6863080">
                <a:moveTo>
                  <a:pt x="0" y="6863080"/>
                </a:moveTo>
                <a:lnTo>
                  <a:pt x="4639691" y="6863080"/>
                </a:lnTo>
                <a:lnTo>
                  <a:pt x="4639691" y="0"/>
                </a:lnTo>
                <a:lnTo>
                  <a:pt x="0" y="0"/>
                </a:lnTo>
                <a:lnTo>
                  <a:pt x="0" y="6863080"/>
                </a:lnTo>
                <a:close/>
              </a:path>
            </a:pathLst>
          </a:custGeom>
          <a:ln w="3175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3562350"/>
            <a:ext cx="1719262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417" y="129540"/>
            <a:ext cx="88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5576" y="807645"/>
            <a:ext cx="4308144" cy="3361177"/>
          </a:xfrm>
          <a:prstGeom prst="rect">
            <a:avLst/>
          </a:prstGeom>
          <a:ln w="25400">
            <a:solidFill>
              <a:srgbClr val="FFE066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45720" marR="51435" algn="ctr">
              <a:lnSpc>
                <a:spcPct val="119800"/>
              </a:lnSpc>
              <a:spcBef>
                <a:spcPts val="290"/>
              </a:spcBef>
            </a:pPr>
            <a:r>
              <a:rPr spc="-10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Her </a:t>
            </a:r>
            <a:r>
              <a:rPr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zararlı </a:t>
            </a:r>
            <a:r>
              <a:rPr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madde yutulduğunda hastayı kusturmaya kalkmayın.  </a:t>
            </a:r>
            <a:r>
              <a:rPr spc="-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Özellikle</a:t>
            </a:r>
            <a:r>
              <a:rPr spc="-5" dirty="0">
                <a:solidFill>
                  <a:srgbClr val="00B0F0"/>
                </a:solidFill>
                <a:latin typeface="Arial Black" panose="020B0A04020102020204" pitchFamily="34" charset="0"/>
                <a:cs typeface="Times New Roman"/>
              </a:rPr>
              <a:t> çamaşır </a:t>
            </a:r>
            <a:r>
              <a:rPr spc="-10" dirty="0">
                <a:solidFill>
                  <a:srgbClr val="00B0F0"/>
                </a:solidFill>
                <a:latin typeface="Arial Black" panose="020B0A04020102020204" pitchFamily="34" charset="0"/>
                <a:cs typeface="Times New Roman"/>
              </a:rPr>
              <a:t>suyu, </a:t>
            </a:r>
            <a:r>
              <a:rPr dirty="0">
                <a:solidFill>
                  <a:srgbClr val="00B0F0"/>
                </a:solidFill>
                <a:latin typeface="Arial Black" panose="020B0A04020102020204" pitchFamily="34" charset="0"/>
                <a:cs typeface="Times New Roman"/>
              </a:rPr>
              <a:t>kezzap, </a:t>
            </a:r>
            <a:r>
              <a:rPr spc="-10" dirty="0">
                <a:solidFill>
                  <a:srgbClr val="00B0F0"/>
                </a:solidFill>
                <a:latin typeface="Arial Black" panose="020B0A04020102020204" pitchFamily="34" charset="0"/>
                <a:cs typeface="Times New Roman"/>
              </a:rPr>
              <a:t>gaz yağı </a:t>
            </a:r>
            <a:r>
              <a:rPr dirty="0">
                <a:solidFill>
                  <a:srgbClr val="00B0F0"/>
                </a:solidFill>
                <a:latin typeface="Arial Black" panose="020B0A04020102020204" pitchFamily="34" charset="0"/>
                <a:cs typeface="Times New Roman"/>
              </a:rPr>
              <a:t>içmiş birini </a:t>
            </a:r>
            <a:r>
              <a:rPr spc="-5" dirty="0">
                <a:solidFill>
                  <a:srgbClr val="00B0F0"/>
                </a:solidFill>
                <a:latin typeface="Arial Black" panose="020B0A04020102020204" pitchFamily="34" charset="0"/>
                <a:cs typeface="Times New Roman"/>
              </a:rPr>
              <a:t>kusturmayın</a:t>
            </a:r>
            <a:r>
              <a:rPr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.  </a:t>
            </a:r>
            <a:r>
              <a:rPr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Çünkü bu tip </a:t>
            </a:r>
            <a:r>
              <a:rPr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kimyasallar gırtlak, </a:t>
            </a:r>
            <a:r>
              <a:rPr spc="-10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yutak </a:t>
            </a:r>
            <a:r>
              <a:rPr spc="-1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ve </a:t>
            </a:r>
            <a:r>
              <a:rPr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yemek borusunu yakarak  geçer </a:t>
            </a:r>
            <a:r>
              <a:rPr spc="-1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ve </a:t>
            </a:r>
            <a:r>
              <a:rPr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kusma esnasında spreyleme etkisinden </a:t>
            </a:r>
            <a:r>
              <a:rPr spc="-10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dolayı </a:t>
            </a:r>
            <a:r>
              <a:rPr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solunum </a:t>
            </a:r>
            <a:r>
              <a:rPr spc="-10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yolu  </a:t>
            </a:r>
            <a:r>
              <a:rPr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tehlikesi</a:t>
            </a:r>
            <a:r>
              <a:rPr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yaratır.</a:t>
            </a:r>
            <a:endParaRPr dirty="0">
              <a:solidFill>
                <a:prstClr val="black"/>
              </a:solidFill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0692" y="358673"/>
            <a:ext cx="4639945" cy="6863080"/>
          </a:xfrm>
          <a:custGeom>
            <a:avLst/>
            <a:gdLst/>
            <a:ahLst/>
            <a:cxnLst/>
            <a:rect l="l" t="t" r="r" b="b"/>
            <a:pathLst>
              <a:path w="4639945" h="6863080">
                <a:moveTo>
                  <a:pt x="0" y="6863080"/>
                </a:moveTo>
                <a:lnTo>
                  <a:pt x="4639691" y="6863080"/>
                </a:lnTo>
                <a:lnTo>
                  <a:pt x="4639691" y="0"/>
                </a:lnTo>
                <a:lnTo>
                  <a:pt x="0" y="0"/>
                </a:lnTo>
                <a:lnTo>
                  <a:pt x="0" y="6863080"/>
                </a:lnTo>
                <a:close/>
              </a:path>
            </a:pathLst>
          </a:custGeom>
          <a:ln w="3175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1300" y="4476750"/>
            <a:ext cx="3429000" cy="2347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50800" rIns="0" bIns="0" rtlCol="0">
            <a:spAutoFit/>
          </a:bodyPr>
          <a:lstStyle/>
          <a:p>
            <a:pPr marL="12700" algn="ctr">
              <a:spcBef>
                <a:spcPts val="400"/>
              </a:spcBef>
            </a:pPr>
            <a:r>
              <a:rPr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Hemen </a:t>
            </a:r>
            <a:r>
              <a:rPr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herkes </a:t>
            </a:r>
            <a:r>
              <a:rPr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itfaiyenin </a:t>
            </a:r>
            <a:r>
              <a:rPr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numarasını</a:t>
            </a:r>
            <a:r>
              <a:rPr spc="15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biliyor.</a:t>
            </a:r>
            <a:endParaRPr dirty="0">
              <a:solidFill>
                <a:prstClr val="black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algn="ctr">
              <a:spcBef>
                <a:spcPts val="300"/>
              </a:spcBef>
            </a:pPr>
            <a:r>
              <a:rPr b="1" i="1"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(Yine </a:t>
            </a:r>
            <a:r>
              <a:rPr b="1" i="1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de emin </a:t>
            </a:r>
            <a:r>
              <a:rPr b="1" i="1"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olalım: </a:t>
            </a:r>
            <a:r>
              <a:rPr sz="2000" b="1" i="1" dirty="0">
                <a:solidFill>
                  <a:srgbClr val="00B0F0"/>
                </a:solidFill>
                <a:latin typeface="Arial Black" panose="020B0A04020102020204" pitchFamily="34" charset="0"/>
                <a:cs typeface="Times New Roman"/>
              </a:rPr>
              <a:t>110</a:t>
            </a:r>
            <a:r>
              <a:rPr b="1" i="1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)</a:t>
            </a:r>
            <a:endParaRPr dirty="0">
              <a:solidFill>
                <a:prstClr val="black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marR="5080" algn="ctr">
              <a:lnSpc>
                <a:spcPct val="119400"/>
              </a:lnSpc>
              <a:spcBef>
                <a:spcPts val="605"/>
              </a:spcBef>
            </a:pPr>
            <a:r>
              <a:rPr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Peki zehirlenirseniz </a:t>
            </a:r>
            <a:r>
              <a:rPr spc="-10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nereyi </a:t>
            </a:r>
            <a:r>
              <a:rPr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ararsınız? </a:t>
            </a:r>
            <a:r>
              <a:rPr b="1" i="1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(Tamam,  </a:t>
            </a:r>
            <a:r>
              <a:rPr b="1" i="1"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bu </a:t>
            </a:r>
            <a:r>
              <a:rPr b="1" i="1" spc="-10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soru </a:t>
            </a:r>
            <a:r>
              <a:rPr b="1" i="1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biraz </a:t>
            </a:r>
            <a:r>
              <a:rPr b="1" i="1" spc="-5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zor oldu, </a:t>
            </a:r>
            <a:r>
              <a:rPr b="1" i="1" dirty="0">
                <a:solidFill>
                  <a:prstClr val="black"/>
                </a:solidFill>
                <a:latin typeface="Arial Black" panose="020B0A04020102020204" pitchFamily="34" charset="0"/>
                <a:cs typeface="Times New Roman"/>
              </a:rPr>
              <a:t>kopya verelim:  </a:t>
            </a:r>
            <a:r>
              <a:rPr b="1" i="1" spc="-5" dirty="0">
                <a:solidFill>
                  <a:srgbClr val="00B0F0"/>
                </a:solidFill>
                <a:latin typeface="Arial Black" panose="020B0A04020102020204" pitchFamily="34" charset="0"/>
                <a:cs typeface="Times New Roman"/>
              </a:rPr>
              <a:t>UZEM)</a:t>
            </a:r>
            <a:endParaRPr dirty="0">
              <a:solidFill>
                <a:srgbClr val="00B0F0"/>
              </a:solidFill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22700" y="4476750"/>
            <a:ext cx="1391741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7650" y="249427"/>
            <a:ext cx="4866640" cy="7082155"/>
            <a:chOff x="247650" y="249427"/>
            <a:chExt cx="4866640" cy="7082155"/>
          </a:xfrm>
        </p:grpSpPr>
        <p:sp>
          <p:nvSpPr>
            <p:cNvPr id="3" name="object 3"/>
            <p:cNvSpPr/>
            <p:nvPr/>
          </p:nvSpPr>
          <p:spPr>
            <a:xfrm>
              <a:off x="433273" y="448182"/>
              <a:ext cx="4514215" cy="9575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8238" y="1428241"/>
              <a:ext cx="3480435" cy="27645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7291" y="4216768"/>
              <a:ext cx="3476752" cy="29358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9796" y="249427"/>
              <a:ext cx="2880360" cy="2880360"/>
            </a:xfrm>
            <a:custGeom>
              <a:avLst/>
              <a:gdLst/>
              <a:ahLst/>
              <a:cxnLst/>
              <a:rect l="l" t="t" r="r" b="b"/>
              <a:pathLst>
                <a:path w="2880360" h="2880360">
                  <a:moveTo>
                    <a:pt x="2879953" y="558"/>
                  </a:moveTo>
                  <a:lnTo>
                    <a:pt x="108699" y="558"/>
                  </a:lnTo>
                  <a:lnTo>
                    <a:pt x="108699" y="0"/>
                  </a:lnTo>
                  <a:lnTo>
                    <a:pt x="73507" y="0"/>
                  </a:lnTo>
                  <a:lnTo>
                    <a:pt x="73507" y="558"/>
                  </a:lnTo>
                  <a:lnTo>
                    <a:pt x="72301" y="558"/>
                  </a:lnTo>
                  <a:lnTo>
                    <a:pt x="72301" y="381"/>
                  </a:lnTo>
                  <a:lnTo>
                    <a:pt x="37109" y="381"/>
                  </a:lnTo>
                  <a:lnTo>
                    <a:pt x="37109" y="558"/>
                  </a:lnTo>
                  <a:lnTo>
                    <a:pt x="35902" y="558"/>
                  </a:lnTo>
                  <a:lnTo>
                    <a:pt x="35902" y="127"/>
                  </a:lnTo>
                  <a:lnTo>
                    <a:pt x="711" y="127"/>
                  </a:lnTo>
                  <a:lnTo>
                    <a:pt x="711" y="558"/>
                  </a:lnTo>
                  <a:lnTo>
                    <a:pt x="228" y="558"/>
                  </a:lnTo>
                  <a:lnTo>
                    <a:pt x="228" y="36830"/>
                  </a:lnTo>
                  <a:lnTo>
                    <a:pt x="279" y="72186"/>
                  </a:lnTo>
                  <a:lnTo>
                    <a:pt x="0" y="72186"/>
                  </a:lnTo>
                  <a:lnTo>
                    <a:pt x="0" y="108458"/>
                  </a:lnTo>
                  <a:lnTo>
                    <a:pt x="711" y="108458"/>
                  </a:lnTo>
                  <a:lnTo>
                    <a:pt x="711" y="2880106"/>
                  </a:lnTo>
                  <a:lnTo>
                    <a:pt x="35902" y="2880106"/>
                  </a:lnTo>
                  <a:lnTo>
                    <a:pt x="35902" y="108458"/>
                  </a:lnTo>
                  <a:lnTo>
                    <a:pt x="37109" y="108458"/>
                  </a:lnTo>
                  <a:lnTo>
                    <a:pt x="37109" y="2160397"/>
                  </a:lnTo>
                  <a:lnTo>
                    <a:pt x="72301" y="2160397"/>
                  </a:lnTo>
                  <a:lnTo>
                    <a:pt x="72301" y="108458"/>
                  </a:lnTo>
                  <a:lnTo>
                    <a:pt x="73507" y="108458"/>
                  </a:lnTo>
                  <a:lnTo>
                    <a:pt x="73507" y="1440053"/>
                  </a:lnTo>
                  <a:lnTo>
                    <a:pt x="108699" y="1440053"/>
                  </a:lnTo>
                  <a:lnTo>
                    <a:pt x="108699" y="108458"/>
                  </a:lnTo>
                  <a:lnTo>
                    <a:pt x="1439926" y="108458"/>
                  </a:lnTo>
                  <a:lnTo>
                    <a:pt x="1439926" y="72771"/>
                  </a:lnTo>
                  <a:lnTo>
                    <a:pt x="2160041" y="72771"/>
                  </a:lnTo>
                  <a:lnTo>
                    <a:pt x="2160041" y="36830"/>
                  </a:lnTo>
                  <a:lnTo>
                    <a:pt x="2879953" y="36830"/>
                  </a:lnTo>
                  <a:lnTo>
                    <a:pt x="2879953" y="558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7650" y="249783"/>
              <a:ext cx="127038" cy="1276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32406" y="4451045"/>
              <a:ext cx="2882265" cy="2880360"/>
            </a:xfrm>
            <a:custGeom>
              <a:avLst/>
              <a:gdLst/>
              <a:ahLst/>
              <a:cxnLst/>
              <a:rect l="l" t="t" r="r" b="b"/>
              <a:pathLst>
                <a:path w="2882265" h="2880359">
                  <a:moveTo>
                    <a:pt x="2881795" y="0"/>
                  </a:moveTo>
                  <a:lnTo>
                    <a:pt x="2845943" y="0"/>
                  </a:lnTo>
                  <a:lnTo>
                    <a:pt x="2845943" y="2771978"/>
                  </a:lnTo>
                  <a:lnTo>
                    <a:pt x="2845943" y="2807970"/>
                  </a:lnTo>
                  <a:lnTo>
                    <a:pt x="2845943" y="2808122"/>
                  </a:lnTo>
                  <a:lnTo>
                    <a:pt x="2845727" y="2808122"/>
                  </a:lnTo>
                  <a:lnTo>
                    <a:pt x="2845727" y="2807970"/>
                  </a:lnTo>
                  <a:lnTo>
                    <a:pt x="2845943" y="2807970"/>
                  </a:lnTo>
                  <a:lnTo>
                    <a:pt x="2845943" y="2771978"/>
                  </a:lnTo>
                  <a:lnTo>
                    <a:pt x="2845727" y="2771978"/>
                  </a:lnTo>
                  <a:lnTo>
                    <a:pt x="2845727" y="720229"/>
                  </a:lnTo>
                  <a:lnTo>
                    <a:pt x="2809875" y="720229"/>
                  </a:lnTo>
                  <a:lnTo>
                    <a:pt x="2809875" y="2771978"/>
                  </a:lnTo>
                  <a:lnTo>
                    <a:pt x="2809875" y="2807970"/>
                  </a:lnTo>
                  <a:lnTo>
                    <a:pt x="2809875" y="2808122"/>
                  </a:lnTo>
                  <a:lnTo>
                    <a:pt x="2809659" y="2808122"/>
                  </a:lnTo>
                  <a:lnTo>
                    <a:pt x="2809659" y="2807970"/>
                  </a:lnTo>
                  <a:lnTo>
                    <a:pt x="2809875" y="2807970"/>
                  </a:lnTo>
                  <a:lnTo>
                    <a:pt x="2809875" y="2771978"/>
                  </a:lnTo>
                  <a:lnTo>
                    <a:pt x="2809659" y="2771978"/>
                  </a:lnTo>
                  <a:lnTo>
                    <a:pt x="2809659" y="1440281"/>
                  </a:lnTo>
                  <a:lnTo>
                    <a:pt x="2773807" y="1440281"/>
                  </a:lnTo>
                  <a:lnTo>
                    <a:pt x="2773807" y="2771978"/>
                  </a:lnTo>
                  <a:lnTo>
                    <a:pt x="1439926" y="2771978"/>
                  </a:lnTo>
                  <a:lnTo>
                    <a:pt x="1439926" y="2807970"/>
                  </a:lnTo>
                  <a:lnTo>
                    <a:pt x="2773807" y="2807970"/>
                  </a:lnTo>
                  <a:lnTo>
                    <a:pt x="2773807" y="2808122"/>
                  </a:lnTo>
                  <a:lnTo>
                    <a:pt x="719455" y="2808122"/>
                  </a:lnTo>
                  <a:lnTo>
                    <a:pt x="719455" y="2843974"/>
                  </a:lnTo>
                  <a:lnTo>
                    <a:pt x="0" y="2843974"/>
                  </a:lnTo>
                  <a:lnTo>
                    <a:pt x="0" y="2879966"/>
                  </a:lnTo>
                  <a:lnTo>
                    <a:pt x="2879979" y="2879966"/>
                  </a:lnTo>
                  <a:lnTo>
                    <a:pt x="2879979" y="2879217"/>
                  </a:lnTo>
                  <a:lnTo>
                    <a:pt x="2881795" y="2879217"/>
                  </a:lnTo>
                  <a:lnTo>
                    <a:pt x="2881795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86401" y="7202626"/>
              <a:ext cx="127038" cy="1276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5765" y="359130"/>
              <a:ext cx="4648200" cy="6862445"/>
            </a:xfrm>
            <a:custGeom>
              <a:avLst/>
              <a:gdLst/>
              <a:ahLst/>
              <a:cxnLst/>
              <a:rect l="l" t="t" r="r" b="b"/>
              <a:pathLst>
                <a:path w="4648200" h="6862445">
                  <a:moveTo>
                    <a:pt x="0" y="6862318"/>
                  </a:moveTo>
                  <a:lnTo>
                    <a:pt x="4648200" y="6862318"/>
                  </a:lnTo>
                  <a:lnTo>
                    <a:pt x="4648200" y="0"/>
                  </a:lnTo>
                  <a:lnTo>
                    <a:pt x="0" y="0"/>
                  </a:lnTo>
                  <a:lnTo>
                    <a:pt x="0" y="6862318"/>
                  </a:lnTo>
                  <a:close/>
                </a:path>
              </a:pathLst>
            </a:custGeom>
            <a:ln w="317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7877" y="127000"/>
            <a:ext cx="3821429" cy="1075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12065" marR="50800" algn="ctr">
              <a:lnSpc>
                <a:spcPct val="116700"/>
              </a:lnSpc>
              <a:spcBef>
                <a:spcPts val="5"/>
              </a:spcBef>
            </a:pPr>
            <a:r>
              <a:rPr sz="1100" b="1" spc="-5" dirty="0">
                <a:latin typeface="Verdana"/>
                <a:cs typeface="Verdana"/>
              </a:rPr>
              <a:t>Evde Kullandığınız Kimyasalların Etiketlerindeki  Tehlike Sembollerinin </a:t>
            </a:r>
            <a:r>
              <a:rPr sz="1100" b="1" dirty="0">
                <a:latin typeface="Verdana"/>
                <a:cs typeface="Verdana"/>
              </a:rPr>
              <a:t>Ne </a:t>
            </a:r>
            <a:r>
              <a:rPr sz="1100" b="1" spc="-5" dirty="0">
                <a:latin typeface="Verdana"/>
                <a:cs typeface="Verdana"/>
              </a:rPr>
              <a:t>Anlama Geldiğini  </a:t>
            </a:r>
            <a:r>
              <a:rPr sz="1100" b="1" i="1" dirty="0">
                <a:solidFill>
                  <a:srgbClr val="C00000"/>
                </a:solidFill>
                <a:latin typeface="Verdana"/>
                <a:cs typeface="Verdana"/>
              </a:rPr>
              <a:t>Biliyor</a:t>
            </a:r>
            <a:r>
              <a:rPr sz="1100" b="1" i="1" spc="-1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100" b="1" i="1" spc="-5" dirty="0">
                <a:solidFill>
                  <a:srgbClr val="C00000"/>
                </a:solidFill>
                <a:latin typeface="Verdana"/>
                <a:cs typeface="Verdana"/>
              </a:rPr>
              <a:t>musunuz?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7357" y="249783"/>
            <a:ext cx="4865370" cy="7080884"/>
            <a:chOff x="247357" y="249783"/>
            <a:chExt cx="4865370" cy="7080884"/>
          </a:xfrm>
        </p:grpSpPr>
        <p:sp>
          <p:nvSpPr>
            <p:cNvPr id="3" name="object 3"/>
            <p:cNvSpPr/>
            <p:nvPr/>
          </p:nvSpPr>
          <p:spPr>
            <a:xfrm>
              <a:off x="649668" y="4303318"/>
              <a:ext cx="4145788" cy="24293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948" y="4449660"/>
              <a:ext cx="2880360" cy="2880995"/>
            </a:xfrm>
            <a:custGeom>
              <a:avLst/>
              <a:gdLst/>
              <a:ahLst/>
              <a:cxnLst/>
              <a:rect l="l" t="t" r="r" b="b"/>
              <a:pathLst>
                <a:path w="2880360" h="2880995">
                  <a:moveTo>
                    <a:pt x="2879979" y="2844685"/>
                  </a:moveTo>
                  <a:lnTo>
                    <a:pt x="108445" y="2844685"/>
                  </a:lnTo>
                  <a:lnTo>
                    <a:pt x="108445" y="2844495"/>
                  </a:lnTo>
                  <a:lnTo>
                    <a:pt x="2160701" y="2844495"/>
                  </a:lnTo>
                  <a:lnTo>
                    <a:pt x="2160701" y="2808617"/>
                  </a:lnTo>
                  <a:lnTo>
                    <a:pt x="108445" y="2808617"/>
                  </a:lnTo>
                  <a:lnTo>
                    <a:pt x="108445" y="2808440"/>
                  </a:lnTo>
                  <a:lnTo>
                    <a:pt x="1440510" y="2808440"/>
                  </a:lnTo>
                  <a:lnTo>
                    <a:pt x="1440510" y="2772575"/>
                  </a:lnTo>
                  <a:lnTo>
                    <a:pt x="108445" y="2772575"/>
                  </a:lnTo>
                  <a:lnTo>
                    <a:pt x="108445" y="1439760"/>
                  </a:lnTo>
                  <a:lnTo>
                    <a:pt x="72847" y="1439760"/>
                  </a:lnTo>
                  <a:lnTo>
                    <a:pt x="72847" y="2844685"/>
                  </a:lnTo>
                  <a:lnTo>
                    <a:pt x="72694" y="2844685"/>
                  </a:lnTo>
                  <a:lnTo>
                    <a:pt x="72694" y="2844495"/>
                  </a:lnTo>
                  <a:lnTo>
                    <a:pt x="72847" y="2844495"/>
                  </a:lnTo>
                  <a:lnTo>
                    <a:pt x="72847" y="2808617"/>
                  </a:lnTo>
                  <a:lnTo>
                    <a:pt x="72694" y="2808617"/>
                  </a:lnTo>
                  <a:lnTo>
                    <a:pt x="72694" y="2808440"/>
                  </a:lnTo>
                  <a:lnTo>
                    <a:pt x="72847" y="2808440"/>
                  </a:lnTo>
                  <a:lnTo>
                    <a:pt x="72847" y="2772575"/>
                  </a:lnTo>
                  <a:lnTo>
                    <a:pt x="72694" y="2772575"/>
                  </a:lnTo>
                  <a:lnTo>
                    <a:pt x="72694" y="719429"/>
                  </a:lnTo>
                  <a:lnTo>
                    <a:pt x="37096" y="719429"/>
                  </a:lnTo>
                  <a:lnTo>
                    <a:pt x="37096" y="2844685"/>
                  </a:lnTo>
                  <a:lnTo>
                    <a:pt x="36055" y="2844685"/>
                  </a:lnTo>
                  <a:lnTo>
                    <a:pt x="36055" y="2844495"/>
                  </a:lnTo>
                  <a:lnTo>
                    <a:pt x="37096" y="2844495"/>
                  </a:lnTo>
                  <a:lnTo>
                    <a:pt x="37096" y="2808617"/>
                  </a:lnTo>
                  <a:lnTo>
                    <a:pt x="36055" y="2808617"/>
                  </a:lnTo>
                  <a:lnTo>
                    <a:pt x="36055" y="2808440"/>
                  </a:lnTo>
                  <a:lnTo>
                    <a:pt x="37096" y="2808440"/>
                  </a:lnTo>
                  <a:lnTo>
                    <a:pt x="37096" y="2772575"/>
                  </a:lnTo>
                  <a:lnTo>
                    <a:pt x="36055" y="2772575"/>
                  </a:lnTo>
                  <a:lnTo>
                    <a:pt x="36055" y="0"/>
                  </a:lnTo>
                  <a:lnTo>
                    <a:pt x="457" y="0"/>
                  </a:lnTo>
                  <a:lnTo>
                    <a:pt x="457" y="2772575"/>
                  </a:lnTo>
                  <a:lnTo>
                    <a:pt x="457" y="2808440"/>
                  </a:lnTo>
                  <a:lnTo>
                    <a:pt x="457" y="2844685"/>
                  </a:lnTo>
                  <a:lnTo>
                    <a:pt x="0" y="2844685"/>
                  </a:lnTo>
                  <a:lnTo>
                    <a:pt x="0" y="2880563"/>
                  </a:lnTo>
                  <a:lnTo>
                    <a:pt x="2879979" y="2880563"/>
                  </a:lnTo>
                  <a:lnTo>
                    <a:pt x="2879979" y="2844685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7357" y="7201268"/>
              <a:ext cx="127038" cy="1276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31898" y="249808"/>
              <a:ext cx="2880360" cy="2880360"/>
            </a:xfrm>
            <a:custGeom>
              <a:avLst/>
              <a:gdLst/>
              <a:ahLst/>
              <a:cxnLst/>
              <a:rect l="l" t="t" r="r" b="b"/>
              <a:pathLst>
                <a:path w="2880360" h="2880360">
                  <a:moveTo>
                    <a:pt x="2880068" y="0"/>
                  </a:moveTo>
                  <a:lnTo>
                    <a:pt x="2844533" y="0"/>
                  </a:lnTo>
                  <a:lnTo>
                    <a:pt x="2808478" y="0"/>
                  </a:lnTo>
                  <a:lnTo>
                    <a:pt x="2808478" y="203"/>
                  </a:lnTo>
                  <a:lnTo>
                    <a:pt x="2808478" y="36195"/>
                  </a:lnTo>
                  <a:lnTo>
                    <a:pt x="2807678" y="36271"/>
                  </a:lnTo>
                  <a:lnTo>
                    <a:pt x="2808478" y="36195"/>
                  </a:lnTo>
                  <a:lnTo>
                    <a:pt x="2808478" y="203"/>
                  </a:lnTo>
                  <a:lnTo>
                    <a:pt x="0" y="203"/>
                  </a:lnTo>
                  <a:lnTo>
                    <a:pt x="0" y="36195"/>
                  </a:lnTo>
                  <a:lnTo>
                    <a:pt x="2772029" y="36195"/>
                  </a:lnTo>
                  <a:lnTo>
                    <a:pt x="719582" y="36271"/>
                  </a:lnTo>
                  <a:lnTo>
                    <a:pt x="719582" y="72263"/>
                  </a:lnTo>
                  <a:lnTo>
                    <a:pt x="1439545" y="72263"/>
                  </a:lnTo>
                  <a:lnTo>
                    <a:pt x="1439545" y="108204"/>
                  </a:lnTo>
                  <a:lnTo>
                    <a:pt x="2772029" y="108204"/>
                  </a:lnTo>
                  <a:lnTo>
                    <a:pt x="2772029" y="1440307"/>
                  </a:lnTo>
                  <a:lnTo>
                    <a:pt x="2807678" y="1440307"/>
                  </a:lnTo>
                  <a:lnTo>
                    <a:pt x="2807678" y="108204"/>
                  </a:lnTo>
                  <a:lnTo>
                    <a:pt x="2808478" y="108204"/>
                  </a:lnTo>
                  <a:lnTo>
                    <a:pt x="2808478" y="2160016"/>
                  </a:lnTo>
                  <a:lnTo>
                    <a:pt x="2844419" y="2160016"/>
                  </a:lnTo>
                  <a:lnTo>
                    <a:pt x="2844419" y="2879979"/>
                  </a:lnTo>
                  <a:lnTo>
                    <a:pt x="2880068" y="2879979"/>
                  </a:lnTo>
                  <a:lnTo>
                    <a:pt x="2880068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85257" y="249783"/>
              <a:ext cx="127038" cy="1276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1474" y="953515"/>
              <a:ext cx="4486275" cy="25400"/>
            </a:xfrm>
            <a:custGeom>
              <a:avLst/>
              <a:gdLst/>
              <a:ahLst/>
              <a:cxnLst/>
              <a:rect l="l" t="t" r="r" b="b"/>
              <a:pathLst>
                <a:path w="4486275" h="25400">
                  <a:moveTo>
                    <a:pt x="0" y="25400"/>
                  </a:moveTo>
                  <a:lnTo>
                    <a:pt x="4486275" y="25400"/>
                  </a:lnTo>
                  <a:lnTo>
                    <a:pt x="4486275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4D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8774" y="467740"/>
              <a:ext cx="4486275" cy="485775"/>
            </a:xfrm>
            <a:custGeom>
              <a:avLst/>
              <a:gdLst/>
              <a:ahLst/>
              <a:cxnLst/>
              <a:rect l="l" t="t" r="r" b="b"/>
              <a:pathLst>
                <a:path w="4486275" h="485775">
                  <a:moveTo>
                    <a:pt x="4486275" y="0"/>
                  </a:moveTo>
                  <a:lnTo>
                    <a:pt x="0" y="0"/>
                  </a:lnTo>
                  <a:lnTo>
                    <a:pt x="0" y="485775"/>
                  </a:lnTo>
                  <a:lnTo>
                    <a:pt x="4486275" y="485775"/>
                  </a:lnTo>
                  <a:lnTo>
                    <a:pt x="4486275" y="0"/>
                  </a:lnTo>
                  <a:close/>
                </a:path>
              </a:pathLst>
            </a:custGeom>
            <a:solidFill>
              <a:srgbClr val="BDC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8774" y="467740"/>
              <a:ext cx="4486275" cy="485775"/>
            </a:xfrm>
            <a:custGeom>
              <a:avLst/>
              <a:gdLst/>
              <a:ahLst/>
              <a:cxnLst/>
              <a:rect l="l" t="t" r="r" b="b"/>
              <a:pathLst>
                <a:path w="4486275" h="485775">
                  <a:moveTo>
                    <a:pt x="0" y="485775"/>
                  </a:moveTo>
                  <a:lnTo>
                    <a:pt x="4486275" y="485775"/>
                  </a:lnTo>
                  <a:lnTo>
                    <a:pt x="4486275" y="0"/>
                  </a:lnTo>
                  <a:lnTo>
                    <a:pt x="0" y="0"/>
                  </a:lnTo>
                  <a:lnTo>
                    <a:pt x="0" y="485775"/>
                  </a:lnTo>
                  <a:close/>
                </a:path>
              </a:pathLst>
            </a:custGeom>
            <a:ln w="25400">
              <a:solidFill>
                <a:srgbClr val="C2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07003" y="246396"/>
            <a:ext cx="4578253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5</a:t>
            </a:r>
          </a:p>
          <a:p>
            <a:pPr marL="33020" marR="38735">
              <a:lnSpc>
                <a:spcPts val="1420"/>
              </a:lnSpc>
            </a:pPr>
            <a:r>
              <a:rPr sz="1400" spc="-10" dirty="0" err="1" smtClean="0">
                <a:latin typeface="Arial Black" panose="020B0A04020102020204" pitchFamily="34" charset="0"/>
                <a:cs typeface="Times New Roman"/>
              </a:rPr>
              <a:t>Bir</a:t>
            </a:r>
            <a:r>
              <a:rPr sz="1400" spc="-10" dirty="0" smtClean="0"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dirty="0">
                <a:latin typeface="Arial Black" panose="020B0A04020102020204" pitchFamily="34" charset="0"/>
                <a:cs typeface="Times New Roman"/>
              </a:rPr>
              <a:t>üründe tehlike işareti </a:t>
            </a:r>
            <a:r>
              <a:rPr sz="1400" spc="-5" dirty="0">
                <a:latin typeface="Arial Black" panose="020B0A04020102020204" pitchFamily="34" charset="0"/>
                <a:cs typeface="Times New Roman"/>
              </a:rPr>
              <a:t>bulunmaması, güvenli olduğu anlamına  gelmez! Kimyasal </a:t>
            </a:r>
            <a:r>
              <a:rPr sz="1400" dirty="0">
                <a:latin typeface="Arial Black" panose="020B0A04020102020204" pitchFamily="34" charset="0"/>
                <a:cs typeface="Times New Roman"/>
              </a:rPr>
              <a:t>madde içeren tüm </a:t>
            </a:r>
            <a:r>
              <a:rPr sz="1400" spc="-5" dirty="0">
                <a:latin typeface="Arial Black" panose="020B0A04020102020204" pitchFamily="34" charset="0"/>
                <a:cs typeface="Times New Roman"/>
              </a:rPr>
              <a:t>ürünleri dikkatli</a:t>
            </a:r>
            <a:r>
              <a:rPr sz="1400" spc="1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-5" dirty="0">
                <a:latin typeface="Arial Black" panose="020B0A04020102020204" pitchFamily="34" charset="0"/>
                <a:cs typeface="Times New Roman"/>
              </a:rPr>
              <a:t>kullanın!</a:t>
            </a:r>
            <a:endParaRPr sz="1400" dirty="0">
              <a:latin typeface="Arial Black" panose="020B0A04020102020204" pitchFamily="34" charset="0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52262" y="1200150"/>
            <a:ext cx="4511675" cy="676275"/>
            <a:chOff x="396074" y="1304544"/>
            <a:chExt cx="4511675" cy="676275"/>
          </a:xfrm>
        </p:grpSpPr>
        <p:sp>
          <p:nvSpPr>
            <p:cNvPr id="13" name="object 13"/>
            <p:cNvSpPr/>
            <p:nvPr/>
          </p:nvSpPr>
          <p:spPr>
            <a:xfrm>
              <a:off x="421474" y="1955419"/>
              <a:ext cx="4486275" cy="25400"/>
            </a:xfrm>
            <a:custGeom>
              <a:avLst/>
              <a:gdLst/>
              <a:ahLst/>
              <a:cxnLst/>
              <a:rect l="l" t="t" r="r" b="b"/>
              <a:pathLst>
                <a:path w="4486275" h="25400">
                  <a:moveTo>
                    <a:pt x="0" y="25400"/>
                  </a:moveTo>
                  <a:lnTo>
                    <a:pt x="4486275" y="25400"/>
                  </a:lnTo>
                  <a:lnTo>
                    <a:pt x="4486275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4D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8774" y="1317244"/>
              <a:ext cx="4486275" cy="638175"/>
            </a:xfrm>
            <a:custGeom>
              <a:avLst/>
              <a:gdLst/>
              <a:ahLst/>
              <a:cxnLst/>
              <a:rect l="l" t="t" r="r" b="b"/>
              <a:pathLst>
                <a:path w="4486275" h="638175">
                  <a:moveTo>
                    <a:pt x="4486275" y="0"/>
                  </a:moveTo>
                  <a:lnTo>
                    <a:pt x="0" y="0"/>
                  </a:lnTo>
                  <a:lnTo>
                    <a:pt x="0" y="638175"/>
                  </a:lnTo>
                  <a:lnTo>
                    <a:pt x="4486275" y="638175"/>
                  </a:lnTo>
                  <a:lnTo>
                    <a:pt x="4486275" y="0"/>
                  </a:lnTo>
                  <a:close/>
                </a:path>
              </a:pathLst>
            </a:custGeom>
            <a:solidFill>
              <a:srgbClr val="FFE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8774" y="1317244"/>
              <a:ext cx="4486275" cy="638175"/>
            </a:xfrm>
            <a:custGeom>
              <a:avLst/>
              <a:gdLst/>
              <a:ahLst/>
              <a:cxnLst/>
              <a:rect l="l" t="t" r="r" b="b"/>
              <a:pathLst>
                <a:path w="4486275" h="638175">
                  <a:moveTo>
                    <a:pt x="0" y="638175"/>
                  </a:moveTo>
                  <a:lnTo>
                    <a:pt x="4486275" y="638175"/>
                  </a:lnTo>
                  <a:lnTo>
                    <a:pt x="4486275" y="0"/>
                  </a:lnTo>
                  <a:lnTo>
                    <a:pt x="0" y="0"/>
                  </a:lnTo>
                  <a:lnTo>
                    <a:pt x="0" y="638175"/>
                  </a:lnTo>
                  <a:close/>
                </a:path>
              </a:pathLst>
            </a:custGeom>
            <a:ln w="25400">
              <a:solidFill>
                <a:srgbClr val="C2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21474" y="1212850"/>
            <a:ext cx="4486275" cy="97334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3020" marR="36195" algn="just">
              <a:lnSpc>
                <a:spcPct val="97200"/>
              </a:lnSpc>
              <a:spcBef>
                <a:spcPts val="140"/>
              </a:spcBef>
            </a:pPr>
            <a:r>
              <a:rPr sz="1600" spc="-10" dirty="0">
                <a:latin typeface="Arial Black" panose="020B0A04020102020204" pitchFamily="34" charset="0"/>
                <a:cs typeface="Times New Roman"/>
              </a:rPr>
              <a:t>Bazı </a:t>
            </a:r>
            <a:r>
              <a:rPr sz="1600" dirty="0">
                <a:latin typeface="Arial Black" panose="020B0A04020102020204" pitchFamily="34" charset="0"/>
                <a:cs typeface="Times New Roman"/>
              </a:rPr>
              <a:t>kimyasallara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karşı </a:t>
            </a:r>
            <a:r>
              <a:rPr sz="1600" dirty="0">
                <a:latin typeface="Arial Black" panose="020B0A04020102020204" pitchFamily="34" charset="0"/>
                <a:cs typeface="Times New Roman"/>
              </a:rPr>
              <a:t>alerjik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olmanız </a:t>
            </a:r>
            <a:r>
              <a:rPr sz="1600" dirty="0">
                <a:latin typeface="Arial Black" panose="020B0A04020102020204" pitchFamily="34" charset="0"/>
                <a:cs typeface="Times New Roman"/>
              </a:rPr>
              <a:t>halinde, bu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maddelerden,  beklenenden </a:t>
            </a:r>
            <a:r>
              <a:rPr sz="1600" dirty="0">
                <a:latin typeface="Arial Black" panose="020B0A04020102020204" pitchFamily="34" charset="0"/>
                <a:cs typeface="Times New Roman"/>
              </a:rPr>
              <a:t>çok daha çabuk </a:t>
            </a:r>
            <a:r>
              <a:rPr sz="1600" spc="-15" dirty="0">
                <a:latin typeface="Arial Black" panose="020B0A04020102020204" pitchFamily="34" charset="0"/>
                <a:cs typeface="Times New Roman"/>
              </a:rPr>
              <a:t>ve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şiddetli </a:t>
            </a:r>
            <a:r>
              <a:rPr sz="1600" dirty="0">
                <a:latin typeface="Arial Black" panose="020B0A04020102020204" pitchFamily="34" charset="0"/>
                <a:cs typeface="Times New Roman"/>
              </a:rPr>
              <a:t>bir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şekilde zehirlenebilir </a:t>
            </a:r>
            <a:r>
              <a:rPr sz="1600" spc="-15" dirty="0">
                <a:latin typeface="Arial Black" panose="020B0A04020102020204" pitchFamily="34" charset="0"/>
                <a:cs typeface="Times New Roman"/>
              </a:rPr>
              <a:t>veya 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zarar görebilirsiniz!</a:t>
            </a:r>
            <a:endParaRPr sz="1600" dirty="0">
              <a:latin typeface="Arial Black" panose="020B0A04020102020204" pitchFamily="34" charset="0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6074" y="2314575"/>
            <a:ext cx="4511675" cy="1596390"/>
            <a:chOff x="396074" y="2314575"/>
            <a:chExt cx="4511675" cy="1596390"/>
          </a:xfrm>
        </p:grpSpPr>
        <p:sp>
          <p:nvSpPr>
            <p:cNvPr id="18" name="object 18"/>
            <p:cNvSpPr/>
            <p:nvPr/>
          </p:nvSpPr>
          <p:spPr>
            <a:xfrm>
              <a:off x="421474" y="2803525"/>
              <a:ext cx="4486275" cy="25400"/>
            </a:xfrm>
            <a:custGeom>
              <a:avLst/>
              <a:gdLst/>
              <a:ahLst/>
              <a:cxnLst/>
              <a:rect l="l" t="t" r="r" b="b"/>
              <a:pathLst>
                <a:path w="4486275" h="25400">
                  <a:moveTo>
                    <a:pt x="0" y="25400"/>
                  </a:moveTo>
                  <a:lnTo>
                    <a:pt x="4486275" y="25400"/>
                  </a:lnTo>
                  <a:lnTo>
                    <a:pt x="4486275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4D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8774" y="2327275"/>
              <a:ext cx="4486275" cy="476250"/>
            </a:xfrm>
            <a:custGeom>
              <a:avLst/>
              <a:gdLst/>
              <a:ahLst/>
              <a:cxnLst/>
              <a:rect l="l" t="t" r="r" b="b"/>
              <a:pathLst>
                <a:path w="4486275" h="476250">
                  <a:moveTo>
                    <a:pt x="4486275" y="0"/>
                  </a:moveTo>
                  <a:lnTo>
                    <a:pt x="0" y="0"/>
                  </a:lnTo>
                  <a:lnTo>
                    <a:pt x="0" y="476250"/>
                  </a:lnTo>
                  <a:lnTo>
                    <a:pt x="4486275" y="476250"/>
                  </a:lnTo>
                  <a:lnTo>
                    <a:pt x="4486275" y="0"/>
                  </a:lnTo>
                  <a:close/>
                </a:path>
              </a:pathLst>
            </a:custGeom>
            <a:solidFill>
              <a:srgbClr val="D5E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8774" y="2327275"/>
              <a:ext cx="4486275" cy="476250"/>
            </a:xfrm>
            <a:custGeom>
              <a:avLst/>
              <a:gdLst/>
              <a:ahLst/>
              <a:cxnLst/>
              <a:rect l="l" t="t" r="r" b="b"/>
              <a:pathLst>
                <a:path w="4486275" h="476250">
                  <a:moveTo>
                    <a:pt x="0" y="476250"/>
                  </a:moveTo>
                  <a:lnTo>
                    <a:pt x="4486275" y="476250"/>
                  </a:lnTo>
                  <a:lnTo>
                    <a:pt x="4486275" y="0"/>
                  </a:lnTo>
                  <a:lnTo>
                    <a:pt x="0" y="0"/>
                  </a:lnTo>
                  <a:lnTo>
                    <a:pt x="0" y="476250"/>
                  </a:lnTo>
                  <a:close/>
                </a:path>
              </a:pathLst>
            </a:custGeom>
            <a:ln w="25400">
              <a:solidFill>
                <a:srgbClr val="C2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1474" y="3885311"/>
              <a:ext cx="4486275" cy="25400"/>
            </a:xfrm>
            <a:custGeom>
              <a:avLst/>
              <a:gdLst/>
              <a:ahLst/>
              <a:cxnLst/>
              <a:rect l="l" t="t" r="r" b="b"/>
              <a:pathLst>
                <a:path w="4486275" h="25400">
                  <a:moveTo>
                    <a:pt x="0" y="25400"/>
                  </a:moveTo>
                  <a:lnTo>
                    <a:pt x="4486275" y="25400"/>
                  </a:lnTo>
                  <a:lnTo>
                    <a:pt x="4486275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4D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8774" y="3151886"/>
              <a:ext cx="4486275" cy="733425"/>
            </a:xfrm>
            <a:custGeom>
              <a:avLst/>
              <a:gdLst/>
              <a:ahLst/>
              <a:cxnLst/>
              <a:rect l="l" t="t" r="r" b="b"/>
              <a:pathLst>
                <a:path w="4486275" h="733425">
                  <a:moveTo>
                    <a:pt x="4486275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4486275" y="733425"/>
                  </a:lnTo>
                  <a:lnTo>
                    <a:pt x="4486275" y="0"/>
                  </a:lnTo>
                  <a:close/>
                </a:path>
              </a:pathLst>
            </a:custGeom>
            <a:solidFill>
              <a:srgbClr val="FFF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8774" y="3151886"/>
              <a:ext cx="4486275" cy="733425"/>
            </a:xfrm>
            <a:custGeom>
              <a:avLst/>
              <a:gdLst/>
              <a:ahLst/>
              <a:cxnLst/>
              <a:rect l="l" t="t" r="r" b="b"/>
              <a:pathLst>
                <a:path w="4486275" h="733425">
                  <a:moveTo>
                    <a:pt x="0" y="733425"/>
                  </a:moveTo>
                  <a:lnTo>
                    <a:pt x="4486275" y="733425"/>
                  </a:lnTo>
                  <a:lnTo>
                    <a:pt x="4486275" y="0"/>
                  </a:lnTo>
                  <a:lnTo>
                    <a:pt x="0" y="0"/>
                  </a:lnTo>
                  <a:lnTo>
                    <a:pt x="0" y="733425"/>
                  </a:lnTo>
                  <a:close/>
                </a:path>
              </a:pathLst>
            </a:custGeom>
            <a:ln w="25400">
              <a:solidFill>
                <a:srgbClr val="C2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74395" y="2264290"/>
            <a:ext cx="4460875" cy="1633268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3020" marR="36830" algn="just">
              <a:lnSpc>
                <a:spcPts val="1420"/>
              </a:lnSpc>
              <a:spcBef>
                <a:spcPts val="160"/>
              </a:spcBef>
            </a:pPr>
            <a:r>
              <a:rPr sz="1600" dirty="0">
                <a:latin typeface="Arial Black" panose="020B0A04020102020204" pitchFamily="34" charset="0"/>
                <a:cs typeface="Times New Roman"/>
              </a:rPr>
              <a:t>Deodorant,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saç </a:t>
            </a:r>
            <a:r>
              <a:rPr sz="1600" spc="-10" dirty="0">
                <a:latin typeface="Arial Black" panose="020B0A04020102020204" pitchFamily="34" charset="0"/>
                <a:cs typeface="Times New Roman"/>
              </a:rPr>
              <a:t>spreyi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gibi aerosollerin içindeki kimyasallar </a:t>
            </a:r>
            <a:r>
              <a:rPr sz="1600" dirty="0">
                <a:latin typeface="Arial Black" panose="020B0A04020102020204" pitchFamily="34" charset="0"/>
                <a:cs typeface="Times New Roman"/>
              </a:rPr>
              <a:t>çok </a:t>
            </a:r>
            <a:r>
              <a:rPr sz="1600" spc="-5" dirty="0">
                <a:latin typeface="Arial Black" panose="020B0A04020102020204" pitchFamily="34" charset="0"/>
                <a:cs typeface="Times New Roman"/>
              </a:rPr>
              <a:t>kolay  alevlenebilir!</a:t>
            </a:r>
            <a:endParaRPr sz="1600" dirty="0">
              <a:latin typeface="Arial Black" panose="020B0A040201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33020" marR="36195" algn="just">
              <a:lnSpc>
                <a:spcPct val="110400"/>
              </a:lnSpc>
            </a:pPr>
            <a:r>
              <a:rPr sz="1200" spc="-5" dirty="0">
                <a:latin typeface="Arial Black" panose="020B0A04020102020204" pitchFamily="34" charset="0"/>
                <a:cs typeface="Times New Roman"/>
              </a:rPr>
              <a:t>İçerisindeki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itici </a:t>
            </a:r>
            <a:r>
              <a:rPr sz="1200" spc="-10" dirty="0">
                <a:latin typeface="Arial Black" panose="020B0A04020102020204" pitchFamily="34" charset="0"/>
                <a:cs typeface="Times New Roman"/>
              </a:rPr>
              <a:t>gazla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püskürten aerosol kutuları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yerine,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elle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sıkarak 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pompalama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etkisiyle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püskürten ürünleri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tercih edebilirsiniz. </a:t>
            </a:r>
            <a:r>
              <a:rPr sz="1200" spc="-15" dirty="0" smtClean="0">
                <a:latin typeface="Arial Black" panose="020B0A04020102020204" pitchFamily="34" charset="0"/>
                <a:cs typeface="Times New Roman"/>
              </a:rPr>
              <a:t>Bu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ürünlerin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oluşturduğu sisin </a:t>
            </a:r>
            <a:r>
              <a:rPr sz="1200" dirty="0">
                <a:latin typeface="Arial Black" panose="020B0A04020102020204" pitchFamily="34" charset="0"/>
                <a:cs typeface="Times New Roman"/>
              </a:rPr>
              <a:t>ciğerlere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zararı daha</a:t>
            </a:r>
            <a:r>
              <a:rPr sz="1200" spc="4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1200" spc="-5" dirty="0">
                <a:latin typeface="Arial Black" panose="020B0A04020102020204" pitchFamily="34" charset="0"/>
                <a:cs typeface="Times New Roman"/>
              </a:rPr>
              <a:t>azdır.</a:t>
            </a:r>
            <a:endParaRPr sz="1200" dirty="0">
              <a:latin typeface="Arial Black" panose="020B0A04020102020204" pitchFamily="34" charset="0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30350" y="313613"/>
            <a:ext cx="4718425" cy="7065409"/>
            <a:chOff x="359105" y="357085"/>
            <a:chExt cx="4643120" cy="6866255"/>
          </a:xfrm>
        </p:grpSpPr>
        <p:sp>
          <p:nvSpPr>
            <p:cNvPr id="26" name="object 26"/>
            <p:cNvSpPr/>
            <p:nvPr/>
          </p:nvSpPr>
          <p:spPr>
            <a:xfrm>
              <a:off x="1440815" y="4718177"/>
              <a:ext cx="2552700" cy="1450340"/>
            </a:xfrm>
            <a:custGeom>
              <a:avLst/>
              <a:gdLst/>
              <a:ahLst/>
              <a:cxnLst/>
              <a:rect l="l" t="t" r="r" b="b"/>
              <a:pathLst>
                <a:path w="2552700" h="1450339">
                  <a:moveTo>
                    <a:pt x="0" y="1439164"/>
                  </a:moveTo>
                  <a:lnTo>
                    <a:pt x="2552446" y="0"/>
                  </a:lnTo>
                </a:path>
                <a:path w="2552700" h="1450339">
                  <a:moveTo>
                    <a:pt x="2539492" y="1450086"/>
                  </a:moveTo>
                  <a:lnTo>
                    <a:pt x="3047" y="3048"/>
                  </a:lnTo>
                </a:path>
              </a:pathLst>
            </a:custGeom>
            <a:ln w="1016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0692" y="358673"/>
              <a:ext cx="4639945" cy="6863080"/>
            </a:xfrm>
            <a:custGeom>
              <a:avLst/>
              <a:gdLst/>
              <a:ahLst/>
              <a:cxnLst/>
              <a:rect l="l" t="t" r="r" b="b"/>
              <a:pathLst>
                <a:path w="4639945" h="6863080">
                  <a:moveTo>
                    <a:pt x="0" y="6863080"/>
                  </a:moveTo>
                  <a:lnTo>
                    <a:pt x="4639691" y="6863080"/>
                  </a:lnTo>
                  <a:lnTo>
                    <a:pt x="4639691" y="0"/>
                  </a:lnTo>
                  <a:lnTo>
                    <a:pt x="0" y="0"/>
                  </a:lnTo>
                  <a:lnTo>
                    <a:pt x="0" y="6863080"/>
                  </a:lnTo>
                  <a:close/>
                </a:path>
              </a:pathLst>
            </a:custGeom>
            <a:ln w="317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77270" y="838199"/>
            <a:ext cx="5219169" cy="7081978"/>
            <a:chOff x="92691" y="249427"/>
            <a:chExt cx="5219169" cy="7081978"/>
          </a:xfrm>
        </p:grpSpPr>
        <p:sp>
          <p:nvSpPr>
            <p:cNvPr id="3" name="object 3"/>
            <p:cNvSpPr/>
            <p:nvPr/>
          </p:nvSpPr>
          <p:spPr>
            <a:xfrm>
              <a:off x="441960" y="683259"/>
              <a:ext cx="127000" cy="1549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1960" y="1034033"/>
              <a:ext cx="127000" cy="1549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1960" y="1559813"/>
              <a:ext cx="127000" cy="154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1960" y="1910333"/>
              <a:ext cx="127000" cy="154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1960" y="2260854"/>
              <a:ext cx="127000" cy="154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1960" y="2611754"/>
              <a:ext cx="127000" cy="154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691" y="3613874"/>
              <a:ext cx="5219169" cy="37164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9796" y="249427"/>
              <a:ext cx="2880360" cy="2880360"/>
            </a:xfrm>
            <a:custGeom>
              <a:avLst/>
              <a:gdLst/>
              <a:ahLst/>
              <a:cxnLst/>
              <a:rect l="l" t="t" r="r" b="b"/>
              <a:pathLst>
                <a:path w="2880360" h="2880360">
                  <a:moveTo>
                    <a:pt x="2879953" y="558"/>
                  </a:moveTo>
                  <a:lnTo>
                    <a:pt x="108699" y="558"/>
                  </a:lnTo>
                  <a:lnTo>
                    <a:pt x="108699" y="0"/>
                  </a:lnTo>
                  <a:lnTo>
                    <a:pt x="73507" y="0"/>
                  </a:lnTo>
                  <a:lnTo>
                    <a:pt x="73507" y="558"/>
                  </a:lnTo>
                  <a:lnTo>
                    <a:pt x="72301" y="558"/>
                  </a:lnTo>
                  <a:lnTo>
                    <a:pt x="72301" y="381"/>
                  </a:lnTo>
                  <a:lnTo>
                    <a:pt x="37109" y="381"/>
                  </a:lnTo>
                  <a:lnTo>
                    <a:pt x="37109" y="558"/>
                  </a:lnTo>
                  <a:lnTo>
                    <a:pt x="35902" y="558"/>
                  </a:lnTo>
                  <a:lnTo>
                    <a:pt x="35902" y="127"/>
                  </a:lnTo>
                  <a:lnTo>
                    <a:pt x="711" y="127"/>
                  </a:lnTo>
                  <a:lnTo>
                    <a:pt x="711" y="558"/>
                  </a:lnTo>
                  <a:lnTo>
                    <a:pt x="228" y="558"/>
                  </a:lnTo>
                  <a:lnTo>
                    <a:pt x="228" y="36830"/>
                  </a:lnTo>
                  <a:lnTo>
                    <a:pt x="279" y="72186"/>
                  </a:lnTo>
                  <a:lnTo>
                    <a:pt x="0" y="72186"/>
                  </a:lnTo>
                  <a:lnTo>
                    <a:pt x="0" y="108458"/>
                  </a:lnTo>
                  <a:lnTo>
                    <a:pt x="711" y="108458"/>
                  </a:lnTo>
                  <a:lnTo>
                    <a:pt x="711" y="2880106"/>
                  </a:lnTo>
                  <a:lnTo>
                    <a:pt x="35902" y="2880106"/>
                  </a:lnTo>
                  <a:lnTo>
                    <a:pt x="35902" y="108458"/>
                  </a:lnTo>
                  <a:lnTo>
                    <a:pt x="37109" y="108458"/>
                  </a:lnTo>
                  <a:lnTo>
                    <a:pt x="37109" y="2160397"/>
                  </a:lnTo>
                  <a:lnTo>
                    <a:pt x="72301" y="2160397"/>
                  </a:lnTo>
                  <a:lnTo>
                    <a:pt x="72301" y="108458"/>
                  </a:lnTo>
                  <a:lnTo>
                    <a:pt x="73507" y="108458"/>
                  </a:lnTo>
                  <a:lnTo>
                    <a:pt x="73507" y="1440053"/>
                  </a:lnTo>
                  <a:lnTo>
                    <a:pt x="108699" y="1440053"/>
                  </a:lnTo>
                  <a:lnTo>
                    <a:pt x="108699" y="108458"/>
                  </a:lnTo>
                  <a:lnTo>
                    <a:pt x="1439926" y="108458"/>
                  </a:lnTo>
                  <a:lnTo>
                    <a:pt x="1439926" y="72771"/>
                  </a:lnTo>
                  <a:lnTo>
                    <a:pt x="2160041" y="72771"/>
                  </a:lnTo>
                  <a:lnTo>
                    <a:pt x="2160041" y="36830"/>
                  </a:lnTo>
                  <a:lnTo>
                    <a:pt x="2879953" y="36830"/>
                  </a:lnTo>
                  <a:lnTo>
                    <a:pt x="2879953" y="558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7650" y="249783"/>
              <a:ext cx="127038" cy="1276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32406" y="4451045"/>
              <a:ext cx="2882265" cy="2880360"/>
            </a:xfrm>
            <a:custGeom>
              <a:avLst/>
              <a:gdLst/>
              <a:ahLst/>
              <a:cxnLst/>
              <a:rect l="l" t="t" r="r" b="b"/>
              <a:pathLst>
                <a:path w="2882265" h="2880359">
                  <a:moveTo>
                    <a:pt x="2881795" y="0"/>
                  </a:moveTo>
                  <a:lnTo>
                    <a:pt x="2845943" y="0"/>
                  </a:lnTo>
                  <a:lnTo>
                    <a:pt x="2845943" y="2771978"/>
                  </a:lnTo>
                  <a:lnTo>
                    <a:pt x="2845943" y="2807970"/>
                  </a:lnTo>
                  <a:lnTo>
                    <a:pt x="2845943" y="2808122"/>
                  </a:lnTo>
                  <a:lnTo>
                    <a:pt x="2845727" y="2808122"/>
                  </a:lnTo>
                  <a:lnTo>
                    <a:pt x="2845727" y="2807970"/>
                  </a:lnTo>
                  <a:lnTo>
                    <a:pt x="2845943" y="2807970"/>
                  </a:lnTo>
                  <a:lnTo>
                    <a:pt x="2845943" y="2771978"/>
                  </a:lnTo>
                  <a:lnTo>
                    <a:pt x="2845727" y="2771978"/>
                  </a:lnTo>
                  <a:lnTo>
                    <a:pt x="2845727" y="720229"/>
                  </a:lnTo>
                  <a:lnTo>
                    <a:pt x="2809875" y="720229"/>
                  </a:lnTo>
                  <a:lnTo>
                    <a:pt x="2809875" y="2771978"/>
                  </a:lnTo>
                  <a:lnTo>
                    <a:pt x="2809875" y="2807970"/>
                  </a:lnTo>
                  <a:lnTo>
                    <a:pt x="2809875" y="2808122"/>
                  </a:lnTo>
                  <a:lnTo>
                    <a:pt x="2809659" y="2808122"/>
                  </a:lnTo>
                  <a:lnTo>
                    <a:pt x="2809659" y="2807970"/>
                  </a:lnTo>
                  <a:lnTo>
                    <a:pt x="2809875" y="2807970"/>
                  </a:lnTo>
                  <a:lnTo>
                    <a:pt x="2809875" y="2771978"/>
                  </a:lnTo>
                  <a:lnTo>
                    <a:pt x="2809659" y="2771978"/>
                  </a:lnTo>
                  <a:lnTo>
                    <a:pt x="2809659" y="1440281"/>
                  </a:lnTo>
                  <a:lnTo>
                    <a:pt x="2773807" y="1440281"/>
                  </a:lnTo>
                  <a:lnTo>
                    <a:pt x="2773807" y="2771978"/>
                  </a:lnTo>
                  <a:lnTo>
                    <a:pt x="1439926" y="2771978"/>
                  </a:lnTo>
                  <a:lnTo>
                    <a:pt x="1439926" y="2807970"/>
                  </a:lnTo>
                  <a:lnTo>
                    <a:pt x="2773807" y="2807970"/>
                  </a:lnTo>
                  <a:lnTo>
                    <a:pt x="2773807" y="2808122"/>
                  </a:lnTo>
                  <a:lnTo>
                    <a:pt x="719455" y="2808122"/>
                  </a:lnTo>
                  <a:lnTo>
                    <a:pt x="719455" y="2843974"/>
                  </a:lnTo>
                  <a:lnTo>
                    <a:pt x="0" y="2843974"/>
                  </a:lnTo>
                  <a:lnTo>
                    <a:pt x="0" y="2879966"/>
                  </a:lnTo>
                  <a:lnTo>
                    <a:pt x="2879979" y="2879966"/>
                  </a:lnTo>
                  <a:lnTo>
                    <a:pt x="2879979" y="2879217"/>
                  </a:lnTo>
                  <a:lnTo>
                    <a:pt x="2881795" y="2879217"/>
                  </a:lnTo>
                  <a:lnTo>
                    <a:pt x="2881795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86401" y="7202626"/>
              <a:ext cx="127038" cy="1276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5765" y="359130"/>
              <a:ext cx="4648200" cy="6862445"/>
            </a:xfrm>
            <a:custGeom>
              <a:avLst/>
              <a:gdLst/>
              <a:ahLst/>
              <a:cxnLst/>
              <a:rect l="l" t="t" r="r" b="b"/>
              <a:pathLst>
                <a:path w="4648200" h="6862445">
                  <a:moveTo>
                    <a:pt x="0" y="6862318"/>
                  </a:moveTo>
                  <a:lnTo>
                    <a:pt x="4648200" y="6862318"/>
                  </a:lnTo>
                  <a:lnTo>
                    <a:pt x="4648200" y="0"/>
                  </a:lnTo>
                  <a:lnTo>
                    <a:pt x="0" y="0"/>
                  </a:lnTo>
                  <a:lnTo>
                    <a:pt x="0" y="6862318"/>
                  </a:lnTo>
                  <a:close/>
                </a:path>
              </a:pathLst>
            </a:custGeom>
            <a:ln w="317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93700" y="65314"/>
            <a:ext cx="4584699" cy="5579091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R="363855" algn="ctr">
              <a:lnSpc>
                <a:spcPct val="100000"/>
              </a:lnSpc>
              <a:spcBef>
                <a:spcPts val="585"/>
              </a:spcBef>
            </a:pPr>
            <a:r>
              <a:rPr sz="1000" dirty="0">
                <a:latin typeface="Times New Roman"/>
                <a:cs typeface="Times New Roman"/>
              </a:rPr>
              <a:t>6</a:t>
            </a:r>
          </a:p>
          <a:p>
            <a:pPr marR="19685" algn="ctr">
              <a:lnSpc>
                <a:spcPct val="100000"/>
              </a:lnSpc>
              <a:spcBef>
                <a:spcPts val="680"/>
              </a:spcBef>
            </a:pPr>
            <a:r>
              <a:rPr sz="1600" b="1" i="1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ÇOK</a:t>
            </a:r>
            <a:r>
              <a:rPr sz="1600" b="1" i="1" spc="-1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TEHLİKELİ!</a:t>
            </a:r>
            <a:endParaRPr sz="1600" dirty="0">
              <a:latin typeface="Arial Black" panose="020B0A04020102020204" pitchFamily="34" charset="0"/>
              <a:cs typeface="Times New Roman"/>
            </a:endParaRPr>
          </a:p>
          <a:p>
            <a:pPr marL="12700" marR="5715" indent="101600" algn="ctr">
              <a:lnSpc>
                <a:spcPts val="1380"/>
              </a:lnSpc>
              <a:spcBef>
                <a:spcPts val="615"/>
              </a:spcBef>
              <a:tabLst>
                <a:tab pos="847090" algn="l"/>
                <a:tab pos="1402715" algn="l"/>
                <a:tab pos="1922145" algn="l"/>
                <a:tab pos="2592705" algn="l"/>
                <a:tab pos="3333115" algn="l"/>
                <a:tab pos="3794760" algn="l"/>
                <a:tab pos="4380865" algn="l"/>
              </a:tabLst>
            </a:pPr>
            <a:endParaRPr lang="tr-TR" sz="1400" spc="-30" dirty="0" smtClean="0">
              <a:solidFill>
                <a:srgbClr val="FF0000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marR="5715" indent="101600" algn="ctr">
              <a:lnSpc>
                <a:spcPts val="1380"/>
              </a:lnSpc>
              <a:spcBef>
                <a:spcPts val="615"/>
              </a:spcBef>
              <a:tabLst>
                <a:tab pos="847090" algn="l"/>
                <a:tab pos="1402715" algn="l"/>
                <a:tab pos="1922145" algn="l"/>
                <a:tab pos="2592705" algn="l"/>
                <a:tab pos="3333115" algn="l"/>
                <a:tab pos="3794760" algn="l"/>
                <a:tab pos="4380865" algn="l"/>
              </a:tabLst>
            </a:pPr>
            <a:r>
              <a:rPr sz="1600" spc="-3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K</a:t>
            </a:r>
            <a:r>
              <a:rPr sz="1600" spc="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i</a:t>
            </a:r>
            <a:r>
              <a:rPr sz="1600" spc="2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m</a:t>
            </a:r>
            <a:r>
              <a:rPr sz="1600" spc="-4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y</a:t>
            </a:r>
            <a:r>
              <a:rPr sz="1600" spc="2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a</a:t>
            </a:r>
            <a:r>
              <a:rPr sz="1600" spc="-1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s</a:t>
            </a:r>
            <a:r>
              <a:rPr sz="1600" spc="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a</a:t>
            </a:r>
            <a:r>
              <a:rPr sz="16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l</a:t>
            </a:r>
            <a:r>
              <a:rPr lang="tr-TR" sz="16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spc="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ma</a:t>
            </a:r>
            <a:r>
              <a:rPr sz="16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d</a:t>
            </a:r>
            <a:r>
              <a:rPr sz="1600" spc="-2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d</a:t>
            </a:r>
            <a:r>
              <a:rPr sz="16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e</a:t>
            </a:r>
            <a:r>
              <a:rPr lang="tr-TR" sz="16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spc="-1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i</a:t>
            </a:r>
            <a:r>
              <a:rPr sz="1600" spc="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çe</a:t>
            </a:r>
            <a:r>
              <a:rPr sz="16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r</a:t>
            </a:r>
            <a:r>
              <a:rPr sz="1600" spc="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e</a:t>
            </a:r>
            <a:r>
              <a:rPr sz="16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n</a:t>
            </a:r>
            <a:r>
              <a:rPr lang="tr-TR" sz="16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ürün</a:t>
            </a:r>
            <a:r>
              <a:rPr sz="1600" spc="-1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l</a:t>
            </a:r>
            <a:r>
              <a:rPr sz="1600" spc="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e</a:t>
            </a:r>
            <a:r>
              <a:rPr sz="16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r</a:t>
            </a:r>
            <a:r>
              <a:rPr sz="1600" spc="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i</a:t>
            </a:r>
            <a:r>
              <a:rPr sz="16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,</a:t>
            </a:r>
            <a:r>
              <a:rPr lang="tr-TR" sz="16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spc="-2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k</a:t>
            </a:r>
            <a:r>
              <a:rPr sz="1600" spc="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e</a:t>
            </a:r>
            <a:r>
              <a:rPr sz="1600" spc="-1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s</a:t>
            </a:r>
            <a:r>
              <a:rPr sz="1600" spc="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i</a:t>
            </a:r>
            <a:r>
              <a:rPr sz="16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nl</a:t>
            </a:r>
            <a:r>
              <a:rPr sz="1600" spc="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i</a:t>
            </a:r>
            <a:r>
              <a:rPr sz="16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k</a:t>
            </a:r>
            <a:r>
              <a:rPr sz="1600" spc="-1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l</a:t>
            </a:r>
            <a:r>
              <a:rPr sz="16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e</a:t>
            </a:r>
            <a:r>
              <a:rPr lang="tr-TR" sz="16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di</a:t>
            </a:r>
            <a:r>
              <a:rPr sz="1600" spc="-2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ğ</a:t>
            </a:r>
            <a:r>
              <a:rPr sz="1600" spc="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e</a:t>
            </a:r>
            <a:r>
              <a:rPr sz="16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r</a:t>
            </a:r>
            <a:r>
              <a:rPr lang="tr-TR" sz="16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ürü</a:t>
            </a:r>
            <a:r>
              <a:rPr sz="1600" spc="-2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n</a:t>
            </a:r>
            <a:r>
              <a:rPr sz="1600" spc="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le</a:t>
            </a:r>
            <a:r>
              <a:rPr sz="16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r</a:t>
            </a:r>
            <a:r>
              <a:rPr lang="tr-TR" sz="16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spc="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il</a:t>
            </a:r>
            <a:r>
              <a:rPr sz="16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e</a:t>
            </a:r>
            <a:r>
              <a:rPr lang="tr-TR" sz="16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spc="-5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karıştırmayın</a:t>
            </a:r>
            <a:r>
              <a:rPr sz="1600" spc="-5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!</a:t>
            </a:r>
            <a:endParaRPr lang="tr-TR" sz="1600" spc="-5" dirty="0" smtClean="0">
              <a:solidFill>
                <a:srgbClr val="FF0000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marR="5715" indent="101600" algn="ctr">
              <a:lnSpc>
                <a:spcPts val="1380"/>
              </a:lnSpc>
              <a:spcBef>
                <a:spcPts val="615"/>
              </a:spcBef>
              <a:tabLst>
                <a:tab pos="847090" algn="l"/>
                <a:tab pos="1402715" algn="l"/>
                <a:tab pos="1922145" algn="l"/>
                <a:tab pos="2592705" algn="l"/>
                <a:tab pos="3333115" algn="l"/>
                <a:tab pos="3794760" algn="l"/>
                <a:tab pos="4380865" algn="l"/>
              </a:tabLst>
            </a:pPr>
            <a:endParaRPr sz="1600" dirty="0">
              <a:latin typeface="Arial Black" panose="020B0A04020102020204" pitchFamily="34" charset="0"/>
              <a:cs typeface="Times New Roman"/>
            </a:endParaRPr>
          </a:p>
          <a:p>
            <a:pPr marL="12700" indent="101600" algn="ctr">
              <a:lnSpc>
                <a:spcPts val="1315"/>
              </a:lnSpc>
            </a:pPr>
            <a:r>
              <a:rPr sz="1600" spc="-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Gereğinden fazla </a:t>
            </a:r>
            <a:r>
              <a:rPr sz="160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ürün </a:t>
            </a:r>
            <a:r>
              <a:rPr sz="1600" spc="-5" dirty="0" err="1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kullanmayın</a:t>
            </a:r>
            <a:r>
              <a:rPr sz="1600" spc="-5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.</a:t>
            </a:r>
            <a:endParaRPr lang="tr-TR" sz="1600" spc="-5" dirty="0" smtClean="0">
              <a:solidFill>
                <a:srgbClr val="FF0000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indent="101600" algn="ctr">
              <a:lnSpc>
                <a:spcPts val="1315"/>
              </a:lnSpc>
            </a:pPr>
            <a:endParaRPr lang="tr-TR" sz="1600" spc="-5" dirty="0" smtClean="0">
              <a:solidFill>
                <a:srgbClr val="FF0000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indent="101600" algn="ctr">
              <a:lnSpc>
                <a:spcPts val="1315"/>
              </a:lnSpc>
            </a:pPr>
            <a:r>
              <a:rPr sz="1600" spc="11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Bol </a:t>
            </a:r>
            <a:r>
              <a:rPr sz="1600" spc="-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miktarda </a:t>
            </a:r>
            <a:r>
              <a:rPr sz="160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ürün </a:t>
            </a:r>
            <a:r>
              <a:rPr sz="1600" spc="-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kullanmak belki</a:t>
            </a:r>
            <a:endParaRPr sz="1600" dirty="0">
              <a:latin typeface="Arial Black" panose="020B0A04020102020204" pitchFamily="34" charset="0"/>
              <a:cs typeface="Times New Roman"/>
            </a:endParaRPr>
          </a:p>
          <a:p>
            <a:pPr marL="12700" marR="8255" algn="ctr">
              <a:lnSpc>
                <a:spcPts val="1380"/>
              </a:lnSpc>
              <a:spcBef>
                <a:spcPts val="65"/>
              </a:spcBef>
            </a:pPr>
            <a:r>
              <a:rPr sz="160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daha çok </a:t>
            </a:r>
            <a:r>
              <a:rPr sz="1600" spc="-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bakteri </a:t>
            </a:r>
            <a:r>
              <a:rPr sz="160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öldürebilir </a:t>
            </a:r>
            <a:r>
              <a:rPr sz="1600" spc="-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ama </a:t>
            </a:r>
            <a:r>
              <a:rPr sz="1600" spc="-1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aynı </a:t>
            </a:r>
            <a:r>
              <a:rPr sz="160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zamanda </a:t>
            </a:r>
            <a:r>
              <a:rPr sz="1600" spc="-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zararlı maddelere </a:t>
            </a:r>
            <a:r>
              <a:rPr sz="160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çok  daha </a:t>
            </a:r>
            <a:r>
              <a:rPr sz="1600" spc="-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fazla </a:t>
            </a:r>
            <a:r>
              <a:rPr sz="160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maruz </a:t>
            </a:r>
            <a:r>
              <a:rPr sz="1600" spc="-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kalmamıza </a:t>
            </a:r>
            <a:r>
              <a:rPr sz="160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sebep</a:t>
            </a:r>
            <a:r>
              <a:rPr sz="1600" spc="-1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spc="-5" dirty="0" err="1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olur</a:t>
            </a:r>
            <a:r>
              <a:rPr sz="1600" spc="-5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.</a:t>
            </a:r>
            <a:endParaRPr lang="tr-TR" sz="1600" spc="-5" dirty="0" smtClean="0">
              <a:solidFill>
                <a:srgbClr val="FF0000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marR="8255">
              <a:lnSpc>
                <a:spcPts val="1380"/>
              </a:lnSpc>
              <a:spcBef>
                <a:spcPts val="65"/>
              </a:spcBef>
            </a:pPr>
            <a:endParaRPr sz="1400" dirty="0">
              <a:latin typeface="Arial Black" panose="020B0A04020102020204" pitchFamily="34" charset="0"/>
              <a:cs typeface="Times New Roman"/>
            </a:endParaRPr>
          </a:p>
          <a:p>
            <a:pPr marL="12700" marR="7620" indent="101600" algn="ctr">
              <a:lnSpc>
                <a:spcPts val="1380"/>
              </a:lnSpc>
            </a:pPr>
            <a:r>
              <a:rPr sz="140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Ürünleri </a:t>
            </a:r>
            <a:r>
              <a:rPr sz="1400" spc="-1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iyi </a:t>
            </a:r>
            <a:r>
              <a:rPr sz="1400" spc="-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havalandırılmayan odalarda kullanmayın, </a:t>
            </a:r>
            <a:r>
              <a:rPr sz="140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buharlarını  </a:t>
            </a:r>
            <a:r>
              <a:rPr sz="1400" spc="-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doğrudan </a:t>
            </a:r>
            <a:r>
              <a:rPr sz="1400" spc="-5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solumayın</a:t>
            </a:r>
            <a:r>
              <a:rPr sz="1400" spc="-5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!</a:t>
            </a:r>
            <a:endParaRPr lang="tr-TR" sz="1400" spc="-5" dirty="0" smtClean="0">
              <a:solidFill>
                <a:srgbClr val="002060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marR="7620" indent="101600" algn="ctr">
              <a:lnSpc>
                <a:spcPts val="1380"/>
              </a:lnSpc>
            </a:pPr>
            <a:endParaRPr sz="1400" dirty="0">
              <a:solidFill>
                <a:srgbClr val="002060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marR="10160" indent="101600" algn="ctr">
              <a:lnSpc>
                <a:spcPts val="1380"/>
              </a:lnSpc>
            </a:pPr>
            <a:r>
              <a:rPr sz="140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Ürünleri </a:t>
            </a:r>
            <a:r>
              <a:rPr sz="1400" spc="-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orijinal kaplarından başka kaplara aktararak kullanmayın,  muhafaza</a:t>
            </a:r>
            <a:r>
              <a:rPr sz="140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etmeyin!</a:t>
            </a:r>
            <a:endParaRPr sz="1400" dirty="0">
              <a:solidFill>
                <a:srgbClr val="002060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marR="9525" indent="104139" algn="ctr">
              <a:lnSpc>
                <a:spcPts val="1380"/>
              </a:lnSpc>
            </a:pPr>
            <a:endParaRPr lang="tr-TR" sz="1400" spc="-10" dirty="0" smtClean="0">
              <a:solidFill>
                <a:srgbClr val="002060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marR="9525" indent="104139" algn="ctr">
              <a:lnSpc>
                <a:spcPts val="1380"/>
              </a:lnSpc>
            </a:pPr>
            <a:r>
              <a:rPr sz="2000" spc="-10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Farklı</a:t>
            </a:r>
            <a:r>
              <a:rPr sz="2000" spc="-1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tehlike sembollerine sahip </a:t>
            </a:r>
            <a:r>
              <a:rPr sz="2000" spc="-1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olan veya </a:t>
            </a:r>
            <a:r>
              <a:rPr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birbiri ile </a:t>
            </a:r>
            <a:r>
              <a:rPr sz="2000" spc="-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tehlikeli  reaksiyonlara girme riski taşıyan </a:t>
            </a:r>
            <a:r>
              <a:rPr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ürünler, </a:t>
            </a:r>
            <a:r>
              <a:rPr sz="2000" spc="-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aynı </a:t>
            </a:r>
            <a:r>
              <a:rPr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alanda</a:t>
            </a:r>
            <a:r>
              <a:rPr sz="2000" spc="7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saklanmamalıdır.</a:t>
            </a:r>
            <a:endParaRPr sz="2000" dirty="0">
              <a:solidFill>
                <a:srgbClr val="002060"/>
              </a:solidFill>
              <a:latin typeface="Arial Black" panose="020B0A04020102020204" pitchFamily="34" charset="0"/>
              <a:cs typeface="Times New Roman"/>
            </a:endParaRPr>
          </a:p>
          <a:p>
            <a:pPr marL="114300" algn="ctr">
              <a:lnSpc>
                <a:spcPts val="1335"/>
              </a:lnSpc>
              <a:tabLst>
                <a:tab pos="860425" algn="l"/>
                <a:tab pos="1223010" algn="l"/>
                <a:tab pos="1809114" algn="l"/>
                <a:tab pos="2841625" algn="l"/>
                <a:tab pos="3510915" algn="l"/>
                <a:tab pos="4010660" algn="l"/>
                <a:tab pos="4330065" algn="l"/>
              </a:tabLst>
            </a:pPr>
            <a:endParaRPr lang="tr-TR" sz="2000" spc="-10" dirty="0" smtClean="0">
              <a:solidFill>
                <a:srgbClr val="002060"/>
              </a:solidFill>
              <a:latin typeface="Arial Black" panose="020B0A04020102020204" pitchFamily="34" charset="0"/>
              <a:cs typeface="Times New Roman"/>
            </a:endParaRPr>
          </a:p>
          <a:p>
            <a:pPr marL="114300" algn="ctr">
              <a:lnSpc>
                <a:spcPts val="1335"/>
              </a:lnSpc>
              <a:tabLst>
                <a:tab pos="860425" algn="l"/>
                <a:tab pos="1223010" algn="l"/>
                <a:tab pos="1809114" algn="l"/>
                <a:tab pos="2841625" algn="l"/>
                <a:tab pos="3510915" algn="l"/>
                <a:tab pos="4010660" algn="l"/>
                <a:tab pos="4330065" algn="l"/>
              </a:tabLst>
            </a:pPr>
            <a:r>
              <a:rPr sz="2000" spc="-10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Ü</a:t>
            </a:r>
            <a:r>
              <a:rPr sz="2000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rün</a:t>
            </a:r>
            <a:r>
              <a:rPr sz="2000" spc="5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le</a:t>
            </a:r>
            <a:r>
              <a:rPr sz="2000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r</a:t>
            </a:r>
            <a:r>
              <a:rPr sz="2000" spc="5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i</a:t>
            </a:r>
            <a:r>
              <a:rPr sz="2000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n</a:t>
            </a:r>
            <a:r>
              <a:rPr lang="tr-TR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000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boş</a:t>
            </a:r>
            <a:r>
              <a:rPr lang="tr-TR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000" spc="-10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ş</a:t>
            </a:r>
            <a:r>
              <a:rPr sz="2000" spc="5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i</a:t>
            </a:r>
            <a:r>
              <a:rPr sz="2000" spc="-10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ş</a:t>
            </a:r>
            <a:r>
              <a:rPr sz="2000" spc="5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ele</a:t>
            </a:r>
            <a:r>
              <a:rPr sz="2000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ri</a:t>
            </a:r>
            <a:r>
              <a:rPr lang="tr-TR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000" spc="-30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s</a:t>
            </a:r>
            <a:r>
              <a:rPr sz="2000" spc="5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a</a:t>
            </a:r>
            <a:r>
              <a:rPr sz="2000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kl</a:t>
            </a:r>
            <a:r>
              <a:rPr sz="2000" spc="5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a</a:t>
            </a:r>
            <a:r>
              <a:rPr sz="2000" spc="-25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n</a:t>
            </a:r>
            <a:r>
              <a:rPr sz="2000" spc="5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ma</a:t>
            </a:r>
            <a:r>
              <a:rPr sz="2000" spc="-15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m</a:t>
            </a:r>
            <a:r>
              <a:rPr sz="2000" spc="5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al</a:t>
            </a:r>
            <a:r>
              <a:rPr sz="2000" spc="-15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ı</a:t>
            </a:r>
            <a:r>
              <a:rPr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,	</a:t>
            </a:r>
            <a:r>
              <a:rPr sz="2000" spc="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içe</a:t>
            </a:r>
            <a:r>
              <a:rPr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r</a:t>
            </a:r>
            <a:r>
              <a:rPr sz="2000" spc="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i</a:t>
            </a:r>
            <a:r>
              <a:rPr sz="2000" spc="-1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s</a:t>
            </a:r>
            <a:r>
              <a:rPr sz="2000" spc="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i</a:t>
            </a:r>
            <a:r>
              <a:rPr sz="2000" spc="-2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n</a:t>
            </a:r>
            <a:r>
              <a:rPr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e	</a:t>
            </a:r>
            <a:r>
              <a:rPr sz="2000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b</a:t>
            </a:r>
            <a:r>
              <a:rPr sz="2000" spc="5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a</a:t>
            </a:r>
            <a:r>
              <a:rPr sz="2000" spc="-10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ş</a:t>
            </a:r>
            <a:r>
              <a:rPr sz="2000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ka</a:t>
            </a:r>
            <a:r>
              <a:rPr lang="tr-TR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000" spc="-25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b</a:t>
            </a:r>
            <a:r>
              <a:rPr sz="2000" spc="5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i</a:t>
            </a:r>
            <a:r>
              <a:rPr sz="2000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r</a:t>
            </a:r>
            <a:r>
              <a:rPr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	</a:t>
            </a:r>
            <a:r>
              <a:rPr sz="2000" spc="-1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ş</a:t>
            </a:r>
            <a:r>
              <a:rPr sz="2000" spc="2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e</a:t>
            </a:r>
            <a:r>
              <a:rPr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y</a:t>
            </a:r>
          </a:p>
          <a:p>
            <a:pPr marL="12700" algn="ctr">
              <a:lnSpc>
                <a:spcPts val="1430"/>
              </a:lnSpc>
            </a:pPr>
            <a:r>
              <a:rPr sz="2000" spc="-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konulmamalıdır</a:t>
            </a:r>
            <a:r>
              <a:rPr sz="1400" spc="-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.</a:t>
            </a:r>
            <a:endParaRPr sz="1400" dirty="0">
              <a:solidFill>
                <a:srgbClr val="002060"/>
              </a:solidFill>
              <a:latin typeface="Arial Black" panose="020B0A04020102020204" pitchFamily="34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59" y="683259"/>
            <a:ext cx="127000" cy="154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1959" y="1034033"/>
            <a:ext cx="127000" cy="154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959" y="1384680"/>
            <a:ext cx="127000" cy="154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41959" y="1735201"/>
            <a:ext cx="127000" cy="330200"/>
            <a:chOff x="441959" y="1735201"/>
            <a:chExt cx="127000" cy="330200"/>
          </a:xfrm>
        </p:grpSpPr>
        <p:sp>
          <p:nvSpPr>
            <p:cNvPr id="6" name="object 6"/>
            <p:cNvSpPr/>
            <p:nvPr/>
          </p:nvSpPr>
          <p:spPr>
            <a:xfrm>
              <a:off x="441959" y="1735201"/>
              <a:ext cx="127000" cy="154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1959" y="1910334"/>
              <a:ext cx="127000" cy="154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41959" y="2260854"/>
            <a:ext cx="127000" cy="154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959" y="2611754"/>
            <a:ext cx="127000" cy="154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1959" y="2962275"/>
            <a:ext cx="127000" cy="154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9259" y="288713"/>
            <a:ext cx="4545330" cy="66255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89535" rIns="0" bIns="0" rtlCol="0">
            <a:spAutoFit/>
          </a:bodyPr>
          <a:lstStyle/>
          <a:p>
            <a:pPr marR="48260" algn="ctr">
              <a:lnSpc>
                <a:spcPct val="100000"/>
              </a:lnSpc>
              <a:spcBef>
                <a:spcPts val="705"/>
              </a:spcBef>
            </a:pPr>
            <a:r>
              <a:rPr sz="1400" b="1" i="1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NE</a:t>
            </a:r>
            <a:r>
              <a:rPr sz="1400" b="1" i="1" spc="-5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b="1" i="1" spc="-1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YAPMALI</a:t>
            </a:r>
            <a:r>
              <a:rPr sz="14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 sz="1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5715" indent="101600" algn="ctr">
              <a:spcBef>
                <a:spcPts val="615"/>
              </a:spcBef>
              <a:tabLst>
                <a:tab pos="922655" algn="l"/>
                <a:tab pos="1536700" algn="l"/>
                <a:tab pos="2124710" algn="l"/>
                <a:tab pos="2827020" algn="l"/>
                <a:tab pos="3323590" algn="l"/>
                <a:tab pos="3965575" algn="l"/>
              </a:tabLst>
            </a:pPr>
            <a:r>
              <a:rPr sz="1400" spc="1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K</a:t>
            </a:r>
            <a:r>
              <a:rPr sz="1400" spc="4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i</a:t>
            </a:r>
            <a:r>
              <a:rPr sz="1400" spc="6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m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y</a:t>
            </a:r>
            <a:r>
              <a:rPr sz="1400" spc="4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a</a:t>
            </a:r>
            <a:r>
              <a:rPr sz="1400" spc="3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s</a:t>
            </a:r>
            <a:r>
              <a:rPr sz="1400" spc="4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a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l</a:t>
            </a:r>
            <a:r>
              <a:rPr lang="tr-TR" sz="1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2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m</a:t>
            </a:r>
            <a:r>
              <a:rPr sz="1400" spc="4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a</a:t>
            </a:r>
            <a:r>
              <a:rPr sz="1400" spc="1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d</a:t>
            </a:r>
            <a:r>
              <a:rPr sz="1400" spc="3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d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e</a:t>
            </a:r>
            <a:r>
              <a:rPr lang="tr-TR" sz="1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4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i</a:t>
            </a:r>
            <a:r>
              <a:rPr sz="1400" spc="2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ç</a:t>
            </a:r>
            <a:r>
              <a:rPr sz="1400" spc="4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e</a:t>
            </a:r>
            <a:r>
              <a:rPr sz="1400" spc="1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r</a:t>
            </a:r>
            <a:r>
              <a:rPr sz="1400" spc="4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e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n</a:t>
            </a:r>
            <a:r>
              <a:rPr lang="tr-TR" sz="1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1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ü</a:t>
            </a:r>
            <a:r>
              <a:rPr sz="1400" spc="3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rü</a:t>
            </a:r>
            <a:r>
              <a:rPr sz="1400" spc="1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n</a:t>
            </a:r>
            <a:r>
              <a:rPr sz="1400" spc="4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le</a:t>
            </a:r>
            <a:r>
              <a:rPr sz="1400" spc="1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r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i</a:t>
            </a:r>
            <a:r>
              <a:rPr sz="14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	</a:t>
            </a:r>
            <a:r>
              <a:rPr lang="tr-TR" sz="1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3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s</a:t>
            </a:r>
            <a:r>
              <a:rPr sz="1400" spc="45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a</a:t>
            </a:r>
            <a:r>
              <a:rPr sz="1400" spc="25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t</a:t>
            </a:r>
            <a:r>
              <a:rPr sz="1400" spc="45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ı</a:t>
            </a:r>
            <a:r>
              <a:rPr sz="1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n</a:t>
            </a:r>
            <a:r>
              <a:rPr sz="14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	</a:t>
            </a:r>
            <a:r>
              <a:rPr sz="1400" spc="4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a</a:t>
            </a:r>
            <a:r>
              <a:rPr sz="1400" spc="2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l</a:t>
            </a:r>
            <a:r>
              <a:rPr sz="1400" spc="4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ı</a:t>
            </a:r>
            <a:r>
              <a:rPr sz="1400" spc="3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r</a:t>
            </a:r>
            <a:r>
              <a:rPr sz="1400" spc="1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k</a:t>
            </a:r>
            <a:r>
              <a:rPr sz="1400" spc="4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e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n</a:t>
            </a:r>
            <a:r>
              <a:rPr lang="tr-TR" sz="1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4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m</a:t>
            </a:r>
            <a:r>
              <a:rPr sz="1400" spc="3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ü</a:t>
            </a:r>
            <a:r>
              <a:rPr sz="1400" spc="2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m</a:t>
            </a:r>
            <a:r>
              <a:rPr sz="1400" spc="3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kü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n</a:t>
            </a:r>
            <a:r>
              <a:rPr sz="1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 </a:t>
            </a:r>
            <a:r>
              <a:rPr sz="14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olduğunca </a:t>
            </a:r>
            <a:r>
              <a:rPr sz="14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daha az zehirli, </a:t>
            </a:r>
            <a:r>
              <a:rPr sz="14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daha </a:t>
            </a:r>
            <a:r>
              <a:rPr sz="14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az </a:t>
            </a:r>
            <a:r>
              <a:rPr sz="14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tehlikeli malzemeleri </a:t>
            </a:r>
            <a:r>
              <a:rPr sz="14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tercih</a:t>
            </a:r>
            <a:r>
              <a:rPr sz="1400" spc="-1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edin!</a:t>
            </a:r>
          </a:p>
          <a:p>
            <a:pPr marL="12700" marR="5080" indent="101600" algn="ctr">
              <a:spcBef>
                <a:spcPts val="5"/>
              </a:spcBef>
              <a:tabLst>
                <a:tab pos="671830" algn="l"/>
                <a:tab pos="1560195" algn="l"/>
                <a:tab pos="2037714" algn="l"/>
                <a:tab pos="2722245" algn="l"/>
                <a:tab pos="3089910" algn="l"/>
                <a:tab pos="3381375" algn="l"/>
                <a:tab pos="4033520" algn="l"/>
              </a:tabLst>
            </a:pPr>
            <a:r>
              <a:rPr sz="1400" spc="-2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İ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ht</a:t>
            </a:r>
            <a:r>
              <a:rPr sz="1400" spc="2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i</a:t>
            </a:r>
            <a:r>
              <a:rPr sz="1400" spc="-4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y</a:t>
            </a:r>
            <a:r>
              <a:rPr sz="1400" spc="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a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ç</a:t>
            </a:r>
            <a:r>
              <a:rPr lang="tr-TR" sz="1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d</a:t>
            </a:r>
            <a:r>
              <a:rPr sz="1400" spc="1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u</a:t>
            </a:r>
            <a:r>
              <a:rPr sz="1400" spc="-4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y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d</a:t>
            </a:r>
            <a:r>
              <a:rPr sz="1400" spc="1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u</a:t>
            </a:r>
            <a:r>
              <a:rPr sz="1400" spc="-2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ğ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un</a:t>
            </a:r>
            <a:r>
              <a:rPr sz="1400" spc="1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u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z</a:t>
            </a:r>
            <a:r>
              <a:rPr lang="tr-TR" sz="1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k</a:t>
            </a:r>
            <a:r>
              <a:rPr sz="1400" spc="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a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d</a:t>
            </a:r>
            <a:r>
              <a:rPr sz="1400" spc="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a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r</a:t>
            </a:r>
            <a:r>
              <a:rPr sz="14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	</a:t>
            </a:r>
            <a:r>
              <a:rPr sz="1400" spc="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mal</a:t>
            </a:r>
            <a:r>
              <a:rPr sz="1400" spc="-1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z</a:t>
            </a:r>
            <a:r>
              <a:rPr sz="1400" spc="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e</a:t>
            </a:r>
            <a:r>
              <a:rPr sz="1400" spc="-1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m</a:t>
            </a:r>
            <a:r>
              <a:rPr sz="14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e	</a:t>
            </a:r>
            <a:r>
              <a:rPr lang="tr-TR" sz="1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           </a:t>
            </a:r>
            <a:r>
              <a:rPr sz="1400" spc="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alı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n</a:t>
            </a:r>
            <a:r>
              <a:rPr lang="tr-TR" sz="1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-2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k</a:t>
            </a:r>
            <a:r>
              <a:rPr sz="1400" spc="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i</a:t>
            </a:r>
            <a:r>
              <a:rPr sz="14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,	</a:t>
            </a:r>
            <a:r>
              <a:rPr sz="1400" spc="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e</a:t>
            </a:r>
            <a:r>
              <a:rPr sz="1400" spc="-2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v</a:t>
            </a:r>
            <a:r>
              <a:rPr sz="1400" spc="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i</a:t>
            </a:r>
            <a:r>
              <a:rPr sz="14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ni</a:t>
            </a:r>
            <a:r>
              <a:rPr sz="1400" spc="-1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z</a:t>
            </a:r>
            <a:r>
              <a:rPr sz="14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de	</a:t>
            </a:r>
            <a:r>
              <a:rPr sz="1400" spc="-1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t</a:t>
            </a:r>
            <a:r>
              <a:rPr sz="1400" spc="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e</a:t>
            </a:r>
            <a:r>
              <a:rPr sz="14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hl</a:t>
            </a:r>
            <a:r>
              <a:rPr sz="1400" spc="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i</a:t>
            </a:r>
            <a:r>
              <a:rPr sz="1400" spc="-2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k</a:t>
            </a:r>
            <a:r>
              <a:rPr sz="1400" spc="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el</a:t>
            </a:r>
            <a:r>
              <a:rPr sz="14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i  </a:t>
            </a:r>
            <a:r>
              <a:rPr sz="14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kimyasallardan oluşan </a:t>
            </a:r>
            <a:r>
              <a:rPr sz="14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bir </a:t>
            </a:r>
            <a:r>
              <a:rPr sz="1400" spc="-1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koleksiyon</a:t>
            </a:r>
            <a:r>
              <a:rPr sz="1400" spc="1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birikmesin!</a:t>
            </a:r>
          </a:p>
          <a:p>
            <a:pPr marL="12700" marR="6350" indent="101600"/>
            <a:endParaRPr lang="tr-TR" sz="1200" spc="-5" dirty="0" smtClean="0">
              <a:solidFill>
                <a:srgbClr val="00B050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marR="6350" indent="101600" algn="ctr"/>
            <a:r>
              <a:rPr sz="1600" spc="-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Aldığınız</a:t>
            </a:r>
            <a:r>
              <a:rPr sz="1600" spc="-5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ürünün etiketini </a:t>
            </a:r>
            <a:r>
              <a:rPr sz="16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inceleyin </a:t>
            </a:r>
            <a:r>
              <a:rPr sz="1600" spc="-1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ve </a:t>
            </a:r>
            <a:r>
              <a:rPr sz="16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kullanma talimatlarını mutlaka  okuyun!</a:t>
            </a:r>
            <a:endParaRPr sz="1600" dirty="0">
              <a:solidFill>
                <a:srgbClr val="00B050"/>
              </a:solidFill>
              <a:latin typeface="Arial Black" panose="020B0A04020102020204" pitchFamily="34" charset="0"/>
              <a:cs typeface="Times New Roman"/>
            </a:endParaRPr>
          </a:p>
          <a:p>
            <a:pPr marL="114300"/>
            <a:endParaRPr lang="tr-TR" sz="1600" dirty="0" smtClean="0">
              <a:solidFill>
                <a:srgbClr val="00B050"/>
              </a:solidFill>
              <a:latin typeface="Arial Black" panose="020B0A04020102020204" pitchFamily="34" charset="0"/>
              <a:cs typeface="Times New Roman"/>
            </a:endParaRPr>
          </a:p>
          <a:p>
            <a:pPr marL="114300" algn="ctr"/>
            <a:r>
              <a:rPr sz="16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Ürünleri</a:t>
            </a:r>
            <a:r>
              <a:rPr sz="16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, </a:t>
            </a:r>
            <a:r>
              <a:rPr sz="16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sadece etiketinde belirtilen kullanım amacına </a:t>
            </a:r>
            <a:r>
              <a:rPr sz="1600" spc="-1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uygun</a:t>
            </a:r>
            <a:r>
              <a:rPr sz="1600" spc="7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kullanın!</a:t>
            </a:r>
          </a:p>
          <a:p>
            <a:pPr marL="12700" marR="6350" indent="101600">
              <a:spcBef>
                <a:spcPts val="65"/>
              </a:spcBef>
            </a:pPr>
            <a:endParaRPr lang="tr-TR" sz="1200" dirty="0" smtClean="0">
              <a:solidFill>
                <a:srgbClr val="00B050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marR="6350" indent="101600" algn="ctr">
              <a:spcBef>
                <a:spcPts val="65"/>
              </a:spcBef>
            </a:pPr>
            <a:r>
              <a:rPr sz="16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Üretici</a:t>
            </a:r>
            <a:r>
              <a:rPr sz="16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6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tarafından </a:t>
            </a:r>
            <a:r>
              <a:rPr sz="16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önerilmişse mutlaka koruyucu eldiven </a:t>
            </a:r>
            <a:r>
              <a:rPr sz="1600" spc="-1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ve </a:t>
            </a:r>
            <a:r>
              <a:rPr sz="16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gözlük  </a:t>
            </a:r>
            <a:r>
              <a:rPr sz="16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kullanın!</a:t>
            </a:r>
          </a:p>
          <a:p>
            <a:pPr marL="12700" marR="8255" indent="101600" algn="ctr">
              <a:tabLst>
                <a:tab pos="843915" algn="l"/>
                <a:tab pos="1927225" algn="l"/>
                <a:tab pos="2573655" algn="l"/>
                <a:tab pos="3440429" algn="l"/>
                <a:tab pos="3775710" algn="l"/>
              </a:tabLst>
            </a:pPr>
            <a:r>
              <a:rPr sz="1400" spc="1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Ü</a:t>
            </a:r>
            <a:r>
              <a:rPr sz="1400" spc="1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r</a:t>
            </a:r>
            <a:r>
              <a:rPr sz="1400" spc="3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ü</a:t>
            </a:r>
            <a:r>
              <a:rPr sz="1400" spc="1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n</a:t>
            </a:r>
            <a:r>
              <a:rPr sz="1400" spc="2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le</a:t>
            </a:r>
            <a:r>
              <a:rPr sz="1400" spc="1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r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i</a:t>
            </a:r>
            <a:r>
              <a:rPr lang="tr-TR" sz="1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y</a:t>
            </a:r>
            <a:r>
              <a:rPr sz="1400" spc="6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i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y</a:t>
            </a:r>
            <a:r>
              <a:rPr sz="1400" spc="2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ece</a:t>
            </a:r>
            <a:r>
              <a:rPr sz="1400" spc="1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k</a:t>
            </a:r>
            <a:r>
              <a:rPr sz="1400" spc="2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l</a:t>
            </a:r>
            <a:r>
              <a:rPr sz="1400" spc="4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e</a:t>
            </a:r>
            <a:r>
              <a:rPr sz="1400" spc="1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rd</a:t>
            </a:r>
            <a:r>
              <a:rPr sz="1400" spc="2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e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n</a:t>
            </a:r>
            <a:r>
              <a:rPr lang="tr-TR" sz="1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3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u</a:t>
            </a:r>
            <a:r>
              <a:rPr sz="1400" spc="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z</a:t>
            </a:r>
            <a:r>
              <a:rPr sz="1400" spc="4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a</a:t>
            </a:r>
            <a:r>
              <a:rPr sz="1400" spc="1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k</a:t>
            </a:r>
            <a:r>
              <a:rPr sz="1400" spc="2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ta</a:t>
            </a:r>
            <a:r>
              <a:rPr sz="1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,</a:t>
            </a:r>
            <a:r>
              <a:rPr lang="tr-TR" sz="1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4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ç</a:t>
            </a:r>
            <a:r>
              <a:rPr sz="1400" spc="1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o</a:t>
            </a:r>
            <a:r>
              <a:rPr sz="1400" spc="2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c</a:t>
            </a:r>
            <a:r>
              <a:rPr sz="1400" spc="1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uk</a:t>
            </a:r>
            <a:r>
              <a:rPr sz="1400" spc="2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l</a:t>
            </a:r>
            <a:r>
              <a:rPr sz="1400" spc="4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a</a:t>
            </a:r>
            <a:r>
              <a:rPr sz="1400" spc="1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r</a:t>
            </a:r>
            <a:r>
              <a:rPr sz="1400" spc="2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ı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n</a:t>
            </a:r>
            <a:r>
              <a:rPr sz="14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	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ve</a:t>
            </a:r>
            <a:r>
              <a:rPr lang="tr-TR" sz="1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1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h</a:t>
            </a:r>
            <a:r>
              <a:rPr sz="1400" spc="4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a</a:t>
            </a:r>
            <a:r>
              <a:rPr sz="1400" spc="1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yv</a:t>
            </a:r>
            <a:r>
              <a:rPr sz="1400" spc="2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a</a:t>
            </a:r>
            <a:r>
              <a:rPr sz="1400" spc="1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n</a:t>
            </a:r>
            <a:r>
              <a:rPr sz="1400" spc="2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la</a:t>
            </a:r>
            <a:r>
              <a:rPr sz="1400" spc="3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r</a:t>
            </a:r>
            <a:r>
              <a:rPr sz="1400" spc="25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ı</a:t>
            </a:r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n</a:t>
            </a:r>
            <a:r>
              <a:rPr sz="1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 </a:t>
            </a:r>
            <a:r>
              <a:rPr sz="14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erişemeyeceği yerlerde </a:t>
            </a:r>
            <a:r>
              <a:rPr sz="14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muhafaza</a:t>
            </a:r>
            <a:r>
              <a:rPr sz="1400" spc="1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dirty="0" err="1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edin</a:t>
            </a:r>
            <a:r>
              <a:rPr sz="1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!</a:t>
            </a:r>
            <a:endParaRPr lang="tr-TR" sz="1400" dirty="0" smtClean="0">
              <a:solidFill>
                <a:srgbClr val="00B050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marR="6350" indent="101600" algn="ctr"/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Ürünleri</a:t>
            </a:r>
            <a:r>
              <a:rPr sz="1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orijinal </a:t>
            </a:r>
            <a:r>
              <a:rPr sz="14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kaplarında, kapakları iyice kapalı şekilde, mümkünse  kilitli dolaplarda muhafaza</a:t>
            </a:r>
            <a:r>
              <a:rPr sz="1400" spc="1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edin!</a:t>
            </a:r>
          </a:p>
          <a:p>
            <a:pPr marL="12700" marR="6350" indent="101600" algn="ctr"/>
            <a:r>
              <a:rPr sz="14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Temizlik</a:t>
            </a:r>
            <a:r>
              <a:rPr sz="1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ürünleri gibi tehlikeli buhar oluşturabilecek kimyasalları  kullanırken evin </a:t>
            </a:r>
            <a:r>
              <a:rPr sz="14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kapı </a:t>
            </a:r>
            <a:r>
              <a:rPr sz="1400" spc="-1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ve </a:t>
            </a:r>
            <a:r>
              <a:rPr sz="14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pencerelerini </a:t>
            </a:r>
            <a:r>
              <a:rPr sz="14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mümkün </a:t>
            </a:r>
            <a:r>
              <a:rPr sz="14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olduğunca açın</a:t>
            </a:r>
            <a:r>
              <a:rPr sz="1400" spc="7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-1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ve</a:t>
            </a:r>
            <a:endParaRPr sz="1400" dirty="0">
              <a:solidFill>
                <a:srgbClr val="00B050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algn="ctr"/>
            <a:r>
              <a:rPr sz="14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maksimum </a:t>
            </a:r>
            <a:r>
              <a:rPr sz="14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havalandırma</a:t>
            </a:r>
            <a:r>
              <a:rPr sz="1400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1400" spc="-5" dirty="0">
                <a:solidFill>
                  <a:srgbClr val="00B050"/>
                </a:solidFill>
                <a:latin typeface="Arial Black" panose="020B0A04020102020204" pitchFamily="34" charset="0"/>
                <a:cs typeface="Times New Roman"/>
              </a:rPr>
              <a:t>sağlayın!</a:t>
            </a:r>
            <a:endParaRPr sz="1400" dirty="0">
              <a:solidFill>
                <a:srgbClr val="00B050"/>
              </a:solidFill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8297" y="6718640"/>
            <a:ext cx="3962400" cy="899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00417" y="129540"/>
            <a:ext cx="88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47357" y="249783"/>
            <a:ext cx="4865370" cy="7080884"/>
            <a:chOff x="247357" y="249783"/>
            <a:chExt cx="4865370" cy="7080884"/>
          </a:xfrm>
        </p:grpSpPr>
        <p:sp>
          <p:nvSpPr>
            <p:cNvPr id="15" name="object 15"/>
            <p:cNvSpPr/>
            <p:nvPr/>
          </p:nvSpPr>
          <p:spPr>
            <a:xfrm>
              <a:off x="249948" y="249808"/>
              <a:ext cx="4862195" cy="7080884"/>
            </a:xfrm>
            <a:custGeom>
              <a:avLst/>
              <a:gdLst/>
              <a:ahLst/>
              <a:cxnLst/>
              <a:rect l="l" t="t" r="r" b="b"/>
              <a:pathLst>
                <a:path w="4862195" h="7080884">
                  <a:moveTo>
                    <a:pt x="2879979" y="7044537"/>
                  </a:moveTo>
                  <a:lnTo>
                    <a:pt x="108445" y="7044537"/>
                  </a:lnTo>
                  <a:lnTo>
                    <a:pt x="108445" y="7044347"/>
                  </a:lnTo>
                  <a:lnTo>
                    <a:pt x="2160701" y="7044347"/>
                  </a:lnTo>
                  <a:lnTo>
                    <a:pt x="2160701" y="7008469"/>
                  </a:lnTo>
                  <a:lnTo>
                    <a:pt x="108445" y="7008469"/>
                  </a:lnTo>
                  <a:lnTo>
                    <a:pt x="108445" y="7008292"/>
                  </a:lnTo>
                  <a:lnTo>
                    <a:pt x="1440510" y="7008292"/>
                  </a:lnTo>
                  <a:lnTo>
                    <a:pt x="1440510" y="6972427"/>
                  </a:lnTo>
                  <a:lnTo>
                    <a:pt x="108445" y="6972427"/>
                  </a:lnTo>
                  <a:lnTo>
                    <a:pt x="108445" y="5639613"/>
                  </a:lnTo>
                  <a:lnTo>
                    <a:pt x="72847" y="5639613"/>
                  </a:lnTo>
                  <a:lnTo>
                    <a:pt x="72847" y="7044537"/>
                  </a:lnTo>
                  <a:lnTo>
                    <a:pt x="72694" y="7044537"/>
                  </a:lnTo>
                  <a:lnTo>
                    <a:pt x="72694" y="7044347"/>
                  </a:lnTo>
                  <a:lnTo>
                    <a:pt x="72847" y="7044347"/>
                  </a:lnTo>
                  <a:lnTo>
                    <a:pt x="72847" y="7008469"/>
                  </a:lnTo>
                  <a:lnTo>
                    <a:pt x="72694" y="7008469"/>
                  </a:lnTo>
                  <a:lnTo>
                    <a:pt x="72694" y="7008292"/>
                  </a:lnTo>
                  <a:lnTo>
                    <a:pt x="72847" y="7008292"/>
                  </a:lnTo>
                  <a:lnTo>
                    <a:pt x="72847" y="6972427"/>
                  </a:lnTo>
                  <a:lnTo>
                    <a:pt x="72694" y="6972427"/>
                  </a:lnTo>
                  <a:lnTo>
                    <a:pt x="72694" y="4919281"/>
                  </a:lnTo>
                  <a:lnTo>
                    <a:pt x="37096" y="4919281"/>
                  </a:lnTo>
                  <a:lnTo>
                    <a:pt x="37096" y="7044537"/>
                  </a:lnTo>
                  <a:lnTo>
                    <a:pt x="36055" y="7044537"/>
                  </a:lnTo>
                  <a:lnTo>
                    <a:pt x="36055" y="7044347"/>
                  </a:lnTo>
                  <a:lnTo>
                    <a:pt x="37096" y="7044347"/>
                  </a:lnTo>
                  <a:lnTo>
                    <a:pt x="37096" y="7008469"/>
                  </a:lnTo>
                  <a:lnTo>
                    <a:pt x="36055" y="7008469"/>
                  </a:lnTo>
                  <a:lnTo>
                    <a:pt x="36055" y="7008292"/>
                  </a:lnTo>
                  <a:lnTo>
                    <a:pt x="37096" y="7008292"/>
                  </a:lnTo>
                  <a:lnTo>
                    <a:pt x="37096" y="6972427"/>
                  </a:lnTo>
                  <a:lnTo>
                    <a:pt x="36055" y="6972427"/>
                  </a:lnTo>
                  <a:lnTo>
                    <a:pt x="36055" y="4199852"/>
                  </a:lnTo>
                  <a:lnTo>
                    <a:pt x="457" y="4199852"/>
                  </a:lnTo>
                  <a:lnTo>
                    <a:pt x="457" y="6972427"/>
                  </a:lnTo>
                  <a:lnTo>
                    <a:pt x="457" y="7008292"/>
                  </a:lnTo>
                  <a:lnTo>
                    <a:pt x="457" y="7044537"/>
                  </a:lnTo>
                  <a:lnTo>
                    <a:pt x="0" y="7044537"/>
                  </a:lnTo>
                  <a:lnTo>
                    <a:pt x="0" y="7080415"/>
                  </a:lnTo>
                  <a:lnTo>
                    <a:pt x="2879979" y="7080415"/>
                  </a:lnTo>
                  <a:lnTo>
                    <a:pt x="2879979" y="7044537"/>
                  </a:lnTo>
                  <a:close/>
                </a:path>
                <a:path w="4862195" h="7080884">
                  <a:moveTo>
                    <a:pt x="4862017" y="0"/>
                  </a:moveTo>
                  <a:lnTo>
                    <a:pt x="4826482" y="0"/>
                  </a:lnTo>
                  <a:lnTo>
                    <a:pt x="4790427" y="0"/>
                  </a:lnTo>
                  <a:lnTo>
                    <a:pt x="4790427" y="203"/>
                  </a:lnTo>
                  <a:lnTo>
                    <a:pt x="4790427" y="36195"/>
                  </a:lnTo>
                  <a:lnTo>
                    <a:pt x="4789627" y="36271"/>
                  </a:lnTo>
                  <a:lnTo>
                    <a:pt x="4790427" y="36195"/>
                  </a:lnTo>
                  <a:lnTo>
                    <a:pt x="4790427" y="203"/>
                  </a:lnTo>
                  <a:lnTo>
                    <a:pt x="1981949" y="203"/>
                  </a:lnTo>
                  <a:lnTo>
                    <a:pt x="1981949" y="36195"/>
                  </a:lnTo>
                  <a:lnTo>
                    <a:pt x="4753978" y="36195"/>
                  </a:lnTo>
                  <a:lnTo>
                    <a:pt x="2701531" y="36271"/>
                  </a:lnTo>
                  <a:lnTo>
                    <a:pt x="2701531" y="72263"/>
                  </a:lnTo>
                  <a:lnTo>
                    <a:pt x="3421494" y="72263"/>
                  </a:lnTo>
                  <a:lnTo>
                    <a:pt x="3421494" y="108204"/>
                  </a:lnTo>
                  <a:lnTo>
                    <a:pt x="4753978" y="108204"/>
                  </a:lnTo>
                  <a:lnTo>
                    <a:pt x="4753978" y="1440307"/>
                  </a:lnTo>
                  <a:lnTo>
                    <a:pt x="4789627" y="1440307"/>
                  </a:lnTo>
                  <a:lnTo>
                    <a:pt x="4789627" y="108204"/>
                  </a:lnTo>
                  <a:lnTo>
                    <a:pt x="4790427" y="108204"/>
                  </a:lnTo>
                  <a:lnTo>
                    <a:pt x="4790427" y="2160016"/>
                  </a:lnTo>
                  <a:lnTo>
                    <a:pt x="4826368" y="2160016"/>
                  </a:lnTo>
                  <a:lnTo>
                    <a:pt x="4826368" y="2879979"/>
                  </a:lnTo>
                  <a:lnTo>
                    <a:pt x="4862017" y="2879979"/>
                  </a:lnTo>
                  <a:lnTo>
                    <a:pt x="4862017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85257" y="249783"/>
              <a:ext cx="127038" cy="1276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0692" y="358673"/>
              <a:ext cx="4639945" cy="6863080"/>
            </a:xfrm>
            <a:custGeom>
              <a:avLst/>
              <a:gdLst/>
              <a:ahLst/>
              <a:cxnLst/>
              <a:rect l="l" t="t" r="r" b="b"/>
              <a:pathLst>
                <a:path w="4639945" h="6863080">
                  <a:moveTo>
                    <a:pt x="0" y="6863080"/>
                  </a:moveTo>
                  <a:lnTo>
                    <a:pt x="4639691" y="6863080"/>
                  </a:lnTo>
                  <a:lnTo>
                    <a:pt x="4639691" y="0"/>
                  </a:lnTo>
                  <a:lnTo>
                    <a:pt x="0" y="0"/>
                  </a:lnTo>
                  <a:lnTo>
                    <a:pt x="0" y="6863080"/>
                  </a:lnTo>
                  <a:close/>
                </a:path>
              </a:pathLst>
            </a:custGeom>
            <a:ln w="317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7357" y="7201268"/>
              <a:ext cx="127038" cy="1276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3108</TotalTime>
  <Words>1706</Words>
  <Application>Microsoft Office PowerPoint</Application>
  <PresentationFormat>Custom</PresentationFormat>
  <Paragraphs>189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KMO</dc:creator>
  <cp:lastModifiedBy>Acer</cp:lastModifiedBy>
  <cp:revision>21</cp:revision>
  <dcterms:created xsi:type="dcterms:W3CDTF">2020-10-31T17:49:08Z</dcterms:created>
  <dcterms:modified xsi:type="dcterms:W3CDTF">2023-10-15T10:05:32Z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2016-05-25T00:00:00Z</vt:filetime>
  </property>
  <property fmtid="{D5CDD505-2E9C-101B-9397-08002B2CF9AE}" pid="3" name="Creator">
    <vt:lpwstr>Microsoft® Publisher 2010</vt:lpwstr>
  </property>
  <property fmtid="{D5CDD505-2E9C-101B-9397-08002B2CF9AE}" pid="4" name="LastSaved">
    <vt:filetime>2020-10-31T00:00:00Z</vt:filetime>
  </property>
</Properties>
</file>