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sldIdLst>
    <p:sldId id="256" r:id="rId2"/>
    <p:sldId id="257" r:id="rId3"/>
    <p:sldId id="258" r:id="rId4"/>
    <p:sldId id="261" r:id="rId5"/>
    <p:sldId id="294" r:id="rId6"/>
    <p:sldId id="259" r:id="rId7"/>
    <p:sldId id="262" r:id="rId8"/>
    <p:sldId id="263" r:id="rId9"/>
    <p:sldId id="264" r:id="rId10"/>
    <p:sldId id="265" r:id="rId11"/>
    <p:sldId id="266" r:id="rId12"/>
    <p:sldId id="267"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5" r:id="rId29"/>
    <p:sldId id="284" r:id="rId30"/>
    <p:sldId id="286" r:id="rId31"/>
    <p:sldId id="287" r:id="rId32"/>
    <p:sldId id="288" r:id="rId33"/>
    <p:sldId id="289" r:id="rId34"/>
    <p:sldId id="290" r:id="rId35"/>
    <p:sldId id="291" r:id="rId36"/>
    <p:sldId id="292" r:id="rId37"/>
    <p:sldId id="293" r:id="rId3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Orta Stil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Açık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274"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ata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 Id="rId5" Type="http://schemas.openxmlformats.org/officeDocument/2006/relationships/image" Target="../media/image65.png"/><Relationship Id="rId4" Type="http://schemas.openxmlformats.org/officeDocument/2006/relationships/image" Target="../media/image64.png"/></Relationships>
</file>

<file path=ppt/diagrams/_rels/data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 Id="rId5" Type="http://schemas.openxmlformats.org/officeDocument/2006/relationships/image" Target="../media/image65.png"/><Relationship Id="rId4" Type="http://schemas.openxmlformats.org/officeDocument/2006/relationships/image" Target="../media/image6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BF0D66-909D-43DB-B96E-B12CF7BFC20B}"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23E2F567-1AEF-4D71-BEDB-4977D1300F6D}">
      <dgm:prSet custT="1"/>
      <dgm:spPr/>
      <dgm:t>
        <a:bodyPr/>
        <a:lstStyle/>
        <a:p>
          <a:pPr algn="just">
            <a:lnSpc>
              <a:spcPct val="100000"/>
            </a:lnSpc>
          </a:pPr>
          <a:r>
            <a:rPr lang="tr-TR" sz="1800" dirty="0">
              <a:latin typeface="Arial" panose="020B0604020202020204" pitchFamily="34" charset="0"/>
              <a:cs typeface="Arial" panose="020B0604020202020204" pitchFamily="34" charset="0"/>
            </a:rPr>
            <a:t>Bor </a:t>
          </a:r>
          <a:r>
            <a:rPr lang="tr-TR" sz="1800" dirty="0" err="1">
              <a:latin typeface="Arial" panose="020B0604020202020204" pitchFamily="34" charset="0"/>
              <a:cs typeface="Arial" panose="020B0604020202020204" pitchFamily="34" charset="0"/>
            </a:rPr>
            <a:t>dipirolmetilen</a:t>
          </a:r>
          <a:r>
            <a:rPr lang="tr-TR" sz="1800" dirty="0">
              <a:latin typeface="Arial" panose="020B0604020202020204" pitchFamily="34" charset="0"/>
              <a:cs typeface="Arial" panose="020B0604020202020204" pitchFamily="34" charset="0"/>
            </a:rPr>
            <a:t> (BODIPY) bir tür floresans boyadır. </a:t>
          </a:r>
          <a:endParaRPr lang="en-US" sz="1800" dirty="0">
            <a:latin typeface="Arial" panose="020B0604020202020204" pitchFamily="34" charset="0"/>
            <a:cs typeface="Arial" panose="020B0604020202020204" pitchFamily="34" charset="0"/>
          </a:endParaRPr>
        </a:p>
      </dgm:t>
    </dgm:pt>
    <dgm:pt modelId="{DBFD8785-B07D-462D-B042-85664AC3A07C}" type="parTrans" cxnId="{0C0F3592-4BC0-49FB-A343-69050FBDE4F3}">
      <dgm:prSet/>
      <dgm:spPr/>
      <dgm:t>
        <a:bodyPr/>
        <a:lstStyle/>
        <a:p>
          <a:pPr algn="just"/>
          <a:endParaRPr lang="en-US" sz="1800">
            <a:latin typeface="Arial" panose="020B0604020202020204" pitchFamily="34" charset="0"/>
            <a:cs typeface="Arial" panose="020B0604020202020204" pitchFamily="34" charset="0"/>
          </a:endParaRPr>
        </a:p>
      </dgm:t>
    </dgm:pt>
    <dgm:pt modelId="{21F146D3-9915-4C51-B512-43DBC5CE803D}" type="sibTrans" cxnId="{0C0F3592-4BC0-49FB-A343-69050FBDE4F3}">
      <dgm:prSet/>
      <dgm:spPr/>
      <dgm:t>
        <a:bodyPr/>
        <a:lstStyle/>
        <a:p>
          <a:pPr algn="just"/>
          <a:endParaRPr lang="en-US" sz="1800">
            <a:latin typeface="Arial" panose="020B0604020202020204" pitchFamily="34" charset="0"/>
            <a:cs typeface="Arial" panose="020B0604020202020204" pitchFamily="34" charset="0"/>
          </a:endParaRPr>
        </a:p>
      </dgm:t>
    </dgm:pt>
    <dgm:pt modelId="{7358BF8A-DCAC-46D8-8FD8-AA69F7C1C4E6}">
      <dgm:prSet custT="1"/>
      <dgm:spPr/>
      <dgm:t>
        <a:bodyPr/>
        <a:lstStyle/>
        <a:p>
          <a:pPr algn="just">
            <a:lnSpc>
              <a:spcPct val="100000"/>
            </a:lnSpc>
          </a:pPr>
          <a:r>
            <a:rPr lang="tr-TR" sz="1800">
              <a:latin typeface="Arial" panose="020B0604020202020204" pitchFamily="34" charset="0"/>
              <a:cs typeface="Arial" panose="020B0604020202020204" pitchFamily="34" charset="0"/>
            </a:rPr>
            <a:t>Karanlıkta parlar. </a:t>
          </a:r>
          <a:endParaRPr lang="en-US" sz="1800">
            <a:latin typeface="Arial" panose="020B0604020202020204" pitchFamily="34" charset="0"/>
            <a:cs typeface="Arial" panose="020B0604020202020204" pitchFamily="34" charset="0"/>
          </a:endParaRPr>
        </a:p>
      </dgm:t>
    </dgm:pt>
    <dgm:pt modelId="{346CEDF2-18B8-4137-A8B3-8785E5FA70D5}" type="parTrans" cxnId="{338CAB3F-987B-4BFD-8927-8387B3571764}">
      <dgm:prSet/>
      <dgm:spPr/>
      <dgm:t>
        <a:bodyPr/>
        <a:lstStyle/>
        <a:p>
          <a:pPr algn="just"/>
          <a:endParaRPr lang="en-US" sz="1800">
            <a:latin typeface="Arial" panose="020B0604020202020204" pitchFamily="34" charset="0"/>
            <a:cs typeface="Arial" panose="020B0604020202020204" pitchFamily="34" charset="0"/>
          </a:endParaRPr>
        </a:p>
      </dgm:t>
    </dgm:pt>
    <dgm:pt modelId="{E5FF25FF-866D-450F-A4E5-39033EF35A6D}" type="sibTrans" cxnId="{338CAB3F-987B-4BFD-8927-8387B3571764}">
      <dgm:prSet/>
      <dgm:spPr/>
      <dgm:t>
        <a:bodyPr/>
        <a:lstStyle/>
        <a:p>
          <a:pPr algn="just"/>
          <a:endParaRPr lang="en-US" sz="1800">
            <a:latin typeface="Arial" panose="020B0604020202020204" pitchFamily="34" charset="0"/>
            <a:cs typeface="Arial" panose="020B0604020202020204" pitchFamily="34" charset="0"/>
          </a:endParaRPr>
        </a:p>
      </dgm:t>
    </dgm:pt>
    <dgm:pt modelId="{7A2A8209-9DDA-4DEF-8D61-77E3888B2758}">
      <dgm:prSet custT="1"/>
      <dgm:spPr/>
      <dgm:t>
        <a:bodyPr/>
        <a:lstStyle/>
        <a:p>
          <a:pPr algn="just">
            <a:lnSpc>
              <a:spcPct val="100000"/>
            </a:lnSpc>
          </a:pPr>
          <a:r>
            <a:rPr lang="tr-TR" sz="1800" dirty="0">
              <a:latin typeface="Arial" panose="020B0604020202020204" pitchFamily="34" charset="0"/>
              <a:cs typeface="Arial" panose="020B0604020202020204" pitchFamily="34" charset="0"/>
            </a:rPr>
            <a:t>Sıvı bazlı bataryalarda enerjinin depolanması adına iyi bir malzemedir.</a:t>
          </a:r>
          <a:endParaRPr lang="en-US" sz="1800" dirty="0">
            <a:latin typeface="Arial" panose="020B0604020202020204" pitchFamily="34" charset="0"/>
            <a:cs typeface="Arial" panose="020B0604020202020204" pitchFamily="34" charset="0"/>
          </a:endParaRPr>
        </a:p>
      </dgm:t>
    </dgm:pt>
    <dgm:pt modelId="{A4182BBD-3147-47BF-BA8B-F2B885A1D999}" type="parTrans" cxnId="{9021A7DA-FC9E-4054-9D73-433E8A78B218}">
      <dgm:prSet/>
      <dgm:spPr/>
      <dgm:t>
        <a:bodyPr/>
        <a:lstStyle/>
        <a:p>
          <a:pPr algn="just"/>
          <a:endParaRPr lang="en-US" sz="1800">
            <a:latin typeface="Arial" panose="020B0604020202020204" pitchFamily="34" charset="0"/>
            <a:cs typeface="Arial" panose="020B0604020202020204" pitchFamily="34" charset="0"/>
          </a:endParaRPr>
        </a:p>
      </dgm:t>
    </dgm:pt>
    <dgm:pt modelId="{D12B78EE-49D4-4818-8E1A-418C9D3F6C00}" type="sibTrans" cxnId="{9021A7DA-FC9E-4054-9D73-433E8A78B218}">
      <dgm:prSet/>
      <dgm:spPr/>
      <dgm:t>
        <a:bodyPr/>
        <a:lstStyle/>
        <a:p>
          <a:pPr algn="just"/>
          <a:endParaRPr lang="en-US" sz="1800">
            <a:latin typeface="Arial" panose="020B0604020202020204" pitchFamily="34" charset="0"/>
            <a:cs typeface="Arial" panose="020B0604020202020204" pitchFamily="34" charset="0"/>
          </a:endParaRPr>
        </a:p>
      </dgm:t>
    </dgm:pt>
    <dgm:pt modelId="{5432D8D3-55F6-4C3D-A4A1-429176F0E79A}">
      <dgm:prSet custT="1"/>
      <dgm:spPr/>
      <dgm:t>
        <a:bodyPr/>
        <a:lstStyle/>
        <a:p>
          <a:pPr algn="just">
            <a:lnSpc>
              <a:spcPct val="100000"/>
            </a:lnSpc>
          </a:pPr>
          <a:r>
            <a:rPr lang="tr-TR" sz="1800" dirty="0">
              <a:latin typeface="Arial" panose="020B0604020202020204" pitchFamily="34" charset="0"/>
              <a:cs typeface="Arial" panose="020B0604020202020204" pitchFamily="34" charset="0"/>
            </a:rPr>
            <a:t>Elektrikli araçlar ve evlerde yaygın olarak kullanılabilecektir.</a:t>
          </a:r>
          <a:endParaRPr lang="en-US" sz="1800" dirty="0">
            <a:latin typeface="Arial" panose="020B0604020202020204" pitchFamily="34" charset="0"/>
            <a:cs typeface="Arial" panose="020B0604020202020204" pitchFamily="34" charset="0"/>
          </a:endParaRPr>
        </a:p>
      </dgm:t>
    </dgm:pt>
    <dgm:pt modelId="{B9E2D2FC-A3C6-485E-991F-80C44E7B17BE}" type="parTrans" cxnId="{F56183D0-A3C3-4257-A8E5-65A9A94268F3}">
      <dgm:prSet/>
      <dgm:spPr/>
      <dgm:t>
        <a:bodyPr/>
        <a:lstStyle/>
        <a:p>
          <a:pPr algn="just"/>
          <a:endParaRPr lang="en-US" sz="1800">
            <a:latin typeface="Arial" panose="020B0604020202020204" pitchFamily="34" charset="0"/>
            <a:cs typeface="Arial" panose="020B0604020202020204" pitchFamily="34" charset="0"/>
          </a:endParaRPr>
        </a:p>
      </dgm:t>
    </dgm:pt>
    <dgm:pt modelId="{787962E1-D827-4065-B039-9C9C1BA31530}" type="sibTrans" cxnId="{F56183D0-A3C3-4257-A8E5-65A9A94268F3}">
      <dgm:prSet/>
      <dgm:spPr/>
      <dgm:t>
        <a:bodyPr/>
        <a:lstStyle/>
        <a:p>
          <a:pPr algn="just"/>
          <a:endParaRPr lang="en-US" sz="1800">
            <a:latin typeface="Arial" panose="020B0604020202020204" pitchFamily="34" charset="0"/>
            <a:cs typeface="Arial" panose="020B0604020202020204" pitchFamily="34" charset="0"/>
          </a:endParaRPr>
        </a:p>
      </dgm:t>
    </dgm:pt>
    <dgm:pt modelId="{D5BE10B2-6098-443D-992F-D52240352A27}" type="pres">
      <dgm:prSet presAssocID="{94BF0D66-909D-43DB-B96E-B12CF7BFC20B}" presName="root" presStyleCnt="0">
        <dgm:presLayoutVars>
          <dgm:dir/>
          <dgm:resizeHandles val="exact"/>
        </dgm:presLayoutVars>
      </dgm:prSet>
      <dgm:spPr/>
    </dgm:pt>
    <dgm:pt modelId="{9A24BC92-E220-44A4-978B-A3C15FCD45AD}" type="pres">
      <dgm:prSet presAssocID="{23E2F567-1AEF-4D71-BEDB-4977D1300F6D}" presName="compNode" presStyleCnt="0"/>
      <dgm:spPr/>
    </dgm:pt>
    <dgm:pt modelId="{19714544-D123-46AE-868B-8A9B79B6FC4B}" type="pres">
      <dgm:prSet presAssocID="{23E2F567-1AEF-4D71-BEDB-4977D1300F6D}" presName="bgRect" presStyleLbl="bgShp" presStyleIdx="0" presStyleCnt="4" custLinFactNeighborY="7166"/>
      <dgm:spPr/>
    </dgm:pt>
    <dgm:pt modelId="{94A64F9C-63ED-4B6E-8E79-75F444B7DE76}" type="pres">
      <dgm:prSet presAssocID="{23E2F567-1AEF-4D71-BEDB-4977D1300F6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oya"/>
        </a:ext>
      </dgm:extLst>
    </dgm:pt>
    <dgm:pt modelId="{65B798D2-BE11-40CE-8BC2-7FA81F0241FF}" type="pres">
      <dgm:prSet presAssocID="{23E2F567-1AEF-4D71-BEDB-4977D1300F6D}" presName="spaceRect" presStyleCnt="0"/>
      <dgm:spPr/>
    </dgm:pt>
    <dgm:pt modelId="{8EBA51DB-F211-4923-911C-934F65AB95FE}" type="pres">
      <dgm:prSet presAssocID="{23E2F567-1AEF-4D71-BEDB-4977D1300F6D}" presName="parTx" presStyleLbl="revTx" presStyleIdx="0" presStyleCnt="4">
        <dgm:presLayoutVars>
          <dgm:chMax val="0"/>
          <dgm:chPref val="0"/>
        </dgm:presLayoutVars>
      </dgm:prSet>
      <dgm:spPr/>
    </dgm:pt>
    <dgm:pt modelId="{70FE8F39-455F-4A93-BD5A-F12D42E19566}" type="pres">
      <dgm:prSet presAssocID="{21F146D3-9915-4C51-B512-43DBC5CE803D}" presName="sibTrans" presStyleCnt="0"/>
      <dgm:spPr/>
    </dgm:pt>
    <dgm:pt modelId="{82C69EDB-5636-4FD8-8526-C0A2D1E0A004}" type="pres">
      <dgm:prSet presAssocID="{7358BF8A-DCAC-46D8-8FD8-AA69F7C1C4E6}" presName="compNode" presStyleCnt="0"/>
      <dgm:spPr/>
    </dgm:pt>
    <dgm:pt modelId="{D354FBEE-775B-4FCC-9DF9-B92A53C52C63}" type="pres">
      <dgm:prSet presAssocID="{7358BF8A-DCAC-46D8-8FD8-AA69F7C1C4E6}" presName="bgRect" presStyleLbl="bgShp" presStyleIdx="1" presStyleCnt="4"/>
      <dgm:spPr/>
    </dgm:pt>
    <dgm:pt modelId="{505DD441-2674-4687-9363-4F2AF8B1C7C9}" type="pres">
      <dgm:prSet presAssocID="{7358BF8A-DCAC-46D8-8FD8-AA69F7C1C4E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ightbulb"/>
        </a:ext>
      </dgm:extLst>
    </dgm:pt>
    <dgm:pt modelId="{5C7C21C7-2EC6-4047-A051-59F395FBFD45}" type="pres">
      <dgm:prSet presAssocID="{7358BF8A-DCAC-46D8-8FD8-AA69F7C1C4E6}" presName="spaceRect" presStyleCnt="0"/>
      <dgm:spPr/>
    </dgm:pt>
    <dgm:pt modelId="{162466C9-939D-4430-87AB-6760CDE31D07}" type="pres">
      <dgm:prSet presAssocID="{7358BF8A-DCAC-46D8-8FD8-AA69F7C1C4E6}" presName="parTx" presStyleLbl="revTx" presStyleIdx="1" presStyleCnt="4">
        <dgm:presLayoutVars>
          <dgm:chMax val="0"/>
          <dgm:chPref val="0"/>
        </dgm:presLayoutVars>
      </dgm:prSet>
      <dgm:spPr/>
    </dgm:pt>
    <dgm:pt modelId="{2228AD67-A450-4E4B-835D-C3D0A91E38EC}" type="pres">
      <dgm:prSet presAssocID="{E5FF25FF-866D-450F-A4E5-39033EF35A6D}" presName="sibTrans" presStyleCnt="0"/>
      <dgm:spPr/>
    </dgm:pt>
    <dgm:pt modelId="{D793943C-79A6-42A8-B6D8-8E057446CC4D}" type="pres">
      <dgm:prSet presAssocID="{7A2A8209-9DDA-4DEF-8D61-77E3888B2758}" presName="compNode" presStyleCnt="0"/>
      <dgm:spPr/>
    </dgm:pt>
    <dgm:pt modelId="{5DF25827-478E-4F42-8EBF-64FB11723E78}" type="pres">
      <dgm:prSet presAssocID="{7A2A8209-9DDA-4DEF-8D61-77E3888B2758}" presName="bgRect" presStyleLbl="bgShp" presStyleIdx="2" presStyleCnt="4"/>
      <dgm:spPr/>
    </dgm:pt>
    <dgm:pt modelId="{26594F9D-4FFB-4519-AFA8-BFD5BDC0F25B}" type="pres">
      <dgm:prSet presAssocID="{7A2A8209-9DDA-4DEF-8D61-77E3888B275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7BF9E644-8FBC-42F2-B678-2E55A102C8F3}" type="pres">
      <dgm:prSet presAssocID="{7A2A8209-9DDA-4DEF-8D61-77E3888B2758}" presName="spaceRect" presStyleCnt="0"/>
      <dgm:spPr/>
    </dgm:pt>
    <dgm:pt modelId="{FEA1A50B-232D-4976-8C61-519F5C6B4313}" type="pres">
      <dgm:prSet presAssocID="{7A2A8209-9DDA-4DEF-8D61-77E3888B2758}" presName="parTx" presStyleLbl="revTx" presStyleIdx="2" presStyleCnt="4">
        <dgm:presLayoutVars>
          <dgm:chMax val="0"/>
          <dgm:chPref val="0"/>
        </dgm:presLayoutVars>
      </dgm:prSet>
      <dgm:spPr/>
    </dgm:pt>
    <dgm:pt modelId="{A377E209-C401-4562-B3AA-1A18A9B856F2}" type="pres">
      <dgm:prSet presAssocID="{D12B78EE-49D4-4818-8E1A-418C9D3F6C00}" presName="sibTrans" presStyleCnt="0"/>
      <dgm:spPr/>
    </dgm:pt>
    <dgm:pt modelId="{05C99BB7-1A7A-4969-BC71-DAE4041F5583}" type="pres">
      <dgm:prSet presAssocID="{5432D8D3-55F6-4C3D-A4A1-429176F0E79A}" presName="compNode" presStyleCnt="0"/>
      <dgm:spPr/>
    </dgm:pt>
    <dgm:pt modelId="{CE6B606F-6DFB-49D3-9162-0E0107F7583F}" type="pres">
      <dgm:prSet presAssocID="{5432D8D3-55F6-4C3D-A4A1-429176F0E79A}" presName="bgRect" presStyleLbl="bgShp" presStyleIdx="3" presStyleCnt="4"/>
      <dgm:spPr/>
    </dgm:pt>
    <dgm:pt modelId="{3AE7E91E-7592-451A-9DEA-B8F70CA7F0C6}" type="pres">
      <dgm:prSet presAssocID="{5432D8D3-55F6-4C3D-A4A1-429176F0E79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Electric Car"/>
        </a:ext>
      </dgm:extLst>
    </dgm:pt>
    <dgm:pt modelId="{896BF4AA-0E3B-45E6-B219-3EC32DDE9C46}" type="pres">
      <dgm:prSet presAssocID="{5432D8D3-55F6-4C3D-A4A1-429176F0E79A}" presName="spaceRect" presStyleCnt="0"/>
      <dgm:spPr/>
    </dgm:pt>
    <dgm:pt modelId="{CABABDCC-B19A-4E27-913A-575F2A97C723}" type="pres">
      <dgm:prSet presAssocID="{5432D8D3-55F6-4C3D-A4A1-429176F0E79A}" presName="parTx" presStyleLbl="revTx" presStyleIdx="3" presStyleCnt="4">
        <dgm:presLayoutVars>
          <dgm:chMax val="0"/>
          <dgm:chPref val="0"/>
        </dgm:presLayoutVars>
      </dgm:prSet>
      <dgm:spPr/>
    </dgm:pt>
  </dgm:ptLst>
  <dgm:cxnLst>
    <dgm:cxn modelId="{16CD441C-7493-4E04-962D-52576783C4A2}" type="presOf" srcId="{94BF0D66-909D-43DB-B96E-B12CF7BFC20B}" destId="{D5BE10B2-6098-443D-992F-D52240352A27}" srcOrd="0" destOrd="0" presId="urn:microsoft.com/office/officeart/2018/2/layout/IconVerticalSolidList"/>
    <dgm:cxn modelId="{338CAB3F-987B-4BFD-8927-8387B3571764}" srcId="{94BF0D66-909D-43DB-B96E-B12CF7BFC20B}" destId="{7358BF8A-DCAC-46D8-8FD8-AA69F7C1C4E6}" srcOrd="1" destOrd="0" parTransId="{346CEDF2-18B8-4137-A8B3-8785E5FA70D5}" sibTransId="{E5FF25FF-866D-450F-A4E5-39033EF35A6D}"/>
    <dgm:cxn modelId="{BC80254C-B054-4A80-A29D-F161959BB674}" type="presOf" srcId="{23E2F567-1AEF-4D71-BEDB-4977D1300F6D}" destId="{8EBA51DB-F211-4923-911C-934F65AB95FE}" srcOrd="0" destOrd="0" presId="urn:microsoft.com/office/officeart/2018/2/layout/IconVerticalSolidList"/>
    <dgm:cxn modelId="{0C0F3592-4BC0-49FB-A343-69050FBDE4F3}" srcId="{94BF0D66-909D-43DB-B96E-B12CF7BFC20B}" destId="{23E2F567-1AEF-4D71-BEDB-4977D1300F6D}" srcOrd="0" destOrd="0" parTransId="{DBFD8785-B07D-462D-B042-85664AC3A07C}" sibTransId="{21F146D3-9915-4C51-B512-43DBC5CE803D}"/>
    <dgm:cxn modelId="{4BAD0EB8-320E-4040-B9EA-A7C5FA0466F5}" type="presOf" srcId="{7A2A8209-9DDA-4DEF-8D61-77E3888B2758}" destId="{FEA1A50B-232D-4976-8C61-519F5C6B4313}" srcOrd="0" destOrd="0" presId="urn:microsoft.com/office/officeart/2018/2/layout/IconVerticalSolidList"/>
    <dgm:cxn modelId="{4A4ED4CB-99A4-4495-A6CA-4BC0CAB27F75}" type="presOf" srcId="{5432D8D3-55F6-4C3D-A4A1-429176F0E79A}" destId="{CABABDCC-B19A-4E27-913A-575F2A97C723}" srcOrd="0" destOrd="0" presId="urn:microsoft.com/office/officeart/2018/2/layout/IconVerticalSolidList"/>
    <dgm:cxn modelId="{F56183D0-A3C3-4257-A8E5-65A9A94268F3}" srcId="{94BF0D66-909D-43DB-B96E-B12CF7BFC20B}" destId="{5432D8D3-55F6-4C3D-A4A1-429176F0E79A}" srcOrd="3" destOrd="0" parTransId="{B9E2D2FC-A3C6-485E-991F-80C44E7B17BE}" sibTransId="{787962E1-D827-4065-B039-9C9C1BA31530}"/>
    <dgm:cxn modelId="{9021A7DA-FC9E-4054-9D73-433E8A78B218}" srcId="{94BF0D66-909D-43DB-B96E-B12CF7BFC20B}" destId="{7A2A8209-9DDA-4DEF-8D61-77E3888B2758}" srcOrd="2" destOrd="0" parTransId="{A4182BBD-3147-47BF-BA8B-F2B885A1D999}" sibTransId="{D12B78EE-49D4-4818-8E1A-418C9D3F6C00}"/>
    <dgm:cxn modelId="{BF101CFC-1CEF-4987-A6D0-F7C312419016}" type="presOf" srcId="{7358BF8A-DCAC-46D8-8FD8-AA69F7C1C4E6}" destId="{162466C9-939D-4430-87AB-6760CDE31D07}" srcOrd="0" destOrd="0" presId="urn:microsoft.com/office/officeart/2018/2/layout/IconVerticalSolidList"/>
    <dgm:cxn modelId="{19EDC193-84FC-45F3-BFA6-163071F6FAA0}" type="presParOf" srcId="{D5BE10B2-6098-443D-992F-D52240352A27}" destId="{9A24BC92-E220-44A4-978B-A3C15FCD45AD}" srcOrd="0" destOrd="0" presId="urn:microsoft.com/office/officeart/2018/2/layout/IconVerticalSolidList"/>
    <dgm:cxn modelId="{0FA8FA41-F86F-41C5-BD08-F40C385CE3EC}" type="presParOf" srcId="{9A24BC92-E220-44A4-978B-A3C15FCD45AD}" destId="{19714544-D123-46AE-868B-8A9B79B6FC4B}" srcOrd="0" destOrd="0" presId="urn:microsoft.com/office/officeart/2018/2/layout/IconVerticalSolidList"/>
    <dgm:cxn modelId="{BF83F977-B4BF-4B76-A033-71D5DBA0FAF4}" type="presParOf" srcId="{9A24BC92-E220-44A4-978B-A3C15FCD45AD}" destId="{94A64F9C-63ED-4B6E-8E79-75F444B7DE76}" srcOrd="1" destOrd="0" presId="urn:microsoft.com/office/officeart/2018/2/layout/IconVerticalSolidList"/>
    <dgm:cxn modelId="{DFDDD8C0-1F00-4A29-9559-72CE46417D8A}" type="presParOf" srcId="{9A24BC92-E220-44A4-978B-A3C15FCD45AD}" destId="{65B798D2-BE11-40CE-8BC2-7FA81F0241FF}" srcOrd="2" destOrd="0" presId="urn:microsoft.com/office/officeart/2018/2/layout/IconVerticalSolidList"/>
    <dgm:cxn modelId="{46EC0E16-6412-482A-8D5F-4678B4A2F87C}" type="presParOf" srcId="{9A24BC92-E220-44A4-978B-A3C15FCD45AD}" destId="{8EBA51DB-F211-4923-911C-934F65AB95FE}" srcOrd="3" destOrd="0" presId="urn:microsoft.com/office/officeart/2018/2/layout/IconVerticalSolidList"/>
    <dgm:cxn modelId="{03348ED8-73B1-42C5-9EA6-77B622E02A6F}" type="presParOf" srcId="{D5BE10B2-6098-443D-992F-D52240352A27}" destId="{70FE8F39-455F-4A93-BD5A-F12D42E19566}" srcOrd="1" destOrd="0" presId="urn:microsoft.com/office/officeart/2018/2/layout/IconVerticalSolidList"/>
    <dgm:cxn modelId="{0C6EE5A3-6DD4-449D-BD2F-311EFEDD0B2D}" type="presParOf" srcId="{D5BE10B2-6098-443D-992F-D52240352A27}" destId="{82C69EDB-5636-4FD8-8526-C0A2D1E0A004}" srcOrd="2" destOrd="0" presId="urn:microsoft.com/office/officeart/2018/2/layout/IconVerticalSolidList"/>
    <dgm:cxn modelId="{3A0EC1FA-3649-4CFD-B705-55873E0F8B1D}" type="presParOf" srcId="{82C69EDB-5636-4FD8-8526-C0A2D1E0A004}" destId="{D354FBEE-775B-4FCC-9DF9-B92A53C52C63}" srcOrd="0" destOrd="0" presId="urn:microsoft.com/office/officeart/2018/2/layout/IconVerticalSolidList"/>
    <dgm:cxn modelId="{04293F3D-DF1F-4C1C-B02A-FD97712297B1}" type="presParOf" srcId="{82C69EDB-5636-4FD8-8526-C0A2D1E0A004}" destId="{505DD441-2674-4687-9363-4F2AF8B1C7C9}" srcOrd="1" destOrd="0" presId="urn:microsoft.com/office/officeart/2018/2/layout/IconVerticalSolidList"/>
    <dgm:cxn modelId="{DB490BDE-EC7E-4D02-9B7E-704362B4BA36}" type="presParOf" srcId="{82C69EDB-5636-4FD8-8526-C0A2D1E0A004}" destId="{5C7C21C7-2EC6-4047-A051-59F395FBFD45}" srcOrd="2" destOrd="0" presId="urn:microsoft.com/office/officeart/2018/2/layout/IconVerticalSolidList"/>
    <dgm:cxn modelId="{BBAAF08D-2C1F-4223-A76C-3392330A8EE0}" type="presParOf" srcId="{82C69EDB-5636-4FD8-8526-C0A2D1E0A004}" destId="{162466C9-939D-4430-87AB-6760CDE31D07}" srcOrd="3" destOrd="0" presId="urn:microsoft.com/office/officeart/2018/2/layout/IconVerticalSolidList"/>
    <dgm:cxn modelId="{4109ED5B-CBFC-4B61-BB12-FA7EC0BB0D61}" type="presParOf" srcId="{D5BE10B2-6098-443D-992F-D52240352A27}" destId="{2228AD67-A450-4E4B-835D-C3D0A91E38EC}" srcOrd="3" destOrd="0" presId="urn:microsoft.com/office/officeart/2018/2/layout/IconVerticalSolidList"/>
    <dgm:cxn modelId="{4AC53C6E-2745-419E-BB10-2223D3F9CD7D}" type="presParOf" srcId="{D5BE10B2-6098-443D-992F-D52240352A27}" destId="{D793943C-79A6-42A8-B6D8-8E057446CC4D}" srcOrd="4" destOrd="0" presId="urn:microsoft.com/office/officeart/2018/2/layout/IconVerticalSolidList"/>
    <dgm:cxn modelId="{8B69F224-D089-461B-9B2A-A43551D9119A}" type="presParOf" srcId="{D793943C-79A6-42A8-B6D8-8E057446CC4D}" destId="{5DF25827-478E-4F42-8EBF-64FB11723E78}" srcOrd="0" destOrd="0" presId="urn:microsoft.com/office/officeart/2018/2/layout/IconVerticalSolidList"/>
    <dgm:cxn modelId="{7F4814AE-82C3-48F0-BCBC-C4731D521F12}" type="presParOf" srcId="{D793943C-79A6-42A8-B6D8-8E057446CC4D}" destId="{26594F9D-4FFB-4519-AFA8-BFD5BDC0F25B}" srcOrd="1" destOrd="0" presId="urn:microsoft.com/office/officeart/2018/2/layout/IconVerticalSolidList"/>
    <dgm:cxn modelId="{DE2B5042-771E-426E-B118-CE7D34FA98A2}" type="presParOf" srcId="{D793943C-79A6-42A8-B6D8-8E057446CC4D}" destId="{7BF9E644-8FBC-42F2-B678-2E55A102C8F3}" srcOrd="2" destOrd="0" presId="urn:microsoft.com/office/officeart/2018/2/layout/IconVerticalSolidList"/>
    <dgm:cxn modelId="{E891555D-C7B5-4EF5-A83F-B3679D4FC4AE}" type="presParOf" srcId="{D793943C-79A6-42A8-B6D8-8E057446CC4D}" destId="{FEA1A50B-232D-4976-8C61-519F5C6B4313}" srcOrd="3" destOrd="0" presId="urn:microsoft.com/office/officeart/2018/2/layout/IconVerticalSolidList"/>
    <dgm:cxn modelId="{DC170ECE-E692-4DAC-9E5A-B81971D374D7}" type="presParOf" srcId="{D5BE10B2-6098-443D-992F-D52240352A27}" destId="{A377E209-C401-4562-B3AA-1A18A9B856F2}" srcOrd="5" destOrd="0" presId="urn:microsoft.com/office/officeart/2018/2/layout/IconVerticalSolidList"/>
    <dgm:cxn modelId="{AF27E828-AD44-446A-BA04-BE7008A472B3}" type="presParOf" srcId="{D5BE10B2-6098-443D-992F-D52240352A27}" destId="{05C99BB7-1A7A-4969-BC71-DAE4041F5583}" srcOrd="6" destOrd="0" presId="urn:microsoft.com/office/officeart/2018/2/layout/IconVerticalSolidList"/>
    <dgm:cxn modelId="{2A491A48-C8BA-4F1C-BDB2-BD3B38F65E25}" type="presParOf" srcId="{05C99BB7-1A7A-4969-BC71-DAE4041F5583}" destId="{CE6B606F-6DFB-49D3-9162-0E0107F7583F}" srcOrd="0" destOrd="0" presId="urn:microsoft.com/office/officeart/2018/2/layout/IconVerticalSolidList"/>
    <dgm:cxn modelId="{B219C8D1-AB25-4910-AE1F-6A9FF914B6C0}" type="presParOf" srcId="{05C99BB7-1A7A-4969-BC71-DAE4041F5583}" destId="{3AE7E91E-7592-451A-9DEA-B8F70CA7F0C6}" srcOrd="1" destOrd="0" presId="urn:microsoft.com/office/officeart/2018/2/layout/IconVerticalSolidList"/>
    <dgm:cxn modelId="{04AA7770-FA5E-4189-A142-69EFD9B70B78}" type="presParOf" srcId="{05C99BB7-1A7A-4969-BC71-DAE4041F5583}" destId="{896BF4AA-0E3B-45E6-B219-3EC32DDE9C46}" srcOrd="2" destOrd="0" presId="urn:microsoft.com/office/officeart/2018/2/layout/IconVerticalSolidList"/>
    <dgm:cxn modelId="{99C8EA99-FF6B-4192-83EC-DF4C8F26D214}" type="presParOf" srcId="{05C99BB7-1A7A-4969-BC71-DAE4041F5583}" destId="{CABABDCC-B19A-4E27-913A-575F2A97C723}"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295506-2E76-49AC-A393-FDB81BDA171C}" type="doc">
      <dgm:prSet loTypeId="urn:microsoft.com/office/officeart/2005/8/layout/vList3" loCatId="list" qsTypeId="urn:microsoft.com/office/officeart/2005/8/quickstyle/simple1" qsCatId="simple" csTypeId="urn:microsoft.com/office/officeart/2005/8/colors/accent0_2" csCatId="mainScheme" phldr="1"/>
      <dgm:spPr/>
    </dgm:pt>
    <dgm:pt modelId="{E080045B-1A65-4F7B-BAF0-210180D4B163}">
      <dgm:prSet phldrT="[Metin]" custT="1"/>
      <dgm:spPr>
        <a:xfrm rot="10800000">
          <a:off x="1896969" y="2905"/>
          <a:ext cx="6575997" cy="962435"/>
        </a:xfrm>
        <a:prstGeom prst="homePlate">
          <a:avLst/>
        </a:prstGeom>
        <a:solidFill>
          <a:sysClr val="window" lastClr="FFFFFF">
            <a:hueOff val="0"/>
            <a:satOff val="0"/>
            <a:lumOff val="0"/>
            <a:alphaOff val="0"/>
          </a:sysClr>
        </a:solidFill>
        <a:ln w="12700" cap="flat" cmpd="sng" algn="ctr">
          <a:solidFill>
            <a:srgbClr val="44546A">
              <a:shade val="80000"/>
              <a:hueOff val="0"/>
              <a:satOff val="0"/>
              <a:lumOff val="0"/>
              <a:alphaOff val="0"/>
            </a:srgbClr>
          </a:solidFill>
          <a:prstDash val="solid"/>
          <a:miter lim="800000"/>
        </a:ln>
        <a:effectLst/>
      </dgm:spPr>
      <dgm:t>
        <a:bodyPr/>
        <a:lstStyle/>
        <a:p>
          <a:pPr algn="l">
            <a:buNone/>
          </a:pPr>
          <a:r>
            <a:rPr lang="tr-TR" sz="1800" dirty="0">
              <a:solidFill>
                <a:srgbClr val="44546A">
                  <a:hueOff val="0"/>
                  <a:satOff val="0"/>
                  <a:lumOff val="0"/>
                  <a:alphaOff val="0"/>
                </a:srgbClr>
              </a:solidFill>
              <a:latin typeface="Arial" panose="020B0604020202020204" pitchFamily="34" charset="0"/>
              <a:ea typeface="+mn-ea"/>
              <a:cs typeface="Arial" panose="020B0604020202020204" pitchFamily="34" charset="0"/>
            </a:rPr>
            <a:t>Hava ve sudaki bor mineralleri ile temas </a:t>
          </a:r>
        </a:p>
      </dgm:t>
    </dgm:pt>
    <dgm:pt modelId="{F146B464-FC75-4F05-B6C7-5DD75A058B03}" type="parTrans" cxnId="{AEFF10E7-68B4-44A9-B75F-F9E0A428F9C1}">
      <dgm:prSet/>
      <dgm:spPr/>
      <dgm:t>
        <a:bodyPr/>
        <a:lstStyle/>
        <a:p>
          <a:pPr algn="l"/>
          <a:endParaRPr lang="tr-TR" sz="1800">
            <a:latin typeface="Arial" panose="020B0604020202020204" pitchFamily="34" charset="0"/>
            <a:cs typeface="Arial" panose="020B0604020202020204" pitchFamily="34" charset="0"/>
          </a:endParaRPr>
        </a:p>
      </dgm:t>
    </dgm:pt>
    <dgm:pt modelId="{374E36BC-664F-4E53-9F07-17FD22C4A2A5}" type="sibTrans" cxnId="{AEFF10E7-68B4-44A9-B75F-F9E0A428F9C1}">
      <dgm:prSet/>
      <dgm:spPr/>
      <dgm:t>
        <a:bodyPr/>
        <a:lstStyle/>
        <a:p>
          <a:pPr algn="l"/>
          <a:endParaRPr lang="tr-TR" sz="1800">
            <a:latin typeface="Arial" panose="020B0604020202020204" pitchFamily="34" charset="0"/>
            <a:cs typeface="Arial" panose="020B0604020202020204" pitchFamily="34" charset="0"/>
          </a:endParaRPr>
        </a:p>
      </dgm:t>
    </dgm:pt>
    <dgm:pt modelId="{53658E96-9D0A-43D1-BF50-C3209EC717D0}">
      <dgm:prSet phldrT="[Metin]" custT="1"/>
      <dgm:spPr>
        <a:xfrm rot="10800000">
          <a:off x="1896969" y="1252635"/>
          <a:ext cx="6575997" cy="962435"/>
        </a:xfrm>
        <a:prstGeom prst="homePlate">
          <a:avLst/>
        </a:prstGeom>
        <a:solidFill>
          <a:sysClr val="window" lastClr="FFFFFF">
            <a:hueOff val="0"/>
            <a:satOff val="0"/>
            <a:lumOff val="0"/>
            <a:alphaOff val="0"/>
          </a:sysClr>
        </a:solidFill>
        <a:ln w="12700" cap="flat" cmpd="sng" algn="ctr">
          <a:solidFill>
            <a:srgbClr val="44546A">
              <a:shade val="80000"/>
              <a:hueOff val="0"/>
              <a:satOff val="0"/>
              <a:lumOff val="0"/>
              <a:alphaOff val="0"/>
            </a:srgbClr>
          </a:solidFill>
          <a:prstDash val="solid"/>
          <a:miter lim="800000"/>
        </a:ln>
        <a:effectLst/>
      </dgm:spPr>
      <dgm:t>
        <a:bodyPr/>
        <a:lstStyle/>
        <a:p>
          <a:pPr algn="l">
            <a:buNone/>
          </a:pPr>
          <a:r>
            <a:rPr lang="tr-TR" sz="1800" dirty="0">
              <a:solidFill>
                <a:srgbClr val="44546A">
                  <a:hueOff val="0"/>
                  <a:satOff val="0"/>
                  <a:lumOff val="0"/>
                  <a:alphaOff val="0"/>
                </a:srgbClr>
              </a:solidFill>
              <a:latin typeface="Arial" panose="020B0604020202020204" pitchFamily="34" charset="0"/>
              <a:ea typeface="+mn-ea"/>
              <a:cs typeface="Arial" panose="020B0604020202020204" pitchFamily="34" charset="0"/>
            </a:rPr>
            <a:t>Bor yataklarından zengin havzalardaki yeraltı ve yerüstü sularını kullanmak</a:t>
          </a:r>
        </a:p>
      </dgm:t>
    </dgm:pt>
    <dgm:pt modelId="{BC4DB9D6-111F-44F0-B5D9-71BAC0605816}" type="parTrans" cxnId="{B05BC04B-B437-4028-8977-5A76C46F176E}">
      <dgm:prSet/>
      <dgm:spPr/>
      <dgm:t>
        <a:bodyPr/>
        <a:lstStyle/>
        <a:p>
          <a:pPr algn="l"/>
          <a:endParaRPr lang="tr-TR" sz="1800">
            <a:latin typeface="Arial" panose="020B0604020202020204" pitchFamily="34" charset="0"/>
            <a:cs typeface="Arial" panose="020B0604020202020204" pitchFamily="34" charset="0"/>
          </a:endParaRPr>
        </a:p>
      </dgm:t>
    </dgm:pt>
    <dgm:pt modelId="{6600A178-86CE-44DC-A7FA-2DDD468847E8}" type="sibTrans" cxnId="{B05BC04B-B437-4028-8977-5A76C46F176E}">
      <dgm:prSet/>
      <dgm:spPr/>
      <dgm:t>
        <a:bodyPr/>
        <a:lstStyle/>
        <a:p>
          <a:pPr algn="l"/>
          <a:endParaRPr lang="tr-TR" sz="1800">
            <a:latin typeface="Arial" panose="020B0604020202020204" pitchFamily="34" charset="0"/>
            <a:cs typeface="Arial" panose="020B0604020202020204" pitchFamily="34" charset="0"/>
          </a:endParaRPr>
        </a:p>
      </dgm:t>
    </dgm:pt>
    <dgm:pt modelId="{C3293BFA-4A3F-4A83-A4EB-DE415BF198B0}">
      <dgm:prSet phldrT="[Metin]" custT="1"/>
      <dgm:spPr>
        <a:xfrm rot="10800000">
          <a:off x="1896969" y="5001825"/>
          <a:ext cx="6575997" cy="962435"/>
        </a:xfrm>
        <a:prstGeom prst="homePlate">
          <a:avLst/>
        </a:prstGeom>
        <a:solidFill>
          <a:sysClr val="window" lastClr="FFFFFF">
            <a:hueOff val="0"/>
            <a:satOff val="0"/>
            <a:lumOff val="0"/>
            <a:alphaOff val="0"/>
          </a:sysClr>
        </a:solidFill>
        <a:ln w="12700" cap="flat" cmpd="sng" algn="ctr">
          <a:solidFill>
            <a:srgbClr val="44546A">
              <a:shade val="80000"/>
              <a:hueOff val="0"/>
              <a:satOff val="0"/>
              <a:lumOff val="0"/>
              <a:alphaOff val="0"/>
            </a:srgbClr>
          </a:solidFill>
          <a:prstDash val="solid"/>
          <a:miter lim="800000"/>
        </a:ln>
        <a:effectLst/>
      </dgm:spPr>
      <dgm:t>
        <a:bodyPr/>
        <a:lstStyle/>
        <a:p>
          <a:pPr algn="l">
            <a:buNone/>
          </a:pPr>
          <a:r>
            <a:rPr lang="tr-TR" sz="1800" dirty="0">
              <a:solidFill>
                <a:srgbClr val="44546A">
                  <a:hueOff val="0"/>
                  <a:satOff val="0"/>
                  <a:lumOff val="0"/>
                  <a:alphaOff val="0"/>
                </a:srgbClr>
              </a:solidFill>
              <a:latin typeface="Arial" panose="020B0604020202020204" pitchFamily="34" charset="0"/>
              <a:ea typeface="+mn-ea"/>
              <a:cs typeface="Arial" panose="020B0604020202020204" pitchFamily="34" charset="0"/>
            </a:rPr>
            <a:t>Sabun, deterjan veya kozmetik üretimi yapan yerlerde çalışmak veya kullanmak </a:t>
          </a:r>
        </a:p>
      </dgm:t>
    </dgm:pt>
    <dgm:pt modelId="{157F1FE2-61F7-461F-9841-BEC07DC85D01}" type="parTrans" cxnId="{0CDFB0D6-2D72-4BFC-9FE6-5613D55CE1EB}">
      <dgm:prSet/>
      <dgm:spPr/>
      <dgm:t>
        <a:bodyPr/>
        <a:lstStyle/>
        <a:p>
          <a:pPr algn="l"/>
          <a:endParaRPr lang="tr-TR" sz="1800">
            <a:latin typeface="Arial" panose="020B0604020202020204" pitchFamily="34" charset="0"/>
            <a:cs typeface="Arial" panose="020B0604020202020204" pitchFamily="34" charset="0"/>
          </a:endParaRPr>
        </a:p>
      </dgm:t>
    </dgm:pt>
    <dgm:pt modelId="{78CE6FB3-DF4D-4C6A-8D33-8E231A122F86}" type="sibTrans" cxnId="{0CDFB0D6-2D72-4BFC-9FE6-5613D55CE1EB}">
      <dgm:prSet/>
      <dgm:spPr/>
      <dgm:t>
        <a:bodyPr/>
        <a:lstStyle/>
        <a:p>
          <a:pPr algn="l"/>
          <a:endParaRPr lang="tr-TR" sz="1800">
            <a:latin typeface="Arial" panose="020B0604020202020204" pitchFamily="34" charset="0"/>
            <a:cs typeface="Arial" panose="020B0604020202020204" pitchFamily="34" charset="0"/>
          </a:endParaRPr>
        </a:p>
      </dgm:t>
    </dgm:pt>
    <dgm:pt modelId="{22B2E354-DB3A-46B3-B3F4-209CBD10AD47}">
      <dgm:prSet custT="1"/>
      <dgm:spPr>
        <a:xfrm rot="10800000">
          <a:off x="1896969" y="2502365"/>
          <a:ext cx="6575997" cy="962435"/>
        </a:xfrm>
        <a:prstGeom prst="homePlate">
          <a:avLst/>
        </a:prstGeom>
        <a:solidFill>
          <a:sysClr val="window" lastClr="FFFFFF">
            <a:hueOff val="0"/>
            <a:satOff val="0"/>
            <a:lumOff val="0"/>
            <a:alphaOff val="0"/>
          </a:sysClr>
        </a:solidFill>
        <a:ln w="12700" cap="flat" cmpd="sng" algn="ctr">
          <a:solidFill>
            <a:srgbClr val="44546A">
              <a:shade val="80000"/>
              <a:hueOff val="0"/>
              <a:satOff val="0"/>
              <a:lumOff val="0"/>
              <a:alphaOff val="0"/>
            </a:srgbClr>
          </a:solidFill>
          <a:prstDash val="solid"/>
          <a:miter lim="800000"/>
        </a:ln>
        <a:effectLst/>
      </dgm:spPr>
      <dgm:t>
        <a:bodyPr/>
        <a:lstStyle/>
        <a:p>
          <a:pPr algn="l">
            <a:buNone/>
          </a:pPr>
          <a:r>
            <a:rPr lang="tr-TR" sz="1800" dirty="0">
              <a:solidFill>
                <a:srgbClr val="44546A">
                  <a:hueOff val="0"/>
                  <a:satOff val="0"/>
                  <a:lumOff val="0"/>
                  <a:alphaOff val="0"/>
                </a:srgbClr>
              </a:solidFill>
              <a:latin typeface="Arial" panose="020B0604020202020204" pitchFamily="34" charset="0"/>
              <a:ea typeface="+mn-ea"/>
              <a:cs typeface="Arial" panose="020B0604020202020204" pitchFamily="34" charset="0"/>
            </a:rPr>
            <a:t>Bor içeriği yüksek yiyecek veya içecekleri tüketmek </a:t>
          </a:r>
        </a:p>
      </dgm:t>
    </dgm:pt>
    <dgm:pt modelId="{65D28505-80EA-401F-8772-7F7CE786DDA5}" type="parTrans" cxnId="{6BD31402-E82B-41FF-BDD6-70D4E45D7AF6}">
      <dgm:prSet/>
      <dgm:spPr/>
      <dgm:t>
        <a:bodyPr/>
        <a:lstStyle/>
        <a:p>
          <a:pPr algn="l"/>
          <a:endParaRPr lang="tr-TR" sz="1800">
            <a:latin typeface="Arial" panose="020B0604020202020204" pitchFamily="34" charset="0"/>
            <a:cs typeface="Arial" panose="020B0604020202020204" pitchFamily="34" charset="0"/>
          </a:endParaRPr>
        </a:p>
      </dgm:t>
    </dgm:pt>
    <dgm:pt modelId="{20BD40BF-1D57-47A4-9928-80CAF3ED28C2}" type="sibTrans" cxnId="{6BD31402-E82B-41FF-BDD6-70D4E45D7AF6}">
      <dgm:prSet/>
      <dgm:spPr/>
      <dgm:t>
        <a:bodyPr/>
        <a:lstStyle/>
        <a:p>
          <a:pPr algn="l"/>
          <a:endParaRPr lang="tr-TR" sz="1800">
            <a:latin typeface="Arial" panose="020B0604020202020204" pitchFamily="34" charset="0"/>
            <a:cs typeface="Arial" panose="020B0604020202020204" pitchFamily="34" charset="0"/>
          </a:endParaRPr>
        </a:p>
      </dgm:t>
    </dgm:pt>
    <dgm:pt modelId="{E742FDF7-7D67-46F4-9056-C4ABF00F1F0A}">
      <dgm:prSet custT="1"/>
      <dgm:spPr>
        <a:xfrm rot="10800000">
          <a:off x="1896969" y="3752095"/>
          <a:ext cx="6575997" cy="962435"/>
        </a:xfrm>
        <a:prstGeom prst="homePlate">
          <a:avLst/>
        </a:prstGeom>
        <a:solidFill>
          <a:sysClr val="window" lastClr="FFFFFF">
            <a:hueOff val="0"/>
            <a:satOff val="0"/>
            <a:lumOff val="0"/>
            <a:alphaOff val="0"/>
          </a:sysClr>
        </a:solidFill>
        <a:ln w="12700" cap="flat" cmpd="sng" algn="ctr">
          <a:solidFill>
            <a:srgbClr val="44546A">
              <a:shade val="80000"/>
              <a:hueOff val="0"/>
              <a:satOff val="0"/>
              <a:lumOff val="0"/>
              <a:alphaOff val="0"/>
            </a:srgbClr>
          </a:solidFill>
          <a:prstDash val="solid"/>
          <a:miter lim="800000"/>
        </a:ln>
        <a:effectLst/>
      </dgm:spPr>
      <dgm:t>
        <a:bodyPr/>
        <a:lstStyle/>
        <a:p>
          <a:pPr algn="l">
            <a:buNone/>
          </a:pPr>
          <a:r>
            <a:rPr lang="tr-TR" sz="1800" dirty="0">
              <a:solidFill>
                <a:srgbClr val="44546A">
                  <a:hueOff val="0"/>
                  <a:satOff val="0"/>
                  <a:lumOff val="0"/>
                  <a:alphaOff val="0"/>
                </a:srgbClr>
              </a:solidFill>
              <a:latin typeface="Arial" panose="020B0604020202020204" pitchFamily="34" charset="0"/>
              <a:ea typeface="+mn-ea"/>
              <a:cs typeface="Arial" panose="020B0604020202020204" pitchFamily="34" charset="0"/>
            </a:rPr>
            <a:t>Ocak veya fabrikalarda çalışmak </a:t>
          </a:r>
        </a:p>
      </dgm:t>
    </dgm:pt>
    <dgm:pt modelId="{E64B2B4F-490B-44DA-A94F-BA65B3D707EB}" type="parTrans" cxnId="{13D9C292-5C9F-45CA-99D0-7A96E6C0D8C5}">
      <dgm:prSet/>
      <dgm:spPr/>
      <dgm:t>
        <a:bodyPr/>
        <a:lstStyle/>
        <a:p>
          <a:pPr algn="l"/>
          <a:endParaRPr lang="tr-TR" sz="1800">
            <a:latin typeface="Arial" panose="020B0604020202020204" pitchFamily="34" charset="0"/>
            <a:cs typeface="Arial" panose="020B0604020202020204" pitchFamily="34" charset="0"/>
          </a:endParaRPr>
        </a:p>
      </dgm:t>
    </dgm:pt>
    <dgm:pt modelId="{2329EC66-7B64-46DA-9A9F-7E001FD5B5B4}" type="sibTrans" cxnId="{13D9C292-5C9F-45CA-99D0-7A96E6C0D8C5}">
      <dgm:prSet/>
      <dgm:spPr/>
      <dgm:t>
        <a:bodyPr/>
        <a:lstStyle/>
        <a:p>
          <a:pPr algn="l"/>
          <a:endParaRPr lang="tr-TR" sz="1800">
            <a:latin typeface="Arial" panose="020B0604020202020204" pitchFamily="34" charset="0"/>
            <a:cs typeface="Arial" panose="020B0604020202020204" pitchFamily="34" charset="0"/>
          </a:endParaRPr>
        </a:p>
      </dgm:t>
    </dgm:pt>
    <dgm:pt modelId="{F508C81F-13C3-48B6-B793-969F5A6CA81F}" type="pres">
      <dgm:prSet presAssocID="{86295506-2E76-49AC-A393-FDB81BDA171C}" presName="linearFlow" presStyleCnt="0">
        <dgm:presLayoutVars>
          <dgm:dir/>
          <dgm:resizeHandles val="exact"/>
        </dgm:presLayoutVars>
      </dgm:prSet>
      <dgm:spPr/>
    </dgm:pt>
    <dgm:pt modelId="{45897491-8B60-4367-8BF0-7DDA93C62400}" type="pres">
      <dgm:prSet presAssocID="{E080045B-1A65-4F7B-BAF0-210180D4B163}" presName="composite" presStyleCnt="0"/>
      <dgm:spPr/>
    </dgm:pt>
    <dgm:pt modelId="{DBF68AC8-14BB-4885-A965-F0EDC6343770}" type="pres">
      <dgm:prSet presAssocID="{E080045B-1A65-4F7B-BAF0-210180D4B163}" presName="imgShp" presStyleLbl="fgImgPlace1" presStyleIdx="0" presStyleCnt="5"/>
      <dgm:spPr>
        <a:xfrm>
          <a:off x="1415751" y="2905"/>
          <a:ext cx="962435" cy="962435"/>
        </a:xfrm>
        <a:prstGeom prst="ellipse">
          <a:avLst/>
        </a:prstGeom>
        <a:blipFill rotWithShape="1">
          <a:blip xmlns:r="http://schemas.openxmlformats.org/officeDocument/2006/relationships" r:embed="rId1"/>
          <a:srcRect/>
          <a:stretch>
            <a:fillRect t="-3000" b="-3000"/>
          </a:stretch>
        </a:blipFill>
        <a:ln w="12700" cap="flat" cmpd="sng" algn="ctr">
          <a:solidFill>
            <a:srgbClr val="44546A">
              <a:shade val="80000"/>
              <a:hueOff val="0"/>
              <a:satOff val="0"/>
              <a:lumOff val="0"/>
              <a:alphaOff val="0"/>
            </a:srgbClr>
          </a:solidFill>
          <a:prstDash val="solid"/>
          <a:miter lim="800000"/>
        </a:ln>
        <a:effectLst/>
      </dgm:spPr>
    </dgm:pt>
    <dgm:pt modelId="{1062A6E5-A5BF-4733-926F-D390E4B12C6B}" type="pres">
      <dgm:prSet presAssocID="{E080045B-1A65-4F7B-BAF0-210180D4B163}" presName="txShp" presStyleLbl="node1" presStyleIdx="0" presStyleCnt="5">
        <dgm:presLayoutVars>
          <dgm:bulletEnabled val="1"/>
        </dgm:presLayoutVars>
      </dgm:prSet>
      <dgm:spPr/>
    </dgm:pt>
    <dgm:pt modelId="{D7CE52BF-E37C-4BF1-9FBA-70836B7D09A6}" type="pres">
      <dgm:prSet presAssocID="{374E36BC-664F-4E53-9F07-17FD22C4A2A5}" presName="spacing" presStyleCnt="0"/>
      <dgm:spPr/>
    </dgm:pt>
    <dgm:pt modelId="{919A3E66-D19C-41D1-BD39-0433C85DF249}" type="pres">
      <dgm:prSet presAssocID="{53658E96-9D0A-43D1-BF50-C3209EC717D0}" presName="composite" presStyleCnt="0"/>
      <dgm:spPr/>
    </dgm:pt>
    <dgm:pt modelId="{99AEFF3A-9B8E-4CEF-B388-BBB46182E3BB}" type="pres">
      <dgm:prSet presAssocID="{53658E96-9D0A-43D1-BF50-C3209EC717D0}" presName="imgShp" presStyleLbl="fgImgPlace1" presStyleIdx="1" presStyleCnt="5"/>
      <dgm:spPr>
        <a:xfrm>
          <a:off x="1415751" y="1252635"/>
          <a:ext cx="962435" cy="962435"/>
        </a:xfrm>
        <a:prstGeom prst="ellipse">
          <a:avLst/>
        </a:prstGeom>
        <a:blipFill rotWithShape="1">
          <a:blip xmlns:r="http://schemas.openxmlformats.org/officeDocument/2006/relationships" r:embed="rId2"/>
          <a:srcRect/>
          <a:stretch>
            <a:fillRect t="-9000" b="-9000"/>
          </a:stretch>
        </a:blipFill>
        <a:ln w="12700" cap="flat" cmpd="sng" algn="ctr">
          <a:solidFill>
            <a:srgbClr val="44546A">
              <a:shade val="80000"/>
              <a:hueOff val="0"/>
              <a:satOff val="0"/>
              <a:lumOff val="0"/>
              <a:alphaOff val="0"/>
            </a:srgbClr>
          </a:solidFill>
          <a:prstDash val="solid"/>
          <a:miter lim="800000"/>
        </a:ln>
        <a:effectLst/>
      </dgm:spPr>
    </dgm:pt>
    <dgm:pt modelId="{DDFAA2A3-718C-4AAF-B71E-A394AE32881C}" type="pres">
      <dgm:prSet presAssocID="{53658E96-9D0A-43D1-BF50-C3209EC717D0}" presName="txShp" presStyleLbl="node1" presStyleIdx="1" presStyleCnt="5">
        <dgm:presLayoutVars>
          <dgm:bulletEnabled val="1"/>
        </dgm:presLayoutVars>
      </dgm:prSet>
      <dgm:spPr/>
    </dgm:pt>
    <dgm:pt modelId="{7C5D41CE-8062-4822-B67E-32047C4DCF93}" type="pres">
      <dgm:prSet presAssocID="{6600A178-86CE-44DC-A7FA-2DDD468847E8}" presName="spacing" presStyleCnt="0"/>
      <dgm:spPr/>
    </dgm:pt>
    <dgm:pt modelId="{0E604B94-EA0A-4CA4-B6B8-0BB132B597EF}" type="pres">
      <dgm:prSet presAssocID="{22B2E354-DB3A-46B3-B3F4-209CBD10AD47}" presName="composite" presStyleCnt="0"/>
      <dgm:spPr/>
    </dgm:pt>
    <dgm:pt modelId="{8BEE31E8-3B8C-4B32-9C2D-ECD1D162BC69}" type="pres">
      <dgm:prSet presAssocID="{22B2E354-DB3A-46B3-B3F4-209CBD10AD47}" presName="imgShp" presStyleLbl="fgImgPlace1" presStyleIdx="2" presStyleCnt="5"/>
      <dgm:spPr>
        <a:xfrm>
          <a:off x="1415751" y="2502365"/>
          <a:ext cx="962435" cy="962435"/>
        </a:xfrm>
        <a:prstGeom prst="ellipse">
          <a:avLst/>
        </a:prstGeom>
        <a:blipFill rotWithShape="1">
          <a:blip xmlns:r="http://schemas.openxmlformats.org/officeDocument/2006/relationships" r:embed="rId3"/>
          <a:srcRect/>
          <a:stretch>
            <a:fillRect t="-6000" b="-6000"/>
          </a:stretch>
        </a:blipFill>
        <a:ln w="12700" cap="flat" cmpd="sng" algn="ctr">
          <a:solidFill>
            <a:srgbClr val="44546A">
              <a:shade val="80000"/>
              <a:hueOff val="0"/>
              <a:satOff val="0"/>
              <a:lumOff val="0"/>
              <a:alphaOff val="0"/>
            </a:srgbClr>
          </a:solidFill>
          <a:prstDash val="solid"/>
          <a:miter lim="800000"/>
        </a:ln>
        <a:effectLst/>
      </dgm:spPr>
    </dgm:pt>
    <dgm:pt modelId="{16F69B00-61CB-402C-AC08-ED5BDEF4C998}" type="pres">
      <dgm:prSet presAssocID="{22B2E354-DB3A-46B3-B3F4-209CBD10AD47}" presName="txShp" presStyleLbl="node1" presStyleIdx="2" presStyleCnt="5">
        <dgm:presLayoutVars>
          <dgm:bulletEnabled val="1"/>
        </dgm:presLayoutVars>
      </dgm:prSet>
      <dgm:spPr/>
    </dgm:pt>
    <dgm:pt modelId="{7BD503C5-1DA9-4E77-AFAB-551D215B7A13}" type="pres">
      <dgm:prSet presAssocID="{20BD40BF-1D57-47A4-9928-80CAF3ED28C2}" presName="spacing" presStyleCnt="0"/>
      <dgm:spPr/>
    </dgm:pt>
    <dgm:pt modelId="{1A8F4E8E-1A5A-4567-A294-876A6179A654}" type="pres">
      <dgm:prSet presAssocID="{E742FDF7-7D67-46F4-9056-C4ABF00F1F0A}" presName="composite" presStyleCnt="0"/>
      <dgm:spPr/>
    </dgm:pt>
    <dgm:pt modelId="{53664216-62FF-47E6-AA09-8F741CC5140A}" type="pres">
      <dgm:prSet presAssocID="{E742FDF7-7D67-46F4-9056-C4ABF00F1F0A}" presName="imgShp" presStyleLbl="fgImgPlace1" presStyleIdx="3" presStyleCnt="5"/>
      <dgm:spPr>
        <a:xfrm>
          <a:off x="1415751" y="3752095"/>
          <a:ext cx="962435" cy="962435"/>
        </a:xfrm>
        <a:prstGeom prst="ellipse">
          <a:avLst/>
        </a:prstGeom>
        <a:blipFill rotWithShape="1">
          <a:blip xmlns:r="http://schemas.openxmlformats.org/officeDocument/2006/relationships" r:embed="rId4"/>
          <a:srcRect/>
          <a:stretch>
            <a:fillRect t="-7000" b="-7000"/>
          </a:stretch>
        </a:blipFill>
        <a:ln w="12700" cap="flat" cmpd="sng" algn="ctr">
          <a:solidFill>
            <a:srgbClr val="44546A">
              <a:shade val="80000"/>
              <a:hueOff val="0"/>
              <a:satOff val="0"/>
              <a:lumOff val="0"/>
              <a:alphaOff val="0"/>
            </a:srgbClr>
          </a:solidFill>
          <a:prstDash val="solid"/>
          <a:miter lim="800000"/>
        </a:ln>
        <a:effectLst/>
      </dgm:spPr>
    </dgm:pt>
    <dgm:pt modelId="{946FF19E-A114-42C4-948B-08AE6BE4BAED}" type="pres">
      <dgm:prSet presAssocID="{E742FDF7-7D67-46F4-9056-C4ABF00F1F0A}" presName="txShp" presStyleLbl="node1" presStyleIdx="3" presStyleCnt="5">
        <dgm:presLayoutVars>
          <dgm:bulletEnabled val="1"/>
        </dgm:presLayoutVars>
      </dgm:prSet>
      <dgm:spPr/>
    </dgm:pt>
    <dgm:pt modelId="{96AC0FB2-448E-4AC9-86E7-873CA3883BB5}" type="pres">
      <dgm:prSet presAssocID="{2329EC66-7B64-46DA-9A9F-7E001FD5B5B4}" presName="spacing" presStyleCnt="0"/>
      <dgm:spPr/>
    </dgm:pt>
    <dgm:pt modelId="{F6F4CFCA-401E-4560-982B-7925DF84A3C6}" type="pres">
      <dgm:prSet presAssocID="{C3293BFA-4A3F-4A83-A4EB-DE415BF198B0}" presName="composite" presStyleCnt="0"/>
      <dgm:spPr/>
    </dgm:pt>
    <dgm:pt modelId="{9732216A-285E-46A7-BBAB-33073FA78485}" type="pres">
      <dgm:prSet presAssocID="{C3293BFA-4A3F-4A83-A4EB-DE415BF198B0}" presName="imgShp" presStyleLbl="fgImgPlace1" presStyleIdx="4" presStyleCnt="5"/>
      <dgm:spPr>
        <a:xfrm>
          <a:off x="1415751" y="5001825"/>
          <a:ext cx="962435" cy="962435"/>
        </a:xfrm>
        <a:prstGeom prst="ellipse">
          <a:avLst/>
        </a:prstGeom>
        <a:blipFill rotWithShape="1">
          <a:blip xmlns:r="http://schemas.openxmlformats.org/officeDocument/2006/relationships" r:embed="rId5"/>
          <a:srcRect/>
          <a:stretch>
            <a:fillRect l="-25000" r="-25000"/>
          </a:stretch>
        </a:blipFill>
        <a:ln w="12700" cap="flat" cmpd="sng" algn="ctr">
          <a:solidFill>
            <a:srgbClr val="44546A">
              <a:shade val="80000"/>
              <a:hueOff val="0"/>
              <a:satOff val="0"/>
              <a:lumOff val="0"/>
              <a:alphaOff val="0"/>
            </a:srgbClr>
          </a:solidFill>
          <a:prstDash val="solid"/>
          <a:miter lim="800000"/>
        </a:ln>
        <a:effectLst/>
      </dgm:spPr>
    </dgm:pt>
    <dgm:pt modelId="{38328846-3D13-4746-9CB6-F92E91428AFF}" type="pres">
      <dgm:prSet presAssocID="{C3293BFA-4A3F-4A83-A4EB-DE415BF198B0}" presName="txShp" presStyleLbl="node1" presStyleIdx="4" presStyleCnt="5">
        <dgm:presLayoutVars>
          <dgm:bulletEnabled val="1"/>
        </dgm:presLayoutVars>
      </dgm:prSet>
      <dgm:spPr/>
    </dgm:pt>
  </dgm:ptLst>
  <dgm:cxnLst>
    <dgm:cxn modelId="{6BD31402-E82B-41FF-BDD6-70D4E45D7AF6}" srcId="{86295506-2E76-49AC-A393-FDB81BDA171C}" destId="{22B2E354-DB3A-46B3-B3F4-209CBD10AD47}" srcOrd="2" destOrd="0" parTransId="{65D28505-80EA-401F-8772-7F7CE786DDA5}" sibTransId="{20BD40BF-1D57-47A4-9928-80CAF3ED28C2}"/>
    <dgm:cxn modelId="{19362C0F-5D2B-4C1D-9348-8FEE67630BFD}" type="presOf" srcId="{E080045B-1A65-4F7B-BAF0-210180D4B163}" destId="{1062A6E5-A5BF-4733-926F-D390E4B12C6B}" srcOrd="0" destOrd="0" presId="urn:microsoft.com/office/officeart/2005/8/layout/vList3"/>
    <dgm:cxn modelId="{B05BC04B-B437-4028-8977-5A76C46F176E}" srcId="{86295506-2E76-49AC-A393-FDB81BDA171C}" destId="{53658E96-9D0A-43D1-BF50-C3209EC717D0}" srcOrd="1" destOrd="0" parTransId="{BC4DB9D6-111F-44F0-B5D9-71BAC0605816}" sibTransId="{6600A178-86CE-44DC-A7FA-2DDD468847E8}"/>
    <dgm:cxn modelId="{2E88E751-0CAF-41EE-841A-8BCEB53C02F5}" type="presOf" srcId="{E742FDF7-7D67-46F4-9056-C4ABF00F1F0A}" destId="{946FF19E-A114-42C4-948B-08AE6BE4BAED}" srcOrd="0" destOrd="0" presId="urn:microsoft.com/office/officeart/2005/8/layout/vList3"/>
    <dgm:cxn modelId="{4C1B3454-4C8B-4131-B2A8-0C606C009FB1}" type="presOf" srcId="{22B2E354-DB3A-46B3-B3F4-209CBD10AD47}" destId="{16F69B00-61CB-402C-AC08-ED5BDEF4C998}" srcOrd="0" destOrd="0" presId="urn:microsoft.com/office/officeart/2005/8/layout/vList3"/>
    <dgm:cxn modelId="{13D9C292-5C9F-45CA-99D0-7A96E6C0D8C5}" srcId="{86295506-2E76-49AC-A393-FDB81BDA171C}" destId="{E742FDF7-7D67-46F4-9056-C4ABF00F1F0A}" srcOrd="3" destOrd="0" parTransId="{E64B2B4F-490B-44DA-A94F-BA65B3D707EB}" sibTransId="{2329EC66-7B64-46DA-9A9F-7E001FD5B5B4}"/>
    <dgm:cxn modelId="{1FCAEEB8-96C1-4E21-88D9-5D03726F8D92}" type="presOf" srcId="{C3293BFA-4A3F-4A83-A4EB-DE415BF198B0}" destId="{38328846-3D13-4746-9CB6-F92E91428AFF}" srcOrd="0" destOrd="0" presId="urn:microsoft.com/office/officeart/2005/8/layout/vList3"/>
    <dgm:cxn modelId="{0CDFB0D6-2D72-4BFC-9FE6-5613D55CE1EB}" srcId="{86295506-2E76-49AC-A393-FDB81BDA171C}" destId="{C3293BFA-4A3F-4A83-A4EB-DE415BF198B0}" srcOrd="4" destOrd="0" parTransId="{157F1FE2-61F7-461F-9841-BEC07DC85D01}" sibTransId="{78CE6FB3-DF4D-4C6A-8D33-8E231A122F86}"/>
    <dgm:cxn modelId="{0B8EFCE3-64CE-4F8D-A074-5A279BC87D94}" type="presOf" srcId="{86295506-2E76-49AC-A393-FDB81BDA171C}" destId="{F508C81F-13C3-48B6-B793-969F5A6CA81F}" srcOrd="0" destOrd="0" presId="urn:microsoft.com/office/officeart/2005/8/layout/vList3"/>
    <dgm:cxn modelId="{AEFF10E7-68B4-44A9-B75F-F9E0A428F9C1}" srcId="{86295506-2E76-49AC-A393-FDB81BDA171C}" destId="{E080045B-1A65-4F7B-BAF0-210180D4B163}" srcOrd="0" destOrd="0" parTransId="{F146B464-FC75-4F05-B6C7-5DD75A058B03}" sibTransId="{374E36BC-664F-4E53-9F07-17FD22C4A2A5}"/>
    <dgm:cxn modelId="{A23060ED-5147-4CD6-A275-A8247E9FA0B4}" type="presOf" srcId="{53658E96-9D0A-43D1-BF50-C3209EC717D0}" destId="{DDFAA2A3-718C-4AAF-B71E-A394AE32881C}" srcOrd="0" destOrd="0" presId="urn:microsoft.com/office/officeart/2005/8/layout/vList3"/>
    <dgm:cxn modelId="{BDD7D2F5-3B90-479F-9143-07F46ED48391}" type="presParOf" srcId="{F508C81F-13C3-48B6-B793-969F5A6CA81F}" destId="{45897491-8B60-4367-8BF0-7DDA93C62400}" srcOrd="0" destOrd="0" presId="urn:microsoft.com/office/officeart/2005/8/layout/vList3"/>
    <dgm:cxn modelId="{4EFBDB3B-7DE7-40AD-961F-3E6371FFE133}" type="presParOf" srcId="{45897491-8B60-4367-8BF0-7DDA93C62400}" destId="{DBF68AC8-14BB-4885-A965-F0EDC6343770}" srcOrd="0" destOrd="0" presId="urn:microsoft.com/office/officeart/2005/8/layout/vList3"/>
    <dgm:cxn modelId="{1D925ED6-4A5B-4362-A85D-BB9658CA73BA}" type="presParOf" srcId="{45897491-8B60-4367-8BF0-7DDA93C62400}" destId="{1062A6E5-A5BF-4733-926F-D390E4B12C6B}" srcOrd="1" destOrd="0" presId="urn:microsoft.com/office/officeart/2005/8/layout/vList3"/>
    <dgm:cxn modelId="{15948E03-97FC-4924-B360-596F7BEDCBF8}" type="presParOf" srcId="{F508C81F-13C3-48B6-B793-969F5A6CA81F}" destId="{D7CE52BF-E37C-4BF1-9FBA-70836B7D09A6}" srcOrd="1" destOrd="0" presId="urn:microsoft.com/office/officeart/2005/8/layout/vList3"/>
    <dgm:cxn modelId="{71959CAC-306F-4D08-AA0E-532E1F9ADD8A}" type="presParOf" srcId="{F508C81F-13C3-48B6-B793-969F5A6CA81F}" destId="{919A3E66-D19C-41D1-BD39-0433C85DF249}" srcOrd="2" destOrd="0" presId="urn:microsoft.com/office/officeart/2005/8/layout/vList3"/>
    <dgm:cxn modelId="{3BCA0D24-7FF8-4DBD-AC99-5247F52003E0}" type="presParOf" srcId="{919A3E66-D19C-41D1-BD39-0433C85DF249}" destId="{99AEFF3A-9B8E-4CEF-B388-BBB46182E3BB}" srcOrd="0" destOrd="0" presId="urn:microsoft.com/office/officeart/2005/8/layout/vList3"/>
    <dgm:cxn modelId="{1409C0D6-1542-47E8-94F0-E4304F0C4D6D}" type="presParOf" srcId="{919A3E66-D19C-41D1-BD39-0433C85DF249}" destId="{DDFAA2A3-718C-4AAF-B71E-A394AE32881C}" srcOrd="1" destOrd="0" presId="urn:microsoft.com/office/officeart/2005/8/layout/vList3"/>
    <dgm:cxn modelId="{590C79E9-9BC6-450D-B87C-064EAC513CBA}" type="presParOf" srcId="{F508C81F-13C3-48B6-B793-969F5A6CA81F}" destId="{7C5D41CE-8062-4822-B67E-32047C4DCF93}" srcOrd="3" destOrd="0" presId="urn:microsoft.com/office/officeart/2005/8/layout/vList3"/>
    <dgm:cxn modelId="{628B011D-3EEB-465C-AFE4-041E9A121B6D}" type="presParOf" srcId="{F508C81F-13C3-48B6-B793-969F5A6CA81F}" destId="{0E604B94-EA0A-4CA4-B6B8-0BB132B597EF}" srcOrd="4" destOrd="0" presId="urn:microsoft.com/office/officeart/2005/8/layout/vList3"/>
    <dgm:cxn modelId="{AF306B6F-72A7-493E-85CB-88FF43F0CDF1}" type="presParOf" srcId="{0E604B94-EA0A-4CA4-B6B8-0BB132B597EF}" destId="{8BEE31E8-3B8C-4B32-9C2D-ECD1D162BC69}" srcOrd="0" destOrd="0" presId="urn:microsoft.com/office/officeart/2005/8/layout/vList3"/>
    <dgm:cxn modelId="{07751ABA-AD69-468A-B8C0-3CABF590A945}" type="presParOf" srcId="{0E604B94-EA0A-4CA4-B6B8-0BB132B597EF}" destId="{16F69B00-61CB-402C-AC08-ED5BDEF4C998}" srcOrd="1" destOrd="0" presId="urn:microsoft.com/office/officeart/2005/8/layout/vList3"/>
    <dgm:cxn modelId="{15592B64-5CC2-4E34-B0C3-873CBAF4CCA8}" type="presParOf" srcId="{F508C81F-13C3-48B6-B793-969F5A6CA81F}" destId="{7BD503C5-1DA9-4E77-AFAB-551D215B7A13}" srcOrd="5" destOrd="0" presId="urn:microsoft.com/office/officeart/2005/8/layout/vList3"/>
    <dgm:cxn modelId="{BC616DE6-81C4-44B4-8B6E-414FF81F8556}" type="presParOf" srcId="{F508C81F-13C3-48B6-B793-969F5A6CA81F}" destId="{1A8F4E8E-1A5A-4567-A294-876A6179A654}" srcOrd="6" destOrd="0" presId="urn:microsoft.com/office/officeart/2005/8/layout/vList3"/>
    <dgm:cxn modelId="{EDEFE92F-AD9E-476D-BB4F-60DA655674AA}" type="presParOf" srcId="{1A8F4E8E-1A5A-4567-A294-876A6179A654}" destId="{53664216-62FF-47E6-AA09-8F741CC5140A}" srcOrd="0" destOrd="0" presId="urn:microsoft.com/office/officeart/2005/8/layout/vList3"/>
    <dgm:cxn modelId="{55A77F0D-25E3-4B0D-8D5A-274D78DEA548}" type="presParOf" srcId="{1A8F4E8E-1A5A-4567-A294-876A6179A654}" destId="{946FF19E-A114-42C4-948B-08AE6BE4BAED}" srcOrd="1" destOrd="0" presId="urn:microsoft.com/office/officeart/2005/8/layout/vList3"/>
    <dgm:cxn modelId="{FB27BDBC-692E-4612-BD02-90D840AAAF15}" type="presParOf" srcId="{F508C81F-13C3-48B6-B793-969F5A6CA81F}" destId="{96AC0FB2-448E-4AC9-86E7-873CA3883BB5}" srcOrd="7" destOrd="0" presId="urn:microsoft.com/office/officeart/2005/8/layout/vList3"/>
    <dgm:cxn modelId="{8C9965D2-490A-46F6-B519-249DF240F2C9}" type="presParOf" srcId="{F508C81F-13C3-48B6-B793-969F5A6CA81F}" destId="{F6F4CFCA-401E-4560-982B-7925DF84A3C6}" srcOrd="8" destOrd="0" presId="urn:microsoft.com/office/officeart/2005/8/layout/vList3"/>
    <dgm:cxn modelId="{28683923-F694-48C1-9349-9F7194A0CC4B}" type="presParOf" srcId="{F6F4CFCA-401E-4560-982B-7925DF84A3C6}" destId="{9732216A-285E-46A7-BBAB-33073FA78485}" srcOrd="0" destOrd="0" presId="urn:microsoft.com/office/officeart/2005/8/layout/vList3"/>
    <dgm:cxn modelId="{BDAC8640-95C6-4319-85B4-A01C2AFD688B}" type="presParOf" srcId="{F6F4CFCA-401E-4560-982B-7925DF84A3C6}" destId="{38328846-3D13-4746-9CB6-F92E91428AFF}"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EB4E7F-B53B-458C-913C-8C2E65464CD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01A4191-7D00-4CDE-8765-4C5F701E0384}">
      <dgm:prSet custT="1"/>
      <dgm:spPr/>
      <dgm:t>
        <a:bodyPr/>
        <a:lstStyle/>
        <a:p>
          <a:pPr algn="just">
            <a:lnSpc>
              <a:spcPct val="100000"/>
            </a:lnSpc>
          </a:pPr>
          <a:r>
            <a:rPr lang="tr-TR" sz="1600" dirty="0">
              <a:latin typeface="Arial" panose="020B0604020202020204" pitchFamily="34" charset="0"/>
              <a:cs typeface="Arial" panose="020B0604020202020204" pitchFamily="34" charset="0"/>
            </a:rPr>
            <a:t>Bitkiler için mikro besin elementi olan bor genellikle pasif absorpsiyon yolu ile B(OH)</a:t>
          </a:r>
          <a:r>
            <a:rPr lang="tr-TR" sz="1600" baseline="-25000" dirty="0">
              <a:latin typeface="Arial" panose="020B0604020202020204" pitchFamily="34" charset="0"/>
              <a:cs typeface="Arial" panose="020B0604020202020204" pitchFamily="34" charset="0"/>
            </a:rPr>
            <a:t>3</a:t>
          </a:r>
          <a:r>
            <a:rPr lang="tr-TR" sz="1600" dirty="0">
              <a:latin typeface="Arial" panose="020B0604020202020204" pitchFamily="34" charset="0"/>
              <a:cs typeface="Arial" panose="020B0604020202020204" pitchFamily="34" charset="0"/>
            </a:rPr>
            <a:t> olarak ve az miktarda aktif absorpsiyon ile B(OH)</a:t>
          </a:r>
          <a:r>
            <a:rPr lang="tr-TR" sz="1600" baseline="-25000" dirty="0">
              <a:latin typeface="Arial" panose="020B0604020202020204" pitchFamily="34" charset="0"/>
              <a:cs typeface="Arial" panose="020B0604020202020204" pitchFamily="34" charset="0"/>
            </a:rPr>
            <a:t>4 </a:t>
          </a:r>
          <a:r>
            <a:rPr lang="tr-TR" sz="1600" dirty="0">
              <a:latin typeface="Arial" panose="020B0604020202020204" pitchFamily="34" charset="0"/>
              <a:cs typeface="Arial" panose="020B0604020202020204" pitchFamily="34" charset="0"/>
            </a:rPr>
            <a:t>şeklinde alınmaktadır. </a:t>
          </a:r>
          <a:endParaRPr lang="en-US" sz="1600" dirty="0">
            <a:latin typeface="Arial" panose="020B0604020202020204" pitchFamily="34" charset="0"/>
            <a:cs typeface="Arial" panose="020B0604020202020204" pitchFamily="34" charset="0"/>
          </a:endParaRPr>
        </a:p>
      </dgm:t>
    </dgm:pt>
    <dgm:pt modelId="{18C43E5F-311D-4CEC-A0B5-3868491768EF}" type="parTrans" cxnId="{8D6E8586-BE63-42EC-AAFC-A17758F6E745}">
      <dgm:prSet/>
      <dgm:spPr/>
      <dgm:t>
        <a:bodyPr/>
        <a:lstStyle/>
        <a:p>
          <a:pPr algn="just"/>
          <a:endParaRPr lang="en-US" sz="1600">
            <a:latin typeface="Arial" panose="020B0604020202020204" pitchFamily="34" charset="0"/>
            <a:cs typeface="Arial" panose="020B0604020202020204" pitchFamily="34" charset="0"/>
          </a:endParaRPr>
        </a:p>
      </dgm:t>
    </dgm:pt>
    <dgm:pt modelId="{EBAF266E-84BE-4C21-9D1D-B6672070F1F7}" type="sibTrans" cxnId="{8D6E8586-BE63-42EC-AAFC-A17758F6E745}">
      <dgm:prSet/>
      <dgm:spPr/>
      <dgm:t>
        <a:bodyPr/>
        <a:lstStyle/>
        <a:p>
          <a:pPr algn="just"/>
          <a:endParaRPr lang="en-US" sz="1600">
            <a:latin typeface="Arial" panose="020B0604020202020204" pitchFamily="34" charset="0"/>
            <a:cs typeface="Arial" panose="020B0604020202020204" pitchFamily="34" charset="0"/>
          </a:endParaRPr>
        </a:p>
      </dgm:t>
    </dgm:pt>
    <dgm:pt modelId="{1B5BE01C-B875-44D1-AC7D-16DCCA825BA4}">
      <dgm:prSet custT="1"/>
      <dgm:spPr/>
      <dgm:t>
        <a:bodyPr/>
        <a:lstStyle/>
        <a:p>
          <a:pPr algn="just">
            <a:lnSpc>
              <a:spcPct val="100000"/>
            </a:lnSpc>
          </a:pPr>
          <a:r>
            <a:rPr lang="tr-TR" sz="1600" dirty="0">
              <a:latin typeface="Arial" panose="020B0604020202020204" pitchFamily="34" charset="0"/>
              <a:cs typeface="Arial" panose="020B0604020202020204" pitchFamily="34" charset="0"/>
            </a:rPr>
            <a:t>Tarım topraklarındaki bor eksikliği veya fazlalığı ile bitkilerde beslenme bozukluklarının ortaya çıkması sonucu verim ve kalite </a:t>
          </a:r>
          <a:r>
            <a:rPr lang="tr-TR" sz="1600" dirty="0" err="1">
              <a:latin typeface="Arial" panose="020B0604020202020204" pitchFamily="34" charset="0"/>
              <a:cs typeface="Arial" panose="020B0604020202020204" pitchFamily="34" charset="0"/>
            </a:rPr>
            <a:t>azalmaktadur</a:t>
          </a:r>
          <a:r>
            <a:rPr lang="tr-TR" sz="1600" dirty="0">
              <a:latin typeface="Arial" panose="020B0604020202020204" pitchFamily="34" charset="0"/>
              <a:cs typeface="Arial" panose="020B0604020202020204" pitchFamily="34" charset="0"/>
            </a:rPr>
            <a:t>. Ayrıca bitkiler vasıtasıyla insan ve hayvan sağlığı da etkilenmektedir.</a:t>
          </a:r>
          <a:endParaRPr lang="en-US" sz="1600" dirty="0">
            <a:latin typeface="Arial" panose="020B0604020202020204" pitchFamily="34" charset="0"/>
            <a:cs typeface="Arial" panose="020B0604020202020204" pitchFamily="34" charset="0"/>
          </a:endParaRPr>
        </a:p>
      </dgm:t>
    </dgm:pt>
    <dgm:pt modelId="{A7A3EDB2-F2DA-4F7C-9551-F0B54063E71C}" type="parTrans" cxnId="{6A5B085C-2EE2-4FB1-A64C-4440C3D0E50B}">
      <dgm:prSet/>
      <dgm:spPr/>
      <dgm:t>
        <a:bodyPr/>
        <a:lstStyle/>
        <a:p>
          <a:pPr algn="just"/>
          <a:endParaRPr lang="en-US" sz="1600">
            <a:latin typeface="Arial" panose="020B0604020202020204" pitchFamily="34" charset="0"/>
            <a:cs typeface="Arial" panose="020B0604020202020204" pitchFamily="34" charset="0"/>
          </a:endParaRPr>
        </a:p>
      </dgm:t>
    </dgm:pt>
    <dgm:pt modelId="{FBFBDF13-D484-4B6E-AABA-94DD577A7ACC}" type="sibTrans" cxnId="{6A5B085C-2EE2-4FB1-A64C-4440C3D0E50B}">
      <dgm:prSet/>
      <dgm:spPr/>
      <dgm:t>
        <a:bodyPr/>
        <a:lstStyle/>
        <a:p>
          <a:pPr algn="just"/>
          <a:endParaRPr lang="en-US" sz="1600">
            <a:latin typeface="Arial" panose="020B0604020202020204" pitchFamily="34" charset="0"/>
            <a:cs typeface="Arial" panose="020B0604020202020204" pitchFamily="34" charset="0"/>
          </a:endParaRPr>
        </a:p>
      </dgm:t>
    </dgm:pt>
    <dgm:pt modelId="{83B22CCF-1113-49A0-9F76-7DEE5B2BC388}">
      <dgm:prSet custT="1"/>
      <dgm:spPr/>
      <dgm:t>
        <a:bodyPr/>
        <a:lstStyle/>
        <a:p>
          <a:pPr algn="just">
            <a:lnSpc>
              <a:spcPct val="100000"/>
            </a:lnSpc>
          </a:pPr>
          <a:r>
            <a:rPr lang="tr-TR" sz="1600">
              <a:latin typeface="Arial" panose="020B0604020202020204" pitchFamily="34" charset="0"/>
              <a:cs typeface="Arial" panose="020B0604020202020204" pitchFamily="34" charset="0"/>
            </a:rPr>
            <a:t>Sulama sularında 0.5 mg L</a:t>
          </a:r>
          <a:r>
            <a:rPr lang="tr-TR" sz="1600" baseline="30000">
              <a:latin typeface="Arial" panose="020B0604020202020204" pitchFamily="34" charset="0"/>
              <a:cs typeface="Arial" panose="020B0604020202020204" pitchFamily="34" charset="0"/>
            </a:rPr>
            <a:t>-1</a:t>
          </a:r>
          <a:r>
            <a:rPr lang="tr-TR" sz="1600">
              <a:latin typeface="Arial" panose="020B0604020202020204" pitchFamily="34" charset="0"/>
              <a:cs typeface="Arial" panose="020B0604020202020204" pitchFamily="34" charset="0"/>
            </a:rPr>
            <a:t>’e kadar bor bulunması gerekirken, bora karşı çok hassas bitkilerde 0.5-1.0 mg L</a:t>
          </a:r>
          <a:r>
            <a:rPr lang="tr-TR" sz="1600" baseline="30000">
              <a:latin typeface="Arial" panose="020B0604020202020204" pitchFamily="34" charset="0"/>
              <a:cs typeface="Arial" panose="020B0604020202020204" pitchFamily="34" charset="0"/>
            </a:rPr>
            <a:t>-1 </a:t>
          </a:r>
          <a:r>
            <a:rPr lang="tr-TR" sz="1600">
              <a:latin typeface="Arial" panose="020B0604020202020204" pitchFamily="34" charset="0"/>
              <a:cs typeface="Arial" panose="020B0604020202020204" pitchFamily="34" charset="0"/>
            </a:rPr>
            <a:t>zararlı olabilmektedir.</a:t>
          </a:r>
          <a:endParaRPr lang="en-US" sz="1600">
            <a:latin typeface="Arial" panose="020B0604020202020204" pitchFamily="34" charset="0"/>
            <a:cs typeface="Arial" panose="020B0604020202020204" pitchFamily="34" charset="0"/>
          </a:endParaRPr>
        </a:p>
      </dgm:t>
    </dgm:pt>
    <dgm:pt modelId="{973F521C-582A-41E3-97E4-A9EB87772CA3}" type="parTrans" cxnId="{7BAF96AE-4C09-42A3-A8F2-A801726A7701}">
      <dgm:prSet/>
      <dgm:spPr/>
      <dgm:t>
        <a:bodyPr/>
        <a:lstStyle/>
        <a:p>
          <a:pPr algn="just"/>
          <a:endParaRPr lang="en-US" sz="1600">
            <a:latin typeface="Arial" panose="020B0604020202020204" pitchFamily="34" charset="0"/>
            <a:cs typeface="Arial" panose="020B0604020202020204" pitchFamily="34" charset="0"/>
          </a:endParaRPr>
        </a:p>
      </dgm:t>
    </dgm:pt>
    <dgm:pt modelId="{B7C659CA-D1A3-40B7-B876-BF2DA6B68B08}" type="sibTrans" cxnId="{7BAF96AE-4C09-42A3-A8F2-A801726A7701}">
      <dgm:prSet/>
      <dgm:spPr/>
      <dgm:t>
        <a:bodyPr/>
        <a:lstStyle/>
        <a:p>
          <a:pPr algn="just"/>
          <a:endParaRPr lang="en-US" sz="1600">
            <a:latin typeface="Arial" panose="020B0604020202020204" pitchFamily="34" charset="0"/>
            <a:cs typeface="Arial" panose="020B0604020202020204" pitchFamily="34" charset="0"/>
          </a:endParaRPr>
        </a:p>
      </dgm:t>
    </dgm:pt>
    <dgm:pt modelId="{949BCAD6-84AF-4946-9B03-40E251FE349F}" type="pres">
      <dgm:prSet presAssocID="{70EB4E7F-B53B-458C-913C-8C2E65464CD8}" presName="root" presStyleCnt="0">
        <dgm:presLayoutVars>
          <dgm:dir/>
          <dgm:resizeHandles val="exact"/>
        </dgm:presLayoutVars>
      </dgm:prSet>
      <dgm:spPr/>
    </dgm:pt>
    <dgm:pt modelId="{D1D88EB8-3568-4C8F-812F-85A021AD6FE4}" type="pres">
      <dgm:prSet presAssocID="{E01A4191-7D00-4CDE-8765-4C5F701E0384}" presName="compNode" presStyleCnt="0"/>
      <dgm:spPr/>
    </dgm:pt>
    <dgm:pt modelId="{EA826F4B-FB26-4ED8-9D6F-9D9F91B86167}" type="pres">
      <dgm:prSet presAssocID="{E01A4191-7D00-4CDE-8765-4C5F701E0384}" presName="bgRect" presStyleLbl="bgShp" presStyleIdx="0" presStyleCnt="3"/>
      <dgm:spPr/>
    </dgm:pt>
    <dgm:pt modelId="{1190D4BD-37B3-4981-BFEC-6BD1CDBD06D5}" type="pres">
      <dgm:prSet presAssocID="{E01A4191-7D00-4CDE-8765-4C5F701E038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itki"/>
        </a:ext>
      </dgm:extLst>
    </dgm:pt>
    <dgm:pt modelId="{A33C762E-3E31-45B4-8240-20795FF00B72}" type="pres">
      <dgm:prSet presAssocID="{E01A4191-7D00-4CDE-8765-4C5F701E0384}" presName="spaceRect" presStyleCnt="0"/>
      <dgm:spPr/>
    </dgm:pt>
    <dgm:pt modelId="{C9C0850A-168D-47F3-86F4-92AB5D736F83}" type="pres">
      <dgm:prSet presAssocID="{E01A4191-7D00-4CDE-8765-4C5F701E0384}" presName="parTx" presStyleLbl="revTx" presStyleIdx="0" presStyleCnt="3">
        <dgm:presLayoutVars>
          <dgm:chMax val="0"/>
          <dgm:chPref val="0"/>
        </dgm:presLayoutVars>
      </dgm:prSet>
      <dgm:spPr/>
    </dgm:pt>
    <dgm:pt modelId="{64803D15-3C28-4A31-9E8A-A0F9DFEF045C}" type="pres">
      <dgm:prSet presAssocID="{EBAF266E-84BE-4C21-9D1D-B6672070F1F7}" presName="sibTrans" presStyleCnt="0"/>
      <dgm:spPr/>
    </dgm:pt>
    <dgm:pt modelId="{8C2F8A71-1BB0-467D-B3B7-36CC7E111497}" type="pres">
      <dgm:prSet presAssocID="{1B5BE01C-B875-44D1-AC7D-16DCCA825BA4}" presName="compNode" presStyleCnt="0"/>
      <dgm:spPr/>
    </dgm:pt>
    <dgm:pt modelId="{57D2D179-01C8-4487-9880-971EACD81581}" type="pres">
      <dgm:prSet presAssocID="{1B5BE01C-B875-44D1-AC7D-16DCCA825BA4}" presName="bgRect" presStyleLbl="bgShp" presStyleIdx="1" presStyleCnt="3"/>
      <dgm:spPr/>
    </dgm:pt>
    <dgm:pt modelId="{6CFC2D02-C24C-4D75-BD51-01A9636C375D}" type="pres">
      <dgm:prSet presAssocID="{1B5BE01C-B875-44D1-AC7D-16DCCA825BA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Üzümler"/>
        </a:ext>
      </dgm:extLst>
    </dgm:pt>
    <dgm:pt modelId="{7B7AC462-16CD-4988-BCA0-F690DFD4D305}" type="pres">
      <dgm:prSet presAssocID="{1B5BE01C-B875-44D1-AC7D-16DCCA825BA4}" presName="spaceRect" presStyleCnt="0"/>
      <dgm:spPr/>
    </dgm:pt>
    <dgm:pt modelId="{CB276929-6946-4DF6-9AB7-2FF9BEB09409}" type="pres">
      <dgm:prSet presAssocID="{1B5BE01C-B875-44D1-AC7D-16DCCA825BA4}" presName="parTx" presStyleLbl="revTx" presStyleIdx="1" presStyleCnt="3">
        <dgm:presLayoutVars>
          <dgm:chMax val="0"/>
          <dgm:chPref val="0"/>
        </dgm:presLayoutVars>
      </dgm:prSet>
      <dgm:spPr/>
    </dgm:pt>
    <dgm:pt modelId="{AC76745C-0C8D-4E0E-888E-6239C47531CC}" type="pres">
      <dgm:prSet presAssocID="{FBFBDF13-D484-4B6E-AABA-94DD577A7ACC}" presName="sibTrans" presStyleCnt="0"/>
      <dgm:spPr/>
    </dgm:pt>
    <dgm:pt modelId="{94CB0BA7-6F05-4BB9-9758-CDBD4720E12B}" type="pres">
      <dgm:prSet presAssocID="{83B22CCF-1113-49A0-9F76-7DEE5B2BC388}" presName="compNode" presStyleCnt="0"/>
      <dgm:spPr/>
    </dgm:pt>
    <dgm:pt modelId="{BFBE957D-1CD5-4545-9C47-0995E28F3B12}" type="pres">
      <dgm:prSet presAssocID="{83B22CCF-1113-49A0-9F76-7DEE5B2BC388}" presName="bgRect" presStyleLbl="bgShp" presStyleIdx="2" presStyleCnt="3"/>
      <dgm:spPr/>
    </dgm:pt>
    <dgm:pt modelId="{ED3C15CE-D8C5-41CC-BE92-FE779BE572DE}" type="pres">
      <dgm:prSet presAssocID="{83B22CCF-1113-49A0-9F76-7DEE5B2BC38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Watering pot"/>
        </a:ext>
      </dgm:extLst>
    </dgm:pt>
    <dgm:pt modelId="{7C417611-8A7A-49AA-8A2E-38DCF04561B6}" type="pres">
      <dgm:prSet presAssocID="{83B22CCF-1113-49A0-9F76-7DEE5B2BC388}" presName="spaceRect" presStyleCnt="0"/>
      <dgm:spPr/>
    </dgm:pt>
    <dgm:pt modelId="{9B98E52E-AA0F-4954-B79C-579D6637A60E}" type="pres">
      <dgm:prSet presAssocID="{83B22CCF-1113-49A0-9F76-7DEE5B2BC388}" presName="parTx" presStyleLbl="revTx" presStyleIdx="2" presStyleCnt="3">
        <dgm:presLayoutVars>
          <dgm:chMax val="0"/>
          <dgm:chPref val="0"/>
        </dgm:presLayoutVars>
      </dgm:prSet>
      <dgm:spPr/>
    </dgm:pt>
  </dgm:ptLst>
  <dgm:cxnLst>
    <dgm:cxn modelId="{6A5B085C-2EE2-4FB1-A64C-4440C3D0E50B}" srcId="{70EB4E7F-B53B-458C-913C-8C2E65464CD8}" destId="{1B5BE01C-B875-44D1-AC7D-16DCCA825BA4}" srcOrd="1" destOrd="0" parTransId="{A7A3EDB2-F2DA-4F7C-9551-F0B54063E71C}" sibTransId="{FBFBDF13-D484-4B6E-AABA-94DD577A7ACC}"/>
    <dgm:cxn modelId="{CD0D6F6A-8A1D-4D79-BDD3-B9E79AA9A679}" type="presOf" srcId="{E01A4191-7D00-4CDE-8765-4C5F701E0384}" destId="{C9C0850A-168D-47F3-86F4-92AB5D736F83}" srcOrd="0" destOrd="0" presId="urn:microsoft.com/office/officeart/2018/2/layout/IconVerticalSolidList"/>
    <dgm:cxn modelId="{143A6078-0063-493E-BD61-8262E9EBE28B}" type="presOf" srcId="{83B22CCF-1113-49A0-9F76-7DEE5B2BC388}" destId="{9B98E52E-AA0F-4954-B79C-579D6637A60E}" srcOrd="0" destOrd="0" presId="urn:microsoft.com/office/officeart/2018/2/layout/IconVerticalSolidList"/>
    <dgm:cxn modelId="{8D6E8586-BE63-42EC-AAFC-A17758F6E745}" srcId="{70EB4E7F-B53B-458C-913C-8C2E65464CD8}" destId="{E01A4191-7D00-4CDE-8765-4C5F701E0384}" srcOrd="0" destOrd="0" parTransId="{18C43E5F-311D-4CEC-A0B5-3868491768EF}" sibTransId="{EBAF266E-84BE-4C21-9D1D-B6672070F1F7}"/>
    <dgm:cxn modelId="{7BAF96AE-4C09-42A3-A8F2-A801726A7701}" srcId="{70EB4E7F-B53B-458C-913C-8C2E65464CD8}" destId="{83B22CCF-1113-49A0-9F76-7DEE5B2BC388}" srcOrd="2" destOrd="0" parTransId="{973F521C-582A-41E3-97E4-A9EB87772CA3}" sibTransId="{B7C659CA-D1A3-40B7-B876-BF2DA6B68B08}"/>
    <dgm:cxn modelId="{7DC606B6-95F1-4BC5-95C8-657D52D813C9}" type="presOf" srcId="{70EB4E7F-B53B-458C-913C-8C2E65464CD8}" destId="{949BCAD6-84AF-4946-9B03-40E251FE349F}" srcOrd="0" destOrd="0" presId="urn:microsoft.com/office/officeart/2018/2/layout/IconVerticalSolidList"/>
    <dgm:cxn modelId="{2264DEC8-47F4-41ED-BF51-28FE30BC9C6D}" type="presOf" srcId="{1B5BE01C-B875-44D1-AC7D-16DCCA825BA4}" destId="{CB276929-6946-4DF6-9AB7-2FF9BEB09409}" srcOrd="0" destOrd="0" presId="urn:microsoft.com/office/officeart/2018/2/layout/IconVerticalSolidList"/>
    <dgm:cxn modelId="{3BBDB9B5-9BAC-4FFC-9938-2D5C52101D3C}" type="presParOf" srcId="{949BCAD6-84AF-4946-9B03-40E251FE349F}" destId="{D1D88EB8-3568-4C8F-812F-85A021AD6FE4}" srcOrd="0" destOrd="0" presId="urn:microsoft.com/office/officeart/2018/2/layout/IconVerticalSolidList"/>
    <dgm:cxn modelId="{CAB981C2-8EB8-4651-A5CC-8F59DB775D18}" type="presParOf" srcId="{D1D88EB8-3568-4C8F-812F-85A021AD6FE4}" destId="{EA826F4B-FB26-4ED8-9D6F-9D9F91B86167}" srcOrd="0" destOrd="0" presId="urn:microsoft.com/office/officeart/2018/2/layout/IconVerticalSolidList"/>
    <dgm:cxn modelId="{55CA34E6-D503-45CF-A595-2803DB2771F5}" type="presParOf" srcId="{D1D88EB8-3568-4C8F-812F-85A021AD6FE4}" destId="{1190D4BD-37B3-4981-BFEC-6BD1CDBD06D5}" srcOrd="1" destOrd="0" presId="urn:microsoft.com/office/officeart/2018/2/layout/IconVerticalSolidList"/>
    <dgm:cxn modelId="{3EEE23B2-EE8D-44AF-B66B-C80AACEC35B4}" type="presParOf" srcId="{D1D88EB8-3568-4C8F-812F-85A021AD6FE4}" destId="{A33C762E-3E31-45B4-8240-20795FF00B72}" srcOrd="2" destOrd="0" presId="urn:microsoft.com/office/officeart/2018/2/layout/IconVerticalSolidList"/>
    <dgm:cxn modelId="{4C9B94B1-10F4-4957-BB0E-B4A058423E2E}" type="presParOf" srcId="{D1D88EB8-3568-4C8F-812F-85A021AD6FE4}" destId="{C9C0850A-168D-47F3-86F4-92AB5D736F83}" srcOrd="3" destOrd="0" presId="urn:microsoft.com/office/officeart/2018/2/layout/IconVerticalSolidList"/>
    <dgm:cxn modelId="{C91C2D84-71EE-4A1F-B7A6-9A91156CCC9B}" type="presParOf" srcId="{949BCAD6-84AF-4946-9B03-40E251FE349F}" destId="{64803D15-3C28-4A31-9E8A-A0F9DFEF045C}" srcOrd="1" destOrd="0" presId="urn:microsoft.com/office/officeart/2018/2/layout/IconVerticalSolidList"/>
    <dgm:cxn modelId="{0D860B27-DEF2-4B68-B61C-A611752D3C01}" type="presParOf" srcId="{949BCAD6-84AF-4946-9B03-40E251FE349F}" destId="{8C2F8A71-1BB0-467D-B3B7-36CC7E111497}" srcOrd="2" destOrd="0" presId="urn:microsoft.com/office/officeart/2018/2/layout/IconVerticalSolidList"/>
    <dgm:cxn modelId="{EFE187E6-E0DE-488D-AB09-7F0174DD61E8}" type="presParOf" srcId="{8C2F8A71-1BB0-467D-B3B7-36CC7E111497}" destId="{57D2D179-01C8-4487-9880-971EACD81581}" srcOrd="0" destOrd="0" presId="urn:microsoft.com/office/officeart/2018/2/layout/IconVerticalSolidList"/>
    <dgm:cxn modelId="{7052AE3B-EB97-4E53-9816-7C27B947230E}" type="presParOf" srcId="{8C2F8A71-1BB0-467D-B3B7-36CC7E111497}" destId="{6CFC2D02-C24C-4D75-BD51-01A9636C375D}" srcOrd="1" destOrd="0" presId="urn:microsoft.com/office/officeart/2018/2/layout/IconVerticalSolidList"/>
    <dgm:cxn modelId="{6AA4BD97-77FA-493D-BDBC-804F0BDDA518}" type="presParOf" srcId="{8C2F8A71-1BB0-467D-B3B7-36CC7E111497}" destId="{7B7AC462-16CD-4988-BCA0-F690DFD4D305}" srcOrd="2" destOrd="0" presId="urn:microsoft.com/office/officeart/2018/2/layout/IconVerticalSolidList"/>
    <dgm:cxn modelId="{2ADE40C4-78D5-45E8-BCD2-C54B3B385D09}" type="presParOf" srcId="{8C2F8A71-1BB0-467D-B3B7-36CC7E111497}" destId="{CB276929-6946-4DF6-9AB7-2FF9BEB09409}" srcOrd="3" destOrd="0" presId="urn:microsoft.com/office/officeart/2018/2/layout/IconVerticalSolidList"/>
    <dgm:cxn modelId="{44DA7075-6995-437F-A69D-0590ECEA1C39}" type="presParOf" srcId="{949BCAD6-84AF-4946-9B03-40E251FE349F}" destId="{AC76745C-0C8D-4E0E-888E-6239C47531CC}" srcOrd="3" destOrd="0" presId="urn:microsoft.com/office/officeart/2018/2/layout/IconVerticalSolidList"/>
    <dgm:cxn modelId="{60589F39-7228-4EEF-8D62-299810B2AA08}" type="presParOf" srcId="{949BCAD6-84AF-4946-9B03-40E251FE349F}" destId="{94CB0BA7-6F05-4BB9-9758-CDBD4720E12B}" srcOrd="4" destOrd="0" presId="urn:microsoft.com/office/officeart/2018/2/layout/IconVerticalSolidList"/>
    <dgm:cxn modelId="{3FC5D0B0-2C53-43C3-B572-C1E722745C77}" type="presParOf" srcId="{94CB0BA7-6F05-4BB9-9758-CDBD4720E12B}" destId="{BFBE957D-1CD5-4545-9C47-0995E28F3B12}" srcOrd="0" destOrd="0" presId="urn:microsoft.com/office/officeart/2018/2/layout/IconVerticalSolidList"/>
    <dgm:cxn modelId="{69A6FD51-A04C-43DC-B24D-7F2361B6E1CE}" type="presParOf" srcId="{94CB0BA7-6F05-4BB9-9758-CDBD4720E12B}" destId="{ED3C15CE-D8C5-41CC-BE92-FE779BE572DE}" srcOrd="1" destOrd="0" presId="urn:microsoft.com/office/officeart/2018/2/layout/IconVerticalSolidList"/>
    <dgm:cxn modelId="{9C07FFFE-4409-4A4A-AE77-0A2CDAD76472}" type="presParOf" srcId="{94CB0BA7-6F05-4BB9-9758-CDBD4720E12B}" destId="{7C417611-8A7A-49AA-8A2E-38DCF04561B6}" srcOrd="2" destOrd="0" presId="urn:microsoft.com/office/officeart/2018/2/layout/IconVerticalSolidList"/>
    <dgm:cxn modelId="{6940464D-8757-47FD-BF17-6DB4FAE0873C}" type="presParOf" srcId="{94CB0BA7-6F05-4BB9-9758-CDBD4720E12B}" destId="{9B98E52E-AA0F-4954-B79C-579D6637A60E}"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714544-D123-46AE-868B-8A9B79B6FC4B}">
      <dsp:nvSpPr>
        <dsp:cNvPr id="0" name=""/>
        <dsp:cNvSpPr/>
      </dsp:nvSpPr>
      <dsp:spPr>
        <a:xfrm>
          <a:off x="0" y="72026"/>
          <a:ext cx="4737194" cy="94658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A64F9C-63ED-4B6E-8E79-75F444B7DE76}">
      <dsp:nvSpPr>
        <dsp:cNvPr id="0" name=""/>
        <dsp:cNvSpPr/>
      </dsp:nvSpPr>
      <dsp:spPr>
        <a:xfrm>
          <a:off x="286340" y="217174"/>
          <a:ext cx="521127" cy="5206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BA51DB-F211-4923-911C-934F65AB95FE}">
      <dsp:nvSpPr>
        <dsp:cNvPr id="0" name=""/>
        <dsp:cNvSpPr/>
      </dsp:nvSpPr>
      <dsp:spPr>
        <a:xfrm>
          <a:off x="1093808" y="4194"/>
          <a:ext cx="3626539" cy="97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310" tIns="103310" rIns="103310" bIns="103310" numCol="1" spcCol="1270" anchor="ctr" anchorCtr="0">
          <a:noAutofit/>
        </a:bodyPr>
        <a:lstStyle/>
        <a:p>
          <a:pPr marL="0" lvl="0" indent="0" algn="just" defTabSz="800100">
            <a:lnSpc>
              <a:spcPct val="100000"/>
            </a:lnSpc>
            <a:spcBef>
              <a:spcPct val="0"/>
            </a:spcBef>
            <a:spcAft>
              <a:spcPct val="35000"/>
            </a:spcAft>
            <a:buNone/>
          </a:pPr>
          <a:r>
            <a:rPr lang="tr-TR" sz="1800" kern="1200" dirty="0">
              <a:latin typeface="Arial" panose="020B0604020202020204" pitchFamily="34" charset="0"/>
              <a:cs typeface="Arial" panose="020B0604020202020204" pitchFamily="34" charset="0"/>
            </a:rPr>
            <a:t>Bor </a:t>
          </a:r>
          <a:r>
            <a:rPr lang="tr-TR" sz="1800" kern="1200" dirty="0" err="1">
              <a:latin typeface="Arial" panose="020B0604020202020204" pitchFamily="34" charset="0"/>
              <a:cs typeface="Arial" panose="020B0604020202020204" pitchFamily="34" charset="0"/>
            </a:rPr>
            <a:t>dipirolmetilen</a:t>
          </a:r>
          <a:r>
            <a:rPr lang="tr-TR" sz="1800" kern="1200" dirty="0">
              <a:latin typeface="Arial" panose="020B0604020202020204" pitchFamily="34" charset="0"/>
              <a:cs typeface="Arial" panose="020B0604020202020204" pitchFamily="34" charset="0"/>
            </a:rPr>
            <a:t> (BODIPY) bir tür floresans boyadır. </a:t>
          </a:r>
          <a:endParaRPr lang="en-US" sz="1800" kern="1200" dirty="0">
            <a:latin typeface="Arial" panose="020B0604020202020204" pitchFamily="34" charset="0"/>
            <a:cs typeface="Arial" panose="020B0604020202020204" pitchFamily="34" charset="0"/>
          </a:endParaRPr>
        </a:p>
      </dsp:txBody>
      <dsp:txXfrm>
        <a:off x="1093808" y="4194"/>
        <a:ext cx="3626539" cy="976160"/>
      </dsp:txXfrm>
    </dsp:sp>
    <dsp:sp modelId="{D354FBEE-775B-4FCC-9DF9-B92A53C52C63}">
      <dsp:nvSpPr>
        <dsp:cNvPr id="0" name=""/>
        <dsp:cNvSpPr/>
      </dsp:nvSpPr>
      <dsp:spPr>
        <a:xfrm>
          <a:off x="0" y="1224395"/>
          <a:ext cx="4737194" cy="94658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5DD441-2674-4687-9363-4F2AF8B1C7C9}">
      <dsp:nvSpPr>
        <dsp:cNvPr id="0" name=""/>
        <dsp:cNvSpPr/>
      </dsp:nvSpPr>
      <dsp:spPr>
        <a:xfrm>
          <a:off x="286340" y="1437375"/>
          <a:ext cx="521127" cy="5206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2466C9-939D-4430-87AB-6760CDE31D07}">
      <dsp:nvSpPr>
        <dsp:cNvPr id="0" name=""/>
        <dsp:cNvSpPr/>
      </dsp:nvSpPr>
      <dsp:spPr>
        <a:xfrm>
          <a:off x="1093808" y="1224395"/>
          <a:ext cx="3626539" cy="97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310" tIns="103310" rIns="103310" bIns="103310" numCol="1" spcCol="1270" anchor="ctr" anchorCtr="0">
          <a:noAutofit/>
        </a:bodyPr>
        <a:lstStyle/>
        <a:p>
          <a:pPr marL="0" lvl="0" indent="0" algn="just" defTabSz="800100">
            <a:lnSpc>
              <a:spcPct val="100000"/>
            </a:lnSpc>
            <a:spcBef>
              <a:spcPct val="0"/>
            </a:spcBef>
            <a:spcAft>
              <a:spcPct val="35000"/>
            </a:spcAft>
            <a:buNone/>
          </a:pPr>
          <a:r>
            <a:rPr lang="tr-TR" sz="1800" kern="1200">
              <a:latin typeface="Arial" panose="020B0604020202020204" pitchFamily="34" charset="0"/>
              <a:cs typeface="Arial" panose="020B0604020202020204" pitchFamily="34" charset="0"/>
            </a:rPr>
            <a:t>Karanlıkta parlar. </a:t>
          </a:r>
          <a:endParaRPr lang="en-US" sz="1800" kern="1200">
            <a:latin typeface="Arial" panose="020B0604020202020204" pitchFamily="34" charset="0"/>
            <a:cs typeface="Arial" panose="020B0604020202020204" pitchFamily="34" charset="0"/>
          </a:endParaRPr>
        </a:p>
      </dsp:txBody>
      <dsp:txXfrm>
        <a:off x="1093808" y="1224395"/>
        <a:ext cx="3626539" cy="976160"/>
      </dsp:txXfrm>
    </dsp:sp>
    <dsp:sp modelId="{5DF25827-478E-4F42-8EBF-64FB11723E78}">
      <dsp:nvSpPr>
        <dsp:cNvPr id="0" name=""/>
        <dsp:cNvSpPr/>
      </dsp:nvSpPr>
      <dsp:spPr>
        <a:xfrm>
          <a:off x="0" y="2444596"/>
          <a:ext cx="4737194" cy="94658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594F9D-4FFB-4519-AFA8-BFD5BDC0F25B}">
      <dsp:nvSpPr>
        <dsp:cNvPr id="0" name=""/>
        <dsp:cNvSpPr/>
      </dsp:nvSpPr>
      <dsp:spPr>
        <a:xfrm>
          <a:off x="286340" y="2657576"/>
          <a:ext cx="521127" cy="52061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A1A50B-232D-4976-8C61-519F5C6B4313}">
      <dsp:nvSpPr>
        <dsp:cNvPr id="0" name=""/>
        <dsp:cNvSpPr/>
      </dsp:nvSpPr>
      <dsp:spPr>
        <a:xfrm>
          <a:off x="1093808" y="2444596"/>
          <a:ext cx="3626539" cy="97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310" tIns="103310" rIns="103310" bIns="103310" numCol="1" spcCol="1270" anchor="ctr" anchorCtr="0">
          <a:noAutofit/>
        </a:bodyPr>
        <a:lstStyle/>
        <a:p>
          <a:pPr marL="0" lvl="0" indent="0" algn="just" defTabSz="800100">
            <a:lnSpc>
              <a:spcPct val="100000"/>
            </a:lnSpc>
            <a:spcBef>
              <a:spcPct val="0"/>
            </a:spcBef>
            <a:spcAft>
              <a:spcPct val="35000"/>
            </a:spcAft>
            <a:buNone/>
          </a:pPr>
          <a:r>
            <a:rPr lang="tr-TR" sz="1800" kern="1200" dirty="0">
              <a:latin typeface="Arial" panose="020B0604020202020204" pitchFamily="34" charset="0"/>
              <a:cs typeface="Arial" panose="020B0604020202020204" pitchFamily="34" charset="0"/>
            </a:rPr>
            <a:t>Sıvı bazlı bataryalarda enerjinin depolanması adına iyi bir malzemedir.</a:t>
          </a:r>
          <a:endParaRPr lang="en-US" sz="1800" kern="1200" dirty="0">
            <a:latin typeface="Arial" panose="020B0604020202020204" pitchFamily="34" charset="0"/>
            <a:cs typeface="Arial" panose="020B0604020202020204" pitchFamily="34" charset="0"/>
          </a:endParaRPr>
        </a:p>
      </dsp:txBody>
      <dsp:txXfrm>
        <a:off x="1093808" y="2444596"/>
        <a:ext cx="3626539" cy="976160"/>
      </dsp:txXfrm>
    </dsp:sp>
    <dsp:sp modelId="{CE6B606F-6DFB-49D3-9162-0E0107F7583F}">
      <dsp:nvSpPr>
        <dsp:cNvPr id="0" name=""/>
        <dsp:cNvSpPr/>
      </dsp:nvSpPr>
      <dsp:spPr>
        <a:xfrm>
          <a:off x="0" y="3664797"/>
          <a:ext cx="4737194" cy="94658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E7E91E-7592-451A-9DEA-B8F70CA7F0C6}">
      <dsp:nvSpPr>
        <dsp:cNvPr id="0" name=""/>
        <dsp:cNvSpPr/>
      </dsp:nvSpPr>
      <dsp:spPr>
        <a:xfrm>
          <a:off x="286340" y="3877777"/>
          <a:ext cx="521127" cy="52061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BABDCC-B19A-4E27-913A-575F2A97C723}">
      <dsp:nvSpPr>
        <dsp:cNvPr id="0" name=""/>
        <dsp:cNvSpPr/>
      </dsp:nvSpPr>
      <dsp:spPr>
        <a:xfrm>
          <a:off x="1093808" y="3664797"/>
          <a:ext cx="3626539" cy="97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310" tIns="103310" rIns="103310" bIns="103310" numCol="1" spcCol="1270" anchor="ctr" anchorCtr="0">
          <a:noAutofit/>
        </a:bodyPr>
        <a:lstStyle/>
        <a:p>
          <a:pPr marL="0" lvl="0" indent="0" algn="just" defTabSz="800100">
            <a:lnSpc>
              <a:spcPct val="100000"/>
            </a:lnSpc>
            <a:spcBef>
              <a:spcPct val="0"/>
            </a:spcBef>
            <a:spcAft>
              <a:spcPct val="35000"/>
            </a:spcAft>
            <a:buNone/>
          </a:pPr>
          <a:r>
            <a:rPr lang="tr-TR" sz="1800" kern="1200" dirty="0">
              <a:latin typeface="Arial" panose="020B0604020202020204" pitchFamily="34" charset="0"/>
              <a:cs typeface="Arial" panose="020B0604020202020204" pitchFamily="34" charset="0"/>
            </a:rPr>
            <a:t>Elektrikli araçlar ve evlerde yaygın olarak kullanılabilecektir.</a:t>
          </a:r>
          <a:endParaRPr lang="en-US" sz="1800" kern="1200" dirty="0">
            <a:latin typeface="Arial" panose="020B0604020202020204" pitchFamily="34" charset="0"/>
            <a:cs typeface="Arial" panose="020B0604020202020204" pitchFamily="34" charset="0"/>
          </a:endParaRPr>
        </a:p>
      </dsp:txBody>
      <dsp:txXfrm>
        <a:off x="1093808" y="3664797"/>
        <a:ext cx="3626539" cy="9761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62A6E5-A5BF-4733-926F-D390E4B12C6B}">
      <dsp:nvSpPr>
        <dsp:cNvPr id="0" name=""/>
        <dsp:cNvSpPr/>
      </dsp:nvSpPr>
      <dsp:spPr>
        <a:xfrm rot="10800000">
          <a:off x="1896969" y="2905"/>
          <a:ext cx="6575997" cy="962435"/>
        </a:xfrm>
        <a:prstGeom prst="homePlate">
          <a:avLst/>
        </a:prstGeom>
        <a:solidFill>
          <a:sysClr val="window" lastClr="FFFFFF">
            <a:hueOff val="0"/>
            <a:satOff val="0"/>
            <a:lumOff val="0"/>
            <a:alphaOff val="0"/>
          </a:sysClr>
        </a:solidFill>
        <a:ln w="12700" cap="flat" cmpd="sng" algn="ctr">
          <a:solidFill>
            <a:srgbClr val="44546A">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407" tIns="68580" rIns="128016" bIns="68580" numCol="1" spcCol="1270" anchor="ctr" anchorCtr="0">
          <a:noAutofit/>
        </a:bodyPr>
        <a:lstStyle/>
        <a:p>
          <a:pPr marL="0" lvl="0" indent="0" algn="l" defTabSz="800100">
            <a:lnSpc>
              <a:spcPct val="90000"/>
            </a:lnSpc>
            <a:spcBef>
              <a:spcPct val="0"/>
            </a:spcBef>
            <a:spcAft>
              <a:spcPct val="35000"/>
            </a:spcAft>
            <a:buNone/>
          </a:pPr>
          <a:r>
            <a:rPr lang="tr-TR" sz="1800" kern="1200" dirty="0">
              <a:solidFill>
                <a:srgbClr val="44546A">
                  <a:hueOff val="0"/>
                  <a:satOff val="0"/>
                  <a:lumOff val="0"/>
                  <a:alphaOff val="0"/>
                </a:srgbClr>
              </a:solidFill>
              <a:latin typeface="Arial" panose="020B0604020202020204" pitchFamily="34" charset="0"/>
              <a:ea typeface="+mn-ea"/>
              <a:cs typeface="Arial" panose="020B0604020202020204" pitchFamily="34" charset="0"/>
            </a:rPr>
            <a:t>Hava ve sudaki bor mineralleri ile temas </a:t>
          </a:r>
        </a:p>
      </dsp:txBody>
      <dsp:txXfrm rot="10800000">
        <a:off x="2137578" y="2905"/>
        <a:ext cx="6335388" cy="962435"/>
      </dsp:txXfrm>
    </dsp:sp>
    <dsp:sp modelId="{DBF68AC8-14BB-4885-A965-F0EDC6343770}">
      <dsp:nvSpPr>
        <dsp:cNvPr id="0" name=""/>
        <dsp:cNvSpPr/>
      </dsp:nvSpPr>
      <dsp:spPr>
        <a:xfrm>
          <a:off x="1415751" y="2905"/>
          <a:ext cx="962435" cy="962435"/>
        </a:xfrm>
        <a:prstGeom prst="ellipse">
          <a:avLst/>
        </a:prstGeom>
        <a:blipFill rotWithShape="1">
          <a:blip xmlns:r="http://schemas.openxmlformats.org/officeDocument/2006/relationships" r:embed="rId1"/>
          <a:srcRect/>
          <a:stretch>
            <a:fillRect t="-3000" b="-3000"/>
          </a:stretch>
        </a:blipFill>
        <a:ln w="12700" cap="flat" cmpd="sng" algn="ctr">
          <a:solidFill>
            <a:srgbClr val="44546A">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DFAA2A3-718C-4AAF-B71E-A394AE32881C}">
      <dsp:nvSpPr>
        <dsp:cNvPr id="0" name=""/>
        <dsp:cNvSpPr/>
      </dsp:nvSpPr>
      <dsp:spPr>
        <a:xfrm rot="10800000">
          <a:off x="1896969" y="1252635"/>
          <a:ext cx="6575997" cy="962435"/>
        </a:xfrm>
        <a:prstGeom prst="homePlate">
          <a:avLst/>
        </a:prstGeom>
        <a:solidFill>
          <a:sysClr val="window" lastClr="FFFFFF">
            <a:hueOff val="0"/>
            <a:satOff val="0"/>
            <a:lumOff val="0"/>
            <a:alphaOff val="0"/>
          </a:sysClr>
        </a:solidFill>
        <a:ln w="12700" cap="flat" cmpd="sng" algn="ctr">
          <a:solidFill>
            <a:srgbClr val="44546A">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407" tIns="68580" rIns="128016" bIns="68580" numCol="1" spcCol="1270" anchor="ctr" anchorCtr="0">
          <a:noAutofit/>
        </a:bodyPr>
        <a:lstStyle/>
        <a:p>
          <a:pPr marL="0" lvl="0" indent="0" algn="l" defTabSz="800100">
            <a:lnSpc>
              <a:spcPct val="90000"/>
            </a:lnSpc>
            <a:spcBef>
              <a:spcPct val="0"/>
            </a:spcBef>
            <a:spcAft>
              <a:spcPct val="35000"/>
            </a:spcAft>
            <a:buNone/>
          </a:pPr>
          <a:r>
            <a:rPr lang="tr-TR" sz="1800" kern="1200" dirty="0">
              <a:solidFill>
                <a:srgbClr val="44546A">
                  <a:hueOff val="0"/>
                  <a:satOff val="0"/>
                  <a:lumOff val="0"/>
                  <a:alphaOff val="0"/>
                </a:srgbClr>
              </a:solidFill>
              <a:latin typeface="Arial" panose="020B0604020202020204" pitchFamily="34" charset="0"/>
              <a:ea typeface="+mn-ea"/>
              <a:cs typeface="Arial" panose="020B0604020202020204" pitchFamily="34" charset="0"/>
            </a:rPr>
            <a:t>Bor yataklarından zengin havzalardaki yeraltı ve yerüstü sularını kullanmak</a:t>
          </a:r>
        </a:p>
      </dsp:txBody>
      <dsp:txXfrm rot="10800000">
        <a:off x="2137578" y="1252635"/>
        <a:ext cx="6335388" cy="962435"/>
      </dsp:txXfrm>
    </dsp:sp>
    <dsp:sp modelId="{99AEFF3A-9B8E-4CEF-B388-BBB46182E3BB}">
      <dsp:nvSpPr>
        <dsp:cNvPr id="0" name=""/>
        <dsp:cNvSpPr/>
      </dsp:nvSpPr>
      <dsp:spPr>
        <a:xfrm>
          <a:off x="1415751" y="1252635"/>
          <a:ext cx="962435" cy="962435"/>
        </a:xfrm>
        <a:prstGeom prst="ellipse">
          <a:avLst/>
        </a:prstGeom>
        <a:blipFill rotWithShape="1">
          <a:blip xmlns:r="http://schemas.openxmlformats.org/officeDocument/2006/relationships" r:embed="rId2"/>
          <a:srcRect/>
          <a:stretch>
            <a:fillRect t="-9000" b="-9000"/>
          </a:stretch>
        </a:blipFill>
        <a:ln w="12700" cap="flat" cmpd="sng" algn="ctr">
          <a:solidFill>
            <a:srgbClr val="44546A">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16F69B00-61CB-402C-AC08-ED5BDEF4C998}">
      <dsp:nvSpPr>
        <dsp:cNvPr id="0" name=""/>
        <dsp:cNvSpPr/>
      </dsp:nvSpPr>
      <dsp:spPr>
        <a:xfrm rot="10800000">
          <a:off x="1896969" y="2502365"/>
          <a:ext cx="6575997" cy="962435"/>
        </a:xfrm>
        <a:prstGeom prst="homePlate">
          <a:avLst/>
        </a:prstGeom>
        <a:solidFill>
          <a:sysClr val="window" lastClr="FFFFFF">
            <a:hueOff val="0"/>
            <a:satOff val="0"/>
            <a:lumOff val="0"/>
            <a:alphaOff val="0"/>
          </a:sysClr>
        </a:solidFill>
        <a:ln w="12700" cap="flat" cmpd="sng" algn="ctr">
          <a:solidFill>
            <a:srgbClr val="44546A">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407" tIns="68580" rIns="128016" bIns="68580" numCol="1" spcCol="1270" anchor="ctr" anchorCtr="0">
          <a:noAutofit/>
        </a:bodyPr>
        <a:lstStyle/>
        <a:p>
          <a:pPr marL="0" lvl="0" indent="0" algn="l" defTabSz="800100">
            <a:lnSpc>
              <a:spcPct val="90000"/>
            </a:lnSpc>
            <a:spcBef>
              <a:spcPct val="0"/>
            </a:spcBef>
            <a:spcAft>
              <a:spcPct val="35000"/>
            </a:spcAft>
            <a:buNone/>
          </a:pPr>
          <a:r>
            <a:rPr lang="tr-TR" sz="1800" kern="1200" dirty="0">
              <a:solidFill>
                <a:srgbClr val="44546A">
                  <a:hueOff val="0"/>
                  <a:satOff val="0"/>
                  <a:lumOff val="0"/>
                  <a:alphaOff val="0"/>
                </a:srgbClr>
              </a:solidFill>
              <a:latin typeface="Arial" panose="020B0604020202020204" pitchFamily="34" charset="0"/>
              <a:ea typeface="+mn-ea"/>
              <a:cs typeface="Arial" panose="020B0604020202020204" pitchFamily="34" charset="0"/>
            </a:rPr>
            <a:t>Bor içeriği yüksek yiyecek veya içecekleri tüketmek </a:t>
          </a:r>
        </a:p>
      </dsp:txBody>
      <dsp:txXfrm rot="10800000">
        <a:off x="2137578" y="2502365"/>
        <a:ext cx="6335388" cy="962435"/>
      </dsp:txXfrm>
    </dsp:sp>
    <dsp:sp modelId="{8BEE31E8-3B8C-4B32-9C2D-ECD1D162BC69}">
      <dsp:nvSpPr>
        <dsp:cNvPr id="0" name=""/>
        <dsp:cNvSpPr/>
      </dsp:nvSpPr>
      <dsp:spPr>
        <a:xfrm>
          <a:off x="1415751" y="2502365"/>
          <a:ext cx="962435" cy="962435"/>
        </a:xfrm>
        <a:prstGeom prst="ellipse">
          <a:avLst/>
        </a:prstGeom>
        <a:blipFill rotWithShape="1">
          <a:blip xmlns:r="http://schemas.openxmlformats.org/officeDocument/2006/relationships" r:embed="rId3"/>
          <a:srcRect/>
          <a:stretch>
            <a:fillRect t="-6000" b="-6000"/>
          </a:stretch>
        </a:blipFill>
        <a:ln w="12700" cap="flat" cmpd="sng" algn="ctr">
          <a:solidFill>
            <a:srgbClr val="44546A">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46FF19E-A114-42C4-948B-08AE6BE4BAED}">
      <dsp:nvSpPr>
        <dsp:cNvPr id="0" name=""/>
        <dsp:cNvSpPr/>
      </dsp:nvSpPr>
      <dsp:spPr>
        <a:xfrm rot="10800000">
          <a:off x="1896969" y="3752095"/>
          <a:ext cx="6575997" cy="962435"/>
        </a:xfrm>
        <a:prstGeom prst="homePlate">
          <a:avLst/>
        </a:prstGeom>
        <a:solidFill>
          <a:sysClr val="window" lastClr="FFFFFF">
            <a:hueOff val="0"/>
            <a:satOff val="0"/>
            <a:lumOff val="0"/>
            <a:alphaOff val="0"/>
          </a:sysClr>
        </a:solidFill>
        <a:ln w="12700" cap="flat" cmpd="sng" algn="ctr">
          <a:solidFill>
            <a:srgbClr val="44546A">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407" tIns="68580" rIns="128016" bIns="68580" numCol="1" spcCol="1270" anchor="ctr" anchorCtr="0">
          <a:noAutofit/>
        </a:bodyPr>
        <a:lstStyle/>
        <a:p>
          <a:pPr marL="0" lvl="0" indent="0" algn="l" defTabSz="800100">
            <a:lnSpc>
              <a:spcPct val="90000"/>
            </a:lnSpc>
            <a:spcBef>
              <a:spcPct val="0"/>
            </a:spcBef>
            <a:spcAft>
              <a:spcPct val="35000"/>
            </a:spcAft>
            <a:buNone/>
          </a:pPr>
          <a:r>
            <a:rPr lang="tr-TR" sz="1800" kern="1200" dirty="0">
              <a:solidFill>
                <a:srgbClr val="44546A">
                  <a:hueOff val="0"/>
                  <a:satOff val="0"/>
                  <a:lumOff val="0"/>
                  <a:alphaOff val="0"/>
                </a:srgbClr>
              </a:solidFill>
              <a:latin typeface="Arial" panose="020B0604020202020204" pitchFamily="34" charset="0"/>
              <a:ea typeface="+mn-ea"/>
              <a:cs typeface="Arial" panose="020B0604020202020204" pitchFamily="34" charset="0"/>
            </a:rPr>
            <a:t>Ocak veya fabrikalarda çalışmak </a:t>
          </a:r>
        </a:p>
      </dsp:txBody>
      <dsp:txXfrm rot="10800000">
        <a:off x="2137578" y="3752095"/>
        <a:ext cx="6335388" cy="962435"/>
      </dsp:txXfrm>
    </dsp:sp>
    <dsp:sp modelId="{53664216-62FF-47E6-AA09-8F741CC5140A}">
      <dsp:nvSpPr>
        <dsp:cNvPr id="0" name=""/>
        <dsp:cNvSpPr/>
      </dsp:nvSpPr>
      <dsp:spPr>
        <a:xfrm>
          <a:off x="1415751" y="3752095"/>
          <a:ext cx="962435" cy="962435"/>
        </a:xfrm>
        <a:prstGeom prst="ellipse">
          <a:avLst/>
        </a:prstGeom>
        <a:blipFill rotWithShape="1">
          <a:blip xmlns:r="http://schemas.openxmlformats.org/officeDocument/2006/relationships" r:embed="rId4"/>
          <a:srcRect/>
          <a:stretch>
            <a:fillRect t="-7000" b="-7000"/>
          </a:stretch>
        </a:blipFill>
        <a:ln w="12700" cap="flat" cmpd="sng" algn="ctr">
          <a:solidFill>
            <a:srgbClr val="44546A">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38328846-3D13-4746-9CB6-F92E91428AFF}">
      <dsp:nvSpPr>
        <dsp:cNvPr id="0" name=""/>
        <dsp:cNvSpPr/>
      </dsp:nvSpPr>
      <dsp:spPr>
        <a:xfrm rot="10800000">
          <a:off x="1896969" y="5001825"/>
          <a:ext cx="6575997" cy="962435"/>
        </a:xfrm>
        <a:prstGeom prst="homePlate">
          <a:avLst/>
        </a:prstGeom>
        <a:solidFill>
          <a:sysClr val="window" lastClr="FFFFFF">
            <a:hueOff val="0"/>
            <a:satOff val="0"/>
            <a:lumOff val="0"/>
            <a:alphaOff val="0"/>
          </a:sysClr>
        </a:solidFill>
        <a:ln w="12700" cap="flat" cmpd="sng" algn="ctr">
          <a:solidFill>
            <a:srgbClr val="44546A">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407" tIns="68580" rIns="128016" bIns="68580" numCol="1" spcCol="1270" anchor="ctr" anchorCtr="0">
          <a:noAutofit/>
        </a:bodyPr>
        <a:lstStyle/>
        <a:p>
          <a:pPr marL="0" lvl="0" indent="0" algn="l" defTabSz="800100">
            <a:lnSpc>
              <a:spcPct val="90000"/>
            </a:lnSpc>
            <a:spcBef>
              <a:spcPct val="0"/>
            </a:spcBef>
            <a:spcAft>
              <a:spcPct val="35000"/>
            </a:spcAft>
            <a:buNone/>
          </a:pPr>
          <a:r>
            <a:rPr lang="tr-TR" sz="1800" kern="1200" dirty="0">
              <a:solidFill>
                <a:srgbClr val="44546A">
                  <a:hueOff val="0"/>
                  <a:satOff val="0"/>
                  <a:lumOff val="0"/>
                  <a:alphaOff val="0"/>
                </a:srgbClr>
              </a:solidFill>
              <a:latin typeface="Arial" panose="020B0604020202020204" pitchFamily="34" charset="0"/>
              <a:ea typeface="+mn-ea"/>
              <a:cs typeface="Arial" panose="020B0604020202020204" pitchFamily="34" charset="0"/>
            </a:rPr>
            <a:t>Sabun, deterjan veya kozmetik üretimi yapan yerlerde çalışmak veya kullanmak </a:t>
          </a:r>
        </a:p>
      </dsp:txBody>
      <dsp:txXfrm rot="10800000">
        <a:off x="2137578" y="5001825"/>
        <a:ext cx="6335388" cy="962435"/>
      </dsp:txXfrm>
    </dsp:sp>
    <dsp:sp modelId="{9732216A-285E-46A7-BBAB-33073FA78485}">
      <dsp:nvSpPr>
        <dsp:cNvPr id="0" name=""/>
        <dsp:cNvSpPr/>
      </dsp:nvSpPr>
      <dsp:spPr>
        <a:xfrm>
          <a:off x="1415751" y="5001825"/>
          <a:ext cx="962435" cy="962435"/>
        </a:xfrm>
        <a:prstGeom prst="ellipse">
          <a:avLst/>
        </a:prstGeom>
        <a:blipFill rotWithShape="1">
          <a:blip xmlns:r="http://schemas.openxmlformats.org/officeDocument/2006/relationships" r:embed="rId5"/>
          <a:srcRect/>
          <a:stretch>
            <a:fillRect l="-25000" r="-25000"/>
          </a:stretch>
        </a:blipFill>
        <a:ln w="12700" cap="flat" cmpd="sng" algn="ctr">
          <a:solidFill>
            <a:srgbClr val="44546A">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26F4B-FB26-4ED8-9D6F-9D9F91B86167}">
      <dsp:nvSpPr>
        <dsp:cNvPr id="0" name=""/>
        <dsp:cNvSpPr/>
      </dsp:nvSpPr>
      <dsp:spPr>
        <a:xfrm>
          <a:off x="0" y="469"/>
          <a:ext cx="10058399" cy="10996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90D4BD-37B3-4981-BFEC-6BD1CDBD06D5}">
      <dsp:nvSpPr>
        <dsp:cNvPr id="0" name=""/>
        <dsp:cNvSpPr/>
      </dsp:nvSpPr>
      <dsp:spPr>
        <a:xfrm>
          <a:off x="332636" y="247885"/>
          <a:ext cx="604793" cy="6047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C0850A-168D-47F3-86F4-92AB5D736F83}">
      <dsp:nvSpPr>
        <dsp:cNvPr id="0" name=""/>
        <dsp:cNvSpPr/>
      </dsp:nvSpPr>
      <dsp:spPr>
        <a:xfrm>
          <a:off x="1270065" y="469"/>
          <a:ext cx="8788334" cy="109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377" tIns="116377" rIns="116377" bIns="116377" numCol="1" spcCol="1270" anchor="ctr" anchorCtr="0">
          <a:noAutofit/>
        </a:bodyPr>
        <a:lstStyle/>
        <a:p>
          <a:pPr marL="0" lvl="0" indent="0" algn="just" defTabSz="711200">
            <a:lnSpc>
              <a:spcPct val="100000"/>
            </a:lnSpc>
            <a:spcBef>
              <a:spcPct val="0"/>
            </a:spcBef>
            <a:spcAft>
              <a:spcPct val="35000"/>
            </a:spcAft>
            <a:buNone/>
          </a:pPr>
          <a:r>
            <a:rPr lang="tr-TR" sz="1600" kern="1200" dirty="0">
              <a:latin typeface="Arial" panose="020B0604020202020204" pitchFamily="34" charset="0"/>
              <a:cs typeface="Arial" panose="020B0604020202020204" pitchFamily="34" charset="0"/>
            </a:rPr>
            <a:t>Bitkiler için mikro besin elementi olan bor genellikle pasif absorpsiyon yolu ile B(OH)</a:t>
          </a:r>
          <a:r>
            <a:rPr lang="tr-TR" sz="1600" kern="1200" baseline="-25000" dirty="0">
              <a:latin typeface="Arial" panose="020B0604020202020204" pitchFamily="34" charset="0"/>
              <a:cs typeface="Arial" panose="020B0604020202020204" pitchFamily="34" charset="0"/>
            </a:rPr>
            <a:t>3</a:t>
          </a:r>
          <a:r>
            <a:rPr lang="tr-TR" sz="1600" kern="1200" dirty="0">
              <a:latin typeface="Arial" panose="020B0604020202020204" pitchFamily="34" charset="0"/>
              <a:cs typeface="Arial" panose="020B0604020202020204" pitchFamily="34" charset="0"/>
            </a:rPr>
            <a:t> olarak ve az miktarda aktif absorpsiyon ile B(OH)</a:t>
          </a:r>
          <a:r>
            <a:rPr lang="tr-TR" sz="1600" kern="1200" baseline="-25000" dirty="0">
              <a:latin typeface="Arial" panose="020B0604020202020204" pitchFamily="34" charset="0"/>
              <a:cs typeface="Arial" panose="020B0604020202020204" pitchFamily="34" charset="0"/>
            </a:rPr>
            <a:t>4 </a:t>
          </a:r>
          <a:r>
            <a:rPr lang="tr-TR" sz="1600" kern="1200" dirty="0">
              <a:latin typeface="Arial" panose="020B0604020202020204" pitchFamily="34" charset="0"/>
              <a:cs typeface="Arial" panose="020B0604020202020204" pitchFamily="34" charset="0"/>
            </a:rPr>
            <a:t>şeklinde alınmaktadır. </a:t>
          </a:r>
          <a:endParaRPr lang="en-US" sz="1600" kern="1200" dirty="0">
            <a:latin typeface="Arial" panose="020B0604020202020204" pitchFamily="34" charset="0"/>
            <a:cs typeface="Arial" panose="020B0604020202020204" pitchFamily="34" charset="0"/>
          </a:endParaRPr>
        </a:p>
      </dsp:txBody>
      <dsp:txXfrm>
        <a:off x="1270065" y="469"/>
        <a:ext cx="8788334" cy="1099624"/>
      </dsp:txXfrm>
    </dsp:sp>
    <dsp:sp modelId="{57D2D179-01C8-4487-9880-971EACD81581}">
      <dsp:nvSpPr>
        <dsp:cNvPr id="0" name=""/>
        <dsp:cNvSpPr/>
      </dsp:nvSpPr>
      <dsp:spPr>
        <a:xfrm>
          <a:off x="0" y="1374999"/>
          <a:ext cx="10058399" cy="10996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FC2D02-C24C-4D75-BD51-01A9636C375D}">
      <dsp:nvSpPr>
        <dsp:cNvPr id="0" name=""/>
        <dsp:cNvSpPr/>
      </dsp:nvSpPr>
      <dsp:spPr>
        <a:xfrm>
          <a:off x="332636" y="1622415"/>
          <a:ext cx="604793" cy="6047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276929-6946-4DF6-9AB7-2FF9BEB09409}">
      <dsp:nvSpPr>
        <dsp:cNvPr id="0" name=""/>
        <dsp:cNvSpPr/>
      </dsp:nvSpPr>
      <dsp:spPr>
        <a:xfrm>
          <a:off x="1270065" y="1374999"/>
          <a:ext cx="8788334" cy="109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377" tIns="116377" rIns="116377" bIns="116377" numCol="1" spcCol="1270" anchor="ctr" anchorCtr="0">
          <a:noAutofit/>
        </a:bodyPr>
        <a:lstStyle/>
        <a:p>
          <a:pPr marL="0" lvl="0" indent="0" algn="just" defTabSz="711200">
            <a:lnSpc>
              <a:spcPct val="100000"/>
            </a:lnSpc>
            <a:spcBef>
              <a:spcPct val="0"/>
            </a:spcBef>
            <a:spcAft>
              <a:spcPct val="35000"/>
            </a:spcAft>
            <a:buNone/>
          </a:pPr>
          <a:r>
            <a:rPr lang="tr-TR" sz="1600" kern="1200" dirty="0">
              <a:latin typeface="Arial" panose="020B0604020202020204" pitchFamily="34" charset="0"/>
              <a:cs typeface="Arial" panose="020B0604020202020204" pitchFamily="34" charset="0"/>
            </a:rPr>
            <a:t>Tarım topraklarındaki bor eksikliği veya fazlalığı ile bitkilerde beslenme bozukluklarının ortaya çıkması sonucu verim ve kalite </a:t>
          </a:r>
          <a:r>
            <a:rPr lang="tr-TR" sz="1600" kern="1200" dirty="0" err="1">
              <a:latin typeface="Arial" panose="020B0604020202020204" pitchFamily="34" charset="0"/>
              <a:cs typeface="Arial" panose="020B0604020202020204" pitchFamily="34" charset="0"/>
            </a:rPr>
            <a:t>azalmaktadur</a:t>
          </a:r>
          <a:r>
            <a:rPr lang="tr-TR" sz="1600" kern="1200" dirty="0">
              <a:latin typeface="Arial" panose="020B0604020202020204" pitchFamily="34" charset="0"/>
              <a:cs typeface="Arial" panose="020B0604020202020204" pitchFamily="34" charset="0"/>
            </a:rPr>
            <a:t>. Ayrıca bitkiler vasıtasıyla insan ve hayvan sağlığı da etkilenmektedir.</a:t>
          </a:r>
          <a:endParaRPr lang="en-US" sz="1600" kern="1200" dirty="0">
            <a:latin typeface="Arial" panose="020B0604020202020204" pitchFamily="34" charset="0"/>
            <a:cs typeface="Arial" panose="020B0604020202020204" pitchFamily="34" charset="0"/>
          </a:endParaRPr>
        </a:p>
      </dsp:txBody>
      <dsp:txXfrm>
        <a:off x="1270065" y="1374999"/>
        <a:ext cx="8788334" cy="1099624"/>
      </dsp:txXfrm>
    </dsp:sp>
    <dsp:sp modelId="{BFBE957D-1CD5-4545-9C47-0995E28F3B12}">
      <dsp:nvSpPr>
        <dsp:cNvPr id="0" name=""/>
        <dsp:cNvSpPr/>
      </dsp:nvSpPr>
      <dsp:spPr>
        <a:xfrm>
          <a:off x="0" y="2749530"/>
          <a:ext cx="10058399" cy="10996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3C15CE-D8C5-41CC-BE92-FE779BE572DE}">
      <dsp:nvSpPr>
        <dsp:cNvPr id="0" name=""/>
        <dsp:cNvSpPr/>
      </dsp:nvSpPr>
      <dsp:spPr>
        <a:xfrm>
          <a:off x="332636" y="2996945"/>
          <a:ext cx="604793" cy="6047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98E52E-AA0F-4954-B79C-579D6637A60E}">
      <dsp:nvSpPr>
        <dsp:cNvPr id="0" name=""/>
        <dsp:cNvSpPr/>
      </dsp:nvSpPr>
      <dsp:spPr>
        <a:xfrm>
          <a:off x="1270065" y="2749530"/>
          <a:ext cx="8788334" cy="109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377" tIns="116377" rIns="116377" bIns="116377" numCol="1" spcCol="1270" anchor="ctr" anchorCtr="0">
          <a:noAutofit/>
        </a:bodyPr>
        <a:lstStyle/>
        <a:p>
          <a:pPr marL="0" lvl="0" indent="0" algn="just" defTabSz="711200">
            <a:lnSpc>
              <a:spcPct val="100000"/>
            </a:lnSpc>
            <a:spcBef>
              <a:spcPct val="0"/>
            </a:spcBef>
            <a:spcAft>
              <a:spcPct val="35000"/>
            </a:spcAft>
            <a:buNone/>
          </a:pPr>
          <a:r>
            <a:rPr lang="tr-TR" sz="1600" kern="1200">
              <a:latin typeface="Arial" panose="020B0604020202020204" pitchFamily="34" charset="0"/>
              <a:cs typeface="Arial" panose="020B0604020202020204" pitchFamily="34" charset="0"/>
            </a:rPr>
            <a:t>Sulama sularında 0.5 mg L</a:t>
          </a:r>
          <a:r>
            <a:rPr lang="tr-TR" sz="1600" kern="1200" baseline="30000">
              <a:latin typeface="Arial" panose="020B0604020202020204" pitchFamily="34" charset="0"/>
              <a:cs typeface="Arial" panose="020B0604020202020204" pitchFamily="34" charset="0"/>
            </a:rPr>
            <a:t>-1</a:t>
          </a:r>
          <a:r>
            <a:rPr lang="tr-TR" sz="1600" kern="1200">
              <a:latin typeface="Arial" panose="020B0604020202020204" pitchFamily="34" charset="0"/>
              <a:cs typeface="Arial" panose="020B0604020202020204" pitchFamily="34" charset="0"/>
            </a:rPr>
            <a:t>’e kadar bor bulunması gerekirken, bora karşı çok hassas bitkilerde 0.5-1.0 mg L</a:t>
          </a:r>
          <a:r>
            <a:rPr lang="tr-TR" sz="1600" kern="1200" baseline="30000">
              <a:latin typeface="Arial" panose="020B0604020202020204" pitchFamily="34" charset="0"/>
              <a:cs typeface="Arial" panose="020B0604020202020204" pitchFamily="34" charset="0"/>
            </a:rPr>
            <a:t>-1 </a:t>
          </a:r>
          <a:r>
            <a:rPr lang="tr-TR" sz="1600" kern="1200">
              <a:latin typeface="Arial" panose="020B0604020202020204" pitchFamily="34" charset="0"/>
              <a:cs typeface="Arial" panose="020B0604020202020204" pitchFamily="34" charset="0"/>
            </a:rPr>
            <a:t>zararlı olabilmektedir.</a:t>
          </a:r>
          <a:endParaRPr lang="en-US" sz="1600" kern="1200">
            <a:latin typeface="Arial" panose="020B0604020202020204" pitchFamily="34" charset="0"/>
            <a:cs typeface="Arial" panose="020B0604020202020204" pitchFamily="34" charset="0"/>
          </a:endParaRPr>
        </a:p>
      </dsp:txBody>
      <dsp:txXfrm>
        <a:off x="1270065" y="2749530"/>
        <a:ext cx="8788334" cy="109962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3/8/2021</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848854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3/8/2021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280118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3/8/2021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22801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3/8/2021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19399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3/8/2021</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054106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3/8/2021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721620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3/8/2021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385578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3/8/2021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222848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3/8/2021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27069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3/8/2021</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316962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3/8/2021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39710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3/8/2021</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75398056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3" r:id="rId5"/>
    <p:sldLayoutId id="2147483688" r:id="rId6"/>
    <p:sldLayoutId id="2147483689" r:id="rId7"/>
    <p:sldLayoutId id="2147483690" r:id="rId8"/>
    <p:sldLayoutId id="2147483691" r:id="rId9"/>
    <p:sldLayoutId id="2147483692" r:id="rId10"/>
    <p:sldLayoutId id="2147483694" r:id="rId11"/>
  </p:sldLayoutIdLst>
  <p:hf sldNum="0" hdr="0" ftr="0" dt="0"/>
  <p:txStyles>
    <p:titleStyle>
      <a:lvl1pPr algn="l" defTabSz="914400" rtl="0" eaLnBrk="1" latinLnBrk="0" hangingPunct="1">
        <a:lnSpc>
          <a:spcPct val="90000"/>
        </a:lnSpc>
        <a:spcBef>
          <a:spcPct val="0"/>
        </a:spcBef>
        <a:buNone/>
        <a:defRPr lang="en-US" sz="48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6.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microsoft.com/office/2007/relationships/hdphoto" Target="../media/hdphoto9.wdp"/><Relationship Id="rId7" Type="http://schemas.openxmlformats.org/officeDocument/2006/relationships/diagramLayout" Target="../diagrams/layout1.xml"/><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microsoft.com/office/2007/relationships/hdphoto" Target="../media/hdphoto10.wdp"/><Relationship Id="rId10" Type="http://schemas.microsoft.com/office/2007/relationships/diagramDrawing" Target="../diagrams/drawing1.xml"/><Relationship Id="rId4" Type="http://schemas.openxmlformats.org/officeDocument/2006/relationships/image" Target="../media/image43.png"/><Relationship Id="rId9" Type="http://schemas.openxmlformats.org/officeDocument/2006/relationships/diagramColors" Target="../diagrams/colors1.xml"/></Relationships>
</file>

<file path=ppt/slides/_rels/slide2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8.png"/><Relationship Id="rId5" Type="http://schemas.microsoft.com/office/2007/relationships/hdphoto" Target="../media/hdphoto13.wdp"/><Relationship Id="rId4" Type="http://schemas.openxmlformats.org/officeDocument/2006/relationships/image" Target="../media/image57.png"/><Relationship Id="rId9" Type="http://schemas.microsoft.com/office/2007/relationships/hdphoto" Target="../media/hdphoto15.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8" Type="http://schemas.openxmlformats.org/officeDocument/2006/relationships/image" Target="../media/image69.png"/><Relationship Id="rId13" Type="http://schemas.microsoft.com/office/2007/relationships/hdphoto" Target="../media/hdphoto21.wdp"/><Relationship Id="rId3" Type="http://schemas.microsoft.com/office/2007/relationships/hdphoto" Target="../media/hdphoto16.wdp"/><Relationship Id="rId7" Type="http://schemas.microsoft.com/office/2007/relationships/hdphoto" Target="../media/hdphoto18.wdp"/><Relationship Id="rId12"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8.png"/><Relationship Id="rId11" Type="http://schemas.microsoft.com/office/2007/relationships/hdphoto" Target="../media/hdphoto20.wdp"/><Relationship Id="rId5" Type="http://schemas.microsoft.com/office/2007/relationships/hdphoto" Target="../media/hdphoto17.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19.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07/relationships/hdphoto" Target="../media/hdphoto22.wdp"/><Relationship Id="rId7" Type="http://schemas.openxmlformats.org/officeDocument/2006/relationships/diagramColors" Target="../diagrams/colors3.xml"/><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iber optik çizimi">
            <a:extLst>
              <a:ext uri="{FF2B5EF4-FFF2-40B4-BE49-F238E27FC236}">
                <a16:creationId xmlns:a16="http://schemas.microsoft.com/office/drawing/2014/main" id="{3DCAC85E-3290-4A9B-AA8C-7953DCCFF42D}"/>
              </a:ext>
            </a:extLst>
          </p:cNvPr>
          <p:cNvPicPr>
            <a:picLocks noChangeAspect="1"/>
          </p:cNvPicPr>
          <p:nvPr/>
        </p:nvPicPr>
        <p:blipFill rotWithShape="1">
          <a:blip r:embed="rId2">
            <a:alphaModFix amt="45000"/>
            <a:extLst>
              <a:ext uri="{BEBA8EAE-BF5A-486C-A8C5-ECC9F3942E4B}">
                <a14:imgProps xmlns:a14="http://schemas.microsoft.com/office/drawing/2010/main">
                  <a14:imgLayer r:embed="rId3">
                    <a14:imgEffect>
                      <a14:saturation sat="33000"/>
                    </a14:imgEffect>
                    <a14:imgEffect>
                      <a14:brightnessContrast contrast="-40000"/>
                    </a14:imgEffect>
                  </a14:imgLayer>
                </a14:imgProps>
              </a:ext>
            </a:extLst>
          </a:blip>
          <a:srcRect t="2386" b="3864"/>
          <a:stretch/>
        </p:blipFill>
        <p:spPr>
          <a:xfrm>
            <a:off x="0" y="0"/>
            <a:ext cx="12191979" cy="6857990"/>
          </a:xfrm>
          <a:prstGeom prst="rect">
            <a:avLst/>
          </a:prstGeom>
        </p:spPr>
      </p:pic>
      <p:sp>
        <p:nvSpPr>
          <p:cNvPr id="31" name="Rectangle 30">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Başlık 1">
            <a:extLst>
              <a:ext uri="{FF2B5EF4-FFF2-40B4-BE49-F238E27FC236}">
                <a16:creationId xmlns:a16="http://schemas.microsoft.com/office/drawing/2014/main" id="{824BEF59-DD7A-4F19-8C8F-8397FC2C98F4}"/>
              </a:ext>
            </a:extLst>
          </p:cNvPr>
          <p:cNvSpPr>
            <a:spLocks noGrp="1"/>
          </p:cNvSpPr>
          <p:nvPr>
            <p:ph type="ctrTitle"/>
          </p:nvPr>
        </p:nvSpPr>
        <p:spPr>
          <a:xfrm>
            <a:off x="1447779" y="2091263"/>
            <a:ext cx="9296399" cy="2461504"/>
          </a:xfrm>
        </p:spPr>
        <p:txBody>
          <a:bodyPr>
            <a:normAutofit/>
          </a:bodyPr>
          <a:lstStyle/>
          <a:p>
            <a:r>
              <a:rPr lang="tr-TR" sz="3800" b="1" dirty="0"/>
              <a:t>BOR KULLANIM ALANLARI</a:t>
            </a:r>
            <a:br>
              <a:rPr lang="tr-TR" sz="3800" b="1" dirty="0"/>
            </a:br>
            <a:br>
              <a:rPr lang="tr-TR" sz="3800" b="1" dirty="0"/>
            </a:br>
            <a:r>
              <a:rPr lang="tr-TR" sz="3800" b="1" dirty="0"/>
              <a:t>BORUN CANLILAR ÜZERİNDEKİ ETKİSİ</a:t>
            </a:r>
          </a:p>
        </p:txBody>
      </p:sp>
      <p:sp>
        <p:nvSpPr>
          <p:cNvPr id="33" name="Rectangle 32">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
        <p:nvSpPr>
          <p:cNvPr id="6" name="Dikdörtgen 5">
            <a:extLst>
              <a:ext uri="{FF2B5EF4-FFF2-40B4-BE49-F238E27FC236}">
                <a16:creationId xmlns:a16="http://schemas.microsoft.com/office/drawing/2014/main" id="{AE9C55CA-71D2-49A0-8910-09DAFD8EEC06}"/>
              </a:ext>
            </a:extLst>
          </p:cNvPr>
          <p:cNvSpPr/>
          <p:nvPr/>
        </p:nvSpPr>
        <p:spPr>
          <a:xfrm>
            <a:off x="0" y="-10"/>
            <a:ext cx="3913493" cy="923330"/>
          </a:xfrm>
          <a:prstGeom prst="rect">
            <a:avLst/>
          </a:prstGeom>
        </p:spPr>
        <p:txBody>
          <a:bodyPr wrap="square">
            <a:spAutoFit/>
          </a:bodyPr>
          <a:lstStyle/>
          <a:p>
            <a:r>
              <a:rPr lang="tr-TR" b="1" dirty="0"/>
              <a:t>YILDIZ TEKNİK ÜNİVERSİTESİ</a:t>
            </a:r>
          </a:p>
          <a:p>
            <a:r>
              <a:rPr lang="tr-TR" b="1" dirty="0"/>
              <a:t>BİYOMÜHENDİSLİK BÖLÜMÜ</a:t>
            </a:r>
          </a:p>
          <a:p>
            <a:r>
              <a:rPr lang="tr-TR" b="1" i="1" dirty="0"/>
              <a:t>Prof. Dr. Mehmet Burçin PİŞKİN</a:t>
            </a:r>
          </a:p>
        </p:txBody>
      </p:sp>
    </p:spTree>
    <p:extLst>
      <p:ext uri="{BB962C8B-B14F-4D97-AF65-F5344CB8AC3E}">
        <p14:creationId xmlns:p14="http://schemas.microsoft.com/office/powerpoint/2010/main" val="142388068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FC88856-5C40-4F5B-BCD7-CD624FFEB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Ceramic Vase - Free art icons">
            <a:extLst>
              <a:ext uri="{FF2B5EF4-FFF2-40B4-BE49-F238E27FC236}">
                <a16:creationId xmlns:a16="http://schemas.microsoft.com/office/drawing/2014/main" id="{42C01B7F-7067-4BE9-AEA7-BA82F00B86F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91140" y="941695"/>
            <a:ext cx="2395865" cy="2395865"/>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0224" y="941695"/>
            <a:ext cx="5452527" cy="4974610"/>
          </a:xfrm>
          <a:prstGeom prst="rect">
            <a:avLst/>
          </a:prstGeom>
          <a:solidFill>
            <a:schemeClr val="tx1">
              <a:lumMod val="85000"/>
              <a:lumOff val="15000"/>
            </a:schemeClr>
          </a:solidFill>
          <a:ln w="6350" cap="sq" cmpd="sng" algn="ctr">
            <a:noFill/>
            <a:prstDash val="solid"/>
            <a:miter lim="800000"/>
          </a:ln>
          <a:effectLst/>
        </p:spPr>
      </p:sp>
      <p:sp>
        <p:nvSpPr>
          <p:cNvPr id="77" name="Rectangle 76">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56167" y="1106424"/>
            <a:ext cx="5120640" cy="4645152"/>
          </a:xfrm>
          <a:prstGeom prst="rect">
            <a:avLst/>
          </a:prstGeom>
          <a:noFill/>
          <a:ln w="6350" cap="sq" cmpd="sng" algn="ctr">
            <a:solidFill>
              <a:schemeClr val="bg1"/>
            </a:solidFill>
            <a:prstDash val="solid"/>
            <a:miter lim="800000"/>
          </a:ln>
          <a:effectLst>
            <a:softEdge rad="0"/>
          </a:effectLst>
        </p:spPr>
      </p:sp>
      <p:pic>
        <p:nvPicPr>
          <p:cNvPr id="3074" name="Picture 2" descr="Ceramic art Icon of Line style - Available in SVG, PNG, EPS, AI &amp; Icon fonts">
            <a:extLst>
              <a:ext uri="{FF2B5EF4-FFF2-40B4-BE49-F238E27FC236}">
                <a16:creationId xmlns:a16="http://schemas.microsoft.com/office/drawing/2014/main" id="{6E2F58F3-5EF7-4E87-830A-13E9F301FDD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91140" y="3520440"/>
            <a:ext cx="2395865" cy="2395865"/>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id="{22C38735-38FF-4738-B8DB-EAE34A4420BC}"/>
              </a:ext>
            </a:extLst>
          </p:cNvPr>
          <p:cNvSpPr>
            <a:spLocks noGrp="1"/>
          </p:cNvSpPr>
          <p:nvPr>
            <p:ph idx="1"/>
          </p:nvPr>
        </p:nvSpPr>
        <p:spPr>
          <a:xfrm>
            <a:off x="6199779" y="1238000"/>
            <a:ext cx="4633415" cy="4413770"/>
          </a:xfrm>
        </p:spPr>
        <p:txBody>
          <a:bodyPr>
            <a:normAutofit fontScale="92500" lnSpcReduction="10000"/>
          </a:bodyPr>
          <a:lstStyle/>
          <a:p>
            <a:pPr marL="0" indent="0" algn="just">
              <a:lnSpc>
                <a:spcPct val="90000"/>
              </a:lnSpc>
              <a:buNone/>
            </a:pPr>
            <a:r>
              <a:rPr lang="tr-TR" sz="1900" dirty="0">
                <a:solidFill>
                  <a:schemeClr val="bg1"/>
                </a:solidFill>
                <a:latin typeface="Arial" panose="020B0604020202020204" pitchFamily="34" charset="0"/>
                <a:cs typeface="Arial" panose="020B0604020202020204" pitchFamily="34" charset="0"/>
              </a:rPr>
              <a:t>Sır ve emayelere bor katkısı ile</a:t>
            </a:r>
          </a:p>
          <a:p>
            <a:pPr algn="just">
              <a:lnSpc>
                <a:spcPct val="90000"/>
              </a:lnSpc>
              <a:buClr>
                <a:schemeClr val="bg1"/>
              </a:buClr>
              <a:buFont typeface="Courier New" panose="02070309020205020404" pitchFamily="49" charset="0"/>
              <a:buChar char="o"/>
            </a:pPr>
            <a:r>
              <a:rPr lang="tr-TR" sz="1900" dirty="0">
                <a:solidFill>
                  <a:schemeClr val="bg1"/>
                </a:solidFill>
                <a:latin typeface="Arial" panose="020B0604020202020204" pitchFamily="34" charset="0"/>
                <a:cs typeface="Arial" panose="020B0604020202020204" pitchFamily="34" charset="0"/>
              </a:rPr>
              <a:t>Erimenin erken safhalarında cam oluşumunu engellemek</a:t>
            </a:r>
          </a:p>
          <a:p>
            <a:pPr algn="just">
              <a:lnSpc>
                <a:spcPct val="90000"/>
              </a:lnSpc>
              <a:buClr>
                <a:schemeClr val="bg1"/>
              </a:buClr>
              <a:buFont typeface="Courier New" panose="02070309020205020404" pitchFamily="49" charset="0"/>
              <a:buChar char="o"/>
            </a:pPr>
            <a:r>
              <a:rPr lang="tr-TR" sz="1900" dirty="0">
                <a:solidFill>
                  <a:schemeClr val="bg1"/>
                </a:solidFill>
                <a:latin typeface="Arial" panose="020B0604020202020204" pitchFamily="34" charset="0"/>
                <a:cs typeface="Arial" panose="020B0604020202020204" pitchFamily="34" charset="0"/>
              </a:rPr>
              <a:t>Renk verici maddelerin çözünmesine zemin hazırlamak ve pişirme zamanını azaltmak</a:t>
            </a:r>
          </a:p>
          <a:p>
            <a:pPr algn="just">
              <a:lnSpc>
                <a:spcPct val="90000"/>
              </a:lnSpc>
              <a:buClr>
                <a:schemeClr val="bg1"/>
              </a:buClr>
              <a:buFont typeface="Courier New" panose="02070309020205020404" pitchFamily="49" charset="0"/>
              <a:buChar char="o"/>
            </a:pPr>
            <a:r>
              <a:rPr lang="tr-TR" sz="1900" dirty="0">
                <a:solidFill>
                  <a:schemeClr val="bg1"/>
                </a:solidFill>
                <a:latin typeface="Arial" panose="020B0604020202020204" pitchFamily="34" charset="0"/>
                <a:cs typeface="Arial" panose="020B0604020202020204" pitchFamily="34" charset="0"/>
              </a:rPr>
              <a:t>Camın viskozitesini ve yüzey gerilimini azaltarak hızlı bir şekilde ve pürüzsüz bir yüzey oluşumunu sağlamak</a:t>
            </a:r>
          </a:p>
          <a:p>
            <a:pPr algn="just">
              <a:lnSpc>
                <a:spcPct val="90000"/>
              </a:lnSpc>
              <a:buClr>
                <a:schemeClr val="bg1"/>
              </a:buClr>
              <a:buFont typeface="Courier New" panose="02070309020205020404" pitchFamily="49" charset="0"/>
              <a:buChar char="o"/>
            </a:pPr>
            <a:r>
              <a:rPr lang="tr-TR" sz="1900" dirty="0">
                <a:solidFill>
                  <a:schemeClr val="bg1"/>
                </a:solidFill>
                <a:latin typeface="Arial" panose="020B0604020202020204" pitchFamily="34" charset="0"/>
                <a:cs typeface="Arial" panose="020B0604020202020204" pitchFamily="34" charset="0"/>
              </a:rPr>
              <a:t>Kaplamanın termal genleşme katsayısını yüzeye iyi yapışmayı sağlamak</a:t>
            </a:r>
          </a:p>
          <a:p>
            <a:pPr algn="just">
              <a:lnSpc>
                <a:spcPct val="90000"/>
              </a:lnSpc>
              <a:buClr>
                <a:schemeClr val="bg1"/>
              </a:buClr>
              <a:buFont typeface="Courier New" panose="02070309020205020404" pitchFamily="49" charset="0"/>
              <a:buChar char="o"/>
            </a:pPr>
            <a:r>
              <a:rPr lang="tr-TR" sz="1900" dirty="0">
                <a:solidFill>
                  <a:schemeClr val="bg1"/>
                </a:solidFill>
                <a:latin typeface="Arial" panose="020B0604020202020204" pitchFamily="34" charset="0"/>
                <a:cs typeface="Arial" panose="020B0604020202020204" pitchFamily="34" charset="0"/>
              </a:rPr>
              <a:t>Son ürününün parlaklığını ve görünümünü iyileştirmek </a:t>
            </a:r>
          </a:p>
          <a:p>
            <a:pPr algn="just">
              <a:lnSpc>
                <a:spcPct val="90000"/>
              </a:lnSpc>
              <a:buClr>
                <a:schemeClr val="bg1"/>
              </a:buClr>
              <a:buFont typeface="Courier New" panose="02070309020205020404" pitchFamily="49" charset="0"/>
              <a:buChar char="o"/>
            </a:pPr>
            <a:r>
              <a:rPr lang="tr-TR" sz="1900" dirty="0">
                <a:solidFill>
                  <a:schemeClr val="bg1"/>
                </a:solidFill>
                <a:latin typeface="Arial" panose="020B0604020202020204" pitchFamily="34" charset="0"/>
                <a:cs typeface="Arial" panose="020B0604020202020204" pitchFamily="34" charset="0"/>
              </a:rPr>
              <a:t>Son ürünün mekanik dayanımı ve çizilmeye karşı direncini artırmak  </a:t>
            </a:r>
          </a:p>
          <a:p>
            <a:pPr marL="0" indent="0" algn="just">
              <a:lnSpc>
                <a:spcPct val="90000"/>
              </a:lnSpc>
              <a:buClr>
                <a:schemeClr val="bg1"/>
              </a:buClr>
              <a:buNone/>
            </a:pPr>
            <a:r>
              <a:rPr lang="tr-TR" sz="1900" dirty="0">
                <a:solidFill>
                  <a:schemeClr val="bg1"/>
                </a:solidFill>
                <a:latin typeface="Arial" panose="020B0604020202020204" pitchFamily="34" charset="0"/>
                <a:cs typeface="Arial" panose="020B0604020202020204" pitchFamily="34" charset="0"/>
              </a:rPr>
              <a:t>sağlanmaktadır.</a:t>
            </a:r>
          </a:p>
          <a:p>
            <a:pPr marL="0" indent="0">
              <a:lnSpc>
                <a:spcPct val="90000"/>
              </a:lnSpc>
              <a:buNone/>
            </a:pPr>
            <a:endParaRPr lang="tr-TR" sz="1100" dirty="0">
              <a:solidFill>
                <a:schemeClr val="bg1"/>
              </a:solidFill>
            </a:endParaRPr>
          </a:p>
        </p:txBody>
      </p:sp>
    </p:spTree>
    <p:extLst>
      <p:ext uri="{BB962C8B-B14F-4D97-AF65-F5344CB8AC3E}">
        <p14:creationId xmlns:p14="http://schemas.microsoft.com/office/powerpoint/2010/main" val="2889195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948D0F-32DC-479E-A190-0A98A7631E10}"/>
              </a:ext>
            </a:extLst>
          </p:cNvPr>
          <p:cNvSpPr>
            <a:spLocks noGrp="1"/>
          </p:cNvSpPr>
          <p:nvPr>
            <p:ph type="title"/>
          </p:nvPr>
        </p:nvSpPr>
        <p:spPr>
          <a:xfrm>
            <a:off x="1066800" y="136963"/>
            <a:ext cx="10058400" cy="1371600"/>
          </a:xfrm>
        </p:spPr>
        <p:txBody>
          <a:bodyPr/>
          <a:lstStyle/>
          <a:p>
            <a:r>
              <a:rPr lang="tr-TR" b="1" dirty="0"/>
              <a:t>TEMİZLİK VE BEYAZLATMA</a:t>
            </a:r>
          </a:p>
        </p:txBody>
      </p:sp>
      <p:sp>
        <p:nvSpPr>
          <p:cNvPr id="3" name="İçerik Yer Tutucusu 2">
            <a:extLst>
              <a:ext uri="{FF2B5EF4-FFF2-40B4-BE49-F238E27FC236}">
                <a16:creationId xmlns:a16="http://schemas.microsoft.com/office/drawing/2014/main" id="{C842B6FF-95E4-4908-AED1-B1D1804D9F89}"/>
              </a:ext>
            </a:extLst>
          </p:cNvPr>
          <p:cNvSpPr>
            <a:spLocks noGrp="1"/>
          </p:cNvSpPr>
          <p:nvPr>
            <p:ph idx="1"/>
          </p:nvPr>
        </p:nvSpPr>
        <p:spPr>
          <a:xfrm>
            <a:off x="1066800" y="1427655"/>
            <a:ext cx="10058400" cy="4963717"/>
          </a:xfrm>
        </p:spPr>
        <p:txBody>
          <a:bodyPr>
            <a:normAutofit/>
          </a:bodyPr>
          <a:lstStyle/>
          <a:p>
            <a:pPr marL="0" indent="0" algn="just">
              <a:buNone/>
            </a:pPr>
            <a:r>
              <a:rPr lang="tr-TR" dirty="0">
                <a:latin typeface="Arial" panose="020B0604020202020204" pitchFamily="34" charset="0"/>
                <a:cs typeface="Arial" panose="020B0604020202020204" pitchFamily="34" charset="0"/>
              </a:rPr>
              <a:t>Boratlar, çamaşır deterjanları, temizleyiciler, kişisel bakım ürünleri dahil olmak üzere pek çok üründe kullanılmaktadır. Başlıca avantajları: </a:t>
            </a:r>
          </a:p>
          <a:p>
            <a:pPr algn="just">
              <a:buFont typeface="Arial" panose="020B0604020202020204" pitchFamily="34" charset="0"/>
              <a:buChar char="•"/>
            </a:pPr>
            <a:r>
              <a:rPr lang="tr-TR" dirty="0">
                <a:latin typeface="Arial" panose="020B0604020202020204" pitchFamily="34" charset="0"/>
                <a:cs typeface="Arial" panose="020B0604020202020204" pitchFamily="34" charset="0"/>
              </a:rPr>
              <a:t>Alkalin </a:t>
            </a:r>
            <a:r>
              <a:rPr lang="tr-TR" dirty="0" err="1">
                <a:latin typeface="Arial" panose="020B0604020202020204" pitchFamily="34" charset="0"/>
                <a:cs typeface="Arial" panose="020B0604020202020204" pitchFamily="34" charset="0"/>
              </a:rPr>
              <a:t>tamponlama</a:t>
            </a:r>
            <a:r>
              <a:rPr lang="tr-TR" dirty="0">
                <a:latin typeface="Arial" panose="020B0604020202020204" pitchFamily="34" charset="0"/>
                <a:cs typeface="Arial" panose="020B0604020202020204" pitchFamily="34" charset="0"/>
              </a:rPr>
              <a:t> </a:t>
            </a:r>
          </a:p>
          <a:p>
            <a:pPr algn="just">
              <a:buFont typeface="Arial" panose="020B0604020202020204" pitchFamily="34" charset="0"/>
              <a:buChar char="•"/>
            </a:pPr>
            <a:r>
              <a:rPr lang="tr-TR" dirty="0">
                <a:latin typeface="Arial" panose="020B0604020202020204" pitchFamily="34" charset="0"/>
                <a:cs typeface="Arial" panose="020B0604020202020204" pitchFamily="34" charset="0"/>
              </a:rPr>
              <a:t>Yüzey aktif maddenin performansını arttırma</a:t>
            </a:r>
          </a:p>
          <a:p>
            <a:pPr algn="just">
              <a:buFont typeface="Arial" panose="020B0604020202020204" pitchFamily="34" charset="0"/>
              <a:buChar char="•"/>
            </a:pPr>
            <a:r>
              <a:rPr lang="tr-TR" dirty="0">
                <a:latin typeface="Arial" panose="020B0604020202020204" pitchFamily="34" charset="0"/>
                <a:cs typeface="Arial" panose="020B0604020202020204" pitchFamily="34" charset="0"/>
              </a:rPr>
              <a:t>Kirin yüzeye yeniden yapışmasını önleme</a:t>
            </a:r>
          </a:p>
          <a:p>
            <a:pPr algn="just">
              <a:buFont typeface="Arial" panose="020B0604020202020204" pitchFamily="34" charset="0"/>
              <a:buChar char="•"/>
            </a:pPr>
            <a:r>
              <a:rPr lang="tr-TR" dirty="0">
                <a:latin typeface="Arial" panose="020B0604020202020204" pitchFamily="34" charset="0"/>
                <a:cs typeface="Arial" panose="020B0604020202020204" pitchFamily="34" charset="0"/>
              </a:rPr>
              <a:t>Ağartma özelliği</a:t>
            </a:r>
          </a:p>
          <a:p>
            <a:pPr algn="just">
              <a:buFont typeface="Arial" panose="020B0604020202020204" pitchFamily="34" charset="0"/>
              <a:buChar char="•"/>
            </a:pPr>
            <a:r>
              <a:rPr lang="tr-TR" dirty="0">
                <a:latin typeface="Arial" panose="020B0604020202020204" pitchFamily="34" charset="0"/>
                <a:cs typeface="Arial" panose="020B0604020202020204" pitchFamily="34" charset="0"/>
              </a:rPr>
              <a:t>Enzim stabilizasyonu</a:t>
            </a:r>
          </a:p>
          <a:p>
            <a:pPr algn="just">
              <a:buFont typeface="Arial" panose="020B0604020202020204" pitchFamily="34" charset="0"/>
              <a:buChar char="•"/>
            </a:pPr>
            <a:r>
              <a:rPr lang="tr-TR" dirty="0">
                <a:latin typeface="Arial" panose="020B0604020202020204" pitchFamily="34" charset="0"/>
                <a:cs typeface="Arial" panose="020B0604020202020204" pitchFamily="34" charset="0"/>
              </a:rPr>
              <a:t>Antifungal ve antibakteriyel aktivite olarak sıralanabilir.</a:t>
            </a:r>
          </a:p>
          <a:p>
            <a:pPr marL="0" indent="0" algn="just">
              <a:buNone/>
            </a:pPr>
            <a:endParaRPr lang="tr-TR" dirty="0">
              <a:latin typeface="Arial" panose="020B0604020202020204" pitchFamily="34" charset="0"/>
              <a:cs typeface="Arial" panose="020B0604020202020204" pitchFamily="34" charset="0"/>
            </a:endParaRPr>
          </a:p>
          <a:p>
            <a:pPr marL="0" indent="0" algn="just">
              <a:buNone/>
            </a:pPr>
            <a:r>
              <a:rPr lang="tr-TR" dirty="0">
                <a:latin typeface="Arial" panose="020B0604020202020204" pitchFamily="34" charset="0"/>
                <a:cs typeface="Arial" panose="020B0604020202020204" pitchFamily="34" charset="0"/>
              </a:rPr>
              <a:t>Deterjan ve sabunlarda su yumuşatıcı ve mikrop öldürücü etkisi nedeniyle %10 oranında boraks </a:t>
            </a:r>
            <a:r>
              <a:rPr lang="tr-TR" dirty="0" err="1">
                <a:latin typeface="Arial" panose="020B0604020202020204" pitchFamily="34" charset="0"/>
                <a:cs typeface="Arial" panose="020B0604020202020204" pitchFamily="34" charset="0"/>
              </a:rPr>
              <a:t>dekahidrat</a:t>
            </a:r>
            <a:r>
              <a:rPr lang="tr-TR" dirty="0">
                <a:latin typeface="Arial" panose="020B0604020202020204" pitchFamily="34" charset="0"/>
                <a:cs typeface="Arial" panose="020B0604020202020204" pitchFamily="34" charset="0"/>
              </a:rPr>
              <a:t> kullanılmaktadır.</a:t>
            </a:r>
          </a:p>
          <a:p>
            <a:pPr marL="0" indent="0" algn="just">
              <a:buNone/>
            </a:pPr>
            <a:r>
              <a:rPr lang="tr-TR" dirty="0">
                <a:latin typeface="Arial" panose="020B0604020202020204" pitchFamily="34" charset="0"/>
                <a:cs typeface="Arial" panose="020B0604020202020204" pitchFamily="34" charset="0"/>
              </a:rPr>
              <a:t>Deterjan kompozisyonunda aktif oksijen kaynağı olarak kullanılan başlıca maddeler sodyum </a:t>
            </a:r>
            <a:r>
              <a:rPr lang="tr-TR" dirty="0" err="1">
                <a:latin typeface="Arial" panose="020B0604020202020204" pitchFamily="34" charset="0"/>
                <a:cs typeface="Arial" panose="020B0604020202020204" pitchFamily="34" charset="0"/>
              </a:rPr>
              <a:t>perborat</a:t>
            </a:r>
            <a:r>
              <a:rPr lang="tr-TR" dirty="0">
                <a:latin typeface="Arial" panose="020B0604020202020204" pitchFamily="34" charset="0"/>
                <a:cs typeface="Arial" panose="020B0604020202020204" pitchFamily="34" charset="0"/>
              </a:rPr>
              <a:t> ve sodyum </a:t>
            </a:r>
            <a:r>
              <a:rPr lang="tr-TR" dirty="0" err="1">
                <a:latin typeface="Arial" panose="020B0604020202020204" pitchFamily="34" charset="0"/>
                <a:cs typeface="Arial" panose="020B0604020202020204" pitchFamily="34" charset="0"/>
              </a:rPr>
              <a:t>perkarbonattır</a:t>
            </a:r>
            <a:r>
              <a:rPr lang="tr-TR" dirty="0">
                <a:latin typeface="Arial" panose="020B0604020202020204" pitchFamily="34" charset="0"/>
                <a:cs typeface="Arial" panose="020B0604020202020204" pitchFamily="34" charset="0"/>
              </a:rPr>
              <a:t>. Beyazlatıcı özelliği arttırmak için %10-20 oranında sodyum </a:t>
            </a:r>
            <a:r>
              <a:rPr lang="tr-TR" dirty="0" err="1">
                <a:latin typeface="Arial" panose="020B0604020202020204" pitchFamily="34" charset="0"/>
                <a:cs typeface="Arial" panose="020B0604020202020204" pitchFamily="34" charset="0"/>
              </a:rPr>
              <a:t>perporat</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detarjanlara</a:t>
            </a:r>
            <a:r>
              <a:rPr lang="tr-TR" dirty="0">
                <a:latin typeface="Arial" panose="020B0604020202020204" pitchFamily="34" charset="0"/>
                <a:cs typeface="Arial" panose="020B0604020202020204" pitchFamily="34" charset="0"/>
              </a:rPr>
              <a:t> katılmaktadır.</a:t>
            </a:r>
          </a:p>
          <a:p>
            <a:pPr marL="0" indent="0" algn="just">
              <a:buNone/>
            </a:pPr>
            <a:endParaRPr lang="tr-TR" sz="1600" dirty="0">
              <a:latin typeface="Arial" panose="020B0604020202020204" pitchFamily="34" charset="0"/>
              <a:cs typeface="Arial" panose="020B0604020202020204" pitchFamily="34" charset="0"/>
            </a:endParaRPr>
          </a:p>
          <a:p>
            <a:pPr marL="0" indent="0">
              <a:buNone/>
            </a:pPr>
            <a:endParaRPr lang="tr-TR" sz="1600" dirty="0"/>
          </a:p>
        </p:txBody>
      </p:sp>
      <p:pic>
        <p:nvPicPr>
          <p:cNvPr id="6" name="Grafik 5" descr="Sabun">
            <a:extLst>
              <a:ext uri="{FF2B5EF4-FFF2-40B4-BE49-F238E27FC236}">
                <a16:creationId xmlns:a16="http://schemas.microsoft.com/office/drawing/2014/main" id="{36AD29D8-A1E7-4630-9248-8086B665B7C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277572">
            <a:off x="10244495" y="468083"/>
            <a:ext cx="628453" cy="628453"/>
          </a:xfrm>
          <a:prstGeom prst="rect">
            <a:avLst/>
          </a:prstGeom>
        </p:spPr>
      </p:pic>
      <p:pic>
        <p:nvPicPr>
          <p:cNvPr id="8" name="Resim 7">
            <a:extLst>
              <a:ext uri="{FF2B5EF4-FFF2-40B4-BE49-F238E27FC236}">
                <a16:creationId xmlns:a16="http://schemas.microsoft.com/office/drawing/2014/main" id="{EC57FC82-DE0F-497A-B7E0-8F3A351C7F2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4000" y1="12000" x2="44000" y2="12000"/>
                        <a14:foregroundMark x1="49000" y1="12000" x2="49000" y2="12000"/>
                        <a14:foregroundMark x1="55500" y1="14500" x2="55500" y2="14500"/>
                        <a14:foregroundMark x1="49000" y1="30500" x2="49000" y2="30500"/>
                        <a14:foregroundMark x1="47000" y1="16500" x2="32500" y2="40500"/>
                        <a14:foregroundMark x1="32500" y1="40500" x2="30500" y2="67000"/>
                        <a14:foregroundMark x1="30500" y1="67000" x2="47500" y2="87000"/>
                        <a14:foregroundMark x1="47500" y1="87000" x2="69500" y2="73000"/>
                        <a14:foregroundMark x1="69500" y1="73000" x2="70500" y2="44500"/>
                        <a14:foregroundMark x1="70500" y1="44500" x2="56500" y2="23500"/>
                        <a14:foregroundMark x1="56500" y1="23500" x2="48500" y2="19500"/>
                        <a14:foregroundMark x1="54500" y1="33500" x2="59500" y2="59000"/>
                        <a14:foregroundMark x1="59500" y1="59000" x2="55000" y2="34000"/>
                        <a14:foregroundMark x1="40500" y1="44500" x2="38000" y2="44000"/>
                        <a14:foregroundMark x1="48000" y1="45000" x2="40500" y2="54000"/>
                        <a14:foregroundMark x1="64000" y1="69000" x2="58500" y2="71000"/>
                        <a14:foregroundMark x1="72500" y1="15500" x2="69500" y2="17500"/>
                        <a14:foregroundMark x1="69500" y1="17500" x2="69500" y2="17500"/>
                        <a14:foregroundMark x1="74000" y1="22500" x2="74500" y2="24500"/>
                        <a14:foregroundMark x1="26500" y1="26000" x2="26500" y2="26000"/>
                        <a14:foregroundMark x1="21000" y1="47500" x2="21000" y2="47500"/>
                      </a14:backgroundRemoval>
                    </a14:imgEffect>
                  </a14:imgLayer>
                </a14:imgProps>
              </a:ext>
            </a:extLst>
          </a:blip>
          <a:stretch>
            <a:fillRect/>
          </a:stretch>
        </p:blipFill>
        <p:spPr>
          <a:xfrm>
            <a:off x="10691274" y="378643"/>
            <a:ext cx="1063265" cy="1063265"/>
          </a:xfrm>
          <a:prstGeom prst="rect">
            <a:avLst/>
          </a:prstGeom>
        </p:spPr>
      </p:pic>
    </p:spTree>
    <p:extLst>
      <p:ext uri="{BB962C8B-B14F-4D97-AF65-F5344CB8AC3E}">
        <p14:creationId xmlns:p14="http://schemas.microsoft.com/office/powerpoint/2010/main" val="3396860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DC4AA0A-D9C3-4A0B-990D-1BCB0022A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1219386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sim 3">
            <a:extLst>
              <a:ext uri="{FF2B5EF4-FFF2-40B4-BE49-F238E27FC236}">
                <a16:creationId xmlns:a16="http://schemas.microsoft.com/office/drawing/2014/main" id="{2FC9B267-ACD9-4907-B484-90EB99842811}"/>
              </a:ext>
            </a:extLst>
          </p:cNvPr>
          <p:cNvPicPr>
            <a:picLocks noChangeAspect="1"/>
          </p:cNvPicPr>
          <p:nvPr/>
        </p:nvPicPr>
        <p:blipFill>
          <a:blip r:embed="rId2"/>
          <a:stretch>
            <a:fillRect/>
          </a:stretch>
        </p:blipFill>
        <p:spPr>
          <a:xfrm>
            <a:off x="699248" y="699467"/>
            <a:ext cx="4524505" cy="2646836"/>
          </a:xfrm>
          <a:prstGeom prst="rect">
            <a:avLst/>
          </a:prstGeom>
          <a:ln>
            <a:noFill/>
          </a:ln>
          <a:effectLst>
            <a:softEdge rad="112500"/>
          </a:effectLst>
        </p:spPr>
      </p:pic>
      <p:pic>
        <p:nvPicPr>
          <p:cNvPr id="6" name="Resim 5">
            <a:extLst>
              <a:ext uri="{FF2B5EF4-FFF2-40B4-BE49-F238E27FC236}">
                <a16:creationId xmlns:a16="http://schemas.microsoft.com/office/drawing/2014/main" id="{A99EA045-559D-4930-90F3-7529769A227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14" b="90000" l="10000" r="90000">
                        <a14:foregroundMark x1="50000" y1="16000" x2="50000" y2="16000"/>
                        <a14:foregroundMark x1="48286" y1="9429" x2="48286" y2="9429"/>
                        <a14:foregroundMark x1="48000" y1="6571" x2="48000" y2="6571"/>
                        <a14:foregroundMark x1="50000" y1="5714" x2="50000" y2="5714"/>
                        <a14:foregroundMark x1="42000" y1="37714" x2="42000" y2="37714"/>
                        <a14:foregroundMark x1="38571" y1="43714" x2="38286" y2="26000"/>
                        <a14:foregroundMark x1="37143" y1="45143" x2="36857" y2="22286"/>
                        <a14:foregroundMark x1="36857" y1="22286" x2="37714" y2="40571"/>
                        <a14:foregroundMark x1="37714" y1="20857" x2="37714" y2="20857"/>
                      </a14:backgroundRemoval>
                    </a14:imgEffect>
                  </a14:imgLayer>
                </a14:imgProps>
              </a:ext>
            </a:extLst>
          </a:blip>
          <a:stretch>
            <a:fillRect/>
          </a:stretch>
        </p:blipFill>
        <p:spPr>
          <a:xfrm>
            <a:off x="4742492" y="497687"/>
            <a:ext cx="3220765" cy="3220765"/>
          </a:xfrm>
          <a:prstGeom prst="rect">
            <a:avLst/>
          </a:prstGeom>
        </p:spPr>
      </p:pic>
      <p:pic>
        <p:nvPicPr>
          <p:cNvPr id="5" name="Resim 4">
            <a:extLst>
              <a:ext uri="{FF2B5EF4-FFF2-40B4-BE49-F238E27FC236}">
                <a16:creationId xmlns:a16="http://schemas.microsoft.com/office/drawing/2014/main" id="{99D48930-15E1-4DAC-BE69-0E177232AD1E}"/>
              </a:ext>
            </a:extLst>
          </p:cNvPr>
          <p:cNvPicPr>
            <a:picLocks noChangeAspect="1"/>
          </p:cNvPicPr>
          <p:nvPr/>
        </p:nvPicPr>
        <p:blipFill rotWithShape="1">
          <a:blip r:embed="rId5"/>
          <a:srcRect l="3972" r="5813" b="-15298"/>
          <a:stretch/>
        </p:blipFill>
        <p:spPr>
          <a:xfrm>
            <a:off x="7301042" y="697024"/>
            <a:ext cx="3983044" cy="3022233"/>
          </a:xfrm>
          <a:prstGeom prst="rect">
            <a:avLst/>
          </a:prstGeom>
          <a:ln>
            <a:noFill/>
          </a:ln>
          <a:effectLst>
            <a:softEdge rad="112500"/>
          </a:effectLst>
        </p:spPr>
      </p:pic>
      <p:sp>
        <p:nvSpPr>
          <p:cNvPr id="13" name="Rectangle 12">
            <a:extLst>
              <a:ext uri="{FF2B5EF4-FFF2-40B4-BE49-F238E27FC236}">
                <a16:creationId xmlns:a16="http://schemas.microsoft.com/office/drawing/2014/main" id="{6A0B685E-5162-4E10-98F2-9511FD9E2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4216139"/>
            <a:ext cx="12192000" cy="2641861"/>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D9D3865-C494-4C4A-8495-8245E9054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249" y="4380353"/>
            <a:ext cx="11859768" cy="2313432"/>
          </a:xfrm>
          <a:prstGeom prst="rect">
            <a:avLst/>
          </a:prstGeom>
          <a:noFill/>
          <a:ln w="6350" cap="sq" cmpd="sng" algn="ctr">
            <a:solidFill>
              <a:schemeClr val="tx1"/>
            </a:solidFill>
            <a:prstDash val="solid"/>
            <a:miter lim="800000"/>
          </a:ln>
          <a:effectLst/>
        </p:spPr>
      </p:sp>
      <p:cxnSp>
        <p:nvCxnSpPr>
          <p:cNvPr id="17" name="Straight Connector 16">
            <a:extLst>
              <a:ext uri="{FF2B5EF4-FFF2-40B4-BE49-F238E27FC236}">
                <a16:creationId xmlns:a16="http://schemas.microsoft.com/office/drawing/2014/main" id="{B78EE79F-FCAA-4CF9-9746-730B51FC4C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881334"/>
            <a:ext cx="0" cy="11526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FA82F80B-B0B2-43B7-8EBC-BB3B23AAE1AD}"/>
              </a:ext>
            </a:extLst>
          </p:cNvPr>
          <p:cNvSpPr>
            <a:spLocks noGrp="1"/>
          </p:cNvSpPr>
          <p:nvPr>
            <p:ph idx="1"/>
          </p:nvPr>
        </p:nvSpPr>
        <p:spPr>
          <a:xfrm>
            <a:off x="734563" y="4495893"/>
            <a:ext cx="4550564" cy="1923570"/>
          </a:xfrm>
        </p:spPr>
        <p:txBody>
          <a:bodyPr anchor="ctr">
            <a:normAutofit/>
          </a:bodyPr>
          <a:lstStyle/>
          <a:p>
            <a:pPr algn="just"/>
            <a:r>
              <a:rPr lang="tr-TR" dirty="0">
                <a:latin typeface="Arial" panose="020B0604020202020204" pitchFamily="34" charset="0"/>
                <a:cs typeface="Arial" panose="020B0604020202020204" pitchFamily="34" charset="0"/>
              </a:rPr>
              <a:t>Eti Maden’in piyasada mevcut temizlik ve dezenfektan ürünleri bulunmaktadır.</a:t>
            </a:r>
          </a:p>
        </p:txBody>
      </p:sp>
      <p:sp>
        <p:nvSpPr>
          <p:cNvPr id="7" name="Dikdörtgen 6">
            <a:extLst>
              <a:ext uri="{FF2B5EF4-FFF2-40B4-BE49-F238E27FC236}">
                <a16:creationId xmlns:a16="http://schemas.microsoft.com/office/drawing/2014/main" id="{DBFC3235-D929-4F14-853A-19A75B716489}"/>
              </a:ext>
            </a:extLst>
          </p:cNvPr>
          <p:cNvSpPr/>
          <p:nvPr/>
        </p:nvSpPr>
        <p:spPr>
          <a:xfrm>
            <a:off x="8034166" y="4580515"/>
            <a:ext cx="1611339" cy="1569660"/>
          </a:xfrm>
          <a:prstGeom prst="rect">
            <a:avLst/>
          </a:prstGeom>
        </p:spPr>
        <p:txBody>
          <a:bodyPr wrap="none">
            <a:spAutoFit/>
          </a:bodyPr>
          <a:lstStyle/>
          <a:p>
            <a:r>
              <a:rPr lang="tr-TR" sz="1600" i="1" dirty="0">
                <a:latin typeface="Georgia" panose="02040502050405020303" pitchFamily="18" charset="0"/>
                <a:cs typeface="Arial" panose="020B0604020202020204" pitchFamily="34" charset="0"/>
              </a:rPr>
              <a:t>Bor</a:t>
            </a:r>
          </a:p>
          <a:p>
            <a:r>
              <a:rPr lang="tr-TR" sz="1600" i="1" dirty="0">
                <a:latin typeface="Georgia" panose="02040502050405020303" pitchFamily="18" charset="0"/>
                <a:cs typeface="Arial" panose="020B0604020202020204" pitchFamily="34" charset="0"/>
              </a:rPr>
              <a:t>Etil alkol</a:t>
            </a:r>
          </a:p>
          <a:p>
            <a:r>
              <a:rPr lang="tr-TR" sz="1600" i="1" dirty="0">
                <a:latin typeface="Georgia" panose="02040502050405020303" pitchFamily="18" charset="0"/>
                <a:cs typeface="Arial" panose="020B0604020202020204" pitchFamily="34" charset="0"/>
              </a:rPr>
              <a:t>Gliserin</a:t>
            </a:r>
          </a:p>
          <a:p>
            <a:r>
              <a:rPr lang="tr-TR" sz="1600" i="1" dirty="0" err="1">
                <a:latin typeface="Georgia" panose="02040502050405020303" pitchFamily="18" charset="0"/>
                <a:cs typeface="Arial" panose="020B0604020202020204" pitchFamily="34" charset="0"/>
              </a:rPr>
              <a:t>Aloe</a:t>
            </a:r>
            <a:r>
              <a:rPr lang="tr-TR" sz="1600" i="1" dirty="0">
                <a:latin typeface="Georgia" panose="02040502050405020303" pitchFamily="18" charset="0"/>
                <a:cs typeface="Arial" panose="020B0604020202020204" pitchFamily="34" charset="0"/>
              </a:rPr>
              <a:t> </a:t>
            </a:r>
            <a:r>
              <a:rPr lang="tr-TR" sz="1600" i="1" dirty="0" err="1">
                <a:latin typeface="Georgia" panose="02040502050405020303" pitchFamily="18" charset="0"/>
                <a:cs typeface="Arial" panose="020B0604020202020204" pitchFamily="34" charset="0"/>
              </a:rPr>
              <a:t>vera</a:t>
            </a:r>
            <a:endParaRPr lang="tr-TR" sz="1600" i="1" dirty="0">
              <a:latin typeface="Georgia" panose="02040502050405020303" pitchFamily="18" charset="0"/>
              <a:cs typeface="Arial" panose="020B0604020202020204" pitchFamily="34" charset="0"/>
            </a:endParaRPr>
          </a:p>
          <a:p>
            <a:r>
              <a:rPr lang="tr-TR" sz="1600" i="1" dirty="0">
                <a:latin typeface="Georgia" panose="02040502050405020303" pitchFamily="18" charset="0"/>
                <a:cs typeface="Arial" panose="020B0604020202020204" pitchFamily="34" charset="0"/>
              </a:rPr>
              <a:t>Çay ağacı yağı </a:t>
            </a:r>
          </a:p>
          <a:p>
            <a:r>
              <a:rPr lang="tr-TR" sz="1600" i="1" dirty="0">
                <a:latin typeface="Georgia" panose="02040502050405020303" pitchFamily="18" charset="0"/>
                <a:cs typeface="Arial" panose="020B0604020202020204" pitchFamily="34" charset="0"/>
              </a:rPr>
              <a:t>Lavanta</a:t>
            </a:r>
          </a:p>
        </p:txBody>
      </p:sp>
      <p:cxnSp>
        <p:nvCxnSpPr>
          <p:cNvPr id="9" name="Bağlayıcı: Eğri 8">
            <a:extLst>
              <a:ext uri="{FF2B5EF4-FFF2-40B4-BE49-F238E27FC236}">
                <a16:creationId xmlns:a16="http://schemas.microsoft.com/office/drawing/2014/main" id="{173E7547-7F8B-4AA9-82FA-DAA965BDF12E}"/>
              </a:ext>
            </a:extLst>
          </p:cNvPr>
          <p:cNvCxnSpPr>
            <a:cxnSpLocks/>
          </p:cNvCxnSpPr>
          <p:nvPr/>
        </p:nvCxnSpPr>
        <p:spPr>
          <a:xfrm rot="5400000">
            <a:off x="8879944" y="3365263"/>
            <a:ext cx="1367099" cy="1329179"/>
          </a:xfrm>
          <a:prstGeom prst="curvedConnector3">
            <a:avLst/>
          </a:prstGeom>
          <a:ln w="28575">
            <a:solidFill>
              <a:schemeClr val="bg1">
                <a:lumMod val="85000"/>
                <a:lumOff val="15000"/>
              </a:schemeClr>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7734197"/>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sim 5" descr="iç mekan, denizanasıgillerden içeren bir resim&#10;&#10;Açıklama otomatik olarak oluşturuldu">
            <a:extLst>
              <a:ext uri="{FF2B5EF4-FFF2-40B4-BE49-F238E27FC236}">
                <a16:creationId xmlns:a16="http://schemas.microsoft.com/office/drawing/2014/main" id="{B17875B5-93CA-48FD-A8FB-0023D0EC0C82}"/>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aturation sat="66000"/>
                    </a14:imgEffect>
                    <a14:imgEffect>
                      <a14:brightnessContrast bright="-20000" contrast="40000"/>
                    </a14:imgEffect>
                  </a14:imgLayer>
                </a14:imgProps>
              </a:ext>
            </a:extLst>
          </a:blip>
          <a:srcRect l="45455" t="8039" b="1052"/>
          <a:stretch/>
        </p:blipFill>
        <p:spPr>
          <a:xfrm>
            <a:off x="20" y="-1"/>
            <a:ext cx="12191980" cy="6857999"/>
          </a:xfrm>
          <a:prstGeom prst="rect">
            <a:avLst/>
          </a:prstGeom>
        </p:spPr>
      </p:pic>
      <p:sp>
        <p:nvSpPr>
          <p:cNvPr id="13" name="Rectangle 12">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0619F5E2-2209-48D9-B7B5-A8100E996304}"/>
              </a:ext>
            </a:extLst>
          </p:cNvPr>
          <p:cNvSpPr>
            <a:spLocks noGrp="1"/>
          </p:cNvSpPr>
          <p:nvPr>
            <p:ph type="title"/>
          </p:nvPr>
        </p:nvSpPr>
        <p:spPr>
          <a:xfrm>
            <a:off x="6561056" y="539076"/>
            <a:ext cx="5226254" cy="1718225"/>
          </a:xfrm>
        </p:spPr>
        <p:txBody>
          <a:bodyPr>
            <a:normAutofit/>
          </a:bodyPr>
          <a:lstStyle/>
          <a:p>
            <a:pPr algn="ctr"/>
            <a:r>
              <a:rPr lang="tr-TR" sz="4000" b="1" dirty="0"/>
              <a:t>ALEV GECİKTİRİCİ</a:t>
            </a:r>
          </a:p>
        </p:txBody>
      </p:sp>
      <p:sp>
        <p:nvSpPr>
          <p:cNvPr id="5" name="Content Placeholder 7">
            <a:extLst>
              <a:ext uri="{FF2B5EF4-FFF2-40B4-BE49-F238E27FC236}">
                <a16:creationId xmlns:a16="http://schemas.microsoft.com/office/drawing/2014/main" id="{7E3A7A8F-AED6-436C-AB73-D76AA8512656}"/>
              </a:ext>
            </a:extLst>
          </p:cNvPr>
          <p:cNvSpPr>
            <a:spLocks noGrp="1"/>
          </p:cNvSpPr>
          <p:nvPr>
            <p:ph idx="1"/>
          </p:nvPr>
        </p:nvSpPr>
        <p:spPr>
          <a:xfrm>
            <a:off x="6836350" y="2207636"/>
            <a:ext cx="4602152" cy="4561550"/>
          </a:xfrm>
        </p:spPr>
        <p:txBody>
          <a:bodyPr>
            <a:normAutofit/>
          </a:bodyPr>
          <a:lstStyle/>
          <a:p>
            <a:pPr algn="just">
              <a:lnSpc>
                <a:spcPct val="90000"/>
              </a:lnSpc>
            </a:pPr>
            <a:r>
              <a:rPr lang="en-US" dirty="0" err="1">
                <a:latin typeface="Arial" panose="020B0604020202020204" pitchFamily="34" charset="0"/>
                <a:cs typeface="Arial" panose="020B0604020202020204" pitchFamily="34" charset="0"/>
              </a:rPr>
              <a:t>Bor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alev</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geciktirici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olarak</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birçok</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üründe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selülozik</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yalıtım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ahşap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tekstil</a:t>
            </a:r>
            <a:r>
              <a:rPr lang="tr-TR"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pvc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kullanılmaktadır</a:t>
            </a:r>
            <a:r>
              <a:rPr lang="en-US" dirty="0">
                <a:latin typeface="Arial" panose="020B0604020202020204" pitchFamily="34" charset="0"/>
                <a:cs typeface="Arial" panose="020B0604020202020204" pitchFamily="34" charset="0"/>
              </a:rPr>
              <a:t>. </a:t>
            </a:r>
            <a:endParaRPr lang="tr-TR" dirty="0">
              <a:latin typeface="Arial" panose="020B0604020202020204" pitchFamily="34" charset="0"/>
              <a:cs typeface="Arial" panose="020B0604020202020204" pitchFamily="34" charset="0"/>
            </a:endParaRPr>
          </a:p>
          <a:p>
            <a:pPr algn="just">
              <a:lnSpc>
                <a:spcPct val="90000"/>
              </a:lnSpc>
            </a:pPr>
            <a:r>
              <a:rPr lang="en-US" dirty="0" err="1">
                <a:latin typeface="Arial" panose="020B0604020202020204" pitchFamily="34" charset="0"/>
                <a:cs typeface="Arial" panose="020B0604020202020204" pitchFamily="34" charset="0"/>
              </a:rPr>
              <a:t>Malzemenin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üst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yüzeyini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kaplayarak</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oksijen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ile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temasını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kese</a:t>
            </a:r>
            <a:r>
              <a:rPr lang="tr-TR" dirty="0">
                <a:latin typeface="Arial" panose="020B0604020202020204" pitchFamily="34" charset="0"/>
                <a:cs typeface="Arial" panose="020B0604020202020204" pitchFamily="34" charset="0"/>
              </a:rPr>
              <a:t>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yanmayı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önle</a:t>
            </a:r>
            <a:r>
              <a:rPr lang="tr-TR" dirty="0">
                <a:latin typeface="Arial" panose="020B0604020202020204" pitchFamily="34" charset="0"/>
                <a:cs typeface="Arial" panose="020B0604020202020204" pitchFamily="34" charset="0"/>
              </a:rPr>
              <a:t>r.</a:t>
            </a:r>
          </a:p>
          <a:p>
            <a:pPr algn="just">
              <a:lnSpc>
                <a:spcPct val="90000"/>
              </a:lnSpc>
            </a:pPr>
            <a:r>
              <a:rPr lang="en-US" dirty="0" err="1">
                <a:latin typeface="Arial" panose="020B0604020202020204" pitchFamily="34" charset="0"/>
                <a:cs typeface="Arial" panose="020B0604020202020204" pitchFamily="34" charset="0"/>
              </a:rPr>
              <a:t>İçeriğinde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halojen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bulunmayan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çinko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boratlar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alev</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geciktirici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etkisiyle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sektörde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dikkat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çekmektedir</a:t>
            </a:r>
            <a:r>
              <a:rPr lang="en-US" dirty="0">
                <a:latin typeface="Arial" panose="020B0604020202020204" pitchFamily="34" charset="0"/>
                <a:cs typeface="Arial" panose="020B0604020202020204" pitchFamily="34" charset="0"/>
              </a:rPr>
              <a:t>. </a:t>
            </a:r>
          </a:p>
          <a:p>
            <a:pPr algn="just">
              <a:lnSpc>
                <a:spcPct val="90000"/>
              </a:lnSpc>
            </a:pPr>
            <a:r>
              <a:rPr lang="tr-TR" dirty="0">
                <a:latin typeface="Arial" panose="020B0604020202020204" pitchFamily="34" charset="0"/>
                <a:cs typeface="Arial" panose="020B0604020202020204" pitchFamily="34" charset="0"/>
              </a:rPr>
              <a:t>Ayrıca b</a:t>
            </a:r>
            <a:r>
              <a:rPr lang="en-US" dirty="0" err="1">
                <a:latin typeface="Arial" panose="020B0604020202020204" pitchFamily="34" charset="0"/>
                <a:cs typeface="Arial" panose="020B0604020202020204" pitchFamily="34" charset="0"/>
              </a:rPr>
              <a:t>orik</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asit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boraks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pentahidrat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boraks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dekahidrat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selülozik</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ürünlerin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imalatında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kullanılabilmektedir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4721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2E2A95-1A08-4118-83C6-B1CA5648E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FEFC7E-85EE-4AC9-A351-FBEB13A1D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34" y="237744"/>
            <a:ext cx="2926080" cy="6382512"/>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CB2511BB-FC4C-45F3-94EB-661D6806C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9100" y="413053"/>
            <a:ext cx="2616201" cy="606459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17F25DF1-0675-4718-9663-81CF11491AD3}"/>
              </a:ext>
            </a:extLst>
          </p:cNvPr>
          <p:cNvSpPr>
            <a:spLocks noGrp="1"/>
          </p:cNvSpPr>
          <p:nvPr>
            <p:ph type="title"/>
          </p:nvPr>
        </p:nvSpPr>
        <p:spPr>
          <a:xfrm>
            <a:off x="419100" y="413053"/>
            <a:ext cx="2616200" cy="668841"/>
          </a:xfrm>
        </p:spPr>
        <p:txBody>
          <a:bodyPr anchor="b">
            <a:noAutofit/>
          </a:bodyPr>
          <a:lstStyle/>
          <a:p>
            <a:pPr algn="ctr"/>
            <a:r>
              <a:rPr lang="tr-TR" b="1" dirty="0"/>
              <a:t>TARIM</a:t>
            </a:r>
          </a:p>
        </p:txBody>
      </p:sp>
      <p:sp>
        <p:nvSpPr>
          <p:cNvPr id="3" name="İçerik Yer Tutucusu 2">
            <a:extLst>
              <a:ext uri="{FF2B5EF4-FFF2-40B4-BE49-F238E27FC236}">
                <a16:creationId xmlns:a16="http://schemas.microsoft.com/office/drawing/2014/main" id="{CEE73329-B32B-45ED-AF80-18CAF39FCEB0}"/>
              </a:ext>
            </a:extLst>
          </p:cNvPr>
          <p:cNvSpPr>
            <a:spLocks noGrp="1"/>
          </p:cNvSpPr>
          <p:nvPr>
            <p:ph idx="1"/>
          </p:nvPr>
        </p:nvSpPr>
        <p:spPr>
          <a:xfrm>
            <a:off x="356100" y="1009249"/>
            <a:ext cx="2679200" cy="5444185"/>
          </a:xfrm>
        </p:spPr>
        <p:txBody>
          <a:bodyPr>
            <a:normAutofit fontScale="92500" lnSpcReduction="10000"/>
          </a:bodyPr>
          <a:lstStyle/>
          <a:p>
            <a:pPr algn="just"/>
            <a:r>
              <a:rPr lang="tr-TR" sz="1900" dirty="0">
                <a:solidFill>
                  <a:schemeClr val="tx1">
                    <a:lumMod val="85000"/>
                    <a:lumOff val="15000"/>
                  </a:schemeClr>
                </a:solidFill>
                <a:latin typeface="Arial" panose="020B0604020202020204" pitchFamily="34" charset="0"/>
                <a:cs typeface="Arial" panose="020B0604020202020204" pitchFamily="34" charset="0"/>
              </a:rPr>
              <a:t>Bor ürünleri tarım ve ormancılıkta gübre, herbisit, pestisit, ahşap koruyucu olarak kullanılır. </a:t>
            </a:r>
          </a:p>
          <a:p>
            <a:pPr algn="just"/>
            <a:r>
              <a:rPr lang="tr-TR" sz="1900" dirty="0">
                <a:solidFill>
                  <a:schemeClr val="tx1">
                    <a:lumMod val="85000"/>
                    <a:lumOff val="15000"/>
                  </a:schemeClr>
                </a:solidFill>
                <a:latin typeface="Arial" panose="020B0604020202020204" pitchFamily="34" charset="0"/>
                <a:cs typeface="Arial" panose="020B0604020202020204" pitchFamily="34" charset="0"/>
              </a:rPr>
              <a:t>Bor, birçok bitkinin temel besin maddesidir. Toprakta 2-4 ppm’ den fazla bor bulunması toksik bulunurken; 0.5-1 ppm altındaki miktarlar bor eksikliğine neden olabilmektedir. </a:t>
            </a:r>
          </a:p>
          <a:p>
            <a:pPr algn="just"/>
            <a:r>
              <a:rPr lang="tr-TR" sz="1900" dirty="0">
                <a:solidFill>
                  <a:schemeClr val="tx1">
                    <a:lumMod val="85000"/>
                    <a:lumOff val="15000"/>
                  </a:schemeClr>
                </a:solidFill>
                <a:latin typeface="Arial" panose="020B0604020202020204" pitchFamily="34" charset="0"/>
                <a:cs typeface="Arial" panose="020B0604020202020204" pitchFamily="34" charset="0"/>
              </a:rPr>
              <a:t>Bor bitkilerin kök ve yaprak gelişimine, çiçek açmasına, polen üretimine, tohum ve meyve vermesine yardımcı olmaktadır. </a:t>
            </a:r>
          </a:p>
          <a:p>
            <a:endParaRPr lang="tr-TR" sz="1400" dirty="0">
              <a:solidFill>
                <a:schemeClr val="tx1">
                  <a:lumMod val="85000"/>
                  <a:lumOff val="15000"/>
                </a:schemeClr>
              </a:solidFill>
            </a:endParaRPr>
          </a:p>
        </p:txBody>
      </p:sp>
      <p:sp>
        <p:nvSpPr>
          <p:cNvPr id="15" name="Rectangle 14">
            <a:extLst>
              <a:ext uri="{FF2B5EF4-FFF2-40B4-BE49-F238E27FC236}">
                <a16:creationId xmlns:a16="http://schemas.microsoft.com/office/drawing/2014/main" id="{68DC0EC7-60EA-4BD3-BC04-D547DE1B2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9764" y="413053"/>
            <a:ext cx="8212114" cy="6064596"/>
          </a:xfrm>
          <a:prstGeom prst="rect">
            <a:avLst/>
          </a:prstGeom>
          <a:noFill/>
          <a:ln w="6350" cap="sq" cmpd="sng" algn="ctr">
            <a:solidFill>
              <a:srgbClr val="404040"/>
            </a:solidFill>
            <a:prstDash val="solid"/>
            <a:miter lim="800000"/>
          </a:ln>
          <a:effectLst/>
        </p:spPr>
      </p:sp>
      <p:pic>
        <p:nvPicPr>
          <p:cNvPr id="4" name="Resim 3">
            <a:extLst>
              <a:ext uri="{FF2B5EF4-FFF2-40B4-BE49-F238E27FC236}">
                <a16:creationId xmlns:a16="http://schemas.microsoft.com/office/drawing/2014/main" id="{15BC3B14-BB8A-46A7-9E76-7E46FB3BC63D}"/>
              </a:ext>
            </a:extLst>
          </p:cNvPr>
          <p:cNvPicPr>
            <a:picLocks noChangeAspect="1"/>
          </p:cNvPicPr>
          <p:nvPr/>
        </p:nvPicPr>
        <p:blipFill>
          <a:blip r:embed="rId2"/>
          <a:stretch>
            <a:fillRect/>
          </a:stretch>
        </p:blipFill>
        <p:spPr>
          <a:xfrm>
            <a:off x="4049422" y="1443740"/>
            <a:ext cx="7237877" cy="3998928"/>
          </a:xfrm>
          <a:prstGeom prst="rect">
            <a:avLst/>
          </a:prstGeom>
        </p:spPr>
      </p:pic>
    </p:spTree>
    <p:extLst>
      <p:ext uri="{BB962C8B-B14F-4D97-AF65-F5344CB8AC3E}">
        <p14:creationId xmlns:p14="http://schemas.microsoft.com/office/powerpoint/2010/main" val="730721241"/>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7CDE587D-4E45-4C67-8256-33033D9B11C2}"/>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223736" y="233464"/>
            <a:ext cx="11721829" cy="6381345"/>
          </a:xfrm>
          <a:prstGeom prst="rect">
            <a:avLst/>
          </a:prstGeom>
        </p:spPr>
      </p:pic>
      <p:sp>
        <p:nvSpPr>
          <p:cNvPr id="3" name="İçerik Yer Tutucusu 2">
            <a:extLst>
              <a:ext uri="{FF2B5EF4-FFF2-40B4-BE49-F238E27FC236}">
                <a16:creationId xmlns:a16="http://schemas.microsoft.com/office/drawing/2014/main" id="{6C830713-E389-47BA-B477-F9F68D8D97F2}"/>
              </a:ext>
            </a:extLst>
          </p:cNvPr>
          <p:cNvSpPr>
            <a:spLocks noGrp="1"/>
          </p:cNvSpPr>
          <p:nvPr>
            <p:ph idx="1"/>
          </p:nvPr>
        </p:nvSpPr>
        <p:spPr>
          <a:xfrm>
            <a:off x="988979" y="712065"/>
            <a:ext cx="10058400" cy="1786038"/>
          </a:xfrm>
        </p:spPr>
        <p:txBody>
          <a:bodyPr>
            <a:normAutofit lnSpcReduction="10000"/>
          </a:bodyPr>
          <a:lstStyle/>
          <a:p>
            <a:pPr algn="just"/>
            <a:r>
              <a:rPr lang="tr-TR" dirty="0">
                <a:latin typeface="Arial" panose="020B0604020202020204" pitchFamily="34" charset="0"/>
                <a:cs typeface="Arial" panose="020B0604020202020204" pitchFamily="34" charset="0"/>
              </a:rPr>
              <a:t>Gübre olarak kullanılan rafine bor ürünleri; boraks </a:t>
            </a:r>
            <a:r>
              <a:rPr lang="tr-TR" dirty="0" err="1">
                <a:latin typeface="Arial" panose="020B0604020202020204" pitchFamily="34" charset="0"/>
                <a:cs typeface="Arial" panose="020B0604020202020204" pitchFamily="34" charset="0"/>
              </a:rPr>
              <a:t>pentahidrat</a:t>
            </a:r>
            <a:r>
              <a:rPr lang="tr-TR" dirty="0">
                <a:latin typeface="Arial" panose="020B0604020202020204" pitchFamily="34" charset="0"/>
                <a:cs typeface="Arial" panose="020B0604020202020204" pitchFamily="34" charset="0"/>
              </a:rPr>
              <a:t>, boraks </a:t>
            </a:r>
            <a:r>
              <a:rPr lang="tr-TR" dirty="0" err="1">
                <a:latin typeface="Arial" panose="020B0604020202020204" pitchFamily="34" charset="0"/>
                <a:cs typeface="Arial" panose="020B0604020202020204" pitchFamily="34" charset="0"/>
              </a:rPr>
              <a:t>dekahidrat</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disodyum</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oktaborat</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tetrahidrat</a:t>
            </a:r>
            <a:r>
              <a:rPr lang="tr-TR" dirty="0">
                <a:latin typeface="Arial" panose="020B0604020202020204" pitchFamily="34" charset="0"/>
                <a:cs typeface="Arial" panose="020B0604020202020204" pitchFamily="34" charset="0"/>
              </a:rPr>
              <a:t>, sodyum pentaborat ve borik asittir.</a:t>
            </a:r>
          </a:p>
          <a:p>
            <a:pPr algn="just"/>
            <a:r>
              <a:rPr lang="tr-TR" dirty="0">
                <a:latin typeface="Arial" panose="020B0604020202020204" pitchFamily="34" charset="0"/>
                <a:cs typeface="Arial" panose="020B0604020202020204" pitchFamily="34" charset="0"/>
              </a:rPr>
              <a:t>Düşük oranlarda bor varlığı bitkilerde eksiklik meydana getirebileceği gibi, yüksek oranlarda kullanımı toksik etki yaratabilmektedir. Bu nedenle istenmeyen otların </a:t>
            </a:r>
            <a:r>
              <a:rPr lang="tr-TR" dirty="0" err="1">
                <a:latin typeface="Arial" panose="020B0604020202020204" pitchFamily="34" charset="0"/>
                <a:cs typeface="Arial" panose="020B0604020202020204" pitchFamily="34" charset="0"/>
              </a:rPr>
              <a:t>bertarafı</a:t>
            </a:r>
            <a:r>
              <a:rPr lang="tr-TR" dirty="0">
                <a:latin typeface="Arial" panose="020B0604020202020204" pitchFamily="34" charset="0"/>
                <a:cs typeface="Arial" panose="020B0604020202020204" pitchFamily="34" charset="0"/>
              </a:rPr>
              <a:t> için herbisit olarak da bor kullanılmaktadır. Herbisitler, bor ürünleri (boraks, borik asit, sodyum </a:t>
            </a:r>
            <a:r>
              <a:rPr lang="tr-TR" dirty="0" err="1">
                <a:latin typeface="Arial" panose="020B0604020202020204" pitchFamily="34" charset="0"/>
                <a:cs typeface="Arial" panose="020B0604020202020204" pitchFamily="34" charset="0"/>
              </a:rPr>
              <a:t>metaborat</a:t>
            </a:r>
            <a:r>
              <a:rPr lang="tr-TR" dirty="0">
                <a:latin typeface="Arial" panose="020B0604020202020204" pitchFamily="34" charset="0"/>
                <a:cs typeface="Arial" panose="020B0604020202020204" pitchFamily="34" charset="0"/>
              </a:rPr>
              <a:t> gibi) ve genel olarak sodyum klorür ve diğer toksik kimyasallar karıştırılarak üretilir.</a:t>
            </a:r>
          </a:p>
        </p:txBody>
      </p:sp>
      <p:graphicFrame>
        <p:nvGraphicFramePr>
          <p:cNvPr id="4" name="Tablo 3">
            <a:extLst>
              <a:ext uri="{FF2B5EF4-FFF2-40B4-BE49-F238E27FC236}">
                <a16:creationId xmlns:a16="http://schemas.microsoft.com/office/drawing/2014/main" id="{24F77EF6-C3EA-41E1-AF62-E0A95B39BA2B}"/>
              </a:ext>
            </a:extLst>
          </p:cNvPr>
          <p:cNvGraphicFramePr>
            <a:graphicFrameLocks noGrp="1"/>
          </p:cNvGraphicFramePr>
          <p:nvPr>
            <p:extLst>
              <p:ext uri="{D42A27DB-BD31-4B8C-83A1-F6EECF244321}">
                <p14:modId xmlns:p14="http://schemas.microsoft.com/office/powerpoint/2010/main" val="1669549023"/>
              </p:ext>
            </p:extLst>
          </p:nvPr>
        </p:nvGraphicFramePr>
        <p:xfrm>
          <a:off x="3537849" y="4024246"/>
          <a:ext cx="4960659" cy="2121689"/>
        </p:xfrm>
        <a:graphic>
          <a:graphicData uri="http://schemas.openxmlformats.org/drawingml/2006/table">
            <a:tbl>
              <a:tblPr firstRow="1" firstCol="1" bandRow="1">
                <a:tableStyleId>{073A0DAA-6AF3-43AB-8588-CEC1D06C72B9}</a:tableStyleId>
              </a:tblPr>
              <a:tblGrid>
                <a:gridCol w="1239207">
                  <a:extLst>
                    <a:ext uri="{9D8B030D-6E8A-4147-A177-3AD203B41FA5}">
                      <a16:colId xmlns:a16="http://schemas.microsoft.com/office/drawing/2014/main" val="275013577"/>
                    </a:ext>
                  </a:extLst>
                </a:gridCol>
                <a:gridCol w="1239207">
                  <a:extLst>
                    <a:ext uri="{9D8B030D-6E8A-4147-A177-3AD203B41FA5}">
                      <a16:colId xmlns:a16="http://schemas.microsoft.com/office/drawing/2014/main" val="2125367761"/>
                    </a:ext>
                  </a:extLst>
                </a:gridCol>
                <a:gridCol w="2482245">
                  <a:extLst>
                    <a:ext uri="{9D8B030D-6E8A-4147-A177-3AD203B41FA5}">
                      <a16:colId xmlns:a16="http://schemas.microsoft.com/office/drawing/2014/main" val="1137313625"/>
                    </a:ext>
                  </a:extLst>
                </a:gridCol>
              </a:tblGrid>
              <a:tr h="622959">
                <a:tc>
                  <a:txBody>
                    <a:bodyPr/>
                    <a:lstStyle/>
                    <a:p>
                      <a:pPr algn="l">
                        <a:lnSpc>
                          <a:spcPct val="107000"/>
                        </a:lnSpc>
                        <a:spcAft>
                          <a:spcPts val="800"/>
                        </a:spcAft>
                      </a:pPr>
                      <a:r>
                        <a:rPr lang="tr-TR" sz="1600" dirty="0">
                          <a:effectLst/>
                          <a:latin typeface="Arial" panose="020B0604020202020204" pitchFamily="34" charset="0"/>
                          <a:cs typeface="Arial" panose="020B0604020202020204" pitchFamily="34" charset="0"/>
                        </a:rPr>
                        <a:t>Bitki</a:t>
                      </a:r>
                      <a:endParaRPr lang="tr-TR"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07000"/>
                        </a:lnSpc>
                        <a:spcAft>
                          <a:spcPts val="800"/>
                        </a:spcAft>
                      </a:pPr>
                      <a:r>
                        <a:rPr lang="tr-TR" sz="1600" dirty="0">
                          <a:effectLst/>
                          <a:latin typeface="Arial" panose="020B0604020202020204" pitchFamily="34" charset="0"/>
                          <a:cs typeface="Arial" panose="020B0604020202020204" pitchFamily="34" charset="0"/>
                        </a:rPr>
                        <a:t>Verim Artışı (%)</a:t>
                      </a:r>
                      <a:endParaRPr lang="tr-TR"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07000"/>
                        </a:lnSpc>
                        <a:spcAft>
                          <a:spcPts val="800"/>
                        </a:spcAft>
                      </a:pPr>
                      <a:r>
                        <a:rPr lang="tr-TR" sz="1600" dirty="0">
                          <a:effectLst/>
                          <a:latin typeface="Arial" panose="020B0604020202020204" pitchFamily="34" charset="0"/>
                          <a:cs typeface="Arial" panose="020B0604020202020204" pitchFamily="34" charset="0"/>
                        </a:rPr>
                        <a:t>Uygulanan Bor miktarı (</a:t>
                      </a:r>
                      <a:r>
                        <a:rPr lang="tr-TR" sz="1600" dirty="0" err="1">
                          <a:effectLst/>
                          <a:latin typeface="Arial" panose="020B0604020202020204" pitchFamily="34" charset="0"/>
                          <a:cs typeface="Arial" panose="020B0604020202020204" pitchFamily="34" charset="0"/>
                        </a:rPr>
                        <a:t>kgB</a:t>
                      </a:r>
                      <a:r>
                        <a:rPr lang="tr-TR" sz="1600" dirty="0">
                          <a:effectLst/>
                          <a:latin typeface="Arial" panose="020B0604020202020204" pitchFamily="34" charset="0"/>
                          <a:cs typeface="Arial" panose="020B0604020202020204" pitchFamily="34" charset="0"/>
                        </a:rPr>
                        <a:t>/hektar)</a:t>
                      </a:r>
                      <a:endParaRPr lang="tr-TR"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79677570"/>
                  </a:ext>
                </a:extLst>
              </a:tr>
              <a:tr h="299746">
                <a:tc>
                  <a:txBody>
                    <a:bodyPr/>
                    <a:lstStyle/>
                    <a:p>
                      <a:pPr algn="just">
                        <a:lnSpc>
                          <a:spcPct val="107000"/>
                        </a:lnSpc>
                        <a:spcAft>
                          <a:spcPts val="800"/>
                        </a:spcAft>
                      </a:pPr>
                      <a:r>
                        <a:rPr lang="tr-TR" sz="1600" dirty="0">
                          <a:effectLst/>
                          <a:latin typeface="Arial" panose="020B0604020202020204" pitchFamily="34" charset="0"/>
                          <a:cs typeface="Arial" panose="020B0604020202020204" pitchFamily="34" charset="0"/>
                        </a:rPr>
                        <a:t>Buğday</a:t>
                      </a:r>
                      <a:endParaRPr lang="tr-TR"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600" dirty="0">
                          <a:effectLst/>
                          <a:latin typeface="Arial" panose="020B0604020202020204" pitchFamily="34" charset="0"/>
                          <a:cs typeface="Arial" panose="020B0604020202020204" pitchFamily="34" charset="0"/>
                        </a:rPr>
                        <a:t>35</a:t>
                      </a:r>
                      <a:endParaRPr lang="tr-TR"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600">
                          <a:effectLst/>
                          <a:latin typeface="Arial" panose="020B0604020202020204" pitchFamily="34" charset="0"/>
                          <a:cs typeface="Arial" panose="020B0604020202020204" pitchFamily="34" charset="0"/>
                        </a:rPr>
                        <a:t>2.5</a:t>
                      </a:r>
                      <a:endParaRPr lang="tr-TR"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14016611"/>
                  </a:ext>
                </a:extLst>
              </a:tr>
              <a:tr h="299746">
                <a:tc>
                  <a:txBody>
                    <a:bodyPr/>
                    <a:lstStyle/>
                    <a:p>
                      <a:pPr algn="just">
                        <a:lnSpc>
                          <a:spcPct val="107000"/>
                        </a:lnSpc>
                        <a:spcAft>
                          <a:spcPts val="800"/>
                        </a:spcAft>
                      </a:pPr>
                      <a:r>
                        <a:rPr lang="tr-TR" sz="1600">
                          <a:effectLst/>
                          <a:latin typeface="Arial" panose="020B0604020202020204" pitchFamily="34" charset="0"/>
                          <a:cs typeface="Arial" panose="020B0604020202020204" pitchFamily="34" charset="0"/>
                        </a:rPr>
                        <a:t>Sarımsak</a:t>
                      </a:r>
                      <a:endParaRPr lang="tr-TR"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600" dirty="0">
                          <a:effectLst/>
                          <a:latin typeface="Arial" panose="020B0604020202020204" pitchFamily="34" charset="0"/>
                          <a:cs typeface="Arial" panose="020B0604020202020204" pitchFamily="34" charset="0"/>
                        </a:rPr>
                        <a:t>22</a:t>
                      </a:r>
                      <a:endParaRPr lang="tr-TR"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600" dirty="0">
                          <a:effectLst/>
                          <a:latin typeface="Arial" panose="020B0604020202020204" pitchFamily="34" charset="0"/>
                          <a:cs typeface="Arial" panose="020B0604020202020204" pitchFamily="34" charset="0"/>
                        </a:rPr>
                        <a:t>2</a:t>
                      </a:r>
                      <a:endParaRPr lang="tr-TR"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60851758"/>
                  </a:ext>
                </a:extLst>
              </a:tr>
              <a:tr h="299746">
                <a:tc>
                  <a:txBody>
                    <a:bodyPr/>
                    <a:lstStyle/>
                    <a:p>
                      <a:pPr algn="just">
                        <a:lnSpc>
                          <a:spcPct val="107000"/>
                        </a:lnSpc>
                        <a:spcAft>
                          <a:spcPts val="800"/>
                        </a:spcAft>
                      </a:pPr>
                      <a:r>
                        <a:rPr lang="tr-TR" sz="1600">
                          <a:effectLst/>
                          <a:latin typeface="Arial" panose="020B0604020202020204" pitchFamily="34" charset="0"/>
                          <a:cs typeface="Arial" panose="020B0604020202020204" pitchFamily="34" charset="0"/>
                        </a:rPr>
                        <a:t>Yonca</a:t>
                      </a:r>
                      <a:endParaRPr lang="tr-TR"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600" dirty="0">
                          <a:effectLst/>
                          <a:latin typeface="Arial" panose="020B0604020202020204" pitchFamily="34" charset="0"/>
                          <a:cs typeface="Arial" panose="020B0604020202020204" pitchFamily="34" charset="0"/>
                        </a:rPr>
                        <a:t>30</a:t>
                      </a:r>
                      <a:endParaRPr lang="tr-TR"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600" dirty="0">
                          <a:effectLst/>
                          <a:latin typeface="Arial" panose="020B0604020202020204" pitchFamily="34" charset="0"/>
                          <a:cs typeface="Arial" panose="020B0604020202020204" pitchFamily="34" charset="0"/>
                        </a:rPr>
                        <a:t>3</a:t>
                      </a:r>
                      <a:endParaRPr lang="tr-TR"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87371682"/>
                  </a:ext>
                </a:extLst>
              </a:tr>
              <a:tr h="299746">
                <a:tc>
                  <a:txBody>
                    <a:bodyPr/>
                    <a:lstStyle/>
                    <a:p>
                      <a:pPr algn="just">
                        <a:lnSpc>
                          <a:spcPct val="107000"/>
                        </a:lnSpc>
                        <a:spcAft>
                          <a:spcPts val="800"/>
                        </a:spcAft>
                      </a:pPr>
                      <a:r>
                        <a:rPr lang="tr-TR" sz="1600">
                          <a:effectLst/>
                          <a:latin typeface="Arial" panose="020B0604020202020204" pitchFamily="34" charset="0"/>
                          <a:cs typeface="Arial" panose="020B0604020202020204" pitchFamily="34" charset="0"/>
                        </a:rPr>
                        <a:t>Domates</a:t>
                      </a:r>
                      <a:endParaRPr lang="tr-TR"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600" dirty="0">
                          <a:effectLst/>
                          <a:latin typeface="Arial" panose="020B0604020202020204" pitchFamily="34" charset="0"/>
                          <a:cs typeface="Arial" panose="020B0604020202020204" pitchFamily="34" charset="0"/>
                        </a:rPr>
                        <a:t>18</a:t>
                      </a:r>
                      <a:endParaRPr lang="tr-TR"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600" dirty="0">
                          <a:effectLst/>
                          <a:latin typeface="Arial" panose="020B0604020202020204" pitchFamily="34" charset="0"/>
                          <a:cs typeface="Arial" panose="020B0604020202020204" pitchFamily="34" charset="0"/>
                        </a:rPr>
                        <a:t>1.5</a:t>
                      </a:r>
                      <a:endParaRPr lang="tr-TR"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68290968"/>
                  </a:ext>
                </a:extLst>
              </a:tr>
              <a:tr h="299746">
                <a:tc>
                  <a:txBody>
                    <a:bodyPr/>
                    <a:lstStyle/>
                    <a:p>
                      <a:pPr algn="just">
                        <a:lnSpc>
                          <a:spcPct val="107000"/>
                        </a:lnSpc>
                        <a:spcAft>
                          <a:spcPts val="800"/>
                        </a:spcAft>
                      </a:pPr>
                      <a:r>
                        <a:rPr lang="tr-TR" sz="1600">
                          <a:effectLst/>
                          <a:latin typeface="Arial" panose="020B0604020202020204" pitchFamily="34" charset="0"/>
                          <a:cs typeface="Arial" panose="020B0604020202020204" pitchFamily="34" charset="0"/>
                        </a:rPr>
                        <a:t>Fındık</a:t>
                      </a:r>
                      <a:endParaRPr lang="tr-TR"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600" dirty="0">
                          <a:effectLst/>
                          <a:latin typeface="Arial" panose="020B0604020202020204" pitchFamily="34" charset="0"/>
                          <a:cs typeface="Arial" panose="020B0604020202020204" pitchFamily="34" charset="0"/>
                        </a:rPr>
                        <a:t>19</a:t>
                      </a:r>
                      <a:endParaRPr lang="tr-TR"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600" dirty="0">
                          <a:effectLst/>
                          <a:latin typeface="Arial" panose="020B0604020202020204" pitchFamily="34" charset="0"/>
                          <a:cs typeface="Arial" panose="020B0604020202020204" pitchFamily="34" charset="0"/>
                        </a:rPr>
                        <a:t>2</a:t>
                      </a:r>
                      <a:endParaRPr lang="tr-TR"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87991325"/>
                  </a:ext>
                </a:extLst>
              </a:tr>
            </a:tbl>
          </a:graphicData>
        </a:graphic>
      </p:graphicFrame>
    </p:spTree>
    <p:extLst>
      <p:ext uri="{BB962C8B-B14F-4D97-AF65-F5344CB8AC3E}">
        <p14:creationId xmlns:p14="http://schemas.microsoft.com/office/powerpoint/2010/main" val="2848637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26C4D022-E2BC-435F-9CDB-44DC57C07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63D2C9BE-E2BE-4A52-B891-98FB62E87438}"/>
              </a:ext>
            </a:extLst>
          </p:cNvPr>
          <p:cNvPicPr>
            <a:picLocks noChangeAspect="1"/>
          </p:cNvPicPr>
          <p:nvPr/>
        </p:nvPicPr>
        <p:blipFill rotWithShape="1">
          <a:blip r:embed="rId2"/>
          <a:srcRect r="-1" b="28979"/>
          <a:stretch/>
        </p:blipFill>
        <p:spPr>
          <a:xfrm>
            <a:off x="20" y="10"/>
            <a:ext cx="5663460" cy="3428990"/>
          </a:xfrm>
          <a:prstGeom prst="rect">
            <a:avLst/>
          </a:prstGeom>
        </p:spPr>
      </p:pic>
      <p:sp>
        <p:nvSpPr>
          <p:cNvPr id="17" name="Rectangle 11">
            <a:extLst>
              <a:ext uri="{FF2B5EF4-FFF2-40B4-BE49-F238E27FC236}">
                <a16:creationId xmlns:a16="http://schemas.microsoft.com/office/drawing/2014/main" id="{C926CAD6-45B1-4A85-A196-E722067B1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3480" y="0"/>
            <a:ext cx="6525472" cy="6858000"/>
          </a:xfrm>
          <a:prstGeom prst="rect">
            <a:avLst/>
          </a:prstGeom>
          <a:solidFill>
            <a:schemeClr val="bg1">
              <a:lumMod val="75000"/>
              <a:lumOff val="25000"/>
            </a:schemeClr>
          </a:solidFill>
          <a:ln w="6350" cap="sq" cmpd="sng" algn="ctr">
            <a:noFill/>
            <a:prstDash val="solid"/>
            <a:miter lim="800000"/>
          </a:ln>
          <a:effectLst/>
        </p:spPr>
      </p:sp>
      <p:sp>
        <p:nvSpPr>
          <p:cNvPr id="18" name="Rectangle 13">
            <a:extLst>
              <a:ext uri="{FF2B5EF4-FFF2-40B4-BE49-F238E27FC236}">
                <a16:creationId xmlns:a16="http://schemas.microsoft.com/office/drawing/2014/main" id="{0E0936D5-2DCE-48A4-93BC-BA7861B4E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81848" y="320040"/>
            <a:ext cx="5888736" cy="6217920"/>
          </a:xfrm>
          <a:prstGeom prst="rect">
            <a:avLst/>
          </a:prstGeom>
          <a:noFill/>
          <a:ln w="6350" cap="sq" cmpd="sng" algn="ctr">
            <a:solidFill>
              <a:schemeClr val="tx1"/>
            </a:solidFill>
            <a:prstDash val="solid"/>
            <a:miter lim="800000"/>
          </a:ln>
          <a:effectLst>
            <a:softEdge rad="0"/>
          </a:effectLst>
        </p:spPr>
      </p:sp>
      <p:pic>
        <p:nvPicPr>
          <p:cNvPr id="5" name="Resim 4" descr="metin içeren bir resim&#10;&#10;Açıklama otomatik olarak oluşturuldu">
            <a:extLst>
              <a:ext uri="{FF2B5EF4-FFF2-40B4-BE49-F238E27FC236}">
                <a16:creationId xmlns:a16="http://schemas.microsoft.com/office/drawing/2014/main" id="{377A7792-EE67-4137-BBC6-DFEBD8ACB52F}"/>
              </a:ext>
            </a:extLst>
          </p:cNvPr>
          <p:cNvPicPr>
            <a:picLocks noChangeAspect="1"/>
          </p:cNvPicPr>
          <p:nvPr/>
        </p:nvPicPr>
        <p:blipFill rotWithShape="1">
          <a:blip r:embed="rId3"/>
          <a:srcRect l="7095"/>
          <a:stretch/>
        </p:blipFill>
        <p:spPr>
          <a:xfrm>
            <a:off x="20" y="3429000"/>
            <a:ext cx="5663460" cy="3429000"/>
          </a:xfrm>
          <a:prstGeom prst="rect">
            <a:avLst/>
          </a:prstGeom>
        </p:spPr>
      </p:pic>
      <p:sp>
        <p:nvSpPr>
          <p:cNvPr id="3" name="İçerik Yer Tutucusu 2">
            <a:extLst>
              <a:ext uri="{FF2B5EF4-FFF2-40B4-BE49-F238E27FC236}">
                <a16:creationId xmlns:a16="http://schemas.microsoft.com/office/drawing/2014/main" id="{5A0C89D5-D380-4EB1-9F0E-F01C2C7C9C4A}"/>
              </a:ext>
            </a:extLst>
          </p:cNvPr>
          <p:cNvSpPr>
            <a:spLocks noGrp="1"/>
          </p:cNvSpPr>
          <p:nvPr>
            <p:ph idx="1"/>
          </p:nvPr>
        </p:nvSpPr>
        <p:spPr>
          <a:xfrm>
            <a:off x="6416701" y="2103120"/>
            <a:ext cx="5245269" cy="3931920"/>
          </a:xfrm>
        </p:spPr>
        <p:txBody>
          <a:bodyPr>
            <a:normAutofit/>
          </a:bodyPr>
          <a:lstStyle/>
          <a:p>
            <a:pPr algn="just"/>
            <a:r>
              <a:rPr lang="tr-TR" dirty="0">
                <a:latin typeface="Arial" panose="020B0604020202020204" pitchFamily="34" charset="0"/>
                <a:cs typeface="Arial" panose="020B0604020202020204" pitchFamily="34" charset="0"/>
              </a:rPr>
              <a:t>Eti Maden bitkilerde mikro besleyici </a:t>
            </a:r>
            <a:r>
              <a:rPr lang="tr-TR" dirty="0" err="1">
                <a:latin typeface="Arial" panose="020B0604020202020204" pitchFamily="34" charset="0"/>
                <a:cs typeface="Arial" panose="020B0604020202020204" pitchFamily="34" charset="0"/>
              </a:rPr>
              <a:t>Disodyum</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Oktaborat</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Tetrahidrat</a:t>
            </a:r>
            <a:r>
              <a:rPr lang="tr-TR" dirty="0">
                <a:latin typeface="Arial" panose="020B0604020202020204" pitchFamily="34" charset="0"/>
                <a:cs typeface="Arial" panose="020B0604020202020204" pitchFamily="34" charset="0"/>
              </a:rPr>
              <a:t> (Etidot-67) isimli zirai ürünü 2010 yılında piyasaya sürmüştür. </a:t>
            </a:r>
          </a:p>
          <a:p>
            <a:pPr algn="just"/>
            <a:r>
              <a:rPr lang="tr-TR" dirty="0">
                <a:latin typeface="Arial" panose="020B0604020202020204" pitchFamily="34" charset="0"/>
                <a:cs typeface="Arial" panose="020B0604020202020204" pitchFamily="34" charset="0"/>
              </a:rPr>
              <a:t>Etidot-67, %67 oranında </a:t>
            </a:r>
            <a:r>
              <a:rPr lang="tr-TR" dirty="0" err="1">
                <a:latin typeface="Arial" panose="020B0604020202020204" pitchFamily="34" charset="0"/>
                <a:cs typeface="Arial" panose="020B0604020202020204" pitchFamily="34" charset="0"/>
              </a:rPr>
              <a:t>boroksit</a:t>
            </a:r>
            <a:r>
              <a:rPr lang="tr-TR" dirty="0">
                <a:latin typeface="Arial" panose="020B0604020202020204" pitchFamily="34" charset="0"/>
                <a:cs typeface="Arial" panose="020B0604020202020204" pitchFamily="34" charset="0"/>
              </a:rPr>
              <a:t> içermektedir.</a:t>
            </a:r>
          </a:p>
        </p:txBody>
      </p:sp>
    </p:spTree>
    <p:extLst>
      <p:ext uri="{BB962C8B-B14F-4D97-AF65-F5344CB8AC3E}">
        <p14:creationId xmlns:p14="http://schemas.microsoft.com/office/powerpoint/2010/main" val="152716663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Başlık 1">
            <a:extLst>
              <a:ext uri="{FF2B5EF4-FFF2-40B4-BE49-F238E27FC236}">
                <a16:creationId xmlns:a16="http://schemas.microsoft.com/office/drawing/2014/main" id="{A07E6266-EB19-47AD-945F-339B23A9497E}"/>
              </a:ext>
            </a:extLst>
          </p:cNvPr>
          <p:cNvSpPr>
            <a:spLocks noGrp="1"/>
          </p:cNvSpPr>
          <p:nvPr>
            <p:ph type="title"/>
          </p:nvPr>
        </p:nvSpPr>
        <p:spPr>
          <a:xfrm>
            <a:off x="850667" y="0"/>
            <a:ext cx="6281928" cy="1744183"/>
          </a:xfrm>
        </p:spPr>
        <p:txBody>
          <a:bodyPr>
            <a:normAutofit/>
          </a:bodyPr>
          <a:lstStyle/>
          <a:p>
            <a:r>
              <a:rPr lang="tr-TR" b="1" dirty="0"/>
              <a:t>METALURJİ</a:t>
            </a:r>
          </a:p>
        </p:txBody>
      </p:sp>
      <p:sp>
        <p:nvSpPr>
          <p:cNvPr id="3" name="İçerik Yer Tutucusu 2">
            <a:extLst>
              <a:ext uri="{FF2B5EF4-FFF2-40B4-BE49-F238E27FC236}">
                <a16:creationId xmlns:a16="http://schemas.microsoft.com/office/drawing/2014/main" id="{1F1C1619-69D8-4AE4-BEED-7EF40252137D}"/>
              </a:ext>
            </a:extLst>
          </p:cNvPr>
          <p:cNvSpPr>
            <a:spLocks noGrp="1"/>
          </p:cNvSpPr>
          <p:nvPr>
            <p:ph idx="1"/>
          </p:nvPr>
        </p:nvSpPr>
        <p:spPr>
          <a:xfrm>
            <a:off x="850667" y="1441541"/>
            <a:ext cx="6281928" cy="5041555"/>
          </a:xfrm>
        </p:spPr>
        <p:txBody>
          <a:bodyPr>
            <a:normAutofit/>
          </a:bodyPr>
          <a:lstStyle/>
          <a:p>
            <a:pPr algn="just">
              <a:lnSpc>
                <a:spcPct val="90000"/>
              </a:lnSpc>
            </a:pPr>
            <a:r>
              <a:rPr lang="tr-TR" dirty="0">
                <a:latin typeface="Arial" panose="020B0604020202020204" pitchFamily="34" charset="0"/>
                <a:cs typeface="Arial" panose="020B0604020202020204" pitchFamily="34" charset="0"/>
              </a:rPr>
              <a:t>Metalürji sanayinde borun erime sıcaklığını düşürme, çeliği sertleştirme ve fırın tuğlalarının aşınmasını önleme özelliklerinden yararlanılmaktadır.</a:t>
            </a:r>
          </a:p>
          <a:p>
            <a:pPr algn="just">
              <a:lnSpc>
                <a:spcPct val="90000"/>
              </a:lnSpc>
            </a:pPr>
            <a:r>
              <a:rPr lang="tr-TR" dirty="0">
                <a:latin typeface="Arial" panose="020B0604020202020204" pitchFamily="34" charset="0"/>
                <a:cs typeface="Arial" panose="020B0604020202020204" pitchFamily="34" charset="0"/>
              </a:rPr>
              <a:t>Yüksek sıcaklıklarda düzgün, yapışkan, koruyucu ve temiz bir sıvı oluşturma özelliğiyle koruyucu cüruf oluşturucu ve ergimeyi hızlandırıcı madde olarak tercih edilir.</a:t>
            </a:r>
          </a:p>
          <a:p>
            <a:pPr algn="just">
              <a:lnSpc>
                <a:spcPct val="90000"/>
              </a:lnSpc>
            </a:pPr>
            <a:r>
              <a:rPr lang="tr-TR" dirty="0">
                <a:latin typeface="Arial" panose="020B0604020202020204" pitchFamily="34" charset="0"/>
                <a:cs typeface="Arial" panose="020B0604020202020204" pitchFamily="34" charset="0"/>
              </a:rPr>
              <a:t>Kaplama sanayinde elektrolitlerin oluşturulmasında ve lehimleme işlemlerinde de yararlanılmaktadır.</a:t>
            </a:r>
          </a:p>
          <a:p>
            <a:pPr algn="just">
              <a:lnSpc>
                <a:spcPct val="90000"/>
              </a:lnSpc>
            </a:pPr>
            <a:r>
              <a:rPr lang="tr-TR" dirty="0">
                <a:latin typeface="Arial" panose="020B0604020202020204" pitchFamily="34" charset="0"/>
                <a:cs typeface="Arial" panose="020B0604020202020204" pitchFamily="34" charset="0"/>
              </a:rPr>
              <a:t>Çeliklerde %0.007 oranına kadar sertleşme derinliğini arttır. Dökme demirlerde ise %0.005'e kadar grafitin </a:t>
            </a:r>
            <a:r>
              <a:rPr lang="tr-TR" dirty="0" err="1">
                <a:latin typeface="Arial" panose="020B0604020202020204" pitchFamily="34" charset="0"/>
                <a:cs typeface="Arial" panose="020B0604020202020204" pitchFamily="34" charset="0"/>
              </a:rPr>
              <a:t>çekirdekleşmesine</a:t>
            </a:r>
            <a:r>
              <a:rPr lang="tr-TR" dirty="0">
                <a:latin typeface="Arial" panose="020B0604020202020204" pitchFamily="34" charset="0"/>
                <a:cs typeface="Arial" panose="020B0604020202020204" pitchFamily="34" charset="0"/>
              </a:rPr>
              <a:t> ve yapıya </a:t>
            </a:r>
            <a:r>
              <a:rPr lang="tr-TR" dirty="0" err="1">
                <a:latin typeface="Arial" panose="020B0604020202020204" pitchFamily="34" charset="0"/>
                <a:cs typeface="Arial" panose="020B0604020202020204" pitchFamily="34" charset="0"/>
              </a:rPr>
              <a:t>uniform</a:t>
            </a:r>
            <a:r>
              <a:rPr lang="tr-TR" dirty="0">
                <a:latin typeface="Arial" panose="020B0604020202020204" pitchFamily="34" charset="0"/>
                <a:cs typeface="Arial" panose="020B0604020202020204" pitchFamily="34" charset="0"/>
              </a:rPr>
              <a:t> şekilde dağılmasına yardım eder. </a:t>
            </a:r>
          </a:p>
          <a:p>
            <a:pPr algn="just">
              <a:lnSpc>
                <a:spcPct val="90000"/>
              </a:lnSpc>
            </a:pPr>
            <a:r>
              <a:rPr lang="tr-TR" dirty="0">
                <a:latin typeface="Arial" panose="020B0604020202020204" pitchFamily="34" charset="0"/>
                <a:cs typeface="Arial" panose="020B0604020202020204" pitchFamily="34" charset="0"/>
              </a:rPr>
              <a:t>Borik asit, nikel kaplamada; </a:t>
            </a:r>
            <a:r>
              <a:rPr lang="tr-TR" dirty="0" err="1">
                <a:latin typeface="Arial" panose="020B0604020202020204" pitchFamily="34" charset="0"/>
                <a:cs typeface="Arial" panose="020B0604020202020204" pitchFamily="34" charset="0"/>
              </a:rPr>
              <a:t>fluoboratlar</a:t>
            </a:r>
            <a:r>
              <a:rPr lang="tr-TR" dirty="0">
                <a:latin typeface="Arial" panose="020B0604020202020204" pitchFamily="34" charset="0"/>
                <a:cs typeface="Arial" panose="020B0604020202020204" pitchFamily="34" charset="0"/>
              </a:rPr>
              <a:t> ve </a:t>
            </a:r>
            <a:r>
              <a:rPr lang="tr-TR" dirty="0" err="1">
                <a:latin typeface="Arial" panose="020B0604020202020204" pitchFamily="34" charset="0"/>
                <a:cs typeface="Arial" panose="020B0604020202020204" pitchFamily="34" charset="0"/>
              </a:rPr>
              <a:t>fluoborik</a:t>
            </a:r>
            <a:r>
              <a:rPr lang="tr-TR" dirty="0">
                <a:latin typeface="Arial" panose="020B0604020202020204" pitchFamily="34" charset="0"/>
                <a:cs typeface="Arial" panose="020B0604020202020204" pitchFamily="34" charset="0"/>
              </a:rPr>
              <a:t> asitler ise demir dışı metaller için elektrolit olarak kullanılmaktadır. </a:t>
            </a:r>
            <a:r>
              <a:rPr lang="tr-TR" dirty="0" err="1">
                <a:latin typeface="Arial" panose="020B0604020202020204" pitchFamily="34" charset="0"/>
                <a:cs typeface="Arial" panose="020B0604020202020204" pitchFamily="34" charset="0"/>
              </a:rPr>
              <a:t>Ferrobor</a:t>
            </a:r>
            <a:r>
              <a:rPr lang="tr-TR" dirty="0">
                <a:latin typeface="Arial" panose="020B0604020202020204" pitchFamily="34" charset="0"/>
                <a:cs typeface="Arial" panose="020B0604020202020204" pitchFamily="34" charset="0"/>
              </a:rPr>
              <a:t>, alaşımlarda çeliğin sertliğini ve mukavemetini artırıcı olarak öne çıkmaktadır. </a:t>
            </a:r>
          </a:p>
          <a:p>
            <a:pPr>
              <a:lnSpc>
                <a:spcPct val="90000"/>
              </a:lnSpc>
            </a:pPr>
            <a:endParaRPr lang="tr-TR" sz="1500" dirty="0"/>
          </a:p>
        </p:txBody>
      </p:sp>
      <p:pic>
        <p:nvPicPr>
          <p:cNvPr id="4" name="Resim 3">
            <a:extLst>
              <a:ext uri="{FF2B5EF4-FFF2-40B4-BE49-F238E27FC236}">
                <a16:creationId xmlns:a16="http://schemas.microsoft.com/office/drawing/2014/main" id="{4082D6C4-769A-4398-9A10-E7D280897F1B}"/>
              </a:ext>
            </a:extLst>
          </p:cNvPr>
          <p:cNvPicPr>
            <a:picLocks noChangeAspect="1"/>
          </p:cNvPicPr>
          <p:nvPr/>
        </p:nvPicPr>
        <p:blipFill rotWithShape="1">
          <a:blip r:embed="rId2">
            <a:alphaModFix amt="85000"/>
          </a:blip>
          <a:srcRect l="17972" r="28270"/>
          <a:stretch/>
        </p:blipFill>
        <p:spPr>
          <a:xfrm>
            <a:off x="7837371" y="237744"/>
            <a:ext cx="4124416" cy="6382512"/>
          </a:xfrm>
          <a:prstGeom prst="rect">
            <a:avLst/>
          </a:prstGeom>
        </p:spPr>
      </p:pic>
    </p:spTree>
    <p:extLst>
      <p:ext uri="{BB962C8B-B14F-4D97-AF65-F5344CB8AC3E}">
        <p14:creationId xmlns:p14="http://schemas.microsoft.com/office/powerpoint/2010/main" val="2951056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282E2A95-1A08-4118-83C6-B1CA5648E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2FFEFC7E-85EE-4AC9-A351-FBEB13A1D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34" y="237744"/>
            <a:ext cx="2926080" cy="6382512"/>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CB2511BB-FC4C-45F3-94EB-661D6806C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9100" y="413053"/>
            <a:ext cx="2616201" cy="606459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ikdörtgen 4">
            <a:extLst>
              <a:ext uri="{FF2B5EF4-FFF2-40B4-BE49-F238E27FC236}">
                <a16:creationId xmlns:a16="http://schemas.microsoft.com/office/drawing/2014/main" id="{89A39FB9-8C68-4773-BEB6-B3771C6BD1A8}"/>
              </a:ext>
            </a:extLst>
          </p:cNvPr>
          <p:cNvSpPr/>
          <p:nvPr/>
        </p:nvSpPr>
        <p:spPr>
          <a:xfrm>
            <a:off x="404920" y="1501901"/>
            <a:ext cx="2607308" cy="3854197"/>
          </a:xfrm>
          <a:prstGeom prst="rect">
            <a:avLst/>
          </a:prstGeom>
        </p:spPr>
        <p:txBody>
          <a:bodyPr vert="horz" lIns="91440" tIns="45720" rIns="91440" bIns="45720" rtlCol="0">
            <a:normAutofit/>
          </a:bodyPr>
          <a:lstStyle/>
          <a:p>
            <a:pPr algn="just">
              <a:spcAft>
                <a:spcPts val="800"/>
              </a:spcAft>
              <a:buClr>
                <a:schemeClr val="tx1">
                  <a:lumMod val="85000"/>
                  <a:lumOff val="15000"/>
                </a:schemeClr>
              </a:buClr>
            </a:pPr>
            <a:r>
              <a:rPr lang="en-US" b="1" dirty="0" err="1">
                <a:solidFill>
                  <a:schemeClr val="tx1">
                    <a:lumMod val="85000"/>
                    <a:lumOff val="15000"/>
                  </a:schemeClr>
                </a:solidFill>
                <a:latin typeface="Arial" panose="020B0604020202020204" pitchFamily="34" charset="0"/>
                <a:cs typeface="Arial" panose="020B0604020202020204" pitchFamily="34" charset="0"/>
              </a:rPr>
              <a:t>Borlama</a:t>
            </a:r>
            <a:r>
              <a:rPr lang="en-US" b="1" dirty="0">
                <a:solidFill>
                  <a:schemeClr val="tx1">
                    <a:lumMod val="85000"/>
                    <a:lumOff val="15000"/>
                  </a:schemeClr>
                </a:solidFill>
                <a:latin typeface="Arial" panose="020B0604020202020204" pitchFamily="34" charset="0"/>
                <a:cs typeface="Arial" panose="020B0604020202020204" pitchFamily="34" charset="0"/>
              </a:rPr>
              <a:t> </a:t>
            </a:r>
            <a:endParaRPr lang="tr-TR" b="1" dirty="0">
              <a:solidFill>
                <a:schemeClr val="tx1">
                  <a:lumMod val="85000"/>
                  <a:lumOff val="15000"/>
                </a:schemeClr>
              </a:solidFill>
              <a:latin typeface="Arial" panose="020B0604020202020204" pitchFamily="34" charset="0"/>
              <a:cs typeface="Arial" panose="020B0604020202020204" pitchFamily="34" charset="0"/>
            </a:endParaRPr>
          </a:p>
          <a:p>
            <a:pPr algn="just">
              <a:spcAft>
                <a:spcPts val="800"/>
              </a:spcAft>
              <a:buClr>
                <a:schemeClr val="tx1">
                  <a:lumMod val="85000"/>
                  <a:lumOff val="15000"/>
                </a:schemeClr>
              </a:buClr>
            </a:pPr>
            <a:r>
              <a:rPr lang="en-US" b="1" dirty="0">
                <a:solidFill>
                  <a:schemeClr val="tx1">
                    <a:lumMod val="85000"/>
                    <a:lumOff val="15000"/>
                  </a:schemeClr>
                </a:solidFill>
                <a:latin typeface="Arial" panose="020B0604020202020204" pitchFamily="34" charset="0"/>
                <a:cs typeface="Arial" panose="020B0604020202020204" pitchFamily="34" charset="0"/>
              </a:rPr>
              <a:t>(Boriding</a:t>
            </a:r>
            <a:r>
              <a:rPr lang="tr-TR" b="1" dirty="0">
                <a:solidFill>
                  <a:schemeClr val="tx1">
                    <a:lumMod val="85000"/>
                    <a:lumOff val="15000"/>
                  </a:schemeClr>
                </a:solidFill>
                <a:latin typeface="Arial" panose="020B0604020202020204" pitchFamily="34" charset="0"/>
                <a:cs typeface="Arial" panose="020B0604020202020204" pitchFamily="34" charset="0"/>
              </a:rPr>
              <a:t>/</a:t>
            </a:r>
            <a:r>
              <a:rPr lang="en-US" b="1" dirty="0" err="1">
                <a:solidFill>
                  <a:schemeClr val="tx1">
                    <a:lumMod val="85000"/>
                    <a:lumOff val="15000"/>
                  </a:schemeClr>
                </a:solidFill>
                <a:latin typeface="Arial" panose="020B0604020202020204" pitchFamily="34" charset="0"/>
                <a:cs typeface="Arial" panose="020B0604020202020204" pitchFamily="34" charset="0"/>
              </a:rPr>
              <a:t>boronozing</a:t>
            </a:r>
            <a:r>
              <a:rPr lang="en-US" b="1" dirty="0">
                <a:solidFill>
                  <a:schemeClr val="tx1">
                    <a:lumMod val="85000"/>
                    <a:lumOff val="15000"/>
                  </a:schemeClr>
                </a:solidFill>
                <a:latin typeface="Arial" panose="020B0604020202020204" pitchFamily="34" charset="0"/>
                <a:cs typeface="Arial" panose="020B0604020202020204" pitchFamily="34" charset="0"/>
              </a:rPr>
              <a:t>)</a:t>
            </a:r>
            <a:endParaRPr lang="tr-TR" b="1" dirty="0">
              <a:solidFill>
                <a:schemeClr val="tx1">
                  <a:lumMod val="85000"/>
                  <a:lumOff val="15000"/>
                </a:schemeClr>
              </a:solidFill>
              <a:latin typeface="Arial" panose="020B0604020202020204" pitchFamily="34" charset="0"/>
              <a:cs typeface="Arial" panose="020B0604020202020204" pitchFamily="34" charset="0"/>
            </a:endParaRPr>
          </a:p>
          <a:p>
            <a:pPr algn="just">
              <a:spcAft>
                <a:spcPts val="800"/>
              </a:spcAft>
              <a:buClr>
                <a:schemeClr val="tx1">
                  <a:lumMod val="85000"/>
                  <a:lumOff val="15000"/>
                </a:schemeClr>
              </a:buClr>
            </a:pPr>
            <a:r>
              <a:rPr lang="en-US" dirty="0">
                <a:solidFill>
                  <a:schemeClr val="tx1">
                    <a:lumMod val="85000"/>
                    <a:lumOff val="15000"/>
                  </a:schemeClr>
                </a:solidFill>
                <a:latin typeface="Arial" panose="020B0604020202020204" pitchFamily="34" charset="0"/>
                <a:cs typeface="Arial" panose="020B0604020202020204" pitchFamily="34" charset="0"/>
              </a:rPr>
              <a:t> </a:t>
            </a:r>
            <a:endParaRPr lang="tr-TR" dirty="0">
              <a:solidFill>
                <a:schemeClr val="tx1">
                  <a:lumMod val="85000"/>
                  <a:lumOff val="15000"/>
                </a:schemeClr>
              </a:solidFill>
              <a:latin typeface="Arial" panose="020B0604020202020204" pitchFamily="34" charset="0"/>
              <a:cs typeface="Arial" panose="020B0604020202020204" pitchFamily="34" charset="0"/>
            </a:endParaRPr>
          </a:p>
          <a:p>
            <a:pPr algn="just">
              <a:spcAft>
                <a:spcPts val="800"/>
              </a:spcAft>
              <a:buClr>
                <a:schemeClr val="tx1">
                  <a:lumMod val="85000"/>
                  <a:lumOff val="15000"/>
                </a:schemeClr>
              </a:buClr>
            </a:pPr>
            <a:r>
              <a:rPr lang="tr-TR" dirty="0">
                <a:solidFill>
                  <a:schemeClr val="tx1">
                    <a:lumMod val="85000"/>
                    <a:lumOff val="15000"/>
                  </a:schemeClr>
                </a:solidFill>
                <a:latin typeface="Arial" panose="020B0604020202020204" pitchFamily="34" charset="0"/>
                <a:cs typeface="Arial" panose="020B0604020202020204" pitchFamily="34" charset="0"/>
              </a:rPr>
              <a:t>G</a:t>
            </a:r>
            <a:r>
              <a:rPr lang="en-US" dirty="0" err="1">
                <a:solidFill>
                  <a:schemeClr val="tx1">
                    <a:lumMod val="85000"/>
                    <a:lumOff val="15000"/>
                  </a:schemeClr>
                </a:solidFill>
                <a:latin typeface="Arial" panose="020B0604020202020204" pitchFamily="34" charset="0"/>
                <a:cs typeface="Arial" panose="020B0604020202020204" pitchFamily="34" charset="0"/>
              </a:rPr>
              <a:t>enellikle</a:t>
            </a:r>
            <a:r>
              <a:rPr lang="en-US" dirty="0">
                <a:solidFill>
                  <a:schemeClr val="tx1">
                    <a:lumMod val="85000"/>
                    <a:lumOff val="15000"/>
                  </a:schemeClr>
                </a:solidFill>
                <a:latin typeface="Arial" panose="020B0604020202020204" pitchFamily="34" charset="0"/>
                <a:cs typeface="Arial" panose="020B0604020202020204" pitchFamily="34" charset="0"/>
              </a:rPr>
              <a:t> </a:t>
            </a:r>
            <a:r>
              <a:rPr lang="en-US" dirty="0" err="1">
                <a:solidFill>
                  <a:schemeClr val="tx1">
                    <a:lumMod val="85000"/>
                    <a:lumOff val="15000"/>
                  </a:schemeClr>
                </a:solidFill>
                <a:latin typeface="Arial" panose="020B0604020202020204" pitchFamily="34" charset="0"/>
                <a:cs typeface="Arial" panose="020B0604020202020204" pitchFamily="34" charset="0"/>
              </a:rPr>
              <a:t>demir</a:t>
            </a:r>
            <a:r>
              <a:rPr lang="en-US" dirty="0">
                <a:solidFill>
                  <a:schemeClr val="tx1">
                    <a:lumMod val="85000"/>
                    <a:lumOff val="15000"/>
                  </a:schemeClr>
                </a:solidFill>
                <a:latin typeface="Arial" panose="020B0604020202020204" pitchFamily="34" charset="0"/>
                <a:cs typeface="Arial" panose="020B0604020202020204" pitchFamily="34" charset="0"/>
              </a:rPr>
              <a:t> </a:t>
            </a:r>
            <a:r>
              <a:rPr lang="en-US" dirty="0" err="1">
                <a:solidFill>
                  <a:schemeClr val="tx1">
                    <a:lumMod val="85000"/>
                    <a:lumOff val="15000"/>
                  </a:schemeClr>
                </a:solidFill>
                <a:latin typeface="Arial" panose="020B0604020202020204" pitchFamily="34" charset="0"/>
                <a:cs typeface="Arial" panose="020B0604020202020204" pitchFamily="34" charset="0"/>
              </a:rPr>
              <a:t>esaslı</a:t>
            </a:r>
            <a:r>
              <a:rPr lang="en-US" dirty="0">
                <a:solidFill>
                  <a:schemeClr val="tx1">
                    <a:lumMod val="85000"/>
                    <a:lumOff val="15000"/>
                  </a:schemeClr>
                </a:solidFill>
                <a:latin typeface="Arial" panose="020B0604020202020204" pitchFamily="34" charset="0"/>
                <a:cs typeface="Arial" panose="020B0604020202020204" pitchFamily="34" charset="0"/>
              </a:rPr>
              <a:t> </a:t>
            </a:r>
            <a:r>
              <a:rPr lang="en-US" dirty="0" err="1">
                <a:solidFill>
                  <a:schemeClr val="tx1">
                    <a:lumMod val="85000"/>
                    <a:lumOff val="15000"/>
                  </a:schemeClr>
                </a:solidFill>
                <a:latin typeface="Arial" panose="020B0604020202020204" pitchFamily="34" charset="0"/>
                <a:cs typeface="Arial" panose="020B0604020202020204" pitchFamily="34" charset="0"/>
              </a:rPr>
              <a:t>malzeme</a:t>
            </a:r>
            <a:r>
              <a:rPr lang="tr-TR" dirty="0">
                <a:solidFill>
                  <a:schemeClr val="tx1">
                    <a:lumMod val="85000"/>
                    <a:lumOff val="15000"/>
                  </a:schemeClr>
                </a:solidFill>
                <a:latin typeface="Arial" panose="020B0604020202020204" pitchFamily="34" charset="0"/>
                <a:cs typeface="Arial" panose="020B0604020202020204" pitchFamily="34" charset="0"/>
              </a:rPr>
              <a:t>ye</a:t>
            </a:r>
            <a:r>
              <a:rPr lang="en-US" dirty="0">
                <a:solidFill>
                  <a:schemeClr val="tx1">
                    <a:lumMod val="85000"/>
                    <a:lumOff val="15000"/>
                  </a:schemeClr>
                </a:solidFill>
                <a:latin typeface="Arial" panose="020B0604020202020204" pitchFamily="34" charset="0"/>
                <a:cs typeface="Arial" panose="020B0604020202020204" pitchFamily="34" charset="0"/>
              </a:rPr>
              <a:t> </a:t>
            </a:r>
            <a:r>
              <a:rPr lang="en-US" dirty="0" err="1">
                <a:solidFill>
                  <a:schemeClr val="tx1">
                    <a:lumMod val="85000"/>
                    <a:lumOff val="15000"/>
                  </a:schemeClr>
                </a:solidFill>
                <a:latin typeface="Arial" panose="020B0604020202020204" pitchFamily="34" charset="0"/>
                <a:cs typeface="Arial" panose="020B0604020202020204" pitchFamily="34" charset="0"/>
              </a:rPr>
              <a:t>uygulanan</a:t>
            </a:r>
            <a:r>
              <a:rPr lang="en-US" dirty="0">
                <a:solidFill>
                  <a:schemeClr val="tx1">
                    <a:lumMod val="85000"/>
                    <a:lumOff val="15000"/>
                  </a:schemeClr>
                </a:solidFill>
                <a:latin typeface="Arial" panose="020B0604020202020204" pitchFamily="34" charset="0"/>
                <a:cs typeface="Arial" panose="020B0604020202020204" pitchFamily="34" charset="0"/>
              </a:rPr>
              <a:t> </a:t>
            </a:r>
            <a:r>
              <a:rPr lang="en-US" dirty="0" err="1">
                <a:solidFill>
                  <a:schemeClr val="tx1">
                    <a:lumMod val="85000"/>
                    <a:lumOff val="15000"/>
                  </a:schemeClr>
                </a:solidFill>
                <a:latin typeface="Arial" panose="020B0604020202020204" pitchFamily="34" charset="0"/>
                <a:cs typeface="Arial" panose="020B0604020202020204" pitchFamily="34" charset="0"/>
              </a:rPr>
              <a:t>termokimyasal</a:t>
            </a:r>
            <a:r>
              <a:rPr lang="en-US" dirty="0">
                <a:solidFill>
                  <a:schemeClr val="tx1">
                    <a:lumMod val="85000"/>
                    <a:lumOff val="15000"/>
                  </a:schemeClr>
                </a:solidFill>
                <a:latin typeface="Arial" panose="020B0604020202020204" pitchFamily="34" charset="0"/>
                <a:cs typeface="Arial" panose="020B0604020202020204" pitchFamily="34" charset="0"/>
              </a:rPr>
              <a:t> </a:t>
            </a:r>
            <a:r>
              <a:rPr lang="en-US" dirty="0" err="1">
                <a:solidFill>
                  <a:schemeClr val="tx1">
                    <a:lumMod val="85000"/>
                    <a:lumOff val="15000"/>
                  </a:schemeClr>
                </a:solidFill>
                <a:latin typeface="Arial" panose="020B0604020202020204" pitchFamily="34" charset="0"/>
                <a:cs typeface="Arial" panose="020B0604020202020204" pitchFamily="34" charset="0"/>
              </a:rPr>
              <a:t>yüzey</a:t>
            </a:r>
            <a:r>
              <a:rPr lang="en-US" dirty="0">
                <a:solidFill>
                  <a:schemeClr val="tx1">
                    <a:lumMod val="85000"/>
                    <a:lumOff val="15000"/>
                  </a:schemeClr>
                </a:solidFill>
                <a:latin typeface="Arial" panose="020B0604020202020204" pitchFamily="34" charset="0"/>
                <a:cs typeface="Arial" panose="020B0604020202020204" pitchFamily="34" charset="0"/>
              </a:rPr>
              <a:t> </a:t>
            </a:r>
            <a:r>
              <a:rPr lang="en-US" dirty="0" err="1">
                <a:solidFill>
                  <a:schemeClr val="tx1">
                    <a:lumMod val="85000"/>
                    <a:lumOff val="15000"/>
                  </a:schemeClr>
                </a:solidFill>
                <a:latin typeface="Arial" panose="020B0604020202020204" pitchFamily="34" charset="0"/>
                <a:cs typeface="Arial" panose="020B0604020202020204" pitchFamily="34" charset="0"/>
              </a:rPr>
              <a:t>sertleştirme</a:t>
            </a:r>
            <a:r>
              <a:rPr lang="tr-TR" dirty="0">
                <a:solidFill>
                  <a:schemeClr val="tx1">
                    <a:lumMod val="85000"/>
                    <a:lumOff val="15000"/>
                  </a:schemeClr>
                </a:solidFill>
                <a:latin typeface="Arial" panose="020B0604020202020204" pitchFamily="34" charset="0"/>
                <a:cs typeface="Arial" panose="020B0604020202020204" pitchFamily="34" charset="0"/>
              </a:rPr>
              <a:t> işlemidir.</a:t>
            </a:r>
          </a:p>
          <a:p>
            <a:pPr algn="just">
              <a:spcAft>
                <a:spcPts val="800"/>
              </a:spcAft>
              <a:buClr>
                <a:schemeClr val="tx1">
                  <a:lumMod val="85000"/>
                  <a:lumOff val="15000"/>
                </a:schemeClr>
              </a:buClr>
            </a:pPr>
            <a:r>
              <a:rPr lang="tr-TR" dirty="0">
                <a:solidFill>
                  <a:schemeClr val="tx1">
                    <a:lumMod val="85000"/>
                    <a:lumOff val="15000"/>
                  </a:schemeClr>
                </a:solidFill>
                <a:latin typeface="Arial" panose="020B0604020202020204" pitchFamily="34" charset="0"/>
                <a:cs typeface="Arial" panose="020B0604020202020204" pitchFamily="34" charset="0"/>
              </a:rPr>
              <a:t>M</a:t>
            </a:r>
            <a:r>
              <a:rPr lang="en-US" dirty="0" err="1">
                <a:solidFill>
                  <a:schemeClr val="tx1">
                    <a:lumMod val="85000"/>
                    <a:lumOff val="15000"/>
                  </a:schemeClr>
                </a:solidFill>
                <a:latin typeface="Arial" panose="020B0604020202020204" pitchFamily="34" charset="0"/>
                <a:cs typeface="Arial" panose="020B0604020202020204" pitchFamily="34" charset="0"/>
              </a:rPr>
              <a:t>alzemenin</a:t>
            </a:r>
            <a:r>
              <a:rPr lang="en-US" dirty="0">
                <a:solidFill>
                  <a:schemeClr val="tx1">
                    <a:lumMod val="85000"/>
                    <a:lumOff val="15000"/>
                  </a:schemeClr>
                </a:solidFill>
                <a:latin typeface="Arial" panose="020B0604020202020204" pitchFamily="34" charset="0"/>
                <a:cs typeface="Arial" panose="020B0604020202020204" pitchFamily="34" charset="0"/>
              </a:rPr>
              <a:t> </a:t>
            </a:r>
            <a:r>
              <a:rPr lang="en-US" dirty="0" err="1">
                <a:solidFill>
                  <a:schemeClr val="tx1">
                    <a:lumMod val="85000"/>
                    <a:lumOff val="15000"/>
                  </a:schemeClr>
                </a:solidFill>
                <a:latin typeface="Arial" panose="020B0604020202020204" pitchFamily="34" charset="0"/>
                <a:cs typeface="Arial" panose="020B0604020202020204" pitchFamily="34" charset="0"/>
              </a:rPr>
              <a:t>sürtünme</a:t>
            </a:r>
            <a:r>
              <a:rPr lang="en-US" dirty="0">
                <a:solidFill>
                  <a:schemeClr val="tx1">
                    <a:lumMod val="85000"/>
                    <a:lumOff val="15000"/>
                  </a:schemeClr>
                </a:solidFill>
                <a:latin typeface="Arial" panose="020B0604020202020204" pitchFamily="34" charset="0"/>
                <a:cs typeface="Arial" panose="020B0604020202020204" pitchFamily="34" charset="0"/>
              </a:rPr>
              <a:t> </a:t>
            </a:r>
            <a:r>
              <a:rPr lang="en-US" dirty="0" err="1">
                <a:solidFill>
                  <a:schemeClr val="tx1">
                    <a:lumMod val="85000"/>
                    <a:lumOff val="15000"/>
                  </a:schemeClr>
                </a:solidFill>
                <a:latin typeface="Arial" panose="020B0604020202020204" pitchFamily="34" charset="0"/>
                <a:cs typeface="Arial" panose="020B0604020202020204" pitchFamily="34" charset="0"/>
              </a:rPr>
              <a:t>katsayısı</a:t>
            </a:r>
            <a:r>
              <a:rPr lang="en-US" dirty="0">
                <a:solidFill>
                  <a:schemeClr val="tx1">
                    <a:lumMod val="85000"/>
                    <a:lumOff val="15000"/>
                  </a:schemeClr>
                </a:solidFill>
                <a:latin typeface="Arial" panose="020B0604020202020204" pitchFamily="34" charset="0"/>
                <a:cs typeface="Arial" panose="020B0604020202020204" pitchFamily="34" charset="0"/>
              </a:rPr>
              <a:t> </a:t>
            </a:r>
            <a:r>
              <a:rPr lang="en-US" dirty="0" err="1">
                <a:solidFill>
                  <a:schemeClr val="tx1">
                    <a:lumMod val="85000"/>
                    <a:lumOff val="15000"/>
                  </a:schemeClr>
                </a:solidFill>
                <a:latin typeface="Arial" panose="020B0604020202020204" pitchFamily="34" charset="0"/>
                <a:cs typeface="Arial" panose="020B0604020202020204" pitchFamily="34" charset="0"/>
              </a:rPr>
              <a:t>azaltıl</a:t>
            </a:r>
            <a:r>
              <a:rPr lang="tr-TR" dirty="0" err="1">
                <a:solidFill>
                  <a:schemeClr val="tx1">
                    <a:lumMod val="85000"/>
                    <a:lumOff val="15000"/>
                  </a:schemeClr>
                </a:solidFill>
                <a:latin typeface="Arial" panose="020B0604020202020204" pitchFamily="34" charset="0"/>
                <a:cs typeface="Arial" panose="020B0604020202020204" pitchFamily="34" charset="0"/>
              </a:rPr>
              <a:t>ır</a:t>
            </a:r>
            <a:r>
              <a:rPr lang="tr-TR" dirty="0">
                <a:solidFill>
                  <a:schemeClr val="tx1">
                    <a:lumMod val="85000"/>
                    <a:lumOff val="15000"/>
                  </a:schemeClr>
                </a:solidFill>
                <a:latin typeface="Arial" panose="020B0604020202020204" pitchFamily="34" charset="0"/>
                <a:cs typeface="Arial" panose="020B0604020202020204" pitchFamily="34" charset="0"/>
              </a:rPr>
              <a:t> ve </a:t>
            </a:r>
            <a:r>
              <a:rPr lang="en-US" dirty="0" err="1">
                <a:solidFill>
                  <a:schemeClr val="tx1">
                    <a:lumMod val="85000"/>
                    <a:lumOff val="15000"/>
                  </a:schemeClr>
                </a:solidFill>
                <a:latin typeface="Arial" panose="020B0604020202020204" pitchFamily="34" charset="0"/>
                <a:cs typeface="Arial" panose="020B0604020202020204" pitchFamily="34" charset="0"/>
              </a:rPr>
              <a:t>aşınma</a:t>
            </a:r>
            <a:r>
              <a:rPr lang="en-US" dirty="0">
                <a:solidFill>
                  <a:schemeClr val="tx1">
                    <a:lumMod val="85000"/>
                    <a:lumOff val="15000"/>
                  </a:schemeClr>
                </a:solidFill>
                <a:latin typeface="Arial" panose="020B0604020202020204" pitchFamily="34" charset="0"/>
                <a:cs typeface="Arial" panose="020B0604020202020204" pitchFamily="34" charset="0"/>
              </a:rPr>
              <a:t> </a:t>
            </a:r>
            <a:r>
              <a:rPr lang="en-US" dirty="0" err="1">
                <a:solidFill>
                  <a:schemeClr val="tx1">
                    <a:lumMod val="85000"/>
                    <a:lumOff val="15000"/>
                  </a:schemeClr>
                </a:solidFill>
                <a:latin typeface="Arial" panose="020B0604020202020204" pitchFamily="34" charset="0"/>
                <a:cs typeface="Arial" panose="020B0604020202020204" pitchFamily="34" charset="0"/>
              </a:rPr>
              <a:t>dayanımı</a:t>
            </a:r>
            <a:r>
              <a:rPr lang="en-US" dirty="0">
                <a:solidFill>
                  <a:schemeClr val="tx1">
                    <a:lumMod val="85000"/>
                    <a:lumOff val="15000"/>
                  </a:schemeClr>
                </a:solidFill>
                <a:latin typeface="Arial" panose="020B0604020202020204" pitchFamily="34" charset="0"/>
                <a:cs typeface="Arial" panose="020B0604020202020204" pitchFamily="34" charset="0"/>
              </a:rPr>
              <a:t> </a:t>
            </a:r>
            <a:r>
              <a:rPr lang="en-US" dirty="0" err="1">
                <a:solidFill>
                  <a:schemeClr val="tx1">
                    <a:lumMod val="85000"/>
                    <a:lumOff val="15000"/>
                  </a:schemeClr>
                </a:solidFill>
                <a:latin typeface="Arial" panose="020B0604020202020204" pitchFamily="34" charset="0"/>
                <a:cs typeface="Arial" panose="020B0604020202020204" pitchFamily="34" charset="0"/>
              </a:rPr>
              <a:t>arttırılır</a:t>
            </a:r>
            <a:r>
              <a:rPr lang="en-US" dirty="0">
                <a:solidFill>
                  <a:schemeClr val="tx1">
                    <a:lumMod val="85000"/>
                    <a:lumOff val="15000"/>
                  </a:schemeClr>
                </a:solidFill>
                <a:latin typeface="Arial" panose="020B0604020202020204" pitchFamily="34" charset="0"/>
                <a:cs typeface="Arial" panose="020B0604020202020204" pitchFamily="34" charset="0"/>
              </a:rPr>
              <a:t>.</a:t>
            </a:r>
            <a:endParaRPr lang="en-US" dirty="0">
              <a:solidFill>
                <a:schemeClr val="tx1">
                  <a:lumMod val="85000"/>
                  <a:lumOff val="15000"/>
                </a:schemeClr>
              </a:solidFill>
              <a:effectLst/>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68DC0EC7-60EA-4BD3-BC04-D547DE1B2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9764" y="413053"/>
            <a:ext cx="8212114" cy="6064596"/>
          </a:xfrm>
          <a:prstGeom prst="rect">
            <a:avLst/>
          </a:prstGeom>
          <a:noFill/>
          <a:ln w="6350" cap="sq" cmpd="sng" algn="ctr">
            <a:solidFill>
              <a:srgbClr val="404040"/>
            </a:solidFill>
            <a:prstDash val="solid"/>
            <a:miter lim="800000"/>
          </a:ln>
          <a:effectLst/>
        </p:spPr>
      </p:sp>
      <p:pic>
        <p:nvPicPr>
          <p:cNvPr id="4" name="İçerik Yer Tutucusu 3">
            <a:extLst>
              <a:ext uri="{FF2B5EF4-FFF2-40B4-BE49-F238E27FC236}">
                <a16:creationId xmlns:a16="http://schemas.microsoft.com/office/drawing/2014/main" id="{47B92936-DEC1-4532-A85A-4DD119BAC575}"/>
              </a:ext>
            </a:extLst>
          </p:cNvPr>
          <p:cNvPicPr>
            <a:picLocks noGrp="1" noChangeAspect="1"/>
          </p:cNvPicPr>
          <p:nvPr>
            <p:ph idx="1"/>
          </p:nvPr>
        </p:nvPicPr>
        <p:blipFill>
          <a:blip r:embed="rId2"/>
          <a:stretch>
            <a:fillRect/>
          </a:stretch>
        </p:blipFill>
        <p:spPr>
          <a:xfrm>
            <a:off x="4936834" y="882398"/>
            <a:ext cx="5463052" cy="5121612"/>
          </a:xfrm>
          <a:prstGeom prst="rect">
            <a:avLst/>
          </a:prstGeom>
        </p:spPr>
      </p:pic>
    </p:spTree>
    <p:extLst>
      <p:ext uri="{BB962C8B-B14F-4D97-AF65-F5344CB8AC3E}">
        <p14:creationId xmlns:p14="http://schemas.microsoft.com/office/powerpoint/2010/main" val="668069435"/>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949D8D-8E17-4DBF-BEA8-13C57BF638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C6FC45-D4D9-4025-91DA-272D318D3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EA284212-C175-4C82-B112-A5208F70C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09" y="393365"/>
            <a:ext cx="7328969" cy="6059273"/>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5C2D10C8-9B96-4722-AA2B-B388238732E7}"/>
              </a:ext>
            </a:extLst>
          </p:cNvPr>
          <p:cNvSpPr>
            <a:spLocks noGrp="1"/>
          </p:cNvSpPr>
          <p:nvPr>
            <p:ph type="title"/>
          </p:nvPr>
        </p:nvSpPr>
        <p:spPr>
          <a:xfrm>
            <a:off x="429292" y="224803"/>
            <a:ext cx="7328968" cy="1744183"/>
          </a:xfrm>
        </p:spPr>
        <p:txBody>
          <a:bodyPr>
            <a:normAutofit/>
          </a:bodyPr>
          <a:lstStyle/>
          <a:p>
            <a:pPr algn="ctr"/>
            <a:r>
              <a:rPr lang="tr-TR" sz="4000" b="1" dirty="0"/>
              <a:t>NÜKLEER UYGULAMALAR</a:t>
            </a:r>
          </a:p>
        </p:txBody>
      </p:sp>
      <p:sp>
        <p:nvSpPr>
          <p:cNvPr id="3" name="İçerik Yer Tutucusu 2">
            <a:extLst>
              <a:ext uri="{FF2B5EF4-FFF2-40B4-BE49-F238E27FC236}">
                <a16:creationId xmlns:a16="http://schemas.microsoft.com/office/drawing/2014/main" id="{8AED2CFE-F470-4F60-B8F6-B0405C10AF46}"/>
              </a:ext>
            </a:extLst>
          </p:cNvPr>
          <p:cNvSpPr>
            <a:spLocks noGrp="1"/>
          </p:cNvSpPr>
          <p:nvPr>
            <p:ph idx="1"/>
          </p:nvPr>
        </p:nvSpPr>
        <p:spPr>
          <a:xfrm>
            <a:off x="777721" y="1683383"/>
            <a:ext cx="6281928" cy="4552437"/>
          </a:xfrm>
        </p:spPr>
        <p:txBody>
          <a:bodyPr>
            <a:normAutofit/>
          </a:bodyPr>
          <a:lstStyle/>
          <a:p>
            <a:pPr algn="just">
              <a:lnSpc>
                <a:spcPct val="90000"/>
              </a:lnSpc>
            </a:pPr>
            <a:r>
              <a:rPr lang="tr-TR" dirty="0">
                <a:latin typeface="Arial" panose="020B0604020202020204" pitchFamily="34" charset="0"/>
                <a:cs typeface="Arial" panose="020B0604020202020204" pitchFamily="34" charset="0"/>
              </a:rPr>
              <a:t>Bor mineralinin nükleer enerji santrallerinde füzyon oluşum hızını düşürmek ve nötron yakalamak amacıyla kullanıldığı bilinmektedir.</a:t>
            </a:r>
          </a:p>
          <a:p>
            <a:pPr algn="just">
              <a:lnSpc>
                <a:spcPct val="90000"/>
              </a:lnSpc>
            </a:pPr>
            <a:r>
              <a:rPr lang="tr-TR" dirty="0">
                <a:latin typeface="Arial" panose="020B0604020202020204" pitchFamily="34" charset="0"/>
                <a:cs typeface="Arial" panose="020B0604020202020204" pitchFamily="34" charset="0"/>
              </a:rPr>
              <a:t>Atom reaktörlerinin kontrol sistemlerinde, soğutma havuzlarında ve reaktörün alarm ile kapatılmasında 10B  izotopu kullanılır.  </a:t>
            </a:r>
          </a:p>
          <a:p>
            <a:pPr algn="just">
              <a:lnSpc>
                <a:spcPct val="90000"/>
              </a:lnSpc>
            </a:pPr>
            <a:r>
              <a:rPr lang="tr-TR" dirty="0">
                <a:latin typeface="Arial" panose="020B0604020202020204" pitchFamily="34" charset="0"/>
                <a:cs typeface="Arial" panose="020B0604020202020204" pitchFamily="34" charset="0"/>
              </a:rPr>
              <a:t>Elementer bor, zenginleştirilmiş borik oksit, borik asit veya </a:t>
            </a:r>
            <a:r>
              <a:rPr lang="tr-TR" dirty="0" err="1">
                <a:latin typeface="Arial" panose="020B0604020202020204" pitchFamily="34" charset="0"/>
                <a:cs typeface="Arial" panose="020B0604020202020204" pitchFamily="34" charset="0"/>
              </a:rPr>
              <a:t>ferrobor</a:t>
            </a:r>
            <a:r>
              <a:rPr lang="tr-TR" dirty="0">
                <a:latin typeface="Arial" panose="020B0604020202020204" pitchFamily="34" charset="0"/>
                <a:cs typeface="Arial" panose="020B0604020202020204" pitchFamily="34" charset="0"/>
              </a:rPr>
              <a:t> nükleer reaktör kontrol çubuklarının yapımında da kullanılır. Bu çubuklar %2 bor içeren çelik/alüminyum alaşımlarıdır.</a:t>
            </a:r>
          </a:p>
          <a:p>
            <a:pPr algn="just">
              <a:lnSpc>
                <a:spcPct val="90000"/>
              </a:lnSpc>
            </a:pPr>
            <a:r>
              <a:rPr lang="tr-TR" dirty="0">
                <a:latin typeface="Arial" panose="020B0604020202020204" pitchFamily="34" charset="0"/>
                <a:cs typeface="Arial" panose="020B0604020202020204" pitchFamily="34" charset="0"/>
              </a:rPr>
              <a:t>Paslanmaz </a:t>
            </a:r>
            <a:r>
              <a:rPr lang="tr-TR" dirty="0" err="1">
                <a:latin typeface="Arial" panose="020B0604020202020204" pitchFamily="34" charset="0"/>
                <a:cs typeface="Arial" panose="020B0604020202020204" pitchFamily="34" charset="0"/>
              </a:rPr>
              <a:t>borlu</a:t>
            </a:r>
            <a:r>
              <a:rPr lang="tr-TR" dirty="0">
                <a:latin typeface="Arial" panose="020B0604020202020204" pitchFamily="34" charset="0"/>
                <a:cs typeface="Arial" panose="020B0604020202020204" pitchFamily="34" charset="0"/>
              </a:rPr>
              <a:t> çelik, nötron absorbanı olarak tercih edilmektedir.  Bor 304 adı verilen  bir paslanmaz çelik nükleer atık taşıma kaplarının yapımında kullanılır.</a:t>
            </a:r>
          </a:p>
          <a:p>
            <a:pPr algn="just">
              <a:lnSpc>
                <a:spcPct val="90000"/>
              </a:lnSpc>
            </a:pPr>
            <a:r>
              <a:rPr lang="tr-TR" dirty="0">
                <a:latin typeface="Arial" panose="020B0604020202020204" pitchFamily="34" charset="0"/>
                <a:cs typeface="Arial" panose="020B0604020202020204" pitchFamily="34" charset="0"/>
              </a:rPr>
              <a:t>Bor karbür de nötron emici özelliği nedeniyle denetim çubukları yapımında kullanılan önemli bir diğer malzemedir.</a:t>
            </a:r>
          </a:p>
        </p:txBody>
      </p:sp>
      <p:sp>
        <p:nvSpPr>
          <p:cNvPr id="15" name="Rectangle 14">
            <a:extLst>
              <a:ext uri="{FF2B5EF4-FFF2-40B4-BE49-F238E27FC236}">
                <a16:creationId xmlns:a16="http://schemas.microsoft.com/office/drawing/2014/main" id="{619EC706-8928-4DFD-8084-35D599EB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8EE3AAFC-DAC5-405B-A982-0B4C41310651}"/>
              </a:ext>
            </a:extLst>
          </p:cNvPr>
          <p:cNvPicPr>
            <a:picLocks noChangeAspect="1"/>
          </p:cNvPicPr>
          <p:nvPr/>
        </p:nvPicPr>
        <p:blipFill>
          <a:blip r:embed="rId2"/>
          <a:stretch>
            <a:fillRect/>
          </a:stretch>
        </p:blipFill>
        <p:spPr>
          <a:xfrm>
            <a:off x="7916480" y="2235551"/>
            <a:ext cx="3931711" cy="2997930"/>
          </a:xfrm>
          <a:prstGeom prst="rect">
            <a:avLst/>
          </a:prstGeom>
        </p:spPr>
      </p:pic>
    </p:spTree>
    <p:extLst>
      <p:ext uri="{BB962C8B-B14F-4D97-AF65-F5344CB8AC3E}">
        <p14:creationId xmlns:p14="http://schemas.microsoft.com/office/powerpoint/2010/main" val="125906234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E9EDDFA-8F05-462B-8D3E-5B9C4FBC73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sim 3">
            <a:extLst>
              <a:ext uri="{FF2B5EF4-FFF2-40B4-BE49-F238E27FC236}">
                <a16:creationId xmlns:a16="http://schemas.microsoft.com/office/drawing/2014/main" id="{1A89E908-983F-474F-A407-C5E9F1D60CC4}"/>
              </a:ext>
            </a:extLst>
          </p:cNvPr>
          <p:cNvPicPr>
            <a:picLocks noChangeAspect="1"/>
          </p:cNvPicPr>
          <p:nvPr/>
        </p:nvPicPr>
        <p:blipFill>
          <a:blip r:embed="rId2"/>
          <a:stretch>
            <a:fillRect/>
          </a:stretch>
        </p:blipFill>
        <p:spPr>
          <a:xfrm>
            <a:off x="727654" y="1146568"/>
            <a:ext cx="5367165" cy="4577672"/>
          </a:xfrm>
          <a:prstGeom prst="rect">
            <a:avLst/>
          </a:prstGeom>
        </p:spPr>
      </p:pic>
      <p:sp>
        <p:nvSpPr>
          <p:cNvPr id="17" name="Rectangle 16">
            <a:extLst>
              <a:ext uri="{FF2B5EF4-FFF2-40B4-BE49-F238E27FC236}">
                <a16:creationId xmlns:a16="http://schemas.microsoft.com/office/drawing/2014/main" id="{143F9A23-3237-4ED6-A1E9-C0E6530E05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63CD46D-4335-4BA4-842A-BF835A99CB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İçerik Yer Tutucusu 2">
            <a:extLst>
              <a:ext uri="{FF2B5EF4-FFF2-40B4-BE49-F238E27FC236}">
                <a16:creationId xmlns:a16="http://schemas.microsoft.com/office/drawing/2014/main" id="{2E253050-193C-401C-BEB5-DA9C80BE0ED8}"/>
              </a:ext>
            </a:extLst>
          </p:cNvPr>
          <p:cNvSpPr>
            <a:spLocks noGrp="1"/>
          </p:cNvSpPr>
          <p:nvPr>
            <p:ph idx="1"/>
          </p:nvPr>
        </p:nvSpPr>
        <p:spPr>
          <a:xfrm>
            <a:off x="6769100" y="517511"/>
            <a:ext cx="5018210" cy="5805468"/>
          </a:xfrm>
        </p:spPr>
        <p:txBody>
          <a:bodyPr>
            <a:normAutofit lnSpcReduction="10000"/>
          </a:bodyPr>
          <a:lstStyle/>
          <a:p>
            <a:pPr marL="0" indent="0" algn="just">
              <a:lnSpc>
                <a:spcPct val="90000"/>
              </a:lnSpc>
              <a:buNone/>
            </a:pPr>
            <a:r>
              <a:rPr lang="tr-TR" dirty="0">
                <a:latin typeface="Arial" panose="020B0604020202020204" pitchFamily="34" charset="0"/>
                <a:cs typeface="Arial" panose="020B0604020202020204" pitchFamily="34" charset="0"/>
              </a:rPr>
              <a:t>Endüstride çok yaygın ve çeşitli kullanım alanlarına sahip bor bileşiklerinin, önemi ve kullanım alanları gün geçtikçe artmaktadır. </a:t>
            </a:r>
          </a:p>
          <a:p>
            <a:pPr marL="0" indent="0" algn="just">
              <a:lnSpc>
                <a:spcPct val="90000"/>
              </a:lnSpc>
              <a:buNone/>
            </a:pPr>
            <a:r>
              <a:rPr lang="tr-TR" dirty="0">
                <a:latin typeface="Arial" panose="020B0604020202020204" pitchFamily="34" charset="0"/>
                <a:cs typeface="Arial" panose="020B0604020202020204" pitchFamily="34" charset="0"/>
              </a:rPr>
              <a:t>Üretilen bor minerallerinin %10'a yakın bir bölümü doğrudan mineral olarak tüketilirken geriye kalan kısmı bor ürünleri elde etmek için kullanılmaktadır.  </a:t>
            </a:r>
          </a:p>
          <a:p>
            <a:pPr marL="0" indent="0" algn="just">
              <a:lnSpc>
                <a:spcPct val="90000"/>
              </a:lnSpc>
              <a:buNone/>
            </a:pPr>
            <a:r>
              <a:rPr lang="tr-TR" dirty="0">
                <a:latin typeface="Arial" panose="020B0604020202020204" pitchFamily="34" charset="0"/>
                <a:cs typeface="Arial" panose="020B0604020202020204" pitchFamily="34" charset="0"/>
              </a:rPr>
              <a:t>Sanayinin tuzu olarak anılan bor minerali ve bileşiklerinin yaygın olarak kullanıldığı alanlar:</a:t>
            </a:r>
          </a:p>
          <a:p>
            <a:pPr marL="0" indent="0" algn="just">
              <a:lnSpc>
                <a:spcPct val="90000"/>
              </a:lnSpc>
              <a:buNone/>
            </a:pPr>
            <a:endParaRPr lang="tr-TR" dirty="0">
              <a:latin typeface="Arial" panose="020B0604020202020204" pitchFamily="34" charset="0"/>
              <a:cs typeface="Arial" panose="020B0604020202020204" pitchFamily="34" charset="0"/>
            </a:endParaRPr>
          </a:p>
          <a:p>
            <a:pPr algn="just">
              <a:lnSpc>
                <a:spcPct val="90000"/>
              </a:lnSpc>
            </a:pPr>
            <a:r>
              <a:rPr lang="tr-TR" dirty="0">
                <a:latin typeface="Arial" panose="020B0604020202020204" pitchFamily="34" charset="0"/>
                <a:cs typeface="Arial" panose="020B0604020202020204" pitchFamily="34" charset="0"/>
              </a:rPr>
              <a:t>Cam sanayi</a:t>
            </a:r>
          </a:p>
          <a:p>
            <a:pPr algn="just">
              <a:lnSpc>
                <a:spcPct val="90000"/>
              </a:lnSpc>
            </a:pPr>
            <a:r>
              <a:rPr lang="tr-TR" dirty="0">
                <a:latin typeface="Arial" panose="020B0604020202020204" pitchFamily="34" charset="0"/>
                <a:cs typeface="Arial" panose="020B0604020202020204" pitchFamily="34" charset="0"/>
              </a:rPr>
              <a:t>Seramik sanayi</a:t>
            </a:r>
          </a:p>
          <a:p>
            <a:pPr algn="just">
              <a:lnSpc>
                <a:spcPct val="90000"/>
              </a:lnSpc>
            </a:pPr>
            <a:r>
              <a:rPr lang="tr-TR" dirty="0">
                <a:latin typeface="Arial" panose="020B0604020202020204" pitchFamily="34" charset="0"/>
                <a:cs typeface="Arial" panose="020B0604020202020204" pitchFamily="34" charset="0"/>
              </a:rPr>
              <a:t>Temizleme ve beyazlatma sanayi</a:t>
            </a:r>
          </a:p>
          <a:p>
            <a:pPr algn="just">
              <a:lnSpc>
                <a:spcPct val="90000"/>
              </a:lnSpc>
            </a:pPr>
            <a:r>
              <a:rPr lang="tr-TR" dirty="0">
                <a:latin typeface="Arial" panose="020B0604020202020204" pitchFamily="34" charset="0"/>
                <a:cs typeface="Arial" panose="020B0604020202020204" pitchFamily="34" charset="0"/>
              </a:rPr>
              <a:t>Yanmayı önleyici maddeler</a:t>
            </a:r>
          </a:p>
          <a:p>
            <a:pPr algn="just">
              <a:lnSpc>
                <a:spcPct val="90000"/>
              </a:lnSpc>
            </a:pPr>
            <a:r>
              <a:rPr lang="tr-TR" dirty="0">
                <a:latin typeface="Arial" panose="020B0604020202020204" pitchFamily="34" charset="0"/>
                <a:cs typeface="Arial" panose="020B0604020202020204" pitchFamily="34" charset="0"/>
              </a:rPr>
              <a:t>Tarım</a:t>
            </a:r>
          </a:p>
          <a:p>
            <a:pPr algn="just">
              <a:lnSpc>
                <a:spcPct val="90000"/>
              </a:lnSpc>
            </a:pPr>
            <a:r>
              <a:rPr lang="tr-TR" dirty="0">
                <a:latin typeface="Arial" panose="020B0604020202020204" pitchFamily="34" charset="0"/>
                <a:cs typeface="Arial" panose="020B0604020202020204" pitchFamily="34" charset="0"/>
              </a:rPr>
              <a:t>Metalürji</a:t>
            </a:r>
          </a:p>
          <a:p>
            <a:pPr algn="just">
              <a:lnSpc>
                <a:spcPct val="90000"/>
              </a:lnSpc>
            </a:pPr>
            <a:r>
              <a:rPr lang="tr-TR" dirty="0">
                <a:latin typeface="Arial" panose="020B0604020202020204" pitchFamily="34" charset="0"/>
                <a:cs typeface="Arial" panose="020B0604020202020204" pitchFamily="34" charset="0"/>
              </a:rPr>
              <a:t>Nükleer uygulamalar</a:t>
            </a:r>
          </a:p>
          <a:p>
            <a:pPr algn="just">
              <a:lnSpc>
                <a:spcPct val="90000"/>
              </a:lnSpc>
            </a:pPr>
            <a:r>
              <a:rPr lang="tr-TR" dirty="0">
                <a:latin typeface="Arial" panose="020B0604020202020204" pitchFamily="34" charset="0"/>
                <a:cs typeface="Arial" panose="020B0604020202020204" pitchFamily="34" charset="0"/>
              </a:rPr>
              <a:t>Yakıt</a:t>
            </a:r>
          </a:p>
          <a:p>
            <a:pPr algn="just">
              <a:lnSpc>
                <a:spcPct val="90000"/>
              </a:lnSpc>
            </a:pPr>
            <a:r>
              <a:rPr lang="tr-TR" dirty="0">
                <a:latin typeface="Arial" panose="020B0604020202020204" pitchFamily="34" charset="0"/>
                <a:cs typeface="Arial" panose="020B0604020202020204" pitchFamily="34" charset="0"/>
              </a:rPr>
              <a:t>Diğer kullanım alanları</a:t>
            </a:r>
          </a:p>
          <a:p>
            <a:pPr marL="0" indent="0" algn="just">
              <a:lnSpc>
                <a:spcPct val="90000"/>
              </a:lnSpc>
              <a:buNone/>
            </a:pPr>
            <a:endParaRPr lang="tr-TR" sz="1600" dirty="0">
              <a:latin typeface="Arial" panose="020B0604020202020204" pitchFamily="34" charset="0"/>
              <a:cs typeface="Arial" panose="020B0604020202020204" pitchFamily="34" charset="0"/>
            </a:endParaRPr>
          </a:p>
          <a:p>
            <a:pPr marL="0" indent="0">
              <a:lnSpc>
                <a:spcPct val="90000"/>
              </a:lnSpc>
              <a:buNone/>
            </a:pPr>
            <a:endParaRPr lang="tr-TR" sz="1000" dirty="0"/>
          </a:p>
        </p:txBody>
      </p:sp>
    </p:spTree>
    <p:extLst>
      <p:ext uri="{BB962C8B-B14F-4D97-AF65-F5344CB8AC3E}">
        <p14:creationId xmlns:p14="http://schemas.microsoft.com/office/powerpoint/2010/main" val="239452335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851415-CF4E-4C41-9E36-04E444B51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516B89-DEA0-4832-8C56-F048168DAD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646" y="413053"/>
            <a:ext cx="8212114" cy="6064596"/>
          </a:xfrm>
          <a:prstGeom prst="rect">
            <a:avLst/>
          </a:prstGeom>
          <a:solidFill>
            <a:srgbClr val="FFFFFF"/>
          </a:solidFill>
          <a:ln w="6350" cap="sq" cmpd="sng" algn="ctr">
            <a:solidFill>
              <a:srgbClr val="404040"/>
            </a:solidFill>
            <a:prstDash val="solid"/>
            <a:miter lim="800000"/>
          </a:ln>
          <a:effectLst/>
        </p:spPr>
      </p:sp>
      <p:pic>
        <p:nvPicPr>
          <p:cNvPr id="4" name="Resim 3">
            <a:extLst>
              <a:ext uri="{FF2B5EF4-FFF2-40B4-BE49-F238E27FC236}">
                <a16:creationId xmlns:a16="http://schemas.microsoft.com/office/drawing/2014/main" id="{543A6607-D8DE-48AD-ACB3-70A86D94265E}"/>
              </a:ext>
            </a:extLst>
          </p:cNvPr>
          <p:cNvPicPr>
            <a:picLocks noChangeAspect="1"/>
          </p:cNvPicPr>
          <p:nvPr/>
        </p:nvPicPr>
        <p:blipFill rotWithShape="1">
          <a:blip r:embed="rId2"/>
          <a:srcRect t="27263" r="-2" b="-2"/>
          <a:stretch/>
        </p:blipFill>
        <p:spPr>
          <a:xfrm>
            <a:off x="582639" y="578707"/>
            <a:ext cx="7882128" cy="5733288"/>
          </a:xfrm>
          <a:prstGeom prst="rect">
            <a:avLst/>
          </a:prstGeom>
        </p:spPr>
      </p:pic>
      <p:sp>
        <p:nvSpPr>
          <p:cNvPr id="13" name="Rectangle 12">
            <a:extLst>
              <a:ext uri="{FF2B5EF4-FFF2-40B4-BE49-F238E27FC236}">
                <a16:creationId xmlns:a16="http://schemas.microsoft.com/office/drawing/2014/main" id="{3EA2D33E-BAA2-467B-80B0-8887D9A99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4">
            <a:extLst>
              <a:ext uri="{FF2B5EF4-FFF2-40B4-BE49-F238E27FC236}">
                <a16:creationId xmlns:a16="http://schemas.microsoft.com/office/drawing/2014/main" id="{6067C508-2065-42E3-98D2-F3A9B8339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4978" y="402336"/>
            <a:ext cx="2596896" cy="605332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FD949B85-00BC-439B-81FE-F3C46B2DCF74}"/>
              </a:ext>
            </a:extLst>
          </p:cNvPr>
          <p:cNvSpPr>
            <a:spLocks noGrp="1"/>
          </p:cNvSpPr>
          <p:nvPr>
            <p:ph idx="1"/>
          </p:nvPr>
        </p:nvSpPr>
        <p:spPr>
          <a:xfrm>
            <a:off x="9184978" y="1591377"/>
            <a:ext cx="2596896" cy="4046706"/>
          </a:xfrm>
        </p:spPr>
        <p:txBody>
          <a:bodyPr>
            <a:normAutofit/>
          </a:bodyPr>
          <a:lstStyle/>
          <a:p>
            <a:pPr marL="0" indent="0" algn="just">
              <a:buNone/>
            </a:pPr>
            <a:r>
              <a:rPr lang="tr-TR" dirty="0">
                <a:solidFill>
                  <a:schemeClr val="tx1">
                    <a:lumMod val="85000"/>
                    <a:lumOff val="15000"/>
                  </a:schemeClr>
                </a:solidFill>
                <a:latin typeface="Arial" panose="020B0604020202020204" pitchFamily="34" charset="0"/>
                <a:cs typeface="Arial" panose="020B0604020202020204" pitchFamily="34" charset="0"/>
              </a:rPr>
              <a:t>26 Nisan 1986’da gerçekleşen </a:t>
            </a:r>
            <a:r>
              <a:rPr lang="tr-TR" dirty="0" err="1">
                <a:solidFill>
                  <a:schemeClr val="tx1">
                    <a:lumMod val="85000"/>
                    <a:lumOff val="15000"/>
                  </a:schemeClr>
                </a:solidFill>
                <a:latin typeface="Arial" panose="020B0604020202020204" pitchFamily="34" charset="0"/>
                <a:cs typeface="Arial" panose="020B0604020202020204" pitchFamily="34" charset="0"/>
              </a:rPr>
              <a:t>Chernobyl</a:t>
            </a:r>
            <a:r>
              <a:rPr lang="tr-TR" dirty="0">
                <a:solidFill>
                  <a:schemeClr val="tx1">
                    <a:lumMod val="85000"/>
                    <a:lumOff val="15000"/>
                  </a:schemeClr>
                </a:solidFill>
                <a:latin typeface="Arial" panose="020B0604020202020204" pitchFamily="34" charset="0"/>
                <a:cs typeface="Arial" panose="020B0604020202020204" pitchFamily="34" charset="0"/>
              </a:rPr>
              <a:t> nükleer faciasında, yeni patlamaların önlenmesi için ana ergimiş kütle üzerine helikopterler ile 5.000 ton bor içerikli karışımı dökülmüş ve reaktörün üstü </a:t>
            </a:r>
            <a:r>
              <a:rPr lang="tr-TR" dirty="0" err="1">
                <a:solidFill>
                  <a:schemeClr val="tx1">
                    <a:lumMod val="85000"/>
                    <a:lumOff val="15000"/>
                  </a:schemeClr>
                </a:solidFill>
                <a:latin typeface="Arial" panose="020B0604020202020204" pitchFamily="34" charset="0"/>
                <a:cs typeface="Arial" panose="020B0604020202020204" pitchFamily="34" charset="0"/>
              </a:rPr>
              <a:t>borlu</a:t>
            </a:r>
            <a:r>
              <a:rPr lang="tr-TR" dirty="0">
                <a:solidFill>
                  <a:schemeClr val="tx1">
                    <a:lumMod val="85000"/>
                    <a:lumOff val="15000"/>
                  </a:schemeClr>
                </a:solidFill>
                <a:latin typeface="Arial" panose="020B0604020202020204" pitchFamily="34" charset="0"/>
                <a:cs typeface="Arial" panose="020B0604020202020204" pitchFamily="34" charset="0"/>
              </a:rPr>
              <a:t> çimentoyla kaplanmıştır</a:t>
            </a:r>
          </a:p>
        </p:txBody>
      </p:sp>
      <p:pic>
        <p:nvPicPr>
          <p:cNvPr id="6" name="Grafik 5" descr="Ataş">
            <a:extLst>
              <a:ext uri="{FF2B5EF4-FFF2-40B4-BE49-F238E27FC236}">
                <a16:creationId xmlns:a16="http://schemas.microsoft.com/office/drawing/2014/main" id="{265C5404-E32D-4BCA-B648-77D2A68874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66443" y="52310"/>
            <a:ext cx="721486" cy="721486"/>
          </a:xfrm>
          <a:prstGeom prst="rect">
            <a:avLst/>
          </a:prstGeom>
        </p:spPr>
      </p:pic>
    </p:spTree>
    <p:extLst>
      <p:ext uri="{BB962C8B-B14F-4D97-AF65-F5344CB8AC3E}">
        <p14:creationId xmlns:p14="http://schemas.microsoft.com/office/powerpoint/2010/main" val="347196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9EDDFA-8F05-462B-8D3E-5B9C4FBC73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5EDBABD3-A509-421E-8F04-55B0BAF82C1F}"/>
              </a:ext>
            </a:extLst>
          </p:cNvPr>
          <p:cNvPicPr>
            <a:picLocks noChangeAspect="1"/>
          </p:cNvPicPr>
          <p:nvPr/>
        </p:nvPicPr>
        <p:blipFill>
          <a:blip r:embed="rId2"/>
          <a:stretch>
            <a:fillRect/>
          </a:stretch>
        </p:blipFill>
        <p:spPr>
          <a:xfrm>
            <a:off x="727654" y="1049192"/>
            <a:ext cx="5367165" cy="4772424"/>
          </a:xfrm>
          <a:prstGeom prst="rect">
            <a:avLst/>
          </a:prstGeom>
        </p:spPr>
      </p:pic>
      <p:sp>
        <p:nvSpPr>
          <p:cNvPr id="11" name="Rectangle 10">
            <a:extLst>
              <a:ext uri="{FF2B5EF4-FFF2-40B4-BE49-F238E27FC236}">
                <a16:creationId xmlns:a16="http://schemas.microsoft.com/office/drawing/2014/main" id="{143F9A23-3237-4ED6-A1E9-C0E6530E05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63CD46D-4335-4BA4-842A-BF835A99CB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5D25208-DD97-46BC-A362-C15C5B39421A}"/>
              </a:ext>
            </a:extLst>
          </p:cNvPr>
          <p:cNvSpPr>
            <a:spLocks noGrp="1"/>
          </p:cNvSpPr>
          <p:nvPr>
            <p:ph type="title"/>
          </p:nvPr>
        </p:nvSpPr>
        <p:spPr>
          <a:xfrm>
            <a:off x="7064082" y="642594"/>
            <a:ext cx="4472921" cy="1371600"/>
          </a:xfrm>
        </p:spPr>
        <p:txBody>
          <a:bodyPr>
            <a:normAutofit/>
          </a:bodyPr>
          <a:lstStyle/>
          <a:p>
            <a:r>
              <a:rPr lang="tr-TR" b="1" dirty="0"/>
              <a:t>ENERJİ</a:t>
            </a:r>
            <a:r>
              <a:rPr lang="tr-TR" dirty="0"/>
              <a:t> </a:t>
            </a:r>
          </a:p>
        </p:txBody>
      </p:sp>
      <p:sp>
        <p:nvSpPr>
          <p:cNvPr id="3" name="İçerik Yer Tutucusu 2">
            <a:extLst>
              <a:ext uri="{FF2B5EF4-FFF2-40B4-BE49-F238E27FC236}">
                <a16:creationId xmlns:a16="http://schemas.microsoft.com/office/drawing/2014/main" id="{7010935E-110B-48A2-A942-0B0C4F565E73}"/>
              </a:ext>
            </a:extLst>
          </p:cNvPr>
          <p:cNvSpPr>
            <a:spLocks noGrp="1"/>
          </p:cNvSpPr>
          <p:nvPr>
            <p:ph idx="1"/>
          </p:nvPr>
        </p:nvSpPr>
        <p:spPr>
          <a:xfrm>
            <a:off x="7041744" y="1889696"/>
            <a:ext cx="4472922" cy="3931920"/>
          </a:xfrm>
        </p:spPr>
        <p:txBody>
          <a:bodyPr>
            <a:normAutofit/>
          </a:bodyPr>
          <a:lstStyle/>
          <a:p>
            <a:pPr algn="just"/>
            <a:r>
              <a:rPr lang="tr-TR" dirty="0">
                <a:latin typeface="Arial" panose="020B0604020202020204" pitchFamily="34" charset="0"/>
                <a:cs typeface="Arial" panose="020B0604020202020204" pitchFamily="34" charset="0"/>
              </a:rPr>
              <a:t>Sodyum </a:t>
            </a:r>
            <a:r>
              <a:rPr lang="tr-TR" dirty="0" err="1">
                <a:latin typeface="Arial" panose="020B0604020202020204" pitchFamily="34" charset="0"/>
                <a:cs typeface="Arial" panose="020B0604020202020204" pitchFamily="34" charset="0"/>
              </a:rPr>
              <a:t>borhidrür</a:t>
            </a:r>
            <a:r>
              <a:rPr lang="tr-TR" dirty="0">
                <a:latin typeface="Arial" panose="020B0604020202020204" pitchFamily="34" charset="0"/>
                <a:cs typeface="Arial" panose="020B0604020202020204" pitchFamily="34" charset="0"/>
              </a:rPr>
              <a:t> iyi hidrojen taşıma ve depolama özellikleri ile enerji sektöründe ön plana çıkmaktadır.</a:t>
            </a:r>
          </a:p>
          <a:p>
            <a:pPr algn="just"/>
            <a:r>
              <a:rPr lang="tr-TR" dirty="0">
                <a:latin typeface="Arial" panose="020B0604020202020204" pitchFamily="34" charset="0"/>
                <a:cs typeface="Arial" panose="020B0604020202020204" pitchFamily="34" charset="0"/>
              </a:rPr>
              <a:t> Araçlarda yük ve yolcu taşıma alanı sağlaması, sürüş menzilinin uzun olması başlıca avantajlar arasında yer almaktadır.</a:t>
            </a:r>
          </a:p>
          <a:p>
            <a:pPr algn="just"/>
            <a:r>
              <a:rPr lang="tr-TR" dirty="0">
                <a:latin typeface="Arial" panose="020B0604020202020204" pitchFamily="34" charset="0"/>
                <a:cs typeface="Arial" panose="020B0604020202020204" pitchFamily="34" charset="0"/>
              </a:rPr>
              <a:t>Ayrıca Sodyum </a:t>
            </a:r>
            <a:r>
              <a:rPr lang="tr-TR" dirty="0" err="1">
                <a:latin typeface="Arial" panose="020B0604020202020204" pitchFamily="34" charset="0"/>
                <a:cs typeface="Arial" panose="020B0604020202020204" pitchFamily="34" charset="0"/>
              </a:rPr>
              <a:t>borhidrür</a:t>
            </a:r>
            <a:r>
              <a:rPr lang="tr-TR" dirty="0">
                <a:latin typeface="Arial" panose="020B0604020202020204" pitchFamily="34" charset="0"/>
                <a:cs typeface="Arial" panose="020B0604020202020204" pitchFamily="34" charset="0"/>
              </a:rPr>
              <a:t> çözeltisinden katalitik olarak elde edilen hidrojen gazı yakıt pilinde kullanılarak enerjiye dönüştürülebilmektedir.</a:t>
            </a:r>
          </a:p>
        </p:txBody>
      </p:sp>
    </p:spTree>
    <p:extLst>
      <p:ext uri="{BB962C8B-B14F-4D97-AF65-F5344CB8AC3E}">
        <p14:creationId xmlns:p14="http://schemas.microsoft.com/office/powerpoint/2010/main" val="73125127"/>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A64001E0-6919-48C1-AC53-9637CC82BBF7}"/>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12868" b="2863"/>
          <a:stretch/>
        </p:blipFill>
        <p:spPr>
          <a:xfrm>
            <a:off x="20" y="-1"/>
            <a:ext cx="12191980" cy="6857999"/>
          </a:xfrm>
          <a:prstGeom prst="rect">
            <a:avLst/>
          </a:prstGeom>
        </p:spPr>
      </p:pic>
      <p:sp>
        <p:nvSpPr>
          <p:cNvPr id="11" name="Rectangle 1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8FCDE74F-17D8-4E82-914A-088DDDD1A0F6}"/>
              </a:ext>
            </a:extLst>
          </p:cNvPr>
          <p:cNvSpPr>
            <a:spLocks noGrp="1"/>
          </p:cNvSpPr>
          <p:nvPr>
            <p:ph idx="1"/>
          </p:nvPr>
        </p:nvSpPr>
        <p:spPr>
          <a:xfrm>
            <a:off x="585901" y="480786"/>
            <a:ext cx="4958862" cy="5876482"/>
          </a:xfrm>
        </p:spPr>
        <p:txBody>
          <a:bodyPr>
            <a:normAutofit/>
          </a:bodyPr>
          <a:lstStyle/>
          <a:p>
            <a:pPr marL="0" indent="0">
              <a:lnSpc>
                <a:spcPct val="90000"/>
              </a:lnSpc>
              <a:buNone/>
            </a:pPr>
            <a:endParaRPr lang="tr-TR" sz="1400" dirty="0"/>
          </a:p>
          <a:p>
            <a:pPr algn="just">
              <a:lnSpc>
                <a:spcPct val="90000"/>
              </a:lnSpc>
            </a:pPr>
            <a:r>
              <a:rPr lang="tr-TR" dirty="0">
                <a:latin typeface="Arial" panose="020B0604020202020204" pitchFamily="34" charset="0"/>
                <a:cs typeface="Arial" panose="020B0604020202020204" pitchFamily="34" charset="0"/>
              </a:rPr>
              <a:t>Elektronik cihazlarda enerji depolayıcı parçalarda kullanılan lityum iyon piller, geleceğin akü teknolojileri olarak görülmektedir.</a:t>
            </a:r>
          </a:p>
          <a:p>
            <a:pPr marL="0" indent="0" algn="just">
              <a:lnSpc>
                <a:spcPct val="90000"/>
              </a:lnSpc>
              <a:buNone/>
            </a:pPr>
            <a:endParaRPr lang="tr-TR" dirty="0">
              <a:latin typeface="Arial" panose="020B0604020202020204" pitchFamily="34" charset="0"/>
              <a:cs typeface="Arial" panose="020B0604020202020204" pitchFamily="34" charset="0"/>
            </a:endParaRPr>
          </a:p>
          <a:p>
            <a:pPr algn="just">
              <a:lnSpc>
                <a:spcPct val="90000"/>
              </a:lnSpc>
            </a:pPr>
            <a:r>
              <a:rPr lang="tr-TR" dirty="0">
                <a:latin typeface="Arial" panose="020B0604020202020204" pitchFamily="34" charset="0"/>
                <a:cs typeface="Arial" panose="020B0604020202020204" pitchFamily="34" charset="0"/>
              </a:rPr>
              <a:t>Lityum iyon pillerinde bor kullanımı konusunda çalışmalar hızla devam etmekte, yapılan çalışmalarda bor katkısı ile pilin yanma ve patlama özelliklerinin azaltılması, kimyasal ve elektrokimyasal dayanıklılığın artırılması, mekanik mukavemetin muhafaza edilmesi hedeflenmektedir.</a:t>
            </a:r>
          </a:p>
          <a:p>
            <a:pPr algn="just">
              <a:lnSpc>
                <a:spcPct val="90000"/>
              </a:lnSpc>
            </a:pPr>
            <a:endParaRPr lang="tr-TR" dirty="0">
              <a:latin typeface="Arial" panose="020B0604020202020204" pitchFamily="34" charset="0"/>
              <a:cs typeface="Arial" panose="020B0604020202020204" pitchFamily="34" charset="0"/>
            </a:endParaRPr>
          </a:p>
          <a:p>
            <a:pPr algn="just">
              <a:lnSpc>
                <a:spcPct val="90000"/>
              </a:lnSpc>
            </a:pPr>
            <a:r>
              <a:rPr lang="tr-TR" dirty="0">
                <a:latin typeface="Arial" panose="020B0604020202020204" pitchFamily="34" charset="0"/>
                <a:cs typeface="Arial" panose="020B0604020202020204" pitchFamily="34" charset="0"/>
              </a:rPr>
              <a:t>1997 yılında US </a:t>
            </a:r>
            <a:r>
              <a:rPr lang="tr-TR" dirty="0" err="1">
                <a:latin typeface="Arial" panose="020B0604020202020204" pitchFamily="34" charset="0"/>
                <a:cs typeface="Arial" panose="020B0604020202020204" pitchFamily="34" charset="0"/>
              </a:rPr>
              <a:t>Borax</a:t>
            </a:r>
            <a:r>
              <a:rPr lang="tr-TR" dirty="0">
                <a:latin typeface="Arial" panose="020B0604020202020204" pitchFamily="34" charset="0"/>
                <a:cs typeface="Arial" panose="020B0604020202020204" pitchFamily="34" charset="0"/>
              </a:rPr>
              <a:t>, Fort Motor, Daimler </a:t>
            </a:r>
            <a:r>
              <a:rPr lang="tr-TR" dirty="0" err="1">
                <a:latin typeface="Arial" panose="020B0604020202020204" pitchFamily="34" charset="0"/>
                <a:cs typeface="Arial" panose="020B0604020202020204" pitchFamily="34" charset="0"/>
              </a:rPr>
              <a:t>Chreysler</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Ballard</a:t>
            </a:r>
            <a:r>
              <a:rPr lang="tr-TR" dirty="0">
                <a:latin typeface="Arial" panose="020B0604020202020204" pitchFamily="34" charset="0"/>
                <a:cs typeface="Arial" panose="020B0604020202020204" pitchFamily="34" charset="0"/>
              </a:rPr>
              <a:t> firmaları ortak olarak </a:t>
            </a:r>
            <a:r>
              <a:rPr lang="tr-TR" dirty="0" err="1">
                <a:latin typeface="Arial" panose="020B0604020202020204" pitchFamily="34" charset="0"/>
                <a:cs typeface="Arial" panose="020B0604020202020204" pitchFamily="34" charset="0"/>
              </a:rPr>
              <a:t>Millenium</a:t>
            </a:r>
            <a:r>
              <a:rPr lang="tr-TR" dirty="0">
                <a:latin typeface="Arial" panose="020B0604020202020204" pitchFamily="34" charset="0"/>
                <a:cs typeface="Arial" panose="020B0604020202020204" pitchFamily="34" charset="0"/>
              </a:rPr>
              <a:t> Cell isminde bir firma kurmuştur. Bu firma; lityum ve bora dayalı akü ve bor motorları üzerine çalışmaktadır.</a:t>
            </a:r>
          </a:p>
          <a:p>
            <a:pPr>
              <a:lnSpc>
                <a:spcPct val="90000"/>
              </a:lnSpc>
            </a:pPr>
            <a:endParaRPr lang="tr-TR" sz="1400" dirty="0"/>
          </a:p>
        </p:txBody>
      </p:sp>
    </p:spTree>
    <p:extLst>
      <p:ext uri="{BB962C8B-B14F-4D97-AF65-F5344CB8AC3E}">
        <p14:creationId xmlns:p14="http://schemas.microsoft.com/office/powerpoint/2010/main" val="1317169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3" name="İçerik Yer Tutucusu 2">
            <a:extLst>
              <a:ext uri="{FF2B5EF4-FFF2-40B4-BE49-F238E27FC236}">
                <a16:creationId xmlns:a16="http://schemas.microsoft.com/office/drawing/2014/main" id="{42FE8842-2DAD-407C-8C4F-45483244ED49}"/>
              </a:ext>
            </a:extLst>
          </p:cNvPr>
          <p:cNvSpPr>
            <a:spLocks noGrp="1"/>
          </p:cNvSpPr>
          <p:nvPr>
            <p:ph idx="1"/>
          </p:nvPr>
        </p:nvSpPr>
        <p:spPr>
          <a:xfrm>
            <a:off x="770503" y="1038914"/>
            <a:ext cx="6281928" cy="5444182"/>
          </a:xfrm>
        </p:spPr>
        <p:txBody>
          <a:bodyPr>
            <a:normAutofit/>
          </a:bodyPr>
          <a:lstStyle/>
          <a:p>
            <a:pPr algn="just">
              <a:lnSpc>
                <a:spcPct val="90000"/>
              </a:lnSpc>
            </a:pPr>
            <a:r>
              <a:rPr lang="tr-TR" dirty="0">
                <a:latin typeface="Arial" panose="020B0604020202020204" pitchFamily="34" charset="0"/>
                <a:cs typeface="Arial" panose="020B0604020202020204" pitchFamily="34" charset="0"/>
              </a:rPr>
              <a:t>Magnezyum </a:t>
            </a:r>
            <a:r>
              <a:rPr lang="tr-TR" dirty="0" err="1">
                <a:latin typeface="Arial" panose="020B0604020202020204" pitchFamily="34" charset="0"/>
                <a:cs typeface="Arial" panose="020B0604020202020204" pitchFamily="34" charset="0"/>
              </a:rPr>
              <a:t>diborür</a:t>
            </a:r>
            <a:r>
              <a:rPr lang="tr-TR" dirty="0">
                <a:latin typeface="Arial" panose="020B0604020202020204" pitchFamily="34" charset="0"/>
                <a:cs typeface="Arial" panose="020B0604020202020204" pitchFamily="34" charset="0"/>
              </a:rPr>
              <a:t> çok iyi bir süper iletken malzeme olup sıfır kayıpla enerji iletimi sağlamaktadır.</a:t>
            </a:r>
          </a:p>
          <a:p>
            <a:pPr marL="0" indent="0" algn="just">
              <a:lnSpc>
                <a:spcPct val="90000"/>
              </a:lnSpc>
              <a:buNone/>
            </a:pPr>
            <a:endParaRPr lang="tr-TR" dirty="0">
              <a:latin typeface="Arial" panose="020B0604020202020204" pitchFamily="34" charset="0"/>
              <a:cs typeface="Arial" panose="020B0604020202020204" pitchFamily="34" charset="0"/>
            </a:endParaRPr>
          </a:p>
          <a:p>
            <a:pPr algn="just">
              <a:lnSpc>
                <a:spcPct val="90000"/>
              </a:lnSpc>
            </a:pPr>
            <a:r>
              <a:rPr lang="tr-TR" dirty="0">
                <a:latin typeface="Arial" panose="020B0604020202020204" pitchFamily="34" charset="0"/>
                <a:cs typeface="Arial" panose="020B0604020202020204" pitchFamily="34" charset="0"/>
              </a:rPr>
              <a:t>MgB</a:t>
            </a:r>
            <a:r>
              <a:rPr lang="tr-TR" baseline="-25000" dirty="0">
                <a:latin typeface="Arial" panose="020B0604020202020204" pitchFamily="34" charset="0"/>
                <a:cs typeface="Arial" panose="020B0604020202020204" pitchFamily="34" charset="0"/>
              </a:rPr>
              <a:t>2 </a:t>
            </a:r>
            <a:r>
              <a:rPr lang="tr-TR" dirty="0">
                <a:latin typeface="Arial" panose="020B0604020202020204" pitchFamily="34" charset="0"/>
                <a:cs typeface="Arial" panose="020B0604020202020204" pitchFamily="34" charset="0"/>
              </a:rPr>
              <a:t>manyetik rezonans görüntüleme cihazları, haberleşme, elektrik enerji şebekeleri, elektrik motorları, manyetik fırlatma, hızlı trenler gibi ileri teknoloji ürünlerinde kullanılmaktadır.</a:t>
            </a:r>
          </a:p>
          <a:p>
            <a:pPr marL="0" indent="0" algn="just">
              <a:lnSpc>
                <a:spcPct val="90000"/>
              </a:lnSpc>
              <a:buNone/>
            </a:pPr>
            <a:endParaRPr lang="tr-TR" dirty="0">
              <a:latin typeface="Arial" panose="020B0604020202020204" pitchFamily="34" charset="0"/>
              <a:cs typeface="Arial" panose="020B0604020202020204" pitchFamily="34" charset="0"/>
            </a:endParaRPr>
          </a:p>
          <a:p>
            <a:pPr algn="just">
              <a:lnSpc>
                <a:spcPct val="90000"/>
              </a:lnSpc>
            </a:pPr>
            <a:r>
              <a:rPr lang="tr-TR" dirty="0">
                <a:latin typeface="Arial" panose="020B0604020202020204" pitchFamily="34" charset="0"/>
                <a:cs typeface="Arial" panose="020B0604020202020204" pitchFamily="34" charset="0"/>
              </a:rPr>
              <a:t>Güneş panellerinde kullanılan P tipi yarıiletkenler, 3A grubu elementlerinin </a:t>
            </a:r>
            <a:r>
              <a:rPr lang="tr-TR" dirty="0" err="1">
                <a:latin typeface="Arial" panose="020B0604020202020204" pitchFamily="34" charset="0"/>
                <a:cs typeface="Arial" panose="020B0604020202020204" pitchFamily="34" charset="0"/>
              </a:rPr>
              <a:t>katkılanmasıyla</a:t>
            </a:r>
            <a:r>
              <a:rPr lang="tr-TR" dirty="0">
                <a:latin typeface="Arial" panose="020B0604020202020204" pitchFamily="34" charset="0"/>
                <a:cs typeface="Arial" panose="020B0604020202020204" pitchFamily="34" charset="0"/>
              </a:rPr>
              <a:t> elde edilmektedir. </a:t>
            </a:r>
          </a:p>
          <a:p>
            <a:pPr marL="0" indent="0" algn="just">
              <a:lnSpc>
                <a:spcPct val="90000"/>
              </a:lnSpc>
              <a:buNone/>
            </a:pPr>
            <a:endParaRPr lang="tr-TR" dirty="0">
              <a:latin typeface="Arial" panose="020B0604020202020204" pitchFamily="34" charset="0"/>
              <a:cs typeface="Arial" panose="020B0604020202020204" pitchFamily="34" charset="0"/>
            </a:endParaRPr>
          </a:p>
          <a:p>
            <a:pPr algn="just">
              <a:lnSpc>
                <a:spcPct val="90000"/>
              </a:lnSpc>
            </a:pPr>
            <a:r>
              <a:rPr lang="tr-TR" dirty="0">
                <a:latin typeface="Arial" panose="020B0604020202020204" pitchFamily="34" charset="0"/>
                <a:cs typeface="Arial" panose="020B0604020202020204" pitchFamily="34" charset="0"/>
              </a:rPr>
              <a:t>Yüksek enerji yoğunluğuna sahip elementel bor füze yakıtı, motor yakıt katkı maddesi, hava yastıkları, fişek , askeri teçhizat ve nükleer uygulamalarda kullanılmaktadır.</a:t>
            </a:r>
          </a:p>
        </p:txBody>
      </p:sp>
      <p:pic>
        <p:nvPicPr>
          <p:cNvPr id="4" name="Resim 3">
            <a:extLst>
              <a:ext uri="{FF2B5EF4-FFF2-40B4-BE49-F238E27FC236}">
                <a16:creationId xmlns:a16="http://schemas.microsoft.com/office/drawing/2014/main" id="{4A0B2F7C-7081-42E2-9964-CEDE1E8271CD}"/>
              </a:ext>
            </a:extLst>
          </p:cNvPr>
          <p:cNvPicPr>
            <a:picLocks noChangeAspect="1"/>
          </p:cNvPicPr>
          <p:nvPr/>
        </p:nvPicPr>
        <p:blipFill rotWithShape="1">
          <a:blip r:embed="rId2"/>
          <a:srcRect l="21053" r="34037" b="1"/>
          <a:stretch/>
        </p:blipFill>
        <p:spPr>
          <a:xfrm>
            <a:off x="7837370" y="3429000"/>
            <a:ext cx="4124416" cy="3191256"/>
          </a:xfrm>
          <a:prstGeom prst="rect">
            <a:avLst/>
          </a:prstGeom>
        </p:spPr>
      </p:pic>
      <p:pic>
        <p:nvPicPr>
          <p:cNvPr id="5" name="Resim 4">
            <a:extLst>
              <a:ext uri="{FF2B5EF4-FFF2-40B4-BE49-F238E27FC236}">
                <a16:creationId xmlns:a16="http://schemas.microsoft.com/office/drawing/2014/main" id="{0A805526-2FD5-4FD3-93ED-8867A1BF6094}"/>
              </a:ext>
            </a:extLst>
          </p:cNvPr>
          <p:cNvPicPr>
            <a:picLocks noChangeAspect="1"/>
          </p:cNvPicPr>
          <p:nvPr/>
        </p:nvPicPr>
        <p:blipFill rotWithShape="1">
          <a:blip r:embed="rId3"/>
          <a:srcRect l="13263" r="12100"/>
          <a:stretch/>
        </p:blipFill>
        <p:spPr>
          <a:xfrm>
            <a:off x="7837371" y="237744"/>
            <a:ext cx="4124416" cy="3191256"/>
          </a:xfrm>
          <a:prstGeom prst="rect">
            <a:avLst/>
          </a:prstGeom>
        </p:spPr>
      </p:pic>
    </p:spTree>
    <p:extLst>
      <p:ext uri="{BB962C8B-B14F-4D97-AF65-F5344CB8AC3E}">
        <p14:creationId xmlns:p14="http://schemas.microsoft.com/office/powerpoint/2010/main" val="554669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FC88856-5C40-4F5B-BCD7-CD624FFEB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CEB5FD8D-FD84-4072-AFA2-0BBD148C769B}"/>
              </a:ext>
            </a:extLst>
          </p:cNvPr>
          <p:cNvPicPr>
            <a:picLocks noChangeAspect="1"/>
          </p:cNvPicPr>
          <p:nvPr/>
        </p:nvPicPr>
        <p:blipFill>
          <a:blip r:embed="rId2">
            <a:grayscl/>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00927" y="1011228"/>
            <a:ext cx="4776291" cy="2256798"/>
          </a:xfrm>
          <a:prstGeom prst="rect">
            <a:avLst/>
          </a:prstGeom>
        </p:spPr>
      </p:pic>
      <p:sp>
        <p:nvSpPr>
          <p:cNvPr id="21" name="Rectangle 20">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0224" y="941695"/>
            <a:ext cx="5452527" cy="4974610"/>
          </a:xfrm>
          <a:prstGeom prst="rect">
            <a:avLst/>
          </a:prstGeom>
          <a:solidFill>
            <a:schemeClr val="tx1">
              <a:lumMod val="85000"/>
              <a:lumOff val="15000"/>
            </a:schemeClr>
          </a:solidFill>
          <a:ln w="6350" cap="sq" cmpd="sng" algn="ctr">
            <a:noFill/>
            <a:prstDash val="solid"/>
            <a:miter lim="800000"/>
          </a:ln>
          <a:effectLst/>
        </p:spPr>
      </p:sp>
      <p:sp>
        <p:nvSpPr>
          <p:cNvPr id="23" name="Rectangle 22">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56167" y="1106424"/>
            <a:ext cx="5120640" cy="4645152"/>
          </a:xfrm>
          <a:prstGeom prst="rect">
            <a:avLst/>
          </a:prstGeom>
          <a:noFill/>
          <a:ln w="6350" cap="sq" cmpd="sng" algn="ctr">
            <a:solidFill>
              <a:schemeClr val="bg1"/>
            </a:solidFill>
            <a:prstDash val="solid"/>
            <a:miter lim="800000"/>
          </a:ln>
          <a:effectLst>
            <a:softEdge rad="0"/>
          </a:effectLst>
        </p:spPr>
      </p:sp>
      <p:pic>
        <p:nvPicPr>
          <p:cNvPr id="5" name="Resim 4">
            <a:extLst>
              <a:ext uri="{FF2B5EF4-FFF2-40B4-BE49-F238E27FC236}">
                <a16:creationId xmlns:a16="http://schemas.microsoft.com/office/drawing/2014/main" id="{AD059052-8BAA-4A9F-9EF9-F050E385850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24326" r="31464"/>
          <a:stretch/>
        </p:blipFill>
        <p:spPr>
          <a:xfrm>
            <a:off x="1839310" y="3782471"/>
            <a:ext cx="2111604" cy="1588998"/>
          </a:xfrm>
          <a:prstGeom prst="rect">
            <a:avLst/>
          </a:prstGeom>
        </p:spPr>
      </p:pic>
      <p:graphicFrame>
        <p:nvGraphicFramePr>
          <p:cNvPr id="25" name="İçerik Yer Tutucusu 2">
            <a:extLst>
              <a:ext uri="{FF2B5EF4-FFF2-40B4-BE49-F238E27FC236}">
                <a16:creationId xmlns:a16="http://schemas.microsoft.com/office/drawing/2014/main" id="{5A153E8E-052E-445F-A7A2-63CECC866D23}"/>
              </a:ext>
            </a:extLst>
          </p:cNvPr>
          <p:cNvGraphicFramePr>
            <a:graphicFrameLocks noGrp="1"/>
          </p:cNvGraphicFramePr>
          <p:nvPr>
            <p:ph idx="1"/>
            <p:extLst>
              <p:ext uri="{D42A27DB-BD31-4B8C-83A1-F6EECF244321}">
                <p14:modId xmlns:p14="http://schemas.microsoft.com/office/powerpoint/2010/main" val="4058868589"/>
              </p:ext>
            </p:extLst>
          </p:nvPr>
        </p:nvGraphicFramePr>
        <p:xfrm>
          <a:off x="6096001" y="1106425"/>
          <a:ext cx="4737194" cy="464515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796325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E537B6-098D-494F-9A54-F22CD0977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7328FD4-8F4F-45D0-B179-C09F34FF8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082" y="407588"/>
            <a:ext cx="5532146" cy="6066184"/>
          </a:xfrm>
          <a:prstGeom prst="rect">
            <a:avLst/>
          </a:prstGeom>
          <a:noFill/>
          <a:ln w="6350" cap="sq" cmpd="sng" algn="ctr">
            <a:solidFill>
              <a:srgbClr val="404040"/>
            </a:solidFill>
            <a:prstDash val="solid"/>
            <a:miter lim="800000"/>
          </a:ln>
          <a:effectLst/>
        </p:spPr>
      </p:sp>
      <p:pic>
        <p:nvPicPr>
          <p:cNvPr id="4" name="Resim 3">
            <a:extLst>
              <a:ext uri="{FF2B5EF4-FFF2-40B4-BE49-F238E27FC236}">
                <a16:creationId xmlns:a16="http://schemas.microsoft.com/office/drawing/2014/main" id="{4159D770-0EF1-4B83-87E8-2EC2B99B624A}"/>
              </a:ext>
            </a:extLst>
          </p:cNvPr>
          <p:cNvPicPr>
            <a:picLocks noChangeAspect="1"/>
          </p:cNvPicPr>
          <p:nvPr/>
        </p:nvPicPr>
        <p:blipFill>
          <a:blip r:embed="rId2">
            <a:grayscl/>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882713" y="1319753"/>
            <a:ext cx="4417688" cy="4417688"/>
          </a:xfrm>
          <a:prstGeom prst="rect">
            <a:avLst/>
          </a:prstGeom>
        </p:spPr>
      </p:pic>
      <p:sp>
        <p:nvSpPr>
          <p:cNvPr id="13" name="Rectangle 12">
            <a:extLst>
              <a:ext uri="{FF2B5EF4-FFF2-40B4-BE49-F238E27FC236}">
                <a16:creationId xmlns:a16="http://schemas.microsoft.com/office/drawing/2014/main" id="{4D22A8B8-E29F-4EB2-95D4-3C24EF234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1EF9F5-BAA7-45A5-BD84-F3184FCED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EC1A987C-BE40-4B8C-81BD-091CFB348E93}"/>
              </a:ext>
            </a:extLst>
          </p:cNvPr>
          <p:cNvSpPr>
            <a:spLocks noGrp="1"/>
          </p:cNvSpPr>
          <p:nvPr>
            <p:ph type="title"/>
          </p:nvPr>
        </p:nvSpPr>
        <p:spPr>
          <a:xfrm>
            <a:off x="6846137" y="727626"/>
            <a:ext cx="4602152" cy="1718225"/>
          </a:xfrm>
        </p:spPr>
        <p:txBody>
          <a:bodyPr>
            <a:normAutofit/>
          </a:bodyPr>
          <a:lstStyle/>
          <a:p>
            <a:pPr algn="ctr"/>
            <a:r>
              <a:rPr lang="tr-TR" b="1" dirty="0"/>
              <a:t>ATIK TEMİZLEME</a:t>
            </a:r>
          </a:p>
        </p:txBody>
      </p:sp>
      <p:sp>
        <p:nvSpPr>
          <p:cNvPr id="3" name="İçerik Yer Tutucusu 2">
            <a:extLst>
              <a:ext uri="{FF2B5EF4-FFF2-40B4-BE49-F238E27FC236}">
                <a16:creationId xmlns:a16="http://schemas.microsoft.com/office/drawing/2014/main" id="{8830A890-A7E2-4C4D-9459-3A7878F77469}"/>
              </a:ext>
            </a:extLst>
          </p:cNvPr>
          <p:cNvSpPr>
            <a:spLocks noGrp="1"/>
          </p:cNvSpPr>
          <p:nvPr>
            <p:ph idx="1"/>
          </p:nvPr>
        </p:nvSpPr>
        <p:spPr>
          <a:xfrm>
            <a:off x="6873975" y="2872661"/>
            <a:ext cx="4602152" cy="2104692"/>
          </a:xfrm>
        </p:spPr>
        <p:txBody>
          <a:bodyPr>
            <a:normAutofit/>
          </a:bodyPr>
          <a:lstStyle/>
          <a:p>
            <a:pPr algn="just"/>
            <a:r>
              <a:rPr lang="tr-TR" dirty="0">
                <a:latin typeface="Arial" panose="020B0604020202020204" pitchFamily="34" charset="0"/>
                <a:cs typeface="Arial" panose="020B0604020202020204" pitchFamily="34" charset="0"/>
              </a:rPr>
              <a:t>Sodyum </a:t>
            </a:r>
            <a:r>
              <a:rPr lang="tr-TR" dirty="0" err="1">
                <a:latin typeface="Arial" panose="020B0604020202020204" pitchFamily="34" charset="0"/>
                <a:cs typeface="Arial" panose="020B0604020202020204" pitchFamily="34" charset="0"/>
              </a:rPr>
              <a:t>borhidrat</a:t>
            </a:r>
            <a:r>
              <a:rPr lang="tr-TR" dirty="0">
                <a:latin typeface="Arial" panose="020B0604020202020204" pitchFamily="34" charset="0"/>
                <a:cs typeface="Arial" panose="020B0604020202020204" pitchFamily="34" charset="0"/>
              </a:rPr>
              <a:t>; cıva, kurşun, gümüş gibi ağır metallerin sulardan temizlenmesi amacıyla kullanılmaktadır.</a:t>
            </a:r>
          </a:p>
          <a:p>
            <a:pPr algn="just"/>
            <a:r>
              <a:rPr lang="tr-TR" dirty="0">
                <a:latin typeface="Arial" panose="020B0604020202020204" pitchFamily="34" charset="0"/>
                <a:cs typeface="Arial" panose="020B0604020202020204" pitchFamily="34" charset="0"/>
              </a:rPr>
              <a:t>Bor ; nükleer atık depolamada sıklıkla kullanılmaktadır.</a:t>
            </a:r>
          </a:p>
          <a:p>
            <a:endParaRPr lang="tr-TR" dirty="0"/>
          </a:p>
        </p:txBody>
      </p:sp>
    </p:spTree>
    <p:extLst>
      <p:ext uri="{BB962C8B-B14F-4D97-AF65-F5344CB8AC3E}">
        <p14:creationId xmlns:p14="http://schemas.microsoft.com/office/powerpoint/2010/main" val="3132287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2E2A95-1A08-4118-83C6-B1CA5648E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FEFC7E-85EE-4AC9-A351-FBEB13A1D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34" y="237744"/>
            <a:ext cx="2926080" cy="6382512"/>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CB2511BB-FC4C-45F3-94EB-661D6806C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9100" y="413053"/>
            <a:ext cx="2616201" cy="606459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CDFD7EAC-983D-4458-AB64-42BA40264A4A}"/>
              </a:ext>
            </a:extLst>
          </p:cNvPr>
          <p:cNvSpPr>
            <a:spLocks noGrp="1"/>
          </p:cNvSpPr>
          <p:nvPr>
            <p:ph type="title"/>
          </p:nvPr>
        </p:nvSpPr>
        <p:spPr>
          <a:xfrm>
            <a:off x="557720" y="223948"/>
            <a:ext cx="2312480" cy="1042538"/>
          </a:xfrm>
        </p:spPr>
        <p:txBody>
          <a:bodyPr anchor="b">
            <a:normAutofit/>
          </a:bodyPr>
          <a:lstStyle/>
          <a:p>
            <a:r>
              <a:rPr lang="tr-TR" sz="4400" b="1" dirty="0"/>
              <a:t>SAĞLIK</a:t>
            </a:r>
          </a:p>
        </p:txBody>
      </p:sp>
      <p:sp>
        <p:nvSpPr>
          <p:cNvPr id="3" name="İçerik Yer Tutucusu 2">
            <a:extLst>
              <a:ext uri="{FF2B5EF4-FFF2-40B4-BE49-F238E27FC236}">
                <a16:creationId xmlns:a16="http://schemas.microsoft.com/office/drawing/2014/main" id="{78C71F11-E8A9-4945-BF15-E57770BC9FC6}"/>
              </a:ext>
            </a:extLst>
          </p:cNvPr>
          <p:cNvSpPr>
            <a:spLocks noGrp="1"/>
          </p:cNvSpPr>
          <p:nvPr>
            <p:ph idx="1"/>
          </p:nvPr>
        </p:nvSpPr>
        <p:spPr>
          <a:xfrm>
            <a:off x="557720" y="1504230"/>
            <a:ext cx="2312480" cy="4499780"/>
          </a:xfrm>
        </p:spPr>
        <p:txBody>
          <a:bodyPr>
            <a:noAutofit/>
          </a:bodyPr>
          <a:lstStyle/>
          <a:p>
            <a:pPr marL="0" indent="0" algn="just">
              <a:buNone/>
            </a:pPr>
            <a:r>
              <a:rPr lang="tr-TR" dirty="0">
                <a:solidFill>
                  <a:schemeClr val="tx1">
                    <a:lumMod val="85000"/>
                    <a:lumOff val="15000"/>
                  </a:schemeClr>
                </a:solidFill>
                <a:latin typeface="Arial" panose="020B0604020202020204" pitchFamily="34" charset="0"/>
                <a:cs typeface="Arial" panose="020B0604020202020204" pitchFamily="34" charset="0"/>
              </a:rPr>
              <a:t>Sağlık sektöründe bor; antimikrobiyal etkinliği ile </a:t>
            </a:r>
          </a:p>
          <a:p>
            <a:pPr marL="0" indent="0" algn="just">
              <a:buNone/>
            </a:pPr>
            <a:endParaRPr lang="tr-TR" dirty="0">
              <a:solidFill>
                <a:schemeClr val="tx1">
                  <a:lumMod val="85000"/>
                  <a:lumOff val="15000"/>
                </a:schemeClr>
              </a:solidFill>
              <a:latin typeface="Arial" panose="020B0604020202020204" pitchFamily="34" charset="0"/>
              <a:cs typeface="Arial" panose="020B0604020202020204" pitchFamily="34" charset="0"/>
            </a:endParaRPr>
          </a:p>
          <a:p>
            <a:pPr algn="just"/>
            <a:r>
              <a:rPr lang="tr-TR" dirty="0">
                <a:solidFill>
                  <a:schemeClr val="tx1">
                    <a:lumMod val="85000"/>
                    <a:lumOff val="15000"/>
                  </a:schemeClr>
                </a:solidFill>
                <a:latin typeface="Arial" panose="020B0604020202020204" pitchFamily="34" charset="0"/>
                <a:cs typeface="Arial" panose="020B0604020202020204" pitchFamily="34" charset="0"/>
              </a:rPr>
              <a:t>Dezenfektanlarda</a:t>
            </a:r>
          </a:p>
          <a:p>
            <a:pPr algn="just"/>
            <a:r>
              <a:rPr lang="tr-TR" dirty="0">
                <a:solidFill>
                  <a:schemeClr val="tx1">
                    <a:lumMod val="85000"/>
                    <a:lumOff val="15000"/>
                  </a:schemeClr>
                </a:solidFill>
                <a:latin typeface="Arial" panose="020B0604020202020204" pitchFamily="34" charset="0"/>
                <a:cs typeface="Arial" panose="020B0604020202020204" pitchFamily="34" charset="0"/>
              </a:rPr>
              <a:t>Kremlerde</a:t>
            </a:r>
          </a:p>
          <a:p>
            <a:pPr algn="just"/>
            <a:r>
              <a:rPr lang="tr-TR" dirty="0">
                <a:solidFill>
                  <a:schemeClr val="tx1">
                    <a:lumMod val="85000"/>
                    <a:lumOff val="15000"/>
                  </a:schemeClr>
                </a:solidFill>
                <a:latin typeface="Arial" panose="020B0604020202020204" pitchFamily="34" charset="0"/>
                <a:cs typeface="Arial" panose="020B0604020202020204" pitchFamily="34" charset="0"/>
              </a:rPr>
              <a:t>Yara temizleme solüsyonlarında</a:t>
            </a:r>
          </a:p>
          <a:p>
            <a:pPr algn="just"/>
            <a:r>
              <a:rPr lang="tr-TR" dirty="0">
                <a:solidFill>
                  <a:schemeClr val="tx1">
                    <a:lumMod val="85000"/>
                    <a:lumOff val="15000"/>
                  </a:schemeClr>
                </a:solidFill>
                <a:latin typeface="Arial" panose="020B0604020202020204" pitchFamily="34" charset="0"/>
                <a:cs typeface="Arial" panose="020B0604020202020204" pitchFamily="34" charset="0"/>
              </a:rPr>
              <a:t>Göz damlalarında </a:t>
            </a:r>
          </a:p>
          <a:p>
            <a:pPr algn="just"/>
            <a:r>
              <a:rPr lang="tr-TR" dirty="0">
                <a:solidFill>
                  <a:schemeClr val="tx1">
                    <a:lumMod val="85000"/>
                    <a:lumOff val="15000"/>
                  </a:schemeClr>
                </a:solidFill>
                <a:latin typeface="Arial" panose="020B0604020202020204" pitchFamily="34" charset="0"/>
                <a:cs typeface="Arial" panose="020B0604020202020204" pitchFamily="34" charset="0"/>
              </a:rPr>
              <a:t>İlaçlarda</a:t>
            </a:r>
          </a:p>
          <a:p>
            <a:pPr marL="0" indent="0" algn="just">
              <a:buNone/>
            </a:pPr>
            <a:endParaRPr lang="tr-TR" dirty="0">
              <a:solidFill>
                <a:schemeClr val="tx1">
                  <a:lumMod val="85000"/>
                  <a:lumOff val="15000"/>
                </a:schemeClr>
              </a:solidFill>
              <a:latin typeface="Arial" panose="020B0604020202020204" pitchFamily="34" charset="0"/>
              <a:cs typeface="Arial" panose="020B0604020202020204" pitchFamily="34" charset="0"/>
            </a:endParaRPr>
          </a:p>
          <a:p>
            <a:pPr marL="0" indent="0" algn="just">
              <a:buNone/>
            </a:pPr>
            <a:r>
              <a:rPr lang="tr-TR" dirty="0">
                <a:solidFill>
                  <a:schemeClr val="tx1">
                    <a:lumMod val="85000"/>
                    <a:lumOff val="15000"/>
                  </a:schemeClr>
                </a:solidFill>
                <a:latin typeface="Arial" panose="020B0604020202020204" pitchFamily="34" charset="0"/>
                <a:cs typeface="Arial" panose="020B0604020202020204" pitchFamily="34" charset="0"/>
              </a:rPr>
              <a:t> kullanılmaktadır. </a:t>
            </a:r>
          </a:p>
        </p:txBody>
      </p:sp>
      <p:sp>
        <p:nvSpPr>
          <p:cNvPr id="15" name="Rectangle 14">
            <a:extLst>
              <a:ext uri="{FF2B5EF4-FFF2-40B4-BE49-F238E27FC236}">
                <a16:creationId xmlns:a16="http://schemas.microsoft.com/office/drawing/2014/main" id="{68DC0EC7-60EA-4BD3-BC04-D547DE1B2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9764" y="413053"/>
            <a:ext cx="8212114" cy="6064596"/>
          </a:xfrm>
          <a:prstGeom prst="rect">
            <a:avLst/>
          </a:prstGeom>
          <a:noFill/>
          <a:ln w="6350" cap="sq" cmpd="sng" algn="ctr">
            <a:solidFill>
              <a:srgbClr val="404040"/>
            </a:solidFill>
            <a:prstDash val="solid"/>
            <a:miter lim="800000"/>
          </a:ln>
          <a:effectLst/>
        </p:spPr>
      </p:sp>
      <p:pic>
        <p:nvPicPr>
          <p:cNvPr id="4" name="Resim 3">
            <a:extLst>
              <a:ext uri="{FF2B5EF4-FFF2-40B4-BE49-F238E27FC236}">
                <a16:creationId xmlns:a16="http://schemas.microsoft.com/office/drawing/2014/main" id="{6865B953-BB07-4D9A-B8AD-0A00313F18E8}"/>
              </a:ext>
            </a:extLst>
          </p:cNvPr>
          <p:cNvPicPr>
            <a:picLocks noChangeAspect="1"/>
          </p:cNvPicPr>
          <p:nvPr/>
        </p:nvPicPr>
        <p:blipFill>
          <a:blip r:embed="rId2"/>
          <a:stretch>
            <a:fillRect/>
          </a:stretch>
        </p:blipFill>
        <p:spPr>
          <a:xfrm>
            <a:off x="4585116" y="882398"/>
            <a:ext cx="6166488" cy="5121612"/>
          </a:xfrm>
          <a:prstGeom prst="rect">
            <a:avLst/>
          </a:prstGeom>
        </p:spPr>
      </p:pic>
    </p:spTree>
    <p:extLst>
      <p:ext uri="{BB962C8B-B14F-4D97-AF65-F5344CB8AC3E}">
        <p14:creationId xmlns:p14="http://schemas.microsoft.com/office/powerpoint/2010/main" val="2567203110"/>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F36C9C58-5380-4BD9-B036-48A0B30D37AC}"/>
              </a:ext>
            </a:extLst>
          </p:cNvPr>
          <p:cNvPicPr>
            <a:picLocks noChangeAspect="1"/>
          </p:cNvPicPr>
          <p:nvPr/>
        </p:nvPicPr>
        <p:blipFill>
          <a:blip r:embed="rId2"/>
          <a:stretch>
            <a:fillRect/>
          </a:stretch>
        </p:blipFill>
        <p:spPr>
          <a:xfrm>
            <a:off x="713595" y="1578810"/>
            <a:ext cx="5367165" cy="3958285"/>
          </a:xfrm>
          <a:prstGeom prst="rect">
            <a:avLst/>
          </a:prstGeom>
        </p:spPr>
      </p:pic>
      <p:sp>
        <p:nvSpPr>
          <p:cNvPr id="23"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F766661E-9144-4BE4-99E8-7BE1EAD9313C}"/>
              </a:ext>
            </a:extLst>
          </p:cNvPr>
          <p:cNvSpPr>
            <a:spLocks noGrp="1"/>
          </p:cNvSpPr>
          <p:nvPr>
            <p:ph idx="1"/>
          </p:nvPr>
        </p:nvSpPr>
        <p:spPr>
          <a:xfrm>
            <a:off x="7055872" y="513929"/>
            <a:ext cx="4472922" cy="5605951"/>
          </a:xfrm>
        </p:spPr>
        <p:txBody>
          <a:bodyPr>
            <a:normAutofit/>
          </a:bodyPr>
          <a:lstStyle/>
          <a:p>
            <a:pPr marL="0" indent="0" algn="just">
              <a:lnSpc>
                <a:spcPct val="90000"/>
              </a:lnSpc>
              <a:buNone/>
            </a:pPr>
            <a:endParaRPr lang="tr-TR" sz="1600" dirty="0">
              <a:latin typeface="Arial" panose="020B0604020202020204" pitchFamily="34" charset="0"/>
              <a:cs typeface="Arial" panose="020B0604020202020204" pitchFamily="34" charset="0"/>
            </a:endParaRPr>
          </a:p>
          <a:p>
            <a:pPr marL="0" indent="0" algn="just">
              <a:lnSpc>
                <a:spcPct val="90000"/>
              </a:lnSpc>
              <a:buNone/>
            </a:pPr>
            <a:endParaRPr lang="tr-TR" sz="1600" dirty="0">
              <a:latin typeface="Arial" panose="020B0604020202020204" pitchFamily="34" charset="0"/>
              <a:cs typeface="Arial" panose="020B0604020202020204" pitchFamily="34" charset="0"/>
            </a:endParaRPr>
          </a:p>
          <a:p>
            <a:pPr marL="0" indent="0" algn="just">
              <a:lnSpc>
                <a:spcPct val="90000"/>
              </a:lnSpc>
              <a:buNone/>
            </a:pPr>
            <a:endParaRPr lang="tr-TR" sz="1600" dirty="0">
              <a:latin typeface="Arial" panose="020B0604020202020204" pitchFamily="34" charset="0"/>
              <a:cs typeface="Arial" panose="020B0604020202020204" pitchFamily="34" charset="0"/>
            </a:endParaRPr>
          </a:p>
          <a:p>
            <a:pPr marL="0" indent="0" algn="just">
              <a:lnSpc>
                <a:spcPct val="90000"/>
              </a:lnSpc>
              <a:buNone/>
            </a:pPr>
            <a:endParaRPr lang="tr-TR" sz="1600" dirty="0">
              <a:latin typeface="Arial" panose="020B0604020202020204" pitchFamily="34" charset="0"/>
              <a:cs typeface="Arial" panose="020B0604020202020204" pitchFamily="34" charset="0"/>
            </a:endParaRPr>
          </a:p>
          <a:p>
            <a:pPr marL="0" indent="0" algn="just">
              <a:lnSpc>
                <a:spcPct val="90000"/>
              </a:lnSpc>
              <a:buNone/>
            </a:pPr>
            <a:endParaRPr lang="tr-TR" sz="1600" dirty="0">
              <a:latin typeface="Arial" panose="020B0604020202020204" pitchFamily="34" charset="0"/>
              <a:cs typeface="Arial" panose="020B0604020202020204" pitchFamily="34" charset="0"/>
            </a:endParaRPr>
          </a:p>
          <a:p>
            <a:pPr marL="0" indent="0" algn="just">
              <a:lnSpc>
                <a:spcPct val="90000"/>
              </a:lnSpc>
              <a:buNone/>
            </a:pPr>
            <a:r>
              <a:rPr lang="tr-TR" dirty="0">
                <a:latin typeface="Arial" panose="020B0604020202020204" pitchFamily="34" charset="0"/>
                <a:cs typeface="Arial" panose="020B0604020202020204" pitchFamily="34" charset="0"/>
              </a:rPr>
              <a:t>Özellikle beyin kanserinde tedavisinde, tümörlü hücrelerin seçici olarak imhasına imkan veren bir yöntemdir. </a:t>
            </a:r>
          </a:p>
          <a:p>
            <a:pPr marL="0" indent="0" algn="just">
              <a:lnSpc>
                <a:spcPct val="90000"/>
              </a:lnSpc>
              <a:buNone/>
            </a:pPr>
            <a:endParaRPr lang="tr-TR" dirty="0">
              <a:latin typeface="Arial" panose="020B0604020202020204" pitchFamily="34" charset="0"/>
              <a:cs typeface="Arial" panose="020B0604020202020204" pitchFamily="34" charset="0"/>
            </a:endParaRPr>
          </a:p>
          <a:p>
            <a:pPr marL="0" indent="0" algn="just">
              <a:lnSpc>
                <a:spcPct val="90000"/>
              </a:lnSpc>
              <a:buNone/>
            </a:pPr>
            <a:endParaRPr lang="tr-TR" dirty="0">
              <a:latin typeface="Arial" panose="020B0604020202020204" pitchFamily="34" charset="0"/>
              <a:cs typeface="Arial" panose="020B0604020202020204" pitchFamily="34" charset="0"/>
            </a:endParaRPr>
          </a:p>
          <a:p>
            <a:pPr marL="0" indent="0" algn="just">
              <a:lnSpc>
                <a:spcPct val="90000"/>
              </a:lnSpc>
              <a:buNone/>
            </a:pPr>
            <a:r>
              <a:rPr lang="tr-TR" dirty="0">
                <a:latin typeface="Arial" panose="020B0604020202020204" pitchFamily="34" charset="0"/>
                <a:cs typeface="Arial" panose="020B0604020202020204" pitchFamily="34" charset="0"/>
              </a:rPr>
              <a:t>Radyoterapide kullanılan dokuya uyumlu borun ilaç formu olan p-</a:t>
            </a:r>
            <a:r>
              <a:rPr lang="tr-TR" dirty="0" err="1">
                <a:latin typeface="Arial" panose="020B0604020202020204" pitchFamily="34" charset="0"/>
                <a:cs typeface="Arial" panose="020B0604020202020204" pitchFamily="34" charset="0"/>
              </a:rPr>
              <a:t>boronofenilalanin</a:t>
            </a:r>
            <a:r>
              <a:rPr lang="tr-TR" dirty="0">
                <a:latin typeface="Arial" panose="020B0604020202020204" pitchFamily="34" charset="0"/>
                <a:cs typeface="Arial" panose="020B0604020202020204" pitchFamily="34" charset="0"/>
              </a:rPr>
              <a:t> verilerek nötron bombardımanı yapılır. </a:t>
            </a:r>
          </a:p>
          <a:p>
            <a:pPr marL="0" indent="0" algn="just">
              <a:lnSpc>
                <a:spcPct val="90000"/>
              </a:lnSpc>
              <a:buNone/>
            </a:pPr>
            <a:endParaRPr lang="tr-TR" dirty="0">
              <a:latin typeface="Arial" panose="020B0604020202020204" pitchFamily="34" charset="0"/>
              <a:cs typeface="Arial" panose="020B0604020202020204" pitchFamily="34" charset="0"/>
            </a:endParaRPr>
          </a:p>
          <a:p>
            <a:pPr marL="0" indent="0" algn="just">
              <a:lnSpc>
                <a:spcPct val="90000"/>
              </a:lnSpc>
              <a:buNone/>
            </a:pPr>
            <a:endParaRPr lang="tr-TR" sz="1600" dirty="0">
              <a:latin typeface="Arial" panose="020B0604020202020204" pitchFamily="34" charset="0"/>
              <a:cs typeface="Arial" panose="020B0604020202020204" pitchFamily="34" charset="0"/>
            </a:endParaRPr>
          </a:p>
          <a:p>
            <a:pPr>
              <a:lnSpc>
                <a:spcPct val="90000"/>
              </a:lnSpc>
            </a:pPr>
            <a:endParaRPr lang="tr-TR" sz="1400" dirty="0"/>
          </a:p>
        </p:txBody>
      </p:sp>
      <p:sp>
        <p:nvSpPr>
          <p:cNvPr id="5" name="Dikdörtgen 4">
            <a:extLst>
              <a:ext uri="{FF2B5EF4-FFF2-40B4-BE49-F238E27FC236}">
                <a16:creationId xmlns:a16="http://schemas.microsoft.com/office/drawing/2014/main" id="{10F010F2-8449-412F-8755-CCD4EC9E28F6}"/>
              </a:ext>
            </a:extLst>
          </p:cNvPr>
          <p:cNvSpPr/>
          <p:nvPr/>
        </p:nvSpPr>
        <p:spPr>
          <a:xfrm>
            <a:off x="349178" y="374188"/>
            <a:ext cx="6096000" cy="830997"/>
          </a:xfrm>
          <a:prstGeom prst="rect">
            <a:avLst/>
          </a:prstGeom>
        </p:spPr>
        <p:txBody>
          <a:bodyPr>
            <a:spAutoFit/>
          </a:bodyPr>
          <a:lstStyle/>
          <a:p>
            <a:r>
              <a:rPr lang="tr-TR" sz="2400" b="1" dirty="0"/>
              <a:t>Bor Nötron Yakalama Tedavisi </a:t>
            </a:r>
          </a:p>
          <a:p>
            <a:r>
              <a:rPr lang="tr-TR" sz="2400" b="1" dirty="0"/>
              <a:t>(BNCT/</a:t>
            </a:r>
            <a:r>
              <a:rPr lang="tr-TR" sz="2400" b="1" dirty="0" err="1"/>
              <a:t>Boron</a:t>
            </a:r>
            <a:r>
              <a:rPr lang="tr-TR" sz="2400" b="1" dirty="0"/>
              <a:t> </a:t>
            </a:r>
            <a:r>
              <a:rPr lang="tr-TR" sz="2400" b="1" dirty="0" err="1"/>
              <a:t>Neutron</a:t>
            </a:r>
            <a:r>
              <a:rPr lang="tr-TR" sz="2400" b="1" dirty="0"/>
              <a:t> </a:t>
            </a:r>
            <a:r>
              <a:rPr lang="tr-TR" sz="2400" b="1" dirty="0" err="1"/>
              <a:t>Capture</a:t>
            </a:r>
            <a:r>
              <a:rPr lang="tr-TR" sz="2400" b="1" dirty="0"/>
              <a:t> </a:t>
            </a:r>
            <a:r>
              <a:rPr lang="tr-TR" sz="2400" b="1" dirty="0" err="1"/>
              <a:t>Therapy</a:t>
            </a:r>
            <a:r>
              <a:rPr lang="tr-TR" sz="2400" b="1" dirty="0"/>
              <a:t>)</a:t>
            </a:r>
          </a:p>
        </p:txBody>
      </p:sp>
    </p:spTree>
    <p:extLst>
      <p:ext uri="{BB962C8B-B14F-4D97-AF65-F5344CB8AC3E}">
        <p14:creationId xmlns:p14="http://schemas.microsoft.com/office/powerpoint/2010/main" val="3588746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sp>
      <p:sp>
        <p:nvSpPr>
          <p:cNvPr id="14" name="Rectangle 13">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ikdörtgen 4">
            <a:extLst>
              <a:ext uri="{FF2B5EF4-FFF2-40B4-BE49-F238E27FC236}">
                <a16:creationId xmlns:a16="http://schemas.microsoft.com/office/drawing/2014/main" id="{5E46AEAA-F11F-4A06-B69B-3919A4EFBC2C}"/>
              </a:ext>
            </a:extLst>
          </p:cNvPr>
          <p:cNvSpPr/>
          <p:nvPr/>
        </p:nvSpPr>
        <p:spPr>
          <a:xfrm>
            <a:off x="6851081" y="1517515"/>
            <a:ext cx="4602152" cy="3557805"/>
          </a:xfrm>
          <a:prstGeom prst="rect">
            <a:avLst/>
          </a:prstGeom>
        </p:spPr>
        <p:txBody>
          <a:bodyPr vert="horz" lIns="91440" tIns="45720" rIns="91440" bIns="45720" rtlCol="0">
            <a:normAutofit/>
          </a:bodyPr>
          <a:lstStyle/>
          <a:p>
            <a:pPr algn="just">
              <a:spcAft>
                <a:spcPts val="600"/>
              </a:spcAft>
              <a:buClr>
                <a:schemeClr val="tx1">
                  <a:lumMod val="85000"/>
                  <a:lumOff val="15000"/>
                </a:schemeClr>
              </a:buClr>
            </a:pPr>
            <a:r>
              <a:rPr lang="en-US" dirty="0">
                <a:latin typeface="Arial" panose="020B0604020202020204" pitchFamily="34" charset="0"/>
                <a:cs typeface="Arial" panose="020B0604020202020204" pitchFamily="34" charset="0"/>
              </a:rPr>
              <a:t>BNCT </a:t>
            </a:r>
            <a:r>
              <a:rPr lang="en-US" dirty="0" err="1">
                <a:latin typeface="Arial" panose="020B0604020202020204" pitchFamily="34" charset="0"/>
                <a:cs typeface="Arial" panose="020B0604020202020204" pitchFamily="34" charset="0"/>
              </a:rPr>
              <a:t>için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kullanılan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bileşiklerde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aranan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özellikler</a:t>
            </a:r>
            <a:r>
              <a:rPr lang="en-US" dirty="0">
                <a:latin typeface="Arial" panose="020B0604020202020204" pitchFamily="34" charset="0"/>
                <a:cs typeface="Arial" panose="020B0604020202020204" pitchFamily="34" charset="0"/>
              </a:rPr>
              <a:t>:</a:t>
            </a:r>
          </a:p>
          <a:p>
            <a:pPr indent="-182880" algn="just">
              <a:spcAft>
                <a:spcPts val="600"/>
              </a:spcAft>
              <a:buClr>
                <a:schemeClr val="tx1">
                  <a:lumMod val="85000"/>
                  <a:lumOff val="15000"/>
                </a:schemeClr>
              </a:buClr>
              <a:buFont typeface="Garamond" pitchFamily="18" charset="0"/>
              <a:buChar char="◦"/>
            </a:pPr>
            <a:endParaRPr lang="en-US" dirty="0">
              <a:latin typeface="Arial" panose="020B0604020202020204" pitchFamily="34" charset="0"/>
              <a:cs typeface="Arial" panose="020B0604020202020204" pitchFamily="34" charset="0"/>
            </a:endParaRPr>
          </a:p>
          <a:p>
            <a:pPr marL="285750" indent="-182880" algn="just">
              <a:spcAft>
                <a:spcPts val="600"/>
              </a:spcAft>
              <a:buClr>
                <a:schemeClr val="tx1">
                  <a:lumMod val="85000"/>
                  <a:lumOff val="15000"/>
                </a:schemeClr>
              </a:buClr>
              <a:buFont typeface="Garamond" pitchFamily="18" charset="0"/>
              <a:buChar char="◦"/>
            </a:pPr>
            <a:r>
              <a:rPr lang="en-US" dirty="0" err="1">
                <a:latin typeface="Arial" panose="020B0604020202020204" pitchFamily="34" charset="0"/>
                <a:cs typeface="Arial" panose="020B0604020202020204" pitchFamily="34" charset="0"/>
              </a:rPr>
              <a:t>Yüksek</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içeriği</a:t>
            </a:r>
            <a:r>
              <a:rPr lang="en-US" dirty="0">
                <a:latin typeface="Arial" panose="020B0604020202020204" pitchFamily="34" charset="0"/>
                <a:cs typeface="Arial" panose="020B0604020202020204" pitchFamily="34" charset="0"/>
              </a:rPr>
              <a:t> </a:t>
            </a:r>
          </a:p>
          <a:p>
            <a:pPr marL="285750" indent="-182880" algn="just">
              <a:spcAft>
                <a:spcPts val="600"/>
              </a:spcAft>
              <a:buClr>
                <a:schemeClr val="tx1">
                  <a:lumMod val="85000"/>
                  <a:lumOff val="15000"/>
                </a:schemeClr>
              </a:buClr>
              <a:buFont typeface="Garamond" pitchFamily="18" charset="0"/>
              <a:buChar char="◦"/>
            </a:pPr>
            <a:r>
              <a:rPr lang="en-US" dirty="0" err="1">
                <a:latin typeface="Arial" panose="020B0604020202020204" pitchFamily="34" charset="0"/>
                <a:cs typeface="Arial" panose="020B0604020202020204" pitchFamily="34" charset="0"/>
              </a:rPr>
              <a:t>Hücre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zarı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beyin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bariyeri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boyunca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taşınabilirlik</a:t>
            </a:r>
            <a:endParaRPr lang="en-US" dirty="0">
              <a:latin typeface="Arial" panose="020B0604020202020204" pitchFamily="34" charset="0"/>
              <a:cs typeface="Arial" panose="020B0604020202020204" pitchFamily="34" charset="0"/>
            </a:endParaRPr>
          </a:p>
          <a:p>
            <a:pPr marL="285750" indent="-182880" algn="just">
              <a:spcAft>
                <a:spcPts val="600"/>
              </a:spcAft>
              <a:buClr>
                <a:schemeClr val="tx1">
                  <a:lumMod val="85000"/>
                  <a:lumOff val="15000"/>
                </a:schemeClr>
              </a:buClr>
              <a:buFont typeface="Garamond" pitchFamily="18" charset="0"/>
              <a:buChar char="◦"/>
            </a:pPr>
            <a:r>
              <a:rPr lang="en-US" dirty="0" err="1">
                <a:latin typeface="Arial" panose="020B0604020202020204" pitchFamily="34" charset="0"/>
                <a:cs typeface="Arial" panose="020B0604020202020204" pitchFamily="34" charset="0"/>
              </a:rPr>
              <a:t>Tümör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hücrelerinde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seçici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olarak</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birikme</a:t>
            </a:r>
            <a:r>
              <a:rPr lang="en-US" dirty="0">
                <a:latin typeface="Arial" panose="020B0604020202020204" pitchFamily="34" charset="0"/>
                <a:cs typeface="Arial" panose="020B0604020202020204" pitchFamily="34" charset="0"/>
              </a:rPr>
              <a:t> </a:t>
            </a:r>
          </a:p>
          <a:p>
            <a:pPr marL="285750" indent="-182880" algn="just">
              <a:spcAft>
                <a:spcPts val="600"/>
              </a:spcAft>
              <a:buClr>
                <a:schemeClr val="tx1">
                  <a:lumMod val="85000"/>
                  <a:lumOff val="15000"/>
                </a:schemeClr>
              </a:buClr>
              <a:buFont typeface="Garamond" pitchFamily="18" charset="0"/>
              <a:buChar char="◦"/>
            </a:pPr>
            <a:r>
              <a:rPr lang="en-US" dirty="0" err="1">
                <a:latin typeface="Arial" panose="020B0604020202020204" pitchFamily="34" charset="0"/>
                <a:cs typeface="Arial" panose="020B0604020202020204" pitchFamily="34" charset="0"/>
              </a:rPr>
              <a:t>Düşük</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toksisite</a:t>
            </a:r>
            <a:endParaRPr lang="en-US" dirty="0">
              <a:latin typeface="Arial" panose="020B0604020202020204" pitchFamily="34" charset="0"/>
              <a:cs typeface="Arial" panose="020B0604020202020204" pitchFamily="34" charset="0"/>
            </a:endParaRPr>
          </a:p>
          <a:p>
            <a:pPr marL="285750" indent="-182880" algn="just">
              <a:spcAft>
                <a:spcPts val="600"/>
              </a:spcAft>
              <a:buClr>
                <a:schemeClr val="tx1">
                  <a:lumMod val="85000"/>
                  <a:lumOff val="15000"/>
                </a:schemeClr>
              </a:buClr>
              <a:buFont typeface="Garamond" pitchFamily="18" charset="0"/>
              <a:buChar char="◦"/>
            </a:pPr>
            <a:r>
              <a:rPr lang="en-US" dirty="0" err="1">
                <a:latin typeface="Arial" panose="020B0604020202020204" pitchFamily="34" charset="0"/>
                <a:cs typeface="Arial" panose="020B0604020202020204" pitchFamily="34" charset="0"/>
              </a:rPr>
              <a:t>Katabolizmaya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karşı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direnç</a:t>
            </a:r>
            <a:endParaRPr lang="en-US" dirty="0">
              <a:latin typeface="Arial" panose="020B0604020202020204" pitchFamily="34" charset="0"/>
              <a:cs typeface="Arial" panose="020B0604020202020204" pitchFamily="34" charset="0"/>
            </a:endParaRPr>
          </a:p>
        </p:txBody>
      </p:sp>
      <p:pic>
        <p:nvPicPr>
          <p:cNvPr id="9" name="Resim 8">
            <a:extLst>
              <a:ext uri="{FF2B5EF4-FFF2-40B4-BE49-F238E27FC236}">
                <a16:creationId xmlns:a16="http://schemas.microsoft.com/office/drawing/2014/main" id="{40A1DC50-E16A-4A1D-85D0-4A0991BE691B}"/>
              </a:ext>
            </a:extLst>
          </p:cNvPr>
          <p:cNvPicPr>
            <a:picLocks noChangeAspect="1"/>
          </p:cNvPicPr>
          <p:nvPr/>
        </p:nvPicPr>
        <p:blipFill>
          <a:blip r:embed="rId2"/>
          <a:stretch>
            <a:fillRect/>
          </a:stretch>
        </p:blipFill>
        <p:spPr>
          <a:xfrm>
            <a:off x="738767" y="438228"/>
            <a:ext cx="4893548" cy="6176918"/>
          </a:xfrm>
          <a:prstGeom prst="rect">
            <a:avLst/>
          </a:prstGeom>
        </p:spPr>
      </p:pic>
    </p:spTree>
    <p:extLst>
      <p:ext uri="{BB962C8B-B14F-4D97-AF65-F5344CB8AC3E}">
        <p14:creationId xmlns:p14="http://schemas.microsoft.com/office/powerpoint/2010/main" val="4085886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33F8F16-3931-4BA9-9B36-F0802C02E3D9}"/>
              </a:ext>
            </a:extLst>
          </p:cNvPr>
          <p:cNvSpPr>
            <a:spLocks noGrp="1"/>
          </p:cNvSpPr>
          <p:nvPr>
            <p:ph idx="1"/>
          </p:nvPr>
        </p:nvSpPr>
        <p:spPr>
          <a:xfrm>
            <a:off x="1206230" y="1058474"/>
            <a:ext cx="6264546" cy="4500946"/>
          </a:xfrm>
        </p:spPr>
        <p:txBody>
          <a:bodyPr/>
          <a:lstStyle/>
          <a:p>
            <a:pPr algn="just"/>
            <a:r>
              <a:rPr lang="tr-TR" dirty="0">
                <a:latin typeface="Arial" panose="020B0604020202020204" pitchFamily="34" charset="0"/>
                <a:cs typeface="Arial" panose="020B0604020202020204" pitchFamily="34" charset="0"/>
              </a:rPr>
              <a:t>Bor, bazı ülkelerde diğer minerallerle birlikte tablet olarak üretilmeye başlanmıştır. </a:t>
            </a:r>
          </a:p>
          <a:p>
            <a:pPr algn="just"/>
            <a:r>
              <a:rPr lang="tr-TR" dirty="0" err="1">
                <a:latin typeface="Arial" panose="020B0604020202020204" pitchFamily="34" charset="0"/>
                <a:cs typeface="Arial" panose="020B0604020202020204" pitchFamily="34" charset="0"/>
              </a:rPr>
              <a:t>Ostreopoz</a:t>
            </a:r>
            <a:r>
              <a:rPr lang="tr-TR" dirty="0">
                <a:latin typeface="Arial" panose="020B0604020202020204" pitchFamily="34" charset="0"/>
                <a:cs typeface="Arial" panose="020B0604020202020204" pitchFamily="34" charset="0"/>
              </a:rPr>
              <a:t>, kemik gelişimi, alerjik ve psikolojik sağlık problemlerinin tedavisinde bor mineralleri kullanılmaktadır.</a:t>
            </a:r>
          </a:p>
          <a:p>
            <a:pPr algn="just"/>
            <a:r>
              <a:rPr lang="tr-TR" dirty="0">
                <a:latin typeface="Arial" panose="020B0604020202020204" pitchFamily="34" charset="0"/>
                <a:cs typeface="Arial" panose="020B0604020202020204" pitchFamily="34" charset="0"/>
              </a:rPr>
              <a:t>Borik asit analjezik ve antiseptik özelliğinden dolayı bazı ilaçlara ve kozmetiklerin içeriğine eklenmektedir. Borik asit ihtiva eden ürünler arasında pudra, saç durulayıcı, ağız temizleyici ve koruyucu yağlar bulunmaktadır. </a:t>
            </a:r>
          </a:p>
          <a:p>
            <a:pPr algn="just"/>
            <a:r>
              <a:rPr lang="tr-TR" dirty="0" err="1">
                <a:latin typeface="Arial" panose="020B0604020202020204" pitchFamily="34" charset="0"/>
                <a:cs typeface="Arial" panose="020B0604020202020204" pitchFamily="34" charset="0"/>
              </a:rPr>
              <a:t>Ozgama-borane</a:t>
            </a:r>
            <a:r>
              <a:rPr lang="tr-TR" dirty="0">
                <a:latin typeface="Arial" panose="020B0604020202020204" pitchFamily="34" charset="0"/>
                <a:cs typeface="Arial" panose="020B0604020202020204" pitchFamily="34" charset="0"/>
              </a:rPr>
              <a:t> ara ürünü, kortizon gibi ilaçların üretiminde kullanılmaktadır.</a:t>
            </a:r>
          </a:p>
          <a:p>
            <a:pPr algn="just"/>
            <a:r>
              <a:rPr lang="tr-TR" dirty="0">
                <a:latin typeface="Arial" panose="020B0604020202020204" pitchFamily="34" charset="0"/>
                <a:cs typeface="Arial" panose="020B0604020202020204" pitchFamily="34" charset="0"/>
              </a:rPr>
              <a:t>Bor manyetik rezonans görüntüleme cihazlarında da kullanılmaktadır.</a:t>
            </a:r>
          </a:p>
          <a:p>
            <a:endParaRPr lang="tr-TR" dirty="0"/>
          </a:p>
        </p:txBody>
      </p:sp>
      <p:pic>
        <p:nvPicPr>
          <p:cNvPr id="4" name="Resim 3">
            <a:extLst>
              <a:ext uri="{FF2B5EF4-FFF2-40B4-BE49-F238E27FC236}">
                <a16:creationId xmlns:a16="http://schemas.microsoft.com/office/drawing/2014/main" id="{DF6E7A7A-2A8F-4358-8E76-604AEC56B4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300" b="93069" l="9442" r="89700">
                        <a14:foregroundMark x1="29185" y1="3630" x2="63948" y2="3960"/>
                        <a14:foregroundMark x1="63948" y1="3960" x2="67382" y2="3630"/>
                        <a14:foregroundMark x1="35622" y1="31683" x2="35622" y2="31683"/>
                        <a14:foregroundMark x1="29185" y1="17822" x2="30472" y2="19142"/>
                        <a14:foregroundMark x1="35622" y1="22112" x2="55365" y2="25743"/>
                        <a14:foregroundMark x1="39485" y1="93069" x2="48069" y2="93069"/>
                      </a14:backgroundRemoval>
                    </a14:imgEffect>
                  </a14:imgLayer>
                </a14:imgProps>
              </a:ext>
            </a:extLst>
          </a:blip>
          <a:stretch>
            <a:fillRect/>
          </a:stretch>
        </p:blipFill>
        <p:spPr>
          <a:xfrm>
            <a:off x="7797803" y="1058474"/>
            <a:ext cx="1528908" cy="1988237"/>
          </a:xfrm>
          <a:prstGeom prst="rect">
            <a:avLst/>
          </a:prstGeom>
        </p:spPr>
      </p:pic>
      <p:pic>
        <p:nvPicPr>
          <p:cNvPr id="6" name="Resim 5">
            <a:extLst>
              <a:ext uri="{FF2B5EF4-FFF2-40B4-BE49-F238E27FC236}">
                <a16:creationId xmlns:a16="http://schemas.microsoft.com/office/drawing/2014/main" id="{E02B2A9D-67D1-4752-B87E-47EDC9C057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294" b="94824" l="10000" r="90000">
                        <a14:foregroundMark x1="31882" y1="92118" x2="31882" y2="92118"/>
                        <a14:foregroundMark x1="31294" y1="93765" x2="60941" y2="94824"/>
                        <a14:foregroundMark x1="60941" y1="94824" x2="62824" y2="93765"/>
                        <a14:foregroundMark x1="52118" y1="4353" x2="52118" y2="4353"/>
                        <a14:foregroundMark x1="32941" y1="4353" x2="32941" y2="4353"/>
                        <a14:foregroundMark x1="32941" y1="7647" x2="52118" y2="7059"/>
                        <a14:foregroundMark x1="32941" y1="6000" x2="54824" y2="5529"/>
                        <a14:foregroundMark x1="66588" y1="4941" x2="38706" y2="5765"/>
                        <a14:foregroundMark x1="38706" y1="5765" x2="35059" y2="7059"/>
                        <a14:foregroundMark x1="66118" y1="7647" x2="38824" y2="3294"/>
                      </a14:backgroundRemoval>
                    </a14:imgEffect>
                  </a14:imgLayer>
                </a14:imgProps>
              </a:ext>
            </a:extLst>
          </a:blip>
          <a:srcRect t="4128"/>
          <a:stretch/>
        </p:blipFill>
        <p:spPr>
          <a:xfrm>
            <a:off x="8700106" y="1058474"/>
            <a:ext cx="1762372" cy="1689630"/>
          </a:xfrm>
          <a:prstGeom prst="rect">
            <a:avLst/>
          </a:prstGeom>
        </p:spPr>
      </p:pic>
      <p:pic>
        <p:nvPicPr>
          <p:cNvPr id="5" name="Resim 4">
            <a:extLst>
              <a:ext uri="{FF2B5EF4-FFF2-40B4-BE49-F238E27FC236}">
                <a16:creationId xmlns:a16="http://schemas.microsoft.com/office/drawing/2014/main" id="{3161E644-6E37-437A-B82A-9D50E9FCE85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601" b="95380" l="9901" r="89769">
                        <a14:foregroundMark x1="56436" y1="13201" x2="56436" y2="13201"/>
                        <a14:foregroundMark x1="36964" y1="7591" x2="63036" y2="6601"/>
                        <a14:foregroundMark x1="63036" y1="6601" x2="65017" y2="6601"/>
                        <a14:foregroundMark x1="64356" y1="11881" x2="60396" y2="37624"/>
                        <a14:foregroundMark x1="60396" y1="37624" x2="52805" y2="48515"/>
                        <a14:foregroundMark x1="29373" y1="26403" x2="27723" y2="78548"/>
                        <a14:foregroundMark x1="27723" y1="78548" x2="49175" y2="97030"/>
                        <a14:foregroundMark x1="49175" y1="97030" x2="73597" y2="86799"/>
                        <a14:foregroundMark x1="73597" y1="86799" x2="60396" y2="95380"/>
                      </a14:backgroundRemoval>
                    </a14:imgEffect>
                  </a14:imgLayer>
                </a14:imgProps>
              </a:ext>
            </a:extLst>
          </a:blip>
          <a:srcRect b="3024"/>
          <a:stretch/>
        </p:blipFill>
        <p:spPr>
          <a:xfrm>
            <a:off x="8990436" y="2184876"/>
            <a:ext cx="1985062" cy="1925021"/>
          </a:xfrm>
          <a:prstGeom prst="rect">
            <a:avLst/>
          </a:prstGeom>
        </p:spPr>
      </p:pic>
      <p:pic>
        <p:nvPicPr>
          <p:cNvPr id="7" name="Resim 6">
            <a:extLst>
              <a:ext uri="{FF2B5EF4-FFF2-40B4-BE49-F238E27FC236}">
                <a16:creationId xmlns:a16="http://schemas.microsoft.com/office/drawing/2014/main" id="{A4EC9491-EF12-4850-ACDD-3C0BFF654BD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67" b="98000" l="3147" r="98252">
                        <a14:foregroundMark x1="42657" y1="5333" x2="42657" y2="5333"/>
                        <a14:foregroundMark x1="19580" y1="4000" x2="37413" y2="3167"/>
                        <a14:foregroundMark x1="37413" y1="3167" x2="65035" y2="4667"/>
                        <a14:foregroundMark x1="12238" y1="1500" x2="49650" y2="1667"/>
                        <a14:foregroundMark x1="49650" y1="1667" x2="69580" y2="667"/>
                        <a14:foregroundMark x1="69580" y1="667" x2="85664" y2="4167"/>
                        <a14:foregroundMark x1="85664" y1="4167" x2="71329" y2="10833"/>
                        <a14:foregroundMark x1="71329" y1="10833" x2="30420" y2="11667"/>
                        <a14:foregroundMark x1="30420" y1="11667" x2="16084" y2="5500"/>
                        <a14:foregroundMark x1="16084" y1="5500" x2="14685" y2="3500"/>
                        <a14:foregroundMark x1="86713" y1="19500" x2="95804" y2="27167"/>
                        <a14:foregroundMark x1="95804" y1="27167" x2="91259" y2="46500"/>
                        <a14:foregroundMark x1="91259" y1="46500" x2="98252" y2="88500"/>
                        <a14:foregroundMark x1="15734" y1="11667" x2="27622" y2="61833"/>
                        <a14:foregroundMark x1="34266" y1="15333" x2="57343" y2="19500"/>
                        <a14:foregroundMark x1="57343" y1="19500" x2="68881" y2="26833"/>
                        <a14:foregroundMark x1="68881" y1="26833" x2="67832" y2="40167"/>
                        <a14:foregroundMark x1="67832" y1="40167" x2="53846" y2="45333"/>
                        <a14:foregroundMark x1="53846" y1="45333" x2="34965" y2="44667"/>
                        <a14:foregroundMark x1="34965" y1="44667" x2="27273" y2="27167"/>
                        <a14:foregroundMark x1="27273" y1="27167" x2="46503" y2="11833"/>
                        <a14:foregroundMark x1="15385" y1="18333" x2="3147" y2="25000"/>
                        <a14:foregroundMark x1="3147" y1="25000" x2="12587" y2="79333"/>
                        <a14:foregroundMark x1="14685" y1="98000" x2="51049" y2="99500"/>
                        <a14:foregroundMark x1="51049" y1="99500" x2="87413" y2="94833"/>
                        <a14:foregroundMark x1="87413" y1="94833" x2="86014" y2="77667"/>
                        <a14:foregroundMark x1="77972" y1="96333" x2="64336" y2="90833"/>
                        <a14:foregroundMark x1="64336" y1="90833" x2="72028" y2="98000"/>
                        <a14:foregroundMark x1="60839" y1="94667" x2="58392" y2="86000"/>
                        <a14:foregroundMark x1="58392" y1="86000" x2="41958" y2="83500"/>
                        <a14:foregroundMark x1="41958" y1="83500" x2="23077" y2="83167"/>
                        <a14:foregroundMark x1="23077" y1="83167" x2="4545" y2="85500"/>
                        <a14:foregroundMark x1="4545" y1="85500" x2="12238" y2="94000"/>
                        <a14:foregroundMark x1="12238" y1="94000" x2="29021" y2="96833"/>
                        <a14:foregroundMark x1="29021" y1="96833" x2="47902" y2="97167"/>
                        <a14:foregroundMark x1="47902" y1="97167" x2="58042" y2="96500"/>
                      </a14:backgroundRemoval>
                    </a14:imgEffect>
                  </a14:imgLayer>
                </a14:imgProps>
              </a:ext>
            </a:extLst>
          </a:blip>
          <a:srcRect t="1217"/>
          <a:stretch/>
        </p:blipFill>
        <p:spPr>
          <a:xfrm>
            <a:off x="8700106" y="2414426"/>
            <a:ext cx="736333" cy="1525963"/>
          </a:xfrm>
          <a:prstGeom prst="rect">
            <a:avLst/>
          </a:prstGeom>
        </p:spPr>
      </p:pic>
    </p:spTree>
    <p:extLst>
      <p:ext uri="{BB962C8B-B14F-4D97-AF65-F5344CB8AC3E}">
        <p14:creationId xmlns:p14="http://schemas.microsoft.com/office/powerpoint/2010/main" val="4164103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4" name="Rectangle 11">
            <a:extLst>
              <a:ext uri="{FF2B5EF4-FFF2-40B4-BE49-F238E27FC236}">
                <a16:creationId xmlns:a16="http://schemas.microsoft.com/office/drawing/2014/main" id="{66A413F7-FFE1-42E7-8C6C-E9CCC477F8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35" name="Rectangle 13">
            <a:extLst>
              <a:ext uri="{FF2B5EF4-FFF2-40B4-BE49-F238E27FC236}">
                <a16:creationId xmlns:a16="http://schemas.microsoft.com/office/drawing/2014/main" id="{BCE0B0FD-3413-40CC-A7D8-6A5058608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6" name="Rectangle 15">
            <a:extLst>
              <a:ext uri="{FF2B5EF4-FFF2-40B4-BE49-F238E27FC236}">
                <a16:creationId xmlns:a16="http://schemas.microsoft.com/office/drawing/2014/main" id="{50C4C044-5B1C-40C8-8C7B-AA5E6D879D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7"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00163F5F-1439-4827-8F7A-B08BDDEFB9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677414-C3D2-4430-876D-9092D633F5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9181D20-1D81-447D-9854-10DDB10D54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8" name="Rectangle 22">
            <a:extLst>
              <a:ext uri="{FF2B5EF4-FFF2-40B4-BE49-F238E27FC236}">
                <a16:creationId xmlns:a16="http://schemas.microsoft.com/office/drawing/2014/main" id="{A6020133-135E-4D08-9F4A-D76B87578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Resim 4">
            <a:extLst>
              <a:ext uri="{FF2B5EF4-FFF2-40B4-BE49-F238E27FC236}">
                <a16:creationId xmlns:a16="http://schemas.microsoft.com/office/drawing/2014/main" id="{BD79B10B-27F6-4A92-AC6B-8A1C37EA151C}"/>
              </a:ext>
            </a:extLst>
          </p:cNvPr>
          <p:cNvPicPr>
            <a:picLocks noChangeAspect="1"/>
          </p:cNvPicPr>
          <p:nvPr/>
        </p:nvPicPr>
        <p:blipFill rotWithShape="1">
          <a:blip r:embed="rId2"/>
          <a:srcRect b="5455"/>
          <a:stretch/>
        </p:blipFill>
        <p:spPr>
          <a:xfrm>
            <a:off x="781199" y="643467"/>
            <a:ext cx="4855334" cy="3447286"/>
          </a:xfrm>
          <a:prstGeom prst="rect">
            <a:avLst/>
          </a:prstGeom>
        </p:spPr>
      </p:pic>
      <p:pic>
        <p:nvPicPr>
          <p:cNvPr id="4" name="İçerik Yer Tutucusu 3">
            <a:extLst>
              <a:ext uri="{FF2B5EF4-FFF2-40B4-BE49-F238E27FC236}">
                <a16:creationId xmlns:a16="http://schemas.microsoft.com/office/drawing/2014/main" id="{17B77C30-4F37-461E-8D13-52340745F07F}"/>
              </a:ext>
            </a:extLst>
          </p:cNvPr>
          <p:cNvPicPr>
            <a:picLocks noGrp="1" noChangeAspect="1"/>
          </p:cNvPicPr>
          <p:nvPr>
            <p:ph idx="1"/>
          </p:nvPr>
        </p:nvPicPr>
        <p:blipFill rotWithShape="1">
          <a:blip r:embed="rId3"/>
          <a:srcRect t="8704" b="14780"/>
          <a:stretch/>
        </p:blipFill>
        <p:spPr>
          <a:xfrm>
            <a:off x="6417734" y="643468"/>
            <a:ext cx="5224367" cy="3447286"/>
          </a:xfrm>
          <a:prstGeom prst="rect">
            <a:avLst/>
          </a:prstGeom>
        </p:spPr>
      </p:pic>
      <p:sp>
        <p:nvSpPr>
          <p:cNvPr id="39" name="Rectangle 24">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06119"/>
            <a:ext cx="12192000" cy="2251881"/>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26">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41" name="Rectangle 28">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cxnSp>
        <p:nvCxnSpPr>
          <p:cNvPr id="42" name="Straight Connector 30">
            <a:extLst>
              <a:ext uri="{FF2B5EF4-FFF2-40B4-BE49-F238E27FC236}">
                <a16:creationId xmlns:a16="http://schemas.microsoft.com/office/drawing/2014/main" id="{A5EECEE2-745A-4C3E-9A46-1B2ACCDC02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93533"/>
            <a:ext cx="0" cy="17471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Metin kutusu 5">
            <a:extLst>
              <a:ext uri="{FF2B5EF4-FFF2-40B4-BE49-F238E27FC236}">
                <a16:creationId xmlns:a16="http://schemas.microsoft.com/office/drawing/2014/main" id="{B10E4307-6204-4714-A340-CDC8EBA7B4A6}"/>
              </a:ext>
            </a:extLst>
          </p:cNvPr>
          <p:cNvSpPr txBox="1"/>
          <p:nvPr/>
        </p:nvSpPr>
        <p:spPr>
          <a:xfrm>
            <a:off x="689832" y="5337764"/>
            <a:ext cx="4945869" cy="369332"/>
          </a:xfrm>
          <a:prstGeom prst="rect">
            <a:avLst/>
          </a:prstGeom>
          <a:noFill/>
        </p:spPr>
        <p:txBody>
          <a:bodyPr wrap="square" rtlCol="0">
            <a:spAutoFit/>
          </a:bodyPr>
          <a:lstStyle/>
          <a:p>
            <a:pPr algn="ctr"/>
            <a:r>
              <a:rPr lang="tr-TR" b="1" dirty="0">
                <a:latin typeface="Arial" panose="020B0604020202020204" pitchFamily="34" charset="0"/>
                <a:cs typeface="Arial" panose="020B0604020202020204" pitchFamily="34" charset="0"/>
              </a:rPr>
              <a:t>Bor Tüketimi Bölgelere Göre Dağılım                                          </a:t>
            </a:r>
          </a:p>
        </p:txBody>
      </p:sp>
      <p:sp>
        <p:nvSpPr>
          <p:cNvPr id="7" name="Metin kutusu 6">
            <a:extLst>
              <a:ext uri="{FF2B5EF4-FFF2-40B4-BE49-F238E27FC236}">
                <a16:creationId xmlns:a16="http://schemas.microsoft.com/office/drawing/2014/main" id="{53E57CFA-D341-4AE5-ADD8-FAA43EF9E04E}"/>
              </a:ext>
            </a:extLst>
          </p:cNvPr>
          <p:cNvSpPr txBox="1"/>
          <p:nvPr/>
        </p:nvSpPr>
        <p:spPr>
          <a:xfrm>
            <a:off x="7183225" y="5339025"/>
            <a:ext cx="4458876" cy="369332"/>
          </a:xfrm>
          <a:prstGeom prst="rect">
            <a:avLst/>
          </a:prstGeom>
          <a:noFill/>
        </p:spPr>
        <p:txBody>
          <a:bodyPr wrap="square" rtlCol="0">
            <a:spAutoFit/>
          </a:bodyPr>
          <a:lstStyle/>
          <a:p>
            <a:r>
              <a:rPr lang="tr-TR" b="1" dirty="0">
                <a:latin typeface="Arial" panose="020B0604020202020204" pitchFamily="34" charset="0"/>
                <a:cs typeface="Arial" panose="020B0604020202020204" pitchFamily="34" charset="0"/>
              </a:rPr>
              <a:t>Dünya Bor Ürünleri Tüketimi (bin ton)</a:t>
            </a:r>
          </a:p>
        </p:txBody>
      </p:sp>
      <p:sp>
        <p:nvSpPr>
          <p:cNvPr id="8" name="Ok: Aşağı 7">
            <a:extLst>
              <a:ext uri="{FF2B5EF4-FFF2-40B4-BE49-F238E27FC236}">
                <a16:creationId xmlns:a16="http://schemas.microsoft.com/office/drawing/2014/main" id="{50FA4D9A-B3CB-4B10-9DD2-0CD42DC80F73}"/>
              </a:ext>
            </a:extLst>
          </p:cNvPr>
          <p:cNvSpPr/>
          <p:nvPr/>
        </p:nvSpPr>
        <p:spPr>
          <a:xfrm>
            <a:off x="2969443" y="4223208"/>
            <a:ext cx="471341" cy="951861"/>
          </a:xfrm>
          <a:prstGeom prst="down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accent6"/>
              </a:solidFill>
            </a:endParaRPr>
          </a:p>
        </p:txBody>
      </p:sp>
      <p:sp>
        <p:nvSpPr>
          <p:cNvPr id="32" name="Ok: Aşağı 31">
            <a:extLst>
              <a:ext uri="{FF2B5EF4-FFF2-40B4-BE49-F238E27FC236}">
                <a16:creationId xmlns:a16="http://schemas.microsoft.com/office/drawing/2014/main" id="{B5FE6673-1981-4ECD-8F88-6B27370210F9}"/>
              </a:ext>
            </a:extLst>
          </p:cNvPr>
          <p:cNvSpPr/>
          <p:nvPr/>
        </p:nvSpPr>
        <p:spPr>
          <a:xfrm>
            <a:off x="8986886" y="4223208"/>
            <a:ext cx="471341" cy="951861"/>
          </a:xfrm>
          <a:prstGeom prst="down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accent6"/>
              </a:solidFill>
            </a:endParaRPr>
          </a:p>
        </p:txBody>
      </p:sp>
    </p:spTree>
    <p:extLst>
      <p:ext uri="{BB962C8B-B14F-4D97-AF65-F5344CB8AC3E}">
        <p14:creationId xmlns:p14="http://schemas.microsoft.com/office/powerpoint/2010/main" val="1648192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95000"/>
              </a:schemeClr>
              <a:schemeClr val="bg1">
                <a:shade val="92000"/>
                <a:satMod val="115000"/>
              </a:schemeClr>
            </a:duotone>
          </a:blip>
          <a:tile tx="0" ty="0" sx="60000" sy="60000" flip="none" algn="tl"/>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useBgFill="1">
        <p:nvSpPr>
          <p:cNvPr id="15" name="Rectangle 14">
            <a:extLst>
              <a:ext uri="{FF2B5EF4-FFF2-40B4-BE49-F238E27FC236}">
                <a16:creationId xmlns:a16="http://schemas.microsoft.com/office/drawing/2014/main" id="{A069235B-22DB-4231-8291-D64DA2CDE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AAE40DA-1F5A-4A1A-89CA-2BC620DCD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rtlCol="0" anchor="ctr"/>
          <a:lstStyle/>
          <a:p>
            <a:pPr algn="ctr"/>
            <a:endParaRPr lang="en-US"/>
          </a:p>
        </p:txBody>
      </p:sp>
      <p:pic>
        <p:nvPicPr>
          <p:cNvPr id="4" name="İçerik Yer Tutucusu 3">
            <a:extLst>
              <a:ext uri="{FF2B5EF4-FFF2-40B4-BE49-F238E27FC236}">
                <a16:creationId xmlns:a16="http://schemas.microsoft.com/office/drawing/2014/main" id="{9D4489ED-0896-40B6-8722-77EC5E8487F4}"/>
              </a:ext>
            </a:extLst>
          </p:cNvPr>
          <p:cNvPicPr>
            <a:picLocks noGrp="1" noChangeAspect="1"/>
          </p:cNvPicPr>
          <p:nvPr>
            <p:ph idx="1"/>
          </p:nvPr>
        </p:nvPicPr>
        <p:blipFill>
          <a:blip r:embed="rId3"/>
          <a:stretch>
            <a:fillRect/>
          </a:stretch>
        </p:blipFill>
        <p:spPr>
          <a:xfrm>
            <a:off x="2898843" y="566393"/>
            <a:ext cx="6322978" cy="5811547"/>
          </a:xfrm>
          <a:prstGeom prst="rect">
            <a:avLst/>
          </a:prstGeom>
        </p:spPr>
      </p:pic>
    </p:spTree>
    <p:extLst>
      <p:ext uri="{BB962C8B-B14F-4D97-AF65-F5344CB8AC3E}">
        <p14:creationId xmlns:p14="http://schemas.microsoft.com/office/powerpoint/2010/main" val="873438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graphicFrame>
        <p:nvGraphicFramePr>
          <p:cNvPr id="4" name="Tablo 3">
            <a:extLst>
              <a:ext uri="{FF2B5EF4-FFF2-40B4-BE49-F238E27FC236}">
                <a16:creationId xmlns:a16="http://schemas.microsoft.com/office/drawing/2014/main" id="{347A007E-C349-495E-8395-7C27D49119FE}"/>
              </a:ext>
            </a:extLst>
          </p:cNvPr>
          <p:cNvGraphicFramePr>
            <a:graphicFrameLocks noGrp="1"/>
          </p:cNvGraphicFramePr>
          <p:nvPr>
            <p:extLst>
              <p:ext uri="{D42A27DB-BD31-4B8C-83A1-F6EECF244321}">
                <p14:modId xmlns:p14="http://schemas.microsoft.com/office/powerpoint/2010/main" val="3774129361"/>
              </p:ext>
            </p:extLst>
          </p:nvPr>
        </p:nvGraphicFramePr>
        <p:xfrm>
          <a:off x="477012" y="480060"/>
          <a:ext cx="11237976" cy="5455851"/>
        </p:xfrm>
        <a:graphic>
          <a:graphicData uri="http://schemas.openxmlformats.org/drawingml/2006/table">
            <a:tbl>
              <a:tblPr firstRow="1" firstCol="1" bandRow="1">
                <a:tableStyleId>{9D7B26C5-4107-4FEC-AEDC-1716B250A1EF}</a:tableStyleId>
              </a:tblPr>
              <a:tblGrid>
                <a:gridCol w="2435546">
                  <a:extLst>
                    <a:ext uri="{9D8B030D-6E8A-4147-A177-3AD203B41FA5}">
                      <a16:colId xmlns:a16="http://schemas.microsoft.com/office/drawing/2014/main" val="3734768507"/>
                    </a:ext>
                  </a:extLst>
                </a:gridCol>
                <a:gridCol w="2762921">
                  <a:extLst>
                    <a:ext uri="{9D8B030D-6E8A-4147-A177-3AD203B41FA5}">
                      <a16:colId xmlns:a16="http://schemas.microsoft.com/office/drawing/2014/main" val="1306248244"/>
                    </a:ext>
                  </a:extLst>
                </a:gridCol>
                <a:gridCol w="6039509">
                  <a:extLst>
                    <a:ext uri="{9D8B030D-6E8A-4147-A177-3AD203B41FA5}">
                      <a16:colId xmlns:a16="http://schemas.microsoft.com/office/drawing/2014/main" val="1666999308"/>
                    </a:ext>
                  </a:extLst>
                </a:gridCol>
              </a:tblGrid>
              <a:tr h="197680">
                <a:tc gridSpan="3">
                  <a:txBody>
                    <a:bodyPr/>
                    <a:lstStyle/>
                    <a:p>
                      <a:pPr algn="just">
                        <a:lnSpc>
                          <a:spcPct val="107000"/>
                        </a:lnSpc>
                        <a:spcAft>
                          <a:spcPts val="800"/>
                        </a:spcAft>
                      </a:pPr>
                      <a:r>
                        <a:rPr lang="tr-TR" sz="1400" dirty="0">
                          <a:effectLst/>
                          <a:latin typeface="Arial" panose="020B0604020202020204" pitchFamily="34" charset="0"/>
                          <a:cs typeface="Arial" panose="020B0604020202020204" pitchFamily="34" charset="0"/>
                        </a:rPr>
                        <a:t>Bazı anorganik bor bileşiklerinin kullanım alanları</a:t>
                      </a:r>
                      <a:endParaRPr lang="tr-TR" sz="14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236612130"/>
                  </a:ext>
                </a:extLst>
              </a:tr>
              <a:tr h="197680">
                <a:tc>
                  <a:txBody>
                    <a:bodyPr/>
                    <a:lstStyle/>
                    <a:p>
                      <a:pPr algn="just">
                        <a:lnSpc>
                          <a:spcPct val="107000"/>
                        </a:lnSpc>
                        <a:spcAft>
                          <a:spcPts val="800"/>
                        </a:spcAft>
                      </a:pPr>
                      <a:r>
                        <a:rPr lang="tr-TR" sz="900" dirty="0">
                          <a:effectLst/>
                          <a:latin typeface="Arial" panose="020B0604020202020204" pitchFamily="34" charset="0"/>
                          <a:cs typeface="Arial" panose="020B0604020202020204" pitchFamily="34" charset="0"/>
                        </a:rPr>
                        <a:t>Al</a:t>
                      </a:r>
                      <a:r>
                        <a:rPr lang="tr-TR" sz="900" baseline="-25000" dirty="0">
                          <a:effectLst/>
                          <a:latin typeface="Arial" panose="020B0604020202020204" pitchFamily="34" charset="0"/>
                          <a:cs typeface="Arial" panose="020B0604020202020204" pitchFamily="34" charset="0"/>
                        </a:rPr>
                        <a:t>4</a:t>
                      </a:r>
                      <a:r>
                        <a:rPr lang="tr-TR" sz="900" dirty="0">
                          <a:effectLst/>
                          <a:latin typeface="Arial" panose="020B0604020202020204" pitchFamily="34" charset="0"/>
                          <a:cs typeface="Arial" panose="020B0604020202020204" pitchFamily="34" charset="0"/>
                        </a:rPr>
                        <a:t>B</a:t>
                      </a:r>
                      <a:r>
                        <a:rPr lang="tr-TR" sz="900" baseline="-25000" dirty="0">
                          <a:effectLst/>
                          <a:latin typeface="Arial" panose="020B0604020202020204" pitchFamily="34" charset="0"/>
                          <a:cs typeface="Arial" panose="020B0604020202020204" pitchFamily="34" charset="0"/>
                        </a:rPr>
                        <a:t>4</a:t>
                      </a:r>
                      <a:r>
                        <a:rPr lang="tr-TR" sz="900" dirty="0">
                          <a:effectLst/>
                          <a:latin typeface="Arial" panose="020B0604020202020204" pitchFamily="34" charset="0"/>
                          <a:cs typeface="Arial" panose="020B0604020202020204" pitchFamily="34" charset="0"/>
                        </a:rPr>
                        <a:t>O</a:t>
                      </a:r>
                      <a:r>
                        <a:rPr lang="tr-TR" sz="900" baseline="-25000" dirty="0">
                          <a:effectLst/>
                          <a:latin typeface="Arial" panose="020B0604020202020204" pitchFamily="34" charset="0"/>
                          <a:cs typeface="Arial" panose="020B0604020202020204" pitchFamily="34" charset="0"/>
                        </a:rPr>
                        <a:t>12</a:t>
                      </a:r>
                      <a:r>
                        <a:rPr lang="tr-TR" sz="900" dirty="0">
                          <a:effectLst/>
                          <a:latin typeface="Arial" panose="020B0604020202020204" pitchFamily="34" charset="0"/>
                          <a:cs typeface="Arial" panose="020B0604020202020204" pitchFamily="34" charset="0"/>
                        </a:rPr>
                        <a:t> . 3H</a:t>
                      </a:r>
                      <a:r>
                        <a:rPr lang="tr-TR" sz="900" baseline="-25000" dirty="0">
                          <a:effectLst/>
                          <a:latin typeface="Arial" panose="020B0604020202020204" pitchFamily="34" charset="0"/>
                          <a:cs typeface="Arial" panose="020B0604020202020204" pitchFamily="34" charset="0"/>
                        </a:rPr>
                        <a:t>2</a:t>
                      </a:r>
                      <a:r>
                        <a:rPr lang="tr-TR" sz="900" dirty="0">
                          <a:effectLst/>
                          <a:latin typeface="Arial" panose="020B0604020202020204" pitchFamily="34" charset="0"/>
                          <a:cs typeface="Arial" panose="020B0604020202020204" pitchFamily="34" charset="0"/>
                        </a:rPr>
                        <a:t>O</a:t>
                      </a:r>
                      <a:endParaRPr lang="tr-TR" sz="10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gn="just">
                        <a:lnSpc>
                          <a:spcPct val="107000"/>
                        </a:lnSpc>
                        <a:spcAft>
                          <a:spcPts val="800"/>
                        </a:spcAft>
                      </a:pPr>
                      <a:r>
                        <a:rPr lang="tr-TR" sz="1200" dirty="0">
                          <a:effectLst/>
                          <a:latin typeface="Arial" panose="020B0604020202020204" pitchFamily="34" charset="0"/>
                          <a:cs typeface="Arial" panose="020B0604020202020204" pitchFamily="34" charset="0"/>
                        </a:rPr>
                        <a:t>Alüminyum borat</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gn="just">
                        <a:lnSpc>
                          <a:spcPct val="107000"/>
                        </a:lnSpc>
                        <a:spcAft>
                          <a:spcPts val="800"/>
                        </a:spcAft>
                      </a:pPr>
                      <a:r>
                        <a:rPr lang="tr-TR" sz="1200" dirty="0">
                          <a:effectLst/>
                          <a:latin typeface="Arial" panose="020B0604020202020204" pitchFamily="34" charset="0"/>
                          <a:cs typeface="Arial" panose="020B0604020202020204" pitchFamily="34" charset="0"/>
                        </a:rPr>
                        <a:t>Cam ve seramik endüstrileri</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extLst>
                  <a:ext uri="{0D108BD9-81ED-4DB2-BD59-A6C34878D82A}">
                    <a16:rowId xmlns:a16="http://schemas.microsoft.com/office/drawing/2014/main" val="4178983746"/>
                  </a:ext>
                </a:extLst>
              </a:tr>
              <a:tr h="222914">
                <a:tc>
                  <a:txBody>
                    <a:bodyPr/>
                    <a:lstStyle/>
                    <a:p>
                      <a:pPr algn="just">
                        <a:lnSpc>
                          <a:spcPct val="107000"/>
                        </a:lnSpc>
                        <a:spcAft>
                          <a:spcPts val="800"/>
                        </a:spcAft>
                      </a:pPr>
                      <a:r>
                        <a:rPr lang="tr-TR" sz="900" dirty="0">
                          <a:effectLst/>
                          <a:latin typeface="Arial" panose="020B0604020202020204" pitchFamily="34" charset="0"/>
                          <a:cs typeface="Arial" panose="020B0604020202020204" pitchFamily="34" charset="0"/>
                        </a:rPr>
                        <a:t>(NH</a:t>
                      </a:r>
                      <a:r>
                        <a:rPr lang="tr-TR" sz="900" baseline="-25000" dirty="0">
                          <a:effectLst/>
                          <a:latin typeface="Arial" panose="020B0604020202020204" pitchFamily="34" charset="0"/>
                          <a:cs typeface="Arial" panose="020B0604020202020204" pitchFamily="34" charset="0"/>
                        </a:rPr>
                        <a:t>4</a:t>
                      </a:r>
                      <a:r>
                        <a:rPr lang="tr-TR" sz="900" dirty="0">
                          <a:effectLst/>
                          <a:latin typeface="Arial" panose="020B0604020202020204" pitchFamily="34" charset="0"/>
                          <a:cs typeface="Arial" panose="020B0604020202020204" pitchFamily="34" charset="0"/>
                        </a:rPr>
                        <a:t>)</a:t>
                      </a:r>
                      <a:r>
                        <a:rPr lang="tr-TR" sz="900" baseline="-25000" dirty="0">
                          <a:effectLst/>
                          <a:latin typeface="Arial" panose="020B0604020202020204" pitchFamily="34" charset="0"/>
                          <a:cs typeface="Arial" panose="020B0604020202020204" pitchFamily="34" charset="0"/>
                        </a:rPr>
                        <a:t>2</a:t>
                      </a:r>
                      <a:r>
                        <a:rPr lang="tr-TR" sz="900" dirty="0">
                          <a:effectLst/>
                          <a:latin typeface="Arial" panose="020B0604020202020204" pitchFamily="34" charset="0"/>
                          <a:cs typeface="Arial" panose="020B0604020202020204" pitchFamily="34" charset="0"/>
                        </a:rPr>
                        <a:t>B</a:t>
                      </a:r>
                      <a:r>
                        <a:rPr lang="tr-TR" sz="900" baseline="-25000" dirty="0">
                          <a:effectLst/>
                          <a:latin typeface="Arial" panose="020B0604020202020204" pitchFamily="34" charset="0"/>
                          <a:cs typeface="Arial" panose="020B0604020202020204" pitchFamily="34" charset="0"/>
                        </a:rPr>
                        <a:t>10</a:t>
                      </a:r>
                      <a:r>
                        <a:rPr lang="tr-TR" sz="900" dirty="0">
                          <a:effectLst/>
                          <a:latin typeface="Arial" panose="020B0604020202020204" pitchFamily="34" charset="0"/>
                          <a:cs typeface="Arial" panose="020B0604020202020204" pitchFamily="34" charset="0"/>
                        </a:rPr>
                        <a:t>O</a:t>
                      </a:r>
                      <a:r>
                        <a:rPr lang="tr-TR" sz="900" baseline="-25000" dirty="0">
                          <a:effectLst/>
                          <a:latin typeface="Arial" panose="020B0604020202020204" pitchFamily="34" charset="0"/>
                          <a:cs typeface="Arial" panose="020B0604020202020204" pitchFamily="34" charset="0"/>
                        </a:rPr>
                        <a:t>16</a:t>
                      </a:r>
                      <a:r>
                        <a:rPr lang="tr-TR" sz="900" dirty="0">
                          <a:effectLst/>
                          <a:latin typeface="Arial" panose="020B0604020202020204" pitchFamily="34" charset="0"/>
                          <a:cs typeface="Arial" panose="020B0604020202020204" pitchFamily="34" charset="0"/>
                        </a:rPr>
                        <a:t>. 8H</a:t>
                      </a:r>
                      <a:r>
                        <a:rPr lang="tr-TR" sz="900" baseline="-25000" dirty="0">
                          <a:effectLst/>
                          <a:latin typeface="Arial" panose="020B0604020202020204" pitchFamily="34" charset="0"/>
                          <a:cs typeface="Arial" panose="020B0604020202020204" pitchFamily="34" charset="0"/>
                        </a:rPr>
                        <a:t>2</a:t>
                      </a:r>
                      <a:r>
                        <a:rPr lang="tr-TR" sz="900" dirty="0">
                          <a:effectLst/>
                          <a:latin typeface="Arial" panose="020B0604020202020204" pitchFamily="34" charset="0"/>
                          <a:cs typeface="Arial" panose="020B0604020202020204" pitchFamily="34" charset="0"/>
                        </a:rPr>
                        <a:t>0</a:t>
                      </a:r>
                      <a:endParaRPr lang="tr-TR" sz="10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gn="just">
                        <a:lnSpc>
                          <a:spcPct val="107000"/>
                        </a:lnSpc>
                        <a:spcAft>
                          <a:spcPts val="800"/>
                        </a:spcAft>
                      </a:pPr>
                      <a:r>
                        <a:rPr lang="tr-TR" sz="1200" dirty="0">
                          <a:effectLst/>
                          <a:latin typeface="Arial" panose="020B0604020202020204" pitchFamily="34" charset="0"/>
                          <a:cs typeface="Arial" panose="020B0604020202020204" pitchFamily="34" charset="0"/>
                        </a:rPr>
                        <a:t>Amonyum </a:t>
                      </a:r>
                      <a:r>
                        <a:rPr lang="tr-TR" sz="1200" dirty="0" err="1">
                          <a:effectLst/>
                          <a:latin typeface="Arial" panose="020B0604020202020204" pitchFamily="34" charset="0"/>
                          <a:cs typeface="Arial" panose="020B0604020202020204" pitchFamily="34" charset="0"/>
                        </a:rPr>
                        <a:t>pentaborat</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gn="just">
                        <a:lnSpc>
                          <a:spcPct val="107000"/>
                        </a:lnSpc>
                        <a:spcAft>
                          <a:spcPts val="800"/>
                        </a:spcAft>
                      </a:pPr>
                      <a:r>
                        <a:rPr lang="tr-TR" sz="1200" dirty="0">
                          <a:effectLst/>
                          <a:latin typeface="Arial" panose="020B0604020202020204" pitchFamily="34" charset="0"/>
                          <a:cs typeface="Arial" panose="020B0604020202020204" pitchFamily="34" charset="0"/>
                        </a:rPr>
                        <a:t>Bor kimyasallarında ara ürün, denizaltı , elektrolitik yoğunlaştırıcı, kağıt kaplama</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extLst>
                  <a:ext uri="{0D108BD9-81ED-4DB2-BD59-A6C34878D82A}">
                    <a16:rowId xmlns:a16="http://schemas.microsoft.com/office/drawing/2014/main" val="2874576711"/>
                  </a:ext>
                </a:extLst>
              </a:tr>
              <a:tr h="197680">
                <a:tc>
                  <a:txBody>
                    <a:bodyPr/>
                    <a:lstStyle/>
                    <a:p>
                      <a:pPr algn="just">
                        <a:lnSpc>
                          <a:spcPct val="107000"/>
                        </a:lnSpc>
                        <a:spcAft>
                          <a:spcPts val="800"/>
                        </a:spcAft>
                      </a:pPr>
                      <a:r>
                        <a:rPr lang="tr-TR" sz="900" dirty="0">
                          <a:effectLst/>
                          <a:latin typeface="Arial" panose="020B0604020202020204" pitchFamily="34" charset="0"/>
                          <a:cs typeface="Arial" panose="020B0604020202020204" pitchFamily="34" charset="0"/>
                        </a:rPr>
                        <a:t>(NH</a:t>
                      </a:r>
                      <a:r>
                        <a:rPr lang="tr-TR" sz="900" baseline="-25000" dirty="0">
                          <a:effectLst/>
                          <a:latin typeface="Arial" panose="020B0604020202020204" pitchFamily="34" charset="0"/>
                          <a:cs typeface="Arial" panose="020B0604020202020204" pitchFamily="34" charset="0"/>
                        </a:rPr>
                        <a:t>4</a:t>
                      </a:r>
                      <a:r>
                        <a:rPr lang="tr-TR" sz="900" dirty="0">
                          <a:effectLst/>
                          <a:latin typeface="Arial" panose="020B0604020202020204" pitchFamily="34" charset="0"/>
                          <a:cs typeface="Arial" panose="020B0604020202020204" pitchFamily="34" charset="0"/>
                        </a:rPr>
                        <a:t>)</a:t>
                      </a:r>
                      <a:r>
                        <a:rPr lang="tr-TR" sz="900" baseline="-25000" dirty="0">
                          <a:effectLst/>
                          <a:latin typeface="Arial" panose="020B0604020202020204" pitchFamily="34" charset="0"/>
                          <a:cs typeface="Arial" panose="020B0604020202020204" pitchFamily="34" charset="0"/>
                        </a:rPr>
                        <a:t>2</a:t>
                      </a:r>
                      <a:r>
                        <a:rPr lang="tr-TR" sz="900" dirty="0">
                          <a:effectLst/>
                          <a:latin typeface="Arial" panose="020B0604020202020204" pitchFamily="34" charset="0"/>
                          <a:cs typeface="Arial" panose="020B0604020202020204" pitchFamily="34" charset="0"/>
                        </a:rPr>
                        <a:t>B</a:t>
                      </a:r>
                      <a:r>
                        <a:rPr lang="tr-TR" sz="900" baseline="-25000" dirty="0">
                          <a:effectLst/>
                          <a:latin typeface="Arial" panose="020B0604020202020204" pitchFamily="34" charset="0"/>
                          <a:cs typeface="Arial" panose="020B0604020202020204" pitchFamily="34" charset="0"/>
                        </a:rPr>
                        <a:t>4</a:t>
                      </a:r>
                      <a:r>
                        <a:rPr lang="tr-TR" sz="900" dirty="0">
                          <a:effectLst/>
                          <a:latin typeface="Arial" panose="020B0604020202020204" pitchFamily="34" charset="0"/>
                          <a:cs typeface="Arial" panose="020B0604020202020204" pitchFamily="34" charset="0"/>
                        </a:rPr>
                        <a:t>O</a:t>
                      </a:r>
                      <a:r>
                        <a:rPr lang="tr-TR" sz="900" baseline="-25000" dirty="0">
                          <a:effectLst/>
                          <a:latin typeface="Arial" panose="020B0604020202020204" pitchFamily="34" charset="0"/>
                          <a:cs typeface="Arial" panose="020B0604020202020204" pitchFamily="34" charset="0"/>
                        </a:rPr>
                        <a:t>7.</a:t>
                      </a:r>
                      <a:r>
                        <a:rPr lang="tr-TR" sz="900" dirty="0">
                          <a:effectLst/>
                          <a:latin typeface="Arial" panose="020B0604020202020204" pitchFamily="34" charset="0"/>
                          <a:cs typeface="Arial" panose="020B0604020202020204" pitchFamily="34" charset="0"/>
                        </a:rPr>
                        <a:t>4H</a:t>
                      </a:r>
                      <a:r>
                        <a:rPr lang="tr-TR" sz="900" baseline="-25000" dirty="0">
                          <a:effectLst/>
                          <a:latin typeface="Arial" panose="020B0604020202020204" pitchFamily="34" charset="0"/>
                          <a:cs typeface="Arial" panose="020B0604020202020204" pitchFamily="34" charset="0"/>
                        </a:rPr>
                        <a:t>2</a:t>
                      </a:r>
                      <a:r>
                        <a:rPr lang="tr-TR" sz="900" dirty="0">
                          <a:effectLst/>
                          <a:latin typeface="Arial" panose="020B0604020202020204" pitchFamily="34" charset="0"/>
                          <a:cs typeface="Arial" panose="020B0604020202020204" pitchFamily="34" charset="0"/>
                        </a:rPr>
                        <a:t>0</a:t>
                      </a:r>
                      <a:endParaRPr lang="tr-TR" sz="10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gn="just">
                        <a:lnSpc>
                          <a:spcPct val="107000"/>
                        </a:lnSpc>
                        <a:spcAft>
                          <a:spcPts val="800"/>
                        </a:spcAft>
                      </a:pPr>
                      <a:r>
                        <a:rPr lang="tr-TR" sz="1200" dirty="0">
                          <a:effectLst/>
                          <a:latin typeface="Arial" panose="020B0604020202020204" pitchFamily="34" charset="0"/>
                          <a:cs typeface="Arial" panose="020B0604020202020204" pitchFamily="34" charset="0"/>
                        </a:rPr>
                        <a:t>Amonyum </a:t>
                      </a:r>
                      <a:r>
                        <a:rPr lang="tr-TR" sz="1200" dirty="0" err="1">
                          <a:effectLst/>
                          <a:latin typeface="Arial" panose="020B0604020202020204" pitchFamily="34" charset="0"/>
                          <a:cs typeface="Arial" panose="020B0604020202020204" pitchFamily="34" charset="0"/>
                        </a:rPr>
                        <a:t>tetraborat</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gn="just">
                        <a:lnSpc>
                          <a:spcPct val="107000"/>
                        </a:lnSpc>
                        <a:spcAft>
                          <a:spcPts val="800"/>
                        </a:spcAft>
                      </a:pPr>
                      <a:r>
                        <a:rPr lang="tr-TR" sz="1200" dirty="0">
                          <a:effectLst/>
                          <a:latin typeface="Arial" panose="020B0604020202020204" pitchFamily="34" charset="0"/>
                          <a:cs typeface="Arial" panose="020B0604020202020204" pitchFamily="34" charset="0"/>
                        </a:rPr>
                        <a:t>Üre-formaldehit reçine üretimi, yanmaz eşya üretimi</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extLst>
                  <a:ext uri="{0D108BD9-81ED-4DB2-BD59-A6C34878D82A}">
                    <a16:rowId xmlns:a16="http://schemas.microsoft.com/office/drawing/2014/main" val="3953374738"/>
                  </a:ext>
                </a:extLst>
              </a:tr>
              <a:tr h="197680">
                <a:tc>
                  <a:txBody>
                    <a:bodyPr/>
                    <a:lstStyle/>
                    <a:p>
                      <a:pPr algn="just">
                        <a:lnSpc>
                          <a:spcPct val="107000"/>
                        </a:lnSpc>
                        <a:spcAft>
                          <a:spcPts val="800"/>
                        </a:spcAft>
                      </a:pPr>
                      <a:r>
                        <a:rPr lang="tr-TR" sz="900">
                          <a:effectLst/>
                          <a:latin typeface="Arial" panose="020B0604020202020204" pitchFamily="34" charset="0"/>
                          <a:cs typeface="Arial" panose="020B0604020202020204" pitchFamily="34" charset="0"/>
                        </a:rPr>
                        <a:t>NH</a:t>
                      </a:r>
                      <a:r>
                        <a:rPr lang="tr-TR" sz="900" baseline="-25000">
                          <a:effectLst/>
                          <a:latin typeface="Arial" panose="020B0604020202020204" pitchFamily="34" charset="0"/>
                          <a:cs typeface="Arial" panose="020B0604020202020204" pitchFamily="34" charset="0"/>
                        </a:rPr>
                        <a:t>4</a:t>
                      </a:r>
                      <a:r>
                        <a:rPr lang="tr-TR" sz="900">
                          <a:effectLst/>
                          <a:latin typeface="Arial" panose="020B0604020202020204" pitchFamily="34" charset="0"/>
                          <a:cs typeface="Arial" panose="020B0604020202020204" pitchFamily="34" charset="0"/>
                        </a:rPr>
                        <a:t>BF</a:t>
                      </a:r>
                      <a:r>
                        <a:rPr lang="tr-TR" sz="900" baseline="-25000">
                          <a:effectLst/>
                          <a:latin typeface="Arial" panose="020B0604020202020204" pitchFamily="34" charset="0"/>
                          <a:cs typeface="Arial" panose="020B0604020202020204" pitchFamily="34" charset="0"/>
                        </a:rPr>
                        <a:t>4</a:t>
                      </a:r>
                      <a:endParaRPr lang="tr-TR" sz="100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nSpc>
                          <a:spcPct val="107000"/>
                        </a:lnSpc>
                        <a:spcAft>
                          <a:spcPts val="800"/>
                        </a:spcAft>
                      </a:pPr>
                      <a:r>
                        <a:rPr lang="tr-TR" sz="1200">
                          <a:effectLst/>
                          <a:latin typeface="Arial" panose="020B0604020202020204" pitchFamily="34" charset="0"/>
                          <a:cs typeface="Arial" panose="020B0604020202020204" pitchFamily="34" charset="0"/>
                        </a:rPr>
                        <a:t>Amonyum fluoborat</a:t>
                      </a:r>
                      <a:endParaRPr lang="tr-TR" sz="120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gn="just">
                        <a:lnSpc>
                          <a:spcPct val="107000"/>
                        </a:lnSpc>
                        <a:spcAft>
                          <a:spcPts val="800"/>
                        </a:spcAft>
                      </a:pPr>
                      <a:r>
                        <a:rPr lang="tr-TR" sz="1200">
                          <a:effectLst/>
                          <a:latin typeface="Arial" panose="020B0604020202020204" pitchFamily="34" charset="0"/>
                          <a:cs typeface="Arial" panose="020B0604020202020204" pitchFamily="34" charset="0"/>
                        </a:rPr>
                        <a:t>Kalıp dökümünde flaks, bilimsel araştırmalarda</a:t>
                      </a:r>
                      <a:endParaRPr lang="tr-TR" sz="120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extLst>
                  <a:ext uri="{0D108BD9-81ED-4DB2-BD59-A6C34878D82A}">
                    <a16:rowId xmlns:a16="http://schemas.microsoft.com/office/drawing/2014/main" val="2730388907"/>
                  </a:ext>
                </a:extLst>
              </a:tr>
              <a:tr h="197680">
                <a:tc>
                  <a:txBody>
                    <a:bodyPr/>
                    <a:lstStyle/>
                    <a:p>
                      <a:pPr algn="just">
                        <a:lnSpc>
                          <a:spcPct val="107000"/>
                        </a:lnSpc>
                        <a:spcAft>
                          <a:spcPts val="800"/>
                        </a:spcAft>
                      </a:pPr>
                      <a:r>
                        <a:rPr lang="tr-TR" sz="900">
                          <a:effectLst/>
                          <a:latin typeface="Arial" panose="020B0604020202020204" pitchFamily="34" charset="0"/>
                          <a:cs typeface="Arial" panose="020B0604020202020204" pitchFamily="34" charset="0"/>
                        </a:rPr>
                        <a:t>BaB</a:t>
                      </a:r>
                      <a:r>
                        <a:rPr lang="tr-TR" sz="900" baseline="-25000">
                          <a:effectLst/>
                          <a:latin typeface="Arial" panose="020B0604020202020204" pitchFamily="34" charset="0"/>
                          <a:cs typeface="Arial" panose="020B0604020202020204" pitchFamily="34" charset="0"/>
                        </a:rPr>
                        <a:t>2</a:t>
                      </a:r>
                      <a:r>
                        <a:rPr lang="tr-TR" sz="900">
                          <a:effectLst/>
                          <a:latin typeface="Arial" panose="020B0604020202020204" pitchFamily="34" charset="0"/>
                          <a:cs typeface="Arial" panose="020B0604020202020204" pitchFamily="34" charset="0"/>
                        </a:rPr>
                        <a:t>O</a:t>
                      </a:r>
                      <a:r>
                        <a:rPr lang="tr-TR" sz="900" baseline="-25000">
                          <a:effectLst/>
                          <a:latin typeface="Arial" panose="020B0604020202020204" pitchFamily="34" charset="0"/>
                          <a:cs typeface="Arial" panose="020B0604020202020204" pitchFamily="34" charset="0"/>
                        </a:rPr>
                        <a:t>4</a:t>
                      </a:r>
                      <a:r>
                        <a:rPr lang="tr-TR" sz="900">
                          <a:effectLst/>
                          <a:latin typeface="Arial" panose="020B0604020202020204" pitchFamily="34" charset="0"/>
                          <a:cs typeface="Arial" panose="020B0604020202020204" pitchFamily="34" charset="0"/>
                        </a:rPr>
                        <a:t> . 2H</a:t>
                      </a:r>
                      <a:r>
                        <a:rPr lang="tr-TR" sz="900" baseline="-25000">
                          <a:effectLst/>
                          <a:latin typeface="Arial" panose="020B0604020202020204" pitchFamily="34" charset="0"/>
                          <a:cs typeface="Arial" panose="020B0604020202020204" pitchFamily="34" charset="0"/>
                        </a:rPr>
                        <a:t>2</a:t>
                      </a:r>
                      <a:r>
                        <a:rPr lang="tr-TR" sz="900">
                          <a:effectLst/>
                          <a:latin typeface="Arial" panose="020B0604020202020204" pitchFamily="34" charset="0"/>
                          <a:cs typeface="Arial" panose="020B0604020202020204" pitchFamily="34" charset="0"/>
                        </a:rPr>
                        <a:t>O</a:t>
                      </a:r>
                      <a:endParaRPr lang="tr-TR" sz="100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gn="just">
                        <a:lnSpc>
                          <a:spcPct val="107000"/>
                        </a:lnSpc>
                        <a:spcAft>
                          <a:spcPts val="800"/>
                        </a:spcAft>
                      </a:pPr>
                      <a:r>
                        <a:rPr lang="tr-TR" sz="1200" dirty="0">
                          <a:effectLst/>
                          <a:latin typeface="Arial" panose="020B0604020202020204" pitchFamily="34" charset="0"/>
                          <a:cs typeface="Arial" panose="020B0604020202020204" pitchFamily="34" charset="0"/>
                        </a:rPr>
                        <a:t>Baryum </a:t>
                      </a:r>
                      <a:r>
                        <a:rPr lang="tr-TR" sz="1200" dirty="0" err="1">
                          <a:effectLst/>
                          <a:latin typeface="Arial" panose="020B0604020202020204" pitchFamily="34" charset="0"/>
                          <a:cs typeface="Arial" panose="020B0604020202020204" pitchFamily="34" charset="0"/>
                        </a:rPr>
                        <a:t>metaborat</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gn="just">
                        <a:lnSpc>
                          <a:spcPct val="107000"/>
                        </a:lnSpc>
                        <a:spcAft>
                          <a:spcPts val="800"/>
                        </a:spcAft>
                      </a:pPr>
                      <a:r>
                        <a:rPr lang="tr-TR" sz="1200" dirty="0">
                          <a:effectLst/>
                          <a:latin typeface="Arial" panose="020B0604020202020204" pitchFamily="34" charset="0"/>
                          <a:cs typeface="Arial" panose="020B0604020202020204" pitchFamily="34" charset="0"/>
                        </a:rPr>
                        <a:t>Yağlı boya, plastik, tekstil ve kağıt endüstrisi</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extLst>
                  <a:ext uri="{0D108BD9-81ED-4DB2-BD59-A6C34878D82A}">
                    <a16:rowId xmlns:a16="http://schemas.microsoft.com/office/drawing/2014/main" val="673571394"/>
                  </a:ext>
                </a:extLst>
              </a:tr>
              <a:tr h="213750">
                <a:tc>
                  <a:txBody>
                    <a:bodyPr/>
                    <a:lstStyle/>
                    <a:p>
                      <a:pPr algn="just">
                        <a:lnSpc>
                          <a:spcPct val="107000"/>
                        </a:lnSpc>
                        <a:spcAft>
                          <a:spcPts val="800"/>
                        </a:spcAft>
                      </a:pPr>
                      <a:r>
                        <a:rPr lang="tr-TR" sz="1000">
                          <a:effectLst/>
                          <a:latin typeface="Arial" panose="020B0604020202020204" pitchFamily="34" charset="0"/>
                          <a:cs typeface="Arial" panose="020B0604020202020204" pitchFamily="34" charset="0"/>
                        </a:rPr>
                        <a:t>CoB</a:t>
                      </a:r>
                      <a:r>
                        <a:rPr lang="tr-TR" sz="600">
                          <a:effectLst/>
                          <a:latin typeface="Arial" panose="020B0604020202020204" pitchFamily="34" charset="0"/>
                          <a:cs typeface="Arial" panose="020B0604020202020204" pitchFamily="34" charset="0"/>
                        </a:rPr>
                        <a:t>4</a:t>
                      </a:r>
                      <a:r>
                        <a:rPr lang="tr-TR" sz="1000">
                          <a:effectLst/>
                          <a:latin typeface="Arial" panose="020B0604020202020204" pitchFamily="34" charset="0"/>
                          <a:cs typeface="Arial" panose="020B0604020202020204" pitchFamily="34" charset="0"/>
                        </a:rPr>
                        <a:t>O</a:t>
                      </a:r>
                      <a:r>
                        <a:rPr lang="tr-TR" sz="600">
                          <a:effectLst/>
                          <a:latin typeface="Arial" panose="020B0604020202020204" pitchFamily="34" charset="0"/>
                          <a:cs typeface="Arial" panose="020B0604020202020204" pitchFamily="34" charset="0"/>
                        </a:rPr>
                        <a:t>7</a:t>
                      </a:r>
                      <a:r>
                        <a:rPr lang="tr-TR" sz="1000">
                          <a:effectLst/>
                          <a:latin typeface="Arial" panose="020B0604020202020204" pitchFamily="34" charset="0"/>
                          <a:cs typeface="Arial" panose="020B0604020202020204" pitchFamily="34" charset="0"/>
                        </a:rPr>
                        <a:t>.xH</a:t>
                      </a:r>
                      <a:r>
                        <a:rPr lang="tr-TR" sz="600">
                          <a:effectLst/>
                          <a:latin typeface="Arial" panose="020B0604020202020204" pitchFamily="34" charset="0"/>
                          <a:cs typeface="Arial" panose="020B0604020202020204" pitchFamily="34" charset="0"/>
                        </a:rPr>
                        <a:t>2</a:t>
                      </a:r>
                      <a:r>
                        <a:rPr lang="tr-TR" sz="1000">
                          <a:effectLst/>
                          <a:latin typeface="Arial" panose="020B0604020202020204" pitchFamily="34" charset="0"/>
                          <a:cs typeface="Arial" panose="020B0604020202020204" pitchFamily="34" charset="0"/>
                        </a:rPr>
                        <a:t>O</a:t>
                      </a:r>
                      <a:endParaRPr lang="tr-TR" sz="100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gn="just">
                        <a:lnSpc>
                          <a:spcPct val="107000"/>
                        </a:lnSpc>
                        <a:spcAft>
                          <a:spcPts val="800"/>
                        </a:spcAft>
                      </a:pPr>
                      <a:r>
                        <a:rPr lang="tr-TR" sz="1200" dirty="0">
                          <a:effectLst/>
                          <a:latin typeface="Arial" panose="020B0604020202020204" pitchFamily="34" charset="0"/>
                          <a:cs typeface="Arial" panose="020B0604020202020204" pitchFamily="34" charset="0"/>
                        </a:rPr>
                        <a:t>Kobalt </a:t>
                      </a:r>
                      <a:r>
                        <a:rPr lang="tr-TR" sz="1200" dirty="0" err="1">
                          <a:effectLst/>
                          <a:latin typeface="Arial" panose="020B0604020202020204" pitchFamily="34" charset="0"/>
                          <a:cs typeface="Arial" panose="020B0604020202020204" pitchFamily="34" charset="0"/>
                        </a:rPr>
                        <a:t>tetraborat</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gn="just">
                        <a:lnSpc>
                          <a:spcPct val="107000"/>
                        </a:lnSpc>
                        <a:spcAft>
                          <a:spcPts val="800"/>
                        </a:spcAft>
                      </a:pPr>
                      <a:r>
                        <a:rPr lang="tr-TR" sz="1200" dirty="0">
                          <a:effectLst/>
                          <a:latin typeface="Arial" panose="020B0604020202020204" pitchFamily="34" charset="0"/>
                          <a:cs typeface="Arial" panose="020B0604020202020204" pitchFamily="34" charset="0"/>
                        </a:rPr>
                        <a:t>Sentetik reçinelerde katalizör</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extLst>
                  <a:ext uri="{0D108BD9-81ED-4DB2-BD59-A6C34878D82A}">
                    <a16:rowId xmlns:a16="http://schemas.microsoft.com/office/drawing/2014/main" val="159261342"/>
                  </a:ext>
                </a:extLst>
              </a:tr>
              <a:tr h="209618">
                <a:tc>
                  <a:txBody>
                    <a:bodyPr/>
                    <a:lstStyle/>
                    <a:p>
                      <a:pPr algn="just">
                        <a:lnSpc>
                          <a:spcPct val="107000"/>
                        </a:lnSpc>
                        <a:spcAft>
                          <a:spcPts val="800"/>
                        </a:spcAft>
                      </a:pPr>
                      <a:r>
                        <a:rPr lang="tr-TR" sz="1000">
                          <a:effectLst/>
                          <a:latin typeface="Arial" panose="020B0604020202020204" pitchFamily="34" charset="0"/>
                          <a:cs typeface="Arial" panose="020B0604020202020204" pitchFamily="34" charset="0"/>
                        </a:rPr>
                        <a:t>CuB</a:t>
                      </a:r>
                      <a:r>
                        <a:rPr lang="tr-TR" sz="600">
                          <a:effectLst/>
                          <a:latin typeface="Arial" panose="020B0604020202020204" pitchFamily="34" charset="0"/>
                          <a:cs typeface="Arial" panose="020B0604020202020204" pitchFamily="34" charset="0"/>
                        </a:rPr>
                        <a:t>2</a:t>
                      </a:r>
                      <a:r>
                        <a:rPr lang="tr-TR" sz="1000">
                          <a:effectLst/>
                          <a:latin typeface="Arial" panose="020B0604020202020204" pitchFamily="34" charset="0"/>
                          <a:cs typeface="Arial" panose="020B0604020202020204" pitchFamily="34" charset="0"/>
                        </a:rPr>
                        <a:t>O</a:t>
                      </a:r>
                      <a:r>
                        <a:rPr lang="tr-TR" sz="600">
                          <a:effectLst/>
                          <a:latin typeface="Arial" panose="020B0604020202020204" pitchFamily="34" charset="0"/>
                          <a:cs typeface="Arial" panose="020B0604020202020204" pitchFamily="34" charset="0"/>
                        </a:rPr>
                        <a:t>4</a:t>
                      </a:r>
                      <a:endParaRPr lang="tr-TR" sz="100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nSpc>
                          <a:spcPct val="107000"/>
                        </a:lnSpc>
                        <a:spcAft>
                          <a:spcPts val="800"/>
                        </a:spcAft>
                      </a:pPr>
                      <a:r>
                        <a:rPr lang="tr-TR" sz="1200" dirty="0">
                          <a:effectLst/>
                          <a:latin typeface="Arial" panose="020B0604020202020204" pitchFamily="34" charset="0"/>
                          <a:cs typeface="Arial" panose="020B0604020202020204" pitchFamily="34" charset="0"/>
                        </a:rPr>
                        <a:t>Bakır </a:t>
                      </a:r>
                      <a:r>
                        <a:rPr lang="tr-TR" sz="1200" dirty="0" err="1">
                          <a:effectLst/>
                          <a:latin typeface="Arial" panose="020B0604020202020204" pitchFamily="34" charset="0"/>
                          <a:cs typeface="Arial" panose="020B0604020202020204" pitchFamily="34" charset="0"/>
                        </a:rPr>
                        <a:t>metaborat</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gn="just">
                        <a:lnSpc>
                          <a:spcPct val="107000"/>
                        </a:lnSpc>
                        <a:spcAft>
                          <a:spcPts val="800"/>
                        </a:spcAft>
                      </a:pPr>
                      <a:r>
                        <a:rPr lang="tr-TR" sz="1200" dirty="0">
                          <a:effectLst/>
                          <a:latin typeface="Arial" panose="020B0604020202020204" pitchFamily="34" charset="0"/>
                          <a:cs typeface="Arial" panose="020B0604020202020204" pitchFamily="34" charset="0"/>
                        </a:rPr>
                        <a:t>Yağ pigmentleri, böcek ilaçları</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extLst>
                  <a:ext uri="{0D108BD9-81ED-4DB2-BD59-A6C34878D82A}">
                    <a16:rowId xmlns:a16="http://schemas.microsoft.com/office/drawing/2014/main" val="1510854170"/>
                  </a:ext>
                </a:extLst>
              </a:tr>
              <a:tr h="209618">
                <a:tc>
                  <a:txBody>
                    <a:bodyPr/>
                    <a:lstStyle/>
                    <a:p>
                      <a:pPr algn="just">
                        <a:lnSpc>
                          <a:spcPct val="107000"/>
                        </a:lnSpc>
                        <a:spcAft>
                          <a:spcPts val="800"/>
                        </a:spcAft>
                      </a:pPr>
                      <a:r>
                        <a:rPr lang="tr-TR" sz="1000">
                          <a:effectLst/>
                          <a:latin typeface="Arial" panose="020B0604020202020204" pitchFamily="34" charset="0"/>
                          <a:cs typeface="Arial" panose="020B0604020202020204" pitchFamily="34" charset="0"/>
                        </a:rPr>
                        <a:t>HBF</a:t>
                      </a:r>
                      <a:r>
                        <a:rPr lang="tr-TR" sz="600">
                          <a:effectLst/>
                          <a:latin typeface="Arial" panose="020B0604020202020204" pitchFamily="34" charset="0"/>
                          <a:cs typeface="Arial" panose="020B0604020202020204" pitchFamily="34" charset="0"/>
                        </a:rPr>
                        <a:t>4</a:t>
                      </a:r>
                      <a:endParaRPr lang="tr-TR" sz="100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nSpc>
                          <a:spcPct val="107000"/>
                        </a:lnSpc>
                        <a:spcAft>
                          <a:spcPts val="800"/>
                        </a:spcAft>
                      </a:pPr>
                      <a:r>
                        <a:rPr lang="tr-TR" sz="1200" dirty="0" err="1">
                          <a:effectLst/>
                          <a:latin typeface="Arial" panose="020B0604020202020204" pitchFamily="34" charset="0"/>
                          <a:cs typeface="Arial" panose="020B0604020202020204" pitchFamily="34" charset="0"/>
                        </a:rPr>
                        <a:t>Fluoborik</a:t>
                      </a:r>
                      <a:r>
                        <a:rPr lang="tr-TR" sz="1200" dirty="0">
                          <a:effectLst/>
                          <a:latin typeface="Arial" panose="020B0604020202020204" pitchFamily="34" charset="0"/>
                          <a:cs typeface="Arial" panose="020B0604020202020204" pitchFamily="34" charset="0"/>
                        </a:rPr>
                        <a:t> asit</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nSpc>
                          <a:spcPct val="107000"/>
                        </a:lnSpc>
                        <a:spcAft>
                          <a:spcPts val="800"/>
                        </a:spcAft>
                      </a:pPr>
                      <a:r>
                        <a:rPr lang="tr-TR" sz="1200" dirty="0">
                          <a:effectLst/>
                          <a:latin typeface="Arial" panose="020B0604020202020204" pitchFamily="34" charset="0"/>
                          <a:cs typeface="Arial" panose="020B0604020202020204" pitchFamily="34" charset="0"/>
                        </a:rPr>
                        <a:t>Elektrolitik , metal temizleme</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extLst>
                  <a:ext uri="{0D108BD9-81ED-4DB2-BD59-A6C34878D82A}">
                    <a16:rowId xmlns:a16="http://schemas.microsoft.com/office/drawing/2014/main" val="3232989920"/>
                  </a:ext>
                </a:extLst>
              </a:tr>
              <a:tr h="209618">
                <a:tc>
                  <a:txBody>
                    <a:bodyPr/>
                    <a:lstStyle/>
                    <a:p>
                      <a:pPr algn="just">
                        <a:lnSpc>
                          <a:spcPct val="107000"/>
                        </a:lnSpc>
                        <a:spcAft>
                          <a:spcPts val="800"/>
                        </a:spcAft>
                      </a:pPr>
                      <a:r>
                        <a:rPr lang="tr-TR" sz="1000">
                          <a:effectLst/>
                          <a:latin typeface="Arial" panose="020B0604020202020204" pitchFamily="34" charset="0"/>
                          <a:cs typeface="Arial" panose="020B0604020202020204" pitchFamily="34" charset="0"/>
                        </a:rPr>
                        <a:t>Ni (NH</a:t>
                      </a:r>
                      <a:r>
                        <a:rPr lang="tr-TR" sz="600">
                          <a:effectLst/>
                          <a:latin typeface="Arial" panose="020B0604020202020204" pitchFamily="34" charset="0"/>
                          <a:cs typeface="Arial" panose="020B0604020202020204" pitchFamily="34" charset="0"/>
                        </a:rPr>
                        <a:t>3</a:t>
                      </a:r>
                      <a:r>
                        <a:rPr lang="tr-TR" sz="1000">
                          <a:effectLst/>
                          <a:latin typeface="Arial" panose="020B0604020202020204" pitchFamily="34" charset="0"/>
                          <a:cs typeface="Arial" panose="020B0604020202020204" pitchFamily="34" charset="0"/>
                        </a:rPr>
                        <a:t>)</a:t>
                      </a:r>
                      <a:r>
                        <a:rPr lang="tr-TR" sz="600">
                          <a:effectLst/>
                          <a:latin typeface="Arial" panose="020B0604020202020204" pitchFamily="34" charset="0"/>
                          <a:cs typeface="Arial" panose="020B0604020202020204" pitchFamily="34" charset="0"/>
                        </a:rPr>
                        <a:t>6</a:t>
                      </a:r>
                      <a:r>
                        <a:rPr lang="tr-TR" sz="1000">
                          <a:effectLst/>
                          <a:latin typeface="Arial" panose="020B0604020202020204" pitchFamily="34" charset="0"/>
                          <a:cs typeface="Arial" panose="020B0604020202020204" pitchFamily="34" charset="0"/>
                        </a:rPr>
                        <a:t>(BF</a:t>
                      </a:r>
                      <a:r>
                        <a:rPr lang="tr-TR" sz="600">
                          <a:effectLst/>
                          <a:latin typeface="Arial" panose="020B0604020202020204" pitchFamily="34" charset="0"/>
                          <a:cs typeface="Arial" panose="020B0604020202020204" pitchFamily="34" charset="0"/>
                        </a:rPr>
                        <a:t>4</a:t>
                      </a:r>
                      <a:r>
                        <a:rPr lang="tr-TR" sz="1000">
                          <a:effectLst/>
                          <a:latin typeface="Arial" panose="020B0604020202020204" pitchFamily="34" charset="0"/>
                          <a:cs typeface="Arial" panose="020B0604020202020204" pitchFamily="34" charset="0"/>
                        </a:rPr>
                        <a:t>)</a:t>
                      </a:r>
                      <a:r>
                        <a:rPr lang="tr-TR" sz="600">
                          <a:effectLst/>
                          <a:latin typeface="Arial" panose="020B0604020202020204" pitchFamily="34" charset="0"/>
                          <a:cs typeface="Arial" panose="020B0604020202020204" pitchFamily="34" charset="0"/>
                        </a:rPr>
                        <a:t>2</a:t>
                      </a:r>
                      <a:endParaRPr lang="tr-TR" sz="100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nSpc>
                          <a:spcPct val="107000"/>
                        </a:lnSpc>
                        <a:spcAft>
                          <a:spcPts val="800"/>
                        </a:spcAft>
                      </a:pPr>
                      <a:r>
                        <a:rPr lang="tr-TR" sz="1200" dirty="0" err="1">
                          <a:effectLst/>
                          <a:latin typeface="Arial" panose="020B0604020202020204" pitchFamily="34" charset="0"/>
                          <a:cs typeface="Arial" panose="020B0604020202020204" pitchFamily="34" charset="0"/>
                        </a:rPr>
                        <a:t>Nikelhekzamin</a:t>
                      </a:r>
                      <a:r>
                        <a:rPr lang="tr-TR" sz="1200" dirty="0">
                          <a:effectLst/>
                          <a:latin typeface="Arial" panose="020B0604020202020204" pitchFamily="34" charset="0"/>
                          <a:cs typeface="Arial" panose="020B0604020202020204" pitchFamily="34" charset="0"/>
                        </a:rPr>
                        <a:t> </a:t>
                      </a:r>
                      <a:r>
                        <a:rPr lang="tr-TR" sz="1200" dirty="0" err="1">
                          <a:effectLst/>
                          <a:latin typeface="Arial" panose="020B0604020202020204" pitchFamily="34" charset="0"/>
                          <a:cs typeface="Arial" panose="020B0604020202020204" pitchFamily="34" charset="0"/>
                        </a:rPr>
                        <a:t>fluoborat</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nSpc>
                          <a:spcPct val="107000"/>
                        </a:lnSpc>
                        <a:spcAft>
                          <a:spcPts val="800"/>
                        </a:spcAft>
                      </a:pPr>
                      <a:r>
                        <a:rPr lang="tr-TR" sz="1200" dirty="0">
                          <a:effectLst/>
                          <a:latin typeface="Arial" panose="020B0604020202020204" pitchFamily="34" charset="0"/>
                          <a:cs typeface="Arial" panose="020B0604020202020204" pitchFamily="34" charset="0"/>
                        </a:rPr>
                        <a:t>Araştırmalar , katalizör</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extLst>
                  <a:ext uri="{0D108BD9-81ED-4DB2-BD59-A6C34878D82A}">
                    <a16:rowId xmlns:a16="http://schemas.microsoft.com/office/drawing/2014/main" val="71304917"/>
                  </a:ext>
                </a:extLst>
              </a:tr>
              <a:tr h="209618">
                <a:tc>
                  <a:txBody>
                    <a:bodyPr/>
                    <a:lstStyle/>
                    <a:p>
                      <a:pPr algn="just">
                        <a:lnSpc>
                          <a:spcPct val="107000"/>
                        </a:lnSpc>
                        <a:spcAft>
                          <a:spcPts val="800"/>
                        </a:spcAft>
                      </a:pPr>
                      <a:r>
                        <a:rPr lang="tr-TR" sz="1000">
                          <a:effectLst/>
                          <a:latin typeface="Arial" panose="020B0604020202020204" pitchFamily="34" charset="0"/>
                          <a:cs typeface="Arial" panose="020B0604020202020204" pitchFamily="34" charset="0"/>
                        </a:rPr>
                        <a:t>NaBF</a:t>
                      </a:r>
                      <a:r>
                        <a:rPr lang="tr-TR" sz="600">
                          <a:effectLst/>
                          <a:latin typeface="Arial" panose="020B0604020202020204" pitchFamily="34" charset="0"/>
                          <a:cs typeface="Arial" panose="020B0604020202020204" pitchFamily="34" charset="0"/>
                        </a:rPr>
                        <a:t>4</a:t>
                      </a:r>
                      <a:endParaRPr lang="tr-TR" sz="100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nSpc>
                          <a:spcPct val="107000"/>
                        </a:lnSpc>
                        <a:spcAft>
                          <a:spcPts val="800"/>
                        </a:spcAft>
                      </a:pPr>
                      <a:r>
                        <a:rPr lang="tr-TR" sz="1200" dirty="0">
                          <a:effectLst/>
                          <a:latin typeface="Arial" panose="020B0604020202020204" pitchFamily="34" charset="0"/>
                          <a:cs typeface="Arial" panose="020B0604020202020204" pitchFamily="34" charset="0"/>
                        </a:rPr>
                        <a:t>Sodyum </a:t>
                      </a:r>
                      <a:r>
                        <a:rPr lang="tr-TR" sz="1200" dirty="0" err="1">
                          <a:effectLst/>
                          <a:latin typeface="Arial" panose="020B0604020202020204" pitchFamily="34" charset="0"/>
                          <a:cs typeface="Arial" panose="020B0604020202020204" pitchFamily="34" charset="0"/>
                        </a:rPr>
                        <a:t>fluoborat</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nSpc>
                          <a:spcPct val="107000"/>
                        </a:lnSpc>
                        <a:spcAft>
                          <a:spcPts val="800"/>
                        </a:spcAft>
                      </a:pPr>
                      <a:r>
                        <a:rPr lang="tr-TR" sz="1200">
                          <a:effectLst/>
                          <a:latin typeface="Arial" panose="020B0604020202020204" pitchFamily="34" charset="0"/>
                          <a:cs typeface="Arial" panose="020B0604020202020204" pitchFamily="34" charset="0"/>
                        </a:rPr>
                        <a:t>İndirgen, flaks, köpürtücü, temizleyici</a:t>
                      </a:r>
                      <a:endParaRPr lang="tr-TR" sz="120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extLst>
                  <a:ext uri="{0D108BD9-81ED-4DB2-BD59-A6C34878D82A}">
                    <a16:rowId xmlns:a16="http://schemas.microsoft.com/office/drawing/2014/main" val="107649732"/>
                  </a:ext>
                </a:extLst>
              </a:tr>
              <a:tr h="213750">
                <a:tc>
                  <a:txBody>
                    <a:bodyPr/>
                    <a:lstStyle/>
                    <a:p>
                      <a:pPr algn="just">
                        <a:lnSpc>
                          <a:spcPct val="107000"/>
                        </a:lnSpc>
                        <a:spcAft>
                          <a:spcPts val="800"/>
                        </a:spcAft>
                      </a:pPr>
                      <a:r>
                        <a:rPr lang="tr-TR" sz="1000">
                          <a:effectLst/>
                          <a:latin typeface="Arial" panose="020B0604020202020204" pitchFamily="34" charset="0"/>
                          <a:cs typeface="Arial" panose="020B0604020202020204" pitchFamily="34" charset="0"/>
                        </a:rPr>
                        <a:t>Na</a:t>
                      </a:r>
                      <a:r>
                        <a:rPr lang="tr-TR" sz="600">
                          <a:effectLst/>
                          <a:latin typeface="Arial" panose="020B0604020202020204" pitchFamily="34" charset="0"/>
                          <a:cs typeface="Arial" panose="020B0604020202020204" pitchFamily="34" charset="0"/>
                        </a:rPr>
                        <a:t>2</a:t>
                      </a:r>
                      <a:r>
                        <a:rPr lang="tr-TR" sz="1000">
                          <a:effectLst/>
                          <a:latin typeface="Arial" panose="020B0604020202020204" pitchFamily="34" charset="0"/>
                          <a:cs typeface="Arial" panose="020B0604020202020204" pitchFamily="34" charset="0"/>
                        </a:rPr>
                        <a:t>B</a:t>
                      </a:r>
                      <a:r>
                        <a:rPr lang="tr-TR" sz="600">
                          <a:effectLst/>
                          <a:latin typeface="Arial" panose="020B0604020202020204" pitchFamily="34" charset="0"/>
                          <a:cs typeface="Arial" panose="020B0604020202020204" pitchFamily="34" charset="0"/>
                        </a:rPr>
                        <a:t>8</a:t>
                      </a:r>
                      <a:r>
                        <a:rPr lang="tr-TR" sz="1000">
                          <a:effectLst/>
                          <a:latin typeface="Arial" panose="020B0604020202020204" pitchFamily="34" charset="0"/>
                          <a:cs typeface="Arial" panose="020B0604020202020204" pitchFamily="34" charset="0"/>
                        </a:rPr>
                        <a:t>O</a:t>
                      </a:r>
                      <a:r>
                        <a:rPr lang="tr-TR" sz="600">
                          <a:effectLst/>
                          <a:latin typeface="Arial" panose="020B0604020202020204" pitchFamily="34" charset="0"/>
                          <a:cs typeface="Arial" panose="020B0604020202020204" pitchFamily="34" charset="0"/>
                        </a:rPr>
                        <a:t>13 </a:t>
                      </a:r>
                      <a:r>
                        <a:rPr lang="tr-TR" sz="1000">
                          <a:effectLst/>
                          <a:latin typeface="Arial" panose="020B0604020202020204" pitchFamily="34" charset="0"/>
                          <a:cs typeface="Arial" panose="020B0604020202020204" pitchFamily="34" charset="0"/>
                        </a:rPr>
                        <a:t>. 4H</a:t>
                      </a:r>
                      <a:r>
                        <a:rPr lang="tr-TR" sz="600">
                          <a:effectLst/>
                          <a:latin typeface="Arial" panose="020B0604020202020204" pitchFamily="34" charset="0"/>
                          <a:cs typeface="Arial" panose="020B0604020202020204" pitchFamily="34" charset="0"/>
                        </a:rPr>
                        <a:t>2</a:t>
                      </a:r>
                      <a:r>
                        <a:rPr lang="tr-TR" sz="1000">
                          <a:effectLst/>
                          <a:latin typeface="Arial" panose="020B0604020202020204" pitchFamily="34" charset="0"/>
                          <a:cs typeface="Arial" panose="020B0604020202020204" pitchFamily="34" charset="0"/>
                        </a:rPr>
                        <a:t>0</a:t>
                      </a:r>
                      <a:endParaRPr lang="tr-TR" sz="100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gn="just">
                        <a:lnSpc>
                          <a:spcPct val="107000"/>
                        </a:lnSpc>
                        <a:spcAft>
                          <a:spcPts val="800"/>
                        </a:spcAft>
                      </a:pPr>
                      <a:r>
                        <a:rPr lang="tr-TR" sz="1200" dirty="0" err="1">
                          <a:effectLst/>
                          <a:latin typeface="Arial" panose="020B0604020202020204" pitchFamily="34" charset="0"/>
                          <a:cs typeface="Arial" panose="020B0604020202020204" pitchFamily="34" charset="0"/>
                        </a:rPr>
                        <a:t>Disodyum</a:t>
                      </a:r>
                      <a:r>
                        <a:rPr lang="tr-TR" sz="1200" dirty="0">
                          <a:effectLst/>
                          <a:latin typeface="Arial" panose="020B0604020202020204" pitchFamily="34" charset="0"/>
                          <a:cs typeface="Arial" panose="020B0604020202020204" pitchFamily="34" charset="0"/>
                        </a:rPr>
                        <a:t> </a:t>
                      </a:r>
                      <a:r>
                        <a:rPr lang="tr-TR" sz="1200" dirty="0" err="1">
                          <a:effectLst/>
                          <a:latin typeface="Arial" panose="020B0604020202020204" pitchFamily="34" charset="0"/>
                          <a:cs typeface="Arial" panose="020B0604020202020204" pitchFamily="34" charset="0"/>
                        </a:rPr>
                        <a:t>oktaborat</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gn="just">
                        <a:lnSpc>
                          <a:spcPct val="107000"/>
                        </a:lnSpc>
                        <a:spcAft>
                          <a:spcPts val="800"/>
                        </a:spcAft>
                      </a:pPr>
                      <a:r>
                        <a:rPr lang="tr-TR" sz="1200">
                          <a:effectLst/>
                          <a:latin typeface="Arial" panose="020B0604020202020204" pitchFamily="34" charset="0"/>
                          <a:cs typeface="Arial" panose="020B0604020202020204" pitchFamily="34" charset="0"/>
                        </a:rPr>
                        <a:t>Yanmaya karşı koruyucu, gübre</a:t>
                      </a:r>
                      <a:endParaRPr lang="tr-TR" sz="120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extLst>
                  <a:ext uri="{0D108BD9-81ED-4DB2-BD59-A6C34878D82A}">
                    <a16:rowId xmlns:a16="http://schemas.microsoft.com/office/drawing/2014/main" val="324636942"/>
                  </a:ext>
                </a:extLst>
              </a:tr>
              <a:tr h="213750">
                <a:tc>
                  <a:txBody>
                    <a:bodyPr/>
                    <a:lstStyle/>
                    <a:p>
                      <a:pPr algn="just">
                        <a:lnSpc>
                          <a:spcPct val="107000"/>
                        </a:lnSpc>
                        <a:spcAft>
                          <a:spcPts val="800"/>
                        </a:spcAft>
                      </a:pPr>
                      <a:r>
                        <a:rPr lang="tr-TR" sz="1000">
                          <a:effectLst/>
                          <a:latin typeface="Arial" panose="020B0604020202020204" pitchFamily="34" charset="0"/>
                          <a:cs typeface="Arial" panose="020B0604020202020204" pitchFamily="34" charset="0"/>
                        </a:rPr>
                        <a:t>Na</a:t>
                      </a:r>
                      <a:r>
                        <a:rPr lang="tr-TR" sz="600">
                          <a:effectLst/>
                          <a:latin typeface="Arial" panose="020B0604020202020204" pitchFamily="34" charset="0"/>
                          <a:cs typeface="Arial" panose="020B0604020202020204" pitchFamily="34" charset="0"/>
                        </a:rPr>
                        <a:t>2</a:t>
                      </a:r>
                      <a:r>
                        <a:rPr lang="tr-TR" sz="1000">
                          <a:effectLst/>
                          <a:latin typeface="Arial" panose="020B0604020202020204" pitchFamily="34" charset="0"/>
                          <a:cs typeface="Arial" panose="020B0604020202020204" pitchFamily="34" charset="0"/>
                        </a:rPr>
                        <a:t>B</a:t>
                      </a:r>
                      <a:r>
                        <a:rPr lang="tr-TR" sz="600">
                          <a:effectLst/>
                          <a:latin typeface="Arial" panose="020B0604020202020204" pitchFamily="34" charset="0"/>
                          <a:cs typeface="Arial" panose="020B0604020202020204" pitchFamily="34" charset="0"/>
                        </a:rPr>
                        <a:t>2</a:t>
                      </a:r>
                      <a:r>
                        <a:rPr lang="tr-TR" sz="1000">
                          <a:effectLst/>
                          <a:latin typeface="Arial" panose="020B0604020202020204" pitchFamily="34" charset="0"/>
                          <a:cs typeface="Arial" panose="020B0604020202020204" pitchFamily="34" charset="0"/>
                        </a:rPr>
                        <a:t>O</a:t>
                      </a:r>
                      <a:r>
                        <a:rPr lang="tr-TR" sz="600">
                          <a:effectLst/>
                          <a:latin typeface="Arial" panose="020B0604020202020204" pitchFamily="34" charset="0"/>
                          <a:cs typeface="Arial" panose="020B0604020202020204" pitchFamily="34" charset="0"/>
                        </a:rPr>
                        <a:t>4</a:t>
                      </a:r>
                      <a:r>
                        <a:rPr lang="tr-TR" sz="1000">
                          <a:effectLst/>
                          <a:latin typeface="Arial" panose="020B0604020202020204" pitchFamily="34" charset="0"/>
                          <a:cs typeface="Arial" panose="020B0604020202020204" pitchFamily="34" charset="0"/>
                        </a:rPr>
                        <a:t>.xH</a:t>
                      </a:r>
                      <a:r>
                        <a:rPr lang="tr-TR" sz="600">
                          <a:effectLst/>
                          <a:latin typeface="Arial" panose="020B0604020202020204" pitchFamily="34" charset="0"/>
                          <a:cs typeface="Arial" panose="020B0604020202020204" pitchFamily="34" charset="0"/>
                        </a:rPr>
                        <a:t>2</a:t>
                      </a:r>
                      <a:r>
                        <a:rPr lang="tr-TR" sz="1000">
                          <a:effectLst/>
                          <a:latin typeface="Arial" panose="020B0604020202020204" pitchFamily="34" charset="0"/>
                          <a:cs typeface="Arial" panose="020B0604020202020204" pitchFamily="34" charset="0"/>
                        </a:rPr>
                        <a:t>O</a:t>
                      </a:r>
                      <a:endParaRPr lang="tr-TR" sz="100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gn="just">
                        <a:lnSpc>
                          <a:spcPct val="107000"/>
                        </a:lnSpc>
                        <a:spcAft>
                          <a:spcPts val="800"/>
                        </a:spcAft>
                      </a:pPr>
                      <a:r>
                        <a:rPr lang="tr-TR" sz="1200" dirty="0">
                          <a:effectLst/>
                          <a:latin typeface="Arial" panose="020B0604020202020204" pitchFamily="34" charset="0"/>
                          <a:cs typeface="Arial" panose="020B0604020202020204" pitchFamily="34" charset="0"/>
                        </a:rPr>
                        <a:t>Sodyum </a:t>
                      </a:r>
                      <a:r>
                        <a:rPr lang="tr-TR" sz="1200" dirty="0" err="1">
                          <a:effectLst/>
                          <a:latin typeface="Arial" panose="020B0604020202020204" pitchFamily="34" charset="0"/>
                          <a:cs typeface="Arial" panose="020B0604020202020204" pitchFamily="34" charset="0"/>
                        </a:rPr>
                        <a:t>metaborat</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nSpc>
                          <a:spcPct val="107000"/>
                        </a:lnSpc>
                        <a:spcAft>
                          <a:spcPts val="800"/>
                        </a:spcAft>
                      </a:pPr>
                      <a:r>
                        <a:rPr lang="tr-TR" sz="1200" dirty="0">
                          <a:effectLst/>
                          <a:latin typeface="Arial" panose="020B0604020202020204" pitchFamily="34" charset="0"/>
                          <a:cs typeface="Arial" panose="020B0604020202020204" pitchFamily="34" charset="0"/>
                        </a:rPr>
                        <a:t>Fotoğrafçılık, yapıştırıcılar, tekstil, deterjan, tarım ilaçları</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extLst>
                  <a:ext uri="{0D108BD9-81ED-4DB2-BD59-A6C34878D82A}">
                    <a16:rowId xmlns:a16="http://schemas.microsoft.com/office/drawing/2014/main" val="3867210129"/>
                  </a:ext>
                </a:extLst>
              </a:tr>
              <a:tr h="213750">
                <a:tc>
                  <a:txBody>
                    <a:bodyPr/>
                    <a:lstStyle/>
                    <a:p>
                      <a:pPr algn="just">
                        <a:lnSpc>
                          <a:spcPct val="107000"/>
                        </a:lnSpc>
                        <a:spcAft>
                          <a:spcPts val="800"/>
                        </a:spcAft>
                      </a:pPr>
                      <a:r>
                        <a:rPr lang="tr-TR" sz="1000">
                          <a:effectLst/>
                          <a:latin typeface="Arial" panose="020B0604020202020204" pitchFamily="34" charset="0"/>
                          <a:cs typeface="Arial" panose="020B0604020202020204" pitchFamily="34" charset="0"/>
                        </a:rPr>
                        <a:t>Na</a:t>
                      </a:r>
                      <a:r>
                        <a:rPr lang="tr-TR" sz="600">
                          <a:effectLst/>
                          <a:latin typeface="Arial" panose="020B0604020202020204" pitchFamily="34" charset="0"/>
                          <a:cs typeface="Arial" panose="020B0604020202020204" pitchFamily="34" charset="0"/>
                        </a:rPr>
                        <a:t>2</a:t>
                      </a:r>
                      <a:r>
                        <a:rPr lang="tr-TR" sz="1000">
                          <a:effectLst/>
                          <a:latin typeface="Arial" panose="020B0604020202020204" pitchFamily="34" charset="0"/>
                          <a:cs typeface="Arial" panose="020B0604020202020204" pitchFamily="34" charset="0"/>
                        </a:rPr>
                        <a:t>B</a:t>
                      </a:r>
                      <a:r>
                        <a:rPr lang="tr-TR" sz="600">
                          <a:effectLst/>
                          <a:latin typeface="Arial" panose="020B0604020202020204" pitchFamily="34" charset="0"/>
                          <a:cs typeface="Arial" panose="020B0604020202020204" pitchFamily="34" charset="0"/>
                        </a:rPr>
                        <a:t>10</a:t>
                      </a:r>
                      <a:r>
                        <a:rPr lang="tr-TR" sz="1000">
                          <a:effectLst/>
                          <a:latin typeface="Arial" panose="020B0604020202020204" pitchFamily="34" charset="0"/>
                          <a:cs typeface="Arial" panose="020B0604020202020204" pitchFamily="34" charset="0"/>
                        </a:rPr>
                        <a:t>O</a:t>
                      </a:r>
                      <a:r>
                        <a:rPr lang="tr-TR" sz="600">
                          <a:effectLst/>
                          <a:latin typeface="Arial" panose="020B0604020202020204" pitchFamily="34" charset="0"/>
                          <a:cs typeface="Arial" panose="020B0604020202020204" pitchFamily="34" charset="0"/>
                        </a:rPr>
                        <a:t>16</a:t>
                      </a:r>
                      <a:r>
                        <a:rPr lang="tr-TR" sz="1000">
                          <a:effectLst/>
                          <a:latin typeface="Arial" panose="020B0604020202020204" pitchFamily="34" charset="0"/>
                          <a:cs typeface="Arial" panose="020B0604020202020204" pitchFamily="34" charset="0"/>
                        </a:rPr>
                        <a:t>.10H</a:t>
                      </a:r>
                      <a:r>
                        <a:rPr lang="tr-TR" sz="600">
                          <a:effectLst/>
                          <a:latin typeface="Arial" panose="020B0604020202020204" pitchFamily="34" charset="0"/>
                          <a:cs typeface="Arial" panose="020B0604020202020204" pitchFamily="34" charset="0"/>
                        </a:rPr>
                        <a:t>2</a:t>
                      </a:r>
                      <a:r>
                        <a:rPr lang="tr-TR" sz="1000">
                          <a:effectLst/>
                          <a:latin typeface="Arial" panose="020B0604020202020204" pitchFamily="34" charset="0"/>
                          <a:cs typeface="Arial" panose="020B0604020202020204" pitchFamily="34" charset="0"/>
                        </a:rPr>
                        <a:t>O</a:t>
                      </a:r>
                      <a:endParaRPr lang="tr-TR" sz="100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gn="just">
                        <a:lnSpc>
                          <a:spcPct val="107000"/>
                        </a:lnSpc>
                        <a:spcAft>
                          <a:spcPts val="800"/>
                        </a:spcAft>
                      </a:pPr>
                      <a:r>
                        <a:rPr lang="tr-TR" sz="1200" dirty="0">
                          <a:effectLst/>
                          <a:latin typeface="Arial" panose="020B0604020202020204" pitchFamily="34" charset="0"/>
                          <a:cs typeface="Arial" panose="020B0604020202020204" pitchFamily="34" charset="0"/>
                        </a:rPr>
                        <a:t>Sodyum </a:t>
                      </a:r>
                      <a:r>
                        <a:rPr lang="tr-TR" sz="1200" dirty="0" err="1">
                          <a:effectLst/>
                          <a:latin typeface="Arial" panose="020B0604020202020204" pitchFamily="34" charset="0"/>
                          <a:cs typeface="Arial" panose="020B0604020202020204" pitchFamily="34" charset="0"/>
                        </a:rPr>
                        <a:t>pentaborat</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gn="just">
                        <a:lnSpc>
                          <a:spcPct val="107000"/>
                        </a:lnSpc>
                        <a:spcAft>
                          <a:spcPts val="800"/>
                        </a:spcAft>
                      </a:pPr>
                      <a:r>
                        <a:rPr lang="tr-TR" sz="1200" dirty="0">
                          <a:effectLst/>
                          <a:latin typeface="Arial" panose="020B0604020202020204" pitchFamily="34" charset="0"/>
                          <a:cs typeface="Arial" panose="020B0604020202020204" pitchFamily="34" charset="0"/>
                        </a:rPr>
                        <a:t>Tarım, yanmayı geciktirici </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extLst>
                  <a:ext uri="{0D108BD9-81ED-4DB2-BD59-A6C34878D82A}">
                    <a16:rowId xmlns:a16="http://schemas.microsoft.com/office/drawing/2014/main" val="2122141828"/>
                  </a:ext>
                </a:extLst>
              </a:tr>
              <a:tr h="209618">
                <a:tc>
                  <a:txBody>
                    <a:bodyPr/>
                    <a:lstStyle/>
                    <a:p>
                      <a:pPr algn="just">
                        <a:lnSpc>
                          <a:spcPct val="107000"/>
                        </a:lnSpc>
                        <a:spcAft>
                          <a:spcPts val="800"/>
                        </a:spcAft>
                      </a:pPr>
                      <a:r>
                        <a:rPr lang="tr-TR" sz="1000">
                          <a:effectLst/>
                          <a:latin typeface="Arial" panose="020B0604020202020204" pitchFamily="34" charset="0"/>
                          <a:cs typeface="Arial" panose="020B0604020202020204" pitchFamily="34" charset="0"/>
                        </a:rPr>
                        <a:t>Li</a:t>
                      </a:r>
                      <a:r>
                        <a:rPr lang="tr-TR" sz="600">
                          <a:effectLst/>
                          <a:latin typeface="Arial" panose="020B0604020202020204" pitchFamily="34" charset="0"/>
                          <a:cs typeface="Arial" panose="020B0604020202020204" pitchFamily="34" charset="0"/>
                        </a:rPr>
                        <a:t>2</a:t>
                      </a:r>
                      <a:r>
                        <a:rPr lang="tr-TR" sz="1000">
                          <a:effectLst/>
                          <a:latin typeface="Arial" panose="020B0604020202020204" pitchFamily="34" charset="0"/>
                          <a:cs typeface="Arial" panose="020B0604020202020204" pitchFamily="34" charset="0"/>
                        </a:rPr>
                        <a:t>B</a:t>
                      </a:r>
                      <a:r>
                        <a:rPr lang="tr-TR" sz="600">
                          <a:effectLst/>
                          <a:latin typeface="Arial" panose="020B0604020202020204" pitchFamily="34" charset="0"/>
                          <a:cs typeface="Arial" panose="020B0604020202020204" pitchFamily="34" charset="0"/>
                        </a:rPr>
                        <a:t>4</a:t>
                      </a:r>
                      <a:r>
                        <a:rPr lang="tr-TR" sz="1000">
                          <a:effectLst/>
                          <a:latin typeface="Arial" panose="020B0604020202020204" pitchFamily="34" charset="0"/>
                          <a:cs typeface="Arial" panose="020B0604020202020204" pitchFamily="34" charset="0"/>
                        </a:rPr>
                        <a:t>O</a:t>
                      </a:r>
                      <a:r>
                        <a:rPr lang="tr-TR" sz="600">
                          <a:effectLst/>
                          <a:latin typeface="Arial" panose="020B0604020202020204" pitchFamily="34" charset="0"/>
                          <a:cs typeface="Arial" panose="020B0604020202020204" pitchFamily="34" charset="0"/>
                        </a:rPr>
                        <a:t>7</a:t>
                      </a:r>
                      <a:endParaRPr lang="tr-TR" sz="100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gn="just">
                        <a:lnSpc>
                          <a:spcPct val="107000"/>
                        </a:lnSpc>
                        <a:spcAft>
                          <a:spcPts val="800"/>
                        </a:spcAft>
                      </a:pPr>
                      <a:r>
                        <a:rPr lang="tr-TR" sz="1200" dirty="0">
                          <a:effectLst/>
                          <a:latin typeface="Arial" panose="020B0604020202020204" pitchFamily="34" charset="0"/>
                          <a:cs typeface="Arial" panose="020B0604020202020204" pitchFamily="34" charset="0"/>
                        </a:rPr>
                        <a:t>Lityum </a:t>
                      </a:r>
                      <a:r>
                        <a:rPr lang="tr-TR" sz="1200" dirty="0" err="1">
                          <a:effectLst/>
                          <a:latin typeface="Arial" panose="020B0604020202020204" pitchFamily="34" charset="0"/>
                          <a:cs typeface="Arial" panose="020B0604020202020204" pitchFamily="34" charset="0"/>
                        </a:rPr>
                        <a:t>tetraborat</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gn="just">
                        <a:lnSpc>
                          <a:spcPct val="107000"/>
                        </a:lnSpc>
                        <a:spcAft>
                          <a:spcPts val="800"/>
                        </a:spcAft>
                      </a:pPr>
                      <a:r>
                        <a:rPr lang="tr-TR" sz="1200" dirty="0">
                          <a:effectLst/>
                          <a:latin typeface="Arial" panose="020B0604020202020204" pitchFamily="34" charset="0"/>
                          <a:cs typeface="Arial" panose="020B0604020202020204" pitchFamily="34" charset="0"/>
                        </a:rPr>
                        <a:t>Cam üretimi, XRD analizi, bilimsel araştırmalar</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extLst>
                  <a:ext uri="{0D108BD9-81ED-4DB2-BD59-A6C34878D82A}">
                    <a16:rowId xmlns:a16="http://schemas.microsoft.com/office/drawing/2014/main" val="403240067"/>
                  </a:ext>
                </a:extLst>
              </a:tr>
              <a:tr h="209618">
                <a:tc>
                  <a:txBody>
                    <a:bodyPr/>
                    <a:lstStyle/>
                    <a:p>
                      <a:pPr algn="just">
                        <a:lnSpc>
                          <a:spcPct val="107000"/>
                        </a:lnSpc>
                        <a:spcAft>
                          <a:spcPts val="800"/>
                        </a:spcAft>
                      </a:pPr>
                      <a:r>
                        <a:rPr lang="tr-TR" sz="1000">
                          <a:effectLst/>
                          <a:latin typeface="Arial" panose="020B0604020202020204" pitchFamily="34" charset="0"/>
                          <a:cs typeface="Arial" panose="020B0604020202020204" pitchFamily="34" charset="0"/>
                        </a:rPr>
                        <a:t>LiBF</a:t>
                      </a:r>
                      <a:r>
                        <a:rPr lang="tr-TR" sz="600">
                          <a:effectLst/>
                          <a:latin typeface="Arial" panose="020B0604020202020204" pitchFamily="34" charset="0"/>
                          <a:cs typeface="Arial" panose="020B0604020202020204" pitchFamily="34" charset="0"/>
                        </a:rPr>
                        <a:t>4</a:t>
                      </a:r>
                      <a:endParaRPr lang="tr-TR" sz="100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gn="just">
                        <a:lnSpc>
                          <a:spcPct val="107000"/>
                        </a:lnSpc>
                        <a:spcAft>
                          <a:spcPts val="800"/>
                        </a:spcAft>
                      </a:pPr>
                      <a:r>
                        <a:rPr lang="tr-TR" sz="1200" dirty="0">
                          <a:effectLst/>
                          <a:latin typeface="Arial" panose="020B0604020202020204" pitchFamily="34" charset="0"/>
                          <a:cs typeface="Arial" panose="020B0604020202020204" pitchFamily="34" charset="0"/>
                        </a:rPr>
                        <a:t>Lityum </a:t>
                      </a:r>
                      <a:r>
                        <a:rPr lang="tr-TR" sz="1200" dirty="0" err="1">
                          <a:effectLst/>
                          <a:latin typeface="Arial" panose="020B0604020202020204" pitchFamily="34" charset="0"/>
                          <a:cs typeface="Arial" panose="020B0604020202020204" pitchFamily="34" charset="0"/>
                        </a:rPr>
                        <a:t>fluoborat</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gn="just">
                        <a:lnSpc>
                          <a:spcPct val="107000"/>
                        </a:lnSpc>
                        <a:spcAft>
                          <a:spcPts val="800"/>
                        </a:spcAft>
                      </a:pPr>
                      <a:r>
                        <a:rPr lang="tr-TR" sz="1200" dirty="0">
                          <a:effectLst/>
                          <a:latin typeface="Arial" panose="020B0604020202020204" pitchFamily="34" charset="0"/>
                          <a:cs typeface="Arial" panose="020B0604020202020204" pitchFamily="34" charset="0"/>
                        </a:rPr>
                        <a:t>Araştırmalar, pil elektrolitleri</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extLst>
                  <a:ext uri="{0D108BD9-81ED-4DB2-BD59-A6C34878D82A}">
                    <a16:rowId xmlns:a16="http://schemas.microsoft.com/office/drawing/2014/main" val="1670907576"/>
                  </a:ext>
                </a:extLst>
              </a:tr>
              <a:tr h="209618">
                <a:tc>
                  <a:txBody>
                    <a:bodyPr/>
                    <a:lstStyle/>
                    <a:p>
                      <a:pPr algn="just">
                        <a:lnSpc>
                          <a:spcPct val="107000"/>
                        </a:lnSpc>
                        <a:spcAft>
                          <a:spcPts val="800"/>
                        </a:spcAft>
                      </a:pPr>
                      <a:r>
                        <a:rPr lang="tr-TR" sz="1000">
                          <a:effectLst/>
                          <a:latin typeface="Arial" panose="020B0604020202020204" pitchFamily="34" charset="0"/>
                          <a:cs typeface="Arial" panose="020B0604020202020204" pitchFamily="34" charset="0"/>
                        </a:rPr>
                        <a:t>MgB</a:t>
                      </a:r>
                      <a:r>
                        <a:rPr lang="tr-TR" sz="600">
                          <a:effectLst/>
                          <a:latin typeface="Arial" panose="020B0604020202020204" pitchFamily="34" charset="0"/>
                          <a:cs typeface="Arial" panose="020B0604020202020204" pitchFamily="34" charset="0"/>
                        </a:rPr>
                        <a:t>2</a:t>
                      </a:r>
                      <a:r>
                        <a:rPr lang="tr-TR" sz="1000">
                          <a:effectLst/>
                          <a:latin typeface="Arial" panose="020B0604020202020204" pitchFamily="34" charset="0"/>
                          <a:cs typeface="Arial" panose="020B0604020202020204" pitchFamily="34" charset="0"/>
                        </a:rPr>
                        <a:t>0</a:t>
                      </a:r>
                      <a:r>
                        <a:rPr lang="tr-TR" sz="600">
                          <a:effectLst/>
                          <a:latin typeface="Arial" panose="020B0604020202020204" pitchFamily="34" charset="0"/>
                          <a:cs typeface="Arial" panose="020B0604020202020204" pitchFamily="34" charset="0"/>
                        </a:rPr>
                        <a:t>4</a:t>
                      </a:r>
                      <a:endParaRPr lang="tr-TR" sz="100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gn="just">
                        <a:lnSpc>
                          <a:spcPct val="107000"/>
                        </a:lnSpc>
                        <a:spcAft>
                          <a:spcPts val="800"/>
                        </a:spcAft>
                      </a:pPr>
                      <a:r>
                        <a:rPr lang="tr-TR" sz="1200" dirty="0">
                          <a:effectLst/>
                          <a:latin typeface="Arial" panose="020B0604020202020204" pitchFamily="34" charset="0"/>
                          <a:cs typeface="Arial" panose="020B0604020202020204" pitchFamily="34" charset="0"/>
                        </a:rPr>
                        <a:t>Magnezyum </a:t>
                      </a:r>
                      <a:r>
                        <a:rPr lang="tr-TR" sz="1200" dirty="0" err="1">
                          <a:effectLst/>
                          <a:latin typeface="Arial" panose="020B0604020202020204" pitchFamily="34" charset="0"/>
                          <a:cs typeface="Arial" panose="020B0604020202020204" pitchFamily="34" charset="0"/>
                        </a:rPr>
                        <a:t>metaborat</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gn="just">
                        <a:lnSpc>
                          <a:spcPct val="107000"/>
                        </a:lnSpc>
                        <a:spcAft>
                          <a:spcPts val="800"/>
                        </a:spcAft>
                      </a:pPr>
                      <a:r>
                        <a:rPr lang="tr-TR" sz="1200" dirty="0">
                          <a:effectLst/>
                          <a:latin typeface="Arial" panose="020B0604020202020204" pitchFamily="34" charset="0"/>
                          <a:cs typeface="Arial" panose="020B0604020202020204" pitchFamily="34" charset="0"/>
                        </a:rPr>
                        <a:t>Antiseptik, antifungal</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extLst>
                  <a:ext uri="{0D108BD9-81ED-4DB2-BD59-A6C34878D82A}">
                    <a16:rowId xmlns:a16="http://schemas.microsoft.com/office/drawing/2014/main" val="4143065955"/>
                  </a:ext>
                </a:extLst>
              </a:tr>
              <a:tr h="213750">
                <a:tc>
                  <a:txBody>
                    <a:bodyPr/>
                    <a:lstStyle/>
                    <a:p>
                      <a:pPr algn="just">
                        <a:lnSpc>
                          <a:spcPct val="107000"/>
                        </a:lnSpc>
                        <a:spcAft>
                          <a:spcPts val="800"/>
                        </a:spcAft>
                      </a:pPr>
                      <a:r>
                        <a:rPr lang="tr-TR" sz="1000">
                          <a:effectLst/>
                          <a:latin typeface="Arial" panose="020B0604020202020204" pitchFamily="34" charset="0"/>
                          <a:cs typeface="Arial" panose="020B0604020202020204" pitchFamily="34" charset="0"/>
                        </a:rPr>
                        <a:t>MnB</a:t>
                      </a:r>
                      <a:r>
                        <a:rPr lang="tr-TR" sz="600">
                          <a:effectLst/>
                          <a:latin typeface="Arial" panose="020B0604020202020204" pitchFamily="34" charset="0"/>
                          <a:cs typeface="Arial" panose="020B0604020202020204" pitchFamily="34" charset="0"/>
                        </a:rPr>
                        <a:t>4</a:t>
                      </a:r>
                      <a:r>
                        <a:rPr lang="tr-TR" sz="1000">
                          <a:effectLst/>
                          <a:latin typeface="Arial" panose="020B0604020202020204" pitchFamily="34" charset="0"/>
                          <a:cs typeface="Arial" panose="020B0604020202020204" pitchFamily="34" charset="0"/>
                        </a:rPr>
                        <a:t>O</a:t>
                      </a:r>
                      <a:r>
                        <a:rPr lang="tr-TR" sz="600">
                          <a:effectLst/>
                          <a:latin typeface="Arial" panose="020B0604020202020204" pitchFamily="34" charset="0"/>
                          <a:cs typeface="Arial" panose="020B0604020202020204" pitchFamily="34" charset="0"/>
                        </a:rPr>
                        <a:t>7</a:t>
                      </a:r>
                      <a:r>
                        <a:rPr lang="tr-TR" sz="1000">
                          <a:effectLst/>
                          <a:latin typeface="Arial" panose="020B0604020202020204" pitchFamily="34" charset="0"/>
                          <a:cs typeface="Arial" panose="020B0604020202020204" pitchFamily="34" charset="0"/>
                        </a:rPr>
                        <a:t>.xH</a:t>
                      </a:r>
                      <a:r>
                        <a:rPr lang="tr-TR" sz="600">
                          <a:effectLst/>
                          <a:latin typeface="Arial" panose="020B0604020202020204" pitchFamily="34" charset="0"/>
                          <a:cs typeface="Arial" panose="020B0604020202020204" pitchFamily="34" charset="0"/>
                        </a:rPr>
                        <a:t>2</a:t>
                      </a:r>
                      <a:r>
                        <a:rPr lang="tr-TR" sz="1000">
                          <a:effectLst/>
                          <a:latin typeface="Arial" panose="020B0604020202020204" pitchFamily="34" charset="0"/>
                          <a:cs typeface="Arial" panose="020B0604020202020204" pitchFamily="34" charset="0"/>
                        </a:rPr>
                        <a:t>O</a:t>
                      </a:r>
                      <a:endParaRPr lang="tr-TR" sz="100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gn="just">
                        <a:lnSpc>
                          <a:spcPct val="107000"/>
                        </a:lnSpc>
                        <a:spcAft>
                          <a:spcPts val="800"/>
                        </a:spcAft>
                      </a:pPr>
                      <a:r>
                        <a:rPr lang="tr-TR" sz="1200" dirty="0">
                          <a:effectLst/>
                          <a:latin typeface="Arial" panose="020B0604020202020204" pitchFamily="34" charset="0"/>
                          <a:cs typeface="Arial" panose="020B0604020202020204" pitchFamily="34" charset="0"/>
                        </a:rPr>
                        <a:t>Mangan </a:t>
                      </a:r>
                      <a:r>
                        <a:rPr lang="tr-TR" sz="1200" dirty="0" err="1">
                          <a:effectLst/>
                          <a:latin typeface="Arial" panose="020B0604020202020204" pitchFamily="34" charset="0"/>
                          <a:cs typeface="Arial" panose="020B0604020202020204" pitchFamily="34" charset="0"/>
                        </a:rPr>
                        <a:t>tetraborat</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gn="just">
                        <a:lnSpc>
                          <a:spcPct val="107000"/>
                        </a:lnSpc>
                        <a:spcAft>
                          <a:spcPts val="800"/>
                        </a:spcAft>
                      </a:pPr>
                      <a:r>
                        <a:rPr lang="tr-TR" sz="1200" dirty="0">
                          <a:effectLst/>
                          <a:latin typeface="Arial" panose="020B0604020202020204" pitchFamily="34" charset="0"/>
                          <a:cs typeface="Arial" panose="020B0604020202020204" pitchFamily="34" charset="0"/>
                        </a:rPr>
                        <a:t>Adsorban , mürekkep kurutucu</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extLst>
                  <a:ext uri="{0D108BD9-81ED-4DB2-BD59-A6C34878D82A}">
                    <a16:rowId xmlns:a16="http://schemas.microsoft.com/office/drawing/2014/main" val="238616962"/>
                  </a:ext>
                </a:extLst>
              </a:tr>
              <a:tr h="263117">
                <a:tc>
                  <a:txBody>
                    <a:bodyPr/>
                    <a:lstStyle/>
                    <a:p>
                      <a:pPr algn="just">
                        <a:lnSpc>
                          <a:spcPct val="107000"/>
                        </a:lnSpc>
                        <a:spcAft>
                          <a:spcPts val="800"/>
                        </a:spcAft>
                      </a:pPr>
                      <a:r>
                        <a:rPr lang="tr-TR" sz="1000">
                          <a:effectLst/>
                          <a:latin typeface="Arial" panose="020B0604020202020204" pitchFamily="34" charset="0"/>
                          <a:cs typeface="Arial" panose="020B0604020202020204" pitchFamily="34" charset="0"/>
                        </a:rPr>
                        <a:t>KBF</a:t>
                      </a:r>
                      <a:r>
                        <a:rPr lang="tr-TR" sz="600">
                          <a:effectLst/>
                          <a:latin typeface="Arial" panose="020B0604020202020204" pitchFamily="34" charset="0"/>
                          <a:cs typeface="Arial" panose="020B0604020202020204" pitchFamily="34" charset="0"/>
                        </a:rPr>
                        <a:t>4</a:t>
                      </a:r>
                      <a:endParaRPr lang="tr-TR" sz="100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gn="just">
                        <a:lnSpc>
                          <a:spcPct val="107000"/>
                        </a:lnSpc>
                        <a:spcAft>
                          <a:spcPts val="800"/>
                        </a:spcAft>
                      </a:pPr>
                      <a:r>
                        <a:rPr lang="tr-TR" sz="1200" dirty="0">
                          <a:effectLst/>
                          <a:latin typeface="Arial" panose="020B0604020202020204" pitchFamily="34" charset="0"/>
                          <a:cs typeface="Arial" panose="020B0604020202020204" pitchFamily="34" charset="0"/>
                        </a:rPr>
                        <a:t>Potasyum </a:t>
                      </a:r>
                      <a:r>
                        <a:rPr lang="tr-TR" sz="1200" dirty="0" err="1">
                          <a:effectLst/>
                          <a:latin typeface="Arial" panose="020B0604020202020204" pitchFamily="34" charset="0"/>
                          <a:cs typeface="Arial" panose="020B0604020202020204" pitchFamily="34" charset="0"/>
                        </a:rPr>
                        <a:t>fluoborat</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nSpc>
                          <a:spcPct val="107000"/>
                        </a:lnSpc>
                        <a:spcAft>
                          <a:spcPts val="800"/>
                        </a:spcAft>
                      </a:pPr>
                      <a:r>
                        <a:rPr lang="tr-TR" sz="1200" dirty="0">
                          <a:effectLst/>
                          <a:latin typeface="Arial" panose="020B0604020202020204" pitchFamily="34" charset="0"/>
                          <a:cs typeface="Arial" panose="020B0604020202020204" pitchFamily="34" charset="0"/>
                        </a:rPr>
                        <a:t>İndirgen, </a:t>
                      </a:r>
                      <a:r>
                        <a:rPr lang="tr-TR" sz="1200" dirty="0" err="1">
                          <a:effectLst/>
                          <a:latin typeface="Arial" panose="020B0604020202020204" pitchFamily="34" charset="0"/>
                          <a:cs typeface="Arial" panose="020B0604020202020204" pitchFamily="34" charset="0"/>
                        </a:rPr>
                        <a:t>flaks</a:t>
                      </a:r>
                      <a:r>
                        <a:rPr lang="tr-TR" sz="1200" dirty="0">
                          <a:effectLst/>
                          <a:latin typeface="Arial" panose="020B0604020202020204" pitchFamily="34" charset="0"/>
                          <a:cs typeface="Arial" panose="020B0604020202020204" pitchFamily="34" charset="0"/>
                        </a:rPr>
                        <a:t>, </a:t>
                      </a:r>
                      <a:r>
                        <a:rPr lang="tr-TR" sz="1200" dirty="0" err="1">
                          <a:effectLst/>
                          <a:latin typeface="Arial" panose="020B0604020202020204" pitchFamily="34" charset="0"/>
                          <a:cs typeface="Arial" panose="020B0604020202020204" pitchFamily="34" charset="0"/>
                        </a:rPr>
                        <a:t>ögütme</a:t>
                      </a:r>
                      <a:r>
                        <a:rPr lang="tr-TR" sz="1200" dirty="0">
                          <a:effectLst/>
                          <a:latin typeface="Arial" panose="020B0604020202020204" pitchFamily="34" charset="0"/>
                          <a:cs typeface="Arial" panose="020B0604020202020204" pitchFamily="34" charset="0"/>
                        </a:rPr>
                        <a:t> çarkı, </a:t>
                      </a:r>
                      <a:r>
                        <a:rPr lang="tr-TR" sz="1200" dirty="0" err="1">
                          <a:effectLst/>
                          <a:latin typeface="Arial" panose="020B0604020202020204" pitchFamily="34" charset="0"/>
                          <a:cs typeface="Arial" panose="020B0604020202020204" pitchFamily="34" charset="0"/>
                        </a:rPr>
                        <a:t>köpürtücü</a:t>
                      </a:r>
                      <a:r>
                        <a:rPr lang="tr-TR" sz="1200" dirty="0">
                          <a:effectLst/>
                          <a:latin typeface="Arial" panose="020B0604020202020204" pitchFamily="34" charset="0"/>
                          <a:cs typeface="Arial" panose="020B0604020202020204" pitchFamily="34" charset="0"/>
                        </a:rPr>
                        <a:t>, kimyasal temizleyici</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extLst>
                  <a:ext uri="{0D108BD9-81ED-4DB2-BD59-A6C34878D82A}">
                    <a16:rowId xmlns:a16="http://schemas.microsoft.com/office/drawing/2014/main" val="3520178025"/>
                  </a:ext>
                </a:extLst>
              </a:tr>
              <a:tr h="213750">
                <a:tc>
                  <a:txBody>
                    <a:bodyPr/>
                    <a:lstStyle/>
                    <a:p>
                      <a:pPr algn="just">
                        <a:lnSpc>
                          <a:spcPct val="107000"/>
                        </a:lnSpc>
                        <a:spcAft>
                          <a:spcPts val="800"/>
                        </a:spcAft>
                      </a:pPr>
                      <a:r>
                        <a:rPr lang="tr-TR" sz="1000">
                          <a:effectLst/>
                          <a:latin typeface="Arial" panose="020B0604020202020204" pitchFamily="34" charset="0"/>
                          <a:cs typeface="Arial" panose="020B0604020202020204" pitchFamily="34" charset="0"/>
                        </a:rPr>
                        <a:t>K</a:t>
                      </a:r>
                      <a:r>
                        <a:rPr lang="tr-TR" sz="600">
                          <a:effectLst/>
                          <a:latin typeface="Arial" panose="020B0604020202020204" pitchFamily="34" charset="0"/>
                          <a:cs typeface="Arial" panose="020B0604020202020204" pitchFamily="34" charset="0"/>
                        </a:rPr>
                        <a:t>2</a:t>
                      </a:r>
                      <a:r>
                        <a:rPr lang="tr-TR" sz="1000">
                          <a:effectLst/>
                          <a:latin typeface="Arial" panose="020B0604020202020204" pitchFamily="34" charset="0"/>
                          <a:cs typeface="Arial" panose="020B0604020202020204" pitchFamily="34" charset="0"/>
                        </a:rPr>
                        <a:t>B</a:t>
                      </a:r>
                      <a:r>
                        <a:rPr lang="tr-TR" sz="600">
                          <a:effectLst/>
                          <a:latin typeface="Arial" panose="020B0604020202020204" pitchFamily="34" charset="0"/>
                          <a:cs typeface="Arial" panose="020B0604020202020204" pitchFamily="34" charset="0"/>
                        </a:rPr>
                        <a:t>10</a:t>
                      </a:r>
                      <a:r>
                        <a:rPr lang="tr-TR" sz="1000">
                          <a:effectLst/>
                          <a:latin typeface="Arial" panose="020B0604020202020204" pitchFamily="34" charset="0"/>
                          <a:cs typeface="Arial" panose="020B0604020202020204" pitchFamily="34" charset="0"/>
                        </a:rPr>
                        <a:t>O</a:t>
                      </a:r>
                      <a:r>
                        <a:rPr lang="tr-TR" sz="600">
                          <a:effectLst/>
                          <a:latin typeface="Arial" panose="020B0604020202020204" pitchFamily="34" charset="0"/>
                          <a:cs typeface="Arial" panose="020B0604020202020204" pitchFamily="34" charset="0"/>
                        </a:rPr>
                        <a:t>16 </a:t>
                      </a:r>
                      <a:r>
                        <a:rPr lang="tr-TR" sz="1000">
                          <a:effectLst/>
                          <a:latin typeface="Arial" panose="020B0604020202020204" pitchFamily="34" charset="0"/>
                          <a:cs typeface="Arial" panose="020B0604020202020204" pitchFamily="34" charset="0"/>
                        </a:rPr>
                        <a:t>.8H</a:t>
                      </a:r>
                      <a:r>
                        <a:rPr lang="tr-TR" sz="600">
                          <a:effectLst/>
                          <a:latin typeface="Arial" panose="020B0604020202020204" pitchFamily="34" charset="0"/>
                          <a:cs typeface="Arial" panose="020B0604020202020204" pitchFamily="34" charset="0"/>
                        </a:rPr>
                        <a:t>2</a:t>
                      </a:r>
                      <a:r>
                        <a:rPr lang="tr-TR" sz="1000">
                          <a:effectLst/>
                          <a:latin typeface="Arial" panose="020B0604020202020204" pitchFamily="34" charset="0"/>
                          <a:cs typeface="Arial" panose="020B0604020202020204" pitchFamily="34" charset="0"/>
                        </a:rPr>
                        <a:t>O</a:t>
                      </a:r>
                      <a:endParaRPr lang="tr-TR" sz="100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gn="just">
                        <a:lnSpc>
                          <a:spcPct val="107000"/>
                        </a:lnSpc>
                        <a:spcAft>
                          <a:spcPts val="800"/>
                        </a:spcAft>
                      </a:pPr>
                      <a:r>
                        <a:rPr lang="tr-TR" sz="1200" dirty="0">
                          <a:effectLst/>
                          <a:latin typeface="Arial" panose="020B0604020202020204" pitchFamily="34" charset="0"/>
                          <a:cs typeface="Arial" panose="020B0604020202020204" pitchFamily="34" charset="0"/>
                        </a:rPr>
                        <a:t>Potasyum </a:t>
                      </a:r>
                      <a:r>
                        <a:rPr lang="tr-TR" sz="1200" dirty="0" err="1">
                          <a:effectLst/>
                          <a:latin typeface="Arial" panose="020B0604020202020204" pitchFamily="34" charset="0"/>
                          <a:cs typeface="Arial" panose="020B0604020202020204" pitchFamily="34" charset="0"/>
                        </a:rPr>
                        <a:t>pentaborat</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nSpc>
                          <a:spcPct val="107000"/>
                        </a:lnSpc>
                        <a:spcAft>
                          <a:spcPts val="800"/>
                        </a:spcAft>
                      </a:pPr>
                      <a:r>
                        <a:rPr lang="tr-TR" sz="1200" dirty="0">
                          <a:effectLst/>
                          <a:latin typeface="Arial" panose="020B0604020202020204" pitchFamily="34" charset="0"/>
                          <a:cs typeface="Arial" panose="020B0604020202020204" pitchFamily="34" charset="0"/>
                        </a:rPr>
                        <a:t>Paslanmaz çelik ve demir dışı metaller için kaynak, lehim </a:t>
                      </a:r>
                      <a:r>
                        <a:rPr lang="tr-TR" sz="1200" dirty="0" err="1">
                          <a:effectLst/>
                          <a:latin typeface="Arial" panose="020B0604020202020204" pitchFamily="34" charset="0"/>
                          <a:cs typeface="Arial" panose="020B0604020202020204" pitchFamily="34" charset="0"/>
                        </a:rPr>
                        <a:t>flaksı</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extLst>
                  <a:ext uri="{0D108BD9-81ED-4DB2-BD59-A6C34878D82A}">
                    <a16:rowId xmlns:a16="http://schemas.microsoft.com/office/drawing/2014/main" val="1867600090"/>
                  </a:ext>
                </a:extLst>
              </a:tr>
              <a:tr h="213750">
                <a:tc>
                  <a:txBody>
                    <a:bodyPr/>
                    <a:lstStyle/>
                    <a:p>
                      <a:pPr algn="just">
                        <a:lnSpc>
                          <a:spcPct val="107000"/>
                        </a:lnSpc>
                        <a:spcAft>
                          <a:spcPts val="800"/>
                        </a:spcAft>
                      </a:pPr>
                      <a:r>
                        <a:rPr lang="tr-TR" sz="1000">
                          <a:effectLst/>
                          <a:latin typeface="Arial" panose="020B0604020202020204" pitchFamily="34" charset="0"/>
                          <a:cs typeface="Arial" panose="020B0604020202020204" pitchFamily="34" charset="0"/>
                        </a:rPr>
                        <a:t>K</a:t>
                      </a:r>
                      <a:r>
                        <a:rPr lang="tr-TR" sz="600">
                          <a:effectLst/>
                          <a:latin typeface="Arial" panose="020B0604020202020204" pitchFamily="34" charset="0"/>
                          <a:cs typeface="Arial" panose="020B0604020202020204" pitchFamily="34" charset="0"/>
                        </a:rPr>
                        <a:t>2</a:t>
                      </a:r>
                      <a:r>
                        <a:rPr lang="tr-TR" sz="1000">
                          <a:effectLst/>
                          <a:latin typeface="Arial" panose="020B0604020202020204" pitchFamily="34" charset="0"/>
                          <a:cs typeface="Arial" panose="020B0604020202020204" pitchFamily="34" charset="0"/>
                        </a:rPr>
                        <a:t>B</a:t>
                      </a:r>
                      <a:r>
                        <a:rPr lang="tr-TR" sz="600">
                          <a:effectLst/>
                          <a:latin typeface="Arial" panose="020B0604020202020204" pitchFamily="34" charset="0"/>
                          <a:cs typeface="Arial" panose="020B0604020202020204" pitchFamily="34" charset="0"/>
                        </a:rPr>
                        <a:t>4</a:t>
                      </a:r>
                      <a:r>
                        <a:rPr lang="tr-TR" sz="1000">
                          <a:effectLst/>
                          <a:latin typeface="Arial" panose="020B0604020202020204" pitchFamily="34" charset="0"/>
                          <a:cs typeface="Arial" panose="020B0604020202020204" pitchFamily="34" charset="0"/>
                        </a:rPr>
                        <a:t>O</a:t>
                      </a:r>
                      <a:r>
                        <a:rPr lang="tr-TR" sz="600">
                          <a:effectLst/>
                          <a:latin typeface="Arial" panose="020B0604020202020204" pitchFamily="34" charset="0"/>
                          <a:cs typeface="Arial" panose="020B0604020202020204" pitchFamily="34" charset="0"/>
                        </a:rPr>
                        <a:t>7</a:t>
                      </a:r>
                      <a:r>
                        <a:rPr lang="tr-TR" sz="1000">
                          <a:effectLst/>
                          <a:latin typeface="Arial" panose="020B0604020202020204" pitchFamily="34" charset="0"/>
                          <a:cs typeface="Arial" panose="020B0604020202020204" pitchFamily="34" charset="0"/>
                        </a:rPr>
                        <a:t>.4H</a:t>
                      </a:r>
                      <a:r>
                        <a:rPr lang="tr-TR" sz="600">
                          <a:effectLst/>
                          <a:latin typeface="Arial" panose="020B0604020202020204" pitchFamily="34" charset="0"/>
                          <a:cs typeface="Arial" panose="020B0604020202020204" pitchFamily="34" charset="0"/>
                        </a:rPr>
                        <a:t>2</a:t>
                      </a:r>
                      <a:r>
                        <a:rPr lang="tr-TR" sz="1000">
                          <a:effectLst/>
                          <a:latin typeface="Arial" panose="020B0604020202020204" pitchFamily="34" charset="0"/>
                          <a:cs typeface="Arial" panose="020B0604020202020204" pitchFamily="34" charset="0"/>
                        </a:rPr>
                        <a:t>0</a:t>
                      </a:r>
                      <a:endParaRPr lang="tr-TR" sz="100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gn="just">
                        <a:lnSpc>
                          <a:spcPct val="107000"/>
                        </a:lnSpc>
                        <a:spcAft>
                          <a:spcPts val="800"/>
                        </a:spcAft>
                      </a:pPr>
                      <a:r>
                        <a:rPr lang="tr-TR" sz="1200" dirty="0">
                          <a:effectLst/>
                          <a:latin typeface="Arial" panose="020B0604020202020204" pitchFamily="34" charset="0"/>
                          <a:cs typeface="Arial" panose="020B0604020202020204" pitchFamily="34" charset="0"/>
                        </a:rPr>
                        <a:t>Potasyum </a:t>
                      </a:r>
                      <a:r>
                        <a:rPr lang="tr-TR" sz="1200" dirty="0" err="1">
                          <a:effectLst/>
                          <a:latin typeface="Arial" panose="020B0604020202020204" pitchFamily="34" charset="0"/>
                          <a:cs typeface="Arial" panose="020B0604020202020204" pitchFamily="34" charset="0"/>
                        </a:rPr>
                        <a:t>tetraborat</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nSpc>
                          <a:spcPct val="107000"/>
                        </a:lnSpc>
                        <a:spcAft>
                          <a:spcPts val="800"/>
                        </a:spcAft>
                      </a:pPr>
                      <a:r>
                        <a:rPr lang="tr-TR" sz="1200" dirty="0">
                          <a:effectLst/>
                          <a:latin typeface="Arial" panose="020B0604020202020204" pitchFamily="34" charset="0"/>
                          <a:cs typeface="Arial" panose="020B0604020202020204" pitchFamily="34" charset="0"/>
                        </a:rPr>
                        <a:t>Lehim ve özel kaynak </a:t>
                      </a:r>
                      <a:r>
                        <a:rPr lang="tr-TR" sz="1200" dirty="0" err="1">
                          <a:effectLst/>
                          <a:latin typeface="Arial" panose="020B0604020202020204" pitchFamily="34" charset="0"/>
                          <a:cs typeface="Arial" panose="020B0604020202020204" pitchFamily="34" charset="0"/>
                        </a:rPr>
                        <a:t>flaksı</a:t>
                      </a:r>
                      <a:r>
                        <a:rPr lang="tr-TR" sz="1200" dirty="0">
                          <a:effectLst/>
                          <a:latin typeface="Arial" panose="020B0604020202020204" pitchFamily="34" charset="0"/>
                          <a:cs typeface="Arial" panose="020B0604020202020204" pitchFamily="34" charset="0"/>
                        </a:rPr>
                        <a:t>, kazein çözücü</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extLst>
                  <a:ext uri="{0D108BD9-81ED-4DB2-BD59-A6C34878D82A}">
                    <a16:rowId xmlns:a16="http://schemas.microsoft.com/office/drawing/2014/main" val="2553710485"/>
                  </a:ext>
                </a:extLst>
              </a:tr>
              <a:tr h="794197">
                <a:tc>
                  <a:txBody>
                    <a:bodyPr/>
                    <a:lstStyle/>
                    <a:p>
                      <a:pPr>
                        <a:lnSpc>
                          <a:spcPct val="107000"/>
                        </a:lnSpc>
                        <a:spcAft>
                          <a:spcPts val="800"/>
                        </a:spcAft>
                      </a:pPr>
                      <a:r>
                        <a:rPr lang="tr-TR" sz="1000">
                          <a:effectLst/>
                          <a:latin typeface="Arial" panose="020B0604020202020204" pitchFamily="34" charset="0"/>
                          <a:cs typeface="Arial" panose="020B0604020202020204" pitchFamily="34" charset="0"/>
                        </a:rPr>
                        <a:t>ZnB</a:t>
                      </a:r>
                      <a:r>
                        <a:rPr lang="tr-TR" sz="600">
                          <a:effectLst/>
                          <a:latin typeface="Arial" panose="020B0604020202020204" pitchFamily="34" charset="0"/>
                          <a:cs typeface="Arial" panose="020B0604020202020204" pitchFamily="34" charset="0"/>
                        </a:rPr>
                        <a:t>2</a:t>
                      </a:r>
                      <a:r>
                        <a:rPr lang="tr-TR" sz="1000">
                          <a:effectLst/>
                          <a:latin typeface="Arial" panose="020B0604020202020204" pitchFamily="34" charset="0"/>
                          <a:cs typeface="Arial" panose="020B0604020202020204" pitchFamily="34" charset="0"/>
                        </a:rPr>
                        <a:t>O</a:t>
                      </a:r>
                      <a:r>
                        <a:rPr lang="tr-TR" sz="600">
                          <a:effectLst/>
                          <a:latin typeface="Arial" panose="020B0604020202020204" pitchFamily="34" charset="0"/>
                          <a:cs typeface="Arial" panose="020B0604020202020204" pitchFamily="34" charset="0"/>
                        </a:rPr>
                        <a:t>4</a:t>
                      </a:r>
                      <a:r>
                        <a:rPr lang="tr-TR" sz="1000">
                          <a:effectLst/>
                          <a:latin typeface="Arial" panose="020B0604020202020204" pitchFamily="34" charset="0"/>
                          <a:cs typeface="Arial" panose="020B0604020202020204" pitchFamily="34" charset="0"/>
                        </a:rPr>
                        <a:t>.2H</a:t>
                      </a:r>
                      <a:r>
                        <a:rPr lang="tr-TR" sz="600">
                          <a:effectLst/>
                          <a:latin typeface="Arial" panose="020B0604020202020204" pitchFamily="34" charset="0"/>
                          <a:cs typeface="Arial" panose="020B0604020202020204" pitchFamily="34" charset="0"/>
                        </a:rPr>
                        <a:t>2</a:t>
                      </a:r>
                      <a:r>
                        <a:rPr lang="tr-TR" sz="1000">
                          <a:effectLst/>
                          <a:latin typeface="Arial" panose="020B0604020202020204" pitchFamily="34" charset="0"/>
                          <a:cs typeface="Arial" panose="020B0604020202020204" pitchFamily="34" charset="0"/>
                        </a:rPr>
                        <a:t>O ,</a:t>
                      </a:r>
                    </a:p>
                    <a:p>
                      <a:pPr>
                        <a:lnSpc>
                          <a:spcPct val="107000"/>
                        </a:lnSpc>
                        <a:spcAft>
                          <a:spcPts val="800"/>
                        </a:spcAft>
                      </a:pPr>
                      <a:r>
                        <a:rPr lang="tr-TR" sz="1000">
                          <a:effectLst/>
                          <a:latin typeface="Arial" panose="020B0604020202020204" pitchFamily="34" charset="0"/>
                          <a:cs typeface="Arial" panose="020B0604020202020204" pitchFamily="34" charset="0"/>
                        </a:rPr>
                        <a:t>Zn</a:t>
                      </a:r>
                      <a:r>
                        <a:rPr lang="tr-TR" sz="600">
                          <a:effectLst/>
                          <a:latin typeface="Arial" panose="020B0604020202020204" pitchFamily="34" charset="0"/>
                          <a:cs typeface="Arial" panose="020B0604020202020204" pitchFamily="34" charset="0"/>
                        </a:rPr>
                        <a:t>2</a:t>
                      </a:r>
                      <a:r>
                        <a:rPr lang="tr-TR" sz="1000">
                          <a:effectLst/>
                          <a:latin typeface="Arial" panose="020B0604020202020204" pitchFamily="34" charset="0"/>
                          <a:cs typeface="Arial" panose="020B0604020202020204" pitchFamily="34" charset="0"/>
                        </a:rPr>
                        <a:t>B</a:t>
                      </a:r>
                      <a:r>
                        <a:rPr lang="tr-TR" sz="600">
                          <a:effectLst/>
                          <a:latin typeface="Arial" panose="020B0604020202020204" pitchFamily="34" charset="0"/>
                          <a:cs typeface="Arial" panose="020B0604020202020204" pitchFamily="34" charset="0"/>
                        </a:rPr>
                        <a:t>6</a:t>
                      </a:r>
                      <a:r>
                        <a:rPr lang="tr-TR" sz="1000">
                          <a:effectLst/>
                          <a:latin typeface="Arial" panose="020B0604020202020204" pitchFamily="34" charset="0"/>
                          <a:cs typeface="Arial" panose="020B0604020202020204" pitchFamily="34" charset="0"/>
                        </a:rPr>
                        <a:t>O</a:t>
                      </a:r>
                      <a:r>
                        <a:rPr lang="tr-TR" sz="600">
                          <a:effectLst/>
                          <a:latin typeface="Arial" panose="020B0604020202020204" pitchFamily="34" charset="0"/>
                          <a:cs typeface="Arial" panose="020B0604020202020204" pitchFamily="34" charset="0"/>
                        </a:rPr>
                        <a:t>11</a:t>
                      </a:r>
                      <a:r>
                        <a:rPr lang="tr-TR" sz="1000">
                          <a:effectLst/>
                          <a:latin typeface="Arial" panose="020B0604020202020204" pitchFamily="34" charset="0"/>
                          <a:cs typeface="Arial" panose="020B0604020202020204" pitchFamily="34" charset="0"/>
                        </a:rPr>
                        <a:t>.7H</a:t>
                      </a:r>
                      <a:r>
                        <a:rPr lang="tr-TR" sz="600">
                          <a:effectLst/>
                          <a:latin typeface="Arial" panose="020B0604020202020204" pitchFamily="34" charset="0"/>
                          <a:cs typeface="Arial" panose="020B0604020202020204" pitchFamily="34" charset="0"/>
                        </a:rPr>
                        <a:t>2</a:t>
                      </a:r>
                      <a:r>
                        <a:rPr lang="tr-TR" sz="1000">
                          <a:effectLst/>
                          <a:latin typeface="Arial" panose="020B0604020202020204" pitchFamily="34" charset="0"/>
                          <a:cs typeface="Arial" panose="020B0604020202020204" pitchFamily="34" charset="0"/>
                        </a:rPr>
                        <a:t>0,</a:t>
                      </a:r>
                    </a:p>
                    <a:p>
                      <a:pPr algn="just">
                        <a:lnSpc>
                          <a:spcPct val="107000"/>
                        </a:lnSpc>
                        <a:spcAft>
                          <a:spcPts val="800"/>
                        </a:spcAft>
                      </a:pPr>
                      <a:r>
                        <a:rPr lang="tr-TR" sz="1000">
                          <a:effectLst/>
                          <a:latin typeface="Arial" panose="020B0604020202020204" pitchFamily="34" charset="0"/>
                          <a:cs typeface="Arial" panose="020B0604020202020204" pitchFamily="34" charset="0"/>
                        </a:rPr>
                        <a:t>Zn</a:t>
                      </a:r>
                      <a:r>
                        <a:rPr lang="tr-TR" sz="600">
                          <a:effectLst/>
                          <a:latin typeface="Arial" panose="020B0604020202020204" pitchFamily="34" charset="0"/>
                          <a:cs typeface="Arial" panose="020B0604020202020204" pitchFamily="34" charset="0"/>
                        </a:rPr>
                        <a:t>3</a:t>
                      </a:r>
                      <a:r>
                        <a:rPr lang="tr-TR" sz="1000">
                          <a:effectLst/>
                          <a:latin typeface="Arial" panose="020B0604020202020204" pitchFamily="34" charset="0"/>
                          <a:cs typeface="Arial" panose="020B0604020202020204" pitchFamily="34" charset="0"/>
                        </a:rPr>
                        <a:t>B</a:t>
                      </a:r>
                      <a:r>
                        <a:rPr lang="tr-TR" sz="600">
                          <a:effectLst/>
                          <a:latin typeface="Arial" panose="020B0604020202020204" pitchFamily="34" charset="0"/>
                          <a:cs typeface="Arial" panose="020B0604020202020204" pitchFamily="34" charset="0"/>
                        </a:rPr>
                        <a:t>4</a:t>
                      </a:r>
                      <a:r>
                        <a:rPr lang="tr-TR" sz="1000">
                          <a:effectLst/>
                          <a:latin typeface="Arial" panose="020B0604020202020204" pitchFamily="34" charset="0"/>
                          <a:cs typeface="Arial" panose="020B0604020202020204" pitchFamily="34" charset="0"/>
                        </a:rPr>
                        <a:t>O</a:t>
                      </a:r>
                      <a:r>
                        <a:rPr lang="tr-TR" sz="600">
                          <a:effectLst/>
                          <a:latin typeface="Arial" panose="020B0604020202020204" pitchFamily="34" charset="0"/>
                          <a:cs typeface="Arial" panose="020B0604020202020204" pitchFamily="34" charset="0"/>
                        </a:rPr>
                        <a:t>9</a:t>
                      </a:r>
                      <a:r>
                        <a:rPr lang="tr-TR" sz="1000">
                          <a:effectLst/>
                          <a:latin typeface="Arial" panose="020B0604020202020204" pitchFamily="34" charset="0"/>
                          <a:cs typeface="Arial" panose="020B0604020202020204" pitchFamily="34" charset="0"/>
                        </a:rPr>
                        <a:t>.5H</a:t>
                      </a:r>
                      <a:r>
                        <a:rPr lang="tr-TR" sz="600">
                          <a:effectLst/>
                          <a:latin typeface="Arial" panose="020B0604020202020204" pitchFamily="34" charset="0"/>
                          <a:cs typeface="Arial" panose="020B0604020202020204" pitchFamily="34" charset="0"/>
                        </a:rPr>
                        <a:t>2</a:t>
                      </a:r>
                      <a:r>
                        <a:rPr lang="tr-TR" sz="1000">
                          <a:effectLst/>
                          <a:latin typeface="Arial" panose="020B0604020202020204" pitchFamily="34" charset="0"/>
                          <a:cs typeface="Arial" panose="020B0604020202020204" pitchFamily="34" charset="0"/>
                        </a:rPr>
                        <a:t>O</a:t>
                      </a:r>
                      <a:endParaRPr lang="tr-TR" sz="100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gn="just">
                        <a:lnSpc>
                          <a:spcPct val="107000"/>
                        </a:lnSpc>
                        <a:spcAft>
                          <a:spcPts val="800"/>
                        </a:spcAft>
                      </a:pPr>
                      <a:r>
                        <a:rPr lang="tr-TR" sz="1200" dirty="0">
                          <a:effectLst/>
                          <a:latin typeface="Arial" panose="020B0604020202020204" pitchFamily="34" charset="0"/>
                          <a:cs typeface="Arial" panose="020B0604020202020204" pitchFamily="34" charset="0"/>
                        </a:rPr>
                        <a:t>Çinko boratlar</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gn="just">
                        <a:lnSpc>
                          <a:spcPct val="107000"/>
                        </a:lnSpc>
                        <a:spcAft>
                          <a:spcPts val="800"/>
                        </a:spcAft>
                      </a:pPr>
                      <a:r>
                        <a:rPr lang="tr-TR" sz="1200" dirty="0">
                          <a:effectLst/>
                          <a:latin typeface="Arial" panose="020B0604020202020204" pitchFamily="34" charset="0"/>
                          <a:cs typeface="Arial" panose="020B0604020202020204" pitchFamily="34" charset="0"/>
                        </a:rPr>
                        <a:t>Araştırmalar, yangın geciktirici</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extLst>
                  <a:ext uri="{0D108BD9-81ED-4DB2-BD59-A6C34878D82A}">
                    <a16:rowId xmlns:a16="http://schemas.microsoft.com/office/drawing/2014/main" val="2450882114"/>
                  </a:ext>
                </a:extLst>
              </a:tr>
              <a:tr h="209618">
                <a:tc>
                  <a:txBody>
                    <a:bodyPr/>
                    <a:lstStyle/>
                    <a:p>
                      <a:pPr algn="just">
                        <a:lnSpc>
                          <a:spcPct val="107000"/>
                        </a:lnSpc>
                        <a:spcAft>
                          <a:spcPts val="800"/>
                        </a:spcAft>
                      </a:pPr>
                      <a:r>
                        <a:rPr lang="tr-TR" sz="1000">
                          <a:effectLst/>
                          <a:latin typeface="Arial" panose="020B0604020202020204" pitchFamily="34" charset="0"/>
                          <a:cs typeface="Arial" panose="020B0604020202020204" pitchFamily="34" charset="0"/>
                        </a:rPr>
                        <a:t>Zn (BF</a:t>
                      </a:r>
                      <a:r>
                        <a:rPr lang="tr-TR" sz="600">
                          <a:effectLst/>
                          <a:latin typeface="Arial" panose="020B0604020202020204" pitchFamily="34" charset="0"/>
                          <a:cs typeface="Arial" panose="020B0604020202020204" pitchFamily="34" charset="0"/>
                        </a:rPr>
                        <a:t>4</a:t>
                      </a:r>
                      <a:r>
                        <a:rPr lang="tr-TR" sz="1000">
                          <a:effectLst/>
                          <a:latin typeface="Arial" panose="020B0604020202020204" pitchFamily="34" charset="0"/>
                          <a:cs typeface="Arial" panose="020B0604020202020204" pitchFamily="34" charset="0"/>
                        </a:rPr>
                        <a:t>)</a:t>
                      </a:r>
                      <a:r>
                        <a:rPr lang="tr-TR" sz="600">
                          <a:effectLst/>
                          <a:latin typeface="Arial" panose="020B0604020202020204" pitchFamily="34" charset="0"/>
                          <a:cs typeface="Arial" panose="020B0604020202020204" pitchFamily="34" charset="0"/>
                        </a:rPr>
                        <a:t>2</a:t>
                      </a:r>
                      <a:endParaRPr lang="tr-TR" sz="100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gn="just">
                        <a:lnSpc>
                          <a:spcPct val="107000"/>
                        </a:lnSpc>
                        <a:spcAft>
                          <a:spcPts val="800"/>
                        </a:spcAft>
                      </a:pPr>
                      <a:r>
                        <a:rPr lang="tr-TR" sz="1200" dirty="0">
                          <a:effectLst/>
                          <a:latin typeface="Arial" panose="020B0604020202020204" pitchFamily="34" charset="0"/>
                          <a:cs typeface="Arial" panose="020B0604020202020204" pitchFamily="34" charset="0"/>
                        </a:rPr>
                        <a:t>Çinko </a:t>
                      </a:r>
                      <a:r>
                        <a:rPr lang="tr-TR" sz="1200" dirty="0" err="1">
                          <a:effectLst/>
                          <a:latin typeface="Arial" panose="020B0604020202020204" pitchFamily="34" charset="0"/>
                          <a:cs typeface="Arial" panose="020B0604020202020204" pitchFamily="34" charset="0"/>
                        </a:rPr>
                        <a:t>fluoborat</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tc>
                  <a:txBody>
                    <a:bodyPr/>
                    <a:lstStyle/>
                    <a:p>
                      <a:pPr algn="just">
                        <a:lnSpc>
                          <a:spcPct val="107000"/>
                        </a:lnSpc>
                        <a:spcAft>
                          <a:spcPts val="800"/>
                        </a:spcAft>
                      </a:pPr>
                      <a:r>
                        <a:rPr lang="tr-TR" sz="1200" dirty="0">
                          <a:effectLst/>
                          <a:latin typeface="Arial" panose="020B0604020202020204" pitchFamily="34" charset="0"/>
                          <a:cs typeface="Arial" panose="020B0604020202020204" pitchFamily="34" charset="0"/>
                        </a:rPr>
                        <a:t>Boya, kaplama çözeltileri, tekstil endüstrisi</a:t>
                      </a:r>
                      <a:endParaRPr lang="tr-TR" sz="1200" dirty="0">
                        <a:effectLst/>
                        <a:latin typeface="Arial" panose="020B0604020202020204" pitchFamily="34" charset="0"/>
                        <a:ea typeface="Calibri" panose="020F0502020204030204" pitchFamily="34" charset="0"/>
                        <a:cs typeface="Arial" panose="020B0604020202020204" pitchFamily="34" charset="0"/>
                      </a:endParaRPr>
                    </a:p>
                  </a:txBody>
                  <a:tcPr marL="40683" marR="40683" marT="0" marB="0"/>
                </a:tc>
                <a:extLst>
                  <a:ext uri="{0D108BD9-81ED-4DB2-BD59-A6C34878D82A}">
                    <a16:rowId xmlns:a16="http://schemas.microsoft.com/office/drawing/2014/main" val="3723751563"/>
                  </a:ext>
                </a:extLst>
              </a:tr>
            </a:tbl>
          </a:graphicData>
        </a:graphic>
      </p:graphicFrame>
    </p:spTree>
    <p:extLst>
      <p:ext uri="{BB962C8B-B14F-4D97-AF65-F5344CB8AC3E}">
        <p14:creationId xmlns:p14="http://schemas.microsoft.com/office/powerpoint/2010/main" val="2632105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1B19C35E-4E30-4F1D-9FC2-F2FA6191E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19" y="466344"/>
            <a:ext cx="3959352" cy="5925312"/>
          </a:xfrm>
          <a:prstGeom prst="rect">
            <a:avLst/>
          </a:prstGeom>
          <a:noFill/>
          <a:ln w="6350" cap="sq" cmpd="sng" algn="ctr">
            <a:solidFill>
              <a:schemeClr val="tx1">
                <a:lumMod val="75000"/>
                <a:lumOff val="25000"/>
              </a:schemeClr>
            </a:solidFill>
            <a:prstDash val="solid"/>
            <a:miter lim="800000"/>
          </a:ln>
          <a:effectLst/>
        </p:spPr>
      </p:sp>
      <p:sp>
        <p:nvSpPr>
          <p:cNvPr id="2" name="Başlık 1">
            <a:extLst>
              <a:ext uri="{FF2B5EF4-FFF2-40B4-BE49-F238E27FC236}">
                <a16:creationId xmlns:a16="http://schemas.microsoft.com/office/drawing/2014/main" id="{1B0C416A-32CC-4EF0-8358-8958FE32691F}"/>
              </a:ext>
            </a:extLst>
          </p:cNvPr>
          <p:cNvSpPr>
            <a:spLocks noGrp="1"/>
          </p:cNvSpPr>
          <p:nvPr>
            <p:ph type="title"/>
          </p:nvPr>
        </p:nvSpPr>
        <p:spPr>
          <a:xfrm>
            <a:off x="676240" y="875324"/>
            <a:ext cx="3536510" cy="5093520"/>
          </a:xfrm>
        </p:spPr>
        <p:txBody>
          <a:bodyPr>
            <a:normAutofit/>
          </a:bodyPr>
          <a:lstStyle/>
          <a:p>
            <a:pPr algn="ctr"/>
            <a:r>
              <a:rPr lang="tr-TR" sz="3700" b="1">
                <a:solidFill>
                  <a:schemeClr val="tx1"/>
                </a:solidFill>
              </a:rPr>
              <a:t>BORUN CANLILAR ÜZERİNDEKİ ETKİSİ</a:t>
            </a:r>
          </a:p>
        </p:txBody>
      </p:sp>
      <p:sp>
        <p:nvSpPr>
          <p:cNvPr id="3" name="İçerik Yer Tutucusu 2">
            <a:extLst>
              <a:ext uri="{FF2B5EF4-FFF2-40B4-BE49-F238E27FC236}">
                <a16:creationId xmlns:a16="http://schemas.microsoft.com/office/drawing/2014/main" id="{8142BDC8-1B86-4AD7-B9B5-12ACE30CAEC5}"/>
              </a:ext>
            </a:extLst>
          </p:cNvPr>
          <p:cNvSpPr>
            <a:spLocks noGrp="1"/>
          </p:cNvSpPr>
          <p:nvPr>
            <p:ph idx="1"/>
          </p:nvPr>
        </p:nvSpPr>
        <p:spPr>
          <a:xfrm>
            <a:off x="5478124" y="559477"/>
            <a:ext cx="5647076" cy="5475563"/>
          </a:xfrm>
        </p:spPr>
        <p:txBody>
          <a:bodyPr anchor="ctr">
            <a:normAutofit/>
          </a:bodyPr>
          <a:lstStyle/>
          <a:p>
            <a:pPr marL="0" indent="0">
              <a:buNone/>
            </a:pPr>
            <a:endParaRPr lang="tr-TR" sz="2000" dirty="0"/>
          </a:p>
          <a:p>
            <a:pPr algn="just"/>
            <a:r>
              <a:rPr lang="tr-TR" dirty="0">
                <a:latin typeface="Arial" panose="020B0604020202020204" pitchFamily="34" charset="0"/>
                <a:cs typeface="Arial" panose="020B0604020202020204" pitchFamily="34" charset="0"/>
              </a:rPr>
              <a:t>1981 yılına kadar bor elementinin insanlar üzerinde bir etkisinin olmadığı düşünülmüştür. </a:t>
            </a:r>
          </a:p>
          <a:p>
            <a:pPr algn="just"/>
            <a:r>
              <a:rPr lang="tr-TR" dirty="0">
                <a:latin typeface="Arial" panose="020B0604020202020204" pitchFamily="34" charset="0"/>
                <a:cs typeface="Arial" panose="020B0604020202020204" pitchFamily="34" charset="0"/>
              </a:rPr>
              <a:t>Sonraki yıllarda yapılan çalışmalarla borun, birçok tedavi için potansiyel vaat ettiği anlaşılmıştır.</a:t>
            </a:r>
          </a:p>
          <a:p>
            <a:pPr algn="just"/>
            <a:r>
              <a:rPr lang="tr-TR" dirty="0">
                <a:latin typeface="Arial" panose="020B0604020202020204" pitchFamily="34" charset="0"/>
                <a:cs typeface="Arial" panose="020B0604020202020204" pitchFamily="34" charset="0"/>
              </a:rPr>
              <a:t>Bor, insan vücudu tarafından az miktarlarda ihtiyaç duyulan ve dışarıdan alınması gereken önemli bir mineraldir. </a:t>
            </a:r>
          </a:p>
          <a:p>
            <a:pPr algn="just"/>
            <a:r>
              <a:rPr lang="tr-TR" dirty="0">
                <a:latin typeface="Arial" panose="020B0604020202020204" pitchFamily="34" charset="0"/>
                <a:cs typeface="Arial" panose="020B0604020202020204" pitchFamily="34" charset="0"/>
              </a:rPr>
              <a:t>Bor iz elementinin %90’dan fazlası idrar, yaklaşık %2 kadarı dışkı, daha az miktar da safra, ter ve solunum yolu ile atılır. Yalnızca kemik, tırnak, kıllarda; karaciğer ve dalak gibi organlarda az  miktarda birikmektedir.</a:t>
            </a:r>
          </a:p>
        </p:txBody>
      </p:sp>
    </p:spTree>
    <p:extLst>
      <p:ext uri="{BB962C8B-B14F-4D97-AF65-F5344CB8AC3E}">
        <p14:creationId xmlns:p14="http://schemas.microsoft.com/office/powerpoint/2010/main" val="37305415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yagram 3">
            <a:extLst>
              <a:ext uri="{FF2B5EF4-FFF2-40B4-BE49-F238E27FC236}">
                <a16:creationId xmlns:a16="http://schemas.microsoft.com/office/drawing/2014/main" id="{50757A5D-F822-481C-A0B5-E4372DE063A1}"/>
              </a:ext>
            </a:extLst>
          </p:cNvPr>
          <p:cNvGraphicFramePr/>
          <p:nvPr>
            <p:extLst>
              <p:ext uri="{D42A27DB-BD31-4B8C-83A1-F6EECF244321}">
                <p14:modId xmlns:p14="http://schemas.microsoft.com/office/powerpoint/2010/main" val="487447377"/>
              </p:ext>
            </p:extLst>
          </p:nvPr>
        </p:nvGraphicFramePr>
        <p:xfrm>
          <a:off x="801278" y="461913"/>
          <a:ext cx="9888718" cy="59671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Metin kutusu 1">
            <a:extLst>
              <a:ext uri="{FF2B5EF4-FFF2-40B4-BE49-F238E27FC236}">
                <a16:creationId xmlns:a16="http://schemas.microsoft.com/office/drawing/2014/main" id="{DABD9627-B73B-4D94-8877-BC4679C73F7B}"/>
              </a:ext>
            </a:extLst>
          </p:cNvPr>
          <p:cNvSpPr txBox="1"/>
          <p:nvPr/>
        </p:nvSpPr>
        <p:spPr>
          <a:xfrm rot="16200000">
            <a:off x="-1092665" y="2902613"/>
            <a:ext cx="3987539" cy="369332"/>
          </a:xfrm>
          <a:prstGeom prst="rect">
            <a:avLst/>
          </a:prstGeom>
          <a:noFill/>
        </p:spPr>
        <p:txBody>
          <a:bodyPr wrap="square" rtlCol="0">
            <a:spAutoFit/>
          </a:bodyPr>
          <a:lstStyle/>
          <a:p>
            <a:r>
              <a:rPr lang="tr-TR" dirty="0">
                <a:latin typeface="Arial" panose="020B0604020202020204" pitchFamily="34" charset="0"/>
                <a:cs typeface="Arial" panose="020B0604020202020204" pitchFamily="34" charset="0"/>
              </a:rPr>
              <a:t>Bor dışarıdan birkaç yol ile alınabilir:</a:t>
            </a:r>
          </a:p>
        </p:txBody>
      </p:sp>
    </p:spTree>
    <p:extLst>
      <p:ext uri="{BB962C8B-B14F-4D97-AF65-F5344CB8AC3E}">
        <p14:creationId xmlns:p14="http://schemas.microsoft.com/office/powerpoint/2010/main" val="3788587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985D7E6-6FA3-414F-98D7-D86B2E225919}"/>
              </a:ext>
            </a:extLst>
          </p:cNvPr>
          <p:cNvSpPr>
            <a:spLocks noGrp="1"/>
          </p:cNvSpPr>
          <p:nvPr>
            <p:ph idx="1"/>
          </p:nvPr>
        </p:nvSpPr>
        <p:spPr>
          <a:xfrm>
            <a:off x="2238970" y="550877"/>
            <a:ext cx="8903325" cy="5447750"/>
          </a:xfrm>
        </p:spPr>
        <p:txBody>
          <a:bodyPr>
            <a:noAutofit/>
          </a:bodyPr>
          <a:lstStyle/>
          <a:p>
            <a:pPr algn="just"/>
            <a:r>
              <a:rPr lang="tr-TR" sz="1600" dirty="0">
                <a:latin typeface="Arial" panose="020B0604020202020204" pitchFamily="34" charset="0"/>
                <a:cs typeface="Arial" panose="020B0604020202020204" pitchFamily="34" charset="0"/>
              </a:rPr>
              <a:t>Bor vücutta çeşitli mineral ve vitamin rol oynamakta, kalsiyum ve magnezyum azalmasını önleyerek kemik yapısını korumaktadır. Bor tabletleri </a:t>
            </a:r>
            <a:r>
              <a:rPr lang="tr-TR" sz="1600" dirty="0" err="1">
                <a:latin typeface="Arial" panose="020B0604020202020204" pitchFamily="34" charset="0"/>
                <a:cs typeface="Arial" panose="020B0604020202020204" pitchFamily="34" charset="0"/>
              </a:rPr>
              <a:t>artrit</a:t>
            </a:r>
            <a:r>
              <a:rPr lang="tr-TR" sz="1600" dirty="0">
                <a:latin typeface="Arial" panose="020B0604020202020204" pitchFamily="34" charset="0"/>
                <a:cs typeface="Arial" panose="020B0604020202020204" pitchFamily="34" charset="0"/>
              </a:rPr>
              <a:t> tedavisinde kullanılmaktadır.</a:t>
            </a:r>
          </a:p>
          <a:p>
            <a:pPr marL="0" indent="0" algn="just">
              <a:buNone/>
            </a:pPr>
            <a:r>
              <a:rPr lang="tr-TR" sz="1600" dirty="0">
                <a:latin typeface="Arial" panose="020B0604020202020204" pitchFamily="34" charset="0"/>
                <a:cs typeface="Arial" panose="020B0604020202020204" pitchFamily="34" charset="0"/>
              </a:rPr>
              <a:t> </a:t>
            </a:r>
          </a:p>
          <a:p>
            <a:pPr algn="just"/>
            <a:r>
              <a:rPr lang="tr-TR" sz="1600" dirty="0">
                <a:latin typeface="Arial" panose="020B0604020202020204" pitchFamily="34" charset="0"/>
                <a:cs typeface="Arial" panose="020B0604020202020204" pitchFamily="34" charset="0"/>
              </a:rPr>
              <a:t>Yapılan çalışmalar borun hücresel ve </a:t>
            </a:r>
            <a:r>
              <a:rPr lang="tr-TR" sz="1600" dirty="0" err="1">
                <a:latin typeface="Arial" panose="020B0604020202020204" pitchFamily="34" charset="0"/>
                <a:cs typeface="Arial" panose="020B0604020202020204" pitchFamily="34" charset="0"/>
              </a:rPr>
              <a:t>hümoral</a:t>
            </a:r>
            <a:r>
              <a:rPr lang="tr-TR" sz="1600" dirty="0">
                <a:latin typeface="Arial" panose="020B0604020202020204" pitchFamily="34" charset="0"/>
                <a:cs typeface="Arial" panose="020B0604020202020204" pitchFamily="34" charset="0"/>
              </a:rPr>
              <a:t> immun yanıtları arttırdığını göstermektedir. Bu etkiyi sistemde yer alan enzimlerin aktivitesini sağlayarak yaptığı düşünülmektedir.</a:t>
            </a:r>
          </a:p>
          <a:p>
            <a:pPr marL="0" indent="0" algn="just">
              <a:buNone/>
            </a:pPr>
            <a:endParaRPr lang="tr-TR" sz="1600" dirty="0">
              <a:latin typeface="Arial" panose="020B0604020202020204" pitchFamily="34" charset="0"/>
              <a:cs typeface="Arial" panose="020B0604020202020204" pitchFamily="34" charset="0"/>
            </a:endParaRPr>
          </a:p>
          <a:p>
            <a:pPr algn="just"/>
            <a:r>
              <a:rPr lang="tr-TR" sz="1600" dirty="0">
                <a:latin typeface="Arial" panose="020B0604020202020204" pitchFamily="34" charset="0"/>
                <a:cs typeface="Arial" panose="020B0604020202020204" pitchFamily="34" charset="0"/>
              </a:rPr>
              <a:t>Düşük dozlarda borik asit, boraks, </a:t>
            </a:r>
            <a:r>
              <a:rPr lang="tr-TR" sz="1600" dirty="0" err="1">
                <a:latin typeface="Arial" panose="020B0604020202020204" pitchFamily="34" charset="0"/>
                <a:cs typeface="Arial" panose="020B0604020202020204" pitchFamily="34" charset="0"/>
              </a:rPr>
              <a:t>üleksit</a:t>
            </a:r>
            <a:r>
              <a:rPr lang="tr-TR" sz="1600" dirty="0">
                <a:latin typeface="Arial" panose="020B0604020202020204" pitchFamily="34" charset="0"/>
                <a:cs typeface="Arial" panose="020B0604020202020204" pitchFamily="34" charset="0"/>
              </a:rPr>
              <a:t> gibi bor </a:t>
            </a:r>
            <a:r>
              <a:rPr lang="tr-TR" sz="1600" dirty="0" err="1">
                <a:latin typeface="Arial" panose="020B0604020202020204" pitchFamily="34" charset="0"/>
                <a:cs typeface="Arial" panose="020B0604020202020204" pitchFamily="34" charset="0"/>
              </a:rPr>
              <a:t>bleşiklerinin</a:t>
            </a:r>
            <a:r>
              <a:rPr lang="tr-TR" sz="1600" dirty="0">
                <a:latin typeface="Arial" panose="020B0604020202020204" pitchFamily="34" charset="0"/>
                <a:cs typeface="Arial" panose="020B0604020202020204" pitchFamily="34" charset="0"/>
              </a:rPr>
              <a:t> antioksidan enzim aktivitelerini artırdığı saptanmıştır.</a:t>
            </a:r>
          </a:p>
          <a:p>
            <a:pPr marL="0" indent="0" algn="just">
              <a:buNone/>
            </a:pPr>
            <a:endParaRPr lang="tr-TR" sz="1600" dirty="0">
              <a:latin typeface="Arial" panose="020B0604020202020204" pitchFamily="34" charset="0"/>
              <a:cs typeface="Arial" panose="020B0604020202020204" pitchFamily="34" charset="0"/>
            </a:endParaRPr>
          </a:p>
          <a:p>
            <a:pPr algn="just"/>
            <a:r>
              <a:rPr lang="tr-TR" sz="1600" dirty="0">
                <a:latin typeface="Arial" panose="020B0604020202020204" pitchFamily="34" charset="0"/>
                <a:cs typeface="Arial" panose="020B0604020202020204" pitchFamily="34" charset="0"/>
              </a:rPr>
              <a:t>Bor organik bileşiklerin hidroksil gruplarıyla kompleks kurabildiği için </a:t>
            </a:r>
            <a:r>
              <a:rPr lang="tr-TR" sz="1600" dirty="0" err="1">
                <a:latin typeface="Arial" panose="020B0604020202020204" pitchFamily="34" charset="0"/>
                <a:cs typeface="Arial" panose="020B0604020202020204" pitchFamily="34" charset="0"/>
              </a:rPr>
              <a:t>polisakkaritler</a:t>
            </a:r>
            <a:r>
              <a:rPr lang="tr-TR" sz="1600" dirty="0">
                <a:latin typeface="Arial" panose="020B0604020202020204" pitchFamily="34" charset="0"/>
                <a:cs typeface="Arial" panose="020B0604020202020204" pitchFamily="34" charset="0"/>
              </a:rPr>
              <a:t> ve diğer şekerler ile etkileşmektedir. Diyetine bor ilave edilen ratlarda plazma glukoz, </a:t>
            </a:r>
            <a:r>
              <a:rPr lang="tr-TR" sz="1600" dirty="0" err="1">
                <a:latin typeface="Arial" panose="020B0604020202020204" pitchFamily="34" charset="0"/>
                <a:cs typeface="Arial" panose="020B0604020202020204" pitchFamily="34" charset="0"/>
              </a:rPr>
              <a:t>pürivat</a:t>
            </a:r>
            <a:r>
              <a:rPr lang="tr-TR" sz="1600" dirty="0">
                <a:latin typeface="Arial" panose="020B0604020202020204" pitchFamily="34" charset="0"/>
                <a:cs typeface="Arial" panose="020B0604020202020204" pitchFamily="34" charset="0"/>
              </a:rPr>
              <a:t> ve insülin düzeylerinin azaldığı gösterilmiştir. </a:t>
            </a:r>
          </a:p>
          <a:p>
            <a:pPr algn="just"/>
            <a:endParaRPr lang="tr-TR" sz="1600" dirty="0">
              <a:latin typeface="Arial" panose="020B0604020202020204" pitchFamily="34" charset="0"/>
              <a:cs typeface="Arial" panose="020B0604020202020204" pitchFamily="34" charset="0"/>
            </a:endParaRPr>
          </a:p>
          <a:p>
            <a:pPr algn="just"/>
            <a:r>
              <a:rPr lang="tr-TR" sz="1600" dirty="0">
                <a:latin typeface="Arial" panose="020B0604020202020204" pitchFamily="34" charset="0"/>
                <a:cs typeface="Arial" panose="020B0604020202020204" pitchFamily="34" charset="0"/>
              </a:rPr>
              <a:t>Yağ </a:t>
            </a:r>
            <a:r>
              <a:rPr lang="tr-TR" sz="1600" dirty="0" err="1">
                <a:latin typeface="Arial" panose="020B0604020202020204" pitchFamily="34" charset="0"/>
                <a:cs typeface="Arial" panose="020B0604020202020204" pitchFamily="34" charset="0"/>
              </a:rPr>
              <a:t>oksidasyonu</a:t>
            </a:r>
            <a:r>
              <a:rPr lang="tr-TR" sz="1600" dirty="0">
                <a:latin typeface="Arial" panose="020B0604020202020204" pitchFamily="34" charset="0"/>
                <a:cs typeface="Arial" panose="020B0604020202020204" pitchFamily="34" charset="0"/>
              </a:rPr>
              <a:t> ve </a:t>
            </a:r>
            <a:r>
              <a:rPr lang="tr-TR" sz="1600" dirty="0" err="1">
                <a:latin typeface="Arial" panose="020B0604020202020204" pitchFamily="34" charset="0"/>
                <a:cs typeface="Arial" panose="020B0604020202020204" pitchFamily="34" charset="0"/>
              </a:rPr>
              <a:t>glikoneogenezisin</a:t>
            </a:r>
            <a:r>
              <a:rPr lang="tr-TR" sz="1600" dirty="0">
                <a:latin typeface="Arial" panose="020B0604020202020204" pitchFamily="34" charset="0"/>
                <a:cs typeface="Arial" panose="020B0604020202020204" pitchFamily="34" charset="0"/>
              </a:rPr>
              <a:t> bazı basamaklarını etkileyerek lipit metabolizmasını düzenlediği de düşünülmektedir.</a:t>
            </a:r>
          </a:p>
          <a:p>
            <a:pPr marL="0" indent="0" algn="just">
              <a:buNone/>
            </a:pPr>
            <a:endParaRPr lang="tr-TR" sz="1600" dirty="0">
              <a:latin typeface="Arial" panose="020B0604020202020204" pitchFamily="34" charset="0"/>
              <a:cs typeface="Arial" panose="020B0604020202020204" pitchFamily="34" charset="0"/>
            </a:endParaRPr>
          </a:p>
          <a:p>
            <a:pPr algn="just"/>
            <a:r>
              <a:rPr lang="tr-TR" sz="1600" dirty="0">
                <a:latin typeface="Arial" panose="020B0604020202020204" pitchFamily="34" charset="0"/>
                <a:cs typeface="Arial" panose="020B0604020202020204" pitchFamily="34" charset="0"/>
              </a:rPr>
              <a:t>Diyete bor takviyesi yapılarak EEG kayıtları incelendiğinde </a:t>
            </a:r>
            <a:r>
              <a:rPr lang="tr-TR" sz="1600" dirty="0" err="1">
                <a:latin typeface="Arial" panose="020B0604020202020204" pitchFamily="34" charset="0"/>
                <a:cs typeface="Arial" panose="020B0604020202020204" pitchFamily="34" charset="0"/>
              </a:rPr>
              <a:t>mental</a:t>
            </a:r>
            <a:r>
              <a:rPr lang="tr-TR" sz="1600" dirty="0">
                <a:latin typeface="Arial" panose="020B0604020202020204" pitchFamily="34" charset="0"/>
                <a:cs typeface="Arial" panose="020B0604020202020204" pitchFamily="34" charset="0"/>
              </a:rPr>
              <a:t> aktivite, kısa ve uzun süreli hafıza ve motor becerilerde artış olduğu bildirilmiştir. </a:t>
            </a:r>
          </a:p>
          <a:p>
            <a:pPr algn="just"/>
            <a:endParaRPr lang="tr-TR" sz="1600" dirty="0">
              <a:latin typeface="Arial" panose="020B0604020202020204" pitchFamily="34" charset="0"/>
              <a:cs typeface="Arial" panose="020B0604020202020204" pitchFamily="34" charset="0"/>
            </a:endParaRPr>
          </a:p>
          <a:p>
            <a:pPr algn="just"/>
            <a:endParaRPr lang="tr-TR" sz="1600" dirty="0">
              <a:latin typeface="Arial" panose="020B0604020202020204" pitchFamily="34" charset="0"/>
              <a:cs typeface="Arial" panose="020B0604020202020204" pitchFamily="34" charset="0"/>
            </a:endParaRPr>
          </a:p>
        </p:txBody>
      </p:sp>
      <p:pic>
        <p:nvPicPr>
          <p:cNvPr id="4" name="Resim 3">
            <a:extLst>
              <a:ext uri="{FF2B5EF4-FFF2-40B4-BE49-F238E27FC236}">
                <a16:creationId xmlns:a16="http://schemas.microsoft.com/office/drawing/2014/main" id="{CE4BA8D1-9404-4123-99BA-2092C5A98C0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524" b="89683" l="4947" r="97173">
                        <a14:foregroundMark x1="9187" y1="20635" x2="9187" y2="20635"/>
                        <a14:foregroundMark x1="4947" y1="38095" x2="4947" y2="38095"/>
                        <a14:foregroundMark x1="87279" y1="38889" x2="87279" y2="38889"/>
                        <a14:foregroundMark x1="93286" y1="38095" x2="93286" y2="38095"/>
                        <a14:foregroundMark x1="97173" y1="42857" x2="97173" y2="42857"/>
                      </a14:backgroundRemoval>
                    </a14:imgEffect>
                  </a14:imgLayer>
                </a14:imgProps>
              </a:ext>
            </a:extLst>
          </a:blip>
          <a:stretch>
            <a:fillRect/>
          </a:stretch>
        </p:blipFill>
        <p:spPr>
          <a:xfrm>
            <a:off x="823024" y="689802"/>
            <a:ext cx="1061345" cy="548249"/>
          </a:xfrm>
          <a:prstGeom prst="rect">
            <a:avLst/>
          </a:prstGeom>
        </p:spPr>
      </p:pic>
      <p:pic>
        <p:nvPicPr>
          <p:cNvPr id="5" name="Resim 4">
            <a:extLst>
              <a:ext uri="{FF2B5EF4-FFF2-40B4-BE49-F238E27FC236}">
                <a16:creationId xmlns:a16="http://schemas.microsoft.com/office/drawing/2014/main" id="{11D0B9F9-3B14-40E8-8C5B-5A12CCB9C2F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50" b="94161" l="6250" r="89844">
                        <a14:foregroundMark x1="45313" y1="16058" x2="45313" y2="16058"/>
                        <a14:foregroundMark x1="55469" y1="94161" x2="55469" y2="94161"/>
                        <a14:foregroundMark x1="33594" y1="88321" x2="33594" y2="88321"/>
                        <a14:foregroundMark x1="10156" y1="56204" x2="10156" y2="56204"/>
                        <a14:foregroundMark x1="9375" y1="52555" x2="9375" y2="52555"/>
                        <a14:foregroundMark x1="10156" y1="48905" x2="10156" y2="48905"/>
                        <a14:foregroundMark x1="7813" y1="48175" x2="7813" y2="48175"/>
                        <a14:foregroundMark x1="7031" y1="46715" x2="7031" y2="46715"/>
                        <a14:foregroundMark x1="80469" y1="19708" x2="80469" y2="19708"/>
                        <a14:foregroundMark x1="79688" y1="17518" x2="79688" y2="17518"/>
                        <a14:foregroundMark x1="77344" y1="16058" x2="77344" y2="16058"/>
                        <a14:foregroundMark x1="71875" y1="16058" x2="71875" y2="16058"/>
                        <a14:foregroundMark x1="58594" y1="3650" x2="58594" y2="3650"/>
                        <a14:foregroundMark x1="56250" y1="5109" x2="56250" y2="5109"/>
                        <a14:foregroundMark x1="57813" y1="7299" x2="57813" y2="7299"/>
                        <a14:foregroundMark x1="57813" y1="7299" x2="57813" y2="7299"/>
                      </a14:backgroundRemoval>
                    </a14:imgEffect>
                  </a14:imgLayer>
                </a14:imgProps>
              </a:ext>
            </a:extLst>
          </a:blip>
          <a:stretch>
            <a:fillRect/>
          </a:stretch>
        </p:blipFill>
        <p:spPr>
          <a:xfrm>
            <a:off x="861399" y="1344865"/>
            <a:ext cx="838846" cy="897827"/>
          </a:xfrm>
          <a:prstGeom prst="rect">
            <a:avLst/>
          </a:prstGeom>
        </p:spPr>
      </p:pic>
      <p:pic>
        <p:nvPicPr>
          <p:cNvPr id="6" name="Resim 5">
            <a:extLst>
              <a:ext uri="{FF2B5EF4-FFF2-40B4-BE49-F238E27FC236}">
                <a16:creationId xmlns:a16="http://schemas.microsoft.com/office/drawing/2014/main" id="{1BBC3985-C868-4F1A-A716-B9DFD7E3CDB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977" b="93023" l="8889" r="90000">
                        <a14:foregroundMark x1="62222" y1="32558" x2="62222" y2="32558"/>
                        <a14:foregroundMark x1="51111" y1="6977" x2="51111" y2="6977"/>
                        <a14:foregroundMark x1="35556" y1="27907" x2="35556" y2="27907"/>
                        <a14:foregroundMark x1="30000" y1="32558" x2="30000" y2="32558"/>
                        <a14:foregroundMark x1="20000" y1="17442" x2="20000" y2="17442"/>
                        <a14:foregroundMark x1="8889" y1="43023" x2="8889" y2="43023"/>
                        <a14:foregroundMark x1="15556" y1="72093" x2="15556" y2="72093"/>
                        <a14:foregroundMark x1="32222" y1="88372" x2="32222" y2="88372"/>
                        <a14:foregroundMark x1="58889" y1="93023" x2="58889" y2="93023"/>
                        <a14:foregroundMark x1="70000" y1="66279" x2="70000" y2="66279"/>
                        <a14:foregroundMark x1="85556" y1="73256" x2="85556" y2="73256"/>
                        <a14:foregroundMark x1="87778" y1="40698" x2="87778" y2="40698"/>
                        <a14:foregroundMark x1="74444" y1="19767" x2="74444" y2="19767"/>
                      </a14:backgroundRemoval>
                    </a14:imgEffect>
                  </a14:imgLayer>
                </a14:imgProps>
              </a:ext>
            </a:extLst>
          </a:blip>
          <a:stretch>
            <a:fillRect/>
          </a:stretch>
        </p:blipFill>
        <p:spPr>
          <a:xfrm>
            <a:off x="810501" y="2428965"/>
            <a:ext cx="859603" cy="821397"/>
          </a:xfrm>
          <a:prstGeom prst="rect">
            <a:avLst/>
          </a:prstGeom>
        </p:spPr>
      </p:pic>
      <p:pic>
        <p:nvPicPr>
          <p:cNvPr id="7" name="Resim 6">
            <a:extLst>
              <a:ext uri="{FF2B5EF4-FFF2-40B4-BE49-F238E27FC236}">
                <a16:creationId xmlns:a16="http://schemas.microsoft.com/office/drawing/2014/main" id="{3B079DD5-11D7-4A17-9C34-E5050B5AC6C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839" b="92742" l="8397" r="89313">
                        <a14:foregroundMark x1="9160" y1="54839" x2="9160" y2="54839"/>
                        <a14:foregroundMark x1="37405" y1="84677" x2="37405" y2="84677"/>
                        <a14:foregroundMark x1="41985" y1="92742" x2="41985" y2="92742"/>
                        <a14:foregroundMark x1="89313" y1="62903" x2="89313" y2="62903"/>
                        <a14:foregroundMark x1="80153" y1="8065" x2="80153" y2="8065"/>
                        <a14:foregroundMark x1="74809" y1="12903" x2="74809" y2="12903"/>
                        <a14:foregroundMark x1="67939" y1="4839" x2="67939" y2="4839"/>
                      </a14:backgroundRemoval>
                    </a14:imgEffect>
                  </a14:imgLayer>
                </a14:imgProps>
              </a:ext>
            </a:extLst>
          </a:blip>
          <a:stretch>
            <a:fillRect/>
          </a:stretch>
        </p:blipFill>
        <p:spPr>
          <a:xfrm>
            <a:off x="829072" y="3429000"/>
            <a:ext cx="859603" cy="813671"/>
          </a:xfrm>
          <a:prstGeom prst="rect">
            <a:avLst/>
          </a:prstGeom>
        </p:spPr>
      </p:pic>
      <p:pic>
        <p:nvPicPr>
          <p:cNvPr id="8" name="Resim 7">
            <a:extLst>
              <a:ext uri="{FF2B5EF4-FFF2-40B4-BE49-F238E27FC236}">
                <a16:creationId xmlns:a16="http://schemas.microsoft.com/office/drawing/2014/main" id="{9D98D5A5-62BE-42B0-966B-018CBF40E2F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7639" b="95139" l="8889" r="94815">
                        <a14:foregroundMark x1="43704" y1="22222" x2="43704" y2="22222"/>
                        <a14:foregroundMark x1="35556" y1="18056" x2="35556" y2="18056"/>
                        <a14:foregroundMark x1="36296" y1="18056" x2="36296" y2="18056"/>
                        <a14:foregroundMark x1="8889" y1="23611" x2="8889" y2="23611"/>
                        <a14:foregroundMark x1="64444" y1="11806" x2="64444" y2="11806"/>
                        <a14:foregroundMark x1="48148" y1="7639" x2="48148" y2="7639"/>
                        <a14:foregroundMark x1="29630" y1="7639" x2="29630" y2="7639"/>
                        <a14:foregroundMark x1="65185" y1="90278" x2="65185" y2="90278"/>
                        <a14:foregroundMark x1="82222" y1="88889" x2="82222" y2="88889"/>
                        <a14:foregroundMark x1="82222" y1="88194" x2="82222" y2="88194"/>
                        <a14:foregroundMark x1="84444" y1="93056" x2="84444" y2="93056"/>
                        <a14:foregroundMark x1="82222" y1="95139" x2="82222" y2="95139"/>
                        <a14:foregroundMark x1="94815" y1="59028" x2="94815" y2="59028"/>
                      </a14:backgroundRemoval>
                    </a14:imgEffect>
                  </a14:imgLayer>
                </a14:imgProps>
              </a:ext>
            </a:extLst>
          </a:blip>
          <a:stretch>
            <a:fillRect/>
          </a:stretch>
        </p:blipFill>
        <p:spPr>
          <a:xfrm>
            <a:off x="835319" y="4498949"/>
            <a:ext cx="762816" cy="813671"/>
          </a:xfrm>
          <a:prstGeom prst="rect">
            <a:avLst/>
          </a:prstGeom>
        </p:spPr>
      </p:pic>
      <p:pic>
        <p:nvPicPr>
          <p:cNvPr id="9" name="Resim 8">
            <a:extLst>
              <a:ext uri="{FF2B5EF4-FFF2-40B4-BE49-F238E27FC236}">
                <a16:creationId xmlns:a16="http://schemas.microsoft.com/office/drawing/2014/main" id="{D4D8CF89-6DCE-49B0-8AB7-3D801046DA05}"/>
              </a:ext>
            </a:extLst>
          </p:cNvPr>
          <p:cNvPicPr>
            <a:picLocks noChangeAspect="1"/>
          </p:cNvPicPr>
          <p:nvPr/>
        </p:nvPicPr>
        <p:blipFill>
          <a:blip r:embed="rId12">
            <a:duotone>
              <a:schemeClr val="accent2">
                <a:shade val="45000"/>
                <a:satMod val="135000"/>
              </a:schemeClr>
              <a:prstClr val="white"/>
            </a:duotone>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656595" y="5436615"/>
            <a:ext cx="1322947" cy="731583"/>
          </a:xfrm>
          <a:prstGeom prst="rect">
            <a:avLst/>
          </a:prstGeom>
        </p:spPr>
      </p:pic>
    </p:spTree>
    <p:extLst>
      <p:ext uri="{BB962C8B-B14F-4D97-AF65-F5344CB8AC3E}">
        <p14:creationId xmlns:p14="http://schemas.microsoft.com/office/powerpoint/2010/main" val="708537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3" name="İçerik Yer Tutucusu 2">
            <a:extLst>
              <a:ext uri="{FF2B5EF4-FFF2-40B4-BE49-F238E27FC236}">
                <a16:creationId xmlns:a16="http://schemas.microsoft.com/office/drawing/2014/main" id="{28C32215-7B5A-41A0-A6D8-7CC2E0AF8202}"/>
              </a:ext>
            </a:extLst>
          </p:cNvPr>
          <p:cNvSpPr>
            <a:spLocks noGrp="1"/>
          </p:cNvSpPr>
          <p:nvPr>
            <p:ph idx="1"/>
          </p:nvPr>
        </p:nvSpPr>
        <p:spPr>
          <a:xfrm>
            <a:off x="1199896" y="1269485"/>
            <a:ext cx="9792208" cy="3740260"/>
          </a:xfrm>
          <a:solidFill>
            <a:schemeClr val="bg2"/>
          </a:solidFill>
          <a:ln w="19050">
            <a:solidFill>
              <a:schemeClr val="tx1">
                <a:lumMod val="50000"/>
                <a:lumOff val="50000"/>
              </a:schemeClr>
            </a:solidFill>
          </a:ln>
        </p:spPr>
        <p:txBody>
          <a:bodyPr>
            <a:normAutofit/>
          </a:bodyPr>
          <a:lstStyle/>
          <a:p>
            <a:pPr algn="just"/>
            <a:r>
              <a:rPr lang="tr-TR" dirty="0">
                <a:latin typeface="Arial" panose="020B0604020202020204" pitchFamily="34" charset="0"/>
                <a:cs typeface="Arial" panose="020B0604020202020204" pitchFamily="34" charset="0"/>
              </a:rPr>
              <a:t>Her element gibi borda, belirli bir aralığın üstündeki değerlerde toksik etkiye sahiptir. </a:t>
            </a:r>
          </a:p>
          <a:p>
            <a:pPr algn="just"/>
            <a:r>
              <a:rPr lang="tr-TR" dirty="0">
                <a:latin typeface="Arial" panose="020B0604020202020204" pitchFamily="34" charset="0"/>
                <a:cs typeface="Arial" panose="020B0604020202020204" pitchFamily="34" charset="0"/>
              </a:rPr>
              <a:t>Borun kalorimetrik, </a:t>
            </a:r>
            <a:r>
              <a:rPr lang="tr-TR" dirty="0" err="1">
                <a:latin typeface="Arial" panose="020B0604020202020204" pitchFamily="34" charset="0"/>
                <a:cs typeface="Arial" panose="020B0604020202020204" pitchFamily="34" charset="0"/>
              </a:rPr>
              <a:t>florimetrik</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potansiyometrik</a:t>
            </a:r>
            <a:r>
              <a:rPr lang="tr-TR" dirty="0">
                <a:latin typeface="Arial" panose="020B0604020202020204" pitchFamily="34" charset="0"/>
                <a:cs typeface="Arial" panose="020B0604020202020204" pitchFamily="34" charset="0"/>
              </a:rPr>
              <a:t>, iyon kromatografisi, </a:t>
            </a:r>
            <a:r>
              <a:rPr lang="tr-TR" dirty="0" err="1">
                <a:latin typeface="Arial" panose="020B0604020202020204" pitchFamily="34" charset="0"/>
                <a:cs typeface="Arial" panose="020B0604020202020204" pitchFamily="34" charset="0"/>
              </a:rPr>
              <a:t>indüktif</a:t>
            </a:r>
            <a:r>
              <a:rPr lang="tr-TR" dirty="0">
                <a:latin typeface="Arial" panose="020B0604020202020204" pitchFamily="34" charset="0"/>
                <a:cs typeface="Arial" panose="020B0604020202020204" pitchFamily="34" charset="0"/>
              </a:rPr>
              <a:t> eşlenmiş plazma kütle </a:t>
            </a:r>
            <a:r>
              <a:rPr lang="tr-TR" dirty="0" err="1">
                <a:latin typeface="Arial" panose="020B0604020202020204" pitchFamily="34" charset="0"/>
                <a:cs typeface="Arial" panose="020B0604020202020204" pitchFamily="34" charset="0"/>
              </a:rPr>
              <a:t>spektrofotometre</a:t>
            </a:r>
            <a:r>
              <a:rPr lang="tr-TR" dirty="0">
                <a:latin typeface="Arial" panose="020B0604020202020204" pitchFamily="34" charset="0"/>
                <a:cs typeface="Arial" panose="020B0604020202020204" pitchFamily="34" charset="0"/>
              </a:rPr>
              <a:t> (ICP-MS), </a:t>
            </a:r>
            <a:r>
              <a:rPr lang="tr-TR" dirty="0" err="1">
                <a:latin typeface="Arial" panose="020B0604020202020204" pitchFamily="34" charset="0"/>
                <a:cs typeface="Arial" panose="020B0604020202020204" pitchFamily="34" charset="0"/>
              </a:rPr>
              <a:t>indüktif</a:t>
            </a:r>
            <a:r>
              <a:rPr lang="tr-TR" dirty="0">
                <a:latin typeface="Arial" panose="020B0604020202020204" pitchFamily="34" charset="0"/>
                <a:cs typeface="Arial" panose="020B0604020202020204" pitchFamily="34" charset="0"/>
              </a:rPr>
              <a:t> plazma optik emisyon </a:t>
            </a:r>
            <a:r>
              <a:rPr lang="tr-TR" dirty="0" err="1">
                <a:latin typeface="Arial" panose="020B0604020202020204" pitchFamily="34" charset="0"/>
                <a:cs typeface="Arial" panose="020B0604020202020204" pitchFamily="34" charset="0"/>
              </a:rPr>
              <a:t>spektrofotometre</a:t>
            </a:r>
            <a:r>
              <a:rPr lang="tr-TR" dirty="0">
                <a:latin typeface="Arial" panose="020B0604020202020204" pitchFamily="34" charset="0"/>
                <a:cs typeface="Arial" panose="020B0604020202020204" pitchFamily="34" charset="0"/>
              </a:rPr>
              <a:t> (ICP-OES) gibi kalitatif veya kantitatif analizlerini mümkün kılan birçok yöntem mevcuttur. </a:t>
            </a:r>
          </a:p>
          <a:p>
            <a:pPr algn="just"/>
            <a:r>
              <a:rPr lang="tr-TR" dirty="0">
                <a:latin typeface="Arial" panose="020B0604020202020204" pitchFamily="34" charset="0"/>
                <a:cs typeface="Arial" panose="020B0604020202020204" pitchFamily="34" charset="0"/>
              </a:rPr>
              <a:t>İnsanlar üzerinde yapılan araştırmalar borun toksik etkisinin çok düşük olduğunu göstermiştir. Borun akut etkisi 15–30 g boraks veya 2-5 g borik asit doğrudan alındığında ortaya çıkmaktadır.</a:t>
            </a:r>
          </a:p>
          <a:p>
            <a:pPr algn="just"/>
            <a:r>
              <a:rPr lang="tr-TR" dirty="0">
                <a:latin typeface="Arial" panose="020B0604020202020204" pitchFamily="34" charset="0"/>
                <a:cs typeface="Arial" panose="020B0604020202020204" pitchFamily="34" charset="0"/>
              </a:rPr>
              <a:t>1993 yılında insan sağlığı için içme sularındaki bor düzeyi olarak  0,3 mg/L nin güvenilir bir sınır olduğunu belirtmiştir. </a:t>
            </a:r>
          </a:p>
          <a:p>
            <a:pPr algn="just"/>
            <a:r>
              <a:rPr lang="tr-TR" dirty="0">
                <a:latin typeface="Arial" panose="020B0604020202020204" pitchFamily="34" charset="0"/>
                <a:cs typeface="Arial" panose="020B0604020202020204" pitchFamily="34" charset="0"/>
              </a:rPr>
              <a:t>Ancak sulardan bor </a:t>
            </a:r>
            <a:r>
              <a:rPr lang="tr-TR" dirty="0" err="1">
                <a:latin typeface="Arial" panose="020B0604020202020204" pitchFamily="34" charset="0"/>
                <a:cs typeface="Arial" panose="020B0604020202020204" pitchFamily="34" charset="0"/>
              </a:rPr>
              <a:t>gideriminde</a:t>
            </a:r>
            <a:r>
              <a:rPr lang="tr-TR" dirty="0">
                <a:latin typeface="Arial" panose="020B0604020202020204" pitchFamily="34" charset="0"/>
                <a:cs typeface="Arial" panose="020B0604020202020204" pitchFamily="34" charset="0"/>
              </a:rPr>
              <a:t> kullanılan proses performanslarının yeterli olmaması nedeniyle bu değer 1998 yılında 0.5 mg/L’ye yükseltilmiştir.</a:t>
            </a:r>
          </a:p>
          <a:p>
            <a:endParaRPr lang="tr-TR" dirty="0"/>
          </a:p>
        </p:txBody>
      </p:sp>
    </p:spTree>
    <p:extLst>
      <p:ext uri="{BB962C8B-B14F-4D97-AF65-F5344CB8AC3E}">
        <p14:creationId xmlns:p14="http://schemas.microsoft.com/office/powerpoint/2010/main" val="35459020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27B27AB-F124-4449-8159-DA69D86794D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13122" y1="43716" x2="13122" y2="43716"/>
                        <a14:foregroundMark x1="26032" y1="37705" x2="26032" y2="37705"/>
                        <a14:foregroundMark x1="38624" y1="39344" x2="38624" y2="39344"/>
                        <a14:foregroundMark x1="54180" y1="39344" x2="54180" y2="39344"/>
                        <a14:foregroundMark x1="66138" y1="16393" x2="66138" y2="16393"/>
                      </a14:backgroundRemoval>
                    </a14:imgEffect>
                    <a14:imgEffect>
                      <a14:saturation sat="0"/>
                    </a14:imgEffect>
                  </a14:imgLayer>
                </a14:imgProps>
              </a:ext>
            </a:extLst>
          </a:blip>
          <a:stretch>
            <a:fillRect/>
          </a:stretch>
        </p:blipFill>
        <p:spPr>
          <a:xfrm>
            <a:off x="6618968" y="5365971"/>
            <a:ext cx="5761219" cy="1115665"/>
          </a:xfrm>
          <a:prstGeom prst="rect">
            <a:avLst/>
          </a:prstGeom>
        </p:spPr>
      </p:pic>
      <p:graphicFrame>
        <p:nvGraphicFramePr>
          <p:cNvPr id="8" name="İçerik Yer Tutucusu 2">
            <a:extLst>
              <a:ext uri="{FF2B5EF4-FFF2-40B4-BE49-F238E27FC236}">
                <a16:creationId xmlns:a16="http://schemas.microsoft.com/office/drawing/2014/main" id="{8B170060-7779-451E-AA9B-B15C584A8A18}"/>
              </a:ext>
            </a:extLst>
          </p:cNvPr>
          <p:cNvGraphicFramePr>
            <a:graphicFrameLocks noGrp="1"/>
          </p:cNvGraphicFramePr>
          <p:nvPr>
            <p:ph idx="1"/>
            <p:extLst>
              <p:ext uri="{D42A27DB-BD31-4B8C-83A1-F6EECF244321}">
                <p14:modId xmlns:p14="http://schemas.microsoft.com/office/powerpoint/2010/main" val="478787507"/>
              </p:ext>
            </p:extLst>
          </p:nvPr>
        </p:nvGraphicFramePr>
        <p:xfrm>
          <a:off x="1066800" y="934196"/>
          <a:ext cx="10058400" cy="38496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725748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655FE6B-73CF-429E-8A2B-62531FE8FEFF}"/>
              </a:ext>
            </a:extLst>
          </p:cNvPr>
          <p:cNvSpPr>
            <a:spLocks noGrp="1"/>
          </p:cNvSpPr>
          <p:nvPr>
            <p:ph idx="1"/>
          </p:nvPr>
        </p:nvSpPr>
        <p:spPr>
          <a:xfrm>
            <a:off x="2658359" y="641966"/>
            <a:ext cx="8210746" cy="5108385"/>
          </a:xfrm>
          <a:custGeom>
            <a:avLst/>
            <a:gdLst>
              <a:gd name="connsiteX0" fmla="*/ 0 w 8210746"/>
              <a:gd name="connsiteY0" fmla="*/ 0 h 5108385"/>
              <a:gd name="connsiteX1" fmla="*/ 766336 w 8210746"/>
              <a:gd name="connsiteY1" fmla="*/ 0 h 5108385"/>
              <a:gd name="connsiteX2" fmla="*/ 1204243 w 8210746"/>
              <a:gd name="connsiteY2" fmla="*/ 0 h 5108385"/>
              <a:gd name="connsiteX3" fmla="*/ 1806364 w 8210746"/>
              <a:gd name="connsiteY3" fmla="*/ 0 h 5108385"/>
              <a:gd name="connsiteX4" fmla="*/ 2490593 w 8210746"/>
              <a:gd name="connsiteY4" fmla="*/ 0 h 5108385"/>
              <a:gd name="connsiteX5" fmla="*/ 2928499 w 8210746"/>
              <a:gd name="connsiteY5" fmla="*/ 0 h 5108385"/>
              <a:gd name="connsiteX6" fmla="*/ 3448513 w 8210746"/>
              <a:gd name="connsiteY6" fmla="*/ 0 h 5108385"/>
              <a:gd name="connsiteX7" fmla="*/ 4296957 w 8210746"/>
              <a:gd name="connsiteY7" fmla="*/ 0 h 5108385"/>
              <a:gd name="connsiteX8" fmla="*/ 4734864 w 8210746"/>
              <a:gd name="connsiteY8" fmla="*/ 0 h 5108385"/>
              <a:gd name="connsiteX9" fmla="*/ 5172770 w 8210746"/>
              <a:gd name="connsiteY9" fmla="*/ 0 h 5108385"/>
              <a:gd name="connsiteX10" fmla="*/ 5939106 w 8210746"/>
              <a:gd name="connsiteY10" fmla="*/ 0 h 5108385"/>
              <a:gd name="connsiteX11" fmla="*/ 6623335 w 8210746"/>
              <a:gd name="connsiteY11" fmla="*/ 0 h 5108385"/>
              <a:gd name="connsiteX12" fmla="*/ 7389671 w 8210746"/>
              <a:gd name="connsiteY12" fmla="*/ 0 h 5108385"/>
              <a:gd name="connsiteX13" fmla="*/ 8210746 w 8210746"/>
              <a:gd name="connsiteY13" fmla="*/ 0 h 5108385"/>
              <a:gd name="connsiteX14" fmla="*/ 8210746 w 8210746"/>
              <a:gd name="connsiteY14" fmla="*/ 485297 h 5108385"/>
              <a:gd name="connsiteX15" fmla="*/ 8210746 w 8210746"/>
              <a:gd name="connsiteY15" fmla="*/ 1072761 h 5108385"/>
              <a:gd name="connsiteX16" fmla="*/ 8210746 w 8210746"/>
              <a:gd name="connsiteY16" fmla="*/ 1660225 h 5108385"/>
              <a:gd name="connsiteX17" fmla="*/ 8210746 w 8210746"/>
              <a:gd name="connsiteY17" fmla="*/ 2247689 h 5108385"/>
              <a:gd name="connsiteX18" fmla="*/ 8210746 w 8210746"/>
              <a:gd name="connsiteY18" fmla="*/ 2988405 h 5108385"/>
              <a:gd name="connsiteX19" fmla="*/ 8210746 w 8210746"/>
              <a:gd name="connsiteY19" fmla="*/ 3626953 h 5108385"/>
              <a:gd name="connsiteX20" fmla="*/ 8210746 w 8210746"/>
              <a:gd name="connsiteY20" fmla="*/ 4265501 h 5108385"/>
              <a:gd name="connsiteX21" fmla="*/ 8210746 w 8210746"/>
              <a:gd name="connsiteY21" fmla="*/ 5108385 h 5108385"/>
              <a:gd name="connsiteX22" fmla="*/ 7444410 w 8210746"/>
              <a:gd name="connsiteY22" fmla="*/ 5108385 h 5108385"/>
              <a:gd name="connsiteX23" fmla="*/ 6842288 w 8210746"/>
              <a:gd name="connsiteY23" fmla="*/ 5108385 h 5108385"/>
              <a:gd name="connsiteX24" fmla="*/ 6322274 w 8210746"/>
              <a:gd name="connsiteY24" fmla="*/ 5108385 h 5108385"/>
              <a:gd name="connsiteX25" fmla="*/ 5802261 w 8210746"/>
              <a:gd name="connsiteY25" fmla="*/ 5108385 h 5108385"/>
              <a:gd name="connsiteX26" fmla="*/ 5035924 w 8210746"/>
              <a:gd name="connsiteY26" fmla="*/ 5108385 h 5108385"/>
              <a:gd name="connsiteX27" fmla="*/ 4515910 w 8210746"/>
              <a:gd name="connsiteY27" fmla="*/ 5108385 h 5108385"/>
              <a:gd name="connsiteX28" fmla="*/ 3667467 w 8210746"/>
              <a:gd name="connsiteY28" fmla="*/ 5108385 h 5108385"/>
              <a:gd name="connsiteX29" fmla="*/ 3229560 w 8210746"/>
              <a:gd name="connsiteY29" fmla="*/ 5108385 h 5108385"/>
              <a:gd name="connsiteX30" fmla="*/ 2791654 w 8210746"/>
              <a:gd name="connsiteY30" fmla="*/ 5108385 h 5108385"/>
              <a:gd name="connsiteX31" fmla="*/ 2025317 w 8210746"/>
              <a:gd name="connsiteY31" fmla="*/ 5108385 h 5108385"/>
              <a:gd name="connsiteX32" fmla="*/ 1587411 w 8210746"/>
              <a:gd name="connsiteY32" fmla="*/ 5108385 h 5108385"/>
              <a:gd name="connsiteX33" fmla="*/ 1149504 w 8210746"/>
              <a:gd name="connsiteY33" fmla="*/ 5108385 h 5108385"/>
              <a:gd name="connsiteX34" fmla="*/ 0 w 8210746"/>
              <a:gd name="connsiteY34" fmla="*/ 5108385 h 5108385"/>
              <a:gd name="connsiteX35" fmla="*/ 0 w 8210746"/>
              <a:gd name="connsiteY35" fmla="*/ 4469837 h 5108385"/>
              <a:gd name="connsiteX36" fmla="*/ 0 w 8210746"/>
              <a:gd name="connsiteY36" fmla="*/ 3882373 h 5108385"/>
              <a:gd name="connsiteX37" fmla="*/ 0 w 8210746"/>
              <a:gd name="connsiteY37" fmla="*/ 3243824 h 5108385"/>
              <a:gd name="connsiteX38" fmla="*/ 0 w 8210746"/>
              <a:gd name="connsiteY38" fmla="*/ 2605276 h 5108385"/>
              <a:gd name="connsiteX39" fmla="*/ 0 w 8210746"/>
              <a:gd name="connsiteY39" fmla="*/ 2119980 h 5108385"/>
              <a:gd name="connsiteX40" fmla="*/ 0 w 8210746"/>
              <a:gd name="connsiteY40" fmla="*/ 1481432 h 5108385"/>
              <a:gd name="connsiteX41" fmla="*/ 0 w 8210746"/>
              <a:gd name="connsiteY41" fmla="*/ 945051 h 5108385"/>
              <a:gd name="connsiteX42" fmla="*/ 0 w 8210746"/>
              <a:gd name="connsiteY42" fmla="*/ 0 h 510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210746" h="5108385" extrusionOk="0">
                <a:moveTo>
                  <a:pt x="0" y="0"/>
                </a:moveTo>
                <a:cubicBezTo>
                  <a:pt x="217887" y="1861"/>
                  <a:pt x="598302" y="-16352"/>
                  <a:pt x="766336" y="0"/>
                </a:cubicBezTo>
                <a:cubicBezTo>
                  <a:pt x="934370" y="16352"/>
                  <a:pt x="1079921" y="13184"/>
                  <a:pt x="1204243" y="0"/>
                </a:cubicBezTo>
                <a:cubicBezTo>
                  <a:pt x="1328565" y="-13184"/>
                  <a:pt x="1640526" y="27724"/>
                  <a:pt x="1806364" y="0"/>
                </a:cubicBezTo>
                <a:cubicBezTo>
                  <a:pt x="1972202" y="-27724"/>
                  <a:pt x="2196081" y="-4804"/>
                  <a:pt x="2490593" y="0"/>
                </a:cubicBezTo>
                <a:cubicBezTo>
                  <a:pt x="2785105" y="4804"/>
                  <a:pt x="2785578" y="-2178"/>
                  <a:pt x="2928499" y="0"/>
                </a:cubicBezTo>
                <a:cubicBezTo>
                  <a:pt x="3071420" y="2178"/>
                  <a:pt x="3299797" y="3763"/>
                  <a:pt x="3448513" y="0"/>
                </a:cubicBezTo>
                <a:cubicBezTo>
                  <a:pt x="3597229" y="-3763"/>
                  <a:pt x="4009872" y="-37370"/>
                  <a:pt x="4296957" y="0"/>
                </a:cubicBezTo>
                <a:cubicBezTo>
                  <a:pt x="4584042" y="37370"/>
                  <a:pt x="4641562" y="-15240"/>
                  <a:pt x="4734864" y="0"/>
                </a:cubicBezTo>
                <a:cubicBezTo>
                  <a:pt x="4828166" y="15240"/>
                  <a:pt x="5055852" y="-8838"/>
                  <a:pt x="5172770" y="0"/>
                </a:cubicBezTo>
                <a:cubicBezTo>
                  <a:pt x="5289688" y="8838"/>
                  <a:pt x="5648302" y="-15675"/>
                  <a:pt x="5939106" y="0"/>
                </a:cubicBezTo>
                <a:cubicBezTo>
                  <a:pt x="6229910" y="15675"/>
                  <a:pt x="6472268" y="-18497"/>
                  <a:pt x="6623335" y="0"/>
                </a:cubicBezTo>
                <a:cubicBezTo>
                  <a:pt x="6774402" y="18497"/>
                  <a:pt x="7084366" y="-20108"/>
                  <a:pt x="7389671" y="0"/>
                </a:cubicBezTo>
                <a:cubicBezTo>
                  <a:pt x="7694976" y="20108"/>
                  <a:pt x="7981624" y="37025"/>
                  <a:pt x="8210746" y="0"/>
                </a:cubicBezTo>
                <a:cubicBezTo>
                  <a:pt x="8188222" y="113543"/>
                  <a:pt x="8203117" y="332020"/>
                  <a:pt x="8210746" y="485297"/>
                </a:cubicBezTo>
                <a:cubicBezTo>
                  <a:pt x="8218375" y="638574"/>
                  <a:pt x="8222062" y="784594"/>
                  <a:pt x="8210746" y="1072761"/>
                </a:cubicBezTo>
                <a:cubicBezTo>
                  <a:pt x="8199430" y="1360928"/>
                  <a:pt x="8195652" y="1539000"/>
                  <a:pt x="8210746" y="1660225"/>
                </a:cubicBezTo>
                <a:cubicBezTo>
                  <a:pt x="8225840" y="1781450"/>
                  <a:pt x="8199175" y="2114491"/>
                  <a:pt x="8210746" y="2247689"/>
                </a:cubicBezTo>
                <a:cubicBezTo>
                  <a:pt x="8222317" y="2380887"/>
                  <a:pt x="8225885" y="2753080"/>
                  <a:pt x="8210746" y="2988405"/>
                </a:cubicBezTo>
                <a:cubicBezTo>
                  <a:pt x="8195607" y="3223730"/>
                  <a:pt x="8180876" y="3344353"/>
                  <a:pt x="8210746" y="3626953"/>
                </a:cubicBezTo>
                <a:cubicBezTo>
                  <a:pt x="8240616" y="3909553"/>
                  <a:pt x="8185512" y="3971876"/>
                  <a:pt x="8210746" y="4265501"/>
                </a:cubicBezTo>
                <a:cubicBezTo>
                  <a:pt x="8235980" y="4559126"/>
                  <a:pt x="8212987" y="4718624"/>
                  <a:pt x="8210746" y="5108385"/>
                </a:cubicBezTo>
                <a:cubicBezTo>
                  <a:pt x="7994561" y="5131787"/>
                  <a:pt x="7662989" y="5131938"/>
                  <a:pt x="7444410" y="5108385"/>
                </a:cubicBezTo>
                <a:cubicBezTo>
                  <a:pt x="7225831" y="5084832"/>
                  <a:pt x="6983479" y="5091335"/>
                  <a:pt x="6842288" y="5108385"/>
                </a:cubicBezTo>
                <a:cubicBezTo>
                  <a:pt x="6701097" y="5125435"/>
                  <a:pt x="6526927" y="5091218"/>
                  <a:pt x="6322274" y="5108385"/>
                </a:cubicBezTo>
                <a:cubicBezTo>
                  <a:pt x="6117621" y="5125552"/>
                  <a:pt x="6024309" y="5113633"/>
                  <a:pt x="5802261" y="5108385"/>
                </a:cubicBezTo>
                <a:cubicBezTo>
                  <a:pt x="5580213" y="5103137"/>
                  <a:pt x="5298042" y="5138010"/>
                  <a:pt x="5035924" y="5108385"/>
                </a:cubicBezTo>
                <a:cubicBezTo>
                  <a:pt x="4773806" y="5078760"/>
                  <a:pt x="4684731" y="5090058"/>
                  <a:pt x="4515910" y="5108385"/>
                </a:cubicBezTo>
                <a:cubicBezTo>
                  <a:pt x="4347089" y="5126712"/>
                  <a:pt x="4011691" y="5124563"/>
                  <a:pt x="3667467" y="5108385"/>
                </a:cubicBezTo>
                <a:cubicBezTo>
                  <a:pt x="3323243" y="5092207"/>
                  <a:pt x="3370336" y="5111967"/>
                  <a:pt x="3229560" y="5108385"/>
                </a:cubicBezTo>
                <a:cubicBezTo>
                  <a:pt x="3088784" y="5104803"/>
                  <a:pt x="2936288" y="5117515"/>
                  <a:pt x="2791654" y="5108385"/>
                </a:cubicBezTo>
                <a:cubicBezTo>
                  <a:pt x="2647020" y="5099255"/>
                  <a:pt x="2272336" y="5132120"/>
                  <a:pt x="2025317" y="5108385"/>
                </a:cubicBezTo>
                <a:cubicBezTo>
                  <a:pt x="1778298" y="5084650"/>
                  <a:pt x="1681277" y="5109323"/>
                  <a:pt x="1587411" y="5108385"/>
                </a:cubicBezTo>
                <a:cubicBezTo>
                  <a:pt x="1493545" y="5107447"/>
                  <a:pt x="1303015" y="5113781"/>
                  <a:pt x="1149504" y="5108385"/>
                </a:cubicBezTo>
                <a:cubicBezTo>
                  <a:pt x="995993" y="5102989"/>
                  <a:pt x="286170" y="5122669"/>
                  <a:pt x="0" y="5108385"/>
                </a:cubicBezTo>
                <a:cubicBezTo>
                  <a:pt x="511" y="4814271"/>
                  <a:pt x="-7354" y="4696878"/>
                  <a:pt x="0" y="4469837"/>
                </a:cubicBezTo>
                <a:cubicBezTo>
                  <a:pt x="7354" y="4242796"/>
                  <a:pt x="28143" y="4161749"/>
                  <a:pt x="0" y="3882373"/>
                </a:cubicBezTo>
                <a:cubicBezTo>
                  <a:pt x="-28143" y="3602997"/>
                  <a:pt x="10430" y="3532928"/>
                  <a:pt x="0" y="3243824"/>
                </a:cubicBezTo>
                <a:cubicBezTo>
                  <a:pt x="-10430" y="2954720"/>
                  <a:pt x="8683" y="2854047"/>
                  <a:pt x="0" y="2605276"/>
                </a:cubicBezTo>
                <a:cubicBezTo>
                  <a:pt x="-8683" y="2356505"/>
                  <a:pt x="13978" y="2353132"/>
                  <a:pt x="0" y="2119980"/>
                </a:cubicBezTo>
                <a:cubicBezTo>
                  <a:pt x="-13978" y="1886828"/>
                  <a:pt x="22503" y="1654644"/>
                  <a:pt x="0" y="1481432"/>
                </a:cubicBezTo>
                <a:cubicBezTo>
                  <a:pt x="-22503" y="1308220"/>
                  <a:pt x="-16488" y="1092950"/>
                  <a:pt x="0" y="945051"/>
                </a:cubicBezTo>
                <a:cubicBezTo>
                  <a:pt x="16488" y="797152"/>
                  <a:pt x="-5251" y="457600"/>
                  <a:pt x="0" y="0"/>
                </a:cubicBezTo>
                <a:close/>
              </a:path>
            </a:pathLst>
          </a:custGeom>
          <a:noFill/>
          <a:ln w="19050">
            <a:solidFill>
              <a:schemeClr val="bg1">
                <a:lumMod val="95000"/>
              </a:schemeClr>
            </a:solidFill>
            <a:extLst>
              <a:ext uri="{C807C97D-BFC1-408E-A445-0C87EB9F89A2}">
                <ask:lineSketchStyleProps xmlns:ask="http://schemas.microsoft.com/office/drawing/2018/sketchyshapes" sd="3610676875">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a:lstStyle/>
          <a:p>
            <a:pPr marL="0" indent="0" algn="just">
              <a:buNone/>
            </a:pPr>
            <a:r>
              <a:rPr lang="tr-TR" sz="1600" dirty="0">
                <a:solidFill>
                  <a:schemeClr val="tx1"/>
                </a:solidFill>
                <a:latin typeface="Arial" panose="020B0604020202020204" pitchFamily="34" charset="0"/>
                <a:cs typeface="Arial" panose="020B0604020202020204" pitchFamily="34" charset="0"/>
              </a:rPr>
              <a:t>Bakteri ve maya deneylerinde de borun birçok biyolojik aktiviteyi etkilediği gösterilmiştir:</a:t>
            </a:r>
          </a:p>
          <a:p>
            <a:pPr marL="0" indent="0" algn="just">
              <a:buNone/>
            </a:pPr>
            <a:endParaRPr lang="tr-TR" sz="1600" dirty="0">
              <a:solidFill>
                <a:schemeClr val="tx1"/>
              </a:solidFill>
              <a:latin typeface="Arial" panose="020B0604020202020204" pitchFamily="34" charset="0"/>
              <a:cs typeface="Arial" panose="020B0604020202020204" pitchFamily="34" charset="0"/>
            </a:endParaRPr>
          </a:p>
          <a:p>
            <a:pPr algn="just">
              <a:buFont typeface="Wingdings" panose="05000000000000000000" pitchFamily="2" charset="2"/>
              <a:buChar char="Ø"/>
            </a:pPr>
            <a:r>
              <a:rPr lang="tr-TR" sz="1600" i="1" dirty="0" err="1">
                <a:solidFill>
                  <a:schemeClr val="tx1"/>
                </a:solidFill>
                <a:latin typeface="Arial" panose="020B0604020202020204" pitchFamily="34" charset="0"/>
                <a:cs typeface="Arial" panose="020B0604020202020204" pitchFamily="34" charset="0"/>
              </a:rPr>
              <a:t>Actinomyces</a:t>
            </a:r>
            <a:r>
              <a:rPr lang="tr-TR" sz="1600" dirty="0">
                <a:solidFill>
                  <a:schemeClr val="tx1"/>
                </a:solidFill>
                <a:latin typeface="Arial" panose="020B0604020202020204" pitchFamily="34" charset="0"/>
                <a:cs typeface="Arial" panose="020B0604020202020204" pitchFamily="34" charset="0"/>
              </a:rPr>
              <a:t>’ </a:t>
            </a:r>
            <a:r>
              <a:rPr lang="tr-TR" sz="1600" dirty="0" err="1">
                <a:solidFill>
                  <a:schemeClr val="tx1"/>
                </a:solidFill>
                <a:latin typeface="Arial" panose="020B0604020202020204" pitchFamily="34" charset="0"/>
                <a:cs typeface="Arial" panose="020B0604020202020204" pitchFamily="34" charset="0"/>
              </a:rPr>
              <a:t>ler</a:t>
            </a:r>
            <a:r>
              <a:rPr lang="tr-TR" sz="1600" dirty="0">
                <a:solidFill>
                  <a:schemeClr val="tx1"/>
                </a:solidFill>
                <a:latin typeface="Arial" panose="020B0604020202020204" pitchFamily="34" charset="0"/>
                <a:cs typeface="Arial" panose="020B0604020202020204" pitchFamily="34" charset="0"/>
              </a:rPr>
              <a:t> azot bulunan ortamda zar yapısını güçlendirmek için bor elementine ihtiyaç duymaktadır.</a:t>
            </a:r>
          </a:p>
          <a:p>
            <a:pPr marL="0" indent="0" algn="just">
              <a:buNone/>
            </a:pPr>
            <a:endParaRPr lang="tr-TR" sz="1600" dirty="0">
              <a:solidFill>
                <a:schemeClr val="tx1"/>
              </a:solidFill>
              <a:latin typeface="Arial" panose="020B0604020202020204" pitchFamily="34" charset="0"/>
              <a:cs typeface="Arial" panose="020B0604020202020204" pitchFamily="34" charset="0"/>
            </a:endParaRPr>
          </a:p>
          <a:p>
            <a:pPr algn="just">
              <a:buFont typeface="Wingdings" panose="05000000000000000000" pitchFamily="2" charset="2"/>
              <a:buChar char="Ø"/>
            </a:pPr>
            <a:r>
              <a:rPr lang="tr-TR" sz="1600" i="1" dirty="0" err="1">
                <a:solidFill>
                  <a:schemeClr val="tx1"/>
                </a:solidFill>
                <a:latin typeface="Arial" panose="020B0604020202020204" pitchFamily="34" charset="0"/>
                <a:cs typeface="Arial" panose="020B0604020202020204" pitchFamily="34" charset="0"/>
              </a:rPr>
              <a:t>Saccharomyces</a:t>
            </a:r>
            <a:r>
              <a:rPr lang="tr-TR" sz="1600" i="1" dirty="0">
                <a:solidFill>
                  <a:schemeClr val="tx1"/>
                </a:solidFill>
                <a:latin typeface="Arial" panose="020B0604020202020204" pitchFamily="34" charset="0"/>
                <a:cs typeface="Arial" panose="020B0604020202020204" pitchFamily="34" charset="0"/>
              </a:rPr>
              <a:t> </a:t>
            </a:r>
            <a:r>
              <a:rPr lang="tr-TR" sz="1600" i="1" dirty="0" err="1">
                <a:solidFill>
                  <a:schemeClr val="tx1"/>
                </a:solidFill>
                <a:latin typeface="Arial" panose="020B0604020202020204" pitchFamily="34" charset="0"/>
                <a:cs typeface="Arial" panose="020B0604020202020204" pitchFamily="34" charset="0"/>
              </a:rPr>
              <a:t>cerevisiae</a:t>
            </a:r>
            <a:r>
              <a:rPr lang="tr-TR" sz="1600" i="1" dirty="0">
                <a:solidFill>
                  <a:schemeClr val="tx1"/>
                </a:solidFill>
                <a:latin typeface="Arial" panose="020B0604020202020204" pitchFamily="34" charset="0"/>
                <a:cs typeface="Arial" panose="020B0604020202020204" pitchFamily="34" charset="0"/>
              </a:rPr>
              <a:t> </a:t>
            </a:r>
            <a:r>
              <a:rPr lang="tr-TR" sz="1600" dirty="0">
                <a:solidFill>
                  <a:schemeClr val="tx1"/>
                </a:solidFill>
                <a:latin typeface="Arial" panose="020B0604020202020204" pitchFamily="34" charset="0"/>
                <a:cs typeface="Arial" panose="020B0604020202020204" pitchFamily="34" charset="0"/>
              </a:rPr>
              <a:t>isimli mayanın büyümesini uyarmaktadır. </a:t>
            </a:r>
          </a:p>
          <a:p>
            <a:pPr marL="0" indent="0" algn="just">
              <a:buNone/>
            </a:pPr>
            <a:endParaRPr lang="tr-TR" sz="1600" dirty="0">
              <a:solidFill>
                <a:schemeClr val="tx1"/>
              </a:solidFill>
              <a:latin typeface="Arial" panose="020B0604020202020204" pitchFamily="34" charset="0"/>
              <a:cs typeface="Arial" panose="020B0604020202020204" pitchFamily="34" charset="0"/>
            </a:endParaRPr>
          </a:p>
          <a:p>
            <a:pPr algn="just">
              <a:buFont typeface="Wingdings" panose="05000000000000000000" pitchFamily="2" charset="2"/>
              <a:buChar char="Ø"/>
            </a:pPr>
            <a:r>
              <a:rPr lang="tr-TR" sz="1600" i="1" dirty="0">
                <a:solidFill>
                  <a:schemeClr val="tx1"/>
                </a:solidFill>
                <a:latin typeface="Arial" panose="020B0604020202020204" pitchFamily="34" charset="0"/>
                <a:cs typeface="Arial" panose="020B0604020202020204" pitchFamily="34" charset="0"/>
              </a:rPr>
              <a:t>Pseudomonas </a:t>
            </a:r>
            <a:r>
              <a:rPr lang="tr-TR" sz="1600" i="1" dirty="0" err="1">
                <a:solidFill>
                  <a:schemeClr val="tx1"/>
                </a:solidFill>
                <a:latin typeface="Arial" panose="020B0604020202020204" pitchFamily="34" charset="0"/>
                <a:cs typeface="Arial" panose="020B0604020202020204" pitchFamily="34" charset="0"/>
              </a:rPr>
              <a:t>putida</a:t>
            </a:r>
            <a:r>
              <a:rPr lang="tr-TR" sz="1600" i="1" dirty="0">
                <a:solidFill>
                  <a:schemeClr val="tx1"/>
                </a:solidFill>
                <a:latin typeface="Arial" panose="020B0604020202020204" pitchFamily="34" charset="0"/>
                <a:cs typeface="Arial" panose="020B0604020202020204" pitchFamily="34" charset="0"/>
              </a:rPr>
              <a:t> </a:t>
            </a:r>
            <a:r>
              <a:rPr lang="tr-TR" sz="1600" dirty="0">
                <a:solidFill>
                  <a:schemeClr val="tx1"/>
                </a:solidFill>
                <a:latin typeface="Arial" panose="020B0604020202020204" pitchFamily="34" charset="0"/>
                <a:cs typeface="Arial" panose="020B0604020202020204" pitchFamily="34" charset="0"/>
              </a:rPr>
              <a:t>bakterisine 340 mg/L borat uygulaması, büyümeyi kısa sürede durdurmaktadır.</a:t>
            </a:r>
          </a:p>
          <a:p>
            <a:pPr marL="0" indent="0" algn="just">
              <a:buNone/>
            </a:pPr>
            <a:endParaRPr lang="tr-TR" sz="1600" dirty="0">
              <a:solidFill>
                <a:schemeClr val="tx1"/>
              </a:solidFill>
              <a:latin typeface="Arial" panose="020B0604020202020204" pitchFamily="34" charset="0"/>
              <a:cs typeface="Arial" panose="020B0604020202020204" pitchFamily="34" charset="0"/>
            </a:endParaRPr>
          </a:p>
          <a:p>
            <a:pPr algn="just">
              <a:buFont typeface="Wingdings" panose="05000000000000000000" pitchFamily="2" charset="2"/>
              <a:buChar char="Ø"/>
            </a:pPr>
            <a:r>
              <a:rPr lang="tr-TR" sz="1600" i="1" dirty="0" err="1">
                <a:solidFill>
                  <a:schemeClr val="tx1"/>
                </a:solidFill>
                <a:latin typeface="Arial" panose="020B0604020202020204" pitchFamily="34" charset="0"/>
                <a:cs typeface="Arial" panose="020B0604020202020204" pitchFamily="34" charset="0"/>
              </a:rPr>
              <a:t>Scenedesmus</a:t>
            </a:r>
            <a:r>
              <a:rPr lang="tr-TR" sz="1600" i="1" dirty="0">
                <a:solidFill>
                  <a:schemeClr val="tx1"/>
                </a:solidFill>
                <a:latin typeface="Arial" panose="020B0604020202020204" pitchFamily="34" charset="0"/>
                <a:cs typeface="Arial" panose="020B0604020202020204" pitchFamily="34" charset="0"/>
              </a:rPr>
              <a:t> </a:t>
            </a:r>
            <a:r>
              <a:rPr lang="tr-TR" sz="1600" i="1" dirty="0" err="1">
                <a:solidFill>
                  <a:schemeClr val="tx1"/>
                </a:solidFill>
                <a:latin typeface="Arial" panose="020B0604020202020204" pitchFamily="34" charset="0"/>
                <a:cs typeface="Arial" panose="020B0604020202020204" pitchFamily="34" charset="0"/>
              </a:rPr>
              <a:t>subspicatusaya</a:t>
            </a:r>
            <a:r>
              <a:rPr lang="tr-TR" sz="1600" i="1" dirty="0">
                <a:solidFill>
                  <a:schemeClr val="tx1"/>
                </a:solidFill>
                <a:latin typeface="Arial" panose="020B0604020202020204" pitchFamily="34" charset="0"/>
                <a:cs typeface="Arial" panose="020B0604020202020204" pitchFamily="34" charset="0"/>
              </a:rPr>
              <a:t> </a:t>
            </a:r>
            <a:r>
              <a:rPr lang="tr-TR" sz="1600" dirty="0">
                <a:solidFill>
                  <a:schemeClr val="tx1"/>
                </a:solidFill>
                <a:latin typeface="Arial" panose="020B0604020202020204" pitchFamily="34" charset="0"/>
                <a:cs typeface="Arial" panose="020B0604020202020204" pitchFamily="34" charset="0"/>
              </a:rPr>
              <a:t>alglerine 10-100 mg/L arasında bor uygulanması sonucu gelişimleri inhibe edilmiştir.</a:t>
            </a:r>
          </a:p>
          <a:p>
            <a:pPr marL="0" indent="0" algn="just">
              <a:buNone/>
            </a:pPr>
            <a:endParaRPr lang="tr-TR" sz="1600" dirty="0">
              <a:solidFill>
                <a:schemeClr val="tx1"/>
              </a:solidFill>
              <a:latin typeface="Arial" panose="020B0604020202020204" pitchFamily="34" charset="0"/>
              <a:cs typeface="Arial" panose="020B0604020202020204" pitchFamily="34" charset="0"/>
            </a:endParaRPr>
          </a:p>
          <a:p>
            <a:pPr algn="just">
              <a:buFont typeface="Wingdings" panose="05000000000000000000" pitchFamily="2" charset="2"/>
              <a:buChar char="Ø"/>
            </a:pPr>
            <a:r>
              <a:rPr lang="tr-TR" sz="1600" i="1" dirty="0" err="1">
                <a:solidFill>
                  <a:schemeClr val="tx1"/>
                </a:solidFill>
                <a:latin typeface="Arial" panose="020B0604020202020204" pitchFamily="34" charset="0"/>
                <a:cs typeface="Arial" panose="020B0604020202020204" pitchFamily="34" charset="0"/>
              </a:rPr>
              <a:t>Limnodrilus</a:t>
            </a:r>
            <a:r>
              <a:rPr lang="tr-TR" sz="1600" i="1" dirty="0">
                <a:solidFill>
                  <a:schemeClr val="tx1"/>
                </a:solidFill>
                <a:latin typeface="Arial" panose="020B0604020202020204" pitchFamily="34" charset="0"/>
                <a:cs typeface="Arial" panose="020B0604020202020204" pitchFamily="34" charset="0"/>
              </a:rPr>
              <a:t> </a:t>
            </a:r>
            <a:r>
              <a:rPr lang="tr-TR" sz="1600" i="1" dirty="0" err="1">
                <a:solidFill>
                  <a:schemeClr val="tx1"/>
                </a:solidFill>
                <a:latin typeface="Arial" panose="020B0604020202020204" pitchFamily="34" charset="0"/>
                <a:cs typeface="Arial" panose="020B0604020202020204" pitchFamily="34" charset="0"/>
              </a:rPr>
              <a:t>hoffmeisteri</a:t>
            </a:r>
            <a:r>
              <a:rPr lang="tr-TR" sz="1600" i="1" dirty="0">
                <a:solidFill>
                  <a:schemeClr val="tx1"/>
                </a:solidFill>
                <a:latin typeface="Arial" panose="020B0604020202020204" pitchFamily="34" charset="0"/>
                <a:cs typeface="Arial" panose="020B0604020202020204" pitchFamily="34" charset="0"/>
              </a:rPr>
              <a:t> </a:t>
            </a:r>
            <a:r>
              <a:rPr lang="tr-TR" sz="1600" dirty="0">
                <a:solidFill>
                  <a:schemeClr val="tx1"/>
                </a:solidFill>
                <a:latin typeface="Arial" panose="020B0604020202020204" pitchFamily="34" charset="0"/>
                <a:cs typeface="Arial" panose="020B0604020202020204" pitchFamily="34" charset="0"/>
              </a:rPr>
              <a:t>alglerine bor muamelesinden 72 saat sonra sindirim kanalı ve salgı bezlerinde ileri düzey nekroz saptanmıştır</a:t>
            </a:r>
            <a:r>
              <a:rPr lang="tr-TR" dirty="0">
                <a:solidFill>
                  <a:schemeClr val="tx1"/>
                </a:solidFill>
                <a:latin typeface="Arial" panose="020B0604020202020204" pitchFamily="34" charset="0"/>
                <a:cs typeface="Arial" panose="020B0604020202020204" pitchFamily="34" charset="0"/>
              </a:rPr>
              <a:t>.</a:t>
            </a:r>
          </a:p>
        </p:txBody>
      </p:sp>
      <p:pic>
        <p:nvPicPr>
          <p:cNvPr id="4" name="Resim 3">
            <a:extLst>
              <a:ext uri="{FF2B5EF4-FFF2-40B4-BE49-F238E27FC236}">
                <a16:creationId xmlns:a16="http://schemas.microsoft.com/office/drawing/2014/main" id="{00B443D8-5CE7-4DF2-BF85-99D97E65B9E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750" b="90000" l="2625" r="23875">
                        <a14:foregroundMark x1="15875" y1="12125" x2="15875" y2="12125"/>
                        <a14:foregroundMark x1="15875" y1="6750" x2="15875" y2="6750"/>
                        <a14:foregroundMark x1="20750" y1="8000" x2="20750" y2="8000"/>
                        <a14:foregroundMark x1="23000" y1="13250" x2="23000" y2="13250"/>
                        <a14:foregroundMark x1="22750" y1="18375" x2="22750" y2="18375"/>
                        <a14:foregroundMark x1="18000" y1="21500" x2="18000" y2="21500"/>
                        <a14:foregroundMark x1="13625" y1="20375" x2="13625" y2="20375"/>
                        <a14:foregroundMark x1="9250" y1="17375" x2="9250" y2="17375"/>
                        <a14:foregroundMark x1="10125" y1="14250" x2="10125" y2="14250"/>
                        <a14:foregroundMark x1="9250" y1="12500" x2="9250" y2="12500"/>
                        <a14:foregroundMark x1="7750" y1="12875" x2="7750" y2="12875"/>
                        <a14:foregroundMark x1="10875" y1="9000" x2="10875" y2="9000"/>
                        <a14:foregroundMark x1="13625" y1="12625" x2="13625" y2="12625"/>
                        <a14:foregroundMark x1="14500" y1="14625" x2="14500" y2="14625"/>
                        <a14:foregroundMark x1="11250" y1="16000" x2="11250" y2="16000"/>
                        <a14:foregroundMark x1="16250" y1="34125" x2="16250" y2="34125"/>
                        <a14:foregroundMark x1="16000" y1="35750" x2="16000" y2="35750"/>
                        <a14:foregroundMark x1="16625" y1="61875" x2="16625" y2="61875"/>
                        <a14:foregroundMark x1="18625" y1="59500" x2="18625" y2="59500"/>
                        <a14:foregroundMark x1="17250" y1="56125" x2="17250" y2="56125"/>
                        <a14:foregroundMark x1="18375" y1="57000" x2="18375" y2="57000"/>
                        <a14:foregroundMark x1="18250" y1="58500" x2="18250" y2="58500"/>
                        <a14:foregroundMark x1="16625" y1="57000" x2="16625" y2="57000"/>
                        <a14:foregroundMark x1="16625" y1="58125" x2="16625" y2="58125"/>
                        <a14:foregroundMark x1="15250" y1="59250" x2="14875" y2="70000"/>
                        <a14:foregroundMark x1="14875" y1="70000" x2="20000" y2="62250"/>
                        <a14:foregroundMark x1="13250" y1="80500" x2="16250" y2="83625"/>
                        <a14:foregroundMark x1="16250" y1="80125" x2="16250" y2="80125"/>
                        <a14:foregroundMark x1="17125" y1="87375" x2="17125" y2="87375"/>
                        <a14:foregroundMark x1="13125" y1="89000" x2="13125" y2="89000"/>
                        <a14:foregroundMark x1="16875" y1="88875" x2="16875" y2="88875"/>
                      </a14:backgroundRemoval>
                    </a14:imgEffect>
                  </a14:imgLayer>
                </a14:imgProps>
              </a:ext>
            </a:extLst>
          </a:blip>
          <a:srcRect r="73357"/>
          <a:stretch/>
        </p:blipFill>
        <p:spPr>
          <a:xfrm>
            <a:off x="598784" y="479298"/>
            <a:ext cx="1448221" cy="5435642"/>
          </a:xfrm>
          <a:prstGeom prst="rect">
            <a:avLst/>
          </a:prstGeom>
        </p:spPr>
      </p:pic>
    </p:spTree>
    <p:extLst>
      <p:ext uri="{BB962C8B-B14F-4D97-AF65-F5344CB8AC3E}">
        <p14:creationId xmlns:p14="http://schemas.microsoft.com/office/powerpoint/2010/main" val="2539954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panose="02020404030301010803"/>
              <a:ea typeface="+mn-ea"/>
              <a:cs typeface="+mn-cs"/>
            </a:endParaRPr>
          </a:p>
        </p:txBody>
      </p:sp>
      <p:sp useBgFill="1">
        <p:nvSpPr>
          <p:cNvPr id="34" name="Rectangle 11">
            <a:extLst>
              <a:ext uri="{FF2B5EF4-FFF2-40B4-BE49-F238E27FC236}">
                <a16:creationId xmlns:a16="http://schemas.microsoft.com/office/drawing/2014/main" id="{66A413F7-FFE1-42E7-8C6C-E9CCC477F8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35" name="Rectangle 13">
            <a:extLst>
              <a:ext uri="{FF2B5EF4-FFF2-40B4-BE49-F238E27FC236}">
                <a16:creationId xmlns:a16="http://schemas.microsoft.com/office/drawing/2014/main" id="{BCE0B0FD-3413-40CC-A7D8-6A5058608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6" name="Rectangle 15">
            <a:extLst>
              <a:ext uri="{FF2B5EF4-FFF2-40B4-BE49-F238E27FC236}">
                <a16:creationId xmlns:a16="http://schemas.microsoft.com/office/drawing/2014/main" id="{50C4C044-5B1C-40C8-8C7B-AA5E6D879D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7"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00163F5F-1439-4827-8F7A-B08BDDEFB9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677414-C3D2-4430-876D-9092D633F5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9181D20-1D81-447D-9854-10DDB10D54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8" name="Rectangle 22">
            <a:extLst>
              <a:ext uri="{FF2B5EF4-FFF2-40B4-BE49-F238E27FC236}">
                <a16:creationId xmlns:a16="http://schemas.microsoft.com/office/drawing/2014/main" id="{A6020133-135E-4D08-9F4A-D76B87578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panose="02020404030301010803"/>
              <a:ea typeface="+mn-ea"/>
              <a:cs typeface="+mn-cs"/>
            </a:endParaRPr>
          </a:p>
        </p:txBody>
      </p:sp>
      <p:sp>
        <p:nvSpPr>
          <p:cNvPr id="39" name="Rectangle 24">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06119"/>
            <a:ext cx="12192000" cy="2251881"/>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panose="02020404030301010803"/>
              <a:ea typeface="+mn-ea"/>
              <a:cs typeface="+mn-cs"/>
            </a:endParaRPr>
          </a:p>
        </p:txBody>
      </p:sp>
      <p:sp>
        <p:nvSpPr>
          <p:cNvPr id="40" name="Rectangle 26">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41" name="Rectangle 28">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cxnSp>
        <p:nvCxnSpPr>
          <p:cNvPr id="42" name="Straight Connector 30">
            <a:extLst>
              <a:ext uri="{FF2B5EF4-FFF2-40B4-BE49-F238E27FC236}">
                <a16:creationId xmlns:a16="http://schemas.microsoft.com/office/drawing/2014/main" id="{A5EECEE2-745A-4C3E-9A46-1B2ACCDC02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93533"/>
            <a:ext cx="0" cy="17471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Metin kutusu 5">
            <a:extLst>
              <a:ext uri="{FF2B5EF4-FFF2-40B4-BE49-F238E27FC236}">
                <a16:creationId xmlns:a16="http://schemas.microsoft.com/office/drawing/2014/main" id="{B10E4307-6204-4714-A340-CDC8EBA7B4A6}"/>
              </a:ext>
            </a:extLst>
          </p:cNvPr>
          <p:cNvSpPr txBox="1"/>
          <p:nvPr/>
        </p:nvSpPr>
        <p:spPr>
          <a:xfrm>
            <a:off x="689832" y="5337764"/>
            <a:ext cx="49458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b="1" dirty="0">
                <a:solidFill>
                  <a:srgbClr val="000000"/>
                </a:solidFill>
                <a:latin typeface="Arial" panose="020B0604020202020204" pitchFamily="34" charset="0"/>
                <a:cs typeface="Arial" panose="020B0604020202020204" pitchFamily="34" charset="0"/>
              </a:rPr>
              <a:t>Eti Maden Bor Ürünleri İhracatı (milyon$)</a:t>
            </a:r>
            <a:r>
              <a:rPr kumimoji="0" lang="tr-TR"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7" name="Metin kutusu 6">
            <a:extLst>
              <a:ext uri="{FF2B5EF4-FFF2-40B4-BE49-F238E27FC236}">
                <a16:creationId xmlns:a16="http://schemas.microsoft.com/office/drawing/2014/main" id="{53E57CFA-D341-4AE5-ADD8-FAA43EF9E04E}"/>
              </a:ext>
            </a:extLst>
          </p:cNvPr>
          <p:cNvSpPr txBox="1"/>
          <p:nvPr/>
        </p:nvSpPr>
        <p:spPr>
          <a:xfrm>
            <a:off x="6667071" y="5320132"/>
            <a:ext cx="52107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Eti Maden Yurtiçi Bor Ürünleri Satışları (2019)</a:t>
            </a:r>
          </a:p>
        </p:txBody>
      </p:sp>
      <p:sp>
        <p:nvSpPr>
          <p:cNvPr id="8" name="Ok: Aşağı 7">
            <a:extLst>
              <a:ext uri="{FF2B5EF4-FFF2-40B4-BE49-F238E27FC236}">
                <a16:creationId xmlns:a16="http://schemas.microsoft.com/office/drawing/2014/main" id="{50FA4D9A-B3CB-4B10-9DD2-0CD42DC80F73}"/>
              </a:ext>
            </a:extLst>
          </p:cNvPr>
          <p:cNvSpPr/>
          <p:nvPr/>
        </p:nvSpPr>
        <p:spPr>
          <a:xfrm>
            <a:off x="2969443" y="4223208"/>
            <a:ext cx="471341" cy="951861"/>
          </a:xfrm>
          <a:prstGeom prst="down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8D3BB1"/>
              </a:solidFill>
              <a:effectLst/>
              <a:uLnTx/>
              <a:uFillTx/>
              <a:latin typeface="Garamond" panose="02020404030301010803"/>
              <a:ea typeface="+mn-ea"/>
              <a:cs typeface="+mn-cs"/>
            </a:endParaRPr>
          </a:p>
        </p:txBody>
      </p:sp>
      <p:sp>
        <p:nvSpPr>
          <p:cNvPr id="32" name="Ok: Aşağı 31">
            <a:extLst>
              <a:ext uri="{FF2B5EF4-FFF2-40B4-BE49-F238E27FC236}">
                <a16:creationId xmlns:a16="http://schemas.microsoft.com/office/drawing/2014/main" id="{B5FE6673-1981-4ECD-8F88-6B27370210F9}"/>
              </a:ext>
            </a:extLst>
          </p:cNvPr>
          <p:cNvSpPr/>
          <p:nvPr/>
        </p:nvSpPr>
        <p:spPr>
          <a:xfrm>
            <a:off x="8986886" y="4223208"/>
            <a:ext cx="471341" cy="951861"/>
          </a:xfrm>
          <a:prstGeom prst="down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8D3BB1"/>
              </a:solidFill>
              <a:effectLst/>
              <a:uLnTx/>
              <a:uFillTx/>
              <a:latin typeface="Garamond" panose="02020404030301010803"/>
              <a:ea typeface="+mn-ea"/>
              <a:cs typeface="+mn-cs"/>
            </a:endParaRPr>
          </a:p>
        </p:txBody>
      </p:sp>
      <p:pic>
        <p:nvPicPr>
          <p:cNvPr id="2" name="Resim 1">
            <a:extLst>
              <a:ext uri="{FF2B5EF4-FFF2-40B4-BE49-F238E27FC236}">
                <a16:creationId xmlns:a16="http://schemas.microsoft.com/office/drawing/2014/main" id="{918F27E6-BAE5-4418-8790-CF14F05996CF}"/>
              </a:ext>
            </a:extLst>
          </p:cNvPr>
          <p:cNvPicPr>
            <a:picLocks noChangeAspect="1"/>
          </p:cNvPicPr>
          <p:nvPr/>
        </p:nvPicPr>
        <p:blipFill rotWithShape="1">
          <a:blip r:embed="rId2"/>
          <a:srcRect l="7257" b="11302"/>
          <a:stretch/>
        </p:blipFill>
        <p:spPr>
          <a:xfrm>
            <a:off x="689832" y="673709"/>
            <a:ext cx="5084434" cy="3417045"/>
          </a:xfrm>
          <a:prstGeom prst="rect">
            <a:avLst/>
          </a:prstGeom>
        </p:spPr>
      </p:pic>
      <p:pic>
        <p:nvPicPr>
          <p:cNvPr id="10" name="Resim 9">
            <a:extLst>
              <a:ext uri="{FF2B5EF4-FFF2-40B4-BE49-F238E27FC236}">
                <a16:creationId xmlns:a16="http://schemas.microsoft.com/office/drawing/2014/main" id="{CA2C998C-3E8C-4195-8A7D-52F292FE1EAF}"/>
              </a:ext>
            </a:extLst>
          </p:cNvPr>
          <p:cNvPicPr>
            <a:picLocks noChangeAspect="1"/>
          </p:cNvPicPr>
          <p:nvPr/>
        </p:nvPicPr>
        <p:blipFill rotWithShape="1">
          <a:blip r:embed="rId3"/>
          <a:srcRect t="5017"/>
          <a:stretch/>
        </p:blipFill>
        <p:spPr>
          <a:xfrm>
            <a:off x="6667071" y="673708"/>
            <a:ext cx="5070749" cy="3386805"/>
          </a:xfrm>
          <a:prstGeom prst="rect">
            <a:avLst/>
          </a:prstGeom>
        </p:spPr>
      </p:pic>
    </p:spTree>
    <p:extLst>
      <p:ext uri="{BB962C8B-B14F-4D97-AF65-F5344CB8AC3E}">
        <p14:creationId xmlns:p14="http://schemas.microsoft.com/office/powerpoint/2010/main" val="1356502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2">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39" name="Rectangle 34">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4" name="Resim 3">
            <a:extLst>
              <a:ext uri="{FF2B5EF4-FFF2-40B4-BE49-F238E27FC236}">
                <a16:creationId xmlns:a16="http://schemas.microsoft.com/office/drawing/2014/main" id="{D27D29B9-B92F-46F7-B9A3-24FFF4C5D09B}"/>
              </a:ext>
            </a:extLst>
          </p:cNvPr>
          <p:cNvPicPr>
            <a:picLocks noChangeAspect="1"/>
          </p:cNvPicPr>
          <p:nvPr/>
        </p:nvPicPr>
        <p:blipFill rotWithShape="1">
          <a:blip r:embed="rId2">
            <a:duotone>
              <a:prstClr val="black"/>
              <a:schemeClr val="tx2">
                <a:tint val="45000"/>
                <a:satMod val="400000"/>
              </a:schemeClr>
            </a:duotone>
            <a:extLst>
              <a:ext uri="{BEBA8EAE-BF5A-486C-A8C5-ECC9F3942E4B}">
                <a14:imgProps xmlns:a14="http://schemas.microsoft.com/office/drawing/2010/main">
                  <a14:imgLayer r:embed="rId3">
                    <a14:imgEffect>
                      <a14:sharpenSoften amount="25000"/>
                    </a14:imgEffect>
                    <a14:imgEffect>
                      <a14:saturation sat="0"/>
                    </a14:imgEffect>
                    <a14:imgEffect>
                      <a14:brightnessContrast bright="-40000" contrast="40000"/>
                    </a14:imgEffect>
                  </a14:imgLayer>
                </a14:imgProps>
              </a:ext>
            </a:extLst>
          </a:blip>
          <a:srcRect t="4356"/>
          <a:stretch/>
        </p:blipFill>
        <p:spPr>
          <a:xfrm>
            <a:off x="371856" y="374904"/>
            <a:ext cx="11448288" cy="6108192"/>
          </a:xfrm>
          <a:prstGeom prst="rect">
            <a:avLst/>
          </a:prstGeom>
        </p:spPr>
      </p:pic>
    </p:spTree>
    <p:extLst>
      <p:ext uri="{BB962C8B-B14F-4D97-AF65-F5344CB8AC3E}">
        <p14:creationId xmlns:p14="http://schemas.microsoft.com/office/powerpoint/2010/main" val="729376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4D228C58-CA83-4F25-8A77-832105908F63}"/>
              </a:ext>
            </a:extLst>
          </p:cNvPr>
          <p:cNvSpPr>
            <a:spLocks noGrp="1"/>
          </p:cNvSpPr>
          <p:nvPr>
            <p:ph type="title"/>
          </p:nvPr>
        </p:nvSpPr>
        <p:spPr>
          <a:xfrm>
            <a:off x="1152485" y="239435"/>
            <a:ext cx="10058400" cy="1371600"/>
          </a:xfrm>
        </p:spPr>
        <p:txBody>
          <a:bodyPr/>
          <a:lstStyle/>
          <a:p>
            <a:r>
              <a:rPr lang="tr-TR" b="1" dirty="0"/>
              <a:t>CAM SEKTÖRÜ</a:t>
            </a:r>
          </a:p>
        </p:txBody>
      </p:sp>
      <p:sp>
        <p:nvSpPr>
          <p:cNvPr id="5" name="İçerik Yer Tutucusu 4">
            <a:extLst>
              <a:ext uri="{FF2B5EF4-FFF2-40B4-BE49-F238E27FC236}">
                <a16:creationId xmlns:a16="http://schemas.microsoft.com/office/drawing/2014/main" id="{DEF31287-7CE0-488A-BA11-E53F13B75AB4}"/>
              </a:ext>
            </a:extLst>
          </p:cNvPr>
          <p:cNvSpPr>
            <a:spLocks noGrp="1"/>
          </p:cNvSpPr>
          <p:nvPr>
            <p:ph idx="1"/>
          </p:nvPr>
        </p:nvSpPr>
        <p:spPr>
          <a:xfrm>
            <a:off x="1066800" y="1190398"/>
            <a:ext cx="10058400" cy="3849624"/>
          </a:xfrm>
        </p:spPr>
        <p:txBody>
          <a:bodyPr/>
          <a:lstStyle/>
          <a:p>
            <a:pPr algn="just"/>
            <a:r>
              <a:rPr lang="tr-TR" dirty="0">
                <a:latin typeface="Arial" panose="020B0604020202020204" pitchFamily="34" charset="0"/>
                <a:cs typeface="Arial" panose="020B0604020202020204" pitchFamily="34" charset="0"/>
              </a:rPr>
              <a:t>Borun katkı maddesi olarak kullanıldığı sektörlerin başında cam endüstrisi gelmektedir. </a:t>
            </a:r>
          </a:p>
          <a:p>
            <a:pPr algn="just"/>
            <a:r>
              <a:rPr lang="tr-TR" dirty="0">
                <a:latin typeface="Arial" panose="020B0604020202020204" pitchFamily="34" charset="0"/>
                <a:cs typeface="Arial" panose="020B0604020202020204" pitchFamily="34" charset="0"/>
              </a:rPr>
              <a:t>Eriyik cam ara ürününe katkı olarak eklendiğinde ürünün akışkanlığını artırmasının yanında, dayanıklılığını yükseltmekte ve yüzey sertliğini arttırmaktadır. </a:t>
            </a:r>
          </a:p>
          <a:p>
            <a:pPr algn="just"/>
            <a:r>
              <a:rPr lang="tr-TR" dirty="0">
                <a:latin typeface="Arial" panose="020B0604020202020204" pitchFamily="34" charset="0"/>
                <a:cs typeface="Arial" panose="020B0604020202020204" pitchFamily="34" charset="0"/>
              </a:rPr>
              <a:t>Katılaşmış camda rengi, parlaklığı, yansımayı  düzenler ve çizilmeye karşı dayanımı artırır.</a:t>
            </a:r>
          </a:p>
          <a:p>
            <a:pPr algn="just"/>
            <a:r>
              <a:rPr lang="tr-TR" dirty="0">
                <a:latin typeface="Arial" panose="020B0604020202020204" pitchFamily="34" charset="0"/>
                <a:cs typeface="Arial" panose="020B0604020202020204" pitchFamily="34" charset="0"/>
              </a:rPr>
              <a:t>Bor, pencere camı, şişe camı vb. üretiminde ender kullanılmasına rağmen, özel camlarda borik asit yaygın olarak tercih edilmektedir. </a:t>
            </a:r>
          </a:p>
          <a:p>
            <a:pPr algn="just"/>
            <a:r>
              <a:rPr lang="tr-TR" dirty="0">
                <a:latin typeface="Arial" panose="020B0604020202020204" pitchFamily="34" charset="0"/>
                <a:cs typeface="Arial" panose="020B0604020202020204" pitchFamily="34" charset="0"/>
              </a:rPr>
              <a:t>Rafine sulu/susuz boraks , kolemanit/boraks ve bunların kombinasyonu tercih edilmektedir. Özel durumlarda potasyum pentaborat ve bor oksitler kullanılabilmektedir.</a:t>
            </a:r>
          </a:p>
          <a:p>
            <a:pPr algn="just"/>
            <a:endParaRPr lang="tr-TR" dirty="0">
              <a:latin typeface="Arial" panose="020B0604020202020204" pitchFamily="34" charset="0"/>
              <a:cs typeface="Arial" panose="020B0604020202020204" pitchFamily="34" charset="0"/>
            </a:endParaRPr>
          </a:p>
          <a:p>
            <a:pPr algn="just"/>
            <a:endParaRPr lang="tr-TR" sz="1600" dirty="0">
              <a:latin typeface="Arial" panose="020B0604020202020204" pitchFamily="34" charset="0"/>
              <a:cs typeface="Arial" panose="020B0604020202020204" pitchFamily="34" charset="0"/>
            </a:endParaRPr>
          </a:p>
          <a:p>
            <a:pPr marL="0" indent="0" algn="just">
              <a:buNone/>
            </a:pPr>
            <a:endParaRPr lang="tr-TR" sz="1600" dirty="0">
              <a:latin typeface="Arial" panose="020B0604020202020204" pitchFamily="34" charset="0"/>
              <a:cs typeface="Arial" panose="020B0604020202020204" pitchFamily="34" charset="0"/>
            </a:endParaRPr>
          </a:p>
          <a:p>
            <a:endParaRPr lang="tr-TR" dirty="0"/>
          </a:p>
        </p:txBody>
      </p:sp>
      <p:graphicFrame>
        <p:nvGraphicFramePr>
          <p:cNvPr id="6" name="Tablo 5">
            <a:extLst>
              <a:ext uri="{FF2B5EF4-FFF2-40B4-BE49-F238E27FC236}">
                <a16:creationId xmlns:a16="http://schemas.microsoft.com/office/drawing/2014/main" id="{2607104D-A468-4375-860F-F15D578B6F23}"/>
              </a:ext>
            </a:extLst>
          </p:cNvPr>
          <p:cNvGraphicFramePr>
            <a:graphicFrameLocks noGrp="1"/>
          </p:cNvGraphicFramePr>
          <p:nvPr>
            <p:extLst>
              <p:ext uri="{D42A27DB-BD31-4B8C-83A1-F6EECF244321}">
                <p14:modId xmlns:p14="http://schemas.microsoft.com/office/powerpoint/2010/main" val="916264566"/>
              </p:ext>
            </p:extLst>
          </p:nvPr>
        </p:nvGraphicFramePr>
        <p:xfrm>
          <a:off x="1208262" y="4443540"/>
          <a:ext cx="9775475" cy="1683881"/>
        </p:xfrm>
        <a:graphic>
          <a:graphicData uri="http://schemas.openxmlformats.org/drawingml/2006/table">
            <a:tbl>
              <a:tblPr firstRow="1" firstCol="1" bandRow="1">
                <a:tableStyleId>{D7AC3CCA-C797-4891-BE02-D94E43425B78}</a:tableStyleId>
              </a:tblPr>
              <a:tblGrid>
                <a:gridCol w="2404133">
                  <a:extLst>
                    <a:ext uri="{9D8B030D-6E8A-4147-A177-3AD203B41FA5}">
                      <a16:colId xmlns:a16="http://schemas.microsoft.com/office/drawing/2014/main" val="54310176"/>
                    </a:ext>
                  </a:extLst>
                </a:gridCol>
                <a:gridCol w="7371342">
                  <a:extLst>
                    <a:ext uri="{9D8B030D-6E8A-4147-A177-3AD203B41FA5}">
                      <a16:colId xmlns:a16="http://schemas.microsoft.com/office/drawing/2014/main" val="1824573331"/>
                    </a:ext>
                  </a:extLst>
                </a:gridCol>
              </a:tblGrid>
              <a:tr h="448482">
                <a:tc>
                  <a:txBody>
                    <a:bodyPr/>
                    <a:lstStyle/>
                    <a:p>
                      <a:pPr algn="just">
                        <a:lnSpc>
                          <a:spcPct val="107000"/>
                        </a:lnSpc>
                        <a:spcAft>
                          <a:spcPts val="800"/>
                        </a:spcAft>
                      </a:pPr>
                      <a:r>
                        <a:rPr lang="tr-TR" sz="1600" dirty="0">
                          <a:effectLst/>
                          <a:latin typeface="Arial" panose="020B0604020202020204" pitchFamily="34" charset="0"/>
                          <a:cs typeface="Arial" panose="020B0604020202020204" pitchFamily="34" charset="0"/>
                        </a:rPr>
                        <a:t>İzolasyon cam elyafı </a:t>
                      </a:r>
                      <a:endParaRPr lang="tr-TR"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600" b="0" dirty="0">
                          <a:effectLst/>
                          <a:latin typeface="Arial" panose="020B0604020202020204" pitchFamily="34" charset="0"/>
                          <a:cs typeface="Arial" panose="020B0604020202020204" pitchFamily="34" charset="0"/>
                        </a:rPr>
                        <a:t>Tinkal cevheri, üleksit, probertit, boraks, tinkalkonit, susuz boraks, borik asit</a:t>
                      </a:r>
                      <a:endParaRPr lang="tr-TR" sz="16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55283898"/>
                  </a:ext>
                </a:extLst>
              </a:tr>
              <a:tr h="270811">
                <a:tc>
                  <a:txBody>
                    <a:bodyPr/>
                    <a:lstStyle/>
                    <a:p>
                      <a:pPr algn="just">
                        <a:lnSpc>
                          <a:spcPct val="107000"/>
                        </a:lnSpc>
                        <a:spcAft>
                          <a:spcPts val="800"/>
                        </a:spcAft>
                      </a:pPr>
                      <a:r>
                        <a:rPr lang="tr-TR" sz="1600" dirty="0">
                          <a:effectLst/>
                          <a:latin typeface="Arial" panose="020B0604020202020204" pitchFamily="34" charset="0"/>
                          <a:cs typeface="Arial" panose="020B0604020202020204" pitchFamily="34" charset="0"/>
                        </a:rPr>
                        <a:t>Tekstil cam elyafı </a:t>
                      </a:r>
                      <a:endParaRPr lang="tr-TR"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600" b="0" dirty="0">
                          <a:effectLst/>
                          <a:latin typeface="Arial" panose="020B0604020202020204" pitchFamily="34" charset="0"/>
                          <a:cs typeface="Arial" panose="020B0604020202020204" pitchFamily="34" charset="0"/>
                        </a:rPr>
                        <a:t>Kolemanit</a:t>
                      </a:r>
                      <a:endParaRPr lang="tr-TR" sz="16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68896727"/>
                  </a:ext>
                </a:extLst>
              </a:tr>
              <a:tr h="270811">
                <a:tc>
                  <a:txBody>
                    <a:bodyPr/>
                    <a:lstStyle/>
                    <a:p>
                      <a:pPr algn="just">
                        <a:lnSpc>
                          <a:spcPct val="107000"/>
                        </a:lnSpc>
                        <a:spcAft>
                          <a:spcPts val="800"/>
                        </a:spcAft>
                      </a:pPr>
                      <a:r>
                        <a:rPr lang="tr-TR" sz="1600" dirty="0">
                          <a:effectLst/>
                          <a:latin typeface="Arial" panose="020B0604020202020204" pitchFamily="34" charset="0"/>
                          <a:cs typeface="Arial" panose="020B0604020202020204" pitchFamily="34" charset="0"/>
                        </a:rPr>
                        <a:t>Borosilikat camları</a:t>
                      </a:r>
                      <a:endParaRPr lang="tr-TR"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600" b="0" dirty="0">
                          <a:effectLst/>
                          <a:latin typeface="Arial" panose="020B0604020202020204" pitchFamily="34" charset="0"/>
                          <a:cs typeface="Arial" panose="020B0604020202020204" pitchFamily="34" charset="0"/>
                        </a:rPr>
                        <a:t>Tinkal cevheri, üleksit, probertit, kolemanit, tinkalkonit, susuz boraks, borik asit</a:t>
                      </a:r>
                      <a:endParaRPr lang="tr-TR" sz="16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91803512"/>
                  </a:ext>
                </a:extLst>
              </a:tr>
              <a:tr h="260949">
                <a:tc>
                  <a:txBody>
                    <a:bodyPr/>
                    <a:lstStyle/>
                    <a:p>
                      <a:pPr algn="just">
                        <a:lnSpc>
                          <a:spcPct val="107000"/>
                        </a:lnSpc>
                        <a:spcAft>
                          <a:spcPts val="800"/>
                        </a:spcAft>
                      </a:pPr>
                      <a:r>
                        <a:rPr lang="tr-TR" sz="1600" dirty="0">
                          <a:effectLst/>
                          <a:latin typeface="Arial" panose="020B0604020202020204" pitchFamily="34" charset="0"/>
                          <a:cs typeface="Arial" panose="020B0604020202020204" pitchFamily="34" charset="0"/>
                        </a:rPr>
                        <a:t>Özel camlar</a:t>
                      </a:r>
                      <a:endParaRPr lang="tr-TR"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600" b="0" dirty="0">
                          <a:effectLst/>
                          <a:latin typeface="Arial" panose="020B0604020202020204" pitchFamily="34" charset="0"/>
                          <a:cs typeface="Arial" panose="020B0604020202020204" pitchFamily="34" charset="0"/>
                        </a:rPr>
                        <a:t>Boraks, tinkalkonit, susuz boraks, borik asit</a:t>
                      </a:r>
                      <a:endParaRPr lang="tr-TR" sz="16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43068409"/>
                  </a:ext>
                </a:extLst>
              </a:tr>
              <a:tr h="432828">
                <a:tc>
                  <a:txBody>
                    <a:bodyPr/>
                    <a:lstStyle/>
                    <a:p>
                      <a:pPr algn="just">
                        <a:lnSpc>
                          <a:spcPct val="107000"/>
                        </a:lnSpc>
                        <a:spcAft>
                          <a:spcPts val="800"/>
                        </a:spcAft>
                      </a:pPr>
                      <a:r>
                        <a:rPr lang="tr-TR" sz="1600" dirty="0">
                          <a:effectLst/>
                          <a:latin typeface="Arial" panose="020B0604020202020204" pitchFamily="34" charset="0"/>
                          <a:cs typeface="Arial" panose="020B0604020202020204" pitchFamily="34" charset="0"/>
                        </a:rPr>
                        <a:t>Cam seramikleri</a:t>
                      </a:r>
                      <a:endParaRPr lang="tr-TR"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600" b="0" dirty="0">
                          <a:effectLst/>
                          <a:latin typeface="Arial" panose="020B0604020202020204" pitchFamily="34" charset="0"/>
                          <a:cs typeface="Arial" panose="020B0604020202020204" pitchFamily="34" charset="0"/>
                        </a:rPr>
                        <a:t>Tinkal cevheri, üleksit, boraks, tinkalkonit, susuz boraks, borik asit</a:t>
                      </a:r>
                      <a:endParaRPr lang="tr-TR" sz="16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49675880"/>
                  </a:ext>
                </a:extLst>
              </a:tr>
            </a:tbl>
          </a:graphicData>
        </a:graphic>
      </p:graphicFrame>
      <p:pic>
        <p:nvPicPr>
          <p:cNvPr id="9" name="Grafik 8" descr="Araştırma">
            <a:extLst>
              <a:ext uri="{FF2B5EF4-FFF2-40B4-BE49-F238E27FC236}">
                <a16:creationId xmlns:a16="http://schemas.microsoft.com/office/drawing/2014/main" id="{36C9C263-51E6-407B-924E-67E485E635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80104" y="358386"/>
            <a:ext cx="829210" cy="829210"/>
          </a:xfrm>
          <a:prstGeom prst="rect">
            <a:avLst/>
          </a:prstGeom>
        </p:spPr>
      </p:pic>
      <p:pic>
        <p:nvPicPr>
          <p:cNvPr id="11" name="Grafik 10" descr="Gözlük">
            <a:extLst>
              <a:ext uri="{FF2B5EF4-FFF2-40B4-BE49-F238E27FC236}">
                <a16:creationId xmlns:a16="http://schemas.microsoft.com/office/drawing/2014/main" id="{EFCD149D-8BCE-4220-B6F9-3D1B2F40A8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531023">
            <a:off x="10359110" y="967775"/>
            <a:ext cx="728776" cy="728776"/>
          </a:xfrm>
          <a:prstGeom prst="rect">
            <a:avLst/>
          </a:prstGeom>
        </p:spPr>
      </p:pic>
      <p:pic>
        <p:nvPicPr>
          <p:cNvPr id="13" name="Grafik 12" descr="Şişe">
            <a:extLst>
              <a:ext uri="{FF2B5EF4-FFF2-40B4-BE49-F238E27FC236}">
                <a16:creationId xmlns:a16="http://schemas.microsoft.com/office/drawing/2014/main" id="{94575D73-4937-41B7-B909-CAEE852317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08614" y="530331"/>
            <a:ext cx="914400" cy="914400"/>
          </a:xfrm>
          <a:prstGeom prst="rect">
            <a:avLst/>
          </a:prstGeom>
        </p:spPr>
      </p:pic>
    </p:spTree>
    <p:extLst>
      <p:ext uri="{BB962C8B-B14F-4D97-AF65-F5344CB8AC3E}">
        <p14:creationId xmlns:p14="http://schemas.microsoft.com/office/powerpoint/2010/main" val="3962386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26F5A73A-4F84-4F36-9BF6-FB9352D6A68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4651" y1="23721" x2="44651" y2="23721"/>
                        <a14:foregroundMark x1="33953" y1="21395" x2="66977" y2="24186"/>
                        <a14:foregroundMark x1="30698" y1="22326" x2="44651" y2="59535"/>
                        <a14:foregroundMark x1="44651" y1="59535" x2="72093" y2="33488"/>
                        <a14:foregroundMark x1="72093" y1="33488" x2="76279" y2="46047"/>
                        <a14:foregroundMark x1="33023" y1="28837" x2="34419" y2="70233"/>
                        <a14:foregroundMark x1="40930" y1="28837" x2="36744" y2="76279"/>
                        <a14:foregroundMark x1="36744" y1="74419" x2="33023" y2="32093"/>
                        <a14:foregroundMark x1="33023" y1="29302" x2="37209" y2="57209"/>
                        <a14:foregroundMark x1="38140" y1="59535" x2="36744" y2="66512"/>
                        <a14:foregroundMark x1="35349" y1="73023" x2="35814" y2="33953"/>
                        <a14:foregroundMark x1="35814" y1="33953" x2="34419" y2="30698"/>
                        <a14:foregroundMark x1="72558" y1="74419" x2="67442" y2="37209"/>
                        <a14:foregroundMark x1="67442" y1="37209" x2="69767" y2="30233"/>
                        <a14:foregroundMark x1="73488" y1="30233" x2="70698" y2="69302"/>
                        <a14:foregroundMark x1="70698" y1="69302" x2="74884" y2="34884"/>
                        <a14:foregroundMark x1="72558" y1="29302" x2="74884" y2="73023"/>
                      </a14:backgroundRemoval>
                    </a14:imgEffect>
                  </a14:imgLayer>
                </a14:imgProps>
              </a:ext>
            </a:extLst>
          </a:blip>
          <a:stretch>
            <a:fillRect/>
          </a:stretch>
        </p:blipFill>
        <p:spPr>
          <a:xfrm>
            <a:off x="751196" y="253077"/>
            <a:ext cx="1976292" cy="1976292"/>
          </a:xfrm>
          <a:prstGeom prst="rect">
            <a:avLst/>
          </a:prstGeom>
        </p:spPr>
      </p:pic>
      <p:sp>
        <p:nvSpPr>
          <p:cNvPr id="3" name="İçerik Yer Tutucusu 2">
            <a:extLst>
              <a:ext uri="{FF2B5EF4-FFF2-40B4-BE49-F238E27FC236}">
                <a16:creationId xmlns:a16="http://schemas.microsoft.com/office/drawing/2014/main" id="{D62D255F-6AED-44B3-9516-7849CE5985AB}"/>
              </a:ext>
            </a:extLst>
          </p:cNvPr>
          <p:cNvSpPr>
            <a:spLocks noGrp="1"/>
          </p:cNvSpPr>
          <p:nvPr>
            <p:ph idx="1"/>
          </p:nvPr>
        </p:nvSpPr>
        <p:spPr>
          <a:xfrm>
            <a:off x="1250817" y="1955994"/>
            <a:ext cx="10058400" cy="3849624"/>
          </a:xfrm>
        </p:spPr>
        <p:txBody>
          <a:bodyPr>
            <a:normAutofit/>
          </a:bodyPr>
          <a:lstStyle/>
          <a:p>
            <a:pPr marL="0" indent="0" algn="just">
              <a:buNone/>
            </a:pPr>
            <a:endParaRPr lang="tr-TR" sz="1600" dirty="0">
              <a:latin typeface="Arial" panose="020B0604020202020204" pitchFamily="34" charset="0"/>
              <a:cs typeface="Arial" panose="020B0604020202020204" pitchFamily="34" charset="0"/>
            </a:endParaRPr>
          </a:p>
          <a:p>
            <a:pPr algn="just"/>
            <a:r>
              <a:rPr lang="tr-TR" dirty="0">
                <a:latin typeface="Arial" panose="020B0604020202020204" pitchFamily="34" charset="0"/>
                <a:cs typeface="Arial" panose="020B0604020202020204" pitchFamily="34" charset="0"/>
              </a:rPr>
              <a:t>Borosilikat camlarının genleşme katsayısı adi camın üçte biri kadardır. Kimyasal etkilere dayanıklılık, yüksek erime sıcaklığı ve elektrik yalıtkanlığı gibi üstünlükleri de vardır.</a:t>
            </a:r>
          </a:p>
          <a:p>
            <a:pPr algn="just"/>
            <a:r>
              <a:rPr lang="tr-TR" dirty="0">
                <a:latin typeface="Arial" panose="020B0604020202020204" pitchFamily="34" charset="0"/>
                <a:cs typeface="Arial" panose="020B0604020202020204" pitchFamily="34" charset="0"/>
              </a:rPr>
              <a:t>Borosilikat camlar LCD ekranlar, laboratuvar malzemeleri ve güneş enerji sistemleri gibi teknolojik ürünlerde kullanılabilmektedir. Ayrıca kameralar, fotoğraf makinaları, dürbünler ve çesitli ileri görüş sistemlerinde tercih edilir.</a:t>
            </a:r>
          </a:p>
          <a:p>
            <a:pPr algn="just"/>
            <a:r>
              <a:rPr lang="tr-TR" dirty="0">
                <a:latin typeface="Arial" panose="020B0604020202020204" pitchFamily="34" charset="0"/>
                <a:cs typeface="Arial" panose="020B0604020202020204" pitchFamily="34" charset="0"/>
              </a:rPr>
              <a:t>Başta Çin olmak üzere pek çok ülkede düşük kapasiteli borosilikat cam üreticileri bulunmaktadır. Üreticilerin büyük bir kısmı borat ve borik asit kullanmaktadır. </a:t>
            </a:r>
          </a:p>
        </p:txBody>
      </p:sp>
      <p:pic>
        <p:nvPicPr>
          <p:cNvPr id="5" name="Resim 4">
            <a:extLst>
              <a:ext uri="{FF2B5EF4-FFF2-40B4-BE49-F238E27FC236}">
                <a16:creationId xmlns:a16="http://schemas.microsoft.com/office/drawing/2014/main" id="{4F558743-D37F-403C-9EA2-4104BB00770E}"/>
              </a:ext>
            </a:extLst>
          </p:cNvPr>
          <p:cNvPicPr>
            <a:picLocks noChangeAspect="1"/>
          </p:cNvPicPr>
          <p:nvPr/>
        </p:nvPicPr>
        <p:blipFill>
          <a:blip r:embed="rId4"/>
          <a:stretch>
            <a:fillRect/>
          </a:stretch>
        </p:blipFill>
        <p:spPr>
          <a:xfrm>
            <a:off x="10124342" y="4505519"/>
            <a:ext cx="1332546" cy="2002583"/>
          </a:xfrm>
          <a:prstGeom prst="ellipse">
            <a:avLst/>
          </a:prstGeom>
          <a:ln>
            <a:noFill/>
          </a:ln>
          <a:effectLst>
            <a:softEdge rad="112500"/>
          </a:effectLst>
        </p:spPr>
      </p:pic>
      <p:graphicFrame>
        <p:nvGraphicFramePr>
          <p:cNvPr id="6" name="Tablo 5">
            <a:extLst>
              <a:ext uri="{FF2B5EF4-FFF2-40B4-BE49-F238E27FC236}">
                <a16:creationId xmlns:a16="http://schemas.microsoft.com/office/drawing/2014/main" id="{F6D55D3D-94F5-49D4-89A7-191D9E994EC0}"/>
              </a:ext>
            </a:extLst>
          </p:cNvPr>
          <p:cNvGraphicFramePr>
            <a:graphicFrameLocks noGrp="1"/>
          </p:cNvGraphicFramePr>
          <p:nvPr>
            <p:extLst>
              <p:ext uri="{D42A27DB-BD31-4B8C-83A1-F6EECF244321}">
                <p14:modId xmlns:p14="http://schemas.microsoft.com/office/powerpoint/2010/main" val="370733147"/>
              </p:ext>
            </p:extLst>
          </p:nvPr>
        </p:nvGraphicFramePr>
        <p:xfrm>
          <a:off x="1501165" y="4817096"/>
          <a:ext cx="8180163" cy="1261900"/>
        </p:xfrm>
        <a:graphic>
          <a:graphicData uri="http://schemas.openxmlformats.org/drawingml/2006/table">
            <a:tbl>
              <a:tblPr firstRow="1" firstCol="1" bandRow="1">
                <a:tableStyleId>{073A0DAA-6AF3-43AB-8588-CEC1D06C72B9}</a:tableStyleId>
              </a:tblPr>
              <a:tblGrid>
                <a:gridCol w="2212996">
                  <a:extLst>
                    <a:ext uri="{9D8B030D-6E8A-4147-A177-3AD203B41FA5}">
                      <a16:colId xmlns:a16="http://schemas.microsoft.com/office/drawing/2014/main" val="627569076"/>
                    </a:ext>
                  </a:extLst>
                </a:gridCol>
                <a:gridCol w="1102936">
                  <a:extLst>
                    <a:ext uri="{9D8B030D-6E8A-4147-A177-3AD203B41FA5}">
                      <a16:colId xmlns:a16="http://schemas.microsoft.com/office/drawing/2014/main" val="879073593"/>
                    </a:ext>
                  </a:extLst>
                </a:gridCol>
                <a:gridCol w="4864231">
                  <a:extLst>
                    <a:ext uri="{9D8B030D-6E8A-4147-A177-3AD203B41FA5}">
                      <a16:colId xmlns:a16="http://schemas.microsoft.com/office/drawing/2014/main" val="3692269349"/>
                    </a:ext>
                  </a:extLst>
                </a:gridCol>
              </a:tblGrid>
              <a:tr h="252380">
                <a:tc>
                  <a:txBody>
                    <a:bodyPr/>
                    <a:lstStyle/>
                    <a:p>
                      <a:pPr algn="just">
                        <a:lnSpc>
                          <a:spcPct val="107000"/>
                        </a:lnSpc>
                        <a:spcAft>
                          <a:spcPts val="800"/>
                        </a:spcAft>
                      </a:pPr>
                      <a:r>
                        <a:rPr lang="tr-TR" sz="1600" dirty="0">
                          <a:effectLst/>
                          <a:latin typeface="Arial" panose="020B0604020202020204" pitchFamily="34" charset="0"/>
                          <a:cs typeface="Arial" panose="020B0604020202020204" pitchFamily="34" charset="0"/>
                        </a:rPr>
                        <a:t>Ürün</a:t>
                      </a:r>
                      <a:endParaRPr lang="tr-TR"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600" dirty="0">
                          <a:effectLst/>
                          <a:latin typeface="Arial" panose="020B0604020202020204" pitchFamily="34" charset="0"/>
                          <a:cs typeface="Arial" panose="020B0604020202020204" pitchFamily="34" charset="0"/>
                        </a:rPr>
                        <a:t>B</a:t>
                      </a:r>
                      <a:r>
                        <a:rPr lang="tr-TR" sz="1600" baseline="-25000" dirty="0">
                          <a:effectLst/>
                          <a:latin typeface="Arial" panose="020B0604020202020204" pitchFamily="34" charset="0"/>
                          <a:cs typeface="Arial" panose="020B0604020202020204" pitchFamily="34" charset="0"/>
                        </a:rPr>
                        <a:t>2</a:t>
                      </a:r>
                      <a:r>
                        <a:rPr lang="tr-TR" sz="1600" dirty="0">
                          <a:effectLst/>
                          <a:latin typeface="Arial" panose="020B0604020202020204" pitchFamily="34" charset="0"/>
                          <a:cs typeface="Arial" panose="020B0604020202020204" pitchFamily="34" charset="0"/>
                        </a:rPr>
                        <a:t>O</a:t>
                      </a:r>
                      <a:r>
                        <a:rPr lang="tr-TR" sz="1600" baseline="-25000" dirty="0">
                          <a:effectLst/>
                          <a:latin typeface="Arial" panose="020B0604020202020204" pitchFamily="34" charset="0"/>
                          <a:cs typeface="Arial" panose="020B0604020202020204" pitchFamily="34" charset="0"/>
                        </a:rPr>
                        <a:t>3 </a:t>
                      </a:r>
                      <a:r>
                        <a:rPr lang="tr-TR" sz="1600" dirty="0">
                          <a:effectLst/>
                          <a:latin typeface="Arial" panose="020B0604020202020204" pitchFamily="34" charset="0"/>
                          <a:cs typeface="Arial" panose="020B0604020202020204" pitchFamily="34" charset="0"/>
                        </a:rPr>
                        <a:t>(%)</a:t>
                      </a:r>
                      <a:endParaRPr lang="tr-TR"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600" dirty="0">
                          <a:effectLst/>
                          <a:latin typeface="Arial" panose="020B0604020202020204" pitchFamily="34" charset="0"/>
                          <a:cs typeface="Arial" panose="020B0604020202020204" pitchFamily="34" charset="0"/>
                        </a:rPr>
                        <a:t>Kullanım Alanı</a:t>
                      </a:r>
                      <a:endParaRPr lang="tr-TR"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84997636"/>
                  </a:ext>
                </a:extLst>
              </a:tr>
              <a:tr h="252380">
                <a:tc>
                  <a:txBody>
                    <a:bodyPr/>
                    <a:lstStyle/>
                    <a:p>
                      <a:pPr algn="just">
                        <a:lnSpc>
                          <a:spcPct val="107000"/>
                        </a:lnSpc>
                        <a:spcAft>
                          <a:spcPts val="800"/>
                        </a:spcAft>
                      </a:pPr>
                      <a:r>
                        <a:rPr lang="tr-TR" sz="1600" dirty="0">
                          <a:effectLst/>
                          <a:latin typeface="Arial" panose="020B0604020202020204" pitchFamily="34" charset="0"/>
                          <a:cs typeface="Arial" panose="020B0604020202020204" pitchFamily="34" charset="0"/>
                        </a:rPr>
                        <a:t>Boraks </a:t>
                      </a:r>
                      <a:r>
                        <a:rPr lang="tr-TR" sz="1600" dirty="0" err="1">
                          <a:effectLst/>
                          <a:latin typeface="Arial" panose="020B0604020202020204" pitchFamily="34" charset="0"/>
                          <a:cs typeface="Arial" panose="020B0604020202020204" pitchFamily="34" charset="0"/>
                        </a:rPr>
                        <a:t>Pentahidrat</a:t>
                      </a:r>
                      <a:endParaRPr lang="tr-TR"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600" dirty="0">
                          <a:effectLst/>
                          <a:latin typeface="Arial" panose="020B0604020202020204" pitchFamily="34" charset="0"/>
                          <a:cs typeface="Arial" panose="020B0604020202020204" pitchFamily="34" charset="0"/>
                        </a:rPr>
                        <a:t>47.8 </a:t>
                      </a:r>
                      <a:endParaRPr lang="tr-TR"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600" dirty="0">
                          <a:effectLst/>
                          <a:latin typeface="Arial" panose="020B0604020202020204" pitchFamily="34" charset="0"/>
                          <a:cs typeface="Arial" panose="020B0604020202020204" pitchFamily="34" charset="0"/>
                        </a:rPr>
                        <a:t>Yüksek sertliğe sahip borosilikat cam</a:t>
                      </a:r>
                      <a:endParaRPr lang="tr-TR"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88473970"/>
                  </a:ext>
                </a:extLst>
              </a:tr>
              <a:tr h="252380">
                <a:tc>
                  <a:txBody>
                    <a:bodyPr/>
                    <a:lstStyle/>
                    <a:p>
                      <a:pPr algn="just">
                        <a:lnSpc>
                          <a:spcPct val="107000"/>
                        </a:lnSpc>
                        <a:spcAft>
                          <a:spcPts val="800"/>
                        </a:spcAft>
                      </a:pPr>
                      <a:r>
                        <a:rPr lang="tr-TR" sz="1600" dirty="0">
                          <a:effectLst/>
                          <a:latin typeface="Arial" panose="020B0604020202020204" pitchFamily="34" charset="0"/>
                          <a:cs typeface="Arial" panose="020B0604020202020204" pitchFamily="34" charset="0"/>
                        </a:rPr>
                        <a:t>Susuz Boraks </a:t>
                      </a:r>
                      <a:endParaRPr lang="tr-TR"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600">
                          <a:effectLst/>
                          <a:latin typeface="Arial" panose="020B0604020202020204" pitchFamily="34" charset="0"/>
                          <a:cs typeface="Arial" panose="020B0604020202020204" pitchFamily="34" charset="0"/>
                        </a:rPr>
                        <a:t>69.2</a:t>
                      </a:r>
                      <a:endParaRPr lang="tr-TR"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600" dirty="0">
                          <a:effectLst/>
                          <a:latin typeface="Arial" panose="020B0604020202020204" pitchFamily="34" charset="0"/>
                          <a:cs typeface="Arial" panose="020B0604020202020204" pitchFamily="34" charset="0"/>
                        </a:rPr>
                        <a:t>Yüksek sertliğe sahip borosilikat cam</a:t>
                      </a:r>
                      <a:endParaRPr lang="tr-TR"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35911472"/>
                  </a:ext>
                </a:extLst>
              </a:tr>
              <a:tr h="252380">
                <a:tc>
                  <a:txBody>
                    <a:bodyPr/>
                    <a:lstStyle/>
                    <a:p>
                      <a:pPr algn="just">
                        <a:lnSpc>
                          <a:spcPct val="107000"/>
                        </a:lnSpc>
                        <a:spcAft>
                          <a:spcPts val="800"/>
                        </a:spcAft>
                      </a:pPr>
                      <a:r>
                        <a:rPr lang="tr-TR" sz="1600">
                          <a:effectLst/>
                          <a:latin typeface="Arial" panose="020B0604020202020204" pitchFamily="34" charset="0"/>
                          <a:cs typeface="Arial" panose="020B0604020202020204" pitchFamily="34" charset="0"/>
                        </a:rPr>
                        <a:t>Borik Asit </a:t>
                      </a:r>
                      <a:endParaRPr lang="tr-TR"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600">
                          <a:effectLst/>
                          <a:latin typeface="Arial" panose="020B0604020202020204" pitchFamily="34" charset="0"/>
                          <a:cs typeface="Arial" panose="020B0604020202020204" pitchFamily="34" charset="0"/>
                        </a:rPr>
                        <a:t>56.3</a:t>
                      </a:r>
                      <a:endParaRPr lang="tr-TR"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600" dirty="0">
                          <a:effectLst/>
                          <a:latin typeface="Arial" panose="020B0604020202020204" pitchFamily="34" charset="0"/>
                          <a:cs typeface="Arial" panose="020B0604020202020204" pitchFamily="34" charset="0"/>
                        </a:rPr>
                        <a:t>Ekran camları, yüksek sertliğe sahip borosilikat cam</a:t>
                      </a:r>
                      <a:endParaRPr lang="tr-TR"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11341305"/>
                  </a:ext>
                </a:extLst>
              </a:tr>
              <a:tr h="252380">
                <a:tc>
                  <a:txBody>
                    <a:bodyPr/>
                    <a:lstStyle/>
                    <a:p>
                      <a:pPr algn="just">
                        <a:lnSpc>
                          <a:spcPct val="107000"/>
                        </a:lnSpc>
                        <a:spcAft>
                          <a:spcPts val="800"/>
                        </a:spcAft>
                      </a:pPr>
                      <a:r>
                        <a:rPr lang="tr-TR" sz="1600">
                          <a:effectLst/>
                          <a:latin typeface="Arial" panose="020B0604020202020204" pitchFamily="34" charset="0"/>
                          <a:cs typeface="Arial" panose="020B0604020202020204" pitchFamily="34" charset="0"/>
                        </a:rPr>
                        <a:t>Bor Oksit  </a:t>
                      </a:r>
                      <a:endParaRPr lang="tr-TR"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600">
                          <a:effectLst/>
                          <a:latin typeface="Arial" panose="020B0604020202020204" pitchFamily="34" charset="0"/>
                          <a:cs typeface="Arial" panose="020B0604020202020204" pitchFamily="34" charset="0"/>
                        </a:rPr>
                        <a:t>100</a:t>
                      </a:r>
                      <a:endParaRPr lang="tr-TR"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600" dirty="0">
                          <a:effectLst/>
                          <a:latin typeface="Arial" panose="020B0604020202020204" pitchFamily="34" charset="0"/>
                          <a:cs typeface="Arial" panose="020B0604020202020204" pitchFamily="34" charset="0"/>
                        </a:rPr>
                        <a:t>Ekran camları</a:t>
                      </a:r>
                      <a:endParaRPr lang="tr-TR"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7061010"/>
                  </a:ext>
                </a:extLst>
              </a:tr>
            </a:tbl>
          </a:graphicData>
        </a:graphic>
      </p:graphicFrame>
      <p:sp>
        <p:nvSpPr>
          <p:cNvPr id="8" name="Dikdörtgen 7">
            <a:extLst>
              <a:ext uri="{FF2B5EF4-FFF2-40B4-BE49-F238E27FC236}">
                <a16:creationId xmlns:a16="http://schemas.microsoft.com/office/drawing/2014/main" id="{7C72D9AC-90F6-4AA1-B2E2-FB5B6F7FF91C}"/>
              </a:ext>
            </a:extLst>
          </p:cNvPr>
          <p:cNvSpPr/>
          <p:nvPr/>
        </p:nvSpPr>
        <p:spPr>
          <a:xfrm>
            <a:off x="2913357" y="875154"/>
            <a:ext cx="8301592" cy="1477328"/>
          </a:xfrm>
          <a:prstGeom prst="rect">
            <a:avLst/>
          </a:prstGeom>
        </p:spPr>
        <p:txBody>
          <a:bodyPr wrap="square">
            <a:spAutoFit/>
          </a:bodyPr>
          <a:lstStyle/>
          <a:p>
            <a:pPr algn="just"/>
            <a:r>
              <a:rPr lang="tr-TR" dirty="0">
                <a:latin typeface="Arial" panose="020B0604020202020204" pitchFamily="34" charset="0"/>
                <a:cs typeface="Arial" panose="020B0604020202020204" pitchFamily="34" charset="0"/>
              </a:rPr>
              <a:t>Tipik bir borosilikat camın yaklaşık %13’ü  </a:t>
            </a:r>
            <a:r>
              <a:rPr lang="tr-TR" dirty="0">
                <a:latin typeface="Arial" panose="020B0604020202020204" pitchFamily="34" charset="0"/>
                <a:ea typeface="Calibri" panose="020F0502020204030204" pitchFamily="34" charset="0"/>
              </a:rPr>
              <a:t>B</a:t>
            </a:r>
            <a:r>
              <a:rPr lang="tr-TR" baseline="-25000" dirty="0">
                <a:latin typeface="Arial" panose="020B0604020202020204" pitchFamily="34" charset="0"/>
                <a:ea typeface="Calibri" panose="020F0502020204030204" pitchFamily="34" charset="0"/>
              </a:rPr>
              <a:t>2</a:t>
            </a:r>
            <a:r>
              <a:rPr lang="tr-TR" dirty="0">
                <a:latin typeface="Arial" panose="020B0604020202020204" pitchFamily="34" charset="0"/>
                <a:ea typeface="Calibri" panose="020F0502020204030204" pitchFamily="34" charset="0"/>
              </a:rPr>
              <a:t>O</a:t>
            </a:r>
            <a:r>
              <a:rPr lang="tr-TR" baseline="-25000" dirty="0">
                <a:latin typeface="Arial" panose="020B0604020202020204" pitchFamily="34" charset="0"/>
                <a:ea typeface="Calibri" panose="020F0502020204030204" pitchFamily="34" charset="0"/>
              </a:rPr>
              <a:t>3 </a:t>
            </a:r>
            <a:r>
              <a:rPr lang="tr-TR" dirty="0">
                <a:latin typeface="Arial" panose="020B0604020202020204" pitchFamily="34" charset="0"/>
                <a:cs typeface="Arial" panose="020B0604020202020204" pitchFamily="34" charset="0"/>
              </a:rPr>
              <a:t>, %81’i silika, %2’si alüminyum ve %4’ü potasyum/sodyumdan oluşmaktadır. </a:t>
            </a:r>
            <a:r>
              <a:rPr lang="tr-TR" dirty="0">
                <a:latin typeface="Arial" panose="020B0604020202020204" pitchFamily="34" charset="0"/>
                <a:ea typeface="Calibri" panose="020F0502020204030204" pitchFamily="34" charset="0"/>
              </a:rPr>
              <a:t>B</a:t>
            </a:r>
            <a:r>
              <a:rPr lang="tr-TR" baseline="-25000" dirty="0">
                <a:latin typeface="Arial" panose="020B0604020202020204" pitchFamily="34" charset="0"/>
                <a:ea typeface="Calibri" panose="020F0502020204030204" pitchFamily="34" charset="0"/>
              </a:rPr>
              <a:t>2</a:t>
            </a:r>
            <a:r>
              <a:rPr lang="tr-TR" dirty="0">
                <a:latin typeface="Arial" panose="020B0604020202020204" pitchFamily="34" charset="0"/>
                <a:ea typeface="Calibri" panose="020F0502020204030204" pitchFamily="34" charset="0"/>
              </a:rPr>
              <a:t>O</a:t>
            </a:r>
            <a:r>
              <a:rPr lang="tr-TR" baseline="-25000" dirty="0">
                <a:latin typeface="Arial" panose="020B0604020202020204" pitchFamily="34" charset="0"/>
                <a:ea typeface="Calibri" panose="020F0502020204030204" pitchFamily="34" charset="0"/>
              </a:rPr>
              <a:t>3</a:t>
            </a:r>
            <a:r>
              <a:rPr lang="tr-TR" b="1" baseline="-25000" dirty="0">
                <a:latin typeface="Arial" panose="020B0604020202020204" pitchFamily="34" charset="0"/>
                <a:ea typeface="Calibri" panose="020F0502020204030204" pitchFamily="34" charset="0"/>
              </a:rPr>
              <a:t> </a:t>
            </a:r>
            <a:r>
              <a:rPr lang="tr-TR" dirty="0">
                <a:latin typeface="Arial" panose="020B0604020202020204" pitchFamily="34" charset="0"/>
                <a:cs typeface="Arial" panose="020B0604020202020204" pitchFamily="34" charset="0"/>
              </a:rPr>
              <a:t>içeriğinin %5 ile %30 arasında değişen değerlere ulaştığı uygulamalar da yapılabilmektedir. Örneğin </a:t>
            </a:r>
            <a:r>
              <a:rPr lang="tr-TR" dirty="0" err="1">
                <a:latin typeface="Arial" panose="020B0604020202020204" pitchFamily="34" charset="0"/>
                <a:cs typeface="Arial" panose="020B0604020202020204" pitchFamily="34" charset="0"/>
              </a:rPr>
              <a:t>Pyrex</a:t>
            </a:r>
            <a:r>
              <a:rPr lang="tr-TR" dirty="0">
                <a:latin typeface="Arial" panose="020B0604020202020204" pitchFamily="34" charset="0"/>
                <a:cs typeface="Arial" panose="020B0604020202020204" pitchFamily="34" charset="0"/>
              </a:rPr>
              <a:t> %13,5 </a:t>
            </a:r>
            <a:r>
              <a:rPr lang="tr-TR" dirty="0">
                <a:latin typeface="Arial" panose="020B0604020202020204" pitchFamily="34" charset="0"/>
                <a:ea typeface="Calibri" panose="020F0502020204030204" pitchFamily="34" charset="0"/>
              </a:rPr>
              <a:t>B</a:t>
            </a:r>
            <a:r>
              <a:rPr lang="tr-TR" baseline="-25000" dirty="0">
                <a:latin typeface="Arial" panose="020B0604020202020204" pitchFamily="34" charset="0"/>
                <a:ea typeface="Calibri" panose="020F0502020204030204" pitchFamily="34" charset="0"/>
              </a:rPr>
              <a:t>2</a:t>
            </a:r>
            <a:r>
              <a:rPr lang="tr-TR" dirty="0">
                <a:latin typeface="Arial" panose="020B0604020202020204" pitchFamily="34" charset="0"/>
                <a:ea typeface="Calibri" panose="020F0502020204030204" pitchFamily="34" charset="0"/>
              </a:rPr>
              <a:t>O</a:t>
            </a:r>
            <a:r>
              <a:rPr lang="tr-TR" baseline="-25000" dirty="0">
                <a:latin typeface="Arial" panose="020B0604020202020204" pitchFamily="34" charset="0"/>
                <a:ea typeface="Calibri" panose="020F0502020204030204" pitchFamily="34" charset="0"/>
              </a:rPr>
              <a:t>3</a:t>
            </a:r>
            <a:r>
              <a:rPr lang="tr-TR" dirty="0">
                <a:latin typeface="Arial" panose="020B0604020202020204" pitchFamily="34" charset="0"/>
                <a:cs typeface="Arial" panose="020B0604020202020204" pitchFamily="34" charset="0"/>
              </a:rPr>
              <a:t> ihtiva etmektedir. </a:t>
            </a:r>
          </a:p>
          <a:p>
            <a:endParaRPr lang="tr-TR" dirty="0"/>
          </a:p>
        </p:txBody>
      </p:sp>
    </p:spTree>
    <p:extLst>
      <p:ext uri="{BB962C8B-B14F-4D97-AF65-F5344CB8AC3E}">
        <p14:creationId xmlns:p14="http://schemas.microsoft.com/office/powerpoint/2010/main" val="1153005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descr="iç mekan içeren bir resim&#10;&#10;Açıklama otomatik olarak oluşturuldu">
            <a:extLst>
              <a:ext uri="{FF2B5EF4-FFF2-40B4-BE49-F238E27FC236}">
                <a16:creationId xmlns:a16="http://schemas.microsoft.com/office/drawing/2014/main" id="{FF5935F8-1139-45D9-8662-27CD287337D1}"/>
              </a:ext>
            </a:extLst>
          </p:cNvPr>
          <p:cNvPicPr>
            <a:picLocks noChangeAspect="1"/>
          </p:cNvPicPr>
          <p:nvPr/>
        </p:nvPicPr>
        <p:blipFill rotWithShape="1">
          <a:blip r:embed="rId2"/>
          <a:srcRect l="12611" r="18961" b="-1"/>
          <a:stretch/>
        </p:blipFill>
        <p:spPr>
          <a:xfrm>
            <a:off x="20" y="10"/>
            <a:ext cx="12188932" cy="6857990"/>
          </a:xfrm>
          <a:prstGeom prst="rect">
            <a:avLst/>
          </a:prstGeom>
        </p:spPr>
      </p:pic>
      <p:sp>
        <p:nvSpPr>
          <p:cNvPr id="9" name="Rectangle 8">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941695"/>
            <a:ext cx="5452527" cy="4974610"/>
          </a:xfrm>
          <a:prstGeom prst="rect">
            <a:avLst/>
          </a:prstGeom>
          <a:solidFill>
            <a:schemeClr val="bg1">
              <a:lumMod val="75000"/>
              <a:lumOff val="25000"/>
            </a:schemeClr>
          </a:solidFill>
          <a:ln w="6350" cap="sq" cmpd="sng" algn="ctr">
            <a:noFill/>
            <a:prstDash val="solid"/>
            <a:miter lim="800000"/>
          </a:ln>
          <a:effectLst/>
        </p:spPr>
      </p:sp>
      <p:sp>
        <p:nvSpPr>
          <p:cNvPr id="11" name="Rectangle 10">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sp>
      <p:sp>
        <p:nvSpPr>
          <p:cNvPr id="3" name="İçerik Yer Tutucusu 2">
            <a:extLst>
              <a:ext uri="{FF2B5EF4-FFF2-40B4-BE49-F238E27FC236}">
                <a16:creationId xmlns:a16="http://schemas.microsoft.com/office/drawing/2014/main" id="{28392F95-6BCF-4B00-ABDB-8EDC929AEFAB}"/>
              </a:ext>
            </a:extLst>
          </p:cNvPr>
          <p:cNvSpPr>
            <a:spLocks noGrp="1"/>
          </p:cNvSpPr>
          <p:nvPr>
            <p:ph idx="1"/>
          </p:nvPr>
        </p:nvSpPr>
        <p:spPr>
          <a:xfrm>
            <a:off x="937329" y="622169"/>
            <a:ext cx="6029079" cy="5552388"/>
          </a:xfrm>
          <a:solidFill>
            <a:schemeClr val="bg1"/>
          </a:solidFill>
          <a:ln>
            <a:solidFill>
              <a:schemeClr val="tx1"/>
            </a:solidFill>
          </a:ln>
        </p:spPr>
        <p:txBody>
          <a:bodyPr>
            <a:normAutofit/>
          </a:bodyPr>
          <a:lstStyle/>
          <a:p>
            <a:pPr marL="0" indent="0" algn="just">
              <a:lnSpc>
                <a:spcPct val="90000"/>
              </a:lnSpc>
              <a:buNone/>
            </a:pPr>
            <a:r>
              <a:rPr lang="tr-TR" dirty="0">
                <a:latin typeface="Arial" panose="020B0604020202020204" pitchFamily="34" charset="0"/>
                <a:cs typeface="Arial" panose="020B0604020202020204" pitchFamily="34" charset="0"/>
              </a:rPr>
              <a:t>Borun kullanıldığı en büyük pazarlardan biride cam elyafı (fiberglas)’dır.  </a:t>
            </a:r>
          </a:p>
          <a:p>
            <a:pPr marL="0" indent="0" algn="just">
              <a:lnSpc>
                <a:spcPct val="90000"/>
              </a:lnSpc>
              <a:buNone/>
            </a:pPr>
            <a:r>
              <a:rPr lang="tr-TR" dirty="0">
                <a:latin typeface="Arial" panose="020B0604020202020204" pitchFamily="34" charset="0"/>
                <a:cs typeface="Arial" panose="020B0604020202020204" pitchFamily="34" charset="0"/>
              </a:rPr>
              <a:t>Cam elyafına bor katkısı, liflerin dayanıklılığını ve neme karşı direncini arttırmaktadır. </a:t>
            </a:r>
          </a:p>
          <a:p>
            <a:pPr marL="0" indent="0" algn="just">
              <a:lnSpc>
                <a:spcPct val="90000"/>
              </a:lnSpc>
              <a:buNone/>
            </a:pPr>
            <a:r>
              <a:rPr lang="tr-TR" dirty="0">
                <a:latin typeface="Arial" panose="020B0604020202020204" pitchFamily="34" charset="0"/>
                <a:cs typeface="Arial" panose="020B0604020202020204" pitchFamily="34" charset="0"/>
              </a:rPr>
              <a:t>Bor içeren cam elyafları üç sınıfta incelenebilir:</a:t>
            </a:r>
          </a:p>
          <a:p>
            <a:pPr algn="just">
              <a:lnSpc>
                <a:spcPct val="90000"/>
              </a:lnSpc>
              <a:buFont typeface="Courier New" panose="02070309020205020404" pitchFamily="49" charset="0"/>
              <a:buChar char="o"/>
            </a:pPr>
            <a:r>
              <a:rPr lang="tr-TR" b="1" dirty="0">
                <a:latin typeface="Arial" panose="020B0604020202020204" pitchFamily="34" charset="0"/>
                <a:cs typeface="Arial" panose="020B0604020202020204" pitchFamily="34" charset="0"/>
              </a:rPr>
              <a:t>Tekstil cam elyafı :</a:t>
            </a:r>
            <a:r>
              <a:rPr lang="tr-TR" dirty="0">
                <a:latin typeface="Arial" panose="020B0604020202020204" pitchFamily="34" charset="0"/>
                <a:cs typeface="Arial" panose="020B0604020202020204" pitchFamily="34" charset="0"/>
              </a:rPr>
              <a:t> Tekstil tipi cam elyaf üretiminde sodyum istenmediği için borik asit ve kolemanit diğer bor ürünlerine göre daha sık tercih edilmektedir. Hafifliği, ekonomik oluşu, gerilmeye olan direnciyle plastik, elyaf ürünleri, lastik ve kâğıt alanlarında yararlanılmaktadır. Sert plastikler otomotiv, uçak sanayilerinde, spor malzemelerinde kullanım alanı bulmuştur. </a:t>
            </a:r>
          </a:p>
          <a:p>
            <a:pPr algn="just">
              <a:lnSpc>
                <a:spcPct val="90000"/>
              </a:lnSpc>
              <a:buFont typeface="Courier New" panose="02070309020205020404" pitchFamily="49" charset="0"/>
              <a:buChar char="o"/>
            </a:pPr>
            <a:r>
              <a:rPr lang="tr-TR" b="1" dirty="0">
                <a:latin typeface="Arial" panose="020B0604020202020204" pitchFamily="34" charset="0"/>
                <a:cs typeface="Arial" panose="020B0604020202020204" pitchFamily="34" charset="0"/>
              </a:rPr>
              <a:t>Yalıtım cam elyafı :</a:t>
            </a:r>
            <a:r>
              <a:rPr lang="tr-TR" dirty="0">
                <a:latin typeface="Arial" panose="020B0604020202020204" pitchFamily="34" charset="0"/>
                <a:cs typeface="Arial" panose="020B0604020202020204" pitchFamily="34" charset="0"/>
              </a:rPr>
              <a:t> Cam fiberleri özellikle binaların ısıya karşı yalıtılmasında kullanılmaktadır. </a:t>
            </a:r>
          </a:p>
          <a:p>
            <a:pPr algn="just">
              <a:lnSpc>
                <a:spcPct val="90000"/>
              </a:lnSpc>
              <a:buFont typeface="Courier New" panose="02070309020205020404" pitchFamily="49" charset="0"/>
              <a:buChar char="o"/>
            </a:pPr>
            <a:r>
              <a:rPr lang="tr-TR" b="1" dirty="0">
                <a:latin typeface="Arial" panose="020B0604020202020204" pitchFamily="34" charset="0"/>
                <a:cs typeface="Arial" panose="020B0604020202020204" pitchFamily="34" charset="0"/>
              </a:rPr>
              <a:t>Optik cam elyafı : </a:t>
            </a:r>
            <a:r>
              <a:rPr lang="tr-TR" dirty="0">
                <a:latin typeface="Arial" panose="020B0604020202020204" pitchFamily="34" charset="0"/>
                <a:cs typeface="Arial" panose="020B0604020202020204" pitchFamily="34" charset="0"/>
              </a:rPr>
              <a:t>%6 borik asit ihtiva eden optik cam elyafı ışık fotonlarının etkili bir şekilde transferini sağlayabilmektedir.</a:t>
            </a:r>
          </a:p>
          <a:p>
            <a:pPr>
              <a:lnSpc>
                <a:spcPct val="90000"/>
              </a:lnSpc>
            </a:pPr>
            <a:endParaRPr lang="tr-TR" sz="900" dirty="0"/>
          </a:p>
        </p:txBody>
      </p:sp>
    </p:spTree>
    <p:extLst>
      <p:ext uri="{BB962C8B-B14F-4D97-AF65-F5344CB8AC3E}">
        <p14:creationId xmlns:p14="http://schemas.microsoft.com/office/powerpoint/2010/main" val="235021101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92D59-FD1B-47BC-9D02-0F3B959A6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92AE646-CC19-4A1F-900B-E512D06A7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2">
            <a:extLst>
              <a:ext uri="{FF2B5EF4-FFF2-40B4-BE49-F238E27FC236}">
                <a16:creationId xmlns:a16="http://schemas.microsoft.com/office/drawing/2014/main" id="{14E4F834-34CB-4787-920F-CD1E1B8BC7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Başlık 1">
            <a:extLst>
              <a:ext uri="{FF2B5EF4-FFF2-40B4-BE49-F238E27FC236}">
                <a16:creationId xmlns:a16="http://schemas.microsoft.com/office/drawing/2014/main" id="{6CF93D1D-2863-4F1E-B2A9-C380E544A6BA}"/>
              </a:ext>
            </a:extLst>
          </p:cNvPr>
          <p:cNvSpPr>
            <a:spLocks noGrp="1"/>
          </p:cNvSpPr>
          <p:nvPr>
            <p:ph type="title"/>
          </p:nvPr>
        </p:nvSpPr>
        <p:spPr>
          <a:xfrm>
            <a:off x="670123" y="727823"/>
            <a:ext cx="3329150" cy="4489912"/>
          </a:xfrm>
        </p:spPr>
        <p:txBody>
          <a:bodyPr>
            <a:normAutofit/>
          </a:bodyPr>
          <a:lstStyle/>
          <a:p>
            <a:r>
              <a:rPr lang="tr-TR" b="1" dirty="0"/>
              <a:t>SERAMİK SEKTÖRÜ</a:t>
            </a:r>
          </a:p>
        </p:txBody>
      </p:sp>
      <p:sp>
        <p:nvSpPr>
          <p:cNvPr id="3" name="İçerik Yer Tutucusu 2">
            <a:extLst>
              <a:ext uri="{FF2B5EF4-FFF2-40B4-BE49-F238E27FC236}">
                <a16:creationId xmlns:a16="http://schemas.microsoft.com/office/drawing/2014/main" id="{E2415E69-AB3C-47A6-8ED8-2AF173FD0F49}"/>
              </a:ext>
            </a:extLst>
          </p:cNvPr>
          <p:cNvSpPr>
            <a:spLocks noGrp="1"/>
          </p:cNvSpPr>
          <p:nvPr>
            <p:ph idx="1"/>
          </p:nvPr>
        </p:nvSpPr>
        <p:spPr>
          <a:xfrm>
            <a:off x="4521614" y="727823"/>
            <a:ext cx="6927842" cy="3072900"/>
          </a:xfrm>
        </p:spPr>
        <p:txBody>
          <a:bodyPr>
            <a:normAutofit/>
          </a:bodyPr>
          <a:lstStyle/>
          <a:p>
            <a:pPr algn="just"/>
            <a:r>
              <a:rPr lang="tr-TR" dirty="0">
                <a:latin typeface="Arial" panose="020B0604020202020204" pitchFamily="34" charset="0"/>
                <a:cs typeface="Arial" panose="020B0604020202020204" pitchFamily="34" charset="0"/>
              </a:rPr>
              <a:t>Seramik sanayii, bor kullanımındaki en büyük ikinci pazardır. Bu pazardaki uygulamalar genellikle sır, porselen veya çini hamurlarında görülmektedir.</a:t>
            </a:r>
          </a:p>
          <a:p>
            <a:pPr algn="just"/>
            <a:r>
              <a:rPr lang="tr-TR" dirty="0">
                <a:latin typeface="Arial" panose="020B0604020202020204" pitchFamily="34" charset="0"/>
                <a:cs typeface="Arial" panose="020B0604020202020204" pitchFamily="34" charset="0"/>
              </a:rPr>
              <a:t>Seramik sırlarında ağırlıkça %8-24 aralığında bor kullanılır. </a:t>
            </a:r>
            <a:r>
              <a:rPr lang="tr-TR" dirty="0" err="1">
                <a:latin typeface="Arial" panose="020B0604020202020204" pitchFamily="34" charset="0"/>
                <a:cs typeface="Arial" panose="020B0604020202020204" pitchFamily="34" charset="0"/>
              </a:rPr>
              <a:t>Frit</a:t>
            </a:r>
            <a:r>
              <a:rPr lang="tr-TR" dirty="0">
                <a:latin typeface="Arial" panose="020B0604020202020204" pitchFamily="34" charset="0"/>
                <a:cs typeface="Arial" panose="020B0604020202020204" pitchFamily="34" charset="0"/>
              </a:rPr>
              <a:t> kompozisyonlarında kullanılan borik asit sırın pişme sıcaklığını düşürerek enerjide tasarruf sağlar. </a:t>
            </a:r>
          </a:p>
          <a:p>
            <a:pPr algn="just"/>
            <a:r>
              <a:rPr lang="tr-TR" dirty="0">
                <a:latin typeface="Arial" panose="020B0604020202020204" pitchFamily="34" charset="0"/>
                <a:cs typeface="Arial" panose="020B0604020202020204" pitchFamily="34" charset="0"/>
              </a:rPr>
              <a:t>Emayeye katılan hammaddelerin %17-32'si bor oksit olup, sulu boraks tercih edilir. Borik asit veya susuz boraks da kullanılabilmektedir. </a:t>
            </a:r>
          </a:p>
        </p:txBody>
      </p:sp>
      <p:pic>
        <p:nvPicPr>
          <p:cNvPr id="4" name="Resim 3">
            <a:extLst>
              <a:ext uri="{FF2B5EF4-FFF2-40B4-BE49-F238E27FC236}">
                <a16:creationId xmlns:a16="http://schemas.microsoft.com/office/drawing/2014/main" id="{9BDE5EAE-54DD-48C4-83D6-BF3538937AF9}"/>
              </a:ext>
            </a:extLst>
          </p:cNvPr>
          <p:cNvPicPr>
            <a:picLocks noChangeAspect="1"/>
          </p:cNvPicPr>
          <p:nvPr/>
        </p:nvPicPr>
        <p:blipFill>
          <a:blip r:embed="rId2"/>
          <a:stretch>
            <a:fillRect/>
          </a:stretch>
        </p:blipFill>
        <p:spPr>
          <a:xfrm>
            <a:off x="4688853" y="3800723"/>
            <a:ext cx="6593364" cy="21922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786212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AnalogousFromRegularSeedLeftStep">
      <a:dk1>
        <a:srgbClr val="000000"/>
      </a:dk1>
      <a:lt1>
        <a:srgbClr val="FFFFFF"/>
      </a:lt1>
      <a:dk2>
        <a:srgbClr val="261A2E"/>
      </a:dk2>
      <a:lt2>
        <a:srgbClr val="F0F1F3"/>
      </a:lt2>
      <a:accent1>
        <a:srgbClr val="B79F48"/>
      </a:accent1>
      <a:accent2>
        <a:srgbClr val="B1663B"/>
      </a:accent2>
      <a:accent3>
        <a:srgbClr val="C34D53"/>
      </a:accent3>
      <a:accent4>
        <a:srgbClr val="B13B73"/>
      </a:accent4>
      <a:accent5>
        <a:srgbClr val="C34DB6"/>
      </a:accent5>
      <a:accent6>
        <a:srgbClr val="8D3BB1"/>
      </a:accent6>
      <a:hlink>
        <a:srgbClr val="4A64C2"/>
      </a:hlink>
      <a:folHlink>
        <a:srgbClr val="7F7F7F"/>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TotalTime>47</TotalTime>
  <Words>2571</Words>
  <Application>Microsoft Office PowerPoint</Application>
  <PresentationFormat>Geniş ekran</PresentationFormat>
  <Paragraphs>313</Paragraphs>
  <Slides>37</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37</vt:i4>
      </vt:variant>
    </vt:vector>
  </HeadingPairs>
  <TitlesOfParts>
    <vt:vector size="43" baseType="lpstr">
      <vt:lpstr>Arial</vt:lpstr>
      <vt:lpstr>Courier New</vt:lpstr>
      <vt:lpstr>Garamond</vt:lpstr>
      <vt:lpstr>Georgia</vt:lpstr>
      <vt:lpstr>Wingdings</vt:lpstr>
      <vt:lpstr>SavonVTI</vt:lpstr>
      <vt:lpstr>BOR KULLANIM ALANLARI  BORUN CANLILAR ÜZERİNDEKİ ETKİSİ</vt:lpstr>
      <vt:lpstr>PowerPoint Sunusu</vt:lpstr>
      <vt:lpstr>PowerPoint Sunusu</vt:lpstr>
      <vt:lpstr>PowerPoint Sunusu</vt:lpstr>
      <vt:lpstr>PowerPoint Sunusu</vt:lpstr>
      <vt:lpstr>CAM SEKTÖRÜ</vt:lpstr>
      <vt:lpstr>PowerPoint Sunusu</vt:lpstr>
      <vt:lpstr>PowerPoint Sunusu</vt:lpstr>
      <vt:lpstr>SERAMİK SEKTÖRÜ</vt:lpstr>
      <vt:lpstr>PowerPoint Sunusu</vt:lpstr>
      <vt:lpstr>TEMİZLİK VE BEYAZLATMA</vt:lpstr>
      <vt:lpstr>PowerPoint Sunusu</vt:lpstr>
      <vt:lpstr>ALEV GECİKTİRİCİ</vt:lpstr>
      <vt:lpstr>TARIM</vt:lpstr>
      <vt:lpstr>PowerPoint Sunusu</vt:lpstr>
      <vt:lpstr>PowerPoint Sunusu</vt:lpstr>
      <vt:lpstr>METALURJİ</vt:lpstr>
      <vt:lpstr>PowerPoint Sunusu</vt:lpstr>
      <vt:lpstr>NÜKLEER UYGULAMALAR</vt:lpstr>
      <vt:lpstr>PowerPoint Sunusu</vt:lpstr>
      <vt:lpstr>ENERJİ </vt:lpstr>
      <vt:lpstr>PowerPoint Sunusu</vt:lpstr>
      <vt:lpstr>PowerPoint Sunusu</vt:lpstr>
      <vt:lpstr>PowerPoint Sunusu</vt:lpstr>
      <vt:lpstr>ATIK TEMİZLEME</vt:lpstr>
      <vt:lpstr>SAĞLIK</vt:lpstr>
      <vt:lpstr>PowerPoint Sunusu</vt:lpstr>
      <vt:lpstr>PowerPoint Sunusu</vt:lpstr>
      <vt:lpstr>PowerPoint Sunusu</vt:lpstr>
      <vt:lpstr>PowerPoint Sunusu</vt:lpstr>
      <vt:lpstr>PowerPoint Sunusu</vt:lpstr>
      <vt:lpstr>BORUN CANLILAR ÜZERİNDEKİ ETKİSİ</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BOR KULLANIM ALANLARI  BORUN CANLILAR ÜZERİNDEKİ ETKİSİ</dc:title>
  <dc:creator>NESLİHAN MERVE EREN</dc:creator>
  <cp:lastModifiedBy>NESLİHAN MERVE EREN</cp:lastModifiedBy>
  <cp:revision>7</cp:revision>
  <dcterms:created xsi:type="dcterms:W3CDTF">2021-03-03T19:02:00Z</dcterms:created>
  <dcterms:modified xsi:type="dcterms:W3CDTF">2021-03-08T00:28:23Z</dcterms:modified>
</cp:coreProperties>
</file>