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71"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23720DD-5B6D-40BF-8493-A6B52D484E6B}" type="datetimeFigureOut">
              <a:rPr lang="tr-TR" smtClean="0"/>
              <a:pPr/>
              <a:t>12.2.2015</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302176B-0E47-46AC-8F43-DAB4B8A37D06}" type="slidenum">
              <a:rPr lang="tr-TR" smtClean="0"/>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12.2.2015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12.2.2015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12.2.2015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12.2.2015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pPr/>
              <a:t>12.2.2015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12.2.2015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12.2.2015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12.2.2015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pPr/>
              <a:t>12.2.2015</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12.2.2015</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23720DD-5B6D-40BF-8493-A6B52D484E6B}" type="datetimeFigureOut">
              <a:rPr lang="tr-TR" smtClean="0"/>
              <a:pPr/>
              <a:t>12.2.2015</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733365" y="2708476"/>
            <a:ext cx="3799075" cy="1702160"/>
          </a:xfrm>
        </p:spPr>
        <p:txBody>
          <a:bodyPr>
            <a:noAutofit/>
          </a:bodyPr>
          <a:lstStyle/>
          <a:p>
            <a:r>
              <a:rPr lang="tr-TR" b="1" dirty="0">
                <a:solidFill>
                  <a:schemeClr val="accent5">
                    <a:lumMod val="50000"/>
                  </a:schemeClr>
                </a:solidFill>
              </a:rPr>
              <a:t>Oyunla Öğrenme Yöntemi</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680256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73144"/>
          </a:xfrm>
        </p:spPr>
        <p:txBody>
          <a:bodyPr>
            <a:normAutofit/>
          </a:bodyPr>
          <a:lstStyle/>
          <a:p>
            <a:r>
              <a:rPr lang="tr-TR" sz="3200" b="1" dirty="0" smtClean="0">
                <a:solidFill>
                  <a:schemeClr val="bg2">
                    <a:lumMod val="50000"/>
                  </a:schemeClr>
                </a:solidFill>
              </a:rPr>
              <a:t>a) Temel </a:t>
            </a:r>
            <a:r>
              <a:rPr lang="tr-TR" sz="3200" b="1" dirty="0">
                <a:solidFill>
                  <a:schemeClr val="bg2">
                    <a:lumMod val="50000"/>
                  </a:schemeClr>
                </a:solidFill>
              </a:rPr>
              <a:t>Özellikleri</a:t>
            </a:r>
            <a:r>
              <a:rPr lang="tr-TR" sz="3200" b="1" dirty="0" smtClean="0">
                <a:solidFill>
                  <a:schemeClr val="bg2">
                    <a:lumMod val="50000"/>
                  </a:schemeClr>
                </a:solidFill>
              </a:rPr>
              <a:t>:</a:t>
            </a:r>
            <a:endParaRPr lang="tr-TR" sz="3200" b="1" dirty="0">
              <a:solidFill>
                <a:schemeClr val="bg2">
                  <a:lumMod val="50000"/>
                </a:schemeClr>
              </a:solidFill>
            </a:endParaRPr>
          </a:p>
        </p:txBody>
      </p:sp>
      <p:sp>
        <p:nvSpPr>
          <p:cNvPr id="3" name="İçerik Yer Tutucusu 2"/>
          <p:cNvSpPr>
            <a:spLocks noGrp="1"/>
          </p:cNvSpPr>
          <p:nvPr>
            <p:ph idx="1"/>
          </p:nvPr>
        </p:nvSpPr>
        <p:spPr>
          <a:xfrm>
            <a:off x="1043492" y="1772816"/>
            <a:ext cx="6777317" cy="4059813"/>
          </a:xfrm>
        </p:spPr>
        <p:txBody>
          <a:bodyPr>
            <a:normAutofit fontScale="92500" lnSpcReduction="10000"/>
          </a:bodyPr>
          <a:lstStyle/>
          <a:p>
            <a:pPr lvl="0">
              <a:buFont typeface="Wingdings" panose="05000000000000000000" pitchFamily="2" charset="2"/>
              <a:buChar char="v"/>
            </a:pPr>
            <a:r>
              <a:rPr lang="tr-TR" dirty="0" smtClean="0"/>
              <a:t>Öğrencilerin </a:t>
            </a:r>
            <a:r>
              <a:rPr lang="tr-TR" dirty="0"/>
              <a:t>güvenliğini sağlayacak ortam oluşturulmalıdır,</a:t>
            </a:r>
          </a:p>
          <a:p>
            <a:pPr lvl="0">
              <a:buFont typeface="Wingdings" panose="05000000000000000000" pitchFamily="2" charset="2"/>
              <a:buChar char="v"/>
            </a:pPr>
            <a:r>
              <a:rPr lang="tr-TR" dirty="0" smtClean="0"/>
              <a:t>Okul </a:t>
            </a:r>
            <a:r>
              <a:rPr lang="tr-TR" dirty="0"/>
              <a:t>öncesi ve ilköğretim döneminde kullanıma daha uygundur,</a:t>
            </a:r>
          </a:p>
          <a:p>
            <a:pPr lvl="0">
              <a:buFont typeface="Wingdings" panose="05000000000000000000" pitchFamily="2" charset="2"/>
              <a:buChar char="v"/>
            </a:pPr>
            <a:r>
              <a:rPr lang="tr-TR" dirty="0" smtClean="0"/>
              <a:t>Dersin </a:t>
            </a:r>
            <a:r>
              <a:rPr lang="tr-TR" dirty="0"/>
              <a:t>ortasında ya da sonunda yer verilmelidir,</a:t>
            </a:r>
          </a:p>
          <a:p>
            <a:pPr lvl="0">
              <a:buFont typeface="Wingdings" panose="05000000000000000000" pitchFamily="2" charset="2"/>
              <a:buChar char="v"/>
            </a:pPr>
            <a:r>
              <a:rPr lang="tr-TR" dirty="0" smtClean="0"/>
              <a:t>Oyun </a:t>
            </a:r>
            <a:r>
              <a:rPr lang="tr-TR" dirty="0"/>
              <a:t>kuralları ve amacı sınıfa açıklanmalıdır,</a:t>
            </a:r>
          </a:p>
          <a:p>
            <a:pPr lvl="0">
              <a:buFont typeface="Wingdings" panose="05000000000000000000" pitchFamily="2" charset="2"/>
              <a:buChar char="v"/>
            </a:pPr>
            <a:r>
              <a:rPr lang="tr-TR" dirty="0" smtClean="0"/>
              <a:t>Rahat </a:t>
            </a:r>
            <a:r>
              <a:rPr lang="tr-TR" dirty="0"/>
              <a:t>ve uygun bir ortam oluşturulmalıdır,</a:t>
            </a:r>
          </a:p>
          <a:p>
            <a:pPr lvl="0">
              <a:buFont typeface="Wingdings" panose="05000000000000000000" pitchFamily="2" charset="2"/>
              <a:buChar char="v"/>
            </a:pPr>
            <a:r>
              <a:rPr lang="tr-TR" dirty="0" smtClean="0"/>
              <a:t>Oyunlar </a:t>
            </a:r>
            <a:r>
              <a:rPr lang="tr-TR" dirty="0"/>
              <a:t>ilgi çekici ve sınıf seviyesine uygun olmalıdır,</a:t>
            </a:r>
          </a:p>
          <a:p>
            <a:pPr lvl="0">
              <a:buFont typeface="Wingdings" panose="05000000000000000000" pitchFamily="2" charset="2"/>
              <a:buChar char="v"/>
            </a:pPr>
            <a:r>
              <a:rPr lang="tr-TR" dirty="0" smtClean="0"/>
              <a:t>Tüm </a:t>
            </a:r>
            <a:r>
              <a:rPr lang="tr-TR" dirty="0"/>
              <a:t>sınıfın katılımı sağlanmalıdır.</a:t>
            </a:r>
          </a:p>
          <a:p>
            <a:endParaRPr lang="tr-TR" dirty="0"/>
          </a:p>
        </p:txBody>
      </p:sp>
    </p:spTree>
    <p:extLst>
      <p:ext uri="{BB962C8B-B14F-4D97-AF65-F5344CB8AC3E}">
        <p14:creationId xmlns:p14="http://schemas.microsoft.com/office/powerpoint/2010/main" val="3178369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73144"/>
          </a:xfrm>
        </p:spPr>
        <p:txBody>
          <a:bodyPr>
            <a:normAutofit fontScale="90000"/>
          </a:bodyPr>
          <a:lstStyle/>
          <a:p>
            <a:r>
              <a:rPr lang="tr-TR" b="1" dirty="0" smtClean="0">
                <a:solidFill>
                  <a:schemeClr val="bg2">
                    <a:lumMod val="50000"/>
                  </a:schemeClr>
                </a:solidFill>
              </a:rPr>
              <a:t>b) </a:t>
            </a:r>
            <a:r>
              <a:rPr lang="tr-TR" b="1" dirty="0">
                <a:solidFill>
                  <a:schemeClr val="bg2">
                    <a:lumMod val="50000"/>
                  </a:schemeClr>
                </a:solidFill>
              </a:rPr>
              <a:t>Olumlu Yönleri</a:t>
            </a:r>
            <a:r>
              <a:rPr lang="tr-TR" b="1" dirty="0" smtClean="0">
                <a:solidFill>
                  <a:schemeClr val="bg2">
                    <a:lumMod val="50000"/>
                  </a:schemeClr>
                </a:solidFill>
              </a:rPr>
              <a:t>:</a:t>
            </a:r>
            <a:endParaRPr lang="tr-TR" b="1" dirty="0">
              <a:solidFill>
                <a:schemeClr val="bg2">
                  <a:lumMod val="50000"/>
                </a:schemeClr>
              </a:solidFill>
            </a:endParaRPr>
          </a:p>
        </p:txBody>
      </p:sp>
      <p:sp>
        <p:nvSpPr>
          <p:cNvPr id="3" name="İçerik Yer Tutucusu 2"/>
          <p:cNvSpPr>
            <a:spLocks noGrp="1"/>
          </p:cNvSpPr>
          <p:nvPr>
            <p:ph idx="1"/>
          </p:nvPr>
        </p:nvSpPr>
        <p:spPr>
          <a:xfrm>
            <a:off x="1043492" y="1772816"/>
            <a:ext cx="6777317" cy="4059813"/>
          </a:xfrm>
        </p:spPr>
        <p:txBody>
          <a:bodyPr>
            <a:normAutofit fontScale="92500" lnSpcReduction="10000"/>
          </a:bodyPr>
          <a:lstStyle/>
          <a:p>
            <a:pPr>
              <a:buFont typeface="Wingdings" panose="05000000000000000000" pitchFamily="2" charset="2"/>
              <a:buChar char="v"/>
            </a:pPr>
            <a:r>
              <a:rPr lang="tr-TR" dirty="0" smtClean="0"/>
              <a:t>Öğrencilerin </a:t>
            </a:r>
            <a:r>
              <a:rPr lang="tr-TR" dirty="0"/>
              <a:t>zihinsel, fiziksel, sanatsal gibi özelliklerinin gelişimini sağlar,</a:t>
            </a:r>
          </a:p>
          <a:p>
            <a:pPr lvl="0">
              <a:buFont typeface="Wingdings" panose="05000000000000000000" pitchFamily="2" charset="2"/>
              <a:buChar char="v"/>
            </a:pPr>
            <a:r>
              <a:rPr lang="tr-TR" dirty="0" smtClean="0"/>
              <a:t>Sınıf </a:t>
            </a:r>
            <a:r>
              <a:rPr lang="tr-TR" dirty="0"/>
              <a:t>ve okul ortamını daha ilgi çekici hale </a:t>
            </a:r>
            <a:r>
              <a:rPr lang="tr-TR" dirty="0" smtClean="0"/>
              <a:t>getirir, böylece öğrenmede kalıcılık sağlar.</a:t>
            </a:r>
            <a:endParaRPr lang="tr-TR" dirty="0"/>
          </a:p>
          <a:p>
            <a:pPr lvl="0">
              <a:buFont typeface="Wingdings" panose="05000000000000000000" pitchFamily="2" charset="2"/>
              <a:buChar char="v"/>
            </a:pPr>
            <a:r>
              <a:rPr lang="tr-TR" dirty="0" smtClean="0"/>
              <a:t>Öğrencilerin </a:t>
            </a:r>
            <a:r>
              <a:rPr lang="tr-TR" dirty="0"/>
              <a:t>okula ve derse karşı olumlu duygular geliştirmelerini sağlar,</a:t>
            </a:r>
          </a:p>
          <a:p>
            <a:pPr lvl="0">
              <a:buFont typeface="Wingdings" panose="05000000000000000000" pitchFamily="2" charset="2"/>
              <a:buChar char="v"/>
            </a:pPr>
            <a:r>
              <a:rPr lang="tr-TR" dirty="0" smtClean="0"/>
              <a:t>Öğrencilerin </a:t>
            </a:r>
            <a:r>
              <a:rPr lang="tr-TR" dirty="0"/>
              <a:t>neşeli ve istekli katılmalarını sağlar,</a:t>
            </a:r>
          </a:p>
          <a:p>
            <a:pPr>
              <a:buFont typeface="Wingdings" panose="05000000000000000000" pitchFamily="2" charset="2"/>
              <a:buChar char="v"/>
            </a:pPr>
            <a:r>
              <a:rPr lang="tr-TR" dirty="0" smtClean="0"/>
              <a:t>Öğrencilerin eleştirel düşünme, problem çözme, strateji geliştirme, risk alma,</a:t>
            </a:r>
            <a:r>
              <a:rPr lang="tr-TR" dirty="0"/>
              <a:t> </a:t>
            </a:r>
            <a:r>
              <a:rPr lang="tr-TR" dirty="0" smtClean="0"/>
              <a:t>sorumluluk bilinci, sosyalleşme </a:t>
            </a:r>
            <a:r>
              <a:rPr lang="tr-TR" dirty="0"/>
              <a:t>ve iletişim becerilerini geliştirir.</a:t>
            </a:r>
          </a:p>
          <a:p>
            <a:pPr lvl="0">
              <a:buFont typeface="Wingdings" panose="05000000000000000000" pitchFamily="2" charset="2"/>
              <a:buChar char="v"/>
            </a:pPr>
            <a:endParaRPr lang="tr-TR" dirty="0" smtClean="0"/>
          </a:p>
          <a:p>
            <a:pPr lvl="0">
              <a:buFont typeface="Wingdings" panose="05000000000000000000" pitchFamily="2" charset="2"/>
              <a:buChar char="v"/>
            </a:pPr>
            <a:endParaRPr lang="tr-TR" dirty="0"/>
          </a:p>
          <a:p>
            <a:endParaRPr lang="tr-TR" dirty="0"/>
          </a:p>
        </p:txBody>
      </p:sp>
    </p:spTree>
    <p:extLst>
      <p:ext uri="{BB962C8B-B14F-4D97-AF65-F5344CB8AC3E}">
        <p14:creationId xmlns:p14="http://schemas.microsoft.com/office/powerpoint/2010/main" val="2684135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73144"/>
          </a:xfrm>
        </p:spPr>
        <p:txBody>
          <a:bodyPr>
            <a:normAutofit fontScale="90000"/>
          </a:bodyPr>
          <a:lstStyle/>
          <a:p>
            <a:r>
              <a:rPr lang="tr-TR" b="1" dirty="0" smtClean="0">
                <a:solidFill>
                  <a:schemeClr val="bg2">
                    <a:lumMod val="50000"/>
                  </a:schemeClr>
                </a:solidFill>
              </a:rPr>
              <a:t>c) Olumsuz </a:t>
            </a:r>
            <a:r>
              <a:rPr lang="tr-TR" b="1" dirty="0">
                <a:solidFill>
                  <a:schemeClr val="bg2">
                    <a:lumMod val="50000"/>
                  </a:schemeClr>
                </a:solidFill>
              </a:rPr>
              <a:t>Yönler</a:t>
            </a:r>
            <a:r>
              <a:rPr lang="tr-TR" b="1" dirty="0" smtClean="0">
                <a:solidFill>
                  <a:schemeClr val="bg2">
                    <a:lumMod val="50000"/>
                  </a:schemeClr>
                </a:solidFill>
              </a:rPr>
              <a:t>:</a:t>
            </a:r>
            <a:endParaRPr lang="tr-TR" b="1" dirty="0">
              <a:solidFill>
                <a:schemeClr val="bg2">
                  <a:lumMod val="50000"/>
                </a:schemeClr>
              </a:solidFill>
            </a:endParaRPr>
          </a:p>
        </p:txBody>
      </p:sp>
      <p:sp>
        <p:nvSpPr>
          <p:cNvPr id="3" name="İçerik Yer Tutucusu 2"/>
          <p:cNvSpPr>
            <a:spLocks noGrp="1"/>
          </p:cNvSpPr>
          <p:nvPr>
            <p:ph idx="1"/>
          </p:nvPr>
        </p:nvSpPr>
        <p:spPr>
          <a:xfrm>
            <a:off x="1043492" y="1844824"/>
            <a:ext cx="6777317" cy="3987805"/>
          </a:xfrm>
        </p:spPr>
        <p:txBody>
          <a:bodyPr>
            <a:normAutofit lnSpcReduction="10000"/>
          </a:bodyPr>
          <a:lstStyle/>
          <a:p>
            <a:pPr>
              <a:buFont typeface="Wingdings" panose="05000000000000000000" pitchFamily="2" charset="2"/>
              <a:buChar char="v"/>
            </a:pPr>
            <a:r>
              <a:rPr lang="tr-TR" dirty="0" smtClean="0"/>
              <a:t>Öğrencilerde </a:t>
            </a:r>
            <a:r>
              <a:rPr lang="tr-TR" dirty="0"/>
              <a:t>derslerin eğitsel oyunlarla işlenmesini beklentisini oluşturabilir,</a:t>
            </a:r>
          </a:p>
          <a:p>
            <a:pPr>
              <a:buFont typeface="Wingdings" panose="05000000000000000000" pitchFamily="2" charset="2"/>
              <a:buChar char="v"/>
            </a:pPr>
            <a:r>
              <a:rPr lang="tr-TR" dirty="0" smtClean="0"/>
              <a:t>Oyunlar </a:t>
            </a:r>
            <a:r>
              <a:rPr lang="tr-TR" dirty="0"/>
              <a:t>bazen yarışmalara dönüşebilir,</a:t>
            </a:r>
          </a:p>
          <a:p>
            <a:pPr>
              <a:buFont typeface="Wingdings" panose="05000000000000000000" pitchFamily="2" charset="2"/>
              <a:buChar char="v"/>
            </a:pPr>
            <a:r>
              <a:rPr lang="tr-TR" dirty="0" smtClean="0"/>
              <a:t>Her </a:t>
            </a:r>
            <a:r>
              <a:rPr lang="tr-TR" dirty="0"/>
              <a:t>zaman uygun oyunlar oluşturmak zordur,</a:t>
            </a:r>
          </a:p>
          <a:p>
            <a:pPr>
              <a:buFont typeface="Wingdings" panose="05000000000000000000" pitchFamily="2" charset="2"/>
              <a:buChar char="v"/>
            </a:pPr>
            <a:r>
              <a:rPr lang="tr-TR" dirty="0" smtClean="0"/>
              <a:t>Kalabalık </a:t>
            </a:r>
            <a:r>
              <a:rPr lang="tr-TR" dirty="0"/>
              <a:t>ve fiziksel olarak küçük sınıflarda gerçekleştirmek zordur</a:t>
            </a:r>
            <a:r>
              <a:rPr lang="tr-TR" dirty="0" smtClean="0"/>
              <a:t>.</a:t>
            </a:r>
          </a:p>
          <a:p>
            <a:pPr>
              <a:buFont typeface="Wingdings" panose="05000000000000000000" pitchFamily="2" charset="2"/>
              <a:buChar char="v"/>
            </a:pPr>
            <a:r>
              <a:rPr lang="tr-TR" dirty="0" smtClean="0"/>
              <a:t>Oyunun amaçları ve kuralları iyi vurgulanmazsa istenilen kazanımlara ulaşılamayabilir.</a:t>
            </a:r>
            <a:endParaRPr lang="tr-TR" dirty="0"/>
          </a:p>
          <a:p>
            <a:endParaRPr lang="tr-TR" dirty="0"/>
          </a:p>
        </p:txBody>
      </p:sp>
    </p:spTree>
    <p:extLst>
      <p:ext uri="{BB962C8B-B14F-4D97-AF65-F5344CB8AC3E}">
        <p14:creationId xmlns:p14="http://schemas.microsoft.com/office/powerpoint/2010/main" val="274009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836712"/>
            <a:ext cx="7024744" cy="936104"/>
          </a:xfrm>
        </p:spPr>
        <p:txBody>
          <a:bodyPr>
            <a:normAutofit fontScale="90000"/>
          </a:bodyPr>
          <a:lstStyle/>
          <a:p>
            <a:r>
              <a:rPr lang="tr-TR" sz="3200" b="1" dirty="0"/>
              <a:t>Eğitsel oyun hazırlamada dikkat edilecek </a:t>
            </a:r>
            <a:r>
              <a:rPr lang="tr-TR" sz="3200" b="1" dirty="0" smtClean="0"/>
              <a:t>hususlar</a:t>
            </a:r>
            <a:endParaRPr lang="tr-TR" sz="3200" b="1" dirty="0"/>
          </a:p>
        </p:txBody>
      </p:sp>
      <p:sp>
        <p:nvSpPr>
          <p:cNvPr id="3" name="İçerik Yer Tutucusu 2"/>
          <p:cNvSpPr>
            <a:spLocks noGrp="1"/>
          </p:cNvSpPr>
          <p:nvPr>
            <p:ph idx="1"/>
          </p:nvPr>
        </p:nvSpPr>
        <p:spPr>
          <a:xfrm>
            <a:off x="1043492" y="1772816"/>
            <a:ext cx="6777317" cy="4059813"/>
          </a:xfrm>
        </p:spPr>
        <p:txBody>
          <a:bodyPr>
            <a:normAutofit/>
          </a:bodyPr>
          <a:lstStyle/>
          <a:p>
            <a:r>
              <a:rPr lang="tr-TR" dirty="0" smtClean="0"/>
              <a:t>Planlanan oyun öğrencilerin katılımını arttırıcı, dersin amaçlarına uygun, basit, kolay anlaşılır, öğrencilerin düzeyine uygun olmalıdır.</a:t>
            </a:r>
          </a:p>
          <a:p>
            <a:r>
              <a:rPr lang="tr-TR" dirty="0" smtClean="0"/>
              <a:t>Oyunun amaçları ve kuralları açık bir şekilde ortaya konulmalı ve uygulanmalıdır.</a:t>
            </a:r>
          </a:p>
          <a:p>
            <a:r>
              <a:rPr lang="tr-TR" dirty="0" smtClean="0"/>
              <a:t>Renk, müzik, ses ve canlandırma öğeleri öğrenciyi rahatsız etmeyecek bir formatta hazırlanmalıdır.</a:t>
            </a:r>
            <a:endParaRPr lang="tr-TR" dirty="0"/>
          </a:p>
        </p:txBody>
      </p:sp>
    </p:spTree>
    <p:extLst>
      <p:ext uri="{BB962C8B-B14F-4D97-AF65-F5344CB8AC3E}">
        <p14:creationId xmlns:p14="http://schemas.microsoft.com/office/powerpoint/2010/main" val="3630139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Öğretmen ortamı iyi yönetmeli, olumlu sonuçları ödüllendirdiği gibi, hatalı durumlarda asla onur kırıcı, küçük düşürücü tavırların sergilenmesine izin vermemelidir.</a:t>
            </a:r>
          </a:p>
          <a:p>
            <a:r>
              <a:rPr lang="tr-TR" dirty="0" smtClean="0"/>
              <a:t>Eğitsel oyunlarda şiddet ve argo gibi uygun olmayan davranış ve dil kullanılmamalıdır.</a:t>
            </a:r>
            <a:endParaRPr lang="tr-TR" dirty="0"/>
          </a:p>
        </p:txBody>
      </p:sp>
    </p:spTree>
    <p:extLst>
      <p:ext uri="{BB962C8B-B14F-4D97-AF65-F5344CB8AC3E}">
        <p14:creationId xmlns:p14="http://schemas.microsoft.com/office/powerpoint/2010/main" val="3477617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01136"/>
          </a:xfrm>
        </p:spPr>
        <p:txBody>
          <a:bodyPr>
            <a:normAutofit fontScale="90000"/>
          </a:bodyPr>
          <a:lstStyle/>
          <a:p>
            <a:endParaRPr lang="tr-TR" dirty="0"/>
          </a:p>
        </p:txBody>
      </p:sp>
      <p:sp>
        <p:nvSpPr>
          <p:cNvPr id="3" name="İçerik Yer Tutucusu 2"/>
          <p:cNvSpPr>
            <a:spLocks noGrp="1"/>
          </p:cNvSpPr>
          <p:nvPr>
            <p:ph idx="1"/>
          </p:nvPr>
        </p:nvSpPr>
        <p:spPr>
          <a:xfrm>
            <a:off x="1043492" y="1700808"/>
            <a:ext cx="6777317" cy="4131821"/>
          </a:xfrm>
        </p:spPr>
        <p:txBody>
          <a:bodyPr/>
          <a:lstStyle/>
          <a:p>
            <a:pPr marL="68580" indent="0">
              <a:buNone/>
            </a:pPr>
            <a:r>
              <a:rPr lang="tr-TR" b="1" dirty="0" smtClean="0"/>
              <a:t>Eğitsel oyunları etkili kullanabilmek için aşağıdaki aşamaları doğru biçimde uygulamak gerekir.</a:t>
            </a:r>
          </a:p>
          <a:p>
            <a:pPr>
              <a:buFont typeface="Wingdings" panose="05000000000000000000" pitchFamily="2" charset="2"/>
              <a:buChar char="Ø"/>
            </a:pPr>
            <a:r>
              <a:rPr lang="tr-TR" dirty="0" smtClean="0"/>
              <a:t>Öğretmen dersin kazanımlarına uygun bir oyun belirler.</a:t>
            </a:r>
          </a:p>
          <a:p>
            <a:pPr>
              <a:buFont typeface="Wingdings" panose="05000000000000000000" pitchFamily="2" charset="2"/>
              <a:buChar char="Ø"/>
            </a:pPr>
            <a:r>
              <a:rPr lang="tr-TR" dirty="0" smtClean="0"/>
              <a:t>Oyunun amacı ve kuralları açıklanır.</a:t>
            </a:r>
          </a:p>
          <a:p>
            <a:pPr>
              <a:buFont typeface="Wingdings" panose="05000000000000000000" pitchFamily="2" charset="2"/>
              <a:buChar char="Ø"/>
            </a:pPr>
            <a:r>
              <a:rPr lang="tr-TR" dirty="0" smtClean="0"/>
              <a:t>Oyunda kullanılacak araç-gereçler, roller ve işlevleri açıklanır.</a:t>
            </a:r>
            <a:endParaRPr lang="tr-TR" dirty="0"/>
          </a:p>
        </p:txBody>
      </p:sp>
    </p:spTree>
    <p:extLst>
      <p:ext uri="{BB962C8B-B14F-4D97-AF65-F5344CB8AC3E}">
        <p14:creationId xmlns:p14="http://schemas.microsoft.com/office/powerpoint/2010/main" val="1592472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385112"/>
          </a:xfrm>
        </p:spPr>
        <p:txBody>
          <a:bodyPr>
            <a:normAutofit fontScale="90000"/>
          </a:bodyPr>
          <a:lstStyle/>
          <a:p>
            <a:endParaRPr lang="tr-TR" dirty="0"/>
          </a:p>
        </p:txBody>
      </p:sp>
      <p:sp>
        <p:nvSpPr>
          <p:cNvPr id="3" name="İçerik Yer Tutucusu 2"/>
          <p:cNvSpPr>
            <a:spLocks noGrp="1"/>
          </p:cNvSpPr>
          <p:nvPr>
            <p:ph idx="1"/>
          </p:nvPr>
        </p:nvSpPr>
        <p:spPr>
          <a:xfrm>
            <a:off x="1043492" y="1484784"/>
            <a:ext cx="6777317" cy="4347845"/>
          </a:xfrm>
        </p:spPr>
        <p:txBody>
          <a:bodyPr>
            <a:normAutofit/>
          </a:bodyPr>
          <a:lstStyle/>
          <a:p>
            <a:pPr>
              <a:buFont typeface="Wingdings" panose="05000000000000000000" pitchFamily="2" charset="2"/>
              <a:buChar char="Ø"/>
            </a:pPr>
            <a:r>
              <a:rPr lang="tr-TR" dirty="0" smtClean="0"/>
              <a:t>Öğrencilerin kendilerini oyunda ekili biçimde ifade edebilmeleri için motive edici unsurlar uygulanır.</a:t>
            </a:r>
          </a:p>
          <a:p>
            <a:pPr>
              <a:buFont typeface="Wingdings" panose="05000000000000000000" pitchFamily="2" charset="2"/>
              <a:buChar char="Ø"/>
            </a:pPr>
            <a:r>
              <a:rPr lang="tr-TR" dirty="0" smtClean="0"/>
              <a:t>Öğrencilerin oyun sonucunda varsa ödül vb. kazanımlar duyurulmalıdır.</a:t>
            </a:r>
          </a:p>
          <a:p>
            <a:pPr>
              <a:buFont typeface="Wingdings" panose="05000000000000000000" pitchFamily="2" charset="2"/>
              <a:buChar char="Ø"/>
            </a:pPr>
            <a:r>
              <a:rPr lang="tr-TR" dirty="0" smtClean="0"/>
              <a:t>Oyun sergilenir.</a:t>
            </a:r>
          </a:p>
          <a:p>
            <a:pPr>
              <a:buFont typeface="Wingdings" panose="05000000000000000000" pitchFamily="2" charset="2"/>
              <a:buChar char="Ø"/>
            </a:pPr>
            <a:r>
              <a:rPr lang="tr-TR" dirty="0" smtClean="0"/>
              <a:t>Oyun sonucunda öğrencilerin katılımıyla konunun amacına uygun tartışma-değerlendirme çalışmalarına yer verilir. Böylelikle dönüt verilmiş olur.</a:t>
            </a:r>
            <a:endParaRPr lang="tr-TR" dirty="0"/>
          </a:p>
        </p:txBody>
      </p:sp>
    </p:spTree>
    <p:extLst>
      <p:ext uri="{BB962C8B-B14F-4D97-AF65-F5344CB8AC3E}">
        <p14:creationId xmlns:p14="http://schemas.microsoft.com/office/powerpoint/2010/main" val="4233654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169088"/>
          </a:xfrm>
        </p:spPr>
        <p:txBody>
          <a:bodyPr>
            <a:normAutofit fontScale="90000"/>
          </a:bodyPr>
          <a:lstStyle/>
          <a:p>
            <a:endParaRPr lang="tr-TR" dirty="0"/>
          </a:p>
        </p:txBody>
      </p:sp>
      <p:sp>
        <p:nvSpPr>
          <p:cNvPr id="3" name="İçerik Yer Tutucusu 2"/>
          <p:cNvSpPr>
            <a:spLocks noGrp="1"/>
          </p:cNvSpPr>
          <p:nvPr>
            <p:ph idx="1"/>
          </p:nvPr>
        </p:nvSpPr>
        <p:spPr>
          <a:xfrm>
            <a:off x="1043492" y="1484784"/>
            <a:ext cx="6777317" cy="4347845"/>
          </a:xfrm>
        </p:spPr>
        <p:txBody>
          <a:bodyPr>
            <a:noAutofit/>
          </a:bodyPr>
          <a:lstStyle/>
          <a:p>
            <a:r>
              <a:rPr lang="tr-TR" sz="2800" b="1" dirty="0" smtClean="0"/>
              <a:t>Oyun</a:t>
            </a:r>
            <a:r>
              <a:rPr lang="tr-TR" sz="2800" dirty="0" smtClean="0"/>
              <a:t>, belli bir amaca yönelik olan veya olmayan, kurallı ya da kuralsız gerçekleştirilen, her durumda çocuğun isteyerek ve hoşlanarak yer aldığı, fiziksel , bilişsel,  dil, duygusal ve sosyal gelişiminin temeli olan, gerçek hayatın bir parçası ve çocuk için en etkin öğrenme süreci olarak ifade edilir.</a:t>
            </a:r>
            <a:endParaRPr lang="tr-TR" sz="2800" dirty="0"/>
          </a:p>
        </p:txBody>
      </p:sp>
    </p:spTree>
    <p:extLst>
      <p:ext uri="{BB962C8B-B14F-4D97-AF65-F5344CB8AC3E}">
        <p14:creationId xmlns:p14="http://schemas.microsoft.com/office/powerpoint/2010/main" val="1896311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68580" indent="0">
              <a:buNone/>
            </a:pPr>
            <a:r>
              <a:rPr lang="tr-TR" b="1" dirty="0" smtClean="0"/>
              <a:t> Çocuk İçin Oyun Neden Gereklidir?</a:t>
            </a:r>
          </a:p>
          <a:p>
            <a:pPr>
              <a:buFont typeface="Wingdings" panose="05000000000000000000" pitchFamily="2" charset="2"/>
              <a:buChar char="v"/>
            </a:pPr>
            <a:r>
              <a:rPr lang="tr-TR" dirty="0" smtClean="0"/>
              <a:t>Oyun, çocuğun en doğal öğrenme ortamıdır.</a:t>
            </a:r>
          </a:p>
          <a:p>
            <a:pPr>
              <a:buFont typeface="Wingdings" panose="05000000000000000000" pitchFamily="2" charset="2"/>
              <a:buChar char="v"/>
            </a:pPr>
            <a:r>
              <a:rPr lang="tr-TR" dirty="0" smtClean="0"/>
              <a:t>Oyun, çocuğun özgürlüğüdür.</a:t>
            </a:r>
          </a:p>
          <a:p>
            <a:pPr>
              <a:buFont typeface="Wingdings" panose="05000000000000000000" pitchFamily="2" charset="2"/>
              <a:buChar char="v"/>
            </a:pPr>
            <a:r>
              <a:rPr lang="tr-TR" dirty="0" smtClean="0"/>
              <a:t>Oyun, çocuğun yaratma ortamıdır.</a:t>
            </a:r>
          </a:p>
          <a:p>
            <a:endParaRPr lang="tr-TR" dirty="0"/>
          </a:p>
        </p:txBody>
      </p:sp>
    </p:spTree>
    <p:extLst>
      <p:ext uri="{BB962C8B-B14F-4D97-AF65-F5344CB8AC3E}">
        <p14:creationId xmlns:p14="http://schemas.microsoft.com/office/powerpoint/2010/main" val="940657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Font typeface="Wingdings" panose="05000000000000000000" pitchFamily="2" charset="2"/>
              <a:buChar char="v"/>
            </a:pPr>
            <a:r>
              <a:rPr lang="tr-TR" dirty="0"/>
              <a:t>Oyun, çocuğun en doğal anlaşma ortamıdır.</a:t>
            </a:r>
          </a:p>
          <a:p>
            <a:pPr>
              <a:buFont typeface="Wingdings" panose="05000000000000000000" pitchFamily="2" charset="2"/>
              <a:buChar char="v"/>
            </a:pPr>
            <a:r>
              <a:rPr lang="tr-TR" dirty="0" smtClean="0"/>
              <a:t>Oyunun, çocuk için eğitici bir işlevi vardır.</a:t>
            </a:r>
          </a:p>
          <a:p>
            <a:pPr>
              <a:buFont typeface="Wingdings" panose="05000000000000000000" pitchFamily="2" charset="2"/>
              <a:buChar char="v"/>
            </a:pPr>
            <a:r>
              <a:rPr lang="tr-TR" dirty="0" smtClean="0"/>
              <a:t>Oyun, çocuğun gelişmesi ve kişilik  kazanması için, sevgiden sonra gelen ikinci en önemli ruhsal besinidir.</a:t>
            </a:r>
            <a:endParaRPr lang="tr-TR" dirty="0"/>
          </a:p>
        </p:txBody>
      </p:sp>
    </p:spTree>
    <p:extLst>
      <p:ext uri="{BB962C8B-B14F-4D97-AF65-F5344CB8AC3E}">
        <p14:creationId xmlns:p14="http://schemas.microsoft.com/office/powerpoint/2010/main" val="3358157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Oyunlar, bir eğlence aracı olmakla birlikte eğitimde öğrencilerin yüksek motivasyon sağlayacağı, yaşayarak öğreneceği, yaptıklarından haz duyacağı ortamların oluşturulması için kullanılmaya başlanmıştır ve </a:t>
            </a:r>
            <a:r>
              <a:rPr lang="tr-TR" b="1" dirty="0" smtClean="0"/>
              <a:t>Eğitsel Oyunlar </a:t>
            </a:r>
            <a:r>
              <a:rPr lang="tr-TR" dirty="0" smtClean="0"/>
              <a:t>olarak adlandırılan bir öğretim tekniği olarak karşımıza çıkmıştır.</a:t>
            </a:r>
            <a:endParaRPr lang="tr-TR" dirty="0"/>
          </a:p>
        </p:txBody>
      </p:sp>
    </p:spTree>
    <p:extLst>
      <p:ext uri="{BB962C8B-B14F-4D97-AF65-F5344CB8AC3E}">
        <p14:creationId xmlns:p14="http://schemas.microsoft.com/office/powerpoint/2010/main" val="2790071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chemeClr val="bg2">
                    <a:lumMod val="50000"/>
                  </a:schemeClr>
                </a:solidFill>
              </a:rPr>
              <a:t/>
            </a:r>
            <a:br>
              <a:rPr lang="tr-TR" b="1" dirty="0" smtClean="0">
                <a:solidFill>
                  <a:schemeClr val="bg2">
                    <a:lumMod val="50000"/>
                  </a:schemeClr>
                </a:solidFill>
              </a:rPr>
            </a:br>
            <a:r>
              <a:rPr lang="tr-TR" b="1" dirty="0" smtClean="0">
                <a:solidFill>
                  <a:schemeClr val="bg2">
                    <a:lumMod val="50000"/>
                  </a:schemeClr>
                </a:solidFill>
              </a:rPr>
              <a:t>Eğitsel Oyunlar</a:t>
            </a:r>
            <a:r>
              <a:rPr lang="tr-TR" dirty="0"/>
              <a:t/>
            </a:r>
            <a:br>
              <a:rPr lang="tr-TR" dirty="0"/>
            </a:br>
            <a:endParaRPr lang="tr-TR" dirty="0"/>
          </a:p>
        </p:txBody>
      </p:sp>
      <p:sp>
        <p:nvSpPr>
          <p:cNvPr id="3" name="İçerik Yer Tutucusu 2"/>
          <p:cNvSpPr>
            <a:spLocks noGrp="1"/>
          </p:cNvSpPr>
          <p:nvPr>
            <p:ph idx="1"/>
          </p:nvPr>
        </p:nvSpPr>
        <p:spPr>
          <a:xfrm>
            <a:off x="1043492" y="1700808"/>
            <a:ext cx="6777317" cy="4131821"/>
          </a:xfrm>
        </p:spPr>
        <p:txBody>
          <a:bodyPr>
            <a:normAutofit/>
          </a:bodyPr>
          <a:lstStyle/>
          <a:p>
            <a:pPr marL="68580" indent="0">
              <a:buNone/>
            </a:pPr>
            <a:r>
              <a:rPr lang="tr-TR" dirty="0"/>
              <a:t>Eğlenceli nitelikteki çeşitli etkinliklerin ders konularıyla da bütünleştirilerek sınıf ortamında yapılmasına dayanan bir tekniktir. Bu yolla öğrenme konularının pekiştirilmesi ve öğrencilerin fiziksel ve zihinsel yeteneklerini daha rahat bir ortamda geliştirmeleri amaçlanır. </a:t>
            </a:r>
            <a:r>
              <a:rPr lang="tr-TR" dirty="0" smtClean="0"/>
              <a:t> </a:t>
            </a:r>
            <a:endParaRPr lang="tr-TR" dirty="0"/>
          </a:p>
          <a:p>
            <a:endParaRPr lang="tr-TR" dirty="0"/>
          </a:p>
        </p:txBody>
      </p:sp>
    </p:spTree>
    <p:extLst>
      <p:ext uri="{BB962C8B-B14F-4D97-AF65-F5344CB8AC3E}">
        <p14:creationId xmlns:p14="http://schemas.microsoft.com/office/powerpoint/2010/main" val="3828854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01136"/>
          </a:xfrm>
        </p:spPr>
        <p:txBody>
          <a:bodyPr>
            <a:normAutofit fontScale="90000"/>
          </a:bodyPr>
          <a:lstStyle/>
          <a:p>
            <a:endParaRPr lang="tr-TR" dirty="0"/>
          </a:p>
        </p:txBody>
      </p:sp>
      <p:sp>
        <p:nvSpPr>
          <p:cNvPr id="3" name="İçerik Yer Tutucusu 2"/>
          <p:cNvSpPr>
            <a:spLocks noGrp="1"/>
          </p:cNvSpPr>
          <p:nvPr>
            <p:ph idx="1"/>
          </p:nvPr>
        </p:nvSpPr>
        <p:spPr>
          <a:xfrm>
            <a:off x="1043492" y="1772816"/>
            <a:ext cx="6777317" cy="4059813"/>
          </a:xfrm>
        </p:spPr>
        <p:txBody>
          <a:bodyPr>
            <a:normAutofit/>
          </a:bodyPr>
          <a:lstStyle/>
          <a:p>
            <a:r>
              <a:rPr lang="tr-TR" dirty="0"/>
              <a:t>Daha çok küçük yaşlardaki çocuklara davranış kazandırmada etkili olduğu bilinmekle birlikte amaca uygun biçimde tasarlanır ve </a:t>
            </a:r>
            <a:r>
              <a:rPr lang="tr-TR" dirty="0" smtClean="0"/>
              <a:t>uygulanırsa </a:t>
            </a:r>
            <a:r>
              <a:rPr lang="tr-TR" dirty="0"/>
              <a:t>her yaş grubunda başarılı sonuçlar alınır</a:t>
            </a:r>
            <a:r>
              <a:rPr lang="tr-TR" dirty="0" smtClean="0"/>
              <a:t>.</a:t>
            </a:r>
          </a:p>
          <a:p>
            <a:r>
              <a:rPr lang="tr-TR" dirty="0" smtClean="0"/>
              <a:t>Eğitsel oyunlar senaryolaştırılmış belli rollerin yerine getirildiği yapıda olduğu gibi, bilgisayar yazılımları ile üretilmiş oyunlar ya da çeşitli materyaller kullanılarak  sergilenen oyunlarda vardır.</a:t>
            </a:r>
            <a:endParaRPr lang="tr-TR" dirty="0"/>
          </a:p>
        </p:txBody>
      </p:sp>
    </p:spTree>
    <p:extLst>
      <p:ext uri="{BB962C8B-B14F-4D97-AF65-F5344CB8AC3E}">
        <p14:creationId xmlns:p14="http://schemas.microsoft.com/office/powerpoint/2010/main" val="2883013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Strateji oyunları, mantık oyunları, kelime oyunları, kart oyunları, bilgisayar yazılımları ile geliştirilmiş oyunlar, ticaret oyunları bunlardan bazılarıdır.</a:t>
            </a:r>
            <a:endParaRPr lang="tr-TR" dirty="0"/>
          </a:p>
        </p:txBody>
      </p:sp>
    </p:spTree>
    <p:extLst>
      <p:ext uri="{BB962C8B-B14F-4D97-AF65-F5344CB8AC3E}">
        <p14:creationId xmlns:p14="http://schemas.microsoft.com/office/powerpoint/2010/main" val="3607504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529128"/>
          </a:xfrm>
        </p:spPr>
        <p:txBody>
          <a:bodyPr>
            <a:normAutofit fontScale="90000"/>
          </a:bodyPr>
          <a:lstStyle/>
          <a:p>
            <a:endParaRPr lang="tr-TR" dirty="0"/>
          </a:p>
        </p:txBody>
      </p:sp>
      <p:sp>
        <p:nvSpPr>
          <p:cNvPr id="3" name="İçerik Yer Tutucusu 2"/>
          <p:cNvSpPr>
            <a:spLocks noGrp="1"/>
          </p:cNvSpPr>
          <p:nvPr>
            <p:ph idx="1"/>
          </p:nvPr>
        </p:nvSpPr>
        <p:spPr>
          <a:xfrm>
            <a:off x="1043492" y="1772816"/>
            <a:ext cx="6777317" cy="4059813"/>
          </a:xfrm>
        </p:spPr>
        <p:txBody>
          <a:bodyPr>
            <a:normAutofit/>
          </a:bodyPr>
          <a:lstStyle/>
          <a:p>
            <a:pPr>
              <a:buFont typeface="Wingdings" panose="05000000000000000000" pitchFamily="2" charset="2"/>
              <a:buChar char="Ø"/>
            </a:pPr>
            <a:r>
              <a:rPr lang="tr-TR" dirty="0"/>
              <a:t>Eğitsel oyunlara ders içinde ki 5 –10 </a:t>
            </a:r>
            <a:r>
              <a:rPr lang="tr-TR" dirty="0" smtClean="0"/>
              <a:t>dakika bir bölüm </a:t>
            </a:r>
            <a:r>
              <a:rPr lang="tr-TR" dirty="0"/>
              <a:t>ayrılmalı dersin tamamı </a:t>
            </a:r>
            <a:r>
              <a:rPr lang="tr-TR" dirty="0" smtClean="0"/>
              <a:t>eğitsel oyunlarla </a:t>
            </a:r>
            <a:r>
              <a:rPr lang="tr-TR" dirty="0"/>
              <a:t>geçirilmemelidir. </a:t>
            </a:r>
          </a:p>
          <a:p>
            <a:pPr lvl="0">
              <a:buFont typeface="Wingdings" panose="05000000000000000000" pitchFamily="2" charset="2"/>
              <a:buChar char="Ø"/>
            </a:pPr>
            <a:r>
              <a:rPr lang="tr-TR" dirty="0" smtClean="0"/>
              <a:t>Aksi </a:t>
            </a:r>
            <a:r>
              <a:rPr lang="tr-TR" dirty="0"/>
              <a:t>takdirde öğrenciler tüm derslerin aynı teknikle işlenmesini bekleyeceklerdir. </a:t>
            </a:r>
          </a:p>
          <a:p>
            <a:pPr lvl="0">
              <a:buFont typeface="Wingdings" panose="05000000000000000000" pitchFamily="2" charset="2"/>
              <a:buChar char="Ø"/>
            </a:pPr>
            <a:r>
              <a:rPr lang="tr-TR" dirty="0" smtClean="0"/>
              <a:t>Özelikle öğrencilerin </a:t>
            </a:r>
            <a:r>
              <a:rPr lang="tr-TR" dirty="0"/>
              <a:t>sıkılamaya başladıkları dönemlerde uygulanması öğrencilerin </a:t>
            </a:r>
            <a:r>
              <a:rPr lang="tr-TR" dirty="0" smtClean="0"/>
              <a:t>derse </a:t>
            </a:r>
            <a:r>
              <a:rPr lang="tr-TR" dirty="0"/>
              <a:t>aktif katılımlarını sağlamada etkilidir. </a:t>
            </a:r>
          </a:p>
          <a:p>
            <a:endParaRPr lang="tr-TR" dirty="0"/>
          </a:p>
        </p:txBody>
      </p:sp>
    </p:spTree>
    <p:extLst>
      <p:ext uri="{BB962C8B-B14F-4D97-AF65-F5344CB8AC3E}">
        <p14:creationId xmlns:p14="http://schemas.microsoft.com/office/powerpoint/2010/main" val="32935739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82</TotalTime>
  <Words>636</Words>
  <Application>Microsoft Office PowerPoint</Application>
  <PresentationFormat>Ekran Gösterisi (4:3)</PresentationFormat>
  <Paragraphs>53</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Century Gothic</vt:lpstr>
      <vt:lpstr>Wingdings</vt:lpstr>
      <vt:lpstr>Wingdings 2</vt:lpstr>
      <vt:lpstr>Austin</vt:lpstr>
      <vt:lpstr>Oyunla Öğrenme Yöntemi</vt:lpstr>
      <vt:lpstr>PowerPoint Sunusu</vt:lpstr>
      <vt:lpstr>PowerPoint Sunusu</vt:lpstr>
      <vt:lpstr>PowerPoint Sunusu</vt:lpstr>
      <vt:lpstr>PowerPoint Sunusu</vt:lpstr>
      <vt:lpstr> Eğitsel Oyunlar </vt:lpstr>
      <vt:lpstr>PowerPoint Sunusu</vt:lpstr>
      <vt:lpstr>PowerPoint Sunusu</vt:lpstr>
      <vt:lpstr>PowerPoint Sunusu</vt:lpstr>
      <vt:lpstr>a) Temel Özellikleri:</vt:lpstr>
      <vt:lpstr>b) Olumlu Yönleri:</vt:lpstr>
      <vt:lpstr>c) Olumsuz Yönler:</vt:lpstr>
      <vt:lpstr>Eğitsel oyun hazırlamada dikkat edilecek hususlar</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Oyunla Öğrenme Yöntemi</dc:title>
  <dc:creator>EZGİ</dc:creator>
  <cp:lastModifiedBy>nadir çeliköz</cp:lastModifiedBy>
  <cp:revision>10</cp:revision>
  <dcterms:created xsi:type="dcterms:W3CDTF">2014-05-27T22:23:05Z</dcterms:created>
  <dcterms:modified xsi:type="dcterms:W3CDTF">2015-02-12T19:45:23Z</dcterms:modified>
</cp:coreProperties>
</file>