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7" r:id="rId3"/>
    <p:sldId id="259" r:id="rId4"/>
    <p:sldId id="260" r:id="rId5"/>
    <p:sldId id="261" r:id="rId6"/>
    <p:sldId id="288" r:id="rId7"/>
    <p:sldId id="263" r:id="rId8"/>
    <p:sldId id="291" r:id="rId9"/>
    <p:sldId id="265" r:id="rId10"/>
    <p:sldId id="289" r:id="rId11"/>
    <p:sldId id="267" r:id="rId12"/>
    <p:sldId id="268" r:id="rId13"/>
    <p:sldId id="290" r:id="rId14"/>
    <p:sldId id="270" r:id="rId15"/>
    <p:sldId id="292"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92" autoAdjust="0"/>
    <p:restoredTop sz="94660"/>
  </p:normalViewPr>
  <p:slideViewPr>
    <p:cSldViewPr>
      <p:cViewPr varScale="1">
        <p:scale>
          <a:sx n="70" d="100"/>
          <a:sy n="70" d="100"/>
        </p:scale>
        <p:origin x="139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9F15AC-4DEE-4495-9FCA-F57D37BF3BC3}" type="datetimeFigureOut">
              <a:rPr lang="en-US" smtClean="0"/>
              <a:pPr/>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89835-F4AB-4D71-ABE1-F796B6C4EFE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9F15AC-4DEE-4495-9FCA-F57D37BF3BC3}" type="datetimeFigureOut">
              <a:rPr lang="en-US" smtClean="0"/>
              <a:pPr/>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89835-F4AB-4D71-ABE1-F796B6C4EFE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9F15AC-4DEE-4495-9FCA-F57D37BF3BC3}" type="datetimeFigureOut">
              <a:rPr lang="en-US" smtClean="0"/>
              <a:pPr/>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89835-F4AB-4D71-ABE1-F796B6C4EFE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9F15AC-4DEE-4495-9FCA-F57D37BF3BC3}" type="datetimeFigureOut">
              <a:rPr lang="en-US" smtClean="0"/>
              <a:pPr/>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89835-F4AB-4D71-ABE1-F796B6C4EFE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9F15AC-4DEE-4495-9FCA-F57D37BF3BC3}" type="datetimeFigureOut">
              <a:rPr lang="en-US" smtClean="0"/>
              <a:pPr/>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89835-F4AB-4D71-ABE1-F796B6C4EFE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9F15AC-4DEE-4495-9FCA-F57D37BF3BC3}" type="datetimeFigureOut">
              <a:rPr lang="en-US" smtClean="0"/>
              <a:pPr/>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89835-F4AB-4D71-ABE1-F796B6C4EFE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9F15AC-4DEE-4495-9FCA-F57D37BF3BC3}" type="datetimeFigureOut">
              <a:rPr lang="en-US" smtClean="0"/>
              <a:pPr/>
              <a:t>1/16/2015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B89835-F4AB-4D71-ABE1-F796B6C4EFE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9F15AC-4DEE-4495-9FCA-F57D37BF3BC3}" type="datetimeFigureOut">
              <a:rPr lang="en-US" smtClean="0"/>
              <a:pPr/>
              <a:t>1/16/2015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B89835-F4AB-4D71-ABE1-F796B6C4EFE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9F15AC-4DEE-4495-9FCA-F57D37BF3BC3}" type="datetimeFigureOut">
              <a:rPr lang="en-US" smtClean="0"/>
              <a:pPr/>
              <a:t>1/16/2015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B89835-F4AB-4D71-ABE1-F796B6C4EFE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9F15AC-4DEE-4495-9FCA-F57D37BF3BC3}" type="datetimeFigureOut">
              <a:rPr lang="en-US" smtClean="0"/>
              <a:pPr/>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89835-F4AB-4D71-ABE1-F796B6C4EFE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9F15AC-4DEE-4495-9FCA-F57D37BF3BC3}" type="datetimeFigureOut">
              <a:rPr lang="en-US" smtClean="0"/>
              <a:pPr/>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89835-F4AB-4D71-ABE1-F796B6C4EFE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9F15AC-4DEE-4495-9FCA-F57D37BF3BC3}" type="datetimeFigureOut">
              <a:rPr lang="en-US" smtClean="0"/>
              <a:pPr/>
              <a:t>1/16/2015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B89835-F4AB-4D71-ABE1-F796B6C4EFE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09599"/>
          </a:xfrm>
        </p:spPr>
        <p:txBody>
          <a:bodyPr>
            <a:normAutofit/>
          </a:bodyPr>
          <a:lstStyle/>
          <a:p>
            <a:r>
              <a:rPr lang="tr-TR" sz="2400" b="1" i="1" dirty="0" smtClean="0"/>
              <a:t>GEZİ-GÖZLEM</a:t>
            </a:r>
            <a:endParaRPr lang="en-US" sz="2400" b="1" i="1" dirty="0"/>
          </a:p>
        </p:txBody>
      </p:sp>
      <p:sp>
        <p:nvSpPr>
          <p:cNvPr id="3" name="Subtitle 2"/>
          <p:cNvSpPr>
            <a:spLocks noGrp="1"/>
          </p:cNvSpPr>
          <p:nvPr>
            <p:ph type="subTitle" idx="1"/>
          </p:nvPr>
        </p:nvSpPr>
        <p:spPr>
          <a:xfrm>
            <a:off x="685800" y="914400"/>
            <a:ext cx="7848600" cy="5334000"/>
          </a:xfrm>
        </p:spPr>
        <p:txBody>
          <a:bodyPr>
            <a:normAutofit/>
          </a:bodyPr>
          <a:lstStyle/>
          <a:p>
            <a:pPr algn="l"/>
            <a:endParaRPr lang="tr-TR" sz="2000" dirty="0" smtClean="0">
              <a:solidFill>
                <a:schemeClr val="tx1"/>
              </a:solidFill>
            </a:endParaRPr>
          </a:p>
          <a:p>
            <a:pPr algn="l"/>
            <a:r>
              <a:rPr lang="tr-TR" sz="2400" i="1" dirty="0" smtClean="0">
                <a:solidFill>
                  <a:schemeClr val="tx1"/>
                </a:solidFill>
              </a:rPr>
              <a:t>      Sınıf dışında öğrenme sağlayan etkinlikler,öğrencinin sosyalleşmesini ve topluma katılımını sağlar. Sınıf dışı öğretim teknikleri öğrencilere önemli deneyimler kazandırabilir. </a:t>
            </a:r>
            <a:r>
              <a:rPr lang="tr-TR" sz="2400" i="1" dirty="0" smtClean="0">
                <a:solidFill>
                  <a:schemeClr val="tx1"/>
                </a:solidFill>
              </a:rPr>
              <a:t>Geziler, </a:t>
            </a:r>
            <a:r>
              <a:rPr lang="tr-TR" sz="2400" i="1" dirty="0" smtClean="0">
                <a:solidFill>
                  <a:schemeClr val="tx1"/>
                </a:solidFill>
              </a:rPr>
              <a:t>görüşmeler , gözlemler , sergiler toplumdaki bir sorun ile ilgili araştırma yapma ve proje hazırlama sosyalleşmeyi sağlayan etkinliklerdir. Öğrenciler , bireysel olarak bu tür etkinliklerde bulunabilecekleri gibi küçük gruplar halinde de çalışabilirler ya da ilgililer sınıf ortamına da getirilebilirler. Öğrencilerin sosyalleşmesini sağlayan bu tür topluma katılım etkinlikleri onların gerçek dünyayı öğrenmesine de katkı sağlar. Sınıf dışı öğretim teknikleri ; gezi , gözlem , görüşme , ödev , sergi ve müze eğitimi olarak üzere altı başlıkta toplanabilir.</a:t>
            </a:r>
            <a:endParaRPr lang="en-US" sz="2400" i="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869950"/>
          </a:xfrm>
        </p:spPr>
        <p:txBody>
          <a:bodyPr/>
          <a:lstStyle/>
          <a:p>
            <a:r>
              <a:rPr lang="tr-TR" dirty="0" smtClean="0"/>
              <a:t>ÖDEV</a:t>
            </a:r>
            <a:endParaRPr lang="tr-TR" dirty="0"/>
          </a:p>
        </p:txBody>
      </p:sp>
      <p:pic>
        <p:nvPicPr>
          <p:cNvPr id="5" name="İçerik Yer Tutucusu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638800" y="1981201"/>
            <a:ext cx="2590799" cy="2438400"/>
          </a:xfrm>
        </p:spPr>
      </p:pic>
      <p:sp>
        <p:nvSpPr>
          <p:cNvPr id="4" name="Metin Yer Tutucusu 3"/>
          <p:cNvSpPr>
            <a:spLocks noGrp="1"/>
          </p:cNvSpPr>
          <p:nvPr>
            <p:ph type="body" sz="half" idx="2"/>
          </p:nvPr>
        </p:nvSpPr>
        <p:spPr>
          <a:xfrm>
            <a:off x="152400" y="1143000"/>
            <a:ext cx="4648200" cy="5105400"/>
          </a:xfrm>
        </p:spPr>
        <p:txBody>
          <a:bodyPr>
            <a:normAutofit fontScale="92500" lnSpcReduction="20000"/>
          </a:bodyPr>
          <a:lstStyle/>
          <a:p>
            <a:pPr lvl="0"/>
            <a:r>
              <a:rPr lang="tr-TR" sz="2400" i="1" dirty="0">
                <a:solidFill>
                  <a:prstClr val="black"/>
                </a:solidFill>
              </a:rPr>
              <a:t>Tekrar , pekiştirme , tamamlama , genişletme , derse hazırlık ve değerlendirme amacıyla kullanılır. Ödev öğretmenler tarafından öğrencilerin ders dışı zamanlarda hazırlamaları için verilen ; bazen derse hazırlık ve çoğu kez de derste öğrenilenleri pekiştirme , tekrar , genişletme ve tamamlama bazen de değerlendirmeyi amaçlayan çalışmalardır. Yazılı olmakla beraber sözlü ev ödevleri de bulunabileceği gibi , bireysel olmakla beraber grup halinde yapılan ev ödevleri de bulunabilir. Ödevler kullanımına göre bağımsız ve grupla çalışma alışkanlığı kazandırabilir. Grup ödevleri hem bağımsız hem de grupla çalışma alışkanlığı kazandırır.</a:t>
            </a:r>
            <a:endParaRPr lang="en-US" sz="2400" i="1" dirty="0">
              <a:solidFill>
                <a:prstClr val="black"/>
              </a:solidFill>
            </a:endParaRPr>
          </a:p>
          <a:p>
            <a:endParaRPr lang="tr-TR" dirty="0"/>
          </a:p>
        </p:txBody>
      </p:sp>
    </p:spTree>
    <p:extLst>
      <p:ext uri="{BB962C8B-B14F-4D97-AF65-F5344CB8AC3E}">
        <p14:creationId xmlns:p14="http://schemas.microsoft.com/office/powerpoint/2010/main" val="25371446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533399"/>
          </a:xfrm>
        </p:spPr>
        <p:txBody>
          <a:bodyPr>
            <a:normAutofit/>
          </a:bodyPr>
          <a:lstStyle/>
          <a:p>
            <a:r>
              <a:rPr lang="tr-TR" sz="2400" b="1" i="1" dirty="0" smtClean="0"/>
              <a:t>Özellikleri</a:t>
            </a:r>
            <a:endParaRPr lang="en-US" sz="2400" b="1" i="1" dirty="0"/>
          </a:p>
        </p:txBody>
      </p:sp>
      <p:sp>
        <p:nvSpPr>
          <p:cNvPr id="3" name="Subtitle 2"/>
          <p:cNvSpPr>
            <a:spLocks noGrp="1"/>
          </p:cNvSpPr>
          <p:nvPr>
            <p:ph type="subTitle" idx="1"/>
          </p:nvPr>
        </p:nvSpPr>
        <p:spPr>
          <a:xfrm>
            <a:off x="685800" y="990600"/>
            <a:ext cx="7848600" cy="5410200"/>
          </a:xfrm>
        </p:spPr>
        <p:txBody>
          <a:bodyPr>
            <a:normAutofit/>
          </a:bodyPr>
          <a:lstStyle/>
          <a:p>
            <a:pPr algn="l">
              <a:buFont typeface="Wingdings" pitchFamily="2" charset="2"/>
              <a:buChar char="Ø"/>
            </a:pPr>
            <a:r>
              <a:rPr lang="tr-TR" sz="2400" i="1" dirty="0" smtClean="0">
                <a:solidFill>
                  <a:schemeClr val="tx1"/>
                </a:solidFill>
              </a:rPr>
              <a:t>Öğrenci merkezlidir.</a:t>
            </a:r>
          </a:p>
          <a:p>
            <a:pPr algn="l">
              <a:buFont typeface="Wingdings" pitchFamily="2" charset="2"/>
              <a:buChar char="Ø"/>
            </a:pPr>
            <a:r>
              <a:rPr lang="tr-TR" sz="2400" i="1" dirty="0" smtClean="0">
                <a:solidFill>
                  <a:schemeClr val="tx1"/>
                </a:solidFill>
              </a:rPr>
              <a:t>Hem bireysel hem de grupla çalışmaya uygundur.</a:t>
            </a:r>
          </a:p>
          <a:p>
            <a:pPr algn="l">
              <a:buFont typeface="Wingdings" pitchFamily="2" charset="2"/>
              <a:buChar char="Ø"/>
            </a:pPr>
            <a:r>
              <a:rPr lang="tr-TR" sz="2400" i="1" dirty="0" smtClean="0">
                <a:solidFill>
                  <a:schemeClr val="tx1"/>
                </a:solidFill>
              </a:rPr>
              <a:t>Farklı düzeydeki çalışmaların kazanılmasına katkı sağlayabilir.</a:t>
            </a:r>
          </a:p>
          <a:p>
            <a:pPr algn="l">
              <a:buFont typeface="Wingdings" pitchFamily="2" charset="2"/>
              <a:buChar char="Ø"/>
            </a:pPr>
            <a:r>
              <a:rPr lang="tr-TR" sz="2400" i="1" dirty="0" smtClean="0">
                <a:solidFill>
                  <a:schemeClr val="tx1"/>
                </a:solidFill>
              </a:rPr>
              <a:t>Konuların tekrarı için uygundur.</a:t>
            </a:r>
          </a:p>
          <a:p>
            <a:pPr algn="l"/>
            <a:r>
              <a:rPr lang="tr-TR" sz="2400" b="1" i="1" dirty="0">
                <a:solidFill>
                  <a:schemeClr val="tx1"/>
                </a:solidFill>
              </a:rPr>
              <a:t> </a:t>
            </a:r>
            <a:r>
              <a:rPr lang="tr-TR" sz="2400" b="1" i="1" dirty="0" smtClean="0">
                <a:solidFill>
                  <a:schemeClr val="tx1"/>
                </a:solidFill>
              </a:rPr>
              <a:t>                                              Yararları</a:t>
            </a:r>
          </a:p>
          <a:p>
            <a:pPr algn="l">
              <a:buFont typeface="Wingdings" pitchFamily="2" charset="2"/>
              <a:buChar char="Ø"/>
            </a:pPr>
            <a:r>
              <a:rPr lang="tr-TR" sz="2400" i="1" dirty="0" smtClean="0">
                <a:solidFill>
                  <a:schemeClr val="tx1"/>
                </a:solidFill>
              </a:rPr>
              <a:t>Öğrencilere öğrendiklerini pekiştirme ve çeşitli durumlara uygulama olanağı sağlar. İşlenen konuları sağlamlaştırır ve genişletir.</a:t>
            </a:r>
          </a:p>
          <a:p>
            <a:pPr algn="l">
              <a:buFont typeface="Wingdings" pitchFamily="2" charset="2"/>
              <a:buChar char="Ø"/>
            </a:pPr>
            <a:r>
              <a:rPr lang="tr-TR" sz="2400" i="1" dirty="0" smtClean="0">
                <a:solidFill>
                  <a:schemeClr val="tx1"/>
                </a:solidFill>
              </a:rPr>
              <a:t>Öğrencinin yaratıcılığını , görev yapma bilincini , kendini kontrol etme duygusunu yani sorumluluk duygusunu geliştirir.</a:t>
            </a:r>
          </a:p>
          <a:p>
            <a:pPr algn="l">
              <a:buFont typeface="Wingdings" pitchFamily="2" charset="2"/>
              <a:buChar char="Ø"/>
            </a:pPr>
            <a:r>
              <a:rPr lang="tr-TR" sz="2400" i="1" dirty="0" smtClean="0">
                <a:solidFill>
                  <a:schemeClr val="tx1"/>
                </a:solidFill>
              </a:rPr>
              <a:t>Bireysel farkları ve hızı dikkate almayı sağlar. Öğretimi ve öğrenme hızını bireyselleştirir.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914399"/>
          </a:xfrm>
        </p:spPr>
        <p:txBody>
          <a:bodyPr>
            <a:noAutofit/>
          </a:bodyPr>
          <a:lstStyle/>
          <a:p>
            <a:pPr algn="l">
              <a:buFont typeface="Wingdings" pitchFamily="2" charset="2"/>
              <a:buChar char="Ø"/>
            </a:pPr>
            <a:r>
              <a:rPr lang="tr-TR" sz="2400" i="1" dirty="0" smtClean="0"/>
              <a:t>Öğrencilerin boş zamanlarını eğitsel ve yararlı çalışmalarla geçirmelerini sağlar.</a:t>
            </a:r>
            <a:br>
              <a:rPr lang="tr-TR" sz="2400" i="1" dirty="0" smtClean="0"/>
            </a:br>
            <a:endParaRPr lang="en-US" sz="2400" i="1" dirty="0"/>
          </a:p>
        </p:txBody>
      </p:sp>
      <p:sp>
        <p:nvSpPr>
          <p:cNvPr id="3" name="Subtitle 2"/>
          <p:cNvSpPr>
            <a:spLocks noGrp="1"/>
          </p:cNvSpPr>
          <p:nvPr>
            <p:ph type="subTitle" idx="1"/>
          </p:nvPr>
        </p:nvSpPr>
        <p:spPr>
          <a:xfrm>
            <a:off x="762000" y="1219200"/>
            <a:ext cx="7772400" cy="5257800"/>
          </a:xfrm>
        </p:spPr>
        <p:txBody>
          <a:bodyPr>
            <a:normAutofit/>
          </a:bodyPr>
          <a:lstStyle/>
          <a:p>
            <a:pPr algn="l">
              <a:buFont typeface="Wingdings" pitchFamily="2" charset="2"/>
              <a:buChar char="Ø"/>
            </a:pPr>
            <a:r>
              <a:rPr lang="tr-TR" sz="2400" dirty="0" smtClean="0">
                <a:solidFill>
                  <a:schemeClr val="tx1"/>
                </a:solidFill>
              </a:rPr>
              <a:t>Öğrenciye bağımsız çalışma alışkanlığı kazandırır.</a:t>
            </a:r>
            <a:br>
              <a:rPr lang="tr-TR" sz="2400" dirty="0" smtClean="0">
                <a:solidFill>
                  <a:schemeClr val="tx1"/>
                </a:solidFill>
              </a:rPr>
            </a:br>
            <a:r>
              <a:rPr lang="tr-TR" sz="2400" dirty="0" smtClean="0">
                <a:solidFill>
                  <a:schemeClr val="tx1"/>
                </a:solidFill>
              </a:rPr>
              <a:t>Öğretmen açısından derse iyi bir öğrenci hazırlığı sağladığı gibi aynı zamanda iyi bir öğrenmeyi kontrol etme aracı olur. (ödev yoluyla değerlendirme de olabilir.)</a:t>
            </a:r>
            <a:endParaRPr lang="tr-TR" sz="2400" b="1" i="1" dirty="0" smtClean="0">
              <a:solidFill>
                <a:schemeClr val="tx1"/>
              </a:solidFill>
            </a:endParaRPr>
          </a:p>
          <a:p>
            <a:endParaRPr lang="tr-TR" sz="2400" b="1" i="1" dirty="0">
              <a:solidFill>
                <a:schemeClr val="tx1"/>
              </a:solidFill>
            </a:endParaRPr>
          </a:p>
          <a:p>
            <a:r>
              <a:rPr lang="tr-TR" sz="2400" b="1" i="1" dirty="0" smtClean="0">
                <a:solidFill>
                  <a:schemeClr val="tx1"/>
                </a:solidFill>
              </a:rPr>
              <a:t>Sınırlılıkları</a:t>
            </a:r>
          </a:p>
          <a:p>
            <a:pPr algn="l">
              <a:buFont typeface="Wingdings" pitchFamily="2" charset="2"/>
              <a:buChar char="Ø"/>
            </a:pPr>
            <a:r>
              <a:rPr lang="tr-TR" sz="2400" i="1" dirty="0" smtClean="0">
                <a:solidFill>
                  <a:schemeClr val="tx1"/>
                </a:solidFill>
              </a:rPr>
              <a:t>Etkisiz kullanımı öğrenciyi bıktırabilir.</a:t>
            </a:r>
          </a:p>
          <a:p>
            <a:pPr algn="l">
              <a:buFont typeface="Wingdings" pitchFamily="2" charset="2"/>
              <a:buChar char="Ø"/>
            </a:pPr>
            <a:r>
              <a:rPr lang="tr-TR" sz="2400" i="1" dirty="0" smtClean="0">
                <a:solidFill>
                  <a:schemeClr val="tx1"/>
                </a:solidFill>
              </a:rPr>
              <a:t>Yanlış kullanıldığında ceza gibi algılanabilir.</a:t>
            </a:r>
          </a:p>
          <a:p>
            <a:pPr algn="l">
              <a:buFont typeface="Wingdings" pitchFamily="2" charset="2"/>
              <a:buChar char="Ø"/>
            </a:pPr>
            <a:r>
              <a:rPr lang="tr-TR" sz="2400" i="1" dirty="0" smtClean="0">
                <a:solidFill>
                  <a:schemeClr val="tx1"/>
                </a:solidFill>
              </a:rPr>
              <a:t>Öğrenciler derste iyi öğrenilemeyen konularda ödev yapmada zorlanabilir.</a:t>
            </a:r>
            <a:endParaRPr lang="en-US" sz="2400" i="1"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946150"/>
          </a:xfrm>
        </p:spPr>
        <p:txBody>
          <a:bodyPr/>
          <a:lstStyle/>
          <a:p>
            <a:r>
              <a:rPr lang="tr-TR" dirty="0" smtClean="0"/>
              <a:t>SERGİ</a:t>
            </a:r>
            <a:endParaRPr lang="tr-TR" dirty="0"/>
          </a:p>
        </p:txBody>
      </p:sp>
      <p:pic>
        <p:nvPicPr>
          <p:cNvPr id="5" name="İçerik Yer Tutucusu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510212" y="2328069"/>
            <a:ext cx="2619375" cy="1743075"/>
          </a:xfrm>
        </p:spPr>
      </p:pic>
      <p:sp>
        <p:nvSpPr>
          <p:cNvPr id="4" name="Metin Yer Tutucusu 3"/>
          <p:cNvSpPr>
            <a:spLocks noGrp="1"/>
          </p:cNvSpPr>
          <p:nvPr>
            <p:ph type="body" sz="half" idx="2"/>
          </p:nvPr>
        </p:nvSpPr>
        <p:spPr>
          <a:xfrm>
            <a:off x="457200" y="1143000"/>
            <a:ext cx="4191000" cy="4983163"/>
          </a:xfrm>
        </p:spPr>
        <p:txBody>
          <a:bodyPr>
            <a:normAutofit fontScale="62500" lnSpcReduction="20000"/>
          </a:bodyPr>
          <a:lstStyle/>
          <a:p>
            <a:pPr lvl="0"/>
            <a:r>
              <a:rPr lang="tr-TR" sz="2400" i="1" dirty="0">
                <a:solidFill>
                  <a:prstClr val="black"/>
                </a:solidFill>
              </a:rPr>
              <a:t>Öğretilen veya kazandırılmak istenen davranışlarla ilgili sunulabilecek ürünlerin düzenlenmesi ve incelenmesi amacıyla kullanılır. Yazı , şiir , heykel , resim gibi ürünlerin uygun şekilde yerleştirilerek göz önüne konulması , incelemeye sunulmasıdır. Öğrenciler hem ürünleri hazırlarken hem de ürünleri incelerken öğrenebilme fırsatı bulurlar. Öğrencinin öğrenme sürecindeki etkinliklerini paylama amacıyla yapılır. Sergiler grup bilinci ve grupla çalışma alışkanlıklarını geliştirir , motivasyonu artırır. Hem ürün hem de süreç değerlendirmeye olanak tanır. Sergi ; öğrenciler tarafından üretilen  , toplanan , yazılan , çizilen , yazılan ya da şekillendirilen ürünlerin düzenlenerek izlenmeye hazır hale getirilmesidir. Sergi ; başka sınıfın öğrencilerine de estetik anlayış geliştirmeleri konusunda katkı sağlar. Öğrenci üretirken , toplarken ve düzenlemeler yaparken yaratıcılığını ve estetik anlayışını , sorumluluk duygusunu ; organizasyon , birlikte çalışma ve değerlendirme becerisini geliştirir.   </a:t>
            </a:r>
          </a:p>
          <a:p>
            <a:endParaRPr lang="tr-TR" dirty="0"/>
          </a:p>
        </p:txBody>
      </p:sp>
    </p:spTree>
    <p:extLst>
      <p:ext uri="{BB962C8B-B14F-4D97-AF65-F5344CB8AC3E}">
        <p14:creationId xmlns:p14="http://schemas.microsoft.com/office/powerpoint/2010/main" val="3006668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609599"/>
          </a:xfrm>
        </p:spPr>
        <p:txBody>
          <a:bodyPr>
            <a:normAutofit/>
          </a:bodyPr>
          <a:lstStyle/>
          <a:p>
            <a:r>
              <a:rPr lang="tr-TR" sz="2400" b="1" i="1" dirty="0" smtClean="0"/>
              <a:t>Özellikleri</a:t>
            </a:r>
            <a:endParaRPr lang="en-US" sz="2400" b="1" i="1" dirty="0"/>
          </a:p>
        </p:txBody>
      </p:sp>
      <p:sp>
        <p:nvSpPr>
          <p:cNvPr id="3" name="Subtitle 2"/>
          <p:cNvSpPr>
            <a:spLocks noGrp="1"/>
          </p:cNvSpPr>
          <p:nvPr>
            <p:ph type="subTitle" idx="1"/>
          </p:nvPr>
        </p:nvSpPr>
        <p:spPr>
          <a:xfrm>
            <a:off x="685800" y="609600"/>
            <a:ext cx="7848600" cy="6248400"/>
          </a:xfrm>
        </p:spPr>
        <p:txBody>
          <a:bodyPr>
            <a:normAutofit lnSpcReduction="10000"/>
          </a:bodyPr>
          <a:lstStyle/>
          <a:p>
            <a:pPr algn="l">
              <a:buFont typeface="Wingdings" pitchFamily="2" charset="2"/>
              <a:buChar char="Ø"/>
            </a:pPr>
            <a:r>
              <a:rPr lang="tr-TR" sz="2400" i="1" dirty="0" smtClean="0">
                <a:solidFill>
                  <a:schemeClr val="tx1"/>
                </a:solidFill>
              </a:rPr>
              <a:t>Öğrenci merkezlidir.</a:t>
            </a:r>
          </a:p>
          <a:p>
            <a:pPr algn="l">
              <a:buFont typeface="Wingdings" pitchFamily="2" charset="2"/>
              <a:buChar char="Ø"/>
            </a:pPr>
            <a:r>
              <a:rPr lang="tr-TR" sz="2400" i="1" dirty="0" smtClean="0">
                <a:solidFill>
                  <a:schemeClr val="tx1"/>
                </a:solidFill>
              </a:rPr>
              <a:t>Hem süreçte çalışmayı hem de ürünleri düzenleyip ortaya koymayı gerektirir.</a:t>
            </a:r>
          </a:p>
          <a:p>
            <a:pPr algn="l">
              <a:buFont typeface="Wingdings" pitchFamily="2" charset="2"/>
              <a:buChar char="Ø"/>
            </a:pPr>
            <a:r>
              <a:rPr lang="tr-TR" sz="2400" i="1" dirty="0" smtClean="0">
                <a:solidFill>
                  <a:schemeClr val="tx1"/>
                </a:solidFill>
              </a:rPr>
              <a:t>Öğrencilerin etkin katılımıyla çalışmayı , yaparak ve diğer ürünleri izleyerek öğrenmelerini gerektirir.</a:t>
            </a:r>
          </a:p>
          <a:p>
            <a:pPr algn="l"/>
            <a:r>
              <a:rPr lang="tr-TR" sz="2400" b="1" i="1" dirty="0">
                <a:solidFill>
                  <a:schemeClr val="tx1"/>
                </a:solidFill>
              </a:rPr>
              <a:t> </a:t>
            </a:r>
            <a:r>
              <a:rPr lang="tr-TR" sz="2400" b="1" i="1" dirty="0" smtClean="0">
                <a:solidFill>
                  <a:schemeClr val="tx1"/>
                </a:solidFill>
              </a:rPr>
              <a:t>                                          Yararları</a:t>
            </a:r>
          </a:p>
          <a:p>
            <a:pPr algn="l">
              <a:buFont typeface="Wingdings" pitchFamily="2" charset="2"/>
              <a:buChar char="Ø"/>
            </a:pPr>
            <a:r>
              <a:rPr lang="tr-TR" sz="2400" i="1" dirty="0" smtClean="0">
                <a:solidFill>
                  <a:schemeClr val="tx1"/>
                </a:solidFill>
              </a:rPr>
              <a:t>Öğrencilerin yaratıcılığını ve estetik duygusunu geliştirir.</a:t>
            </a:r>
          </a:p>
          <a:p>
            <a:pPr algn="l">
              <a:buFont typeface="Wingdings" pitchFamily="2" charset="2"/>
              <a:buChar char="Ø"/>
            </a:pPr>
            <a:r>
              <a:rPr lang="tr-TR" sz="2400" i="1" dirty="0" smtClean="0">
                <a:solidFill>
                  <a:schemeClr val="tx1"/>
                </a:solidFill>
              </a:rPr>
              <a:t>Ortamı düzenlemede ve ürünleri ortaya koymada grupla çalışma olanağı tanır.</a:t>
            </a:r>
          </a:p>
          <a:p>
            <a:pPr algn="l">
              <a:buFont typeface="Wingdings" pitchFamily="2" charset="2"/>
              <a:buChar char="Ø"/>
            </a:pPr>
            <a:r>
              <a:rPr lang="tr-TR" sz="2400" i="1" dirty="0" smtClean="0">
                <a:solidFill>
                  <a:schemeClr val="tx1"/>
                </a:solidFill>
              </a:rPr>
              <a:t>Öğrenme güdüsünü artırır.</a:t>
            </a:r>
          </a:p>
          <a:p>
            <a:pPr algn="l">
              <a:buFont typeface="Wingdings" pitchFamily="2" charset="2"/>
              <a:buChar char="Ø"/>
            </a:pPr>
            <a:r>
              <a:rPr lang="tr-TR" sz="2400" i="1" dirty="0" smtClean="0">
                <a:solidFill>
                  <a:schemeClr val="tx1"/>
                </a:solidFill>
              </a:rPr>
              <a:t>Hem ürün hem de süreç değerlendirmeye olanak sağlar.</a:t>
            </a:r>
          </a:p>
          <a:p>
            <a:pPr algn="l"/>
            <a:r>
              <a:rPr lang="tr-TR" sz="2400" b="1" i="1" dirty="0">
                <a:solidFill>
                  <a:schemeClr val="tx1"/>
                </a:solidFill>
              </a:rPr>
              <a:t> </a:t>
            </a:r>
            <a:r>
              <a:rPr lang="tr-TR" sz="2400" b="1" i="1" dirty="0" smtClean="0">
                <a:solidFill>
                  <a:schemeClr val="tx1"/>
                </a:solidFill>
              </a:rPr>
              <a:t>                                            Sınırlılıkları</a:t>
            </a:r>
          </a:p>
          <a:p>
            <a:pPr algn="l">
              <a:buFont typeface="Wingdings" pitchFamily="2" charset="2"/>
              <a:buChar char="Ø"/>
            </a:pPr>
            <a:r>
              <a:rPr lang="tr-TR" sz="2400" i="1" dirty="0" smtClean="0">
                <a:solidFill>
                  <a:schemeClr val="tx1"/>
                </a:solidFill>
              </a:rPr>
              <a:t>Zaman alıcıdır.</a:t>
            </a:r>
          </a:p>
          <a:p>
            <a:pPr algn="l">
              <a:buFont typeface="Wingdings" pitchFamily="2" charset="2"/>
              <a:buChar char="Ø"/>
            </a:pPr>
            <a:r>
              <a:rPr lang="tr-TR" sz="2400" i="1" dirty="0" smtClean="0">
                <a:solidFill>
                  <a:schemeClr val="tx1"/>
                </a:solidFill>
              </a:rPr>
              <a:t>Masraflı ve pahalıdır.</a:t>
            </a:r>
          </a:p>
          <a:p>
            <a:pPr algn="l">
              <a:buFont typeface="Wingdings" pitchFamily="2" charset="2"/>
              <a:buChar char="Ø"/>
            </a:pPr>
            <a:r>
              <a:rPr lang="tr-TR" sz="2400" i="1" dirty="0" smtClean="0">
                <a:solidFill>
                  <a:schemeClr val="tx1"/>
                </a:solidFill>
              </a:rPr>
              <a:t>Materyal kullanımı konusunda , ön koşul öğrenmeler gerçekleşmediyse istenen sonuçlara ulaşılamaz.</a:t>
            </a:r>
          </a:p>
          <a:p>
            <a:pPr algn="l"/>
            <a:endParaRPr lang="en-US" sz="2400" i="1"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793750"/>
          </a:xfrm>
        </p:spPr>
        <p:txBody>
          <a:bodyPr/>
          <a:lstStyle/>
          <a:p>
            <a:r>
              <a:rPr lang="tr-TR" dirty="0" smtClean="0"/>
              <a:t>MÜZE EĞİTİMİ</a:t>
            </a:r>
            <a:endParaRPr lang="tr-TR" dirty="0"/>
          </a:p>
        </p:txBody>
      </p:sp>
      <p:pic>
        <p:nvPicPr>
          <p:cNvPr id="5" name="İçerik Yer Tutucusu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724400" y="1676400"/>
            <a:ext cx="4191000" cy="3200400"/>
          </a:xfrm>
        </p:spPr>
      </p:pic>
      <p:sp>
        <p:nvSpPr>
          <p:cNvPr id="4" name="Metin Yer Tutucusu 3"/>
          <p:cNvSpPr>
            <a:spLocks noGrp="1"/>
          </p:cNvSpPr>
          <p:nvPr>
            <p:ph type="body" sz="half" idx="2"/>
          </p:nvPr>
        </p:nvSpPr>
        <p:spPr>
          <a:xfrm>
            <a:off x="457200" y="1295400"/>
            <a:ext cx="3962400" cy="4830763"/>
          </a:xfrm>
        </p:spPr>
        <p:txBody>
          <a:bodyPr>
            <a:normAutofit fontScale="85000" lnSpcReduction="10000"/>
          </a:bodyPr>
          <a:lstStyle/>
          <a:p>
            <a:r>
              <a:rPr lang="tr-TR" sz="2400" i="1" dirty="0">
                <a:solidFill>
                  <a:prstClr val="black"/>
                </a:solidFill>
              </a:rPr>
              <a:t> Müzeler evrensel iletişim ortamları olup eğitsel , entelektüel ve çok kültürlülük olanakları sağlayan bu anlamda kar amacı gütmeyen kültür merkezleridir. Müzeler kitapların ve derslerin açıkça ortaya koyamadığı nesneler arasındaki bağları göstererek gözlem ve izleme yoluyla mantıksal sürekliliği ve karşılaştırma yollarını öğretir. Gelişmiş ülkelerde öğretmenler toplumsal kaynakları kullanmaya teşvik edilmektedir. Böylece öğretmenlerin müzelerden , sanat galerilerinden ve bu kuruluşların eğitim amaçlı programlarından yararlanmaları teşvik edilmektedir.  </a:t>
            </a:r>
            <a:endParaRPr lang="tr-TR" dirty="0"/>
          </a:p>
        </p:txBody>
      </p:sp>
    </p:spTree>
    <p:extLst>
      <p:ext uri="{BB962C8B-B14F-4D97-AF65-F5344CB8AC3E}">
        <p14:creationId xmlns:p14="http://schemas.microsoft.com/office/powerpoint/2010/main" val="38193174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609599"/>
          </a:xfrm>
        </p:spPr>
        <p:txBody>
          <a:bodyPr>
            <a:normAutofit/>
          </a:bodyPr>
          <a:lstStyle/>
          <a:p>
            <a:r>
              <a:rPr lang="tr-TR" sz="2400" b="1" i="1" dirty="0" smtClean="0"/>
              <a:t>Özellikleri</a:t>
            </a:r>
            <a:endParaRPr lang="en-US" sz="2400" b="1" i="1" dirty="0"/>
          </a:p>
        </p:txBody>
      </p:sp>
      <p:sp>
        <p:nvSpPr>
          <p:cNvPr id="3" name="Subtitle 2"/>
          <p:cNvSpPr>
            <a:spLocks noGrp="1"/>
          </p:cNvSpPr>
          <p:nvPr>
            <p:ph type="subTitle" idx="1"/>
          </p:nvPr>
        </p:nvSpPr>
        <p:spPr>
          <a:xfrm>
            <a:off x="685800" y="609600"/>
            <a:ext cx="7848600" cy="6019800"/>
          </a:xfrm>
        </p:spPr>
        <p:txBody>
          <a:bodyPr>
            <a:normAutofit lnSpcReduction="10000"/>
          </a:bodyPr>
          <a:lstStyle/>
          <a:p>
            <a:pPr algn="l">
              <a:buFont typeface="Wingdings" pitchFamily="2" charset="2"/>
              <a:buChar char="Ø"/>
            </a:pPr>
            <a:r>
              <a:rPr lang="tr-TR" sz="2400" i="1" dirty="0" smtClean="0">
                <a:solidFill>
                  <a:schemeClr val="tx1"/>
                </a:solidFill>
              </a:rPr>
              <a:t>Öğrenci merkezlidir.</a:t>
            </a:r>
          </a:p>
          <a:p>
            <a:pPr algn="l">
              <a:buFont typeface="Wingdings" pitchFamily="2" charset="2"/>
              <a:buChar char="Ø"/>
            </a:pPr>
            <a:r>
              <a:rPr lang="tr-TR" sz="2400" i="1" dirty="0" smtClean="0">
                <a:solidFill>
                  <a:schemeClr val="tx1"/>
                </a:solidFill>
              </a:rPr>
              <a:t>Görerek ve yaşayarak öğrenme temellidir.</a:t>
            </a:r>
          </a:p>
          <a:p>
            <a:pPr algn="l">
              <a:buFont typeface="Wingdings" pitchFamily="2" charset="2"/>
              <a:buChar char="Ø"/>
            </a:pPr>
            <a:r>
              <a:rPr lang="tr-TR" sz="2400" i="1" dirty="0" smtClean="0">
                <a:solidFill>
                  <a:schemeClr val="tx1"/>
                </a:solidFill>
              </a:rPr>
              <a:t>Öğrencilerle birlikte planlamayı , uygulamayı ve değerlendirmeyi gerektirir.</a:t>
            </a:r>
          </a:p>
          <a:p>
            <a:pPr algn="l">
              <a:buFont typeface="Wingdings" pitchFamily="2" charset="2"/>
              <a:buChar char="Ø"/>
            </a:pPr>
            <a:r>
              <a:rPr lang="tr-TR" sz="2400" i="1" dirty="0" smtClean="0">
                <a:solidFill>
                  <a:schemeClr val="tx1"/>
                </a:solidFill>
              </a:rPr>
              <a:t>Gerçek ürünlerin , izlenerek incelenmesini ve bilgilerin somutlaştırılmasını sağlar.</a:t>
            </a:r>
          </a:p>
          <a:p>
            <a:pPr algn="l"/>
            <a:r>
              <a:rPr lang="tr-TR" sz="2400" b="1" i="1" dirty="0">
                <a:solidFill>
                  <a:schemeClr val="tx1"/>
                </a:solidFill>
              </a:rPr>
              <a:t> </a:t>
            </a:r>
            <a:r>
              <a:rPr lang="tr-TR" sz="2400" b="1" i="1" dirty="0" smtClean="0">
                <a:solidFill>
                  <a:schemeClr val="tx1"/>
                </a:solidFill>
              </a:rPr>
              <a:t>                                           Yararları</a:t>
            </a:r>
          </a:p>
          <a:p>
            <a:pPr algn="l">
              <a:buFont typeface="Wingdings" pitchFamily="2" charset="2"/>
              <a:buChar char="Ø"/>
            </a:pPr>
            <a:r>
              <a:rPr lang="tr-TR" sz="2400" i="1" dirty="0" smtClean="0">
                <a:solidFill>
                  <a:schemeClr val="tx1"/>
                </a:solidFill>
              </a:rPr>
              <a:t>Öğrencilerin sanatı bilinçli tüketen ve sorgulayan bireyler olarak yetişmesi sağlanır.</a:t>
            </a:r>
          </a:p>
          <a:p>
            <a:pPr algn="l">
              <a:buFont typeface="Wingdings" pitchFamily="2" charset="2"/>
              <a:buChar char="Ø"/>
            </a:pPr>
            <a:r>
              <a:rPr lang="tr-TR" sz="2400" i="1" dirty="0" smtClean="0">
                <a:solidFill>
                  <a:schemeClr val="tx1"/>
                </a:solidFill>
              </a:rPr>
              <a:t>Bireylere özellikle dünya sanatına ilişkin entelektüel , kültürel bilgi ve deneyimler kazandırır.</a:t>
            </a:r>
          </a:p>
          <a:p>
            <a:pPr algn="l">
              <a:buFont typeface="Wingdings" pitchFamily="2" charset="2"/>
              <a:buChar char="Ø"/>
            </a:pPr>
            <a:r>
              <a:rPr lang="tr-TR" sz="2400" i="1" dirty="0" smtClean="0">
                <a:solidFill>
                  <a:schemeClr val="tx1"/>
                </a:solidFill>
              </a:rPr>
              <a:t>Öğrencilerin sanat ürünlerine yönelik çok yönlü düşünmesi sağlanır.</a:t>
            </a:r>
          </a:p>
          <a:p>
            <a:pPr algn="l">
              <a:buFont typeface="Wingdings" pitchFamily="2" charset="2"/>
              <a:buChar char="Ø"/>
            </a:pPr>
            <a:r>
              <a:rPr lang="tr-TR" sz="2400" i="1" dirty="0" smtClean="0">
                <a:solidFill>
                  <a:schemeClr val="tx1"/>
                </a:solidFill>
              </a:rPr>
              <a:t>Öğrencilerin kendi ülkelerindeki sanat yapılarını tanıyarak toplumsal değerler hakkında düşünce sahibi olmalarına imkan tanır.</a:t>
            </a:r>
            <a:endParaRPr lang="en-US" sz="2400" i="1"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533400"/>
            <a:ext cx="7772400" cy="990600"/>
          </a:xfrm>
        </p:spPr>
        <p:txBody>
          <a:bodyPr>
            <a:normAutofit fontScale="90000"/>
          </a:bodyPr>
          <a:lstStyle/>
          <a:p>
            <a:pPr algn="l"/>
            <a:r>
              <a:rPr lang="tr-TR" sz="2400" i="1" dirty="0" smtClean="0"/>
              <a:t/>
            </a:r>
            <a:br>
              <a:rPr lang="tr-TR" sz="2400" i="1" dirty="0" smtClean="0"/>
            </a:br>
            <a:r>
              <a:rPr lang="tr-TR" sz="2400" i="1" dirty="0" smtClean="0"/>
              <a:t>  </a:t>
            </a:r>
            <a:r>
              <a:rPr lang="tr-TR" sz="2700" i="1" dirty="0" smtClean="0"/>
              <a:t>Öğrencilerin toplumsal , bilimsel ve sanatsal konularında bilgi sahibi olmalarını sağlar.</a:t>
            </a:r>
            <a:r>
              <a:rPr lang="tr-TR" sz="2400" i="1" dirty="0" smtClean="0"/>
              <a:t/>
            </a:r>
            <a:br>
              <a:rPr lang="tr-TR" sz="2400" i="1" dirty="0" smtClean="0"/>
            </a:br>
            <a:endParaRPr lang="en-US" sz="2400" dirty="0"/>
          </a:p>
        </p:txBody>
      </p:sp>
      <p:sp>
        <p:nvSpPr>
          <p:cNvPr id="3" name="Subtitle 2"/>
          <p:cNvSpPr>
            <a:spLocks noGrp="1"/>
          </p:cNvSpPr>
          <p:nvPr>
            <p:ph type="subTitle" idx="1"/>
          </p:nvPr>
        </p:nvSpPr>
        <p:spPr>
          <a:xfrm>
            <a:off x="685800" y="1600200"/>
            <a:ext cx="7848600" cy="4724400"/>
          </a:xfrm>
        </p:spPr>
        <p:txBody>
          <a:bodyPr>
            <a:normAutofit/>
          </a:bodyPr>
          <a:lstStyle/>
          <a:p>
            <a:pPr algn="l">
              <a:buFont typeface="Wingdings" pitchFamily="2" charset="2"/>
              <a:buChar char="Ø"/>
            </a:pPr>
            <a:r>
              <a:rPr lang="tr-TR" sz="2400" i="1" dirty="0" smtClean="0">
                <a:solidFill>
                  <a:schemeClr val="tx1"/>
                </a:solidFill>
              </a:rPr>
              <a:t>Öğrenciler beş duyu organını kullanarak  , keşfederek , araştırarak , bizzat uygulamalara katılarak daha kalıcı etkili öğrenmeler sağlar.</a:t>
            </a:r>
          </a:p>
          <a:p>
            <a:pPr algn="l">
              <a:buFont typeface="Wingdings" pitchFamily="2" charset="2"/>
              <a:buChar char="Ø"/>
            </a:pPr>
            <a:r>
              <a:rPr lang="tr-TR" sz="2400" i="1" dirty="0" smtClean="0">
                <a:solidFill>
                  <a:schemeClr val="tx1"/>
                </a:solidFill>
              </a:rPr>
              <a:t>Öğrencilerin bilişsel ve duyuşsal gelişimine katkı sağlar.</a:t>
            </a:r>
          </a:p>
          <a:p>
            <a:pPr algn="l"/>
            <a:r>
              <a:rPr lang="tr-TR" sz="2400" b="1" i="1" dirty="0" smtClean="0">
                <a:solidFill>
                  <a:schemeClr val="tx1"/>
                </a:solidFill>
              </a:rPr>
              <a:t>                                   Sınırlılıkları</a:t>
            </a:r>
          </a:p>
          <a:p>
            <a:pPr algn="l">
              <a:buFont typeface="Wingdings" pitchFamily="2" charset="2"/>
              <a:buChar char="Ø"/>
            </a:pPr>
            <a:r>
              <a:rPr lang="tr-TR" sz="2400" i="1" dirty="0" smtClean="0">
                <a:solidFill>
                  <a:schemeClr val="tx1"/>
                </a:solidFill>
              </a:rPr>
              <a:t>İyi bir ön hazırlık ve plan gerektirir.</a:t>
            </a:r>
          </a:p>
          <a:p>
            <a:pPr algn="l">
              <a:buFont typeface="Wingdings" pitchFamily="2" charset="2"/>
              <a:buChar char="Ø"/>
            </a:pPr>
            <a:r>
              <a:rPr lang="tr-TR" sz="2400" i="1" dirty="0" smtClean="0">
                <a:solidFill>
                  <a:schemeClr val="tx1"/>
                </a:solidFill>
              </a:rPr>
              <a:t>Maliyet açısından ekonomik olmayabilir.</a:t>
            </a:r>
          </a:p>
          <a:p>
            <a:pPr algn="l">
              <a:buFont typeface="Wingdings" pitchFamily="2" charset="2"/>
              <a:buChar char="Ø"/>
            </a:pPr>
            <a:r>
              <a:rPr lang="tr-TR" sz="2400" i="1" dirty="0" smtClean="0">
                <a:solidFill>
                  <a:schemeClr val="tx1"/>
                </a:solidFill>
              </a:rPr>
              <a:t>Etkili kullanılmadığı taktirde öğrencilerin çekingen kalmalarına neden olabilir.</a:t>
            </a:r>
            <a:endParaRPr lang="en-US" sz="2400" i="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52400"/>
            <a:ext cx="3008313" cy="914400"/>
          </a:xfrm>
        </p:spPr>
        <p:txBody>
          <a:bodyPr/>
          <a:lstStyle/>
          <a:p>
            <a:r>
              <a:rPr lang="tr-TR" dirty="0" smtClean="0"/>
              <a:t>GEZİ</a:t>
            </a:r>
            <a:endParaRPr lang="tr-TR" dirty="0"/>
          </a:p>
        </p:txBody>
      </p:sp>
      <p:pic>
        <p:nvPicPr>
          <p:cNvPr id="5" name="İçerik Yer Tutucusu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019800" y="2438400"/>
            <a:ext cx="2667000" cy="2209800"/>
          </a:xfrm>
        </p:spPr>
      </p:pic>
      <p:sp>
        <p:nvSpPr>
          <p:cNvPr id="4" name="Metin Yer Tutucusu 3"/>
          <p:cNvSpPr>
            <a:spLocks noGrp="1"/>
          </p:cNvSpPr>
          <p:nvPr>
            <p:ph type="body" sz="half" idx="2"/>
          </p:nvPr>
        </p:nvSpPr>
        <p:spPr>
          <a:xfrm>
            <a:off x="304800" y="1143000"/>
            <a:ext cx="4876800" cy="5181600"/>
          </a:xfrm>
        </p:spPr>
        <p:txBody>
          <a:bodyPr>
            <a:normAutofit fontScale="92500"/>
          </a:bodyPr>
          <a:lstStyle/>
          <a:p>
            <a:pPr lvl="1"/>
            <a:r>
              <a:rPr lang="tr-TR" sz="1800" i="1" dirty="0">
                <a:solidFill>
                  <a:prstClr val="black"/>
                </a:solidFill>
              </a:rPr>
              <a:t> Sınıfta işlenen konularla ilgili olarak yapılan planlı ziyaretlerdir. Sınıfta işlenen konuları öğrenciler için daha anlamlı ve keyifli hale getirmek için kullanılır. Bu tekniğin kullanımında dikkat edilecek hususlar  aşağıda sıralanmıştır</a:t>
            </a:r>
            <a:r>
              <a:rPr lang="tr-TR" sz="1500" i="1" dirty="0">
                <a:solidFill>
                  <a:prstClr val="black"/>
                </a:solidFill>
              </a:rPr>
              <a:t>:</a:t>
            </a:r>
          </a:p>
          <a:p>
            <a:pPr marL="342900" lvl="0" indent="-342900">
              <a:buFont typeface="Wingdings" pitchFamily="2" charset="2"/>
              <a:buChar char="Ø"/>
            </a:pPr>
            <a:r>
              <a:rPr lang="tr-TR" sz="1700" i="1" dirty="0">
                <a:solidFill>
                  <a:prstClr val="black"/>
                </a:solidFill>
              </a:rPr>
              <a:t>Öğrenciye kazandırılacak davranışlar öğrencilerle birlikte belirlenmelidir.</a:t>
            </a:r>
          </a:p>
          <a:p>
            <a:pPr marL="342900" lvl="0" indent="-342900">
              <a:buFont typeface="Wingdings" pitchFamily="2" charset="2"/>
              <a:buChar char="Ø"/>
            </a:pPr>
            <a:r>
              <a:rPr lang="tr-TR" sz="1700" i="1" dirty="0">
                <a:solidFill>
                  <a:prstClr val="black"/>
                </a:solidFill>
              </a:rPr>
              <a:t>Gezi yapılacak yer bu hedef davranışlara göre önceden belirlenmelidir.</a:t>
            </a:r>
          </a:p>
          <a:p>
            <a:pPr marL="342900" lvl="0" indent="-342900">
              <a:buFont typeface="Wingdings" pitchFamily="2" charset="2"/>
              <a:buChar char="Ø"/>
            </a:pPr>
            <a:r>
              <a:rPr lang="tr-TR" sz="1700" i="1" dirty="0">
                <a:solidFill>
                  <a:prstClr val="black"/>
                </a:solidFill>
              </a:rPr>
              <a:t>İzinler alınmalı , gezi yapılacak yerde sorulacak sorular önceden belirlenmelidir.</a:t>
            </a:r>
          </a:p>
          <a:p>
            <a:pPr marL="342900" lvl="0" indent="-342900">
              <a:buFont typeface="Wingdings" pitchFamily="2" charset="2"/>
              <a:buChar char="Ø"/>
            </a:pPr>
            <a:r>
              <a:rPr lang="tr-TR" sz="1700" i="1" dirty="0">
                <a:solidFill>
                  <a:prstClr val="black"/>
                </a:solidFill>
              </a:rPr>
              <a:t>Öğrencilerle birlikte (hedefe ve </a:t>
            </a:r>
            <a:r>
              <a:rPr lang="tr-TR" sz="1700" i="1" dirty="0" err="1">
                <a:solidFill>
                  <a:prstClr val="black"/>
                </a:solidFill>
              </a:rPr>
              <a:t>beirlenen</a:t>
            </a:r>
            <a:r>
              <a:rPr lang="tr-TR" sz="1700" i="1" dirty="0">
                <a:solidFill>
                  <a:prstClr val="black"/>
                </a:solidFill>
              </a:rPr>
              <a:t> yere göre) gezi planı hazırlanmalıdır.</a:t>
            </a:r>
          </a:p>
          <a:p>
            <a:pPr marL="342900" lvl="0" indent="-342900">
              <a:buFont typeface="Wingdings" pitchFamily="2" charset="2"/>
              <a:buChar char="Ø"/>
            </a:pPr>
            <a:r>
              <a:rPr lang="tr-TR" sz="1700" i="1" dirty="0">
                <a:solidFill>
                  <a:prstClr val="black"/>
                </a:solidFill>
              </a:rPr>
              <a:t>Gezi , plana göre yapılmalıdır.</a:t>
            </a:r>
          </a:p>
          <a:p>
            <a:pPr marL="342900" lvl="0" indent="-342900">
              <a:buFont typeface="Wingdings" pitchFamily="2" charset="2"/>
              <a:buChar char="Ø"/>
            </a:pPr>
            <a:r>
              <a:rPr lang="tr-TR" sz="1700" i="1" dirty="0">
                <a:solidFill>
                  <a:prstClr val="black"/>
                </a:solidFill>
              </a:rPr>
              <a:t>Geziden sonra yapılan etkinlikler ve sonuçlar gezinin amaçları doğrultusunda sınıfta tartışılmalıdır.</a:t>
            </a:r>
          </a:p>
          <a:p>
            <a:pPr marL="342900" lvl="0" indent="-342900">
              <a:buFont typeface="Wingdings" pitchFamily="2" charset="2"/>
              <a:buChar char="Ø"/>
            </a:pPr>
            <a:r>
              <a:rPr lang="tr-TR" sz="1700" i="1" dirty="0">
                <a:solidFill>
                  <a:prstClr val="black"/>
                </a:solidFill>
              </a:rPr>
              <a:t>Gezinin sonunda mutlaka değerlendirme yapılmalıdır.</a:t>
            </a:r>
          </a:p>
          <a:p>
            <a:pPr lvl="0"/>
            <a:endParaRPr lang="tr-TR" sz="1200" dirty="0">
              <a:solidFill>
                <a:prstClr val="black"/>
              </a:solidFill>
            </a:endParaRPr>
          </a:p>
          <a:p>
            <a:endParaRPr lang="tr-TR" dirty="0"/>
          </a:p>
        </p:txBody>
      </p:sp>
    </p:spTree>
    <p:extLst>
      <p:ext uri="{BB962C8B-B14F-4D97-AF65-F5344CB8AC3E}">
        <p14:creationId xmlns:p14="http://schemas.microsoft.com/office/powerpoint/2010/main" val="4151577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685799"/>
          </a:xfrm>
        </p:spPr>
        <p:txBody>
          <a:bodyPr>
            <a:normAutofit/>
          </a:bodyPr>
          <a:lstStyle/>
          <a:p>
            <a:r>
              <a:rPr lang="tr-TR" sz="2400" b="1" i="1" dirty="0" smtClean="0"/>
              <a:t>Özellikleri</a:t>
            </a:r>
            <a:endParaRPr lang="en-US" sz="2400" b="1" i="1" dirty="0"/>
          </a:p>
        </p:txBody>
      </p:sp>
      <p:sp>
        <p:nvSpPr>
          <p:cNvPr id="3" name="Subtitle 2"/>
          <p:cNvSpPr>
            <a:spLocks noGrp="1"/>
          </p:cNvSpPr>
          <p:nvPr>
            <p:ph type="subTitle" idx="1"/>
          </p:nvPr>
        </p:nvSpPr>
        <p:spPr>
          <a:xfrm>
            <a:off x="685800" y="1371600"/>
            <a:ext cx="7848600" cy="4267200"/>
          </a:xfrm>
        </p:spPr>
        <p:txBody>
          <a:bodyPr>
            <a:normAutofit/>
          </a:bodyPr>
          <a:lstStyle/>
          <a:p>
            <a:pPr algn="l">
              <a:buFont typeface="Wingdings" pitchFamily="2" charset="2"/>
              <a:buChar char="Ø"/>
            </a:pPr>
            <a:r>
              <a:rPr lang="tr-TR" sz="2400" i="1" dirty="0" smtClean="0">
                <a:solidFill>
                  <a:schemeClr val="tx1"/>
                </a:solidFill>
              </a:rPr>
              <a:t>Görerek ve yaşayarak öğrenme temellidir.</a:t>
            </a:r>
          </a:p>
          <a:p>
            <a:pPr algn="l">
              <a:buFont typeface="Wingdings" pitchFamily="2" charset="2"/>
              <a:buChar char="Ø"/>
            </a:pPr>
            <a:r>
              <a:rPr lang="tr-TR" sz="2400" i="1" dirty="0" smtClean="0">
                <a:solidFill>
                  <a:schemeClr val="tx1"/>
                </a:solidFill>
              </a:rPr>
              <a:t>İşlenen konunun gerçek durumu ile görülmesine olanak tanır.</a:t>
            </a:r>
          </a:p>
          <a:p>
            <a:pPr algn="l">
              <a:buFont typeface="Wingdings" pitchFamily="2" charset="2"/>
              <a:buChar char="Ø"/>
            </a:pPr>
            <a:r>
              <a:rPr lang="tr-TR" sz="2400" i="1" dirty="0" smtClean="0">
                <a:solidFill>
                  <a:schemeClr val="tx1"/>
                </a:solidFill>
              </a:rPr>
              <a:t>Ortam değişikliği gerektirir.</a:t>
            </a:r>
          </a:p>
          <a:p>
            <a:pPr algn="l">
              <a:buFont typeface="Wingdings" pitchFamily="2" charset="2"/>
              <a:buChar char="Ø"/>
            </a:pPr>
            <a:r>
              <a:rPr lang="tr-TR" sz="2400" i="1" dirty="0" smtClean="0">
                <a:solidFill>
                  <a:schemeClr val="tx1"/>
                </a:solidFill>
              </a:rPr>
              <a:t>Öğrencilerle birlikte planlamayı  , uygulamayı ve değerlendirmeyi gerektirir.</a:t>
            </a:r>
          </a:p>
          <a:p>
            <a:pPr algn="l"/>
            <a:r>
              <a:rPr lang="tr-TR" sz="2400" i="1" dirty="0" smtClean="0">
                <a:solidFill>
                  <a:schemeClr val="tx1"/>
                </a:solidFill>
              </a:rPr>
              <a:t>Öğrenci merkezlidir.</a:t>
            </a:r>
          </a:p>
          <a:p>
            <a:pPr algn="l"/>
            <a:endParaRPr lang="tr-TR" sz="2400" i="1" dirty="0" smtClean="0">
              <a:solidFill>
                <a:schemeClr val="tx1"/>
              </a:solidFill>
            </a:endParaRPr>
          </a:p>
          <a:p>
            <a:pPr algn="l">
              <a:buFont typeface="Wingdings" pitchFamily="2" charset="2"/>
              <a:buChar char="Ø"/>
            </a:pP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09599"/>
          </a:xfrm>
        </p:spPr>
        <p:txBody>
          <a:bodyPr>
            <a:normAutofit/>
          </a:bodyPr>
          <a:lstStyle/>
          <a:p>
            <a:r>
              <a:rPr lang="tr-TR" sz="2400" b="1" i="1" dirty="0" smtClean="0"/>
              <a:t>Yararları</a:t>
            </a:r>
            <a:endParaRPr lang="en-US" sz="2400" b="1" i="1" dirty="0"/>
          </a:p>
        </p:txBody>
      </p:sp>
      <p:sp>
        <p:nvSpPr>
          <p:cNvPr id="3" name="Subtitle 2"/>
          <p:cNvSpPr>
            <a:spLocks noGrp="1"/>
          </p:cNvSpPr>
          <p:nvPr>
            <p:ph type="subTitle" idx="1"/>
          </p:nvPr>
        </p:nvSpPr>
        <p:spPr>
          <a:xfrm>
            <a:off x="685800" y="1295400"/>
            <a:ext cx="7772400" cy="4343400"/>
          </a:xfrm>
        </p:spPr>
        <p:txBody>
          <a:bodyPr>
            <a:normAutofit lnSpcReduction="10000"/>
          </a:bodyPr>
          <a:lstStyle/>
          <a:p>
            <a:pPr algn="l">
              <a:buFont typeface="Wingdings" pitchFamily="2" charset="2"/>
              <a:buChar char="Ø"/>
            </a:pPr>
            <a:r>
              <a:rPr lang="tr-TR" sz="2400" i="1" dirty="0" smtClean="0">
                <a:solidFill>
                  <a:schemeClr val="tx1"/>
                </a:solidFill>
              </a:rPr>
              <a:t>Öğrencinin etkin katılımını sağladığı için kalıcı öğrenmeler  gerçekleştirebilir.</a:t>
            </a:r>
          </a:p>
          <a:p>
            <a:pPr algn="l">
              <a:buFont typeface="Wingdings" pitchFamily="2" charset="2"/>
              <a:buChar char="Ø"/>
            </a:pPr>
            <a:r>
              <a:rPr lang="tr-TR" sz="2400" i="1" dirty="0" smtClean="0">
                <a:solidFill>
                  <a:schemeClr val="tx1"/>
                </a:solidFill>
              </a:rPr>
              <a:t>Okul ile çevre arasında ilişki kurmaya ve bu ilişkileri geliştirmeye yerdım eder.</a:t>
            </a:r>
          </a:p>
          <a:p>
            <a:pPr algn="l">
              <a:buFont typeface="Wingdings" pitchFamily="2" charset="2"/>
              <a:buChar char="Ø"/>
            </a:pPr>
            <a:r>
              <a:rPr lang="tr-TR" sz="2400" i="1" dirty="0" smtClean="0">
                <a:solidFill>
                  <a:schemeClr val="tx1"/>
                </a:solidFill>
              </a:rPr>
              <a:t>Öğrencinin ilgisini çektiği için öğrenme güdüsünün artmasına katkı sağlar.</a:t>
            </a:r>
          </a:p>
          <a:p>
            <a:pPr algn="l">
              <a:buFont typeface="Wingdings" pitchFamily="2" charset="2"/>
              <a:buChar char="Ø"/>
            </a:pPr>
            <a:r>
              <a:rPr lang="tr-TR" sz="2400" i="1" dirty="0" smtClean="0">
                <a:solidFill>
                  <a:schemeClr val="tx1"/>
                </a:solidFill>
              </a:rPr>
              <a:t>Sınıfta işlenen konuların anlamlı hale gelmesini sağlar.</a:t>
            </a:r>
          </a:p>
          <a:p>
            <a:pPr algn="l">
              <a:buFont typeface="Wingdings" pitchFamily="2" charset="2"/>
              <a:buChar char="Ø"/>
            </a:pPr>
            <a:r>
              <a:rPr lang="tr-TR" sz="2400" i="1" dirty="0" smtClean="0">
                <a:solidFill>
                  <a:schemeClr val="tx1"/>
                </a:solidFill>
              </a:rPr>
              <a:t>Fırsat ve imkan eşitliği sağlar.</a:t>
            </a:r>
          </a:p>
          <a:p>
            <a:pPr algn="l">
              <a:buFont typeface="Wingdings" pitchFamily="2" charset="2"/>
              <a:buChar char="Ø"/>
            </a:pPr>
            <a:r>
              <a:rPr lang="tr-TR" sz="2400" i="1" dirty="0" smtClean="0">
                <a:solidFill>
                  <a:schemeClr val="tx1"/>
                </a:solidFill>
              </a:rPr>
              <a:t>İlk elden somut yaşantılar sağlar.</a:t>
            </a:r>
          </a:p>
          <a:p>
            <a:pPr algn="l">
              <a:buFont typeface="Wingdings" pitchFamily="2" charset="2"/>
              <a:buChar char="Ø"/>
            </a:pPr>
            <a:r>
              <a:rPr lang="tr-TR" sz="2400" i="1" dirty="0" smtClean="0">
                <a:solidFill>
                  <a:schemeClr val="tx1"/>
                </a:solidFill>
              </a:rPr>
              <a:t>Grup ile çalışmanın kural ve ilkelerinin öğrenilmesine yardım eder.</a:t>
            </a:r>
            <a:endParaRPr lang="en-US" sz="2400" i="1"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457199"/>
          </a:xfrm>
        </p:spPr>
        <p:txBody>
          <a:bodyPr>
            <a:noAutofit/>
          </a:bodyPr>
          <a:lstStyle/>
          <a:p>
            <a:r>
              <a:rPr lang="tr-TR" sz="2400" b="1" i="1" dirty="0" smtClean="0"/>
              <a:t>Sınırları</a:t>
            </a:r>
            <a:endParaRPr lang="en-US" sz="2400" b="1" i="1" dirty="0"/>
          </a:p>
        </p:txBody>
      </p:sp>
      <p:sp>
        <p:nvSpPr>
          <p:cNvPr id="3" name="Subtitle 2"/>
          <p:cNvSpPr>
            <a:spLocks noGrp="1"/>
          </p:cNvSpPr>
          <p:nvPr>
            <p:ph type="subTitle" idx="1"/>
          </p:nvPr>
        </p:nvSpPr>
        <p:spPr>
          <a:xfrm>
            <a:off x="685800" y="990600"/>
            <a:ext cx="7848600" cy="5257800"/>
          </a:xfrm>
        </p:spPr>
        <p:txBody>
          <a:bodyPr>
            <a:normAutofit/>
          </a:bodyPr>
          <a:lstStyle/>
          <a:p>
            <a:pPr algn="l">
              <a:buFont typeface="Wingdings" pitchFamily="2" charset="2"/>
              <a:buChar char="Ø"/>
            </a:pPr>
            <a:r>
              <a:rPr lang="tr-TR" sz="2400" i="1" dirty="0" smtClean="0">
                <a:solidFill>
                  <a:schemeClr val="tx1"/>
                </a:solidFill>
              </a:rPr>
              <a:t>İzin almayı ve yasal sorumluluğu gerektirir.</a:t>
            </a:r>
          </a:p>
          <a:p>
            <a:pPr algn="l">
              <a:buFont typeface="Wingdings" pitchFamily="2" charset="2"/>
              <a:buChar char="Ø"/>
            </a:pPr>
            <a:r>
              <a:rPr lang="tr-TR" sz="2400" i="1" dirty="0" smtClean="0">
                <a:solidFill>
                  <a:schemeClr val="tx1"/>
                </a:solidFill>
              </a:rPr>
              <a:t>Maliyetli ve masraflıdır.</a:t>
            </a:r>
          </a:p>
          <a:p>
            <a:pPr algn="l">
              <a:buFont typeface="Wingdings" pitchFamily="2" charset="2"/>
              <a:buChar char="Ø"/>
            </a:pPr>
            <a:r>
              <a:rPr lang="tr-TR" sz="2400" i="1" dirty="0" smtClean="0">
                <a:solidFill>
                  <a:schemeClr val="tx1"/>
                </a:solidFill>
              </a:rPr>
              <a:t>Plana uymak zordur.</a:t>
            </a:r>
          </a:p>
          <a:p>
            <a:pPr algn="l">
              <a:buFont typeface="Wingdings" pitchFamily="2" charset="2"/>
              <a:buChar char="Ø"/>
            </a:pPr>
            <a:r>
              <a:rPr lang="tr-TR" sz="2400" i="1" dirty="0" smtClean="0">
                <a:solidFill>
                  <a:schemeClr val="tx1"/>
                </a:solidFill>
              </a:rPr>
              <a:t>Zaman alıcıdır.</a:t>
            </a:r>
            <a:endParaRPr lang="en-US" sz="2400" i="1"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793750"/>
          </a:xfrm>
        </p:spPr>
        <p:txBody>
          <a:bodyPr/>
          <a:lstStyle/>
          <a:p>
            <a:r>
              <a:rPr lang="tr-TR" dirty="0" smtClean="0"/>
              <a:t>GÖZLEM</a:t>
            </a:r>
            <a:endParaRPr lang="tr-TR" dirty="0"/>
          </a:p>
        </p:txBody>
      </p:sp>
      <p:pic>
        <p:nvPicPr>
          <p:cNvPr id="5" name="İçerik Yer Tutucusu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410200" y="1905000"/>
            <a:ext cx="3019425" cy="2971801"/>
          </a:xfrm>
        </p:spPr>
      </p:pic>
      <p:sp>
        <p:nvSpPr>
          <p:cNvPr id="4" name="Metin Yer Tutucusu 3"/>
          <p:cNvSpPr>
            <a:spLocks noGrp="1"/>
          </p:cNvSpPr>
          <p:nvPr>
            <p:ph type="body" sz="half" idx="2"/>
          </p:nvPr>
        </p:nvSpPr>
        <p:spPr>
          <a:xfrm>
            <a:off x="228600" y="1066800"/>
            <a:ext cx="4648200" cy="5334000"/>
          </a:xfrm>
        </p:spPr>
        <p:txBody>
          <a:bodyPr>
            <a:normAutofit fontScale="85000" lnSpcReduction="10000"/>
          </a:bodyPr>
          <a:lstStyle/>
          <a:p>
            <a:pPr lvl="0"/>
            <a:r>
              <a:rPr lang="tr-TR" sz="2200" i="1" dirty="0">
                <a:solidFill>
                  <a:prstClr val="black"/>
                </a:solidFill>
              </a:rPr>
              <a:t> Gerçek yaşamdaki olayların , nesnelerin , insanların bir plan dahilinde izlenmesi ile gerçekleşen bir tekniktir. Gözlem tekniği , öğrenciler inceleme olanağı tanırken gözlem yapılan konuyu kavramayı da sağlar. Gözlem tekniği </a:t>
            </a:r>
            <a:r>
              <a:rPr lang="tr-TR" sz="2200" i="1" dirty="0" err="1">
                <a:solidFill>
                  <a:prstClr val="black"/>
                </a:solidFill>
              </a:rPr>
              <a:t>kulanılırken</a:t>
            </a:r>
            <a:r>
              <a:rPr lang="tr-TR" sz="2200" i="1" dirty="0">
                <a:solidFill>
                  <a:prstClr val="black"/>
                </a:solidFill>
              </a:rPr>
              <a:t> dikkat edilecek hususlar şunlardır:</a:t>
            </a:r>
          </a:p>
          <a:p>
            <a:pPr lvl="0">
              <a:buFont typeface="Wingdings" pitchFamily="2" charset="2"/>
              <a:buChar char="Ø"/>
            </a:pPr>
            <a:r>
              <a:rPr lang="tr-TR" sz="2200" i="1" dirty="0" smtClean="0">
                <a:solidFill>
                  <a:prstClr val="black"/>
                </a:solidFill>
              </a:rPr>
              <a:t>Sistematik </a:t>
            </a:r>
            <a:r>
              <a:rPr lang="tr-TR" sz="2200" i="1" dirty="0">
                <a:solidFill>
                  <a:prstClr val="black"/>
                </a:solidFill>
              </a:rPr>
              <a:t>ve bir formatı ( gözlem formu veya fişi ) olmalıdır.</a:t>
            </a:r>
          </a:p>
          <a:p>
            <a:pPr lvl="0"/>
            <a:r>
              <a:rPr lang="tr-TR" sz="2200" i="1" dirty="0">
                <a:solidFill>
                  <a:prstClr val="black"/>
                </a:solidFill>
              </a:rPr>
              <a:t>Gözleme başlamadan önce hedefler belirlenmelidir. Öğrencilere gözlenecek durum ya da olay ile ilgili önceden bilgi verilmelidir.</a:t>
            </a:r>
          </a:p>
          <a:p>
            <a:pPr lvl="0">
              <a:buFont typeface="Wingdings" pitchFamily="2" charset="2"/>
              <a:buChar char="Ø"/>
            </a:pPr>
            <a:r>
              <a:rPr lang="tr-TR" sz="2200" i="1" dirty="0">
                <a:solidFill>
                  <a:prstClr val="black"/>
                </a:solidFill>
              </a:rPr>
              <a:t>Farklı öğrenciler aynı durum ya da olayı gözlemeli , sonuçlar karşılaştırılmalıdır.</a:t>
            </a:r>
          </a:p>
          <a:p>
            <a:pPr lvl="0">
              <a:buFont typeface="Wingdings" pitchFamily="2" charset="2"/>
              <a:buChar char="Ø"/>
            </a:pPr>
            <a:r>
              <a:rPr lang="tr-TR" sz="2200" i="1" dirty="0">
                <a:solidFill>
                  <a:prstClr val="black"/>
                </a:solidFill>
              </a:rPr>
              <a:t>Gözlemci , gözlemi yaparken doğal ortamı bozmamalı , böyle bir durum söz konusu olursa gözlem gizli gerçekleştirilmelidir.</a:t>
            </a:r>
          </a:p>
          <a:p>
            <a:pPr lvl="0">
              <a:buFont typeface="Wingdings" pitchFamily="2" charset="2"/>
              <a:buChar char="Ø"/>
            </a:pPr>
            <a:r>
              <a:rPr lang="tr-TR" sz="2200" i="1" dirty="0">
                <a:solidFill>
                  <a:prstClr val="black"/>
                </a:solidFill>
              </a:rPr>
              <a:t>Gözlem sonuçları vakit kaybetmeden kaydedilmelidir.</a:t>
            </a:r>
            <a:endParaRPr lang="tr-TR" dirty="0"/>
          </a:p>
        </p:txBody>
      </p:sp>
    </p:spTree>
    <p:extLst>
      <p:ext uri="{BB962C8B-B14F-4D97-AF65-F5344CB8AC3E}">
        <p14:creationId xmlns:p14="http://schemas.microsoft.com/office/powerpoint/2010/main" val="2975070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533399"/>
          </a:xfrm>
        </p:spPr>
        <p:txBody>
          <a:bodyPr>
            <a:normAutofit/>
          </a:bodyPr>
          <a:lstStyle/>
          <a:p>
            <a:r>
              <a:rPr lang="tr-TR" sz="2400" b="1" i="1" dirty="0" smtClean="0"/>
              <a:t>Özellikleri</a:t>
            </a:r>
            <a:endParaRPr lang="en-US" sz="2400" b="1" i="1" dirty="0"/>
          </a:p>
        </p:txBody>
      </p:sp>
      <p:sp>
        <p:nvSpPr>
          <p:cNvPr id="3" name="Subtitle 2"/>
          <p:cNvSpPr>
            <a:spLocks noGrp="1"/>
          </p:cNvSpPr>
          <p:nvPr>
            <p:ph type="subTitle" idx="1"/>
          </p:nvPr>
        </p:nvSpPr>
        <p:spPr>
          <a:xfrm>
            <a:off x="685800" y="762000"/>
            <a:ext cx="7772400" cy="5715000"/>
          </a:xfrm>
        </p:spPr>
        <p:txBody>
          <a:bodyPr>
            <a:normAutofit/>
          </a:bodyPr>
          <a:lstStyle/>
          <a:p>
            <a:pPr algn="l">
              <a:buFont typeface="Wingdings" pitchFamily="2" charset="2"/>
              <a:buChar char="Ø"/>
            </a:pPr>
            <a:r>
              <a:rPr lang="tr-TR" sz="2400" i="1" dirty="0" smtClean="0">
                <a:solidFill>
                  <a:schemeClr val="tx1"/>
                </a:solidFill>
              </a:rPr>
              <a:t>Öğrenci merkezlidir.</a:t>
            </a:r>
          </a:p>
          <a:p>
            <a:pPr algn="l">
              <a:buFont typeface="Wingdings" pitchFamily="2" charset="2"/>
              <a:buChar char="Ø"/>
            </a:pPr>
            <a:r>
              <a:rPr lang="tr-TR" sz="2400" i="1" dirty="0" smtClean="0">
                <a:solidFill>
                  <a:schemeClr val="tx1"/>
                </a:solidFill>
              </a:rPr>
              <a:t>Görerek ve inceleyerek öğrenme temellidir.</a:t>
            </a:r>
          </a:p>
          <a:p>
            <a:pPr algn="l">
              <a:buFont typeface="Wingdings" pitchFamily="2" charset="2"/>
              <a:buChar char="Ø"/>
            </a:pPr>
            <a:r>
              <a:rPr lang="tr-TR" sz="2400" i="1" dirty="0" smtClean="0">
                <a:solidFill>
                  <a:schemeClr val="tx1"/>
                </a:solidFill>
              </a:rPr>
              <a:t>Doğrudan bilgi edinmeye olanak tanır.</a:t>
            </a:r>
          </a:p>
          <a:p>
            <a:pPr algn="l">
              <a:buFont typeface="Wingdings" pitchFamily="2" charset="2"/>
              <a:buChar char="Ø"/>
            </a:pPr>
            <a:r>
              <a:rPr lang="tr-TR" sz="2400" i="1" dirty="0" smtClean="0">
                <a:solidFill>
                  <a:schemeClr val="tx1"/>
                </a:solidFill>
              </a:rPr>
              <a:t>Öğrencilere olaylara derinlemesine bakmayı öğretir.</a:t>
            </a:r>
          </a:p>
          <a:p>
            <a:pPr algn="l"/>
            <a:r>
              <a:rPr lang="tr-TR" sz="2400" b="1" i="1" dirty="0">
                <a:solidFill>
                  <a:schemeClr val="tx1"/>
                </a:solidFill>
              </a:rPr>
              <a:t> </a:t>
            </a:r>
            <a:r>
              <a:rPr lang="tr-TR" sz="2400" b="1" i="1" dirty="0" smtClean="0">
                <a:solidFill>
                  <a:schemeClr val="tx1"/>
                </a:solidFill>
              </a:rPr>
              <a:t>                                            Yararları</a:t>
            </a:r>
          </a:p>
          <a:p>
            <a:pPr algn="l">
              <a:buFont typeface="Wingdings" pitchFamily="2" charset="2"/>
              <a:buChar char="Ø"/>
            </a:pPr>
            <a:r>
              <a:rPr lang="tr-TR" sz="2400" i="1" dirty="0" smtClean="0">
                <a:solidFill>
                  <a:schemeClr val="tx1"/>
                </a:solidFill>
              </a:rPr>
              <a:t>Öğrencilere bilgiyi elde etme ve yorumlama becerisi kazandırır.</a:t>
            </a:r>
          </a:p>
          <a:p>
            <a:pPr algn="l">
              <a:buFont typeface="Wingdings" pitchFamily="2" charset="2"/>
              <a:buChar char="Ø"/>
            </a:pPr>
            <a:r>
              <a:rPr lang="tr-TR" sz="2400" i="1" dirty="0" smtClean="0">
                <a:solidFill>
                  <a:schemeClr val="tx1"/>
                </a:solidFill>
              </a:rPr>
              <a:t>Bilgiyi yapılandırmada temel beceriler kazandırır.</a:t>
            </a:r>
          </a:p>
          <a:p>
            <a:pPr algn="l">
              <a:buFont typeface="Wingdings" pitchFamily="2" charset="2"/>
              <a:buChar char="Ø"/>
            </a:pPr>
            <a:r>
              <a:rPr lang="tr-TR" sz="2400" i="1" dirty="0" smtClean="0">
                <a:solidFill>
                  <a:schemeClr val="tx1"/>
                </a:solidFill>
              </a:rPr>
              <a:t>Deneyim kazandırır.</a:t>
            </a:r>
          </a:p>
          <a:p>
            <a:pPr algn="l"/>
            <a:r>
              <a:rPr lang="tr-TR" sz="2400" b="1" i="1" dirty="0">
                <a:solidFill>
                  <a:schemeClr val="tx1"/>
                </a:solidFill>
              </a:rPr>
              <a:t> </a:t>
            </a:r>
            <a:r>
              <a:rPr lang="tr-TR" sz="2400" b="1" i="1" dirty="0" smtClean="0">
                <a:solidFill>
                  <a:schemeClr val="tx1"/>
                </a:solidFill>
              </a:rPr>
              <a:t>                                             Sınırlılıkları</a:t>
            </a:r>
          </a:p>
          <a:p>
            <a:pPr algn="l">
              <a:buFont typeface="Wingdings" pitchFamily="2" charset="2"/>
              <a:buChar char="Ø"/>
            </a:pPr>
            <a:r>
              <a:rPr lang="tr-TR" sz="2400" i="1" dirty="0" smtClean="0">
                <a:solidFill>
                  <a:schemeClr val="tx1"/>
                </a:solidFill>
              </a:rPr>
              <a:t>İyi bir hazırlık gerektirir.</a:t>
            </a:r>
          </a:p>
          <a:p>
            <a:pPr algn="l">
              <a:buFont typeface="Wingdings" pitchFamily="2" charset="2"/>
              <a:buChar char="Ø"/>
            </a:pPr>
            <a:r>
              <a:rPr lang="tr-TR" sz="2400" i="1" dirty="0" smtClean="0">
                <a:solidFill>
                  <a:schemeClr val="tx1"/>
                </a:solidFill>
              </a:rPr>
              <a:t>İlk uygulamalarda etkili bir sonuç alınmayabilir.</a:t>
            </a:r>
          </a:p>
          <a:p>
            <a:pPr algn="l">
              <a:buFont typeface="Wingdings" pitchFamily="2" charset="2"/>
              <a:buChar char="Ø"/>
            </a:pPr>
            <a:r>
              <a:rPr lang="tr-TR" sz="2400" i="1" dirty="0" smtClean="0">
                <a:solidFill>
                  <a:schemeClr val="tx1"/>
                </a:solidFill>
              </a:rPr>
              <a:t>Öğrencilere çok sık uygulama olanağı tanımak güçtür.</a:t>
            </a:r>
            <a:endParaRPr lang="en-US" sz="2400" i="1"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565150"/>
          </a:xfrm>
        </p:spPr>
        <p:txBody>
          <a:bodyPr/>
          <a:lstStyle/>
          <a:p>
            <a:r>
              <a:rPr lang="tr-TR" dirty="0" smtClean="0"/>
              <a:t>GÖRÜŞME</a:t>
            </a:r>
            <a:endParaRPr lang="tr-TR" dirty="0"/>
          </a:p>
        </p:txBody>
      </p:sp>
      <p:pic>
        <p:nvPicPr>
          <p:cNvPr id="5" name="İçerik Yer Tutucusu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272087" y="2057400"/>
            <a:ext cx="3033713" cy="2590799"/>
          </a:xfrm>
        </p:spPr>
      </p:pic>
      <p:sp>
        <p:nvSpPr>
          <p:cNvPr id="4" name="Metin Yer Tutucusu 3"/>
          <p:cNvSpPr>
            <a:spLocks noGrp="1"/>
          </p:cNvSpPr>
          <p:nvPr>
            <p:ph type="body" sz="half" idx="2"/>
          </p:nvPr>
        </p:nvSpPr>
        <p:spPr>
          <a:xfrm>
            <a:off x="457200" y="990600"/>
            <a:ext cx="3733800" cy="5135563"/>
          </a:xfrm>
        </p:spPr>
        <p:txBody>
          <a:bodyPr>
            <a:normAutofit fontScale="85000" lnSpcReduction="10000"/>
          </a:bodyPr>
          <a:lstStyle/>
          <a:p>
            <a:pPr lvl="0"/>
            <a:r>
              <a:rPr lang="tr-TR" sz="2400" i="1" dirty="0">
                <a:solidFill>
                  <a:prstClr val="black"/>
                </a:solidFill>
              </a:rPr>
              <a:t>Öğrencilerden sınıfta işlenen konularla ilgili sözel iletişim yoluyla doğrudan bilgi edinmek amacıyla kullanılır. Sınıfta işlenen konularla ilgili  bilgileri genellikle uzmanlardan elde ederek sözel iletişim yoluyla öğrenmeyi sağlar. Bu teknik öğrencinin uzmanlarla dışarıda görüşmesiyle gerçekleşeceği gibi , sınıfa uzman getirilerek te gerçekleşebilir. Sınıfa uzman getirilerek gerçekleşen görüşme tekniğine kaynak kişiden yararlanma ismi de verilir. Görüşme tekniğinde amaçlar doğrultusunda sorulacak sorular ve bir zaman sınırı belirlenmelidir</a:t>
            </a:r>
            <a:r>
              <a:rPr lang="tr-TR" sz="2400" dirty="0">
                <a:solidFill>
                  <a:prstClr val="black">
                    <a:tint val="75000"/>
                  </a:prstClr>
                </a:solidFill>
              </a:rPr>
              <a:t>.</a:t>
            </a:r>
            <a:endParaRPr lang="en-US" sz="2400" dirty="0">
              <a:solidFill>
                <a:prstClr val="black">
                  <a:tint val="75000"/>
                </a:prstClr>
              </a:solidFill>
            </a:endParaRPr>
          </a:p>
          <a:p>
            <a:endParaRPr lang="tr-TR" dirty="0"/>
          </a:p>
        </p:txBody>
      </p:sp>
    </p:spTree>
    <p:extLst>
      <p:ext uri="{BB962C8B-B14F-4D97-AF65-F5344CB8AC3E}">
        <p14:creationId xmlns:p14="http://schemas.microsoft.com/office/powerpoint/2010/main" val="731988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533399"/>
          </a:xfrm>
        </p:spPr>
        <p:txBody>
          <a:bodyPr>
            <a:normAutofit/>
          </a:bodyPr>
          <a:lstStyle/>
          <a:p>
            <a:r>
              <a:rPr lang="tr-TR" sz="2400" b="1" i="1" dirty="0" smtClean="0"/>
              <a:t>Özellikleri</a:t>
            </a:r>
            <a:endParaRPr lang="en-US" sz="2400" b="1" i="1" dirty="0"/>
          </a:p>
        </p:txBody>
      </p:sp>
      <p:sp>
        <p:nvSpPr>
          <p:cNvPr id="3" name="Subtitle 2"/>
          <p:cNvSpPr>
            <a:spLocks noGrp="1"/>
          </p:cNvSpPr>
          <p:nvPr>
            <p:ph type="subTitle" idx="1"/>
          </p:nvPr>
        </p:nvSpPr>
        <p:spPr>
          <a:xfrm>
            <a:off x="685800" y="990600"/>
            <a:ext cx="7772400" cy="5562600"/>
          </a:xfrm>
        </p:spPr>
        <p:txBody>
          <a:bodyPr>
            <a:normAutofit/>
          </a:bodyPr>
          <a:lstStyle/>
          <a:p>
            <a:pPr algn="l">
              <a:buFont typeface="Wingdings" pitchFamily="2" charset="2"/>
              <a:buChar char="Ø"/>
            </a:pPr>
            <a:r>
              <a:rPr lang="tr-TR" sz="2400" i="1" dirty="0" smtClean="0">
                <a:solidFill>
                  <a:schemeClr val="tx1"/>
                </a:solidFill>
              </a:rPr>
              <a:t>Öğrenci merkezlidir.</a:t>
            </a:r>
          </a:p>
          <a:p>
            <a:pPr algn="l">
              <a:buFont typeface="Wingdings" pitchFamily="2" charset="2"/>
              <a:buChar char="Ø"/>
            </a:pPr>
            <a:r>
              <a:rPr lang="tr-TR" sz="2400" i="1" dirty="0" smtClean="0">
                <a:solidFill>
                  <a:schemeClr val="tx1"/>
                </a:solidFill>
              </a:rPr>
              <a:t>İşiterek ve söyleyerek öğrenme temellidir.</a:t>
            </a:r>
          </a:p>
          <a:p>
            <a:pPr algn="l">
              <a:buFont typeface="Wingdings" pitchFamily="2" charset="2"/>
              <a:buChar char="Ø"/>
            </a:pPr>
            <a:r>
              <a:rPr lang="tr-TR" sz="2400" i="1" dirty="0" smtClean="0">
                <a:solidFill>
                  <a:schemeClr val="tx1"/>
                </a:solidFill>
              </a:rPr>
              <a:t>Doğrudan bilgi edinme olanağı sağlar.</a:t>
            </a:r>
          </a:p>
          <a:p>
            <a:pPr algn="l">
              <a:buFont typeface="Wingdings" pitchFamily="2" charset="2"/>
              <a:buChar char="Ø"/>
            </a:pPr>
            <a:r>
              <a:rPr lang="tr-TR" sz="2400" i="1" dirty="0" smtClean="0">
                <a:solidFill>
                  <a:schemeClr val="tx1"/>
                </a:solidFill>
              </a:rPr>
              <a:t>Farklı kişilerle ilişki kurmayı gerektirir.</a:t>
            </a:r>
          </a:p>
          <a:p>
            <a:pPr algn="l"/>
            <a:r>
              <a:rPr lang="tr-TR" sz="2400" b="1" i="1" dirty="0">
                <a:solidFill>
                  <a:schemeClr val="tx1"/>
                </a:solidFill>
              </a:rPr>
              <a:t> </a:t>
            </a:r>
            <a:r>
              <a:rPr lang="tr-TR" sz="2400" b="1" i="1" dirty="0" smtClean="0">
                <a:solidFill>
                  <a:schemeClr val="tx1"/>
                </a:solidFill>
              </a:rPr>
              <a:t>                                             Yararları </a:t>
            </a:r>
          </a:p>
          <a:p>
            <a:pPr algn="l">
              <a:buFont typeface="Wingdings" pitchFamily="2" charset="2"/>
              <a:buChar char="Ø"/>
            </a:pPr>
            <a:r>
              <a:rPr lang="tr-TR" sz="2400" i="1" dirty="0" smtClean="0">
                <a:solidFill>
                  <a:schemeClr val="tx1"/>
                </a:solidFill>
              </a:rPr>
              <a:t>Bilişsel ve duyuşsal özellikler kazandırır.</a:t>
            </a:r>
          </a:p>
          <a:p>
            <a:pPr algn="l">
              <a:buFont typeface="Wingdings" pitchFamily="2" charset="2"/>
              <a:buChar char="Ø"/>
            </a:pPr>
            <a:r>
              <a:rPr lang="tr-TR" sz="2400" i="1" dirty="0" smtClean="0">
                <a:solidFill>
                  <a:schemeClr val="tx1"/>
                </a:solidFill>
              </a:rPr>
              <a:t>Farklı meslekleri tanıma olanağı sağlar.</a:t>
            </a:r>
          </a:p>
          <a:p>
            <a:pPr algn="l">
              <a:buFont typeface="Wingdings" pitchFamily="2" charset="2"/>
              <a:buChar char="Ø"/>
            </a:pPr>
            <a:r>
              <a:rPr lang="tr-TR" sz="2400" i="1" dirty="0" smtClean="0">
                <a:solidFill>
                  <a:schemeClr val="tx1"/>
                </a:solidFill>
              </a:rPr>
              <a:t>İletişim , ilişki kurma , kendine güven becerilerini geliştirir.</a:t>
            </a:r>
          </a:p>
          <a:p>
            <a:pPr algn="l"/>
            <a:r>
              <a:rPr lang="tr-TR" sz="2400" b="1" i="1" dirty="0">
                <a:solidFill>
                  <a:schemeClr val="tx1"/>
                </a:solidFill>
              </a:rPr>
              <a:t> </a:t>
            </a:r>
            <a:r>
              <a:rPr lang="tr-TR" sz="2400" b="1" i="1" dirty="0" smtClean="0">
                <a:solidFill>
                  <a:schemeClr val="tx1"/>
                </a:solidFill>
              </a:rPr>
              <a:t>                                             Sınırlılıkları</a:t>
            </a:r>
          </a:p>
          <a:p>
            <a:pPr algn="l">
              <a:buFont typeface="Wingdings" pitchFamily="2" charset="2"/>
              <a:buChar char="Ø"/>
            </a:pPr>
            <a:r>
              <a:rPr lang="tr-TR" sz="2400" i="1" dirty="0" smtClean="0">
                <a:solidFill>
                  <a:schemeClr val="tx1"/>
                </a:solidFill>
              </a:rPr>
              <a:t>İletişim becerileri yüksek öğrenciler dışındaki öğrencilerin katılımını sağlamak zordur.</a:t>
            </a:r>
          </a:p>
          <a:p>
            <a:pPr algn="l">
              <a:buFont typeface="Wingdings" pitchFamily="2" charset="2"/>
              <a:buChar char="Ø"/>
            </a:pPr>
            <a:endParaRPr lang="en-US" sz="2400" i="1" dirty="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660</TotalTime>
  <Words>1212</Words>
  <Application>Microsoft Office PowerPoint</Application>
  <PresentationFormat>Ekran Gösterisi (4:3)</PresentationFormat>
  <Paragraphs>116</Paragraphs>
  <Slides>17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17</vt:i4>
      </vt:variant>
    </vt:vector>
  </HeadingPairs>
  <TitlesOfParts>
    <vt:vector size="21" baseType="lpstr">
      <vt:lpstr>Arial</vt:lpstr>
      <vt:lpstr>Calibri</vt:lpstr>
      <vt:lpstr>Wingdings</vt:lpstr>
      <vt:lpstr>Office Theme</vt:lpstr>
      <vt:lpstr>GEZİ-GÖZLEM</vt:lpstr>
      <vt:lpstr>GEZİ</vt:lpstr>
      <vt:lpstr>Özellikleri</vt:lpstr>
      <vt:lpstr>Yararları</vt:lpstr>
      <vt:lpstr>Sınırları</vt:lpstr>
      <vt:lpstr>GÖZLEM</vt:lpstr>
      <vt:lpstr>Özellikleri</vt:lpstr>
      <vt:lpstr>GÖRÜŞME</vt:lpstr>
      <vt:lpstr>Özellikleri</vt:lpstr>
      <vt:lpstr>ÖDEV</vt:lpstr>
      <vt:lpstr>Özellikleri</vt:lpstr>
      <vt:lpstr>Öğrencilerin boş zamanlarını eğitsel ve yararlı çalışmalarla geçirmelerini sağlar. </vt:lpstr>
      <vt:lpstr>SERGİ</vt:lpstr>
      <vt:lpstr>Özellikleri</vt:lpstr>
      <vt:lpstr>MÜZE EĞİTİMİ</vt:lpstr>
      <vt:lpstr>Özellikleri</vt:lpstr>
      <vt:lpstr>   Öğrencilerin toplumsal , bilimsel ve sanatsal konularında bilgi sahibi olmalarını sağlar.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Mobilya</dc:creator>
  <cp:lastModifiedBy>nadir çeliköz</cp:lastModifiedBy>
  <cp:revision>70</cp:revision>
  <dcterms:created xsi:type="dcterms:W3CDTF">2014-06-02T17:56:41Z</dcterms:created>
  <dcterms:modified xsi:type="dcterms:W3CDTF">2015-01-16T14:20:04Z</dcterms:modified>
</cp:coreProperties>
</file>