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33"/>
  </p:notesMasterIdLst>
  <p:handoutMasterIdLst>
    <p:handoutMasterId r:id="rId34"/>
  </p:handoutMasterIdLst>
  <p:sldIdLst>
    <p:sldId id="256" r:id="rId2"/>
    <p:sldId id="258" r:id="rId3"/>
    <p:sldId id="418" r:id="rId4"/>
    <p:sldId id="419" r:id="rId5"/>
    <p:sldId id="420" r:id="rId6"/>
    <p:sldId id="421" r:id="rId7"/>
    <p:sldId id="440" r:id="rId8"/>
    <p:sldId id="422" r:id="rId9"/>
    <p:sldId id="423" r:id="rId10"/>
    <p:sldId id="424" r:id="rId11"/>
    <p:sldId id="425" r:id="rId12"/>
    <p:sldId id="426" r:id="rId13"/>
    <p:sldId id="427" r:id="rId14"/>
    <p:sldId id="428" r:id="rId15"/>
    <p:sldId id="429" r:id="rId16"/>
    <p:sldId id="430" r:id="rId17"/>
    <p:sldId id="431" r:id="rId18"/>
    <p:sldId id="432" r:id="rId19"/>
    <p:sldId id="433" r:id="rId20"/>
    <p:sldId id="434" r:id="rId21"/>
    <p:sldId id="435" r:id="rId22"/>
    <p:sldId id="436" r:id="rId23"/>
    <p:sldId id="437" r:id="rId24"/>
    <p:sldId id="438" r:id="rId25"/>
    <p:sldId id="439" r:id="rId26"/>
    <p:sldId id="443" r:id="rId27"/>
    <p:sldId id="441" r:id="rId28"/>
    <p:sldId id="444" r:id="rId29"/>
    <p:sldId id="445" r:id="rId30"/>
    <p:sldId id="446" r:id="rId31"/>
    <p:sldId id="447" r:id="rId32"/>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429" autoAdjust="0"/>
    <p:restoredTop sz="94660"/>
  </p:normalViewPr>
  <p:slideViewPr>
    <p:cSldViewPr>
      <p:cViewPr varScale="1">
        <p:scale>
          <a:sx n="86" d="100"/>
          <a:sy n="86" d="100"/>
        </p:scale>
        <p:origin x="99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7AD5C253-6890-455A-A8DB-223113A8FA6B}" type="datetimeFigureOut">
              <a:rPr lang="en-US"/>
              <a:pPr>
                <a:defRPr/>
              </a:pPr>
              <a:t>3/25/2024</a:t>
            </a:fld>
            <a:endParaRPr lang="en-US"/>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975791E-9AD7-422D-B951-94F576421981}" type="slidenum">
              <a:rPr lang="en-US" altLang="tr-TR"/>
              <a:pPr>
                <a:defRPr/>
              </a:pPr>
              <a:t>‹#›</a:t>
            </a:fld>
            <a:endParaRPr lang="en-US" altLang="tr-TR"/>
          </a:p>
        </p:txBody>
      </p:sp>
    </p:spTree>
    <p:extLst>
      <p:ext uri="{BB962C8B-B14F-4D97-AF65-F5344CB8AC3E}">
        <p14:creationId xmlns:p14="http://schemas.microsoft.com/office/powerpoint/2010/main" val="2505118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ED293373-E550-4CB0-815A-02CFA1D74469}" type="datetimeFigureOut">
              <a:rPr lang="en-US"/>
              <a:pPr>
                <a:defRPr/>
              </a:pPr>
              <a:t>3/25/2024</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en-US" noProof="0" smtClean="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9006DB2-B330-4591-9924-8322483BCE34}" type="slidenum">
              <a:rPr lang="en-US" altLang="tr-TR"/>
              <a:pPr>
                <a:defRPr/>
              </a:pPr>
              <a:t>‹#›</a:t>
            </a:fld>
            <a:endParaRPr lang="en-US" altLang="tr-TR"/>
          </a:p>
        </p:txBody>
      </p:sp>
    </p:spTree>
    <p:extLst>
      <p:ext uri="{BB962C8B-B14F-4D97-AF65-F5344CB8AC3E}">
        <p14:creationId xmlns:p14="http://schemas.microsoft.com/office/powerpoint/2010/main" val="14514771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effectLst>
                <a:innerShdw blurRad="63500" dist="50800" dir="18900000">
                  <a:prstClr val="black">
                    <a:alpha val="50000"/>
                  </a:prstClr>
                </a:innerShdw>
              </a:effectLst>
            </a:endParaRPr>
          </a:p>
        </p:txBody>
      </p:sp>
      <p:grpSp>
        <p:nvGrpSpPr>
          <p:cNvPr id="5" name="Group 6"/>
          <p:cNvGrpSpPr/>
          <p:nvPr/>
        </p:nvGrpSpPr>
        <p:grpSpPr>
          <a:xfrm>
            <a:off x="7467600" y="209550"/>
            <a:ext cx="657226" cy="431800"/>
            <a:chOff x="7467600" y="209550"/>
            <a:chExt cx="657226" cy="431800"/>
          </a:xfrm>
          <a:solidFill>
            <a:schemeClr val="tx2">
              <a:lumMod val="60000"/>
              <a:lumOff val="40000"/>
            </a:schemeClr>
          </a:solidFill>
        </p:grpSpPr>
        <p:sp>
          <p:nvSpPr>
            <p:cNvPr id="6"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eaLnBrk="1" hangingPunct="1">
                <a:defRPr/>
              </a:pPr>
              <a:endParaRPr lang="en-US"/>
            </a:p>
          </p:txBody>
        </p:sp>
        <p:sp>
          <p:nvSpPr>
            <p:cNvPr id="7"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eaLnBrk="1" hangingPunct="1">
                <a:defRPr/>
              </a:pPr>
              <a:endParaRPr lang="en-US"/>
            </a:p>
          </p:txBody>
        </p:sp>
        <p:sp>
          <p:nvSpPr>
            <p:cNvPr id="8"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eaLnBrk="1" hangingPunct="1">
                <a:defRPr/>
              </a:pPr>
              <a:endParaRPr lang="en-US"/>
            </a:p>
          </p:txBody>
        </p:sp>
      </p:grpSp>
      <p:sp>
        <p:nvSpPr>
          <p:cNvPr id="2" name="Title 1"/>
          <p:cNvSpPr>
            <a:spLocks noGrp="1"/>
          </p:cNvSpPr>
          <p:nvPr>
            <p:ph type="ctrTitle"/>
          </p:nvPr>
        </p:nvSpPr>
        <p:spPr>
          <a:xfrm>
            <a:off x="1216152" y="1267485"/>
            <a:ext cx="7235981" cy="5133316"/>
          </a:xfrm>
        </p:spPr>
        <p:txBody>
          <a:bodyPr/>
          <a:lstStyle>
            <a:lvl1pPr>
              <a:defRPr sz="11500"/>
            </a:lvl1pPr>
          </a:lstStyle>
          <a:p>
            <a:r>
              <a:rPr lang="tr-TR" smtClean="0"/>
              <a:t>Asıl başlık stili için tıklatın</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9" name="Date Placeholder 3"/>
          <p:cNvSpPr>
            <a:spLocks noGrp="1"/>
          </p:cNvSpPr>
          <p:nvPr>
            <p:ph type="dt" sz="half" idx="10"/>
          </p:nvPr>
        </p:nvSpPr>
        <p:spPr/>
        <p:txBody>
          <a:bodyPr/>
          <a:lstStyle>
            <a:lvl1pPr>
              <a:defRPr/>
            </a:lvl1pPr>
          </a:lstStyle>
          <a:p>
            <a:pPr>
              <a:defRPr/>
            </a:pPr>
            <a:fld id="{E73E6DCD-B99C-463B-927E-639ABE10E3B9}" type="datetime1">
              <a:rPr lang="tr-TR"/>
              <a:pPr>
                <a:defRPr/>
              </a:pPr>
              <a:t>25.03.2024</a:t>
            </a:fld>
            <a:endParaRPr lang="tr-TR"/>
          </a:p>
        </p:txBody>
      </p:sp>
      <p:sp>
        <p:nvSpPr>
          <p:cNvPr id="10" name="Footer Placeholder 4"/>
          <p:cNvSpPr>
            <a:spLocks noGrp="1"/>
          </p:cNvSpPr>
          <p:nvPr>
            <p:ph type="ftr" sz="quarter" idx="11"/>
          </p:nvPr>
        </p:nvSpPr>
        <p:spPr/>
        <p:txBody>
          <a:bodyPr/>
          <a:lstStyle>
            <a:lvl1pPr>
              <a:defRPr/>
            </a:lvl1pPr>
          </a:lstStyle>
          <a:p>
            <a:pPr>
              <a:defRPr/>
            </a:pPr>
            <a:endParaRPr lang="tr-TR"/>
          </a:p>
        </p:txBody>
      </p:sp>
      <p:sp>
        <p:nvSpPr>
          <p:cNvPr id="11" name="Slide Number Placeholder 5"/>
          <p:cNvSpPr>
            <a:spLocks noGrp="1"/>
          </p:cNvSpPr>
          <p:nvPr>
            <p:ph type="sldNum" sz="quarter" idx="12"/>
          </p:nvPr>
        </p:nvSpPr>
        <p:spPr>
          <a:xfrm>
            <a:off x="8150225" y="236538"/>
            <a:ext cx="785813" cy="365125"/>
          </a:xfrm>
        </p:spPr>
        <p:txBody>
          <a:bodyPr/>
          <a:lstStyle>
            <a:lvl1pPr>
              <a:defRPr sz="1400" smtClean="0"/>
            </a:lvl1pPr>
          </a:lstStyle>
          <a:p>
            <a:pPr>
              <a:defRPr/>
            </a:pPr>
            <a:fld id="{B81F4058-318E-46DD-BE15-9F82B6BD23B7}" type="slidenum">
              <a:rPr lang="tr-TR" altLang="tr-TR"/>
              <a:pPr>
                <a:defRPr/>
              </a:pPr>
              <a:t>‹#›</a:t>
            </a:fld>
            <a:endParaRPr lang="tr-TR" altLang="tr-TR"/>
          </a:p>
        </p:txBody>
      </p:sp>
    </p:spTree>
    <p:extLst>
      <p:ext uri="{BB962C8B-B14F-4D97-AF65-F5344CB8AC3E}">
        <p14:creationId xmlns:p14="http://schemas.microsoft.com/office/powerpoint/2010/main" val="387236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Footer Placeholder 4"/>
          <p:cNvSpPr>
            <a:spLocks noGrp="1"/>
          </p:cNvSpPr>
          <p:nvPr>
            <p:ph type="ftr" sz="quarter" idx="10"/>
          </p:nvPr>
        </p:nvSpPr>
        <p:spPr/>
        <p:txBody>
          <a:bodyPr/>
          <a:lstStyle>
            <a:lvl1pPr>
              <a:defRPr/>
            </a:lvl1pPr>
          </a:lstStyle>
          <a:p>
            <a:pPr>
              <a:defRPr/>
            </a:pPr>
            <a:endParaRPr lang="tr-TR"/>
          </a:p>
        </p:txBody>
      </p:sp>
      <p:sp>
        <p:nvSpPr>
          <p:cNvPr id="5" name="Slide Number Placeholder 5"/>
          <p:cNvSpPr>
            <a:spLocks noGrp="1"/>
          </p:cNvSpPr>
          <p:nvPr>
            <p:ph type="sldNum" sz="quarter" idx="11"/>
          </p:nvPr>
        </p:nvSpPr>
        <p:spPr/>
        <p:txBody>
          <a:bodyPr/>
          <a:lstStyle>
            <a:lvl1pPr>
              <a:defRPr/>
            </a:lvl1pPr>
          </a:lstStyle>
          <a:p>
            <a:pPr>
              <a:defRPr/>
            </a:pPr>
            <a:fld id="{EB319DA2-EE17-43E1-80DA-1B40A022AD91}" type="slidenum">
              <a:rPr lang="tr-TR" altLang="tr-TR"/>
              <a:pPr>
                <a:defRPr/>
              </a:pPr>
              <a:t>‹#›</a:t>
            </a:fld>
            <a:endParaRPr lang="tr-TR" altLang="tr-TR"/>
          </a:p>
        </p:txBody>
      </p:sp>
      <p:sp>
        <p:nvSpPr>
          <p:cNvPr id="6" name="Date Placeholder 3"/>
          <p:cNvSpPr>
            <a:spLocks noGrp="1"/>
          </p:cNvSpPr>
          <p:nvPr>
            <p:ph type="dt" sz="half" idx="12"/>
          </p:nvPr>
        </p:nvSpPr>
        <p:spPr/>
        <p:txBody>
          <a:bodyPr/>
          <a:lstStyle>
            <a:lvl1pPr>
              <a:defRPr/>
            </a:lvl1pPr>
          </a:lstStyle>
          <a:p>
            <a:pPr>
              <a:defRPr/>
            </a:pPr>
            <a:fld id="{FE71708B-1645-4C0A-A147-FCDE4CD142DC}" type="datetime1">
              <a:rPr lang="tr-TR"/>
              <a:pPr>
                <a:defRPr/>
              </a:pPr>
              <a:t>25.03.2024</a:t>
            </a:fld>
            <a:endParaRPr lang="tr-TR"/>
          </a:p>
        </p:txBody>
      </p:sp>
    </p:spTree>
    <p:extLst>
      <p:ext uri="{BB962C8B-B14F-4D97-AF65-F5344CB8AC3E}">
        <p14:creationId xmlns:p14="http://schemas.microsoft.com/office/powerpoint/2010/main" val="7219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Footer Placeholder 4"/>
          <p:cNvSpPr>
            <a:spLocks noGrp="1"/>
          </p:cNvSpPr>
          <p:nvPr>
            <p:ph type="ftr" sz="quarter" idx="10"/>
          </p:nvPr>
        </p:nvSpPr>
        <p:spPr/>
        <p:txBody>
          <a:bodyPr/>
          <a:lstStyle>
            <a:lvl1pPr>
              <a:defRPr/>
            </a:lvl1pPr>
          </a:lstStyle>
          <a:p>
            <a:pPr>
              <a:defRPr/>
            </a:pPr>
            <a:endParaRPr lang="tr-TR"/>
          </a:p>
        </p:txBody>
      </p:sp>
      <p:sp>
        <p:nvSpPr>
          <p:cNvPr id="5" name="Slide Number Placeholder 5"/>
          <p:cNvSpPr>
            <a:spLocks noGrp="1"/>
          </p:cNvSpPr>
          <p:nvPr>
            <p:ph type="sldNum" sz="quarter" idx="11"/>
          </p:nvPr>
        </p:nvSpPr>
        <p:spPr/>
        <p:txBody>
          <a:bodyPr/>
          <a:lstStyle>
            <a:lvl1pPr>
              <a:defRPr/>
            </a:lvl1pPr>
          </a:lstStyle>
          <a:p>
            <a:pPr>
              <a:defRPr/>
            </a:pPr>
            <a:fld id="{22288C00-9B68-4849-91FA-1CFB9DD7AFC1}" type="slidenum">
              <a:rPr lang="tr-TR" altLang="tr-TR"/>
              <a:pPr>
                <a:defRPr/>
              </a:pPr>
              <a:t>‹#›</a:t>
            </a:fld>
            <a:endParaRPr lang="tr-TR" altLang="tr-TR"/>
          </a:p>
        </p:txBody>
      </p:sp>
      <p:sp>
        <p:nvSpPr>
          <p:cNvPr id="6" name="Date Placeholder 3"/>
          <p:cNvSpPr>
            <a:spLocks noGrp="1"/>
          </p:cNvSpPr>
          <p:nvPr>
            <p:ph type="dt" sz="half" idx="12"/>
          </p:nvPr>
        </p:nvSpPr>
        <p:spPr/>
        <p:txBody>
          <a:bodyPr/>
          <a:lstStyle>
            <a:lvl1pPr>
              <a:defRPr/>
            </a:lvl1pPr>
          </a:lstStyle>
          <a:p>
            <a:pPr>
              <a:defRPr/>
            </a:pPr>
            <a:fld id="{68022D27-E0D9-4BE0-9440-2E131579BBE6}" type="datetime1">
              <a:rPr lang="tr-TR"/>
              <a:pPr>
                <a:defRPr/>
              </a:pPr>
              <a:t>25.03.2024</a:t>
            </a:fld>
            <a:endParaRPr lang="tr-TR"/>
          </a:p>
        </p:txBody>
      </p:sp>
    </p:spTree>
    <p:extLst>
      <p:ext uri="{BB962C8B-B14F-4D97-AF65-F5344CB8AC3E}">
        <p14:creationId xmlns:p14="http://schemas.microsoft.com/office/powerpoint/2010/main" val="400545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tr-TR"/>
          </a:p>
        </p:txBody>
      </p:sp>
      <p:sp>
        <p:nvSpPr>
          <p:cNvPr id="5" name="Slide Number Placeholder 5"/>
          <p:cNvSpPr>
            <a:spLocks noGrp="1"/>
          </p:cNvSpPr>
          <p:nvPr>
            <p:ph type="sldNum" sz="quarter" idx="11"/>
          </p:nvPr>
        </p:nvSpPr>
        <p:spPr/>
        <p:txBody>
          <a:bodyPr/>
          <a:lstStyle>
            <a:lvl1pPr>
              <a:defRPr/>
            </a:lvl1pPr>
          </a:lstStyle>
          <a:p>
            <a:pPr>
              <a:defRPr/>
            </a:pPr>
            <a:fld id="{5B9E4D5D-97ED-4463-8E53-1C41B2C992B6}" type="slidenum">
              <a:rPr lang="tr-TR" altLang="tr-TR"/>
              <a:pPr>
                <a:defRPr/>
              </a:pPr>
              <a:t>‹#›</a:t>
            </a:fld>
            <a:endParaRPr lang="tr-TR" altLang="tr-TR"/>
          </a:p>
        </p:txBody>
      </p:sp>
      <p:sp>
        <p:nvSpPr>
          <p:cNvPr id="6" name="Date Placeholder 3"/>
          <p:cNvSpPr>
            <a:spLocks noGrp="1"/>
          </p:cNvSpPr>
          <p:nvPr>
            <p:ph type="dt" sz="half" idx="12"/>
          </p:nvPr>
        </p:nvSpPr>
        <p:spPr/>
        <p:txBody>
          <a:bodyPr/>
          <a:lstStyle>
            <a:lvl1pPr>
              <a:defRPr/>
            </a:lvl1pPr>
          </a:lstStyle>
          <a:p>
            <a:pPr>
              <a:defRPr/>
            </a:pPr>
            <a:fld id="{268F4E50-D6DB-4783-9148-BDF527CE855A}" type="datetime1">
              <a:rPr lang="tr-TR"/>
              <a:pPr>
                <a:defRPr/>
              </a:pPr>
              <a:t>25.03.2024</a:t>
            </a:fld>
            <a:endParaRPr lang="tr-TR"/>
          </a:p>
        </p:txBody>
      </p:sp>
    </p:spTree>
    <p:extLst>
      <p:ext uri="{BB962C8B-B14F-4D97-AF65-F5344CB8AC3E}">
        <p14:creationId xmlns:p14="http://schemas.microsoft.com/office/powerpoint/2010/main" val="180157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3"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tr-TR" smtClean="0"/>
              <a:t>Asıl başlık stili için tıklatın</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tr-TR"/>
          </a:p>
        </p:txBody>
      </p:sp>
      <p:sp>
        <p:nvSpPr>
          <p:cNvPr id="5" name="Slide Number Placeholder 5"/>
          <p:cNvSpPr>
            <a:spLocks noGrp="1"/>
          </p:cNvSpPr>
          <p:nvPr>
            <p:ph type="sldNum" sz="quarter" idx="11"/>
          </p:nvPr>
        </p:nvSpPr>
        <p:spPr/>
        <p:txBody>
          <a:bodyPr/>
          <a:lstStyle>
            <a:lvl1pPr>
              <a:defRPr/>
            </a:lvl1pPr>
          </a:lstStyle>
          <a:p>
            <a:pPr>
              <a:defRPr/>
            </a:pPr>
            <a:fld id="{56A61112-2ED5-417E-B404-9F53CF8C3CF8}" type="slidenum">
              <a:rPr lang="tr-TR" altLang="tr-TR"/>
              <a:pPr>
                <a:defRPr/>
              </a:pPr>
              <a:t>‹#›</a:t>
            </a:fld>
            <a:endParaRPr lang="tr-TR" altLang="tr-TR"/>
          </a:p>
        </p:txBody>
      </p:sp>
      <p:sp>
        <p:nvSpPr>
          <p:cNvPr id="6" name="Date Placeholder 3"/>
          <p:cNvSpPr>
            <a:spLocks noGrp="1"/>
          </p:cNvSpPr>
          <p:nvPr>
            <p:ph type="dt" sz="half" idx="12"/>
          </p:nvPr>
        </p:nvSpPr>
        <p:spPr/>
        <p:txBody>
          <a:bodyPr/>
          <a:lstStyle>
            <a:lvl1pPr>
              <a:defRPr/>
            </a:lvl1pPr>
          </a:lstStyle>
          <a:p>
            <a:pPr>
              <a:defRPr/>
            </a:pPr>
            <a:fld id="{6E43AC5F-9C91-4240-BFDB-DAD7C7AF26EA}" type="datetime1">
              <a:rPr lang="tr-TR"/>
              <a:pPr>
                <a:defRPr/>
              </a:pPr>
              <a:t>25.03.2024</a:t>
            </a:fld>
            <a:endParaRPr lang="tr-TR"/>
          </a:p>
        </p:txBody>
      </p:sp>
    </p:spTree>
    <p:extLst>
      <p:ext uri="{BB962C8B-B14F-4D97-AF65-F5344CB8AC3E}">
        <p14:creationId xmlns:p14="http://schemas.microsoft.com/office/powerpoint/2010/main" val="145498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9" name="Content Placeholder 8"/>
          <p:cNvSpPr>
            <a:spLocks noGrp="1"/>
          </p:cNvSpPr>
          <p:nvPr>
            <p:ph sz="quarter" idx="13"/>
          </p:nvPr>
        </p:nvSpPr>
        <p:spPr>
          <a:xfrm>
            <a:off x="12161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tr-TR"/>
          </a:p>
        </p:txBody>
      </p:sp>
      <p:sp>
        <p:nvSpPr>
          <p:cNvPr id="6" name="Slide Number Placeholder 5"/>
          <p:cNvSpPr>
            <a:spLocks noGrp="1"/>
          </p:cNvSpPr>
          <p:nvPr>
            <p:ph type="sldNum" sz="quarter" idx="16"/>
          </p:nvPr>
        </p:nvSpPr>
        <p:spPr/>
        <p:txBody>
          <a:bodyPr/>
          <a:lstStyle>
            <a:lvl1pPr>
              <a:defRPr/>
            </a:lvl1pPr>
          </a:lstStyle>
          <a:p>
            <a:pPr>
              <a:defRPr/>
            </a:pPr>
            <a:fld id="{7A2B8C74-3D8C-4FF5-A481-7E0F99D27F27}" type="slidenum">
              <a:rPr lang="tr-TR" altLang="tr-TR"/>
              <a:pPr>
                <a:defRPr/>
              </a:pPr>
              <a:t>‹#›</a:t>
            </a:fld>
            <a:endParaRPr lang="tr-TR" altLang="tr-TR"/>
          </a:p>
        </p:txBody>
      </p:sp>
      <p:sp>
        <p:nvSpPr>
          <p:cNvPr id="7" name="Date Placeholder 3"/>
          <p:cNvSpPr>
            <a:spLocks noGrp="1"/>
          </p:cNvSpPr>
          <p:nvPr>
            <p:ph type="dt" sz="half" idx="17"/>
          </p:nvPr>
        </p:nvSpPr>
        <p:spPr/>
        <p:txBody>
          <a:bodyPr/>
          <a:lstStyle>
            <a:lvl1pPr>
              <a:defRPr/>
            </a:lvl1pPr>
          </a:lstStyle>
          <a:p>
            <a:pPr>
              <a:defRPr/>
            </a:pPr>
            <a:fld id="{ABC19AFD-0EBF-467D-85DF-F1F2A8DEFF7B}" type="datetime1">
              <a:rPr lang="tr-TR"/>
              <a:pPr>
                <a:defRPr/>
              </a:pPr>
              <a:t>25.03.2024</a:t>
            </a:fld>
            <a:endParaRPr lang="tr-TR"/>
          </a:p>
        </p:txBody>
      </p:sp>
    </p:spTree>
    <p:extLst>
      <p:ext uri="{BB962C8B-B14F-4D97-AF65-F5344CB8AC3E}">
        <p14:creationId xmlns:p14="http://schemas.microsoft.com/office/powerpoint/2010/main" val="516666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19200" y="841248"/>
            <a:ext cx="3733800"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5105400" y="841248"/>
            <a:ext cx="3735267"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1216152" y="1380744"/>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tr-TR"/>
          </a:p>
        </p:txBody>
      </p:sp>
      <p:sp>
        <p:nvSpPr>
          <p:cNvPr id="8" name="Slide Number Placeholder 5"/>
          <p:cNvSpPr>
            <a:spLocks noGrp="1"/>
          </p:cNvSpPr>
          <p:nvPr>
            <p:ph type="sldNum" sz="quarter" idx="16"/>
          </p:nvPr>
        </p:nvSpPr>
        <p:spPr/>
        <p:txBody>
          <a:bodyPr/>
          <a:lstStyle>
            <a:lvl1pPr>
              <a:defRPr/>
            </a:lvl1pPr>
          </a:lstStyle>
          <a:p>
            <a:pPr>
              <a:defRPr/>
            </a:pPr>
            <a:fld id="{A3D11F90-FC12-4F3C-AC24-A1890D33840E}" type="slidenum">
              <a:rPr lang="tr-TR" altLang="tr-TR"/>
              <a:pPr>
                <a:defRPr/>
              </a:pPr>
              <a:t>‹#›</a:t>
            </a:fld>
            <a:endParaRPr lang="tr-TR" altLang="tr-TR"/>
          </a:p>
        </p:txBody>
      </p:sp>
      <p:sp>
        <p:nvSpPr>
          <p:cNvPr id="9" name="Date Placeholder 3"/>
          <p:cNvSpPr>
            <a:spLocks noGrp="1"/>
          </p:cNvSpPr>
          <p:nvPr>
            <p:ph type="dt" sz="half" idx="17"/>
          </p:nvPr>
        </p:nvSpPr>
        <p:spPr/>
        <p:txBody>
          <a:bodyPr/>
          <a:lstStyle>
            <a:lvl1pPr>
              <a:defRPr/>
            </a:lvl1pPr>
          </a:lstStyle>
          <a:p>
            <a:pPr>
              <a:defRPr/>
            </a:pPr>
            <a:fld id="{B05121D3-1300-4410-933D-72DC55695096}" type="datetime1">
              <a:rPr lang="tr-TR"/>
              <a:pPr>
                <a:defRPr/>
              </a:pPr>
              <a:t>25.03.2024</a:t>
            </a:fld>
            <a:endParaRPr lang="tr-TR"/>
          </a:p>
        </p:txBody>
      </p:sp>
    </p:spTree>
    <p:extLst>
      <p:ext uri="{BB962C8B-B14F-4D97-AF65-F5344CB8AC3E}">
        <p14:creationId xmlns:p14="http://schemas.microsoft.com/office/powerpoint/2010/main" val="916087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tr-TR"/>
          </a:p>
        </p:txBody>
      </p:sp>
      <p:sp>
        <p:nvSpPr>
          <p:cNvPr id="4" name="Slide Number Placeholder 5"/>
          <p:cNvSpPr>
            <a:spLocks noGrp="1"/>
          </p:cNvSpPr>
          <p:nvPr>
            <p:ph type="sldNum" sz="quarter" idx="11"/>
          </p:nvPr>
        </p:nvSpPr>
        <p:spPr/>
        <p:txBody>
          <a:bodyPr/>
          <a:lstStyle>
            <a:lvl1pPr>
              <a:defRPr/>
            </a:lvl1pPr>
          </a:lstStyle>
          <a:p>
            <a:pPr>
              <a:defRPr/>
            </a:pPr>
            <a:fld id="{27F6FD3D-4C38-48C1-BD99-CC3BC4658EB9}" type="slidenum">
              <a:rPr lang="tr-TR" altLang="tr-TR"/>
              <a:pPr>
                <a:defRPr/>
              </a:pPr>
              <a:t>‹#›</a:t>
            </a:fld>
            <a:endParaRPr lang="tr-TR" altLang="tr-TR"/>
          </a:p>
        </p:txBody>
      </p:sp>
      <p:sp>
        <p:nvSpPr>
          <p:cNvPr id="5" name="Date Placeholder 3"/>
          <p:cNvSpPr>
            <a:spLocks noGrp="1"/>
          </p:cNvSpPr>
          <p:nvPr>
            <p:ph type="dt" sz="half" idx="12"/>
          </p:nvPr>
        </p:nvSpPr>
        <p:spPr/>
        <p:txBody>
          <a:bodyPr/>
          <a:lstStyle>
            <a:lvl1pPr>
              <a:defRPr/>
            </a:lvl1pPr>
          </a:lstStyle>
          <a:p>
            <a:pPr>
              <a:defRPr/>
            </a:pPr>
            <a:fld id="{5076539B-AD88-49E8-98A6-DB8FD2DD007F}" type="datetime1">
              <a:rPr lang="tr-TR"/>
              <a:pPr>
                <a:defRPr/>
              </a:pPr>
              <a:t>25.03.2024</a:t>
            </a:fld>
            <a:endParaRPr lang="tr-TR"/>
          </a:p>
        </p:txBody>
      </p:sp>
    </p:spTree>
    <p:extLst>
      <p:ext uri="{BB962C8B-B14F-4D97-AF65-F5344CB8AC3E}">
        <p14:creationId xmlns:p14="http://schemas.microsoft.com/office/powerpoint/2010/main" val="780037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tr-TR"/>
          </a:p>
        </p:txBody>
      </p:sp>
      <p:sp>
        <p:nvSpPr>
          <p:cNvPr id="3" name="Slide Number Placeholder 5"/>
          <p:cNvSpPr>
            <a:spLocks noGrp="1"/>
          </p:cNvSpPr>
          <p:nvPr>
            <p:ph type="sldNum" sz="quarter" idx="11"/>
          </p:nvPr>
        </p:nvSpPr>
        <p:spPr/>
        <p:txBody>
          <a:bodyPr/>
          <a:lstStyle>
            <a:lvl1pPr>
              <a:defRPr/>
            </a:lvl1pPr>
          </a:lstStyle>
          <a:p>
            <a:pPr>
              <a:defRPr/>
            </a:pPr>
            <a:fld id="{7768E7E3-A57A-4137-91F8-743150669DBB}" type="slidenum">
              <a:rPr lang="tr-TR" altLang="tr-TR"/>
              <a:pPr>
                <a:defRPr/>
              </a:pPr>
              <a:t>‹#›</a:t>
            </a:fld>
            <a:endParaRPr lang="tr-TR" altLang="tr-TR"/>
          </a:p>
        </p:txBody>
      </p:sp>
      <p:sp>
        <p:nvSpPr>
          <p:cNvPr id="4" name="Date Placeholder 3"/>
          <p:cNvSpPr>
            <a:spLocks noGrp="1"/>
          </p:cNvSpPr>
          <p:nvPr>
            <p:ph type="dt" sz="half" idx="12"/>
          </p:nvPr>
        </p:nvSpPr>
        <p:spPr/>
        <p:txBody>
          <a:bodyPr/>
          <a:lstStyle>
            <a:lvl1pPr>
              <a:defRPr/>
            </a:lvl1pPr>
          </a:lstStyle>
          <a:p>
            <a:pPr>
              <a:defRPr/>
            </a:pPr>
            <a:fld id="{B6F51203-554F-4F0F-9281-5A96A27E1AB5}" type="datetime1">
              <a:rPr lang="tr-TR"/>
              <a:pPr>
                <a:defRPr/>
              </a:pPr>
              <a:t>25.03.2024</a:t>
            </a:fld>
            <a:endParaRPr lang="tr-TR"/>
          </a:p>
        </p:txBody>
      </p:sp>
    </p:spTree>
    <p:extLst>
      <p:ext uri="{BB962C8B-B14F-4D97-AF65-F5344CB8AC3E}">
        <p14:creationId xmlns:p14="http://schemas.microsoft.com/office/powerpoint/2010/main" val="294587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lstStyle>
            <a:lvl1pPr algn="l">
              <a:defRPr sz="2000" b="1">
                <a:ln>
                  <a:noFill/>
                </a:ln>
                <a:solidFill>
                  <a:srgbClr val="FF7605"/>
                </a:solidFill>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Content Placeholder 13"/>
          <p:cNvSpPr>
            <a:spLocks noGrp="1"/>
          </p:cNvSpPr>
          <p:nvPr>
            <p:ph sz="quarter" idx="13"/>
          </p:nvPr>
        </p:nvSpPr>
        <p:spPr>
          <a:xfrm>
            <a:off x="914400" y="381000"/>
            <a:ext cx="48006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Footer Placeholder 4"/>
          <p:cNvSpPr>
            <a:spLocks noGrp="1"/>
          </p:cNvSpPr>
          <p:nvPr>
            <p:ph type="ftr" sz="quarter" idx="14"/>
          </p:nvPr>
        </p:nvSpPr>
        <p:spPr/>
        <p:txBody>
          <a:bodyPr/>
          <a:lstStyle>
            <a:lvl1pPr>
              <a:defRPr/>
            </a:lvl1pPr>
          </a:lstStyle>
          <a:p>
            <a:pPr>
              <a:defRPr/>
            </a:pPr>
            <a:endParaRPr lang="tr-TR"/>
          </a:p>
        </p:txBody>
      </p:sp>
      <p:sp>
        <p:nvSpPr>
          <p:cNvPr id="6" name="Slide Number Placeholder 5"/>
          <p:cNvSpPr>
            <a:spLocks noGrp="1"/>
          </p:cNvSpPr>
          <p:nvPr>
            <p:ph type="sldNum" sz="quarter" idx="15"/>
          </p:nvPr>
        </p:nvSpPr>
        <p:spPr/>
        <p:txBody>
          <a:bodyPr/>
          <a:lstStyle>
            <a:lvl1pPr>
              <a:defRPr/>
            </a:lvl1pPr>
          </a:lstStyle>
          <a:p>
            <a:pPr>
              <a:defRPr/>
            </a:pPr>
            <a:fld id="{9D59E967-669D-45C4-ABF7-54934719C719}" type="slidenum">
              <a:rPr lang="tr-TR" altLang="tr-TR"/>
              <a:pPr>
                <a:defRPr/>
              </a:pPr>
              <a:t>‹#›</a:t>
            </a:fld>
            <a:endParaRPr lang="tr-TR" altLang="tr-TR"/>
          </a:p>
        </p:txBody>
      </p:sp>
      <p:sp>
        <p:nvSpPr>
          <p:cNvPr id="7" name="Date Placeholder 3"/>
          <p:cNvSpPr>
            <a:spLocks noGrp="1"/>
          </p:cNvSpPr>
          <p:nvPr>
            <p:ph type="dt" sz="half" idx="16"/>
          </p:nvPr>
        </p:nvSpPr>
        <p:spPr/>
        <p:txBody>
          <a:bodyPr/>
          <a:lstStyle>
            <a:lvl1pPr>
              <a:defRPr/>
            </a:lvl1pPr>
          </a:lstStyle>
          <a:p>
            <a:pPr>
              <a:defRPr/>
            </a:pPr>
            <a:fld id="{0F6E48A7-E980-42B9-A407-2CC8B23A108F}" type="datetime1">
              <a:rPr lang="tr-TR"/>
              <a:pPr>
                <a:defRPr/>
              </a:pPr>
              <a:t>25.03.2024</a:t>
            </a:fld>
            <a:endParaRPr lang="tr-TR"/>
          </a:p>
        </p:txBody>
      </p:sp>
    </p:spTree>
    <p:extLst>
      <p:ext uri="{BB962C8B-B14F-4D97-AF65-F5344CB8AC3E}">
        <p14:creationId xmlns:p14="http://schemas.microsoft.com/office/powerpoint/2010/main" val="322039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lstStyle>
            <a:lvl1pPr algn="l">
              <a:defRPr sz="2000" b="1">
                <a:ln w="12700">
                  <a:noFill/>
                </a:ln>
                <a:solidFill>
                  <a:schemeClr val="tx1"/>
                </a:solidFill>
                <a:effectLst/>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1323975" y="381000"/>
            <a:ext cx="5867400" cy="4081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Footer Placeholder 4"/>
          <p:cNvSpPr>
            <a:spLocks noGrp="1"/>
          </p:cNvSpPr>
          <p:nvPr>
            <p:ph type="ftr" sz="quarter" idx="10"/>
          </p:nvPr>
        </p:nvSpPr>
        <p:spPr/>
        <p:txBody>
          <a:bodyPr/>
          <a:lstStyle>
            <a:lvl1pPr>
              <a:defRPr/>
            </a:lvl1pPr>
          </a:lstStyle>
          <a:p>
            <a:pPr>
              <a:defRPr/>
            </a:pPr>
            <a:endParaRPr lang="tr-TR"/>
          </a:p>
        </p:txBody>
      </p:sp>
      <p:sp>
        <p:nvSpPr>
          <p:cNvPr id="6" name="Slide Number Placeholder 5"/>
          <p:cNvSpPr>
            <a:spLocks noGrp="1"/>
          </p:cNvSpPr>
          <p:nvPr>
            <p:ph type="sldNum" sz="quarter" idx="11"/>
          </p:nvPr>
        </p:nvSpPr>
        <p:spPr/>
        <p:txBody>
          <a:bodyPr/>
          <a:lstStyle>
            <a:lvl1pPr>
              <a:defRPr/>
            </a:lvl1pPr>
          </a:lstStyle>
          <a:p>
            <a:pPr>
              <a:defRPr/>
            </a:pPr>
            <a:fld id="{EBDCC0F6-C4E8-4293-A8F0-CF96ED5064E3}" type="slidenum">
              <a:rPr lang="tr-TR" altLang="tr-TR"/>
              <a:pPr>
                <a:defRPr/>
              </a:pPr>
              <a:t>‹#›</a:t>
            </a:fld>
            <a:endParaRPr lang="tr-TR" altLang="tr-TR"/>
          </a:p>
        </p:txBody>
      </p:sp>
      <p:sp>
        <p:nvSpPr>
          <p:cNvPr id="7" name="Date Placeholder 3"/>
          <p:cNvSpPr>
            <a:spLocks noGrp="1"/>
          </p:cNvSpPr>
          <p:nvPr>
            <p:ph type="dt" sz="half" idx="12"/>
          </p:nvPr>
        </p:nvSpPr>
        <p:spPr/>
        <p:txBody>
          <a:bodyPr/>
          <a:lstStyle>
            <a:lvl1pPr>
              <a:defRPr/>
            </a:lvl1pPr>
          </a:lstStyle>
          <a:p>
            <a:pPr>
              <a:defRPr/>
            </a:pPr>
            <a:fld id="{BDF45868-9644-462B-9673-BD849C5A9974}" type="datetime1">
              <a:rPr lang="tr-TR"/>
              <a:pPr>
                <a:defRPr/>
              </a:pPr>
              <a:t>25.03.2024</a:t>
            </a:fld>
            <a:endParaRPr lang="tr-TR"/>
          </a:p>
        </p:txBody>
      </p:sp>
    </p:spTree>
    <p:extLst>
      <p:ext uri="{BB962C8B-B14F-4D97-AF65-F5344CB8AC3E}">
        <p14:creationId xmlns:p14="http://schemas.microsoft.com/office/powerpoint/2010/main" val="170234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1033" name="Text Placeholder 2"/>
          <p:cNvSpPr>
            <a:spLocks noGrp="1"/>
          </p:cNvSpPr>
          <p:nvPr>
            <p:ph type="body" idx="1"/>
          </p:nvPr>
        </p:nvSpPr>
        <p:spPr bwMode="auto">
          <a:xfrm>
            <a:off x="1219200" y="838200"/>
            <a:ext cx="7467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endParaRPr lang="en-US" altLang="en-US" smtClean="0"/>
          </a:p>
        </p:txBody>
      </p:sp>
      <p:sp>
        <p:nvSpPr>
          <p:cNvPr id="5" name="Footer Placeholder 4"/>
          <p:cNvSpPr>
            <a:spLocks noGrp="1"/>
          </p:cNvSpPr>
          <p:nvPr>
            <p:ph type="ftr" sz="quarter" idx="3"/>
          </p:nvPr>
        </p:nvSpPr>
        <p:spPr>
          <a:xfrm>
            <a:off x="1258888" y="6553200"/>
            <a:ext cx="7162800" cy="228600"/>
          </a:xfrm>
          <a:prstGeom prst="rect">
            <a:avLst/>
          </a:prstGeom>
        </p:spPr>
        <p:txBody>
          <a:bodyPr vert="horz" lIns="91440" tIns="45720" rIns="91440" bIns="45720" rtlCol="0" anchor="ctr"/>
          <a:lstStyle>
            <a:lvl1pPr algn="l" eaLnBrk="1" hangingPunct="1">
              <a:defRPr sz="1200">
                <a:solidFill>
                  <a:schemeClr val="tx1">
                    <a:lumMod val="60000"/>
                    <a:lumOff val="40000"/>
                  </a:schemeClr>
                </a:solidFill>
              </a:defRPr>
            </a:lvl1pPr>
          </a:lstStyle>
          <a:p>
            <a:pPr>
              <a:defRPr/>
            </a:pPr>
            <a:endParaRPr lang="tr-T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A79D99"/>
                </a:solidFill>
              </a:defRPr>
            </a:lvl1pPr>
          </a:lstStyle>
          <a:p>
            <a:pPr>
              <a:defRPr/>
            </a:pPr>
            <a:fld id="{EA38E009-EA15-4691-B7B7-8B4B050658E0}" type="slidenum">
              <a:rPr lang="tr-TR" altLang="tr-TR"/>
              <a:pPr>
                <a:defRPr/>
              </a:pPr>
              <a:t>‹#›</a:t>
            </a:fld>
            <a:endParaRPr lang="tr-TR" altLang="tr-T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a:lstStyle/>
          <a:p>
            <a:pPr eaLnBrk="1" hangingPunct="1">
              <a:defRPr/>
            </a:pPr>
            <a:endParaRPr lang="en-US"/>
          </a:p>
        </p:txBody>
      </p:sp>
      <p:sp>
        <p:nvSpPr>
          <p:cNvPr id="4" name="Date Placeholder 3"/>
          <p:cNvSpPr>
            <a:spLocks noGrp="1"/>
          </p:cNvSpPr>
          <p:nvPr>
            <p:ph type="dt" sz="half" idx="2"/>
          </p:nvPr>
        </p:nvSpPr>
        <p:spPr>
          <a:xfrm rot="16200000">
            <a:off x="-1198563" y="4821238"/>
            <a:ext cx="2625725" cy="228600"/>
          </a:xfrm>
          <a:prstGeom prst="rect">
            <a:avLst/>
          </a:prstGeom>
        </p:spPr>
        <p:txBody>
          <a:bodyPr vert="horz" lIns="91440" tIns="45720" rIns="91440" bIns="45720" rtlCol="0" anchor="ctr"/>
          <a:lstStyle>
            <a:lvl1pPr algn="l" eaLnBrk="1" hangingPunct="1">
              <a:defRPr sz="1200">
                <a:solidFill>
                  <a:srgbClr val="FFFFFF"/>
                </a:solidFill>
              </a:defRPr>
            </a:lvl1pPr>
          </a:lstStyle>
          <a:p>
            <a:pPr>
              <a:defRPr/>
            </a:pPr>
            <a:fld id="{5CFA99DA-D22F-4155-B923-02F507A67462}" type="datetime1">
              <a:rPr lang="tr-TR"/>
              <a:pPr>
                <a:defRPr/>
              </a:pPr>
              <a:t>25.03.2024</a:t>
            </a:fld>
            <a:endParaRPr lang="tr-TR"/>
          </a:p>
        </p:txBody>
      </p:sp>
    </p:spTree>
  </p:cSld>
  <p:clrMap bg1="lt1" tx1="dk1" bg2="lt2" tx2="dk2" accent1="accent1" accent2="accent2" accent3="accent3" accent4="accent4" accent5="accent5" accent6="accent6" hlink="hlink" folHlink="folHlink"/>
  <p:sldLayoutIdLst>
    <p:sldLayoutId id="2147483962"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nodeType="afterGroup">
                            <p:stCondLst>
                              <p:cond delay="2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anose="020F050202020403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mathworld.wolfram.com/Parallel.html" TargetMode="External"/><Relationship Id="rId7" Type="http://schemas.openxmlformats.org/officeDocument/2006/relationships/hyperlink" Target="http://mathworld.wolfram.com/Zone.html" TargetMode="External"/><Relationship Id="rId2" Type="http://schemas.openxmlformats.org/officeDocument/2006/relationships/hyperlink" Target="http://mathworld.wolfram.com/Sphere.html" TargetMode="External"/><Relationship Id="rId1" Type="http://schemas.openxmlformats.org/officeDocument/2006/relationships/slideLayout" Target="../slideLayouts/slideLayout2.xml"/><Relationship Id="rId6" Type="http://schemas.openxmlformats.org/officeDocument/2006/relationships/hyperlink" Target="http://mathworld.wolfram.com/Frustum.html" TargetMode="External"/><Relationship Id="rId5" Type="http://schemas.openxmlformats.org/officeDocument/2006/relationships/hyperlink" Target="http://mathworld.wolfram.com/SphericalCap.html" TargetMode="External"/><Relationship Id="rId4" Type="http://schemas.openxmlformats.org/officeDocument/2006/relationships/hyperlink" Target="http://mathworld.wolfram.com/Plane.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Başlık 1"/>
          <p:cNvSpPr>
            <a:spLocks noGrp="1"/>
          </p:cNvSpPr>
          <p:nvPr>
            <p:ph type="ctrTitle"/>
          </p:nvPr>
        </p:nvSpPr>
        <p:spPr bwMode="auto">
          <a:xfrm>
            <a:off x="1331913" y="549275"/>
            <a:ext cx="7632700" cy="3046413"/>
          </a:xfrm>
        </p:spPr>
        <p:txBody>
          <a:bodyPr wrap="square" numCol="1" anchorCtr="0" compatLnSpc="1">
            <a:prstTxWarp prst="textNoShape">
              <a:avLst/>
            </a:prstTxWarp>
          </a:bodyPr>
          <a:lstStyle/>
          <a:p>
            <a:pPr algn="ctr" eaLnBrk="1" fontAlgn="auto" hangingPunct="1">
              <a:spcAft>
                <a:spcPts val="0"/>
              </a:spcAft>
              <a:defRPr/>
            </a:pPr>
            <a:r>
              <a:rPr lang="tr-TR" altLang="en-US" sz="3000" dirty="0" smtClean="0">
                <a:solidFill>
                  <a:schemeClr val="tx1"/>
                </a:solidFill>
              </a:rPr>
              <a:t>ENGINEERING CALCULATIONS</a:t>
            </a:r>
            <a:r>
              <a:rPr lang="tr-TR" altLang="en-US" sz="3000" dirty="0" smtClean="0"/>
              <a:t/>
            </a:r>
            <a:br>
              <a:rPr lang="tr-TR" altLang="en-US" sz="3000" dirty="0" smtClean="0"/>
            </a:br>
            <a:r>
              <a:rPr lang="tr-TR" altLang="en-US" sz="3000" dirty="0" smtClean="0"/>
              <a:t/>
            </a:r>
            <a:br>
              <a:rPr lang="tr-TR" altLang="en-US" sz="3000" dirty="0" smtClean="0"/>
            </a:br>
            <a:endParaRPr lang="en-US" altLang="en-US" sz="3000" dirty="0" smtClean="0"/>
          </a:p>
        </p:txBody>
      </p:sp>
      <p:sp>
        <p:nvSpPr>
          <p:cNvPr id="3" name="Alt Başlık 2"/>
          <p:cNvSpPr>
            <a:spLocks noGrp="1"/>
          </p:cNvSpPr>
          <p:nvPr>
            <p:ph type="subTitle" idx="1"/>
          </p:nvPr>
        </p:nvSpPr>
        <p:spPr>
          <a:xfrm>
            <a:off x="2195513" y="3789363"/>
            <a:ext cx="6172200" cy="1871662"/>
          </a:xfrm>
        </p:spPr>
        <p:txBody>
          <a:bodyPr rtlCol="0">
            <a:normAutofit fontScale="85000" lnSpcReduction="20000"/>
          </a:bodyPr>
          <a:lstStyle/>
          <a:p>
            <a:pPr algn="ctr" eaLnBrk="1" fontAlgn="auto" hangingPunct="1">
              <a:lnSpc>
                <a:spcPct val="90000"/>
              </a:lnSpc>
              <a:spcAft>
                <a:spcPts val="0"/>
              </a:spcAft>
              <a:defRPr/>
            </a:pPr>
            <a:endParaRPr lang="tr-TR" altLang="en-US" sz="1700" dirty="0" smtClean="0">
              <a:solidFill>
                <a:schemeClr val="bg2">
                  <a:lumMod val="50000"/>
                </a:schemeClr>
              </a:solidFill>
            </a:endParaRPr>
          </a:p>
          <a:p>
            <a:pPr algn="ctr" eaLnBrk="1" fontAlgn="auto" hangingPunct="1">
              <a:lnSpc>
                <a:spcPct val="90000"/>
              </a:lnSpc>
              <a:spcAft>
                <a:spcPts val="0"/>
              </a:spcAft>
              <a:defRPr/>
            </a:pPr>
            <a:r>
              <a:rPr lang="tr-TR" altLang="en-US" sz="1700" dirty="0" smtClean="0">
                <a:solidFill>
                  <a:schemeClr val="bg2">
                    <a:lumMod val="50000"/>
                  </a:schemeClr>
                </a:solidFill>
              </a:rPr>
              <a:t>Prof</a:t>
            </a:r>
            <a:r>
              <a:rPr lang="tr-TR" altLang="en-US" sz="1700" dirty="0">
                <a:solidFill>
                  <a:schemeClr val="bg2">
                    <a:lumMod val="50000"/>
                  </a:schemeClr>
                </a:solidFill>
              </a:rPr>
              <a:t>. Dr. </a:t>
            </a:r>
            <a:r>
              <a:rPr lang="tr-TR" altLang="en-US" sz="1700" dirty="0" smtClean="0">
                <a:solidFill>
                  <a:schemeClr val="bg2">
                    <a:lumMod val="50000"/>
                  </a:schemeClr>
                </a:solidFill>
              </a:rPr>
              <a:t>Nursu TUNALIOĞLU ÖCALAN</a:t>
            </a:r>
            <a:endParaRPr lang="tr-TR" altLang="en-US" sz="1700" dirty="0">
              <a:solidFill>
                <a:schemeClr val="bg2">
                  <a:lumMod val="50000"/>
                </a:schemeClr>
              </a:solidFill>
            </a:endParaRPr>
          </a:p>
          <a:p>
            <a:pPr algn="ctr" eaLnBrk="1" fontAlgn="auto" hangingPunct="1">
              <a:lnSpc>
                <a:spcPct val="90000"/>
              </a:lnSpc>
              <a:spcAft>
                <a:spcPts val="0"/>
              </a:spcAft>
              <a:defRPr/>
            </a:pPr>
            <a:endParaRPr lang="tr-TR" altLang="en-US" sz="1700" dirty="0" smtClean="0">
              <a:solidFill>
                <a:schemeClr val="bg2">
                  <a:lumMod val="50000"/>
                </a:schemeClr>
              </a:solidFill>
            </a:endParaRPr>
          </a:p>
          <a:p>
            <a:pPr eaLnBrk="1" fontAlgn="auto" hangingPunct="1">
              <a:lnSpc>
                <a:spcPct val="90000"/>
              </a:lnSpc>
              <a:spcAft>
                <a:spcPts val="0"/>
              </a:spcAft>
              <a:defRPr/>
            </a:pPr>
            <a:endParaRPr lang="en-US" altLang="en-US" sz="1700" dirty="0" smtClean="0">
              <a:solidFill>
                <a:schemeClr val="bg2">
                  <a:lumMod val="50000"/>
                </a:schemeClr>
              </a:solidFill>
            </a:endParaRPr>
          </a:p>
          <a:p>
            <a:pPr algn="ctr" eaLnBrk="1" fontAlgn="auto" hangingPunct="1">
              <a:lnSpc>
                <a:spcPct val="90000"/>
              </a:lnSpc>
              <a:spcAft>
                <a:spcPts val="0"/>
              </a:spcAft>
              <a:defRPr/>
            </a:pPr>
            <a:r>
              <a:rPr lang="en-US" altLang="en-US" sz="1700" dirty="0" smtClean="0">
                <a:solidFill>
                  <a:schemeClr val="bg2">
                    <a:lumMod val="50000"/>
                  </a:schemeClr>
                </a:solidFill>
              </a:rPr>
              <a:t> </a:t>
            </a:r>
            <a:r>
              <a:rPr lang="en-US" altLang="en-US" sz="1700" dirty="0" err="1" smtClean="0">
                <a:solidFill>
                  <a:schemeClr val="bg2">
                    <a:lumMod val="50000"/>
                  </a:schemeClr>
                </a:solidFill>
              </a:rPr>
              <a:t>Yildiz</a:t>
            </a:r>
            <a:r>
              <a:rPr lang="tr-TR" altLang="en-US" sz="1700" dirty="0" smtClean="0">
                <a:solidFill>
                  <a:schemeClr val="bg2">
                    <a:lumMod val="50000"/>
                  </a:schemeClr>
                </a:solidFill>
              </a:rPr>
              <a:t> </a:t>
            </a:r>
            <a:r>
              <a:rPr lang="en-US" altLang="en-US" sz="1700" dirty="0" smtClean="0">
                <a:solidFill>
                  <a:schemeClr val="bg2">
                    <a:lumMod val="50000"/>
                  </a:schemeClr>
                </a:solidFill>
              </a:rPr>
              <a:t>Technical University</a:t>
            </a:r>
            <a:endParaRPr lang="tr-TR" altLang="en-US" sz="1700" dirty="0" smtClean="0">
              <a:solidFill>
                <a:schemeClr val="bg2">
                  <a:lumMod val="50000"/>
                </a:schemeClr>
              </a:solidFill>
            </a:endParaRPr>
          </a:p>
          <a:p>
            <a:pPr algn="ctr" eaLnBrk="1" fontAlgn="auto" hangingPunct="1">
              <a:lnSpc>
                <a:spcPct val="90000"/>
              </a:lnSpc>
              <a:spcAft>
                <a:spcPts val="0"/>
              </a:spcAft>
              <a:defRPr/>
            </a:pPr>
            <a:r>
              <a:rPr lang="en-US" altLang="en-US" sz="1700" dirty="0" smtClean="0">
                <a:solidFill>
                  <a:schemeClr val="bg2">
                    <a:lumMod val="50000"/>
                  </a:schemeClr>
                </a:solidFill>
              </a:rPr>
              <a:t>Faculty of Civil Engineering</a:t>
            </a:r>
            <a:endParaRPr lang="tr-TR" altLang="en-US" sz="1700" dirty="0" smtClean="0">
              <a:solidFill>
                <a:schemeClr val="bg2">
                  <a:lumMod val="50000"/>
                </a:schemeClr>
              </a:solidFill>
            </a:endParaRPr>
          </a:p>
          <a:p>
            <a:pPr algn="ctr" eaLnBrk="1" fontAlgn="auto" hangingPunct="1">
              <a:lnSpc>
                <a:spcPct val="90000"/>
              </a:lnSpc>
              <a:spcAft>
                <a:spcPts val="0"/>
              </a:spcAft>
              <a:defRPr/>
            </a:pPr>
            <a:r>
              <a:rPr lang="en-US" altLang="en-US" sz="1700" dirty="0" smtClean="0">
                <a:solidFill>
                  <a:schemeClr val="bg2">
                    <a:lumMod val="50000"/>
                  </a:schemeClr>
                </a:solidFill>
              </a:rPr>
              <a:t>Department of </a:t>
            </a:r>
            <a:r>
              <a:rPr lang="en-US" altLang="en-US" sz="1700" dirty="0" err="1" smtClean="0">
                <a:solidFill>
                  <a:schemeClr val="bg2">
                    <a:lumMod val="50000"/>
                  </a:schemeClr>
                </a:solidFill>
              </a:rPr>
              <a:t>Geomatic</a:t>
            </a:r>
            <a:r>
              <a:rPr lang="tr-TR" altLang="en-US" sz="1700" dirty="0" smtClean="0">
                <a:solidFill>
                  <a:schemeClr val="bg2">
                    <a:lumMod val="50000"/>
                  </a:schemeClr>
                </a:solidFill>
              </a:rPr>
              <a:t> </a:t>
            </a:r>
            <a:r>
              <a:rPr lang="en-US" altLang="en-US" sz="1700" dirty="0" smtClean="0">
                <a:solidFill>
                  <a:schemeClr val="bg2">
                    <a:lumMod val="50000"/>
                  </a:schemeClr>
                </a:solidFill>
              </a:rPr>
              <a:t>Engineering</a:t>
            </a:r>
            <a:endParaRPr lang="tr-TR" altLang="en-US" sz="1700" dirty="0" smtClean="0">
              <a:solidFill>
                <a:schemeClr val="bg2">
                  <a:lumMod val="50000"/>
                </a:schemeClr>
              </a:solidFill>
            </a:endParaRPr>
          </a:p>
          <a:p>
            <a:pPr algn="ctr" eaLnBrk="1" fontAlgn="auto" hangingPunct="1">
              <a:lnSpc>
                <a:spcPct val="90000"/>
              </a:lnSpc>
              <a:spcAft>
                <a:spcPts val="0"/>
              </a:spcAft>
              <a:defRPr/>
            </a:pPr>
            <a:endParaRPr lang="tr-TR" altLang="en-US" sz="1700" dirty="0" smtClean="0">
              <a:solidFill>
                <a:schemeClr val="bg2">
                  <a:lumMod val="50000"/>
                </a:schemeClr>
              </a:solidFill>
            </a:endParaRPr>
          </a:p>
          <a:p>
            <a:pPr algn="ctr" eaLnBrk="1" fontAlgn="auto" hangingPunct="1">
              <a:lnSpc>
                <a:spcPct val="90000"/>
              </a:lnSpc>
              <a:spcAft>
                <a:spcPts val="0"/>
              </a:spcAft>
              <a:defRPr/>
            </a:pPr>
            <a:r>
              <a:rPr lang="tr-TR" altLang="en-US" sz="1700" i="1" dirty="0" err="1" smtClean="0">
                <a:solidFill>
                  <a:schemeClr val="bg2">
                    <a:lumMod val="50000"/>
                  </a:schemeClr>
                </a:solidFill>
              </a:rPr>
              <a:t>Lecture</a:t>
            </a:r>
            <a:r>
              <a:rPr lang="tr-TR" altLang="en-US" sz="1700" i="1" dirty="0" smtClean="0">
                <a:solidFill>
                  <a:schemeClr val="bg2">
                    <a:lumMod val="50000"/>
                  </a:schemeClr>
                </a:solidFill>
              </a:rPr>
              <a:t> </a:t>
            </a:r>
            <a:r>
              <a:rPr lang="tr-TR" altLang="en-US" sz="1700" i="1" dirty="0" err="1" smtClean="0">
                <a:solidFill>
                  <a:schemeClr val="bg2">
                    <a:lumMod val="50000"/>
                  </a:schemeClr>
                </a:solidFill>
              </a:rPr>
              <a:t>Notes</a:t>
            </a:r>
            <a:endParaRPr lang="en-US" altLang="en-US" sz="1700" i="1" dirty="0" smtClean="0">
              <a:solidFill>
                <a:schemeClr val="bg2">
                  <a:lumMod val="50000"/>
                </a:schemeClr>
              </a:solidFill>
            </a:endParaRPr>
          </a:p>
        </p:txBody>
      </p:sp>
      <p:sp>
        <p:nvSpPr>
          <p:cNvPr id="5124"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625E7E64-4649-49AA-BDCF-31F9C20F44D2}" type="slidenum">
              <a:rPr lang="tr-TR" altLang="tr-TR" sz="1400">
                <a:solidFill>
                  <a:srgbClr val="A79D99"/>
                </a:solidFill>
                <a:latin typeface="Arial" panose="020B0604020202020204" pitchFamily="34" charset="0"/>
              </a:rPr>
              <a:pPr>
                <a:spcBef>
                  <a:spcPct val="0"/>
                </a:spcBef>
                <a:buFontTx/>
                <a:buNone/>
              </a:pPr>
              <a:t>1</a:t>
            </a:fld>
            <a:endParaRPr lang="tr-TR" altLang="tr-TR" sz="1400">
              <a:solidFill>
                <a:srgbClr val="A79D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İçerik Yer Tutucusu 5"/>
          <p:cNvSpPr>
            <a:spLocks noGrp="1"/>
          </p:cNvSpPr>
          <p:nvPr>
            <p:ph idx="1"/>
          </p:nvPr>
        </p:nvSpPr>
        <p:spPr>
          <a:xfrm>
            <a:off x="250825" y="404813"/>
            <a:ext cx="8435975" cy="5903912"/>
          </a:xfrm>
        </p:spPr>
        <p:txBody>
          <a:bodyPr/>
          <a:lstStyle/>
          <a:p>
            <a:pPr marL="0" indent="0" algn="just">
              <a:buFont typeface="Arial" panose="020B0604020202020204" pitchFamily="34" charset="0"/>
              <a:buNone/>
              <a:defRPr/>
            </a:pPr>
            <a:r>
              <a:rPr lang="tr-TR" altLang="en-US" sz="2600" dirty="0" smtClean="0"/>
              <a:t>2. </a:t>
            </a:r>
            <a:r>
              <a:rPr lang="en-US" altLang="en-US" sz="2600" dirty="0" smtClean="0"/>
              <a:t>Through the </a:t>
            </a:r>
            <a:r>
              <a:rPr lang="en-US" altLang="en-US" sz="2600" dirty="0" err="1" smtClean="0"/>
              <a:t>centre</a:t>
            </a:r>
            <a:r>
              <a:rPr lang="en-US" altLang="en-US" sz="2600" dirty="0" smtClean="0"/>
              <a:t> of a sphere and any two points on the surface </a:t>
            </a:r>
            <a:r>
              <a:rPr lang="en-US" altLang="en-US" sz="2600" dirty="0" smtClean="0">
                <a:solidFill>
                  <a:srgbClr val="FF0000"/>
                </a:solidFill>
              </a:rPr>
              <a:t>a plane </a:t>
            </a:r>
            <a:r>
              <a:rPr lang="en-US" altLang="en-US" sz="2600" dirty="0" smtClean="0"/>
              <a:t>can be drawn; and </a:t>
            </a:r>
            <a:r>
              <a:rPr lang="en-US" altLang="en-US" sz="2600" dirty="0" smtClean="0">
                <a:solidFill>
                  <a:srgbClr val="FF0000"/>
                </a:solidFill>
              </a:rPr>
              <a:t>only one plane </a:t>
            </a:r>
            <a:r>
              <a:rPr lang="en-US" altLang="en-US" sz="2600" dirty="0" smtClean="0"/>
              <a:t>can be drawn, except when the two points are the extremities of a diameter of the sphere, and then an infinite number of such planes can be drawn. Hence </a:t>
            </a:r>
            <a:r>
              <a:rPr lang="en-US" altLang="en-US" sz="2600" b="1" dirty="0" smtClean="0"/>
              <a:t>only one great circle can be drawn through two given points on the surface of a sphere, except when the points are the extremities of a diameter of the sphere</a:t>
            </a:r>
            <a:r>
              <a:rPr lang="en-US" altLang="en-US" sz="2600" dirty="0" smtClean="0"/>
              <a:t>. </a:t>
            </a:r>
          </a:p>
          <a:p>
            <a:pPr>
              <a:defRPr/>
            </a:pPr>
            <a:endParaRPr lang="en-US" altLang="en-US" dirty="0" smtClean="0"/>
          </a:p>
        </p:txBody>
      </p:sp>
      <p:sp>
        <p:nvSpPr>
          <p:cNvPr id="14339"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7C7EBD95-8D9B-4DC3-A480-2F5CC0B29AC1}" type="slidenum">
              <a:rPr lang="tr-TR" altLang="tr-TR" sz="1200">
                <a:solidFill>
                  <a:srgbClr val="A79D99"/>
                </a:solidFill>
                <a:latin typeface="Arial" panose="020B0604020202020204" pitchFamily="34" charset="0"/>
              </a:rPr>
              <a:pPr>
                <a:spcBef>
                  <a:spcPct val="0"/>
                </a:spcBef>
                <a:buFontTx/>
                <a:buNone/>
              </a:pPr>
              <a:t>10</a:t>
            </a:fld>
            <a:endParaRPr lang="tr-TR" altLang="tr-TR" sz="1200">
              <a:solidFill>
                <a:srgbClr val="A79D99"/>
              </a:solidFill>
              <a:latin typeface="Arial" panose="020B0604020202020204" pitchFamily="34" charset="0"/>
            </a:endParaRPr>
          </a:p>
        </p:txBody>
      </p:sp>
      <p:pic>
        <p:nvPicPr>
          <p:cNvPr id="14340" name="Resim 4" descr="http://2.bp.blogspot.com/-rd-Ot-3uj0k/VkWX5lAeqpI/AAAAAAAACZ8/2kEPMBceIqM/s1600/Picture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573463"/>
            <a:ext cx="56165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İçerik Yer Tutucusu 5"/>
          <p:cNvSpPr>
            <a:spLocks noGrp="1"/>
          </p:cNvSpPr>
          <p:nvPr>
            <p:ph idx="1"/>
          </p:nvPr>
        </p:nvSpPr>
        <p:spPr>
          <a:xfrm>
            <a:off x="250825" y="838200"/>
            <a:ext cx="8435975" cy="5470525"/>
          </a:xfrm>
        </p:spPr>
        <p:txBody>
          <a:bodyPr/>
          <a:lstStyle/>
          <a:p>
            <a:pPr marL="0" indent="0">
              <a:buFont typeface="Arial" panose="020B0604020202020204" pitchFamily="34" charset="0"/>
              <a:buNone/>
              <a:defRPr/>
            </a:pPr>
            <a:r>
              <a:rPr lang="tr-TR" altLang="en-US" dirty="0" smtClean="0"/>
              <a:t>3. </a:t>
            </a:r>
            <a:r>
              <a:rPr lang="en-US" altLang="en-US" dirty="0" smtClean="0"/>
              <a:t>If these mentioned two given points are </a:t>
            </a:r>
            <a:r>
              <a:rPr lang="en-US" altLang="en-US" b="1" i="1" dirty="0" smtClean="0"/>
              <a:t>the end points of a diameter</a:t>
            </a:r>
            <a:r>
              <a:rPr lang="en-US" altLang="en-US" dirty="0" smtClean="0"/>
              <a:t>, then </a:t>
            </a:r>
            <a:r>
              <a:rPr lang="en-US" altLang="en-US" b="1" u="sng" dirty="0" smtClean="0"/>
              <a:t>infinite number of great circle </a:t>
            </a:r>
            <a:r>
              <a:rPr lang="en-US" altLang="en-US" dirty="0" smtClean="0"/>
              <a:t>can be drawn.</a:t>
            </a:r>
          </a:p>
          <a:p>
            <a:pPr>
              <a:defRPr/>
            </a:pPr>
            <a:endParaRPr lang="en-US" altLang="en-US" dirty="0" smtClean="0"/>
          </a:p>
        </p:txBody>
      </p:sp>
      <p:sp>
        <p:nvSpPr>
          <p:cNvPr id="15363"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B1E8FAF0-1F8B-403D-91F8-D572584050D5}" type="slidenum">
              <a:rPr lang="tr-TR" altLang="tr-TR" sz="1200">
                <a:solidFill>
                  <a:srgbClr val="A79D99"/>
                </a:solidFill>
                <a:latin typeface="Arial" panose="020B0604020202020204" pitchFamily="34" charset="0"/>
              </a:rPr>
              <a:pPr>
                <a:spcBef>
                  <a:spcPct val="0"/>
                </a:spcBef>
                <a:buFontTx/>
                <a:buNone/>
              </a:pPr>
              <a:t>11</a:t>
            </a:fld>
            <a:endParaRPr lang="tr-TR" altLang="tr-TR" sz="1200">
              <a:solidFill>
                <a:srgbClr val="A79D99"/>
              </a:solidFill>
              <a:latin typeface="Arial" panose="020B0604020202020204" pitchFamily="34" charset="0"/>
            </a:endParaRPr>
          </a:p>
        </p:txBody>
      </p:sp>
      <p:pic>
        <p:nvPicPr>
          <p:cNvPr id="15364"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349500"/>
            <a:ext cx="40132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çerik Yer Tutucusu 5"/>
          <p:cNvSpPr>
            <a:spLocks noGrp="1"/>
          </p:cNvSpPr>
          <p:nvPr>
            <p:ph idx="1"/>
          </p:nvPr>
        </p:nvSpPr>
        <p:spPr>
          <a:xfrm>
            <a:off x="250825" y="838200"/>
            <a:ext cx="8435975" cy="5470525"/>
          </a:xfrm>
        </p:spPr>
        <p:txBody>
          <a:bodyPr/>
          <a:lstStyle/>
          <a:p>
            <a:pPr marL="0" indent="0">
              <a:buFont typeface="Arial" panose="020B0604020202020204" pitchFamily="34" charset="0"/>
              <a:buNone/>
            </a:pPr>
            <a:r>
              <a:rPr lang="tr-TR" altLang="en-US" sz="2600" smtClean="0"/>
              <a:t>4. </a:t>
            </a:r>
            <a:r>
              <a:rPr lang="en-US" altLang="en-US" sz="2600" smtClean="0">
                <a:solidFill>
                  <a:srgbClr val="FF0000"/>
                </a:solidFill>
              </a:rPr>
              <a:t>The great circle </a:t>
            </a:r>
            <a:r>
              <a:rPr lang="en-US" altLang="en-US" sz="2600" smtClean="0"/>
              <a:t>is an imagery line that follows the curve of the earth and represents </a:t>
            </a:r>
            <a:r>
              <a:rPr lang="en-US" altLang="en-US" sz="2600" smtClean="0">
                <a:solidFill>
                  <a:srgbClr val="FF0000"/>
                </a:solidFill>
              </a:rPr>
              <a:t>the shortest distance between two points. </a:t>
            </a:r>
            <a:endParaRPr lang="tr-TR" altLang="en-US" sz="2600" smtClean="0">
              <a:solidFill>
                <a:srgbClr val="FF0000"/>
              </a:solidFill>
            </a:endParaRPr>
          </a:p>
          <a:p>
            <a:pPr marL="0" indent="0">
              <a:buFont typeface="Arial" panose="020B0604020202020204" pitchFamily="34" charset="0"/>
              <a:buNone/>
            </a:pPr>
            <a:r>
              <a:rPr lang="tr-TR" altLang="en-US" sz="2600" smtClean="0"/>
              <a:t>5. </a:t>
            </a:r>
            <a:r>
              <a:rPr lang="en-US" altLang="en-US" sz="2600" smtClean="0"/>
              <a:t>The </a:t>
            </a:r>
            <a:r>
              <a:rPr lang="en-US" altLang="en-US" sz="2600" b="1" smtClean="0"/>
              <a:t>axis of any circle of a sphere</a:t>
            </a:r>
            <a:r>
              <a:rPr lang="en-US" altLang="en-US" sz="2600" smtClean="0"/>
              <a:t> is that </a:t>
            </a:r>
            <a:r>
              <a:rPr lang="en-US" altLang="en-US" sz="2600" b="1" smtClean="0"/>
              <a:t>diameter of the sphere</a:t>
            </a:r>
            <a:r>
              <a:rPr lang="en-US" altLang="en-US" sz="2600" smtClean="0"/>
              <a:t> which is perpendicular to the plane of the circle; the extremities of the axis are called the </a:t>
            </a:r>
            <a:r>
              <a:rPr lang="en-US" altLang="en-US" sz="2600" b="1" smtClean="0"/>
              <a:t>poles of the circle</a:t>
            </a:r>
            <a:r>
              <a:rPr lang="en-US" altLang="en-US" sz="2600" smtClean="0"/>
              <a:t>. </a:t>
            </a:r>
          </a:p>
        </p:txBody>
      </p:sp>
      <p:sp>
        <p:nvSpPr>
          <p:cNvPr id="2" name="Başlık 1"/>
          <p:cNvSpPr>
            <a:spLocks noGrp="1"/>
          </p:cNvSpPr>
          <p:nvPr>
            <p:ph type="title"/>
          </p:nvPr>
        </p:nvSpPr>
        <p:spPr>
          <a:xfrm>
            <a:off x="457200" y="260350"/>
            <a:ext cx="8002588" cy="581025"/>
          </a:xfrm>
        </p:spPr>
        <p:txBody>
          <a:bodyPr>
            <a:normAutofit/>
          </a:bodyPr>
          <a:lstStyle/>
          <a:p>
            <a:pPr>
              <a:defRPr/>
            </a:pPr>
            <a:endParaRPr lang="en-US" sz="2800" dirty="0">
              <a:solidFill>
                <a:schemeClr val="accent2">
                  <a:lumMod val="50000"/>
                </a:schemeClr>
              </a:solidFill>
              <a:effectLst/>
            </a:endParaRPr>
          </a:p>
        </p:txBody>
      </p:sp>
      <p:sp>
        <p:nvSpPr>
          <p:cNvPr id="16388"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2FF40925-8C72-47C6-AFF7-D0E1139F0622}" type="slidenum">
              <a:rPr lang="tr-TR" altLang="tr-TR" sz="1200">
                <a:solidFill>
                  <a:srgbClr val="A79D99"/>
                </a:solidFill>
                <a:latin typeface="Arial" panose="020B0604020202020204" pitchFamily="34" charset="0"/>
              </a:rPr>
              <a:pPr>
                <a:spcBef>
                  <a:spcPct val="0"/>
                </a:spcBef>
                <a:buFontTx/>
                <a:buNone/>
              </a:pPr>
              <a:t>12</a:t>
            </a:fld>
            <a:endParaRPr lang="tr-TR" altLang="tr-TR" sz="1200">
              <a:solidFill>
                <a:srgbClr val="A79D99"/>
              </a:solidFill>
              <a:latin typeface="Arial" panose="020B0604020202020204" pitchFamily="34" charset="0"/>
            </a:endParaRPr>
          </a:p>
        </p:txBody>
      </p:sp>
      <p:sp>
        <p:nvSpPr>
          <p:cNvPr id="16389" name="Metin Kutusu 2"/>
          <p:cNvSpPr txBox="1">
            <a:spLocks noChangeArrowheads="1"/>
          </p:cNvSpPr>
          <p:nvPr/>
        </p:nvSpPr>
        <p:spPr bwMode="auto">
          <a:xfrm>
            <a:off x="4572000" y="4581525"/>
            <a:ext cx="3600450" cy="1508125"/>
          </a:xfrm>
          <a:prstGeom prst="rect">
            <a:avLst/>
          </a:prstGeom>
          <a:solidFill>
            <a:srgbClr val="FFFFFF"/>
          </a:solidFill>
          <a:ln w="9525">
            <a:solidFill>
              <a:srgbClr val="000000"/>
            </a:solidFill>
            <a:miter lim="800000"/>
            <a:headEnd/>
            <a:tailEnd/>
          </a:ln>
        </p:spPr>
        <p:txBody>
          <a:bodyP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en-US" altLang="en-US" sz="200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diameter of the circle namely KG is the axis of circle c, and K and G are the poles of this circle (c).</a:t>
            </a:r>
            <a:endParaRPr lang="en-US" altLang="en-US" sz="2000">
              <a:solidFill>
                <a:schemeClr val="tx1"/>
              </a:solidFill>
              <a:ea typeface="Calibri" panose="020F0502020204030204" pitchFamily="34" charset="0"/>
              <a:cs typeface="Times New Roman" panose="02020603050405020304" pitchFamily="18" charset="0"/>
            </a:endParaRPr>
          </a:p>
        </p:txBody>
      </p:sp>
      <p:pic>
        <p:nvPicPr>
          <p:cNvPr id="16390"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692525"/>
            <a:ext cx="31686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çerik Yer Tutucusu 5"/>
          <p:cNvSpPr>
            <a:spLocks noGrp="1"/>
          </p:cNvSpPr>
          <p:nvPr>
            <p:ph idx="1"/>
          </p:nvPr>
        </p:nvSpPr>
        <p:spPr>
          <a:xfrm>
            <a:off x="250825" y="838200"/>
            <a:ext cx="8435975" cy="5470525"/>
          </a:xfrm>
        </p:spPr>
        <p:txBody>
          <a:bodyPr/>
          <a:lstStyle/>
          <a:p>
            <a:pPr marL="0" indent="0">
              <a:buFont typeface="Arial" panose="020B0604020202020204" pitchFamily="34" charset="0"/>
              <a:buNone/>
              <a:defRPr/>
            </a:pPr>
            <a:r>
              <a:rPr lang="tr-TR" altLang="en-US" dirty="0" smtClean="0"/>
              <a:t>6. </a:t>
            </a:r>
            <a:r>
              <a:rPr lang="en-US" altLang="en-US" dirty="0" smtClean="0"/>
              <a:t>The axis of equator which is intersection to a plane passing through the center of the earth is called as rotation axis, which is perpendicular to this circle.</a:t>
            </a:r>
          </a:p>
          <a:p>
            <a:pPr>
              <a:defRPr/>
            </a:pPr>
            <a:endParaRPr lang="en-US" altLang="en-US" dirty="0" smtClean="0"/>
          </a:p>
        </p:txBody>
      </p:sp>
      <p:sp>
        <p:nvSpPr>
          <p:cNvPr id="2" name="Başlık 1"/>
          <p:cNvSpPr>
            <a:spLocks noGrp="1"/>
          </p:cNvSpPr>
          <p:nvPr>
            <p:ph type="title"/>
          </p:nvPr>
        </p:nvSpPr>
        <p:spPr>
          <a:xfrm>
            <a:off x="457200" y="260350"/>
            <a:ext cx="8002588" cy="581025"/>
          </a:xfrm>
        </p:spPr>
        <p:txBody>
          <a:bodyPr>
            <a:normAutofit/>
          </a:bodyPr>
          <a:lstStyle/>
          <a:p>
            <a:pPr>
              <a:defRPr/>
            </a:pPr>
            <a:endParaRPr lang="en-US" sz="2800" dirty="0">
              <a:solidFill>
                <a:schemeClr val="accent2">
                  <a:lumMod val="50000"/>
                </a:schemeClr>
              </a:solidFill>
              <a:effectLst/>
            </a:endParaRPr>
          </a:p>
        </p:txBody>
      </p:sp>
      <p:sp>
        <p:nvSpPr>
          <p:cNvPr id="17412"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4F583FF8-A1DA-4FE1-9DE9-F95C6351FF60}" type="slidenum">
              <a:rPr lang="tr-TR" altLang="tr-TR" sz="1200">
                <a:solidFill>
                  <a:srgbClr val="A79D99"/>
                </a:solidFill>
                <a:latin typeface="Arial" panose="020B0604020202020204" pitchFamily="34" charset="0"/>
              </a:rPr>
              <a:pPr>
                <a:spcBef>
                  <a:spcPct val="0"/>
                </a:spcBef>
                <a:buFontTx/>
                <a:buNone/>
              </a:pPr>
              <a:t>13</a:t>
            </a:fld>
            <a:endParaRPr lang="tr-TR" altLang="tr-TR" sz="1200">
              <a:solidFill>
                <a:srgbClr val="A79D99"/>
              </a:solidFill>
              <a:latin typeface="Arial" panose="020B0604020202020204" pitchFamily="34" charset="0"/>
            </a:endParaRPr>
          </a:p>
        </p:txBody>
      </p:sp>
      <p:pic>
        <p:nvPicPr>
          <p:cNvPr id="17413"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349500"/>
            <a:ext cx="41052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Dikdörtgen 2"/>
          <p:cNvSpPr>
            <a:spLocks noChangeArrowheads="1"/>
          </p:cNvSpPr>
          <p:nvPr/>
        </p:nvSpPr>
        <p:spPr bwMode="auto">
          <a:xfrm>
            <a:off x="1042988" y="58054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Extremities of the rotation axis on the globe are called as North Pole and South Pole.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çerik Yer Tutucusu 5"/>
          <p:cNvSpPr>
            <a:spLocks noGrp="1"/>
          </p:cNvSpPr>
          <p:nvPr>
            <p:ph idx="1"/>
          </p:nvPr>
        </p:nvSpPr>
        <p:spPr>
          <a:xfrm>
            <a:off x="250825" y="838200"/>
            <a:ext cx="8435975" cy="5470525"/>
          </a:xfrm>
        </p:spPr>
        <p:txBody>
          <a:bodyPr/>
          <a:lstStyle/>
          <a:p>
            <a:pPr marL="0" indent="0" algn="just">
              <a:buFont typeface="Arial" panose="020B0604020202020204" pitchFamily="34" charset="0"/>
              <a:buNone/>
              <a:defRPr/>
            </a:pPr>
            <a:r>
              <a:rPr lang="tr-TR" altLang="en-US" sz="2600" i="1" dirty="0" smtClean="0"/>
              <a:t>7. </a:t>
            </a:r>
            <a:r>
              <a:rPr lang="en-US" altLang="en-US" sz="2600" i="1" dirty="0" smtClean="0"/>
              <a:t>The distance between two points on the globe is measured by the arc of great circle passing through these two points. </a:t>
            </a:r>
            <a:r>
              <a:rPr lang="en-US" altLang="en-US" sz="2600" i="1" dirty="0" smtClean="0">
                <a:solidFill>
                  <a:srgbClr val="FF0000"/>
                </a:solidFill>
              </a:rPr>
              <a:t>This arc is selected as no bigger than half of the great circle. </a:t>
            </a:r>
            <a:r>
              <a:rPr lang="en-US" altLang="en-US" sz="2600" i="1" dirty="0" smtClean="0"/>
              <a:t>The distance defined as mentioned above is called as </a:t>
            </a:r>
            <a:r>
              <a:rPr lang="en-US" altLang="en-US" sz="2600" b="1" i="1" dirty="0" smtClean="0"/>
              <a:t>spherical distance</a:t>
            </a:r>
            <a:r>
              <a:rPr lang="en-US" altLang="en-US" sz="2600" i="1" dirty="0" smtClean="0"/>
              <a:t>. At the below illustration, the bold line represents the spherical distance between A and B. </a:t>
            </a:r>
            <a:endParaRPr lang="en-US" altLang="en-US" sz="2600" dirty="0" smtClean="0"/>
          </a:p>
          <a:p>
            <a:pPr>
              <a:defRPr/>
            </a:pPr>
            <a:endParaRPr lang="en-US" altLang="en-US" dirty="0" smtClean="0"/>
          </a:p>
        </p:txBody>
      </p:sp>
      <p:sp>
        <p:nvSpPr>
          <p:cNvPr id="2" name="Başlık 1"/>
          <p:cNvSpPr>
            <a:spLocks noGrp="1"/>
          </p:cNvSpPr>
          <p:nvPr>
            <p:ph type="title"/>
          </p:nvPr>
        </p:nvSpPr>
        <p:spPr>
          <a:xfrm>
            <a:off x="457200" y="260350"/>
            <a:ext cx="8002588" cy="581025"/>
          </a:xfrm>
        </p:spPr>
        <p:txBody>
          <a:bodyPr>
            <a:normAutofit/>
          </a:bodyPr>
          <a:lstStyle/>
          <a:p>
            <a:pPr>
              <a:defRPr/>
            </a:pPr>
            <a:endParaRPr lang="en-US" sz="2800" dirty="0">
              <a:solidFill>
                <a:schemeClr val="accent2">
                  <a:lumMod val="50000"/>
                </a:schemeClr>
              </a:solidFill>
              <a:effectLst/>
            </a:endParaRPr>
          </a:p>
        </p:txBody>
      </p:sp>
      <p:sp>
        <p:nvSpPr>
          <p:cNvPr id="18436"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832A1136-F8B9-4B48-8C0C-943CA17E9BBA}" type="slidenum">
              <a:rPr lang="tr-TR" altLang="tr-TR" sz="1200">
                <a:solidFill>
                  <a:srgbClr val="A79D99"/>
                </a:solidFill>
                <a:latin typeface="Arial" panose="020B0604020202020204" pitchFamily="34" charset="0"/>
              </a:rPr>
              <a:pPr>
                <a:spcBef>
                  <a:spcPct val="0"/>
                </a:spcBef>
                <a:buFontTx/>
                <a:buNone/>
              </a:pPr>
              <a:t>14</a:t>
            </a:fld>
            <a:endParaRPr lang="tr-TR" altLang="tr-TR" sz="1200">
              <a:solidFill>
                <a:srgbClr val="A79D99"/>
              </a:solidFill>
              <a:latin typeface="Arial" panose="020B0604020202020204" pitchFamily="34" charset="0"/>
            </a:endParaRPr>
          </a:p>
        </p:txBody>
      </p:sp>
      <p:pic>
        <p:nvPicPr>
          <p:cNvPr id="18437"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357563"/>
            <a:ext cx="3354387"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çerik Yer Tutucusu 5"/>
          <p:cNvSpPr>
            <a:spLocks noGrp="1"/>
          </p:cNvSpPr>
          <p:nvPr>
            <p:ph idx="1"/>
          </p:nvPr>
        </p:nvSpPr>
        <p:spPr>
          <a:xfrm>
            <a:off x="323850" y="476250"/>
            <a:ext cx="8362950" cy="5832475"/>
          </a:xfrm>
        </p:spPr>
        <p:txBody>
          <a:bodyPr/>
          <a:lstStyle/>
          <a:p>
            <a:r>
              <a:rPr lang="en-US" altLang="en-US" smtClean="0"/>
              <a:t>To show that the shortest distance between A and B is the great circle:</a:t>
            </a:r>
          </a:p>
          <a:p>
            <a:pPr lvl="1"/>
            <a:r>
              <a:rPr lang="en-US" altLang="en-US" smtClean="0"/>
              <a:t>Let O be the centre of the sphere, A and B be any two points on the sphere. Infinite number of plane can be drawn with A and B. the shortest distanced arc is the intersection of one of those planes and sphere. Thus, infinite number of sphere arc can be drawn with these two points. Since, if, the small circle is rounded on AB and the great circle is intersected with it, the below illustration is obtained.</a:t>
            </a:r>
          </a:p>
          <a:p>
            <a:endParaRPr lang="en-US" altLang="en-US" smtClean="0"/>
          </a:p>
        </p:txBody>
      </p:sp>
      <p:sp>
        <p:nvSpPr>
          <p:cNvPr id="19459"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BA1C35D7-69B2-4AD6-AC25-562F797B9417}" type="slidenum">
              <a:rPr lang="tr-TR" altLang="tr-TR" sz="1200">
                <a:solidFill>
                  <a:srgbClr val="A79D99"/>
                </a:solidFill>
                <a:latin typeface="Arial" panose="020B0604020202020204" pitchFamily="34" charset="0"/>
              </a:rPr>
              <a:pPr>
                <a:spcBef>
                  <a:spcPct val="0"/>
                </a:spcBef>
                <a:buFontTx/>
                <a:buNone/>
              </a:pPr>
              <a:t>15</a:t>
            </a:fld>
            <a:endParaRPr lang="tr-TR" altLang="tr-TR" sz="1200">
              <a:solidFill>
                <a:srgbClr val="A79D99"/>
              </a:solidFill>
              <a:latin typeface="Arial" panose="020B0604020202020204" pitchFamily="34" charset="0"/>
            </a:endParaRPr>
          </a:p>
        </p:txBody>
      </p:sp>
      <p:pic>
        <p:nvPicPr>
          <p:cNvPr id="19460"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213100"/>
            <a:ext cx="41068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l="43442" t="65459" r="43863" b="28947"/>
          <a:stretch>
            <a:fillRect/>
          </a:stretch>
        </p:blipFill>
        <p:spPr bwMode="auto">
          <a:xfrm>
            <a:off x="5006975" y="5729288"/>
            <a:ext cx="1935163"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çerik Yer Tutucusu 5"/>
          <p:cNvSpPr>
            <a:spLocks noGrp="1"/>
          </p:cNvSpPr>
          <p:nvPr>
            <p:ph idx="1"/>
          </p:nvPr>
        </p:nvSpPr>
        <p:spPr>
          <a:xfrm>
            <a:off x="250825" y="838200"/>
            <a:ext cx="8435975" cy="5830888"/>
          </a:xfrm>
        </p:spPr>
        <p:txBody>
          <a:bodyPr>
            <a:normAutofit fontScale="92500" lnSpcReduction="20000"/>
          </a:bodyPr>
          <a:lstStyle/>
          <a:p>
            <a:pPr marL="0" indent="0">
              <a:buFont typeface="Arial" panose="020B0604020202020204" pitchFamily="34" charset="0"/>
              <a:buNone/>
              <a:defRPr/>
            </a:pPr>
            <a:r>
              <a:rPr lang="tr-TR" dirty="0" smtClean="0"/>
              <a:t>8. </a:t>
            </a:r>
            <a:r>
              <a:rPr lang="en-US" dirty="0" smtClean="0"/>
              <a:t>By </a:t>
            </a:r>
            <a:r>
              <a:rPr lang="en-US" dirty="0"/>
              <a:t>the angle between two great circles is meant </a:t>
            </a:r>
            <a:r>
              <a:rPr lang="en-US" b="1" i="1" dirty="0"/>
              <a:t>the angle of inclination of the planes of the circles</a:t>
            </a:r>
            <a:r>
              <a:rPr lang="en-US" dirty="0"/>
              <a:t>. Thus, in the figure, the angle between the great circles PA and PB is the angle AOB. </a:t>
            </a:r>
            <a:endParaRPr lang="tr-TR" dirty="0" smtClean="0"/>
          </a:p>
          <a:p>
            <a:pPr>
              <a:defRPr/>
            </a:pPr>
            <a:endParaRPr lang="tr-TR" dirty="0"/>
          </a:p>
          <a:p>
            <a:pPr>
              <a:defRPr/>
            </a:pPr>
            <a:endParaRPr lang="tr-TR" dirty="0" smtClean="0"/>
          </a:p>
          <a:p>
            <a:pPr>
              <a:defRPr/>
            </a:pPr>
            <a:endParaRPr lang="tr-TR" dirty="0"/>
          </a:p>
          <a:p>
            <a:pPr>
              <a:defRPr/>
            </a:pPr>
            <a:endParaRPr lang="tr-TR" dirty="0" smtClean="0"/>
          </a:p>
          <a:p>
            <a:pPr>
              <a:defRPr/>
            </a:pPr>
            <a:endParaRPr lang="tr-TR" dirty="0"/>
          </a:p>
          <a:p>
            <a:pPr>
              <a:defRPr/>
            </a:pPr>
            <a:endParaRPr lang="tr-TR" dirty="0" smtClean="0"/>
          </a:p>
          <a:p>
            <a:pPr>
              <a:defRPr/>
            </a:pPr>
            <a:endParaRPr lang="tr-TR" dirty="0" smtClean="0"/>
          </a:p>
          <a:p>
            <a:pPr>
              <a:defRPr/>
            </a:pPr>
            <a:r>
              <a:rPr lang="en-US" dirty="0" smtClean="0"/>
              <a:t>Angle </a:t>
            </a:r>
            <a:r>
              <a:rPr lang="en-US" dirty="0"/>
              <a:t>APB is equal to angle of inclination of planes E1 and E2. In other words, the angle between tangents of PT1 and PT2 is spherical angle. It can be measured by either angle  or arc AB. </a:t>
            </a:r>
          </a:p>
          <a:p>
            <a:pPr>
              <a:defRPr/>
            </a:pPr>
            <a:endParaRPr lang="en-US" dirty="0"/>
          </a:p>
          <a:p>
            <a:pPr>
              <a:defRPr/>
            </a:pPr>
            <a:endParaRPr lang="en-US" altLang="en-US" dirty="0" smtClean="0"/>
          </a:p>
        </p:txBody>
      </p:sp>
      <p:sp>
        <p:nvSpPr>
          <p:cNvPr id="2" name="Başlık 1"/>
          <p:cNvSpPr>
            <a:spLocks noGrp="1"/>
          </p:cNvSpPr>
          <p:nvPr>
            <p:ph type="title"/>
          </p:nvPr>
        </p:nvSpPr>
        <p:spPr>
          <a:xfrm>
            <a:off x="457200" y="260350"/>
            <a:ext cx="8002588" cy="581025"/>
          </a:xfrm>
        </p:spPr>
        <p:txBody>
          <a:bodyPr>
            <a:normAutofit/>
          </a:bodyPr>
          <a:lstStyle/>
          <a:p>
            <a:pPr>
              <a:defRPr/>
            </a:pPr>
            <a:endParaRPr lang="en-US" sz="2800" dirty="0">
              <a:solidFill>
                <a:schemeClr val="accent2">
                  <a:lumMod val="50000"/>
                </a:schemeClr>
              </a:solidFill>
              <a:effectLst/>
            </a:endParaRPr>
          </a:p>
        </p:txBody>
      </p:sp>
      <p:sp>
        <p:nvSpPr>
          <p:cNvPr id="20484"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18A3E0A3-6694-41E0-BE26-3F49EDAC357B}" type="slidenum">
              <a:rPr lang="tr-TR" altLang="tr-TR" sz="1200">
                <a:solidFill>
                  <a:srgbClr val="A79D99"/>
                </a:solidFill>
                <a:latin typeface="Arial" panose="020B0604020202020204" pitchFamily="34" charset="0"/>
              </a:rPr>
              <a:pPr>
                <a:spcBef>
                  <a:spcPct val="0"/>
                </a:spcBef>
                <a:buFontTx/>
                <a:buNone/>
              </a:pPr>
              <a:t>16</a:t>
            </a:fld>
            <a:endParaRPr lang="tr-TR" altLang="tr-TR" sz="1200">
              <a:solidFill>
                <a:srgbClr val="A79D99"/>
              </a:solidFill>
              <a:latin typeface="Arial" panose="020B0604020202020204" pitchFamily="34" charset="0"/>
            </a:endParaRPr>
          </a:p>
        </p:txBody>
      </p:sp>
      <p:pic>
        <p:nvPicPr>
          <p:cNvPr id="20485" name="Resim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084388"/>
            <a:ext cx="504031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çerik Yer Tutucusu 5"/>
          <p:cNvSpPr>
            <a:spLocks noGrp="1"/>
          </p:cNvSpPr>
          <p:nvPr>
            <p:ph idx="1"/>
          </p:nvPr>
        </p:nvSpPr>
        <p:spPr>
          <a:xfrm>
            <a:off x="250825" y="838200"/>
            <a:ext cx="8435975" cy="5470525"/>
          </a:xfrm>
        </p:spPr>
        <p:txBody>
          <a:bodyPr/>
          <a:lstStyle/>
          <a:p>
            <a:r>
              <a:rPr lang="en-US" altLang="en-US" smtClean="0"/>
              <a:t>If two points on the sphere are connected with a </a:t>
            </a:r>
            <a:r>
              <a:rPr lang="en-US" altLang="en-US" b="1" smtClean="0"/>
              <a:t>great circle</a:t>
            </a:r>
            <a:r>
              <a:rPr lang="en-US" altLang="en-US" smtClean="0"/>
              <a:t>, this interval can be defined as either </a:t>
            </a:r>
            <a:r>
              <a:rPr lang="en-US" altLang="en-US" b="1" smtClean="0">
                <a:solidFill>
                  <a:srgbClr val="0070C0"/>
                </a:solidFill>
              </a:rPr>
              <a:t>angle or distance</a:t>
            </a:r>
            <a:r>
              <a:rPr lang="en-US" altLang="en-US" smtClean="0"/>
              <a:t>. At the following figure, spherical distance y between A and B subtends to angle  at the center of the sphere.</a:t>
            </a:r>
          </a:p>
          <a:p>
            <a:endParaRPr lang="en-US" altLang="en-US" smtClean="0"/>
          </a:p>
        </p:txBody>
      </p:sp>
      <p:sp>
        <p:nvSpPr>
          <p:cNvPr id="2" name="Başlık 1"/>
          <p:cNvSpPr>
            <a:spLocks noGrp="1"/>
          </p:cNvSpPr>
          <p:nvPr>
            <p:ph type="title"/>
          </p:nvPr>
        </p:nvSpPr>
        <p:spPr>
          <a:xfrm>
            <a:off x="457200" y="260648"/>
            <a:ext cx="8003232" cy="580926"/>
          </a:xfrm>
        </p:spPr>
        <p:txBody>
          <a:bodyPr>
            <a:normAutofit/>
          </a:bodyPr>
          <a:lstStyle/>
          <a:p>
            <a:pPr>
              <a:defRPr/>
            </a:pPr>
            <a:r>
              <a:rPr lang="en-US" sz="2800" dirty="0">
                <a:solidFill>
                  <a:schemeClr val="accent6">
                    <a:lumMod val="75000"/>
                  </a:schemeClr>
                </a:solidFill>
                <a:effectLst/>
              </a:rPr>
              <a:t>SPHERICAL DISTANCE</a:t>
            </a:r>
          </a:p>
        </p:txBody>
      </p:sp>
      <p:sp>
        <p:nvSpPr>
          <p:cNvPr id="21508"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6BD4220C-BBD5-478E-9BF4-A6EEAA704714}" type="slidenum">
              <a:rPr lang="tr-TR" altLang="tr-TR" sz="1200">
                <a:solidFill>
                  <a:srgbClr val="A79D99"/>
                </a:solidFill>
                <a:latin typeface="Arial" panose="020B0604020202020204" pitchFamily="34" charset="0"/>
              </a:rPr>
              <a:pPr>
                <a:spcBef>
                  <a:spcPct val="0"/>
                </a:spcBef>
                <a:buFontTx/>
                <a:buNone/>
              </a:pPr>
              <a:t>17</a:t>
            </a:fld>
            <a:endParaRPr lang="tr-TR" altLang="tr-TR" sz="1200">
              <a:solidFill>
                <a:srgbClr val="A79D99"/>
              </a:solidFill>
              <a:latin typeface="Arial" panose="020B0604020202020204" pitchFamily="34" charset="0"/>
            </a:endParaRPr>
          </a:p>
        </p:txBody>
      </p:sp>
      <p:pic>
        <p:nvPicPr>
          <p:cNvPr id="21509"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68638"/>
            <a:ext cx="3960813"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çerik Yer Tutucusu 5"/>
          <p:cNvSpPr>
            <a:spLocks noGrp="1"/>
          </p:cNvSpPr>
          <p:nvPr>
            <p:ph idx="1"/>
          </p:nvPr>
        </p:nvSpPr>
        <p:spPr>
          <a:xfrm>
            <a:off x="250825" y="838200"/>
            <a:ext cx="8435975" cy="5470525"/>
          </a:xfrm>
        </p:spPr>
        <p:txBody>
          <a:bodyPr/>
          <a:lstStyle/>
          <a:p>
            <a:pPr>
              <a:defRPr/>
            </a:pPr>
            <a:r>
              <a:rPr lang="tr-TR" altLang="en-US" dirty="0" err="1" smtClean="0">
                <a:solidFill>
                  <a:schemeClr val="accent6">
                    <a:lumMod val="75000"/>
                  </a:schemeClr>
                </a:solidFill>
              </a:rPr>
              <a:t>Spherical</a:t>
            </a:r>
            <a:r>
              <a:rPr lang="tr-TR" altLang="en-US" dirty="0" smtClean="0">
                <a:solidFill>
                  <a:schemeClr val="accent6">
                    <a:lumMod val="75000"/>
                  </a:schemeClr>
                </a:solidFill>
              </a:rPr>
              <a:t> </a:t>
            </a:r>
            <a:r>
              <a:rPr lang="tr-TR" altLang="en-US" dirty="0" err="1" smtClean="0">
                <a:solidFill>
                  <a:schemeClr val="accent6">
                    <a:lumMod val="75000"/>
                  </a:schemeClr>
                </a:solidFill>
              </a:rPr>
              <a:t>Distance</a:t>
            </a:r>
            <a:r>
              <a:rPr lang="tr-TR" altLang="en-US" dirty="0" smtClean="0">
                <a:solidFill>
                  <a:schemeClr val="accent6">
                    <a:lumMod val="75000"/>
                  </a:schemeClr>
                </a:solidFill>
              </a:rPr>
              <a:t>:</a:t>
            </a:r>
            <a:endParaRPr lang="en-US" altLang="en-US" dirty="0" smtClean="0">
              <a:solidFill>
                <a:schemeClr val="accent6">
                  <a:lumMod val="75000"/>
                </a:schemeClr>
              </a:solidFill>
            </a:endParaRPr>
          </a:p>
        </p:txBody>
      </p:sp>
      <p:sp>
        <p:nvSpPr>
          <p:cNvPr id="2" name="Başlık 1"/>
          <p:cNvSpPr>
            <a:spLocks noGrp="1"/>
          </p:cNvSpPr>
          <p:nvPr>
            <p:ph type="title"/>
          </p:nvPr>
        </p:nvSpPr>
        <p:spPr>
          <a:xfrm>
            <a:off x="457200" y="260350"/>
            <a:ext cx="8002588" cy="581025"/>
          </a:xfrm>
        </p:spPr>
        <p:txBody>
          <a:bodyPr>
            <a:normAutofit/>
          </a:bodyPr>
          <a:lstStyle/>
          <a:p>
            <a:pPr>
              <a:defRPr/>
            </a:pPr>
            <a:endParaRPr lang="en-US" sz="2800" dirty="0">
              <a:solidFill>
                <a:schemeClr val="accent2">
                  <a:lumMod val="50000"/>
                </a:schemeClr>
              </a:solidFill>
              <a:effectLst/>
            </a:endParaRPr>
          </a:p>
        </p:txBody>
      </p:sp>
      <p:sp>
        <p:nvSpPr>
          <p:cNvPr id="22532"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9682D3EF-41EB-42D1-B467-98843AA79A6D}" type="slidenum">
              <a:rPr lang="tr-TR" altLang="tr-TR" sz="1200">
                <a:solidFill>
                  <a:srgbClr val="A79D99"/>
                </a:solidFill>
                <a:latin typeface="Arial" panose="020B0604020202020204" pitchFamily="34" charset="0"/>
              </a:rPr>
              <a:pPr>
                <a:spcBef>
                  <a:spcPct val="0"/>
                </a:spcBef>
                <a:buFontTx/>
                <a:buNone/>
              </a:pPr>
              <a:t>18</a:t>
            </a:fld>
            <a:endParaRPr lang="tr-TR" altLang="tr-TR" sz="1200">
              <a:solidFill>
                <a:srgbClr val="A79D99"/>
              </a:solidFill>
              <a:latin typeface="Arial" panose="020B0604020202020204" pitchFamily="34" charset="0"/>
            </a:endParaRPr>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l="20567" t="36143" r="23445" b="22369"/>
          <a:stretch>
            <a:fillRect/>
          </a:stretch>
        </p:blipFill>
        <p:spPr bwMode="auto">
          <a:xfrm>
            <a:off x="322263" y="2205038"/>
            <a:ext cx="8532812" cy="3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İçerik Yer Tutucusu 5"/>
          <p:cNvSpPr>
            <a:spLocks noGrp="1"/>
          </p:cNvSpPr>
          <p:nvPr>
            <p:ph idx="1"/>
          </p:nvPr>
        </p:nvSpPr>
        <p:spPr>
          <a:xfrm>
            <a:off x="250825" y="838200"/>
            <a:ext cx="8435975" cy="5470525"/>
          </a:xfrm>
        </p:spPr>
        <p:txBody>
          <a:bodyPr/>
          <a:lstStyle/>
          <a:p>
            <a:r>
              <a:rPr lang="en-US" altLang="en-US" smtClean="0"/>
              <a:t>The spherical distance is generally defined as angle unit. For instance; to compute the arc distance of 1’, let the radius be 6370000 m,  </a:t>
            </a:r>
            <a:endParaRPr lang="tr-TR" altLang="en-US" smtClean="0"/>
          </a:p>
          <a:p>
            <a:endParaRPr lang="tr-TR" altLang="en-US" smtClean="0"/>
          </a:p>
          <a:p>
            <a:endParaRPr lang="tr-TR" altLang="en-US" smtClean="0"/>
          </a:p>
          <a:p>
            <a:endParaRPr lang="tr-TR" altLang="en-US" smtClean="0"/>
          </a:p>
          <a:p>
            <a:r>
              <a:rPr lang="en-US" altLang="en-US" smtClean="0"/>
              <a:t>This value is so called as nautical mile/geographical mile.</a:t>
            </a:r>
          </a:p>
          <a:p>
            <a:endParaRPr lang="en-US" altLang="en-US" smtClean="0"/>
          </a:p>
          <a:p>
            <a:endParaRPr lang="en-US" altLang="en-US" smtClean="0"/>
          </a:p>
        </p:txBody>
      </p:sp>
      <p:sp>
        <p:nvSpPr>
          <p:cNvPr id="2" name="Başlık 1"/>
          <p:cNvSpPr>
            <a:spLocks noGrp="1"/>
          </p:cNvSpPr>
          <p:nvPr>
            <p:ph type="title"/>
          </p:nvPr>
        </p:nvSpPr>
        <p:spPr>
          <a:xfrm>
            <a:off x="457200" y="260350"/>
            <a:ext cx="8002588" cy="581025"/>
          </a:xfrm>
        </p:spPr>
        <p:txBody>
          <a:bodyPr>
            <a:normAutofit/>
          </a:bodyPr>
          <a:lstStyle/>
          <a:p>
            <a:pPr>
              <a:defRPr/>
            </a:pPr>
            <a:endParaRPr lang="en-US" sz="2800" dirty="0">
              <a:solidFill>
                <a:schemeClr val="accent2">
                  <a:lumMod val="50000"/>
                </a:schemeClr>
              </a:solidFill>
              <a:effectLst/>
            </a:endParaRPr>
          </a:p>
        </p:txBody>
      </p:sp>
      <p:sp>
        <p:nvSpPr>
          <p:cNvPr id="23556"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A1CDB1B4-A872-4D30-8444-DDA18BE4D470}" type="slidenum">
              <a:rPr lang="tr-TR" altLang="tr-TR" sz="1200">
                <a:solidFill>
                  <a:srgbClr val="A79D99"/>
                </a:solidFill>
                <a:latin typeface="Arial" panose="020B0604020202020204" pitchFamily="34" charset="0"/>
              </a:rPr>
              <a:pPr>
                <a:spcBef>
                  <a:spcPct val="0"/>
                </a:spcBef>
                <a:buFontTx/>
                <a:buNone/>
              </a:pPr>
              <a:t>19</a:t>
            </a:fld>
            <a:endParaRPr lang="tr-TR" altLang="tr-TR" sz="1200">
              <a:solidFill>
                <a:srgbClr val="A79D99"/>
              </a:solidFill>
              <a:latin typeface="Arial" panose="020B0604020202020204" pitchFamily="34" charset="0"/>
            </a:endParaRPr>
          </a:p>
        </p:txBody>
      </p:sp>
      <p:sp>
        <p:nvSpPr>
          <p:cNvPr id="23557" name="Rectangle 2"/>
          <p:cNvSpPr>
            <a:spLocks noChangeArrowheads="1"/>
          </p:cNvSpPr>
          <p:nvPr/>
        </p:nvSpPr>
        <p:spPr bwMode="auto">
          <a:xfrm>
            <a:off x="0" y="22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graphicFrame>
        <p:nvGraphicFramePr>
          <p:cNvPr id="23558" name="Nesne 6"/>
          <p:cNvGraphicFramePr>
            <a:graphicFrameLocks noChangeAspect="1"/>
          </p:cNvGraphicFramePr>
          <p:nvPr/>
        </p:nvGraphicFramePr>
        <p:xfrm>
          <a:off x="1258888" y="2492375"/>
          <a:ext cx="6415087" cy="904875"/>
        </p:xfrm>
        <a:graphic>
          <a:graphicData uri="http://schemas.openxmlformats.org/presentationml/2006/ole">
            <mc:AlternateContent xmlns:mc="http://schemas.openxmlformats.org/markup-compatibility/2006">
              <mc:Choice xmlns:v="urn:schemas-microsoft-com:vml" Requires="v">
                <p:oleObj spid="_x0000_s23579" name="Denklem" r:id="rId3" imgW="2844800" imgH="419100" progId="Equation.3">
                  <p:embed/>
                </p:oleObj>
              </mc:Choice>
              <mc:Fallback>
                <p:oleObj name="Denklem" r:id="rId3" imgW="2844800" imgH="419100" progId="Equation.3">
                  <p:embed/>
                  <p:pic>
                    <p:nvPicPr>
                      <p:cNvPr id="0" name="Nesn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492375"/>
                        <a:ext cx="64150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908720"/>
            <a:ext cx="7774632" cy="3691880"/>
          </a:xfrm>
        </p:spPr>
        <p:txBody>
          <a:bodyPr/>
          <a:lstStyle/>
          <a:p>
            <a:pPr algn="ctr" eaLnBrk="1" fontAlgn="auto" hangingPunct="1">
              <a:spcAft>
                <a:spcPts val="0"/>
              </a:spcAft>
              <a:defRPr/>
            </a:pPr>
            <a:r>
              <a:rPr lang="tr-TR" sz="5000" dirty="0" smtClean="0"/>
              <a:t/>
            </a:r>
            <a:br>
              <a:rPr lang="tr-TR" sz="5000" dirty="0" smtClean="0"/>
            </a:br>
            <a:r>
              <a:rPr lang="tr-TR" sz="5000" dirty="0" smtClean="0">
                <a:solidFill>
                  <a:srgbClr val="FF0000"/>
                </a:solidFill>
              </a:rPr>
              <a:t>SPHERICAL TRIGONOMETRY</a:t>
            </a:r>
            <a:endParaRPr lang="en-US" sz="5000" dirty="0">
              <a:solidFill>
                <a:srgbClr val="FF0000"/>
              </a:solidFill>
            </a:endParaRPr>
          </a:p>
        </p:txBody>
      </p:sp>
      <p:sp>
        <p:nvSpPr>
          <p:cNvPr id="6147"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C736C600-7E1C-4B43-92AC-C09FE3DDA609}" type="slidenum">
              <a:rPr lang="tr-TR" altLang="tr-TR" sz="1200">
                <a:solidFill>
                  <a:srgbClr val="A79D99"/>
                </a:solidFill>
                <a:latin typeface="Arial" panose="020B0604020202020204" pitchFamily="34" charset="0"/>
              </a:rPr>
              <a:pPr>
                <a:spcBef>
                  <a:spcPct val="0"/>
                </a:spcBef>
                <a:buFontTx/>
                <a:buNone/>
              </a:pPr>
              <a:t>2</a:t>
            </a:fld>
            <a:endParaRPr lang="tr-TR" altLang="tr-TR" sz="1200">
              <a:solidFill>
                <a:srgbClr val="A79D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İçerik Yer Tutucusu 5"/>
          <p:cNvSpPr>
            <a:spLocks noGrp="1"/>
          </p:cNvSpPr>
          <p:nvPr>
            <p:ph idx="1"/>
          </p:nvPr>
        </p:nvSpPr>
        <p:spPr>
          <a:xfrm>
            <a:off x="250825" y="1196975"/>
            <a:ext cx="8435975" cy="5111750"/>
          </a:xfrm>
        </p:spPr>
        <p:txBody>
          <a:bodyPr/>
          <a:lstStyle/>
          <a:p>
            <a:r>
              <a:rPr lang="en-US" altLang="en-US" sz="2000" smtClean="0"/>
              <a:t>Two great circles on the sphere divide the sphere into four pieces. Each piece is so called spherical lune. In other words, the spherical lune is the surface area of a sphere between two planes which intersect at the diameter. Moreover, these spherical lunes are equal to each other correspondingly. </a:t>
            </a:r>
          </a:p>
          <a:p>
            <a:endParaRPr lang="en-US" altLang="en-US" sz="2000" smtClean="0"/>
          </a:p>
        </p:txBody>
      </p:sp>
      <p:sp>
        <p:nvSpPr>
          <p:cNvPr id="2" name="Başlık 1"/>
          <p:cNvSpPr>
            <a:spLocks noGrp="1"/>
          </p:cNvSpPr>
          <p:nvPr>
            <p:ph type="title"/>
          </p:nvPr>
        </p:nvSpPr>
        <p:spPr>
          <a:xfrm>
            <a:off x="457200" y="260648"/>
            <a:ext cx="8003232" cy="936104"/>
          </a:xfrm>
        </p:spPr>
        <p:txBody>
          <a:bodyPr/>
          <a:lstStyle/>
          <a:p>
            <a:pPr>
              <a:defRPr/>
            </a:pPr>
            <a:r>
              <a:rPr lang="tr-TR" sz="3600" dirty="0" smtClean="0">
                <a:solidFill>
                  <a:schemeClr val="accent6">
                    <a:lumMod val="75000"/>
                  </a:schemeClr>
                </a:solidFill>
                <a:effectLst/>
              </a:rPr>
              <a:t>SPHERICAL SHAPES</a:t>
            </a:r>
            <a:br>
              <a:rPr lang="tr-TR" sz="3600" dirty="0" smtClean="0">
                <a:solidFill>
                  <a:schemeClr val="accent6">
                    <a:lumMod val="75000"/>
                  </a:schemeClr>
                </a:solidFill>
                <a:effectLst/>
              </a:rPr>
            </a:br>
            <a:r>
              <a:rPr lang="tr-TR" sz="3600" dirty="0" smtClean="0">
                <a:solidFill>
                  <a:schemeClr val="accent6">
                    <a:lumMod val="75000"/>
                  </a:schemeClr>
                </a:solidFill>
                <a:effectLst/>
              </a:rPr>
              <a:t>1- </a:t>
            </a:r>
            <a:r>
              <a:rPr lang="en-US" sz="3000" dirty="0" smtClean="0">
                <a:solidFill>
                  <a:schemeClr val="accent6">
                    <a:lumMod val="75000"/>
                  </a:schemeClr>
                </a:solidFill>
                <a:effectLst/>
              </a:rPr>
              <a:t>Spherical Lune</a:t>
            </a:r>
            <a:endParaRPr lang="en-US" sz="3000" dirty="0">
              <a:solidFill>
                <a:schemeClr val="accent6">
                  <a:lumMod val="75000"/>
                </a:schemeClr>
              </a:solidFill>
              <a:effectLst/>
            </a:endParaRPr>
          </a:p>
        </p:txBody>
      </p:sp>
      <p:sp>
        <p:nvSpPr>
          <p:cNvPr id="24580"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6D029800-944C-4BBE-B675-E2685DB2880B}" type="slidenum">
              <a:rPr lang="tr-TR" altLang="tr-TR" sz="1200">
                <a:solidFill>
                  <a:srgbClr val="A79D99"/>
                </a:solidFill>
                <a:latin typeface="Arial" panose="020B0604020202020204" pitchFamily="34" charset="0"/>
              </a:rPr>
              <a:pPr>
                <a:spcBef>
                  <a:spcPct val="0"/>
                </a:spcBef>
                <a:buFontTx/>
                <a:buNone/>
              </a:pPr>
              <a:t>20</a:t>
            </a:fld>
            <a:endParaRPr lang="tr-TR" altLang="tr-TR" sz="1200">
              <a:solidFill>
                <a:srgbClr val="A79D99"/>
              </a:solidFill>
              <a:latin typeface="Arial" panose="020B0604020202020204" pitchFamily="34" charset="0"/>
            </a:endParaRPr>
          </a:p>
        </p:txBody>
      </p:sp>
      <p:pic>
        <p:nvPicPr>
          <p:cNvPr id="2458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2852738"/>
            <a:ext cx="7381875"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56613"/>
          <a:stretch>
            <a:fillRect/>
          </a:stretch>
        </p:blipFill>
        <p:spPr bwMode="auto">
          <a:xfrm>
            <a:off x="5086350" y="3500438"/>
            <a:ext cx="295592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ağ Ok 5"/>
          <p:cNvSpPr/>
          <p:nvPr/>
        </p:nvSpPr>
        <p:spPr>
          <a:xfrm>
            <a:off x="2195513" y="4616450"/>
            <a:ext cx="2232025" cy="396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 name="Resim 2"/>
          <p:cNvPicPr>
            <a:picLocks noChangeAspect="1"/>
          </p:cNvPicPr>
          <p:nvPr/>
        </p:nvPicPr>
        <p:blipFill>
          <a:blip r:embed="rId4"/>
          <a:stretch>
            <a:fillRect/>
          </a:stretch>
        </p:blipFill>
        <p:spPr>
          <a:xfrm>
            <a:off x="6069012" y="3861048"/>
            <a:ext cx="2295525" cy="258127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003232" cy="580926"/>
          </a:xfrm>
        </p:spPr>
        <p:txBody>
          <a:bodyPr>
            <a:normAutofit/>
          </a:bodyPr>
          <a:lstStyle/>
          <a:p>
            <a:pPr>
              <a:defRPr/>
            </a:pPr>
            <a:r>
              <a:rPr lang="tr-TR" sz="2800" dirty="0" smtClean="0">
                <a:solidFill>
                  <a:schemeClr val="accent6">
                    <a:lumMod val="75000"/>
                  </a:schemeClr>
                </a:solidFill>
                <a:effectLst/>
              </a:rPr>
              <a:t>2- </a:t>
            </a:r>
            <a:r>
              <a:rPr lang="en-US" sz="2800" dirty="0" smtClean="0">
                <a:solidFill>
                  <a:schemeClr val="accent6">
                    <a:lumMod val="75000"/>
                  </a:schemeClr>
                </a:solidFill>
                <a:effectLst/>
              </a:rPr>
              <a:t>Spherical </a:t>
            </a:r>
            <a:r>
              <a:rPr lang="en-US" sz="2800" dirty="0">
                <a:solidFill>
                  <a:schemeClr val="accent6">
                    <a:lumMod val="75000"/>
                  </a:schemeClr>
                </a:solidFill>
                <a:effectLst/>
              </a:rPr>
              <a:t>Wedge</a:t>
            </a:r>
          </a:p>
        </p:txBody>
      </p:sp>
      <p:sp>
        <p:nvSpPr>
          <p:cNvPr id="25603"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ECA58EBC-C87E-434B-979E-78E31B7F6FB2}" type="slidenum">
              <a:rPr lang="tr-TR" altLang="tr-TR" sz="1200">
                <a:solidFill>
                  <a:srgbClr val="A79D99"/>
                </a:solidFill>
                <a:latin typeface="Arial" panose="020B0604020202020204" pitchFamily="34" charset="0"/>
              </a:rPr>
              <a:pPr>
                <a:spcBef>
                  <a:spcPct val="0"/>
                </a:spcBef>
                <a:buFontTx/>
                <a:buNone/>
              </a:pPr>
              <a:t>21</a:t>
            </a:fld>
            <a:endParaRPr lang="tr-TR" altLang="tr-TR" sz="1200">
              <a:solidFill>
                <a:srgbClr val="A79D99"/>
              </a:solidFill>
              <a:latin typeface="Arial" panose="020B0604020202020204" pitchFamily="34" charset="0"/>
            </a:endParaRPr>
          </a:p>
        </p:txBody>
      </p:sp>
      <p:pic>
        <p:nvPicPr>
          <p:cNvPr id="25604"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95288" y="981075"/>
            <a:ext cx="8423275" cy="3311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Resi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284538"/>
            <a:ext cx="5040313"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003232" cy="580926"/>
          </a:xfrm>
        </p:spPr>
        <p:txBody>
          <a:bodyPr>
            <a:normAutofit/>
          </a:bodyPr>
          <a:lstStyle/>
          <a:p>
            <a:pPr>
              <a:defRPr/>
            </a:pPr>
            <a:r>
              <a:rPr lang="tr-TR" sz="2800" dirty="0" smtClean="0">
                <a:solidFill>
                  <a:schemeClr val="accent6">
                    <a:lumMod val="75000"/>
                  </a:schemeClr>
                </a:solidFill>
                <a:effectLst/>
              </a:rPr>
              <a:t>3- </a:t>
            </a:r>
            <a:r>
              <a:rPr lang="en-US" sz="2800" dirty="0" smtClean="0">
                <a:solidFill>
                  <a:schemeClr val="accent6">
                    <a:lumMod val="75000"/>
                  </a:schemeClr>
                </a:solidFill>
                <a:effectLst/>
              </a:rPr>
              <a:t>Spherical Cap</a:t>
            </a:r>
            <a:endParaRPr lang="en-US" sz="2800" dirty="0">
              <a:solidFill>
                <a:schemeClr val="accent6">
                  <a:lumMod val="75000"/>
                </a:schemeClr>
              </a:solidFill>
              <a:effectLst/>
            </a:endParaRPr>
          </a:p>
        </p:txBody>
      </p:sp>
      <p:sp>
        <p:nvSpPr>
          <p:cNvPr id="26627"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9F3C6520-C68D-4F58-80A7-A9F21E791710}" type="slidenum">
              <a:rPr lang="tr-TR" altLang="tr-TR" sz="1200">
                <a:solidFill>
                  <a:srgbClr val="A79D99"/>
                </a:solidFill>
                <a:latin typeface="Arial" panose="020B0604020202020204" pitchFamily="34" charset="0"/>
              </a:rPr>
              <a:pPr>
                <a:spcBef>
                  <a:spcPct val="0"/>
                </a:spcBef>
                <a:buFontTx/>
                <a:buNone/>
              </a:pPr>
              <a:t>22</a:t>
            </a:fld>
            <a:endParaRPr lang="tr-TR" altLang="tr-TR" sz="1200">
              <a:solidFill>
                <a:srgbClr val="A79D99"/>
              </a:solidFill>
              <a:latin typeface="Arial" panose="020B0604020202020204" pitchFamily="34" charset="0"/>
            </a:endParaRPr>
          </a:p>
        </p:txBody>
      </p:sp>
      <p:sp>
        <p:nvSpPr>
          <p:cNvPr id="26628" name="İçerik Yer Tutucusu 2"/>
          <p:cNvSpPr>
            <a:spLocks noGrp="1"/>
          </p:cNvSpPr>
          <p:nvPr>
            <p:ph idx="1"/>
          </p:nvPr>
        </p:nvSpPr>
        <p:spPr>
          <a:xfrm>
            <a:off x="468313" y="838200"/>
            <a:ext cx="8218487" cy="5543550"/>
          </a:xfrm>
        </p:spPr>
        <p:txBody>
          <a:bodyPr/>
          <a:lstStyle/>
          <a:p>
            <a:r>
              <a:rPr lang="en-US" altLang="en-US" smtClean="0"/>
              <a:t>A spherical cap is the region of a sphere which lies above (or below) a given plane. If the plane passes through the center of the sphere, the cap is a called a hemisphere.</a:t>
            </a:r>
          </a:p>
          <a:p>
            <a:endParaRPr lang="en-US" altLang="en-US" smtClean="0"/>
          </a:p>
        </p:txBody>
      </p:sp>
      <p:pic>
        <p:nvPicPr>
          <p:cNvPr id="26629" name="Resim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2938" y="3141663"/>
            <a:ext cx="2552700"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350"/>
            <a:ext cx="8002588" cy="581025"/>
          </a:xfrm>
        </p:spPr>
        <p:txBody>
          <a:bodyPr>
            <a:normAutofit/>
          </a:bodyPr>
          <a:lstStyle/>
          <a:p>
            <a:pPr>
              <a:defRPr/>
            </a:pPr>
            <a:endParaRPr lang="en-US" sz="2800" dirty="0">
              <a:effectLst/>
            </a:endParaRPr>
          </a:p>
        </p:txBody>
      </p:sp>
      <p:sp>
        <p:nvSpPr>
          <p:cNvPr id="27651"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5AE1CE3F-4F3E-429B-986B-E21CFB84A0DE}" type="slidenum">
              <a:rPr lang="tr-TR" altLang="tr-TR" sz="1200">
                <a:solidFill>
                  <a:srgbClr val="A79D99"/>
                </a:solidFill>
                <a:latin typeface="Arial" panose="020B0604020202020204" pitchFamily="34" charset="0"/>
              </a:rPr>
              <a:pPr>
                <a:spcBef>
                  <a:spcPct val="0"/>
                </a:spcBef>
                <a:buFontTx/>
                <a:buNone/>
              </a:pPr>
              <a:t>23</a:t>
            </a:fld>
            <a:endParaRPr lang="tr-TR" altLang="tr-TR" sz="1200">
              <a:solidFill>
                <a:srgbClr val="A79D99"/>
              </a:solidFill>
              <a:latin typeface="Arial" panose="020B0604020202020204" pitchFamily="34" charset="0"/>
            </a:endParaRPr>
          </a:p>
        </p:txBody>
      </p:sp>
      <p:sp>
        <p:nvSpPr>
          <p:cNvPr id="27652" name="İçerik Yer Tutucusu 2"/>
          <p:cNvSpPr>
            <a:spLocks noGrp="1"/>
          </p:cNvSpPr>
          <p:nvPr>
            <p:ph idx="1"/>
          </p:nvPr>
        </p:nvSpPr>
        <p:spPr>
          <a:xfrm>
            <a:off x="468313" y="838200"/>
            <a:ext cx="8218487" cy="5543550"/>
          </a:xfrm>
        </p:spPr>
        <p:txBody>
          <a:bodyPr/>
          <a:lstStyle/>
          <a:p>
            <a:r>
              <a:rPr lang="en-US" altLang="en-US" smtClean="0"/>
              <a:t>Let C be the center of the circle drawn by B; r be the radius of sphere, and AC=h, the area of the spherical cap surface is computed with the below equation.</a:t>
            </a:r>
          </a:p>
          <a:p>
            <a:endParaRPr lang="en-US" altLang="en-US" smtClean="0"/>
          </a:p>
        </p:txBody>
      </p:sp>
      <p:pic>
        <p:nvPicPr>
          <p:cNvPr id="2765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2279650"/>
            <a:ext cx="8040688" cy="309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Resim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963" y="3213100"/>
            <a:ext cx="25527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003232" cy="580926"/>
          </a:xfrm>
        </p:spPr>
        <p:txBody>
          <a:bodyPr>
            <a:normAutofit/>
          </a:bodyPr>
          <a:lstStyle/>
          <a:p>
            <a:pPr>
              <a:defRPr/>
            </a:pPr>
            <a:r>
              <a:rPr lang="tr-TR" sz="2800" dirty="0" smtClean="0">
                <a:solidFill>
                  <a:schemeClr val="accent6">
                    <a:lumMod val="75000"/>
                  </a:schemeClr>
                </a:solidFill>
                <a:effectLst/>
              </a:rPr>
              <a:t>4- </a:t>
            </a:r>
            <a:r>
              <a:rPr lang="en-US" sz="2800" dirty="0" smtClean="0">
                <a:solidFill>
                  <a:schemeClr val="accent6">
                    <a:lumMod val="75000"/>
                  </a:schemeClr>
                </a:solidFill>
                <a:effectLst/>
              </a:rPr>
              <a:t>Spherical Segment</a:t>
            </a:r>
            <a:endParaRPr lang="en-US" sz="2800" dirty="0">
              <a:solidFill>
                <a:schemeClr val="accent6">
                  <a:lumMod val="75000"/>
                </a:schemeClr>
              </a:solidFill>
              <a:effectLst/>
            </a:endParaRPr>
          </a:p>
        </p:txBody>
      </p:sp>
      <p:sp>
        <p:nvSpPr>
          <p:cNvPr id="28675"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F2BA8B08-773A-45BA-91B9-FBDEDDE1EE28}" type="slidenum">
              <a:rPr lang="tr-TR" altLang="tr-TR" sz="1200">
                <a:solidFill>
                  <a:srgbClr val="A79D99"/>
                </a:solidFill>
                <a:latin typeface="Arial" panose="020B0604020202020204" pitchFamily="34" charset="0"/>
              </a:rPr>
              <a:pPr>
                <a:spcBef>
                  <a:spcPct val="0"/>
                </a:spcBef>
                <a:buFontTx/>
                <a:buNone/>
              </a:pPr>
              <a:t>24</a:t>
            </a:fld>
            <a:endParaRPr lang="tr-TR" altLang="tr-TR" sz="1200">
              <a:solidFill>
                <a:srgbClr val="A79D99"/>
              </a:solidFill>
              <a:latin typeface="Arial" panose="020B0604020202020204" pitchFamily="34" charset="0"/>
            </a:endParaRPr>
          </a:p>
        </p:txBody>
      </p:sp>
      <p:sp>
        <p:nvSpPr>
          <p:cNvPr id="28676" name="İçerik Yer Tutucusu 2"/>
          <p:cNvSpPr>
            <a:spLocks noGrp="1"/>
          </p:cNvSpPr>
          <p:nvPr>
            <p:ph idx="1"/>
          </p:nvPr>
        </p:nvSpPr>
        <p:spPr>
          <a:xfrm>
            <a:off x="468313" y="838200"/>
            <a:ext cx="8218487" cy="5543550"/>
          </a:xfrm>
        </p:spPr>
        <p:txBody>
          <a:bodyPr/>
          <a:lstStyle/>
          <a:p>
            <a:r>
              <a:rPr lang="en-US" altLang="en-US" smtClean="0"/>
              <a:t>A spherical segment is the solid defined by cutting a </a:t>
            </a:r>
            <a:r>
              <a:rPr lang="en-US" altLang="en-US" smtClean="0">
                <a:hlinkClick r:id="rId2"/>
              </a:rPr>
              <a:t>sphere</a:t>
            </a:r>
            <a:r>
              <a:rPr lang="en-US" altLang="en-US" smtClean="0"/>
              <a:t> with a pair of </a:t>
            </a:r>
            <a:r>
              <a:rPr lang="en-US" altLang="en-US" smtClean="0">
                <a:hlinkClick r:id="rId3"/>
              </a:rPr>
              <a:t>parallel</a:t>
            </a:r>
            <a:r>
              <a:rPr lang="en-US" altLang="en-US" smtClean="0"/>
              <a:t> </a:t>
            </a:r>
            <a:r>
              <a:rPr lang="en-US" altLang="en-US" smtClean="0">
                <a:hlinkClick r:id="rId4"/>
              </a:rPr>
              <a:t>planes</a:t>
            </a:r>
            <a:r>
              <a:rPr lang="en-US" altLang="en-US" smtClean="0"/>
              <a:t>. It can be thought of as a </a:t>
            </a:r>
            <a:r>
              <a:rPr lang="en-US" altLang="en-US" smtClean="0">
                <a:hlinkClick r:id="rId5"/>
              </a:rPr>
              <a:t>spherical cap</a:t>
            </a:r>
            <a:r>
              <a:rPr lang="en-US" altLang="en-US" smtClean="0"/>
              <a:t> with the top truncated, and so it corresponds to a spherical </a:t>
            </a:r>
            <a:r>
              <a:rPr lang="en-US" altLang="en-US" smtClean="0">
                <a:hlinkClick r:id="rId6"/>
              </a:rPr>
              <a:t>frustum</a:t>
            </a:r>
            <a:r>
              <a:rPr lang="en-US" altLang="en-US" smtClean="0"/>
              <a:t>. The surface of the spherical segment (excluding the bases) is called a </a:t>
            </a:r>
            <a:r>
              <a:rPr lang="en-US" altLang="en-US" smtClean="0">
                <a:hlinkClick r:id="rId7"/>
              </a:rPr>
              <a:t>zone</a:t>
            </a:r>
            <a:r>
              <a:rPr lang="en-US" altLang="en-US" smtClean="0"/>
              <a:t>. </a:t>
            </a:r>
          </a:p>
          <a:p>
            <a:endParaRPr lang="en-US" altLang="en-US" smtClean="0"/>
          </a:p>
        </p:txBody>
      </p:sp>
      <p:pic>
        <p:nvPicPr>
          <p:cNvPr id="28677" name="Resim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5388" y="3468688"/>
            <a:ext cx="3556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350"/>
            <a:ext cx="8002588" cy="581025"/>
          </a:xfrm>
        </p:spPr>
        <p:txBody>
          <a:bodyPr>
            <a:normAutofit/>
          </a:bodyPr>
          <a:lstStyle/>
          <a:p>
            <a:pPr>
              <a:defRPr/>
            </a:pPr>
            <a:endParaRPr lang="en-US" sz="2800" dirty="0">
              <a:effectLst/>
            </a:endParaRPr>
          </a:p>
        </p:txBody>
      </p:sp>
      <p:sp>
        <p:nvSpPr>
          <p:cNvPr id="29699"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52F961C3-E2E2-4B0E-95A3-3266CF83BC1E}" type="slidenum">
              <a:rPr lang="tr-TR" altLang="tr-TR" sz="1200">
                <a:solidFill>
                  <a:srgbClr val="A79D99"/>
                </a:solidFill>
                <a:latin typeface="Arial" panose="020B0604020202020204" pitchFamily="34" charset="0"/>
              </a:rPr>
              <a:pPr>
                <a:spcBef>
                  <a:spcPct val="0"/>
                </a:spcBef>
                <a:buFontTx/>
                <a:buNone/>
              </a:pPr>
              <a:t>25</a:t>
            </a:fld>
            <a:endParaRPr lang="tr-TR" altLang="tr-TR" sz="1200">
              <a:solidFill>
                <a:srgbClr val="A79D99"/>
              </a:solidFill>
              <a:latin typeface="Arial" panose="020B0604020202020204" pitchFamily="34" charset="0"/>
            </a:endParaRPr>
          </a:p>
        </p:txBody>
      </p:sp>
      <p:pic>
        <p:nvPicPr>
          <p:cNvPr id="2970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41325" y="908050"/>
            <a:ext cx="8378825" cy="54737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412875"/>
            <a:ext cx="3556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B81F4058-318E-46DD-BE15-9F82B6BD23B7}" type="slidenum">
              <a:rPr lang="tr-TR" altLang="tr-TR" smtClean="0"/>
              <a:pPr>
                <a:defRPr/>
              </a:pPr>
              <a:t>26</a:t>
            </a:fld>
            <a:endParaRPr lang="tr-TR" altLang="tr-TR"/>
          </a:p>
        </p:txBody>
      </p:sp>
      <p:pic>
        <p:nvPicPr>
          <p:cNvPr id="5" name="Resim 4"/>
          <p:cNvPicPr>
            <a:picLocks noChangeAspect="1"/>
          </p:cNvPicPr>
          <p:nvPr/>
        </p:nvPicPr>
        <p:blipFill>
          <a:blip r:embed="rId2"/>
          <a:stretch>
            <a:fillRect/>
          </a:stretch>
        </p:blipFill>
        <p:spPr>
          <a:xfrm>
            <a:off x="1187624" y="236538"/>
            <a:ext cx="5799234" cy="6200783"/>
          </a:xfrm>
          <a:prstGeom prst="rect">
            <a:avLst/>
          </a:prstGeom>
        </p:spPr>
      </p:pic>
    </p:spTree>
    <p:extLst>
      <p:ext uri="{BB962C8B-B14F-4D97-AF65-F5344CB8AC3E}">
        <p14:creationId xmlns:p14="http://schemas.microsoft.com/office/powerpoint/2010/main" val="3978916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pPr algn="l"/>
            <a:r>
              <a:rPr lang="tr-TR" dirty="0" err="1" smtClean="0"/>
              <a:t>Examples</a:t>
            </a:r>
            <a:endParaRPr lang="tr-TR" dirty="0"/>
          </a:p>
        </p:txBody>
      </p:sp>
      <p:sp>
        <p:nvSpPr>
          <p:cNvPr id="4" name="Slayt Numarası Yer Tutucusu 3"/>
          <p:cNvSpPr>
            <a:spLocks noGrp="1"/>
          </p:cNvSpPr>
          <p:nvPr>
            <p:ph type="sldNum" sz="quarter" idx="12"/>
          </p:nvPr>
        </p:nvSpPr>
        <p:spPr/>
        <p:txBody>
          <a:bodyPr/>
          <a:lstStyle/>
          <a:p>
            <a:pPr>
              <a:defRPr/>
            </a:pPr>
            <a:fld id="{B81F4058-318E-46DD-BE15-9F82B6BD23B7}" type="slidenum">
              <a:rPr lang="tr-TR" altLang="tr-TR" smtClean="0"/>
              <a:pPr>
                <a:defRPr/>
              </a:pPr>
              <a:t>27</a:t>
            </a:fld>
            <a:endParaRPr lang="tr-TR" altLang="tr-TR"/>
          </a:p>
        </p:txBody>
      </p:sp>
      <p:sp>
        <p:nvSpPr>
          <p:cNvPr id="5" name="Metin kutusu 4"/>
          <p:cNvSpPr txBox="1"/>
          <p:nvPr/>
        </p:nvSpPr>
        <p:spPr>
          <a:xfrm>
            <a:off x="1331640" y="1484784"/>
            <a:ext cx="7272808" cy="2215991"/>
          </a:xfrm>
          <a:prstGeom prst="rect">
            <a:avLst/>
          </a:prstGeom>
          <a:noFill/>
        </p:spPr>
        <p:txBody>
          <a:bodyPr wrap="square" rtlCol="0">
            <a:spAutoFit/>
          </a:bodyPr>
          <a:lstStyle/>
          <a:p>
            <a:pPr marL="342900" indent="-342900" algn="just">
              <a:buAutoNum type="arabicParenR"/>
            </a:pPr>
            <a:r>
              <a:rPr lang="tr-TR" dirty="0" err="1" smtClean="0"/>
              <a:t>Please</a:t>
            </a:r>
            <a:r>
              <a:rPr lang="tr-TR" dirty="0" smtClean="0"/>
              <a:t> </a:t>
            </a:r>
            <a:r>
              <a:rPr lang="tr-TR" dirty="0" err="1" smtClean="0"/>
              <a:t>compute</a:t>
            </a:r>
            <a:r>
              <a:rPr lang="tr-TR" dirty="0" smtClean="0"/>
              <a:t> </a:t>
            </a:r>
            <a:r>
              <a:rPr lang="tr-TR" dirty="0" err="1" smtClean="0"/>
              <a:t>the</a:t>
            </a:r>
            <a:r>
              <a:rPr lang="tr-TR" dirty="0" smtClean="0"/>
              <a:t> </a:t>
            </a:r>
            <a:r>
              <a:rPr lang="tr-TR" b="1" i="1" dirty="0" err="1" smtClean="0">
                <a:solidFill>
                  <a:srgbClr val="FF0000"/>
                </a:solidFill>
              </a:rPr>
              <a:t>spherical</a:t>
            </a:r>
            <a:r>
              <a:rPr lang="tr-TR" b="1" i="1" dirty="0" smtClean="0">
                <a:solidFill>
                  <a:srgbClr val="FF0000"/>
                </a:solidFill>
              </a:rPr>
              <a:t> </a:t>
            </a:r>
            <a:r>
              <a:rPr lang="tr-TR" b="1" i="1" dirty="0" err="1" smtClean="0">
                <a:solidFill>
                  <a:srgbClr val="FF0000"/>
                </a:solidFill>
              </a:rPr>
              <a:t>distance</a:t>
            </a:r>
            <a:r>
              <a:rPr lang="tr-TR" b="1" i="1" dirty="0" smtClean="0">
                <a:solidFill>
                  <a:srgbClr val="FF0000"/>
                </a:solidFill>
              </a:rPr>
              <a:t> </a:t>
            </a:r>
            <a:r>
              <a:rPr lang="tr-TR" dirty="0" err="1" smtClean="0"/>
              <a:t>for</a:t>
            </a:r>
            <a:r>
              <a:rPr lang="tr-TR" dirty="0" smtClean="0"/>
              <a:t> </a:t>
            </a:r>
            <a:r>
              <a:rPr lang="tr-TR" dirty="0" err="1" smtClean="0"/>
              <a:t>the</a:t>
            </a:r>
            <a:r>
              <a:rPr lang="tr-TR" dirty="0" smtClean="0"/>
              <a:t> 1</a:t>
            </a:r>
            <a:r>
              <a:rPr lang="tr-TR" baseline="30000" dirty="0" smtClean="0"/>
              <a:t>o</a:t>
            </a:r>
            <a:r>
              <a:rPr lang="tr-TR" dirty="0" smtClean="0"/>
              <a:t> </a:t>
            </a:r>
            <a:r>
              <a:rPr lang="tr-TR" dirty="0" err="1" smtClean="0"/>
              <a:t>angle</a:t>
            </a:r>
            <a:r>
              <a:rPr lang="tr-TR" dirty="0" smtClean="0"/>
              <a:t> at </a:t>
            </a:r>
            <a:r>
              <a:rPr lang="tr-TR" dirty="0" err="1" smtClean="0"/>
              <a:t>the</a:t>
            </a:r>
            <a:r>
              <a:rPr lang="tr-TR" dirty="0" smtClean="0"/>
              <a:t> </a:t>
            </a:r>
            <a:r>
              <a:rPr lang="tr-TR" dirty="0" err="1" smtClean="0"/>
              <a:t>center</a:t>
            </a:r>
            <a:r>
              <a:rPr lang="tr-TR" dirty="0" smtClean="0"/>
              <a:t> of </a:t>
            </a:r>
            <a:r>
              <a:rPr lang="tr-TR" dirty="0" err="1" smtClean="0"/>
              <a:t>the</a:t>
            </a:r>
            <a:r>
              <a:rPr lang="tr-TR" dirty="0" smtClean="0"/>
              <a:t> </a:t>
            </a:r>
            <a:r>
              <a:rPr lang="tr-TR" dirty="0" err="1" smtClean="0"/>
              <a:t>sphere</a:t>
            </a:r>
            <a:r>
              <a:rPr lang="tr-TR" dirty="0" smtClean="0"/>
              <a:t> (r=6370 km).</a:t>
            </a:r>
          </a:p>
          <a:p>
            <a:pPr marL="342900" indent="-342900" algn="just">
              <a:buAutoNum type="arabicParenR"/>
            </a:pPr>
            <a:endParaRPr lang="tr-TR" dirty="0" smtClean="0"/>
          </a:p>
          <a:p>
            <a:pPr marL="342900" indent="-342900" algn="just">
              <a:buAutoNum type="arabicParenR"/>
            </a:pPr>
            <a:r>
              <a:rPr lang="tr-TR" dirty="0" err="1" smtClean="0"/>
              <a:t>Please</a:t>
            </a:r>
            <a:r>
              <a:rPr lang="tr-TR" dirty="0" smtClean="0"/>
              <a:t> </a:t>
            </a:r>
            <a:r>
              <a:rPr lang="tr-TR" dirty="0" err="1" smtClean="0"/>
              <a:t>compute</a:t>
            </a:r>
            <a:r>
              <a:rPr lang="tr-TR" dirty="0" smtClean="0"/>
              <a:t> </a:t>
            </a:r>
            <a:r>
              <a:rPr lang="tr-TR" dirty="0" err="1" smtClean="0"/>
              <a:t>the</a:t>
            </a:r>
            <a:r>
              <a:rPr lang="tr-TR" dirty="0" smtClean="0"/>
              <a:t> </a:t>
            </a:r>
            <a:r>
              <a:rPr lang="tr-TR" b="1" i="1" dirty="0" err="1" smtClean="0">
                <a:solidFill>
                  <a:srgbClr val="FF0000"/>
                </a:solidFill>
              </a:rPr>
              <a:t>circle</a:t>
            </a:r>
            <a:r>
              <a:rPr lang="tr-TR" b="1" i="1" dirty="0" smtClean="0">
                <a:solidFill>
                  <a:srgbClr val="FF0000"/>
                </a:solidFill>
              </a:rPr>
              <a:t> </a:t>
            </a:r>
            <a:r>
              <a:rPr lang="tr-TR" b="1" i="1" dirty="0" err="1" smtClean="0">
                <a:solidFill>
                  <a:srgbClr val="FF0000"/>
                </a:solidFill>
              </a:rPr>
              <a:t>distance</a:t>
            </a:r>
            <a:r>
              <a:rPr lang="tr-TR" b="1" i="1" dirty="0" smtClean="0">
                <a:solidFill>
                  <a:srgbClr val="FF0000"/>
                </a:solidFill>
              </a:rPr>
              <a:t> </a:t>
            </a:r>
            <a:r>
              <a:rPr lang="tr-TR" dirty="0" err="1" smtClean="0"/>
              <a:t>for</a:t>
            </a:r>
            <a:r>
              <a:rPr lang="tr-TR" dirty="0" smtClean="0"/>
              <a:t> 1</a:t>
            </a:r>
            <a:r>
              <a:rPr lang="tr-TR" baseline="30000" dirty="0" smtClean="0"/>
              <a:t>o</a:t>
            </a:r>
            <a:r>
              <a:rPr lang="tr-TR" dirty="0" smtClean="0"/>
              <a:t> </a:t>
            </a:r>
            <a:r>
              <a:rPr lang="tr-TR" dirty="0" err="1" smtClean="0"/>
              <a:t>angle</a:t>
            </a:r>
            <a:r>
              <a:rPr lang="tr-TR" dirty="0" smtClean="0"/>
              <a:t> at </a:t>
            </a:r>
            <a:r>
              <a:rPr lang="tr-TR" dirty="0" err="1" smtClean="0"/>
              <a:t>the</a:t>
            </a:r>
            <a:r>
              <a:rPr lang="tr-TR" dirty="0" smtClean="0"/>
              <a:t> 40</a:t>
            </a:r>
            <a:r>
              <a:rPr lang="tr-TR" baseline="30000" dirty="0" smtClean="0"/>
              <a:t>o</a:t>
            </a:r>
            <a:r>
              <a:rPr lang="tr-TR" dirty="0" smtClean="0"/>
              <a:t> </a:t>
            </a:r>
            <a:r>
              <a:rPr lang="tr-TR" dirty="0" err="1" smtClean="0"/>
              <a:t>latitude</a:t>
            </a:r>
            <a:r>
              <a:rPr lang="tr-TR" dirty="0" smtClean="0"/>
              <a:t>.</a:t>
            </a:r>
          </a:p>
          <a:p>
            <a:pPr marL="342900" indent="-342900" algn="just">
              <a:buAutoNum type="arabicParenR"/>
            </a:pPr>
            <a:endParaRPr lang="tr-TR" dirty="0" smtClean="0"/>
          </a:p>
          <a:p>
            <a:pPr marL="342900" indent="-342900" algn="just">
              <a:buAutoNum type="arabicParenR"/>
            </a:pPr>
            <a:r>
              <a:rPr lang="tr-TR" dirty="0" err="1" smtClean="0"/>
              <a:t>Please</a:t>
            </a:r>
            <a:r>
              <a:rPr lang="tr-TR" dirty="0" smtClean="0"/>
              <a:t> </a:t>
            </a:r>
            <a:r>
              <a:rPr lang="tr-TR" dirty="0" err="1" smtClean="0"/>
              <a:t>compute</a:t>
            </a:r>
            <a:r>
              <a:rPr lang="tr-TR" dirty="0" smtClean="0"/>
              <a:t> </a:t>
            </a:r>
            <a:r>
              <a:rPr lang="tr-TR" dirty="0" err="1" smtClean="0"/>
              <a:t>the</a:t>
            </a:r>
            <a:r>
              <a:rPr lang="tr-TR" dirty="0" smtClean="0"/>
              <a:t> </a:t>
            </a:r>
            <a:r>
              <a:rPr lang="tr-TR" dirty="0" err="1" smtClean="0"/>
              <a:t>area</a:t>
            </a:r>
            <a:r>
              <a:rPr lang="tr-TR" dirty="0" smtClean="0"/>
              <a:t> of </a:t>
            </a:r>
            <a:r>
              <a:rPr lang="tr-TR" dirty="0" err="1" smtClean="0"/>
              <a:t>the</a:t>
            </a:r>
            <a:r>
              <a:rPr lang="tr-TR" dirty="0" smtClean="0"/>
              <a:t> </a:t>
            </a:r>
            <a:r>
              <a:rPr lang="tr-TR" dirty="0" err="1" smtClean="0"/>
              <a:t>spherical</a:t>
            </a:r>
            <a:r>
              <a:rPr lang="tr-TR" dirty="0" smtClean="0"/>
              <a:t> </a:t>
            </a:r>
            <a:r>
              <a:rPr lang="tr-TR" dirty="0" err="1" smtClean="0"/>
              <a:t>lune</a:t>
            </a:r>
            <a:r>
              <a:rPr lang="tr-TR" dirty="0" smtClean="0"/>
              <a:t> </a:t>
            </a:r>
            <a:r>
              <a:rPr lang="tr-TR" dirty="0" err="1" smtClean="0"/>
              <a:t>for</a:t>
            </a:r>
            <a:r>
              <a:rPr lang="tr-TR" dirty="0" smtClean="0"/>
              <a:t> </a:t>
            </a:r>
            <a:r>
              <a:rPr lang="tr-TR" dirty="0" err="1" smtClean="0"/>
              <a:t>the</a:t>
            </a:r>
            <a:r>
              <a:rPr lang="tr-TR" dirty="0" smtClean="0"/>
              <a:t> 1</a:t>
            </a:r>
            <a:r>
              <a:rPr lang="tr-TR" baseline="30000" dirty="0" smtClean="0"/>
              <a:t>o</a:t>
            </a:r>
            <a:r>
              <a:rPr lang="tr-TR" dirty="0" smtClean="0"/>
              <a:t> </a:t>
            </a:r>
            <a:r>
              <a:rPr lang="tr-TR" dirty="0" err="1" smtClean="0"/>
              <a:t>angle</a:t>
            </a:r>
            <a:r>
              <a:rPr lang="tr-TR" dirty="0" smtClean="0"/>
              <a:t>.</a:t>
            </a:r>
            <a:r>
              <a:rPr lang="tr-TR" baseline="30000" dirty="0" smtClean="0"/>
              <a:t> </a:t>
            </a:r>
          </a:p>
          <a:p>
            <a:pPr marL="342900" indent="-342900" algn="just">
              <a:buAutoNum type="arabicParenR"/>
            </a:pPr>
            <a:endParaRPr lang="tr-TR" baseline="30000" dirty="0" smtClean="0"/>
          </a:p>
        </p:txBody>
      </p:sp>
    </p:spTree>
    <p:extLst>
      <p:ext uri="{BB962C8B-B14F-4D97-AF65-F5344CB8AC3E}">
        <p14:creationId xmlns:p14="http://schemas.microsoft.com/office/powerpoint/2010/main" val="3402081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pPr algn="l"/>
            <a:r>
              <a:rPr lang="tr-TR" dirty="0" smtClean="0"/>
              <a:t>Solution of </a:t>
            </a:r>
            <a:r>
              <a:rPr lang="tr-TR" dirty="0" err="1" smtClean="0"/>
              <a:t>Example</a:t>
            </a:r>
            <a:r>
              <a:rPr lang="tr-TR" dirty="0" smtClean="0"/>
              <a:t> 1</a:t>
            </a:r>
            <a:endParaRPr lang="tr-TR" dirty="0"/>
          </a:p>
        </p:txBody>
      </p:sp>
      <p:sp>
        <p:nvSpPr>
          <p:cNvPr id="4" name="Slayt Numarası Yer Tutucusu 3"/>
          <p:cNvSpPr>
            <a:spLocks noGrp="1"/>
          </p:cNvSpPr>
          <p:nvPr>
            <p:ph type="sldNum" sz="quarter" idx="12"/>
          </p:nvPr>
        </p:nvSpPr>
        <p:spPr/>
        <p:txBody>
          <a:bodyPr/>
          <a:lstStyle/>
          <a:p>
            <a:pPr>
              <a:defRPr/>
            </a:pPr>
            <a:fld id="{B81F4058-318E-46DD-BE15-9F82B6BD23B7}" type="slidenum">
              <a:rPr lang="tr-TR" altLang="tr-TR" smtClean="0"/>
              <a:pPr>
                <a:defRPr/>
              </a:pPr>
              <a:t>28</a:t>
            </a:fld>
            <a:endParaRPr lang="tr-TR" altLang="tr-TR"/>
          </a:p>
        </p:txBody>
      </p:sp>
      <p:pic>
        <p:nvPicPr>
          <p:cNvPr id="5" name="Resim 4"/>
          <p:cNvPicPr>
            <a:picLocks noChangeAspect="1"/>
          </p:cNvPicPr>
          <p:nvPr/>
        </p:nvPicPr>
        <p:blipFill>
          <a:blip r:embed="rId2"/>
          <a:stretch>
            <a:fillRect/>
          </a:stretch>
        </p:blipFill>
        <p:spPr>
          <a:xfrm>
            <a:off x="947662" y="1412776"/>
            <a:ext cx="8182612" cy="4569304"/>
          </a:xfrm>
          <a:prstGeom prst="rect">
            <a:avLst/>
          </a:prstGeom>
        </p:spPr>
      </p:pic>
    </p:spTree>
    <p:extLst>
      <p:ext uri="{BB962C8B-B14F-4D97-AF65-F5344CB8AC3E}">
        <p14:creationId xmlns:p14="http://schemas.microsoft.com/office/powerpoint/2010/main" val="3561418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endParaRPr lang="tr-TR"/>
          </a:p>
        </p:txBody>
      </p:sp>
      <p:sp>
        <p:nvSpPr>
          <p:cNvPr id="4" name="Slayt Numarası Yer Tutucusu 3"/>
          <p:cNvSpPr>
            <a:spLocks noGrp="1"/>
          </p:cNvSpPr>
          <p:nvPr>
            <p:ph type="sldNum" sz="quarter" idx="12"/>
          </p:nvPr>
        </p:nvSpPr>
        <p:spPr/>
        <p:txBody>
          <a:bodyPr/>
          <a:lstStyle/>
          <a:p>
            <a:pPr>
              <a:defRPr/>
            </a:pPr>
            <a:fld id="{B81F4058-318E-46DD-BE15-9F82B6BD23B7}" type="slidenum">
              <a:rPr lang="tr-TR" altLang="tr-TR" smtClean="0"/>
              <a:pPr>
                <a:defRPr/>
              </a:pPr>
              <a:t>29</a:t>
            </a:fld>
            <a:endParaRPr lang="tr-TR" altLang="tr-TR"/>
          </a:p>
        </p:txBody>
      </p:sp>
      <p:pic>
        <p:nvPicPr>
          <p:cNvPr id="5" name="Resim 4"/>
          <p:cNvPicPr>
            <a:picLocks noChangeAspect="1"/>
          </p:cNvPicPr>
          <p:nvPr/>
        </p:nvPicPr>
        <p:blipFill>
          <a:blip r:embed="rId2"/>
          <a:stretch>
            <a:fillRect/>
          </a:stretch>
        </p:blipFill>
        <p:spPr>
          <a:xfrm>
            <a:off x="869279" y="0"/>
            <a:ext cx="8066759" cy="6858000"/>
          </a:xfrm>
          <a:prstGeom prst="rect">
            <a:avLst/>
          </a:prstGeom>
        </p:spPr>
      </p:pic>
    </p:spTree>
    <p:extLst>
      <p:ext uri="{BB962C8B-B14F-4D97-AF65-F5344CB8AC3E}">
        <p14:creationId xmlns:p14="http://schemas.microsoft.com/office/powerpoint/2010/main" val="2873976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a:xfrm>
            <a:off x="250825" y="838200"/>
            <a:ext cx="8435975" cy="5470525"/>
          </a:xfrm>
        </p:spPr>
        <p:txBody>
          <a:bodyPr/>
          <a:lstStyle/>
          <a:p>
            <a:pPr marL="514350" indent="-514350">
              <a:buFont typeface="+mj-lt"/>
              <a:buAutoNum type="arabicPeriod"/>
              <a:defRPr/>
            </a:pPr>
            <a:r>
              <a:rPr lang="en-US" sz="2600" b="1" dirty="0"/>
              <a:t>A sphere</a:t>
            </a:r>
            <a:r>
              <a:rPr lang="en-US" sz="2600" dirty="0"/>
              <a:t> is a solid bounded by a surface every point of which is equally distant from a fixed point which is called the </a:t>
            </a:r>
            <a:r>
              <a:rPr lang="en-US" sz="2600" dirty="0" err="1"/>
              <a:t>centre</a:t>
            </a:r>
            <a:r>
              <a:rPr lang="en-US" sz="2600" dirty="0"/>
              <a:t> of the sphere. The straight line which joins any point of the surface with the </a:t>
            </a:r>
            <a:r>
              <a:rPr lang="en-US" sz="2600" dirty="0" err="1"/>
              <a:t>centre</a:t>
            </a:r>
            <a:r>
              <a:rPr lang="en-US" sz="2600" dirty="0"/>
              <a:t> is called a </a:t>
            </a:r>
            <a:r>
              <a:rPr lang="en-US" sz="2600" b="1" dirty="0"/>
              <a:t>radius</a:t>
            </a:r>
            <a:r>
              <a:rPr lang="en-US" sz="2600" dirty="0"/>
              <a:t>. A straight line drawn through the </a:t>
            </a:r>
            <a:r>
              <a:rPr lang="en-US" sz="2600" dirty="0" err="1"/>
              <a:t>centre</a:t>
            </a:r>
            <a:r>
              <a:rPr lang="en-US" sz="2600" dirty="0"/>
              <a:t> and terminated both ways by the surface is called a </a:t>
            </a:r>
            <a:r>
              <a:rPr lang="en-US" sz="2600" b="1" dirty="0"/>
              <a:t>diameter</a:t>
            </a:r>
            <a:r>
              <a:rPr lang="en-US" dirty="0"/>
              <a:t>.</a:t>
            </a:r>
          </a:p>
          <a:p>
            <a:pPr>
              <a:defRPr/>
            </a:pPr>
            <a:endParaRPr lang="en-US" dirty="0"/>
          </a:p>
        </p:txBody>
      </p:sp>
      <p:sp>
        <p:nvSpPr>
          <p:cNvPr id="2" name="Başlık 1"/>
          <p:cNvSpPr>
            <a:spLocks noGrp="1"/>
          </p:cNvSpPr>
          <p:nvPr>
            <p:ph type="title"/>
          </p:nvPr>
        </p:nvSpPr>
        <p:spPr>
          <a:xfrm>
            <a:off x="457200" y="260648"/>
            <a:ext cx="8003232" cy="580926"/>
          </a:xfrm>
        </p:spPr>
        <p:txBody>
          <a:bodyPr>
            <a:normAutofit/>
          </a:bodyPr>
          <a:lstStyle/>
          <a:p>
            <a:pPr>
              <a:defRPr/>
            </a:pPr>
            <a:r>
              <a:rPr lang="tr-TR" sz="2800" dirty="0">
                <a:solidFill>
                  <a:schemeClr val="accent2">
                    <a:lumMod val="50000"/>
                  </a:schemeClr>
                </a:solidFill>
                <a:effectLst/>
              </a:rPr>
              <a:t>SPHERICAL TRIGONOMETRY/DEFINITIONS:</a:t>
            </a:r>
            <a:endParaRPr lang="en-US" sz="2800" dirty="0">
              <a:solidFill>
                <a:schemeClr val="accent2">
                  <a:lumMod val="50000"/>
                </a:schemeClr>
              </a:solidFill>
              <a:effectLst/>
            </a:endParaRPr>
          </a:p>
        </p:txBody>
      </p:sp>
      <p:sp>
        <p:nvSpPr>
          <p:cNvPr id="7172"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78254F42-D218-41B1-9596-0015AF360723}" type="slidenum">
              <a:rPr lang="tr-TR" altLang="tr-TR" sz="1200">
                <a:solidFill>
                  <a:srgbClr val="A79D99"/>
                </a:solidFill>
                <a:latin typeface="Arial" panose="020B0604020202020204" pitchFamily="34" charset="0"/>
              </a:rPr>
              <a:pPr>
                <a:spcBef>
                  <a:spcPct val="0"/>
                </a:spcBef>
                <a:buFontTx/>
                <a:buNone/>
              </a:pPr>
              <a:t>3</a:t>
            </a:fld>
            <a:endParaRPr lang="tr-TR" altLang="tr-TR" sz="1200">
              <a:solidFill>
                <a:srgbClr val="A79D99"/>
              </a:solidFill>
              <a:latin typeface="Arial" panose="020B0604020202020204" pitchFamily="34" charset="0"/>
            </a:endParaRPr>
          </a:p>
        </p:txBody>
      </p:sp>
      <p:pic>
        <p:nvPicPr>
          <p:cNvPr id="7173" name="Resim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163" y="3357563"/>
            <a:ext cx="47434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pPr algn="l"/>
            <a:r>
              <a:rPr lang="tr-TR" dirty="0" smtClean="0"/>
              <a:t>Solution of </a:t>
            </a:r>
            <a:r>
              <a:rPr lang="tr-TR" dirty="0" err="1" smtClean="0"/>
              <a:t>Example</a:t>
            </a:r>
            <a:r>
              <a:rPr lang="tr-TR" dirty="0" smtClean="0"/>
              <a:t> 2</a:t>
            </a:r>
            <a:endParaRPr lang="tr-TR" dirty="0"/>
          </a:p>
        </p:txBody>
      </p:sp>
      <p:sp>
        <p:nvSpPr>
          <p:cNvPr id="4" name="Slayt Numarası Yer Tutucusu 3"/>
          <p:cNvSpPr>
            <a:spLocks noGrp="1"/>
          </p:cNvSpPr>
          <p:nvPr>
            <p:ph type="sldNum" sz="quarter" idx="12"/>
          </p:nvPr>
        </p:nvSpPr>
        <p:spPr/>
        <p:txBody>
          <a:bodyPr/>
          <a:lstStyle/>
          <a:p>
            <a:pPr>
              <a:defRPr/>
            </a:pPr>
            <a:fld id="{B81F4058-318E-46DD-BE15-9F82B6BD23B7}" type="slidenum">
              <a:rPr lang="tr-TR" altLang="tr-TR" smtClean="0"/>
              <a:pPr>
                <a:defRPr/>
              </a:pPr>
              <a:t>30</a:t>
            </a:fld>
            <a:endParaRPr lang="tr-TR" altLang="tr-TR"/>
          </a:p>
        </p:txBody>
      </p:sp>
      <p:pic>
        <p:nvPicPr>
          <p:cNvPr id="5" name="Resim 4"/>
          <p:cNvPicPr>
            <a:picLocks noChangeAspect="1"/>
          </p:cNvPicPr>
          <p:nvPr/>
        </p:nvPicPr>
        <p:blipFill>
          <a:blip r:embed="rId2"/>
          <a:stretch>
            <a:fillRect/>
          </a:stretch>
        </p:blipFill>
        <p:spPr>
          <a:xfrm>
            <a:off x="1216151" y="1772816"/>
            <a:ext cx="7705399" cy="3995713"/>
          </a:xfrm>
          <a:prstGeom prst="rect">
            <a:avLst/>
          </a:prstGeom>
        </p:spPr>
      </p:pic>
    </p:spTree>
    <p:extLst>
      <p:ext uri="{BB962C8B-B14F-4D97-AF65-F5344CB8AC3E}">
        <p14:creationId xmlns:p14="http://schemas.microsoft.com/office/powerpoint/2010/main" val="2787465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pPr algn="l"/>
            <a:r>
              <a:rPr lang="tr-TR" dirty="0" smtClean="0"/>
              <a:t>Solution of </a:t>
            </a:r>
            <a:r>
              <a:rPr lang="tr-TR" dirty="0" err="1" smtClean="0"/>
              <a:t>Example</a:t>
            </a:r>
            <a:r>
              <a:rPr lang="tr-TR" dirty="0" smtClean="0"/>
              <a:t> 3</a:t>
            </a:r>
            <a:endParaRPr lang="tr-TR" dirty="0"/>
          </a:p>
        </p:txBody>
      </p:sp>
      <p:sp>
        <p:nvSpPr>
          <p:cNvPr id="4" name="Slayt Numarası Yer Tutucusu 3"/>
          <p:cNvSpPr>
            <a:spLocks noGrp="1"/>
          </p:cNvSpPr>
          <p:nvPr>
            <p:ph type="sldNum" sz="quarter" idx="12"/>
          </p:nvPr>
        </p:nvSpPr>
        <p:spPr/>
        <p:txBody>
          <a:bodyPr/>
          <a:lstStyle/>
          <a:p>
            <a:pPr>
              <a:defRPr/>
            </a:pPr>
            <a:fld id="{B81F4058-318E-46DD-BE15-9F82B6BD23B7}" type="slidenum">
              <a:rPr lang="tr-TR" altLang="tr-TR" smtClean="0"/>
              <a:pPr>
                <a:defRPr/>
              </a:pPr>
              <a:t>31</a:t>
            </a:fld>
            <a:endParaRPr lang="tr-TR" altLang="tr-TR"/>
          </a:p>
        </p:txBody>
      </p:sp>
      <p:pic>
        <p:nvPicPr>
          <p:cNvPr id="5" name="Resim 4"/>
          <p:cNvPicPr>
            <a:picLocks noChangeAspect="1"/>
          </p:cNvPicPr>
          <p:nvPr/>
        </p:nvPicPr>
        <p:blipFill>
          <a:blip r:embed="rId2"/>
          <a:stretch>
            <a:fillRect/>
          </a:stretch>
        </p:blipFill>
        <p:spPr>
          <a:xfrm>
            <a:off x="1146475" y="1916832"/>
            <a:ext cx="7997525" cy="2185509"/>
          </a:xfrm>
          <a:prstGeom prst="rect">
            <a:avLst/>
          </a:prstGeom>
        </p:spPr>
      </p:pic>
    </p:spTree>
    <p:extLst>
      <p:ext uri="{BB962C8B-B14F-4D97-AF65-F5344CB8AC3E}">
        <p14:creationId xmlns:p14="http://schemas.microsoft.com/office/powerpoint/2010/main" val="3172212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İçerik Yer Tutucusu 5"/>
          <p:cNvSpPr>
            <a:spLocks noGrp="1"/>
          </p:cNvSpPr>
          <p:nvPr>
            <p:ph idx="1"/>
          </p:nvPr>
        </p:nvSpPr>
        <p:spPr>
          <a:xfrm>
            <a:off x="250825" y="838200"/>
            <a:ext cx="8435975" cy="5470525"/>
          </a:xfrm>
        </p:spPr>
        <p:txBody>
          <a:bodyPr/>
          <a:lstStyle/>
          <a:p>
            <a:pPr marL="514350" indent="-514350">
              <a:buFont typeface="Calibri" panose="020F0502020204030204" pitchFamily="34" charset="0"/>
              <a:buAutoNum type="arabicPeriod" startAt="2"/>
            </a:pPr>
            <a:r>
              <a:rPr lang="en-US" altLang="en-US" i="1" smtClean="0"/>
              <a:t>The section of the surface of a sphere made by any plane is a circle.</a:t>
            </a:r>
            <a:endParaRPr lang="en-US" altLang="en-US" smtClean="0"/>
          </a:p>
        </p:txBody>
      </p:sp>
      <p:sp>
        <p:nvSpPr>
          <p:cNvPr id="2" name="Başlık 1"/>
          <p:cNvSpPr>
            <a:spLocks noGrp="1"/>
          </p:cNvSpPr>
          <p:nvPr>
            <p:ph type="title"/>
          </p:nvPr>
        </p:nvSpPr>
        <p:spPr>
          <a:xfrm>
            <a:off x="457200" y="260648"/>
            <a:ext cx="8003232" cy="580926"/>
          </a:xfrm>
        </p:spPr>
        <p:txBody>
          <a:bodyPr>
            <a:normAutofit/>
          </a:bodyPr>
          <a:lstStyle/>
          <a:p>
            <a:pPr>
              <a:defRPr/>
            </a:pPr>
            <a:r>
              <a:rPr lang="tr-TR" sz="2800" dirty="0" smtClean="0">
                <a:solidFill>
                  <a:schemeClr val="accent2">
                    <a:lumMod val="50000"/>
                  </a:schemeClr>
                </a:solidFill>
                <a:effectLst/>
              </a:rPr>
              <a:t>SPHERICAL TRIGONOMETRY/</a:t>
            </a:r>
            <a:r>
              <a:rPr lang="tr-TR" sz="2800" dirty="0">
                <a:solidFill>
                  <a:schemeClr val="accent2">
                    <a:lumMod val="50000"/>
                  </a:schemeClr>
                </a:solidFill>
                <a:effectLst/>
              </a:rPr>
              <a:t>DEFINITIONS:</a:t>
            </a:r>
            <a:endParaRPr lang="en-US" sz="2800" dirty="0">
              <a:solidFill>
                <a:schemeClr val="accent2">
                  <a:lumMod val="50000"/>
                </a:schemeClr>
              </a:solidFill>
              <a:effectLst/>
            </a:endParaRPr>
          </a:p>
        </p:txBody>
      </p:sp>
      <p:sp>
        <p:nvSpPr>
          <p:cNvPr id="8196"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771ACD37-55C4-4F86-8F09-305AC9EC38A8}" type="slidenum">
              <a:rPr lang="tr-TR" altLang="tr-TR" sz="1200">
                <a:solidFill>
                  <a:srgbClr val="A79D99"/>
                </a:solidFill>
                <a:latin typeface="Arial" panose="020B0604020202020204" pitchFamily="34" charset="0"/>
              </a:rPr>
              <a:pPr>
                <a:spcBef>
                  <a:spcPct val="0"/>
                </a:spcBef>
                <a:buFontTx/>
                <a:buNone/>
              </a:pPr>
              <a:t>4</a:t>
            </a:fld>
            <a:endParaRPr lang="tr-TR" altLang="tr-TR" sz="1200">
              <a:solidFill>
                <a:srgbClr val="A79D99"/>
              </a:solidFill>
              <a:latin typeface="Arial" panose="020B0604020202020204" pitchFamily="34" charset="0"/>
            </a:endParaRPr>
          </a:p>
        </p:txBody>
      </p:sp>
      <p:pic>
        <p:nvPicPr>
          <p:cNvPr id="8197" name="Picture 2"/>
          <p:cNvPicPr>
            <a:picLocks noChangeAspect="1" noChangeArrowheads="1"/>
          </p:cNvPicPr>
          <p:nvPr/>
        </p:nvPicPr>
        <p:blipFill>
          <a:blip r:embed="rId2">
            <a:extLst>
              <a:ext uri="{28A0092B-C50C-407E-A947-70E740481C1C}">
                <a14:useLocalDpi xmlns:a14="http://schemas.microsoft.com/office/drawing/2010/main" val="0"/>
              </a:ext>
            </a:extLst>
          </a:blip>
          <a:srcRect l="21156" t="34689" r="21483" b="18465"/>
          <a:stretch>
            <a:fillRect/>
          </a:stretch>
        </p:blipFill>
        <p:spPr bwMode="auto">
          <a:xfrm>
            <a:off x="323850" y="1947863"/>
            <a:ext cx="8740775" cy="401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Resim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5041900"/>
            <a:ext cx="2198688"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İçerik Yer Tutucusu 5"/>
          <p:cNvSpPr>
            <a:spLocks noGrp="1"/>
          </p:cNvSpPr>
          <p:nvPr>
            <p:ph idx="1"/>
          </p:nvPr>
        </p:nvSpPr>
        <p:spPr>
          <a:xfrm>
            <a:off x="250825" y="838200"/>
            <a:ext cx="8435975" cy="5470525"/>
          </a:xfrm>
        </p:spPr>
        <p:txBody>
          <a:bodyPr/>
          <a:lstStyle/>
          <a:p>
            <a:endParaRPr lang="en-US" altLang="en-US" smtClean="0"/>
          </a:p>
        </p:txBody>
      </p:sp>
      <p:sp>
        <p:nvSpPr>
          <p:cNvPr id="2" name="Başlık 1"/>
          <p:cNvSpPr>
            <a:spLocks noGrp="1"/>
          </p:cNvSpPr>
          <p:nvPr>
            <p:ph type="title"/>
          </p:nvPr>
        </p:nvSpPr>
        <p:spPr>
          <a:xfrm>
            <a:off x="457200" y="260648"/>
            <a:ext cx="8003232" cy="580926"/>
          </a:xfrm>
        </p:spPr>
        <p:txBody>
          <a:bodyPr>
            <a:normAutofit/>
          </a:bodyPr>
          <a:lstStyle/>
          <a:p>
            <a:pPr>
              <a:defRPr/>
            </a:pPr>
            <a:r>
              <a:rPr lang="tr-TR" sz="2800" dirty="0">
                <a:solidFill>
                  <a:schemeClr val="accent2">
                    <a:lumMod val="50000"/>
                  </a:schemeClr>
                </a:solidFill>
                <a:effectLst/>
              </a:rPr>
              <a:t>SPHERICAL TRIGONOMETRY/DEFINITIONS:</a:t>
            </a:r>
            <a:endParaRPr lang="en-US" sz="2800" dirty="0">
              <a:solidFill>
                <a:schemeClr val="accent2">
                  <a:lumMod val="50000"/>
                </a:schemeClr>
              </a:solidFill>
              <a:effectLst/>
            </a:endParaRPr>
          </a:p>
        </p:txBody>
      </p:sp>
      <p:sp>
        <p:nvSpPr>
          <p:cNvPr id="9220"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2E6222B9-376D-4D31-9B1E-D54718FB21CB}" type="slidenum">
              <a:rPr lang="tr-TR" altLang="tr-TR" sz="1200">
                <a:solidFill>
                  <a:srgbClr val="A79D99"/>
                </a:solidFill>
                <a:latin typeface="Arial" panose="020B0604020202020204" pitchFamily="34" charset="0"/>
              </a:rPr>
              <a:pPr>
                <a:spcBef>
                  <a:spcPct val="0"/>
                </a:spcBef>
                <a:buFontTx/>
                <a:buNone/>
              </a:pPr>
              <a:t>5</a:t>
            </a:fld>
            <a:endParaRPr lang="tr-TR" altLang="tr-TR" sz="1200">
              <a:solidFill>
                <a:srgbClr val="A79D99"/>
              </a:solidFill>
              <a:latin typeface="Arial" panose="020B0604020202020204" pitchFamily="34" charset="0"/>
            </a:endParaRPr>
          </a:p>
        </p:txBody>
      </p:sp>
      <p:pic>
        <p:nvPicPr>
          <p:cNvPr id="9221" name="Picture 2"/>
          <p:cNvPicPr>
            <a:picLocks noChangeAspect="1" noChangeArrowheads="1"/>
          </p:cNvPicPr>
          <p:nvPr/>
        </p:nvPicPr>
        <p:blipFill>
          <a:blip r:embed="rId2">
            <a:extLst>
              <a:ext uri="{28A0092B-C50C-407E-A947-70E740481C1C}">
                <a14:useLocalDpi xmlns:a14="http://schemas.microsoft.com/office/drawing/2010/main" val="0"/>
              </a:ext>
            </a:extLst>
          </a:blip>
          <a:srcRect l="21291" t="34906" r="22015" b="34291"/>
          <a:stretch>
            <a:fillRect/>
          </a:stretch>
        </p:blipFill>
        <p:spPr bwMode="auto">
          <a:xfrm>
            <a:off x="250825" y="774700"/>
            <a:ext cx="8640763" cy="2640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Resim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163" y="3357563"/>
            <a:ext cx="47434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çerik Yer Tutucusu 5"/>
          <p:cNvSpPr>
            <a:spLocks noGrp="1"/>
          </p:cNvSpPr>
          <p:nvPr>
            <p:ph idx="1"/>
          </p:nvPr>
        </p:nvSpPr>
        <p:spPr>
          <a:xfrm>
            <a:off x="250825" y="838200"/>
            <a:ext cx="8435975" cy="5470525"/>
          </a:xfrm>
        </p:spPr>
        <p:txBody>
          <a:bodyPr/>
          <a:lstStyle/>
          <a:p>
            <a:r>
              <a:rPr lang="en-US" altLang="en-US" smtClean="0"/>
              <a:t>The section of the surface of a sphere by a plane is called a </a:t>
            </a:r>
            <a:r>
              <a:rPr lang="en-US" altLang="en-US" b="1" smtClean="0"/>
              <a:t>great circle</a:t>
            </a:r>
            <a:r>
              <a:rPr lang="en-US" altLang="en-US" smtClean="0"/>
              <a:t> if the plane passes through the centre of the sphere, and a </a:t>
            </a:r>
            <a:r>
              <a:rPr lang="en-US" altLang="en-US" b="1" smtClean="0"/>
              <a:t>small circle</a:t>
            </a:r>
            <a:r>
              <a:rPr lang="en-US" altLang="en-US" smtClean="0"/>
              <a:t> if the plane does not pass through the centre of the sphere. </a:t>
            </a:r>
            <a:r>
              <a:rPr lang="en-US" altLang="en-US" b="1" smtClean="0"/>
              <a:t>Thus the radius of a great circle is equal to the radius of the sphere</a:t>
            </a:r>
            <a:r>
              <a:rPr lang="en-US" altLang="en-US" smtClean="0"/>
              <a:t>.</a:t>
            </a:r>
            <a:endParaRPr lang="tr-TR" altLang="en-US" smtClean="0"/>
          </a:p>
          <a:p>
            <a:r>
              <a:rPr lang="en-US" altLang="en-US" smtClean="0"/>
              <a:t>On the globe, </a:t>
            </a:r>
            <a:r>
              <a:rPr lang="en-US" altLang="en-US" b="1" i="1" smtClean="0"/>
              <a:t>equator circle </a:t>
            </a:r>
            <a:r>
              <a:rPr lang="en-US" altLang="en-US" smtClean="0"/>
              <a:t>and </a:t>
            </a:r>
            <a:r>
              <a:rPr lang="en-US" altLang="en-US" b="1" i="1" smtClean="0"/>
              <a:t>circles of longitudes </a:t>
            </a:r>
            <a:r>
              <a:rPr lang="en-US" altLang="en-US" smtClean="0"/>
              <a:t>are the examples of </a:t>
            </a:r>
            <a:r>
              <a:rPr lang="en-US" altLang="en-US" b="1" u="sng" smtClean="0"/>
              <a:t>great circle </a:t>
            </a:r>
            <a:r>
              <a:rPr lang="en-US" altLang="en-US" smtClean="0"/>
              <a:t>and, </a:t>
            </a:r>
            <a:r>
              <a:rPr lang="en-US" altLang="en-US" b="1" i="1" smtClean="0"/>
              <a:t>circles of latitudes</a:t>
            </a:r>
            <a:r>
              <a:rPr lang="en-US" altLang="en-US" smtClean="0"/>
              <a:t> are the example of </a:t>
            </a:r>
            <a:r>
              <a:rPr lang="en-US" altLang="en-US" b="1" u="sng" smtClean="0"/>
              <a:t>small circle</a:t>
            </a:r>
            <a:r>
              <a:rPr lang="en-US" altLang="en-US" smtClean="0"/>
              <a:t>.</a:t>
            </a:r>
          </a:p>
          <a:p>
            <a:endParaRPr lang="en-US" altLang="en-US" smtClean="0"/>
          </a:p>
        </p:txBody>
      </p:sp>
      <p:sp>
        <p:nvSpPr>
          <p:cNvPr id="2" name="Başlık 1"/>
          <p:cNvSpPr>
            <a:spLocks noGrp="1"/>
          </p:cNvSpPr>
          <p:nvPr>
            <p:ph type="title"/>
          </p:nvPr>
        </p:nvSpPr>
        <p:spPr>
          <a:xfrm>
            <a:off x="457200" y="260648"/>
            <a:ext cx="8003232" cy="580926"/>
          </a:xfrm>
        </p:spPr>
        <p:txBody>
          <a:bodyPr>
            <a:normAutofit/>
          </a:bodyPr>
          <a:lstStyle/>
          <a:p>
            <a:pPr>
              <a:defRPr/>
            </a:pPr>
            <a:r>
              <a:rPr lang="en-US" sz="2800" dirty="0">
                <a:solidFill>
                  <a:schemeClr val="accent6">
                    <a:lumMod val="75000"/>
                  </a:schemeClr>
                </a:solidFill>
                <a:effectLst/>
              </a:rPr>
              <a:t>GREAT AND SMALL CIRCLES</a:t>
            </a:r>
          </a:p>
        </p:txBody>
      </p:sp>
      <p:sp>
        <p:nvSpPr>
          <p:cNvPr id="11268"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98B24BD1-3732-4E8B-A9DB-E2F9629433B9}" type="slidenum">
              <a:rPr lang="tr-TR" altLang="tr-TR" sz="1200">
                <a:solidFill>
                  <a:srgbClr val="A79D99"/>
                </a:solidFill>
                <a:latin typeface="Arial" panose="020B0604020202020204" pitchFamily="34" charset="0"/>
              </a:rPr>
              <a:pPr>
                <a:spcBef>
                  <a:spcPct val="0"/>
                </a:spcBef>
                <a:buFontTx/>
                <a:buNone/>
              </a:pPr>
              <a:t>6</a:t>
            </a:fld>
            <a:endParaRPr lang="tr-TR" altLang="tr-TR" sz="1200">
              <a:solidFill>
                <a:srgbClr val="A79D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A519926C-945E-4764-ACA5-300926F8D90E}" type="slidenum">
              <a:rPr lang="tr-TR" altLang="tr-TR" sz="1200">
                <a:solidFill>
                  <a:srgbClr val="A79D99"/>
                </a:solidFill>
                <a:latin typeface="Arial" panose="020B0604020202020204" pitchFamily="34" charset="0"/>
              </a:rPr>
              <a:pPr>
                <a:spcBef>
                  <a:spcPct val="0"/>
                </a:spcBef>
                <a:buFontTx/>
                <a:buNone/>
              </a:pPr>
              <a:t>7</a:t>
            </a:fld>
            <a:endParaRPr lang="tr-TR" altLang="tr-TR" sz="1200">
              <a:solidFill>
                <a:srgbClr val="A79D99"/>
              </a:solidFill>
              <a:latin typeface="Arial" panose="020B0604020202020204" pitchFamily="34" charset="0"/>
            </a:endParaRPr>
          </a:p>
        </p:txBody>
      </p:sp>
      <p:pic>
        <p:nvPicPr>
          <p:cNvPr id="10245"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24744"/>
            <a:ext cx="64801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aşlık 1"/>
          <p:cNvSpPr txBox="1">
            <a:spLocks/>
          </p:cNvSpPr>
          <p:nvPr/>
        </p:nvSpPr>
        <p:spPr>
          <a:xfrm>
            <a:off x="457200" y="260648"/>
            <a:ext cx="8003232" cy="580926"/>
          </a:xfrm>
          <a:prstGeom prst="rect">
            <a:avLst/>
          </a:prstGeom>
        </p:spPr>
        <p:txBody>
          <a:bodyPr anchor="b">
            <a:normAutofit/>
          </a:bodyPr>
          <a:lstStyle>
            <a:lvl1pPr algn="l" rtl="0" eaLnBrk="0" fontAlgn="base" hangingPunct="0">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defRPr/>
            </a:pPr>
            <a:r>
              <a:rPr lang="en-US" sz="2800" smtClean="0">
                <a:solidFill>
                  <a:schemeClr val="accent6">
                    <a:lumMod val="75000"/>
                  </a:schemeClr>
                </a:solidFill>
                <a:effectLst/>
              </a:rPr>
              <a:t>GREAT AND SMALL CIRCLES</a:t>
            </a:r>
            <a:endParaRPr lang="en-US" sz="2800" dirty="0">
              <a:solidFill>
                <a:schemeClr val="accent6">
                  <a:lumMod val="75000"/>
                </a:schemeClr>
              </a:soli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çerik Yer Tutucusu 5"/>
          <p:cNvSpPr>
            <a:spLocks noGrp="1"/>
          </p:cNvSpPr>
          <p:nvPr>
            <p:ph idx="1"/>
          </p:nvPr>
        </p:nvSpPr>
        <p:spPr>
          <a:xfrm>
            <a:off x="250825" y="838200"/>
            <a:ext cx="8435975" cy="5830888"/>
          </a:xfrm>
        </p:spPr>
        <p:txBody>
          <a:bodyPr>
            <a:normAutofit fontScale="92500" lnSpcReduction="20000"/>
          </a:bodyPr>
          <a:lstStyle/>
          <a:p>
            <a:pPr>
              <a:defRPr/>
            </a:pPr>
            <a:r>
              <a:rPr lang="en-US" b="1" dirty="0"/>
              <a:t>Latitude: </a:t>
            </a:r>
            <a:r>
              <a:rPr lang="en-US" dirty="0"/>
              <a:t>latitude lines are also known as </a:t>
            </a:r>
            <a:r>
              <a:rPr lang="en-US" b="1" dirty="0"/>
              <a:t>parallels</a:t>
            </a:r>
            <a:r>
              <a:rPr lang="en-US" dirty="0"/>
              <a:t> (since they are parallel to one another). The lines are actually full circles that extend around the earth and vary in length depending on where we are located. The biggest circle is at the equator and represents the earth's circumference. This line is also called a </a:t>
            </a:r>
            <a:r>
              <a:rPr lang="en-US" b="1" dirty="0"/>
              <a:t>Great Circle</a:t>
            </a:r>
            <a:r>
              <a:rPr lang="en-US" dirty="0"/>
              <a:t>. There can be infinitely many great circles, but only one that is a line of latitude (the equator). Any circle that is drawn and is smaller than earth's circumference is called a </a:t>
            </a:r>
            <a:r>
              <a:rPr lang="en-US" b="1" dirty="0"/>
              <a:t>Small Circle</a:t>
            </a:r>
            <a:r>
              <a:rPr lang="en-US" dirty="0"/>
              <a:t>. </a:t>
            </a:r>
          </a:p>
          <a:p>
            <a:pPr>
              <a:defRPr/>
            </a:pPr>
            <a:r>
              <a:rPr lang="en-US" b="1" dirty="0"/>
              <a:t>Longitude: </a:t>
            </a:r>
            <a:r>
              <a:rPr lang="en-US" dirty="0"/>
              <a:t>longitude lines are also known as </a:t>
            </a:r>
            <a:r>
              <a:rPr lang="en-US" b="1" dirty="0"/>
              <a:t>meridians</a:t>
            </a:r>
            <a:r>
              <a:rPr lang="en-US" dirty="0"/>
              <a:t>. The lines extend in a N-S direction, but are used to state locational positions either east or west of a set location. This location is known as the </a:t>
            </a:r>
            <a:r>
              <a:rPr lang="en-US" b="1" dirty="0"/>
              <a:t>Prime Meridian</a:t>
            </a:r>
            <a:r>
              <a:rPr lang="en-US" dirty="0"/>
              <a:t>. Each meridian is exactly half of a great circle. Meridians are not parallel - the spacing between them is the greatest at the equator (111.2 km) and decreases to zero at both poles. Meridians intersect the parallels at right angles.</a:t>
            </a:r>
          </a:p>
          <a:p>
            <a:pPr>
              <a:defRPr/>
            </a:pPr>
            <a:endParaRPr lang="en-US" altLang="en-US" dirty="0" smtClean="0"/>
          </a:p>
        </p:txBody>
      </p:sp>
      <p:sp>
        <p:nvSpPr>
          <p:cNvPr id="2" name="Başlık 1"/>
          <p:cNvSpPr>
            <a:spLocks noGrp="1"/>
          </p:cNvSpPr>
          <p:nvPr>
            <p:ph type="title"/>
          </p:nvPr>
        </p:nvSpPr>
        <p:spPr>
          <a:xfrm>
            <a:off x="457200" y="260350"/>
            <a:ext cx="8002588" cy="581025"/>
          </a:xfrm>
        </p:spPr>
        <p:txBody>
          <a:bodyPr>
            <a:normAutofit/>
          </a:bodyPr>
          <a:lstStyle/>
          <a:p>
            <a:pPr>
              <a:defRPr/>
            </a:pPr>
            <a:endParaRPr lang="en-US" sz="2800" dirty="0">
              <a:solidFill>
                <a:schemeClr val="accent2">
                  <a:lumMod val="50000"/>
                </a:schemeClr>
              </a:solidFill>
              <a:effectLst/>
            </a:endParaRPr>
          </a:p>
        </p:txBody>
      </p:sp>
      <p:sp>
        <p:nvSpPr>
          <p:cNvPr id="12292"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92276C0C-33A6-4DDF-AFE6-C1C5E0320DE7}" type="slidenum">
              <a:rPr lang="tr-TR" altLang="tr-TR" sz="1200">
                <a:solidFill>
                  <a:srgbClr val="A79D99"/>
                </a:solidFill>
                <a:latin typeface="Arial" panose="020B0604020202020204" pitchFamily="34" charset="0"/>
              </a:rPr>
              <a:pPr>
                <a:spcBef>
                  <a:spcPct val="0"/>
                </a:spcBef>
                <a:buFontTx/>
                <a:buNone/>
              </a:pPr>
              <a:t>8</a:t>
            </a:fld>
            <a:endParaRPr lang="tr-TR" altLang="tr-TR" sz="1200">
              <a:solidFill>
                <a:srgbClr val="A79D9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İçerik Yer Tutucusu 5"/>
          <p:cNvSpPr>
            <a:spLocks noGrp="1"/>
          </p:cNvSpPr>
          <p:nvPr>
            <p:ph idx="1"/>
          </p:nvPr>
        </p:nvSpPr>
        <p:spPr>
          <a:xfrm>
            <a:off x="250825" y="838200"/>
            <a:ext cx="8435975" cy="5470525"/>
          </a:xfrm>
        </p:spPr>
        <p:txBody>
          <a:bodyPr/>
          <a:lstStyle/>
          <a:p>
            <a:pPr marL="514350" indent="-514350">
              <a:buFont typeface="+mj-lt"/>
              <a:buAutoNum type="arabicPeriod"/>
              <a:defRPr/>
            </a:pPr>
            <a:r>
              <a:rPr lang="en-US" altLang="en-US" dirty="0" smtClean="0"/>
              <a:t>A plane intersecting the globe along a great circle divides the globe into equal halves and passes through its center.</a:t>
            </a:r>
          </a:p>
          <a:p>
            <a:pPr>
              <a:defRPr/>
            </a:pPr>
            <a:endParaRPr lang="en-US" altLang="en-US" dirty="0" smtClean="0"/>
          </a:p>
        </p:txBody>
      </p:sp>
      <p:sp>
        <p:nvSpPr>
          <p:cNvPr id="2" name="Başlık 1"/>
          <p:cNvSpPr>
            <a:spLocks noGrp="1"/>
          </p:cNvSpPr>
          <p:nvPr>
            <p:ph type="title"/>
          </p:nvPr>
        </p:nvSpPr>
        <p:spPr>
          <a:xfrm>
            <a:off x="457200" y="260350"/>
            <a:ext cx="8002588" cy="581025"/>
          </a:xfrm>
        </p:spPr>
        <p:txBody>
          <a:bodyPr>
            <a:normAutofit/>
          </a:bodyPr>
          <a:lstStyle/>
          <a:p>
            <a:pPr>
              <a:defRPr/>
            </a:pPr>
            <a:r>
              <a:rPr lang="tr-TR" sz="2800" dirty="0" err="1" smtClean="0">
                <a:solidFill>
                  <a:schemeClr val="accent2">
                    <a:lumMod val="50000"/>
                  </a:schemeClr>
                </a:solidFill>
                <a:effectLst/>
              </a:rPr>
              <a:t>Properties</a:t>
            </a:r>
            <a:r>
              <a:rPr lang="tr-TR" sz="2800" dirty="0" smtClean="0">
                <a:solidFill>
                  <a:schemeClr val="accent2">
                    <a:lumMod val="50000"/>
                  </a:schemeClr>
                </a:solidFill>
                <a:effectLst/>
              </a:rPr>
              <a:t> of Great </a:t>
            </a:r>
            <a:r>
              <a:rPr lang="tr-TR" sz="2800" dirty="0" err="1" smtClean="0">
                <a:solidFill>
                  <a:schemeClr val="accent2">
                    <a:lumMod val="50000"/>
                  </a:schemeClr>
                </a:solidFill>
                <a:effectLst/>
              </a:rPr>
              <a:t>Circles</a:t>
            </a:r>
            <a:r>
              <a:rPr lang="tr-TR" sz="2800" dirty="0" smtClean="0">
                <a:solidFill>
                  <a:schemeClr val="accent2">
                    <a:lumMod val="50000"/>
                  </a:schemeClr>
                </a:solidFill>
                <a:effectLst/>
              </a:rPr>
              <a:t>:</a:t>
            </a:r>
            <a:endParaRPr lang="en-US" sz="2800" dirty="0">
              <a:solidFill>
                <a:schemeClr val="accent2">
                  <a:lumMod val="50000"/>
                </a:schemeClr>
              </a:solidFill>
              <a:effectLst/>
            </a:endParaRPr>
          </a:p>
        </p:txBody>
      </p:sp>
      <p:sp>
        <p:nvSpPr>
          <p:cNvPr id="13316" name="Slayt Numarası Yer Tutucusu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fld id="{C515F141-299C-4B93-86CC-CF681BA83F95}" type="slidenum">
              <a:rPr lang="tr-TR" altLang="tr-TR" sz="1200">
                <a:solidFill>
                  <a:srgbClr val="A79D99"/>
                </a:solidFill>
                <a:latin typeface="Arial" panose="020B0604020202020204" pitchFamily="34" charset="0"/>
              </a:rPr>
              <a:pPr>
                <a:spcBef>
                  <a:spcPct val="0"/>
                </a:spcBef>
                <a:buFontTx/>
                <a:buNone/>
              </a:pPr>
              <a:t>9</a:t>
            </a:fld>
            <a:endParaRPr lang="tr-TR" altLang="tr-TR" sz="1200">
              <a:solidFill>
                <a:srgbClr val="A79D99"/>
              </a:solidFill>
              <a:latin typeface="Arial" panose="020B0604020202020204" pitchFamily="34" charset="0"/>
            </a:endParaRPr>
          </a:p>
        </p:txBody>
      </p:sp>
      <p:pic>
        <p:nvPicPr>
          <p:cNvPr id="13317" name="Resi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581275"/>
            <a:ext cx="5976938"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TM01859868[[fn=Sıcaklık]]</Template>
  <TotalTime>1828</TotalTime>
  <Words>1082</Words>
  <Application>Microsoft Office PowerPoint</Application>
  <PresentationFormat>Ekran Gösterisi (4:3)</PresentationFormat>
  <Paragraphs>99</Paragraphs>
  <Slides>31</Slides>
  <Notes>0</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1</vt:i4>
      </vt:variant>
      <vt:variant>
        <vt:lpstr>Slayt Başlıkları</vt:lpstr>
      </vt:variant>
      <vt:variant>
        <vt:i4>31</vt:i4>
      </vt:variant>
    </vt:vector>
  </HeadingPairs>
  <TitlesOfParts>
    <vt:vector size="36" baseType="lpstr">
      <vt:lpstr>Arial</vt:lpstr>
      <vt:lpstr>Calibri</vt:lpstr>
      <vt:lpstr>Times New Roman</vt:lpstr>
      <vt:lpstr>Thermal</vt:lpstr>
      <vt:lpstr>Denklem</vt:lpstr>
      <vt:lpstr>ENGINEERING CALCULATIONS  </vt:lpstr>
      <vt:lpstr> SPHERICAL TRIGONOMETRY</vt:lpstr>
      <vt:lpstr>SPHERICAL TRIGONOMETRY/DEFINITIONS:</vt:lpstr>
      <vt:lpstr>SPHERICAL TRIGONOMETRY/DEFINITIONS:</vt:lpstr>
      <vt:lpstr>SPHERICAL TRIGONOMETRY/DEFINITIONS:</vt:lpstr>
      <vt:lpstr>GREAT AND SMALL CIRCLES</vt:lpstr>
      <vt:lpstr>PowerPoint Sunusu</vt:lpstr>
      <vt:lpstr>PowerPoint Sunusu</vt:lpstr>
      <vt:lpstr>Properties of Great Circles:</vt:lpstr>
      <vt:lpstr>PowerPoint Sunusu</vt:lpstr>
      <vt:lpstr>PowerPoint Sunusu</vt:lpstr>
      <vt:lpstr>PowerPoint Sunusu</vt:lpstr>
      <vt:lpstr>PowerPoint Sunusu</vt:lpstr>
      <vt:lpstr>PowerPoint Sunusu</vt:lpstr>
      <vt:lpstr>PowerPoint Sunusu</vt:lpstr>
      <vt:lpstr>PowerPoint Sunusu</vt:lpstr>
      <vt:lpstr>SPHERICAL DISTANCE</vt:lpstr>
      <vt:lpstr>PowerPoint Sunusu</vt:lpstr>
      <vt:lpstr>PowerPoint Sunusu</vt:lpstr>
      <vt:lpstr>SPHERICAL SHAPES 1- Spherical Lune</vt:lpstr>
      <vt:lpstr>2- Spherical Wedge</vt:lpstr>
      <vt:lpstr>3- Spherical Cap</vt:lpstr>
      <vt:lpstr>PowerPoint Sunusu</vt:lpstr>
      <vt:lpstr>4- Spherical Segment</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GEOMATICS</dc:title>
  <dc:creator>pc</dc:creator>
  <cp:lastModifiedBy>Microsoft hesabı</cp:lastModifiedBy>
  <cp:revision>141</cp:revision>
  <cp:lastPrinted>2016-04-07T13:31:18Z</cp:lastPrinted>
  <dcterms:created xsi:type="dcterms:W3CDTF">2015-01-28T11:53:20Z</dcterms:created>
  <dcterms:modified xsi:type="dcterms:W3CDTF">2024-03-25T11:24:31Z</dcterms:modified>
</cp:coreProperties>
</file>