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87" r:id="rId8"/>
    <p:sldId id="275" r:id="rId9"/>
    <p:sldId id="288" r:id="rId10"/>
    <p:sldId id="276" r:id="rId11"/>
    <p:sldId id="289" r:id="rId12"/>
    <p:sldId id="261" r:id="rId13"/>
    <p:sldId id="290" r:id="rId14"/>
    <p:sldId id="263" r:id="rId15"/>
    <p:sldId id="264" r:id="rId16"/>
    <p:sldId id="284" r:id="rId17"/>
    <p:sldId id="285" r:id="rId18"/>
    <p:sldId id="286" r:id="rId19"/>
    <p:sldId id="272" r:id="rId20"/>
    <p:sldId id="273" r:id="rId21"/>
    <p:sldId id="274" r:id="rId22"/>
    <p:sldId id="265" r:id="rId23"/>
    <p:sldId id="266" r:id="rId24"/>
    <p:sldId id="267" r:id="rId25"/>
    <p:sldId id="268" r:id="rId26"/>
    <p:sldId id="269" r:id="rId27"/>
    <p:sldId id="270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5-14T10:17:14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8520 17304 0,'17'0'63,"18"-18"-48,-35 0-15,18 18 16,0-17-16,-18-1 16</inkml:trace>
  <inkml:trace contextRef="#ctx0" brushRef="#br0" timeOffset="3101.3898">15152 17180 0,'35'0'47,"89"-123"-47,70-107 16,35 1-16,35 0 16,54-36-16,-1 36 15,-105 35-15,106 70 16,-54 19-16,-17 16 15,0-16-15,-35 16 16,-71 19-16,-71 17 16,1 0-16,-18 18 15,-35 17-15,-18 0 16,17 18-16</inkml:trace>
  <inkml:trace contextRef="#ctx0" brushRef="#br0" timeOffset="3881.3873">18133 17586 0,'53'-88'16,"88"-106"0,0 53-16,0-18 15,0 18 1,53-18-16,0-70 0,-53 70 15,0-35-15,-17 0 16,-54 18 0,19 17-16,-36 53 15,35 18-15,-35 52 0,0-16 16,-36-1 0,1 17-16,-1 19 15</inkml:trace>
  <inkml:trace contextRef="#ctx0" brushRef="#br0" timeOffset="6351.3232">14305 17251 0,'35'-53'32,"18"-35"-17,18 17-15,-1-35 16,19 36-16,-19-18 16,18 17-16,-17-17 15,17 0-15,-35 17 16,35-35-16,-35 36 15,35-36-15,53-53 16,-70 71 0,0 17-16,-1 18 15,-17-35-15,0 53 16,0-53-16,0 35 16,0 0-16,0 18 15,0-18-15,-1 0 0,-16 0 16,-19 18-1,1-1-15,-18 19 16,0-1-16,0 0 0</inkml:trace>
  <inkml:trace contextRef="#ctx0" brushRef="#br0" timeOffset="7951.2156">7549 17110 0,'0'0'0,"18"-36"16,17 1-16,18-18 0,0 0 15,18-35-15,-18 18 16,35-19-16,-35 54 16,0-53-16,0 35 15,70-53 1,-52 53-16,-18 0 16,-1 36-16,1-19 15,-35 19-15,-18-1 16,35 0-16,-17-17 15,17 18-15,-17-19 16,-1-17-16,-17 0 16,18 18-1,-18-18-15,18 36 0,-18-1 203,17 0-187,-17 1-16,18 17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C7CF0-D6F7-471A-B095-74FE97DA8CA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9659-BA72-4C8E-B0B3-F83308BE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C2C3-60FC-4913-8ABB-5DAA7E21EFF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AEBB-25DB-4E0D-9EEE-2C7DF167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61" y="988084"/>
            <a:ext cx="8886825" cy="43815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81319" y="55209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S1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83" y="5526252"/>
            <a:ext cx="5387433" cy="587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Mürekkep 1"/>
              <p14:cNvContentPartPr/>
              <p14:nvPr/>
            </p14:nvContentPartPr>
            <p14:xfrm>
              <a:off x="2717640" y="5371920"/>
              <a:ext cx="4483440" cy="95940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280" y="5362560"/>
                <a:ext cx="4502160" cy="9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6777" y="253332"/>
            <a:ext cx="101245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latin typeface="Times-Roman"/>
                <a:ea typeface="Calibri" panose="020F0502020204030204" pitchFamily="34" charset="0"/>
                <a:cs typeface="Times-Roman"/>
              </a:rPr>
              <a:t>S6-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When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pump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in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draws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220 m</a:t>
            </a:r>
            <a:r>
              <a:rPr lang="tr-TR" baseline="30000" dirty="0">
                <a:latin typeface="Times-Roman"/>
                <a:ea typeface="Calibri" panose="020F0502020204030204" pitchFamily="34" charset="0"/>
                <a:cs typeface="Times-Roman"/>
              </a:rPr>
              <a:t>3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/h of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water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at 20°C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from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reservoir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, the total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friction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head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loss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is 5 m.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flow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discharges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through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a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nozzle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to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atmosphere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.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Estimate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pump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power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in kW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delivered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to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 the </a:t>
            </a:r>
            <a:r>
              <a:rPr lang="tr-TR" dirty="0" err="1">
                <a:latin typeface="Times-Roman"/>
                <a:ea typeface="Calibri" panose="020F0502020204030204" pitchFamily="34" charset="0"/>
                <a:cs typeface="Times-Roman"/>
              </a:rPr>
              <a:t>water</a:t>
            </a: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-Roman"/>
                <a:ea typeface="Calibri" panose="020F0502020204030204" pitchFamily="34" charset="0"/>
                <a:cs typeface="Times-Roman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78" y="1156665"/>
            <a:ext cx="2786069" cy="1843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2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Dikdörtgen 3"/>
              <p:cNvSpPr/>
              <p:nvPr/>
            </p:nvSpPr>
            <p:spPr>
              <a:xfrm>
                <a:off x="925901" y="3201526"/>
                <a:ext cx="10150416" cy="304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𝑙𝑜𝑠𝑠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      ⟹     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𝑙𝑜𝑠𝑠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acc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𝑤𝑎𝑡𝑒𝑟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𝜌</m:t>
                    </m:r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=220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3600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1000=61,11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𝑘𝑔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/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𝑠</m:t>
                    </m:r>
                  </m:oMath>
                </a14:m>
                <a:r>
                  <a:rPr lang="en-US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𝑒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220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3600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𝜋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0.05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=31.12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𝑚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/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𝑠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=2+5+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31.12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2∙9.81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=56.37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𝑚𝑠𝑠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𝑤𝑎𝑡𝑒𝑟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𝑔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=61,11∗9.81∗56.37=33794,45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𝑊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≅33,8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𝑘𝑊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01" y="3201526"/>
                <a:ext cx="10150416" cy="30409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86" y="466551"/>
            <a:ext cx="3126944" cy="205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6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37" y="341642"/>
            <a:ext cx="7762695" cy="199312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67237" y="15697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S5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598098" y="2592658"/>
            <a:ext cx="4086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piezometer and a Pitot tube are tapped into a horizontal water pipe</a:t>
            </a:r>
            <a:r>
              <a:rPr lang="tr-TR" dirty="0" smtClean="0"/>
              <a:t> </a:t>
            </a:r>
            <a:r>
              <a:rPr lang="en-US" dirty="0" smtClean="0"/>
              <a:t>to measure static and stagnation (static </a:t>
            </a:r>
            <a:r>
              <a:rPr lang="tr-TR" dirty="0" smtClean="0"/>
              <a:t>+</a:t>
            </a:r>
            <a:r>
              <a:rPr lang="en-US" dirty="0" smtClean="0"/>
              <a:t> dynamic)</a:t>
            </a:r>
            <a:r>
              <a:rPr lang="tr-TR" dirty="0" smtClean="0"/>
              <a:t> </a:t>
            </a:r>
            <a:r>
              <a:rPr lang="en-US" dirty="0" smtClean="0"/>
              <a:t>pressures.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14" y="809285"/>
            <a:ext cx="3014813" cy="305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0410" y="1018067"/>
            <a:ext cx="7782435" cy="47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60" y="444529"/>
            <a:ext cx="6033010" cy="418161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13179" y="25986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372" y="280179"/>
            <a:ext cx="3086100" cy="1466850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84055" y="1488841"/>
            <a:ext cx="5760720" cy="44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0894" y="343737"/>
            <a:ext cx="6157043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6–3 FORCES ACTING ON A CONTROL VOLUME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0894" y="1127348"/>
            <a:ext cx="8129974" cy="20036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forces acting on a control volume consist of </a:t>
            </a:r>
            <a:endParaRPr lang="tr-T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dirty="0"/>
              <a:t>that act</a:t>
            </a:r>
            <a:r>
              <a:rPr lang="tr-TR" dirty="0"/>
              <a:t> </a:t>
            </a:r>
            <a:r>
              <a:rPr lang="en-US" dirty="0"/>
              <a:t>throughout the entire body of the control volume (such as gravity, electric,</a:t>
            </a:r>
            <a:r>
              <a:rPr lang="tr-TR" dirty="0"/>
              <a:t> </a:t>
            </a:r>
            <a:r>
              <a:rPr lang="en-US" dirty="0"/>
              <a:t>and magnetic forces) and </a:t>
            </a:r>
            <a:endParaRPr lang="tr-TR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urface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dirty="0"/>
              <a:t>that act on the control surface</a:t>
            </a:r>
            <a:r>
              <a:rPr lang="tr-TR" dirty="0"/>
              <a:t> </a:t>
            </a:r>
            <a:r>
              <a:rPr lang="en-US" dirty="0"/>
              <a:t>(such as pressure and viscous forces and reaction forces at points of contact).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external forces are considered in the analysis.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75" y="4213559"/>
            <a:ext cx="2422492" cy="20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4" y="3452718"/>
            <a:ext cx="6723868" cy="438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6669" y="268911"/>
            <a:ext cx="4509399" cy="36933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6–3 FORCES ACTING ON A CONTROL VOLUME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0" y="854040"/>
            <a:ext cx="4808387" cy="61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0" y="1644922"/>
            <a:ext cx="5144817" cy="57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4277" y="4277355"/>
            <a:ext cx="4191000" cy="6740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Atmospheric pressure acts in all</a:t>
            </a:r>
            <a:r>
              <a:rPr lang="tr-TR" sz="1400" dirty="0"/>
              <a:t> </a:t>
            </a:r>
            <a:r>
              <a:rPr lang="en-US" sz="1400" dirty="0"/>
              <a:t>directions, and thus it can be ignored</a:t>
            </a:r>
            <a:r>
              <a:rPr lang="tr-TR" sz="1400" dirty="0"/>
              <a:t> </a:t>
            </a:r>
            <a:r>
              <a:rPr lang="en-US" sz="1400" dirty="0"/>
              <a:t>when</a:t>
            </a:r>
            <a:r>
              <a:rPr lang="tr-TR" sz="1400" dirty="0"/>
              <a:t> </a:t>
            </a:r>
            <a:r>
              <a:rPr lang="en-US" sz="1400" dirty="0"/>
              <a:t>performing force balances since</a:t>
            </a:r>
            <a:r>
              <a:rPr lang="tr-TR" sz="1400" dirty="0"/>
              <a:t> </a:t>
            </a:r>
            <a:r>
              <a:rPr lang="en-US" sz="1400" dirty="0"/>
              <a:t>its effect cancels out in every direction.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80007" y="4277355"/>
            <a:ext cx="4191000" cy="6740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Cross section through a faucet</a:t>
            </a:r>
            <a:r>
              <a:rPr lang="tr-TR" sz="1400" dirty="0"/>
              <a:t> </a:t>
            </a:r>
            <a:r>
              <a:rPr lang="en-US" sz="1400" dirty="0"/>
              <a:t>assembly, illustrating the importance</a:t>
            </a:r>
            <a:r>
              <a:rPr lang="tr-TR" sz="1400" dirty="0"/>
              <a:t> </a:t>
            </a:r>
            <a:r>
              <a:rPr lang="en-US" sz="1400" dirty="0"/>
              <a:t>of choosing a control volume wisely;</a:t>
            </a:r>
            <a:r>
              <a:rPr lang="tr-TR" sz="1400" dirty="0"/>
              <a:t> </a:t>
            </a:r>
            <a:r>
              <a:rPr lang="en-US" sz="1400" dirty="0"/>
              <a:t>CV B is much easier to work with</a:t>
            </a:r>
            <a:r>
              <a:rPr lang="tr-TR" sz="1400" dirty="0"/>
              <a:t> </a:t>
            </a:r>
            <a:r>
              <a:rPr lang="en-US" sz="1400" dirty="0"/>
              <a:t>than CV A.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8" y="2398030"/>
            <a:ext cx="3126236" cy="17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4" y="2153178"/>
            <a:ext cx="2689075" cy="19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44624"/>
            <a:ext cx="7086600" cy="457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Momentum-Flux Correction Factor,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i="1" dirty="0">
                <a:solidFill>
                  <a:schemeClr val="bg1"/>
                </a:solidFill>
                <a:sym typeface="Symbol" pitchFamily="18" charset="2"/>
              </a:rPr>
              <a:t>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6737"/>
            <a:ext cx="3676132" cy="601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5360"/>
            <a:ext cx="3581241" cy="643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2561" y="2444998"/>
            <a:ext cx="1695198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Steady Flow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5" y="4030047"/>
            <a:ext cx="2087056" cy="19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0" y="3152692"/>
            <a:ext cx="4885037" cy="4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48C7BF-9C63-4D08-AAE1-48C0F8B2A398}" type="slidenum">
              <a:rPr lang="tr-TR" smtClean="0">
                <a:latin typeface="Arial Black" pitchFamily="34" charset="0"/>
              </a:rPr>
              <a:pPr eaLnBrk="1" hangingPunct="1"/>
              <a:t>19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3" name="Text Box 69"/>
          <p:cNvSpPr txBox="1">
            <a:spLocks noChangeArrowheads="1"/>
          </p:cNvSpPr>
          <p:nvPr/>
        </p:nvSpPr>
        <p:spPr bwMode="auto">
          <a:xfrm>
            <a:off x="1871543" y="357637"/>
            <a:ext cx="8496300" cy="203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EXAMPLE 6–46</a:t>
            </a:r>
          </a:p>
          <a:p>
            <a:pPr>
              <a:defRPr/>
            </a:pPr>
            <a:r>
              <a:rPr lang="en-US" dirty="0"/>
              <a:t>Water is flowing into and discharging from a pipe </a:t>
            </a:r>
            <a:r>
              <a:rPr lang="en-US" dirty="0" err="1"/>
              <a:t>Usection</a:t>
            </a:r>
            <a:r>
              <a:rPr lang="tr-TR" dirty="0"/>
              <a:t> </a:t>
            </a:r>
            <a:r>
              <a:rPr lang="en-US" dirty="0"/>
              <a:t>as shown in Fig. P6–58. At flange (1), the total</a:t>
            </a:r>
            <a:r>
              <a:rPr lang="tr-TR" dirty="0"/>
              <a:t> </a:t>
            </a:r>
            <a:r>
              <a:rPr lang="en-US" dirty="0"/>
              <a:t>absolute pressure is 200 </a:t>
            </a:r>
            <a:r>
              <a:rPr lang="en-US" dirty="0" err="1"/>
              <a:t>kPa</a:t>
            </a:r>
            <a:r>
              <a:rPr lang="en-US" dirty="0"/>
              <a:t>, and 30 kg/s flows into the pipe.</a:t>
            </a:r>
            <a:r>
              <a:rPr lang="tr-TR" dirty="0"/>
              <a:t> </a:t>
            </a:r>
            <a:r>
              <a:rPr lang="en-US" dirty="0"/>
              <a:t>At flange (2), the total pressure is 150 </a:t>
            </a:r>
            <a:r>
              <a:rPr lang="en-US" dirty="0" err="1"/>
              <a:t>kPa</a:t>
            </a:r>
            <a:r>
              <a:rPr lang="en-US" dirty="0"/>
              <a:t>. At location (3), 8</a:t>
            </a:r>
            <a:r>
              <a:rPr lang="tr-TR" dirty="0"/>
              <a:t> </a:t>
            </a:r>
            <a:r>
              <a:rPr lang="en-US" dirty="0"/>
              <a:t>kg/s of water discharges to the atmosphere, which is at 100</a:t>
            </a:r>
            <a:r>
              <a:rPr lang="tr-TR" dirty="0"/>
              <a:t> </a:t>
            </a:r>
            <a:r>
              <a:rPr lang="en-US" dirty="0" err="1"/>
              <a:t>kPa</a:t>
            </a:r>
            <a:r>
              <a:rPr lang="en-US" dirty="0"/>
              <a:t>. Determine the total </a:t>
            </a:r>
            <a:r>
              <a:rPr lang="en-US" i="1" dirty="0"/>
              <a:t>x-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dirty="0"/>
              <a:t>-forces at the two flanges</a:t>
            </a:r>
            <a:r>
              <a:rPr lang="tr-TR" dirty="0"/>
              <a:t> </a:t>
            </a:r>
            <a:r>
              <a:rPr lang="en-US" dirty="0"/>
              <a:t>connecting the pipe. Discuss the significance of gravity force</a:t>
            </a:r>
            <a:r>
              <a:rPr lang="tr-TR" dirty="0"/>
              <a:t> </a:t>
            </a:r>
            <a:r>
              <a:rPr lang="en-US" dirty="0"/>
              <a:t>for this problem. Take the momentum-flux correction factor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1.03.</a:t>
            </a:r>
            <a:endParaRPr lang="en-US" dirty="0"/>
          </a:p>
        </p:txBody>
      </p:sp>
      <p:sp>
        <p:nvSpPr>
          <p:cNvPr id="84996" name="Metin kutusu 1"/>
          <p:cNvSpPr txBox="1">
            <a:spLocks noChangeArrowheads="1"/>
          </p:cNvSpPr>
          <p:nvPr/>
        </p:nvSpPr>
        <p:spPr bwMode="auto">
          <a:xfrm>
            <a:off x="1992314" y="2565401"/>
            <a:ext cx="3240087" cy="3692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Assumptions</a:t>
            </a:r>
            <a:r>
              <a:rPr lang="en-US" b="1"/>
              <a:t> 1 </a:t>
            </a:r>
            <a:r>
              <a:rPr lang="en-US"/>
              <a:t>The flow is steady and incompressible. </a:t>
            </a:r>
            <a:r>
              <a:rPr lang="en-US" b="1"/>
              <a:t>2 </a:t>
            </a:r>
            <a:r>
              <a:rPr lang="en-US"/>
              <a:t>The weight of the U-turn and the water in it is negligible. </a:t>
            </a:r>
            <a:r>
              <a:rPr lang="en-US" b="1"/>
              <a:t>4 </a:t>
            </a:r>
            <a:r>
              <a:rPr lang="en-US"/>
              <a:t>The momentum-flux correction factor for each inlet and outlet is given to be </a:t>
            </a:r>
            <a:r>
              <a:rPr lang="en-US" i="1"/>
              <a:t>β = 1.03</a:t>
            </a:r>
            <a:r>
              <a:rPr lang="en-US"/>
              <a:t>. </a:t>
            </a:r>
          </a:p>
          <a:p>
            <a:r>
              <a:rPr lang="en-US" b="1">
                <a:solidFill>
                  <a:srgbClr val="FF0000"/>
                </a:solidFill>
              </a:rPr>
              <a:t>Properties</a:t>
            </a:r>
            <a:r>
              <a:rPr lang="en-US" b="1"/>
              <a:t> </a:t>
            </a:r>
            <a:r>
              <a:rPr lang="en-US"/>
              <a:t>We take the density of water to be </a:t>
            </a:r>
            <a:r>
              <a:rPr lang="en-US" i="1"/>
              <a:t>1000 kg/m</a:t>
            </a:r>
            <a:r>
              <a:rPr lang="en-US" i="1" baseline="30000"/>
              <a:t>3</a:t>
            </a:r>
            <a:r>
              <a:rPr lang="en-US"/>
              <a:t>. </a:t>
            </a:r>
          </a:p>
          <a:p>
            <a:r>
              <a:rPr lang="en-US" b="1">
                <a:solidFill>
                  <a:srgbClr val="FF0000"/>
                </a:solidFill>
              </a:rPr>
              <a:t>Analysis</a:t>
            </a:r>
            <a:r>
              <a:rPr lang="en-US" b="1"/>
              <a:t> </a:t>
            </a:r>
            <a:r>
              <a:rPr lang="en-US"/>
              <a:t>The flow velocities of the 3 streams are 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722563"/>
            <a:ext cx="5224463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47" y="0"/>
            <a:ext cx="9315904" cy="65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9E32E9-6920-4506-B058-217F6D425E1A}" type="slidenum">
              <a:rPr lang="tr-TR" smtClean="0">
                <a:latin typeface="Arial Black" pitchFamily="34" charset="0"/>
              </a:rPr>
              <a:pPr eaLnBrk="1" hangingPunct="1"/>
              <a:t>20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84996" name="Metin kutusu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92313" y="3269884"/>
            <a:ext cx="8496300" cy="2097305"/>
          </a:xfrm>
          <a:prstGeom prst="rect">
            <a:avLst/>
          </a:prstGeom>
          <a:blipFill rotWithShape="1">
            <a:blip r:embed="rId2"/>
            <a:stretch>
              <a:fillRect l="-646" t="-1453" b="-261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804864"/>
            <a:ext cx="5667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9" y="455614"/>
            <a:ext cx="2352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378450"/>
            <a:ext cx="72009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Dikdörtgen 1"/>
          <p:cNvSpPr>
            <a:spLocks noChangeArrowheads="1"/>
          </p:cNvSpPr>
          <p:nvPr/>
        </p:nvSpPr>
        <p:spPr bwMode="auto">
          <a:xfrm>
            <a:off x="1992313" y="6011864"/>
            <a:ext cx="8496300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/>
              <a:t>Substituting the given values,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72" y="134782"/>
            <a:ext cx="4885037" cy="4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F83B4E-E727-412B-B4D4-51F9361793EB}" type="slidenum">
              <a:rPr lang="tr-TR" smtClean="0">
                <a:latin typeface="Arial Black" pitchFamily="34" charset="0"/>
              </a:rPr>
              <a:pPr eaLnBrk="1" hangingPunct="1"/>
              <a:t>21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87043" name="Metin kutusu 1"/>
          <p:cNvSpPr txBox="1">
            <a:spLocks noChangeArrowheads="1"/>
          </p:cNvSpPr>
          <p:nvPr/>
        </p:nvSpPr>
        <p:spPr bwMode="auto">
          <a:xfrm>
            <a:off x="1992313" y="2794000"/>
            <a:ext cx="8496300" cy="9223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The negative value for </a:t>
            </a:r>
            <a:r>
              <a:rPr lang="en-US" i="1"/>
              <a:t>F</a:t>
            </a:r>
            <a:r>
              <a:rPr lang="en-US" i="1" baseline="-25000"/>
              <a:t>Rx</a:t>
            </a:r>
            <a:r>
              <a:rPr lang="en-US"/>
              <a:t> indicates the assumed direction is wrong, and should be reversed. Therefore, a force of 733 N acts on the flanges in the opposite direction. A vertical force of 93.1 N acts on the flange in the vertical direction.</a:t>
            </a:r>
            <a:endParaRPr lang="tr-TR"/>
          </a:p>
        </p:txBody>
      </p:sp>
      <p:sp>
        <p:nvSpPr>
          <p:cNvPr id="87044" name="Dikdörtgen 1"/>
          <p:cNvSpPr>
            <a:spLocks noChangeArrowheads="1"/>
          </p:cNvSpPr>
          <p:nvPr/>
        </p:nvSpPr>
        <p:spPr bwMode="auto">
          <a:xfrm>
            <a:off x="1992313" y="3795714"/>
            <a:ext cx="8496300" cy="2586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Discussion</a:t>
            </a:r>
            <a:r>
              <a:rPr lang="en-US" b="1"/>
              <a:t> </a:t>
            </a:r>
            <a:r>
              <a:rPr lang="en-US"/>
              <a:t>To assess the significance of gravity forces, we estimate the weight of the weight of water in the U-turn and compare it to the vertical force. Assuming the length of the U-turn to be 0.5 m and the average diameter to be 7.5 cm, the mass of the water becomes </a:t>
            </a:r>
          </a:p>
          <a:p>
            <a:endParaRPr lang="tr-TR"/>
          </a:p>
          <a:p>
            <a:endParaRPr lang="tr-TR"/>
          </a:p>
          <a:p>
            <a:r>
              <a:rPr lang="en-US"/>
              <a:t>whose weight is 2.2×9.81 = 22 N, which is much less than 93.1, but still</a:t>
            </a:r>
            <a:r>
              <a:rPr lang="tr-TR"/>
              <a:t> </a:t>
            </a:r>
            <a:r>
              <a:rPr lang="en-US"/>
              <a:t>significant. Therefore, disregarding the gravitational effects is a reasonable assumption if great accuracy is not required. </a:t>
            </a:r>
            <a:endParaRPr lang="tr-TR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76251"/>
            <a:ext cx="714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 descr="C:\Users\eren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965701"/>
            <a:ext cx="5041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75736" y="455143"/>
            <a:ext cx="992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curved nozzle assembly that discharges to the atmosphere is shown in Fig. . The nozzle mass is 4.5 kg and its internal volume is 0.002 m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fluid is water (ρ = 999 kg/m3). Determine (a) the velocity V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the nozzle exit and (b) the vertical component of the reaction force,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Fy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exerted by the nozzle on the coupling to the inlet pipe.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6" y="1782882"/>
            <a:ext cx="4493596" cy="259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9430" y="457199"/>
            <a:ext cx="6205000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7" y="301745"/>
            <a:ext cx="7620000" cy="37528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12" y="4430737"/>
            <a:ext cx="4885037" cy="4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0" y="895024"/>
            <a:ext cx="4958571" cy="23026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70" y="864618"/>
            <a:ext cx="6177232" cy="46661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0" y="3637831"/>
            <a:ext cx="1457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874142" y="170470"/>
                <a:ext cx="1047821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nozzle is attached to a vertical pipe and discharges water into the atmosphere as shown in Figure. When the discharge is 0.1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/s, the gage pressure at the flange is 40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kPa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Determine the vertical component of the anchoring force required to hold the nozzle in place. The nozzle has a weight of 200 N, and the volume of water in the nozzle is 0.012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Is the anchoring force directed upward or downward? </a:t>
                </a:r>
                <a:endParaRPr lang="en-US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2" y="170470"/>
                <a:ext cx="10478219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465" t="-3046" r="-640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13" y="1898531"/>
            <a:ext cx="40576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312" y="133798"/>
            <a:ext cx="2515948" cy="2799182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86994" y="427905"/>
            <a:ext cx="4667250" cy="2505075"/>
          </a:xfrm>
          <a:prstGeom prst="rect">
            <a:avLst/>
          </a:prstGeom>
        </p:spPr>
      </p:pic>
      <p:pic>
        <p:nvPicPr>
          <p:cNvPr id="6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01244" y="3300503"/>
            <a:ext cx="4953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61C99F-AF6D-4F06-822B-2761A3C59CA7}" type="slidenum">
              <a:rPr lang="tr-TR" smtClean="0">
                <a:latin typeface="Arial Black" pitchFamily="34" charset="0"/>
              </a:rPr>
              <a:pPr eaLnBrk="1" hangingPunct="1"/>
              <a:t>28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3" name="Text Box 69"/>
          <p:cNvSpPr txBox="1">
            <a:spLocks noChangeArrowheads="1"/>
          </p:cNvSpPr>
          <p:nvPr/>
        </p:nvSpPr>
        <p:spPr bwMode="auto">
          <a:xfrm>
            <a:off x="1992313" y="476251"/>
            <a:ext cx="8496300" cy="2308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EXAMPLE 6–24</a:t>
            </a:r>
          </a:p>
          <a:p>
            <a:pPr>
              <a:defRPr/>
            </a:pPr>
            <a:r>
              <a:rPr lang="en-US" dirty="0"/>
              <a:t>A reducing elbow is used to deflect water flow at </a:t>
            </a:r>
            <a:r>
              <a:rPr lang="en-US" dirty="0"/>
              <a:t>a</a:t>
            </a:r>
            <a:r>
              <a:rPr lang="tr-TR" dirty="0"/>
              <a:t> </a:t>
            </a:r>
            <a:r>
              <a:rPr lang="en-US" dirty="0"/>
              <a:t>rate </a:t>
            </a:r>
            <a:r>
              <a:rPr lang="en-US" dirty="0"/>
              <a:t>of 30 kg/s in a horizontal pipe upward by an angle </a:t>
            </a:r>
            <a:r>
              <a:rPr lang="el-GR" dirty="0"/>
              <a:t>θ</a:t>
            </a:r>
            <a:r>
              <a:rPr lang="tr-TR" dirty="0"/>
              <a:t> =</a:t>
            </a:r>
            <a:r>
              <a:rPr lang="en-US" dirty="0"/>
              <a:t> </a:t>
            </a:r>
            <a:r>
              <a:rPr lang="en-US" dirty="0"/>
              <a:t>45° from the flow direction while accelerating it. </a:t>
            </a: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elbow </a:t>
            </a:r>
            <a:r>
              <a:rPr lang="en-US" dirty="0"/>
              <a:t>discharges water into the atmosphere. The </a:t>
            </a:r>
            <a:r>
              <a:rPr lang="en-US" dirty="0"/>
              <a:t>cross</a:t>
            </a:r>
            <a:r>
              <a:rPr lang="tr-TR" dirty="0"/>
              <a:t>-</a:t>
            </a:r>
            <a:r>
              <a:rPr lang="en-US" dirty="0"/>
              <a:t>sectional</a:t>
            </a:r>
            <a:r>
              <a:rPr lang="tr-TR" dirty="0"/>
              <a:t> </a:t>
            </a:r>
            <a:r>
              <a:rPr lang="en-US" dirty="0"/>
              <a:t>area </a:t>
            </a:r>
            <a:r>
              <a:rPr lang="en-US" dirty="0"/>
              <a:t>of the elbow is </a:t>
            </a:r>
            <a:r>
              <a:rPr lang="en-US" i="1" dirty="0"/>
              <a:t>150 cm</a:t>
            </a:r>
            <a:r>
              <a:rPr lang="en-US" i="1" baseline="30000" dirty="0"/>
              <a:t>2</a:t>
            </a:r>
            <a:r>
              <a:rPr lang="en-US" dirty="0"/>
              <a:t> at the inlet and </a:t>
            </a:r>
            <a:r>
              <a:rPr lang="en-US" i="1" dirty="0"/>
              <a:t>25 </a:t>
            </a:r>
            <a:r>
              <a:rPr lang="en-US" i="1" dirty="0"/>
              <a:t>cm</a:t>
            </a:r>
            <a:r>
              <a:rPr lang="en-US" i="1" baseline="30000" dirty="0"/>
              <a:t>2</a:t>
            </a:r>
            <a:r>
              <a:rPr lang="tr-TR" dirty="0"/>
              <a:t> </a:t>
            </a:r>
            <a:r>
              <a:rPr lang="en-US" dirty="0"/>
              <a:t>at </a:t>
            </a:r>
            <a:r>
              <a:rPr lang="en-US" dirty="0"/>
              <a:t>the exit. The elevation difference between the centers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the </a:t>
            </a:r>
            <a:r>
              <a:rPr lang="en-US" dirty="0"/>
              <a:t>exit and the inlet is </a:t>
            </a:r>
            <a:r>
              <a:rPr lang="en-US" i="1" dirty="0"/>
              <a:t>40 cm</a:t>
            </a:r>
            <a:r>
              <a:rPr lang="en-US" dirty="0"/>
              <a:t>. The mass of the elbow and </a:t>
            </a: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water </a:t>
            </a:r>
            <a:r>
              <a:rPr lang="en-US" dirty="0"/>
              <a:t>in it is </a:t>
            </a:r>
            <a:r>
              <a:rPr lang="en-US" i="1" dirty="0"/>
              <a:t>50 kg</a:t>
            </a:r>
            <a:r>
              <a:rPr lang="en-US" dirty="0"/>
              <a:t>. Determine the anchoring force needed </a:t>
            </a:r>
            <a:r>
              <a:rPr lang="en-US" dirty="0"/>
              <a:t>to</a:t>
            </a:r>
            <a:r>
              <a:rPr lang="tr-TR" dirty="0"/>
              <a:t> </a:t>
            </a:r>
            <a:r>
              <a:rPr lang="en-US" dirty="0"/>
              <a:t>hold </a:t>
            </a:r>
            <a:r>
              <a:rPr lang="en-US" dirty="0"/>
              <a:t>the elbow in place. Take the momentum-flux </a:t>
            </a:r>
            <a:r>
              <a:rPr lang="en-US" dirty="0"/>
              <a:t>correction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1.03.</a:t>
            </a:r>
            <a:endParaRPr lang="en-US" dirty="0"/>
          </a:p>
        </p:txBody>
      </p:sp>
      <p:sp>
        <p:nvSpPr>
          <p:cNvPr id="28676" name="Metin kutusu 1"/>
          <p:cNvSpPr txBox="1">
            <a:spLocks noChangeArrowheads="1"/>
          </p:cNvSpPr>
          <p:nvPr/>
        </p:nvSpPr>
        <p:spPr bwMode="auto">
          <a:xfrm>
            <a:off x="1992313" y="4503738"/>
            <a:ext cx="8496300" cy="18780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</a:rPr>
              <a:t>Assumptions</a:t>
            </a:r>
            <a:r>
              <a:rPr lang="en-US" sz="1600" b="1"/>
              <a:t> 1 </a:t>
            </a:r>
            <a:r>
              <a:rPr lang="en-US" sz="1600"/>
              <a:t>The flow is steady, frictionless, one-dimensional, incompressible, and irrotational (so that the Bernoulli equation is applicable). </a:t>
            </a:r>
            <a:r>
              <a:rPr lang="en-US" sz="1600" b="1"/>
              <a:t>2 </a:t>
            </a:r>
            <a:r>
              <a:rPr lang="en-US" sz="1600"/>
              <a:t>The weight of the elbow and the water in it is considered. </a:t>
            </a:r>
            <a:r>
              <a:rPr lang="en-US" sz="1600" b="1"/>
              <a:t>3 </a:t>
            </a:r>
            <a:r>
              <a:rPr lang="en-US" sz="1600"/>
              <a:t>The water is discharged to the atmosphere, and thus the gage pressure at the outlet is zero. </a:t>
            </a:r>
            <a:r>
              <a:rPr lang="en-US" sz="1600" b="1"/>
              <a:t>4 </a:t>
            </a:r>
            <a:r>
              <a:rPr lang="en-US" sz="1600"/>
              <a:t>The momentum-flux correction factor for each inlet and outlet is given to be </a:t>
            </a:r>
            <a:r>
              <a:rPr lang="en-US" sz="1600" i="1"/>
              <a:t>β = 1.03</a:t>
            </a:r>
            <a:r>
              <a:rPr lang="en-US" sz="1600"/>
              <a:t>. </a:t>
            </a:r>
          </a:p>
          <a:p>
            <a:r>
              <a:rPr lang="en-US" sz="1600" b="1">
                <a:solidFill>
                  <a:srgbClr val="FF0000"/>
                </a:solidFill>
              </a:rPr>
              <a:t>Properties</a:t>
            </a:r>
            <a:r>
              <a:rPr lang="en-US" sz="1600" b="1"/>
              <a:t> </a:t>
            </a:r>
            <a:r>
              <a:rPr lang="en-US" sz="1600"/>
              <a:t>We take the density of water to be </a:t>
            </a:r>
            <a:r>
              <a:rPr lang="en-US" sz="1600" i="1"/>
              <a:t>1000 kg/m</a:t>
            </a:r>
            <a:r>
              <a:rPr lang="en-US" sz="1600" i="1" baseline="30000"/>
              <a:t>3</a:t>
            </a:r>
            <a:r>
              <a:rPr lang="en-US" sz="1600"/>
              <a:t>. </a:t>
            </a:r>
          </a:p>
          <a:p>
            <a:r>
              <a:rPr lang="en-US" sz="1600" b="1">
                <a:solidFill>
                  <a:srgbClr val="FF0000"/>
                </a:solidFill>
              </a:rPr>
              <a:t>Analysis</a:t>
            </a:r>
            <a:r>
              <a:rPr lang="en-US" sz="1600" b="1"/>
              <a:t> </a:t>
            </a:r>
            <a:r>
              <a:rPr lang="en-US" sz="1600"/>
              <a:t>The weight of the elbow and the water in it is </a:t>
            </a:r>
            <a:endParaRPr lang="tr-TR" sz="16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781300"/>
            <a:ext cx="3095625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4251AC-A49F-49DC-B7C1-9776085664DA}" type="slidenum">
              <a:rPr lang="tr-TR" smtClean="0">
                <a:latin typeface="Arial Black" pitchFamily="34" charset="0"/>
              </a:rPr>
              <a:pPr eaLnBrk="1" hangingPunct="1"/>
              <a:t>29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29699" name="Metin kutusu 1"/>
          <p:cNvSpPr txBox="1">
            <a:spLocks noChangeArrowheads="1"/>
          </p:cNvSpPr>
          <p:nvPr/>
        </p:nvSpPr>
        <p:spPr bwMode="auto">
          <a:xfrm>
            <a:off x="1992313" y="836613"/>
            <a:ext cx="8496300" cy="1477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We take the elbow as the control volume, and designate the entrance by 1 and the outlet by 2. We also designate the horizontal coordinate by </a:t>
            </a:r>
            <a:r>
              <a:rPr lang="en-US" i="1"/>
              <a:t>x</a:t>
            </a:r>
            <a:r>
              <a:rPr lang="en-US"/>
              <a:t> (with the direction of flow as being the positive direction) and the vertical coordinate by </a:t>
            </a:r>
            <a:r>
              <a:rPr lang="en-US" i="1"/>
              <a:t>z</a:t>
            </a:r>
            <a:r>
              <a:rPr lang="en-US"/>
              <a:t>. The continuity equation for this one-inlet one-outlet steady flow system is </a:t>
            </a:r>
            <a:r>
              <a:rPr lang="en-US" i="1"/>
              <a:t>ṁ</a:t>
            </a:r>
            <a:r>
              <a:rPr lang="tr-TR" baseline="-25000"/>
              <a:t>1</a:t>
            </a:r>
            <a:r>
              <a:rPr lang="tr-TR" i="1"/>
              <a:t> = </a:t>
            </a:r>
            <a:r>
              <a:rPr lang="en-US" i="1"/>
              <a:t>ṁ</a:t>
            </a:r>
            <a:r>
              <a:rPr lang="tr-TR" baseline="-25000"/>
              <a:t>2</a:t>
            </a:r>
            <a:r>
              <a:rPr lang="tr-TR" i="1"/>
              <a:t> = </a:t>
            </a:r>
            <a:r>
              <a:rPr lang="en-US" i="1"/>
              <a:t>ṁ</a:t>
            </a:r>
            <a:r>
              <a:rPr lang="tr-TR" i="1"/>
              <a:t> = 30 </a:t>
            </a:r>
            <a:r>
              <a:rPr lang="en-US"/>
              <a:t>kg/s. </a:t>
            </a:r>
            <a:r>
              <a:rPr lang="tr-TR"/>
              <a:t>Noting that </a:t>
            </a:r>
            <a:r>
              <a:rPr lang="tr-TR" i="1"/>
              <a:t>ṁ = </a:t>
            </a:r>
            <a:r>
              <a:rPr lang="el-GR" i="1"/>
              <a:t>ρ</a:t>
            </a:r>
            <a:r>
              <a:rPr lang="tr-TR" i="1"/>
              <a:t>AV</a:t>
            </a:r>
            <a:r>
              <a:rPr lang="en-US"/>
              <a:t>, the inlet and outlet velocities of water are </a:t>
            </a:r>
            <a:endParaRPr lang="tr-TR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4" y="476250"/>
            <a:ext cx="437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9"/>
            <a:ext cx="4057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Dikdörtgen 1"/>
          <p:cNvSpPr>
            <a:spLocks noChangeArrowheads="1"/>
          </p:cNvSpPr>
          <p:nvPr/>
        </p:nvSpPr>
        <p:spPr bwMode="auto">
          <a:xfrm>
            <a:off x="1992313" y="3802064"/>
            <a:ext cx="8496300" cy="9223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Taking the center of the inlet cross section as the reference level </a:t>
            </a:r>
            <a:r>
              <a:rPr lang="en-US" i="1"/>
              <a:t>(z</a:t>
            </a:r>
            <a:r>
              <a:rPr lang="en-US" i="1" baseline="-25000"/>
              <a:t>1</a:t>
            </a:r>
            <a:r>
              <a:rPr lang="en-US" i="1" baseline="30000"/>
              <a:t> </a:t>
            </a:r>
            <a:r>
              <a:rPr lang="en-US" i="1"/>
              <a:t>= 0)</a:t>
            </a:r>
            <a:r>
              <a:rPr lang="en-US"/>
              <a:t> and noting that </a:t>
            </a:r>
            <a:r>
              <a:rPr lang="en-US" i="1"/>
              <a:t>P</a:t>
            </a:r>
            <a:r>
              <a:rPr lang="en-US" i="1" baseline="-25000"/>
              <a:t>2</a:t>
            </a:r>
            <a:r>
              <a:rPr lang="en-US" i="1" baseline="30000"/>
              <a:t> </a:t>
            </a:r>
            <a:r>
              <a:rPr lang="en-US" i="1"/>
              <a:t>= P</a:t>
            </a:r>
            <a:r>
              <a:rPr lang="en-US" i="1" baseline="-25000"/>
              <a:t>atm</a:t>
            </a:r>
            <a:r>
              <a:rPr lang="en-US"/>
              <a:t>, the Bernoulli equation for a streamline going through the center of the reducing elbow is expressed as </a:t>
            </a:r>
            <a:endParaRPr lang="tr-TR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729163"/>
            <a:ext cx="7715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781676"/>
            <a:ext cx="8020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Dikdörtgen 3"/>
          <p:cNvSpPr>
            <a:spLocks noChangeArrowheads="1"/>
          </p:cNvSpPr>
          <p:nvPr/>
        </p:nvSpPr>
        <p:spPr bwMode="auto">
          <a:xfrm>
            <a:off x="1992313" y="5340350"/>
            <a:ext cx="8496300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/>
              <a:t>Substituting, </a:t>
            </a:r>
          </a:p>
        </p:txBody>
      </p:sp>
    </p:spTree>
    <p:extLst>
      <p:ext uri="{BB962C8B-B14F-4D97-AF65-F5344CB8AC3E}">
        <p14:creationId xmlns:p14="http://schemas.microsoft.com/office/powerpoint/2010/main" val="20442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6" y="715722"/>
            <a:ext cx="9582150" cy="40290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03681" y="34639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yt Numarası Yer Tutucus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931AC8-F508-4323-BC26-B61A0A334D9E}" type="slidenum">
              <a:rPr lang="tr-TR" smtClean="0">
                <a:latin typeface="Arial Black" pitchFamily="34" charset="0"/>
              </a:rPr>
              <a:pPr eaLnBrk="1" hangingPunct="1"/>
              <a:t>30</a:t>
            </a:fld>
            <a:endParaRPr lang="tr-TR" smtClean="0">
              <a:latin typeface="Arial Black" pitchFamily="34" charset="0"/>
            </a:endParaRPr>
          </a:p>
        </p:txBody>
      </p:sp>
      <p:sp>
        <p:nvSpPr>
          <p:cNvPr id="30724" name="Metin kutusu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92313" y="476673"/>
            <a:ext cx="8496300" cy="1605439"/>
          </a:xfrm>
          <a:prstGeom prst="rect">
            <a:avLst/>
          </a:prstGeom>
          <a:blipFill rotWithShape="1">
            <a:blip r:embed="rId2"/>
            <a:stretch>
              <a:fillRect l="-430" t="-20833" r="-861" b="-378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tr-TR">
                <a:noFill/>
              </a:rPr>
              <a:t> </a:t>
            </a:r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1992313" y="2349500"/>
            <a:ext cx="8496300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Solving for </a:t>
            </a:r>
            <a:r>
              <a:rPr lang="en-US" sz="1600" i="1"/>
              <a:t>F</a:t>
            </a:r>
            <a:r>
              <a:rPr lang="en-US" sz="1600" i="1" baseline="-25000"/>
              <a:t>Rx</a:t>
            </a:r>
            <a:r>
              <a:rPr lang="en-US" sz="1600"/>
              <a:t> and </a:t>
            </a:r>
            <a:r>
              <a:rPr lang="en-US" sz="1600" i="1"/>
              <a:t>F</a:t>
            </a:r>
            <a:r>
              <a:rPr lang="en-US" sz="1600" i="1" baseline="-25000"/>
              <a:t>Rz</a:t>
            </a:r>
            <a:r>
              <a:rPr lang="en-US" sz="1600"/>
              <a:t>, and substituting the given values,</a:t>
            </a:r>
            <a:endParaRPr lang="tr-TR" sz="1600"/>
          </a:p>
        </p:txBody>
      </p:sp>
      <p:sp>
        <p:nvSpPr>
          <p:cNvPr id="30725" name="Dikdörtgen 3"/>
          <p:cNvSpPr>
            <a:spLocks noChangeArrowheads="1"/>
          </p:cNvSpPr>
          <p:nvPr/>
        </p:nvSpPr>
        <p:spPr bwMode="auto">
          <a:xfrm>
            <a:off x="1992313" y="5549901"/>
            <a:ext cx="84963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70C0"/>
                </a:solidFill>
              </a:rPr>
              <a:t>Discussion</a:t>
            </a:r>
            <a:r>
              <a:rPr lang="en-US" sz="1600" b="1"/>
              <a:t> </a:t>
            </a:r>
            <a:r>
              <a:rPr lang="en-US" sz="1600"/>
              <a:t>Note that the magnitude of the anchoring force is </a:t>
            </a:r>
            <a:r>
              <a:rPr lang="en-US" sz="1600" i="1"/>
              <a:t>1.18 kN</a:t>
            </a:r>
            <a:r>
              <a:rPr lang="en-US" sz="1600"/>
              <a:t>, and its line of action makes </a:t>
            </a:r>
            <a:r>
              <a:rPr lang="en-US" sz="1600" i="1"/>
              <a:t>–39.7°</a:t>
            </a:r>
            <a:r>
              <a:rPr lang="en-US" sz="1600"/>
              <a:t> from </a:t>
            </a:r>
            <a:r>
              <a:rPr lang="en-US" sz="1600" i="1"/>
              <a:t>+x</a:t>
            </a:r>
            <a:r>
              <a:rPr lang="en-US" sz="1600"/>
              <a:t> direction. Negative value for </a:t>
            </a:r>
            <a:r>
              <a:rPr lang="en-US" sz="1600" i="1"/>
              <a:t>F</a:t>
            </a:r>
            <a:r>
              <a:rPr lang="en-US" sz="1600" i="1" baseline="-25000"/>
              <a:t>Rx</a:t>
            </a:r>
            <a:r>
              <a:rPr lang="en-US" sz="1600" baseline="30000"/>
              <a:t> </a:t>
            </a:r>
            <a:r>
              <a:rPr lang="en-US" sz="1600"/>
              <a:t>indicates the assumed direction is wrong. </a:t>
            </a:r>
            <a:endParaRPr lang="tr-TR" sz="1600"/>
          </a:p>
        </p:txBody>
      </p:sp>
      <p:pic>
        <p:nvPicPr>
          <p:cNvPr id="30726" name="Picture 6" descr="C:\Users\eren\Desktop\Adsı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708276"/>
            <a:ext cx="79263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:\Users\eren\Desktop\Adsı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341438"/>
            <a:ext cx="4095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060575"/>
            <a:ext cx="5419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07" y="550203"/>
            <a:ext cx="6800221" cy="56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68" y="220692"/>
            <a:ext cx="5651920" cy="33335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68" y="3554264"/>
            <a:ext cx="5827235" cy="28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0" y="309831"/>
            <a:ext cx="7766648" cy="194166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1203" y="19840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81" y="1370703"/>
            <a:ext cx="5810250" cy="13906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81" y="4664736"/>
            <a:ext cx="58483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87547" y="241388"/>
            <a:ext cx="7855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S5-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Water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(assumed inviscid and incompressible) flows steadily in the vertical variable area pipe shown in figure. Determine the flowrate if the pressure in each of the gages reads 50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13" y="241388"/>
            <a:ext cx="1898015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1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Dikdörtgen 3"/>
              <p:cNvSpPr/>
              <p:nvPr/>
            </p:nvSpPr>
            <p:spPr>
              <a:xfrm>
                <a:off x="1063923" y="536370"/>
                <a:ext cx="7476228" cy="4438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-Roman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Etkenler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basınçlar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eşit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olduğundan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denklemde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basınç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terimleri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gider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𝑔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𝑔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𝑔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b>
                    </m:sSub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=2∗9.81∗10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=196.2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 ⟹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b/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=4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⟹16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2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=196.2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⟹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=3.616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𝑠</m:t>
                        </m:r>
                      </m:den>
                    </m:f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𝜋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4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3.616*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4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11.36 m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/s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3" y="536370"/>
                <a:ext cx="7476228" cy="4438587"/>
              </a:xfrm>
              <a:prstGeom prst="rect">
                <a:avLst/>
              </a:prstGeom>
              <a:blipFill rotWithShape="0">
                <a:blip r:embed="rId2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990</Words>
  <Application>Microsoft Office PowerPoint</Application>
  <PresentationFormat>Geniş ekran</PresentationFormat>
  <Paragraphs>70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Cambria Math</vt:lpstr>
      <vt:lpstr>Comic Sans MS</vt:lpstr>
      <vt:lpstr>Symbol</vt:lpstr>
      <vt:lpstr>Times New Roman</vt:lpstr>
      <vt:lpstr>Times-Roman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doğan</dc:creator>
  <cp:lastModifiedBy>ahmet doğan</cp:lastModifiedBy>
  <cp:revision>37</cp:revision>
  <dcterms:created xsi:type="dcterms:W3CDTF">2021-05-30T17:43:41Z</dcterms:created>
  <dcterms:modified xsi:type="dcterms:W3CDTF">2022-05-14T12:06:21Z</dcterms:modified>
</cp:coreProperties>
</file>