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8.10.2020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3622662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8.10.2020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99540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8.10.2020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81199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8.10.2020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4585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04FCA14-C56B-42EE-8154-1843F405F1DE}" type="datetimeFigureOut">
              <a:rPr lang="tr-TR" smtClean="0"/>
              <a:t>8.10.2020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13002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04FCA14-C56B-42EE-8154-1843F405F1DE}" type="datetimeFigureOut">
              <a:rPr lang="tr-TR" smtClean="0"/>
              <a:t>8.10.2020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54587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04FCA14-C56B-42EE-8154-1843F405F1DE}" type="datetimeFigureOut">
              <a:rPr lang="tr-TR" smtClean="0"/>
              <a:t>8.10.2020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169385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04FCA14-C56B-42EE-8154-1843F405F1DE}" type="datetimeFigureOut">
              <a:rPr lang="tr-TR" smtClean="0"/>
              <a:t>8.10.2020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422547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04FCA14-C56B-42EE-8154-1843F405F1DE}" type="datetimeFigureOut">
              <a:rPr lang="tr-TR" smtClean="0"/>
              <a:t>8.10.2020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357825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04FCA14-C56B-42EE-8154-1843F405F1DE}" type="datetimeFigureOut">
              <a:rPr lang="tr-TR" smtClean="0"/>
              <a:t>8.10.2020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1652970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04FCA14-C56B-42EE-8154-1843F405F1DE}" type="datetimeFigureOut">
              <a:rPr lang="tr-TR" smtClean="0"/>
              <a:t>8.10.2020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32585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4FCA14-C56B-42EE-8154-1843F405F1DE}" type="datetimeFigureOut">
              <a:rPr lang="tr-TR" smtClean="0"/>
              <a:t>8.10.2020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20443-8F84-4868-9D0C-17EAE129D807}" type="slidenum">
              <a:rPr lang="tr-TR" smtClean="0"/>
              <a:t>‹#›</a:t>
            </a:fld>
            <a:endParaRPr lang="tr-TR"/>
          </a:p>
        </p:txBody>
      </p:sp>
    </p:spTree>
    <p:extLst>
      <p:ext uri="{BB962C8B-B14F-4D97-AF65-F5344CB8AC3E}">
        <p14:creationId xmlns:p14="http://schemas.microsoft.com/office/powerpoint/2010/main" val="2853163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PROJE 1</a:t>
            </a:r>
            <a:endParaRPr lang="tr-TR" dirty="0"/>
          </a:p>
        </p:txBody>
      </p:sp>
      <p:sp>
        <p:nvSpPr>
          <p:cNvPr id="3" name="Alt Başlık 2"/>
          <p:cNvSpPr>
            <a:spLocks noGrp="1"/>
          </p:cNvSpPr>
          <p:nvPr>
            <p:ph type="subTitle" idx="1"/>
          </p:nvPr>
        </p:nvSpPr>
        <p:spPr/>
        <p:txBody>
          <a:bodyPr/>
          <a:lstStyle/>
          <a:p>
            <a:r>
              <a:rPr lang="tr-TR" b="1" u="sng" dirty="0"/>
              <a:t>Çok Disiplinli Proje Çalışması Usul ve Esasları</a:t>
            </a:r>
            <a:endParaRPr lang="tr-TR" dirty="0"/>
          </a:p>
        </p:txBody>
      </p:sp>
    </p:spTree>
    <p:extLst>
      <p:ext uri="{BB962C8B-B14F-4D97-AF65-F5344CB8AC3E}">
        <p14:creationId xmlns:p14="http://schemas.microsoft.com/office/powerpoint/2010/main" val="238746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50718"/>
            <a:ext cx="10515600" cy="5626245"/>
          </a:xfrm>
        </p:spPr>
        <p:txBody>
          <a:bodyPr/>
          <a:lstStyle/>
          <a:p>
            <a:pPr algn="just">
              <a:lnSpc>
                <a:spcPct val="150000"/>
              </a:lnSpc>
              <a:spcAft>
                <a:spcPts val="800"/>
              </a:spcAft>
            </a:pPr>
            <a:r>
              <a:rPr lang="tr-TR" b="1" dirty="0" smtClean="0">
                <a:effectLst/>
                <a:latin typeface="Times New Roman" panose="02020603050405020304" pitchFamily="18" charset="0"/>
                <a:ea typeface="Calibri" panose="020F0502020204030204" pitchFamily="34" charset="0"/>
                <a:cs typeface="Times New Roman" panose="02020603050405020304" pitchFamily="18" charset="0"/>
              </a:rPr>
              <a:t>Amaç:</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Çok disiplinli takımlarda etkin çalışabilme becerisi </a:t>
            </a:r>
            <a:endParaRPr lang="tr-TR"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Makine Mühendisliği Bölümü Proje 1 dersi ve Endüstri Mühendisliği Bölümü Endüstri Müh. Tasarım I dersi 2019-2020 Güz Dönemi'nden itibaren, Makine Mühendisliği Bölümü ve Endüstri Mühendisliği Bölümü ortaklığında disiplinler arası çalışma şeklinde yapılmaktadır.</a:t>
            </a:r>
            <a:endParaRPr lang="tr-TR" sz="3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98810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54627"/>
            <a:ext cx="10515600" cy="5522336"/>
          </a:xfrm>
        </p:spPr>
        <p:txBody>
          <a:bodyPr/>
          <a:lstStyle/>
          <a:p>
            <a:pPr lvl="0"/>
            <a:r>
              <a:rPr lang="tr-TR" dirty="0" smtClean="0"/>
              <a:t>Proje 1 alan, Makine Müh. Öğrenci listeleri oluştuktan sonra </a:t>
            </a:r>
            <a:r>
              <a:rPr lang="tr-TR" dirty="0" err="1" smtClean="0"/>
              <a:t>End</a:t>
            </a:r>
            <a:r>
              <a:rPr lang="tr-TR" dirty="0" smtClean="0"/>
              <a:t>. Müh. Öğrencileri listelerine bağlı olarak çalışma ekipleri kurulacaktır. </a:t>
            </a:r>
          </a:p>
          <a:p>
            <a:pPr lvl="0"/>
            <a:r>
              <a:rPr lang="tr-TR" dirty="0" smtClean="0"/>
              <a:t>Ekiplerin </a:t>
            </a:r>
            <a:r>
              <a:rPr lang="tr-TR" dirty="0"/>
              <a:t>oluşturulması sonrasında, Ek 2’de belirtilen Haftalık Çalışma Programı her ekip için Makine Mühendisliği Sorumlu Öğretim Üyesi tarafından doldurulacaktır.</a:t>
            </a:r>
          </a:p>
          <a:p>
            <a:r>
              <a:rPr lang="tr-TR" dirty="0"/>
              <a:t>Ek 3’de yer alan değerlendirme çizelgesi ve yüzdesel katılım çizelgesi her ekip için, Sorumlu Öğretim Üyeleri ve Proje Danışmanları tarafından </a:t>
            </a:r>
            <a:r>
              <a:rPr lang="tr-TR" dirty="0" smtClean="0"/>
              <a:t>düzenlenecektir</a:t>
            </a:r>
          </a:p>
          <a:p>
            <a:pPr lvl="0"/>
            <a:r>
              <a:rPr lang="tr-TR" dirty="0"/>
              <a:t>Proje, ekte belirtilen proje yazım kurallarına uygun olarak yazılmalıdır. </a:t>
            </a:r>
          </a:p>
          <a:p>
            <a:r>
              <a:rPr lang="tr-TR" dirty="0"/>
              <a:t>Her bir ekip, bir adet proje dosyasını ciltli olarak teslim etmelidir</a:t>
            </a:r>
          </a:p>
        </p:txBody>
      </p:sp>
    </p:spTree>
    <p:extLst>
      <p:ext uri="{BB962C8B-B14F-4D97-AF65-F5344CB8AC3E}">
        <p14:creationId xmlns:p14="http://schemas.microsoft.com/office/powerpoint/2010/main" val="2452169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75409"/>
            <a:ext cx="10515600" cy="5501554"/>
          </a:xfrm>
        </p:spPr>
        <p:txBody>
          <a:bodyPr/>
          <a:lstStyle/>
          <a:p>
            <a:r>
              <a:rPr lang="tr-TR" dirty="0"/>
              <a:t>Proje sonunda Sözlü Sunum/Sözlü Sınav tercihi ilgili Öğretim üyelerince </a:t>
            </a:r>
            <a:r>
              <a:rPr lang="tr-TR" dirty="0" smtClean="0"/>
              <a:t>yapılacaktır</a:t>
            </a:r>
          </a:p>
          <a:p>
            <a:pPr lvl="0"/>
            <a:r>
              <a:rPr lang="tr-TR" dirty="0"/>
              <a:t>Bölümler arası farklılıktan kaynaklanan değişikliklerden dolayı, farklı Form/Yazım Kılavuzu kullanılabilir.</a:t>
            </a:r>
          </a:p>
          <a:p>
            <a:pPr lvl="0"/>
            <a:r>
              <a:rPr lang="tr-TR" dirty="0"/>
              <a:t>Ekip içerisinde devamsızlık olması durumunda, Ekibin belirli konudaki </a:t>
            </a:r>
            <a:r>
              <a:rPr lang="tr-TR" dirty="0" err="1" smtClean="0"/>
              <a:t>ekisikliklerinden</a:t>
            </a:r>
            <a:r>
              <a:rPr lang="tr-TR" dirty="0" smtClean="0"/>
              <a:t> </a:t>
            </a:r>
            <a:r>
              <a:rPr lang="tr-TR" dirty="0"/>
              <a:t>öğrenci mağdur edilmeyecektir. </a:t>
            </a:r>
            <a:r>
              <a:rPr lang="tr-TR" dirty="0" err="1"/>
              <a:t>Mak</a:t>
            </a:r>
            <a:r>
              <a:rPr lang="tr-TR" dirty="0"/>
              <a:t>. Müh. konuları eksik olan proje için </a:t>
            </a:r>
            <a:r>
              <a:rPr lang="tr-TR" dirty="0" err="1"/>
              <a:t>End</a:t>
            </a:r>
            <a:r>
              <a:rPr lang="tr-TR" dirty="0"/>
              <a:t>. Müh. öğrencisine hazır veri verilerek projesi tamamlatılabilecektir. Aynı şekilde, </a:t>
            </a:r>
            <a:r>
              <a:rPr lang="tr-TR" dirty="0" err="1"/>
              <a:t>End</a:t>
            </a:r>
            <a:r>
              <a:rPr lang="tr-TR" dirty="0"/>
              <a:t>. Müh. öğrencisi devamsız olan grup için içerikte </a:t>
            </a:r>
            <a:r>
              <a:rPr lang="tr-TR" dirty="0" err="1"/>
              <a:t>End</a:t>
            </a:r>
            <a:r>
              <a:rPr lang="tr-TR" dirty="0"/>
              <a:t>. Müh. konusu beklenmeyecektir. </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408386628"/>
              </p:ext>
            </p:extLst>
          </p:nvPr>
        </p:nvGraphicFramePr>
        <p:xfrm>
          <a:off x="976745" y="4675905"/>
          <a:ext cx="9663545" cy="1501056"/>
        </p:xfrm>
        <a:graphic>
          <a:graphicData uri="http://schemas.openxmlformats.org/drawingml/2006/table">
            <a:tbl>
              <a:tblPr firstRow="1" firstCol="1" bandRow="1">
                <a:tableStyleId>{5C22544A-7EE6-4342-B048-85BDC9FD1C3A}</a:tableStyleId>
              </a:tblPr>
              <a:tblGrid>
                <a:gridCol w="3523484"/>
                <a:gridCol w="5355733"/>
                <a:gridCol w="784328"/>
              </a:tblGrid>
              <a:tr h="428997">
                <a:tc>
                  <a:txBody>
                    <a:bodyPr/>
                    <a:lstStyle/>
                    <a:p>
                      <a:pPr>
                        <a:lnSpc>
                          <a:spcPct val="107000"/>
                        </a:lnSpc>
                        <a:spcAft>
                          <a:spcPts val="0"/>
                        </a:spcAft>
                      </a:pPr>
                      <a:r>
                        <a:rPr lang="tr-TR" sz="1200">
                          <a:effectLst/>
                        </a:rPr>
                        <a:t>Isıl Sistemler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Gruplar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Sınıf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7353">
                <a:tc>
                  <a:txBody>
                    <a:bodyPr/>
                    <a:lstStyle/>
                    <a:p>
                      <a:pPr>
                        <a:lnSpc>
                          <a:spcPct val="107000"/>
                        </a:lnSpc>
                        <a:spcAft>
                          <a:spcPts val="0"/>
                        </a:spcAft>
                      </a:pPr>
                      <a:r>
                        <a:rPr lang="tr-TR" sz="1000">
                          <a:effectLst/>
                        </a:rPr>
                        <a:t>Enerji Dalı Grupları + Endüstri Müh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700">
                          <a:effectLst/>
                        </a:rPr>
                        <a:t>Mak. Müh. Gr 37-42 (Hidromekanik ve Hidrolik Makineler AD) + Endüstri Müh. Grubu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000">
                          <a:effectLst/>
                        </a:rPr>
                        <a:t>A403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7353">
                <a:tc>
                  <a:txBody>
                    <a:bodyPr/>
                    <a:lstStyle/>
                    <a:p>
                      <a:pPr>
                        <a:lnSpc>
                          <a:spcPct val="107000"/>
                        </a:lnSpc>
                        <a:spcAft>
                          <a:spcPts val="0"/>
                        </a:spcAft>
                      </a:pPr>
                      <a:r>
                        <a:rPr lang="tr-TR" sz="1000">
                          <a:effectLst/>
                        </a:rPr>
                        <a:t>Otomotiv Dalı Grupları+ Endüstri Müh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700">
                          <a:effectLst/>
                        </a:rPr>
                        <a:t>Mak. Müh. Gr 43-49 (Otomotiv AD) + Endüstri Müh. Grubu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000">
                          <a:effectLst/>
                        </a:rPr>
                        <a:t>A402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7353">
                <a:tc>
                  <a:txBody>
                    <a:bodyPr/>
                    <a:lstStyle/>
                    <a:p>
                      <a:pPr>
                        <a:lnSpc>
                          <a:spcPct val="107000"/>
                        </a:lnSpc>
                        <a:spcAft>
                          <a:spcPts val="0"/>
                        </a:spcAft>
                      </a:pPr>
                      <a:r>
                        <a:rPr lang="tr-TR" sz="1000">
                          <a:effectLst/>
                        </a:rPr>
                        <a:t>Isı Proses Dalı Grupları + Endüstri Müh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700">
                          <a:effectLst/>
                        </a:rPr>
                        <a:t>Mak. Müh. Gr 50-65 (Termodinamik ve Isı Tekniği AD) + Endüstri Müh. Grubu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000" dirty="0">
                          <a:effectLst/>
                        </a:rPr>
                        <a:t>A405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64934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45125429"/>
              </p:ext>
            </p:extLst>
          </p:nvPr>
        </p:nvGraphicFramePr>
        <p:xfrm>
          <a:off x="267796" y="1810108"/>
          <a:ext cx="5754370" cy="1435104"/>
        </p:xfrm>
        <a:graphic>
          <a:graphicData uri="http://schemas.openxmlformats.org/drawingml/2006/table">
            <a:tbl>
              <a:tblPr firstRow="1" firstCol="1" bandRow="1"/>
              <a:tblGrid>
                <a:gridCol w="1917700"/>
                <a:gridCol w="1918335"/>
                <a:gridCol w="1918335"/>
              </a:tblGrid>
              <a:tr h="0">
                <a:tc gridSpan="3">
                  <a:txBody>
                    <a:bodyPr/>
                    <a:lstStyle/>
                    <a:p>
                      <a:pPr algn="ctr">
                        <a:lnSpc>
                          <a:spcPct val="107000"/>
                        </a:lnSpc>
                        <a:spcAft>
                          <a:spcPts val="0"/>
                        </a:spcAft>
                      </a:pPr>
                      <a:r>
                        <a:rPr lang="tr-TR" sz="1100" b="1" i="1" baseline="30000" dirty="0">
                          <a:effectLst/>
                          <a:latin typeface="Calibri" panose="020F0502020204030204" pitchFamily="34" charset="0"/>
                          <a:ea typeface="Calibri" panose="020F0502020204030204" pitchFamily="34" charset="0"/>
                          <a:cs typeface="Times New Roman" panose="02020603050405020304" pitchFamily="18" charset="0"/>
                        </a:rPr>
                        <a:t>Proje Ekibi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0">
                <a:tc>
                  <a:txBody>
                    <a:bodyPr/>
                    <a:lstStyle/>
                    <a:p>
                      <a:pPr>
                        <a:lnSpc>
                          <a:spcPct val="107000"/>
                        </a:lnSpc>
                        <a:spcAft>
                          <a:spcPts val="0"/>
                        </a:spcAft>
                      </a:pPr>
                      <a:r>
                        <a:rPr lang="tr-TR" sz="11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Ad Soyad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Öğrenci Numarası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Danışmanı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Endüstri Mühendisliği Danışmanı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Öğrencisi 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Öğrencisi 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Öğrencisi 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Endüstri Mühendisliği Öğrencisi 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928874659"/>
              </p:ext>
            </p:extLst>
          </p:nvPr>
        </p:nvGraphicFramePr>
        <p:xfrm>
          <a:off x="7012967" y="1091046"/>
          <a:ext cx="4406643" cy="5676611"/>
        </p:xfrm>
        <a:graphic>
          <a:graphicData uri="http://schemas.openxmlformats.org/drawingml/2006/table">
            <a:tbl>
              <a:tblPr firstRow="1" firstCol="1" bandRow="1" bandCol="1"/>
              <a:tblGrid>
                <a:gridCol w="431398"/>
                <a:gridCol w="723345"/>
                <a:gridCol w="2422842"/>
                <a:gridCol w="829058"/>
              </a:tblGrid>
              <a:tr h="158937">
                <a:tc>
                  <a:txBody>
                    <a:bodyPr/>
                    <a:lstStyle/>
                    <a:p>
                      <a:pPr algn="ctr">
                        <a:lnSpc>
                          <a:spcPct val="107000"/>
                        </a:lnSpc>
                        <a:spcAft>
                          <a:spcPts val="0"/>
                        </a:spcAft>
                      </a:pPr>
                      <a:r>
                        <a:rPr lang="tr-TR" sz="6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b="1">
                          <a:effectLst/>
                          <a:latin typeface="Times New Roman" panose="02020603050405020304" pitchFamily="18" charset="0"/>
                          <a:ea typeface="Times New Roman" panose="02020603050405020304" pitchFamily="18" charset="0"/>
                          <a:cs typeface="Times New Roman" panose="02020603050405020304" pitchFamily="18" charset="0"/>
                        </a:rPr>
                        <a:t>Sorumlu Öğr. Üyesi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 Projesi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500" b="1">
                          <a:effectLst/>
                          <a:latin typeface="Times New Roman" panose="02020603050405020304" pitchFamily="18" charset="0"/>
                          <a:ea typeface="Times New Roman" panose="02020603050405020304" pitchFamily="18" charset="0"/>
                          <a:cs typeface="Times New Roman" panose="02020603050405020304" pitchFamily="18" charset="0"/>
                        </a:rPr>
                        <a:t>Katılım</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 Ders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Çok disiplinli proje çalışmasının yönteminin anlatılması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II. Ders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500">
                          <a:effectLst/>
                          <a:latin typeface="Times New Roman" panose="02020603050405020304" pitchFamily="18" charset="0"/>
                          <a:ea typeface="Times New Roman" panose="02020603050405020304" pitchFamily="18" charset="0"/>
                          <a:cs typeface="Times New Roman" panose="02020603050405020304" pitchFamily="18" charset="0"/>
                        </a:rPr>
                        <a:t>İş paylaşımının belirlenmesi ve ekibin araştırmaya başlaması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928">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III. Ders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500">
                          <a:effectLst/>
                          <a:latin typeface="Times New Roman" panose="02020603050405020304" pitchFamily="18" charset="0"/>
                          <a:ea typeface="Times New Roman" panose="02020603050405020304" pitchFamily="18" charset="0"/>
                          <a:cs typeface="Times New Roman" panose="02020603050405020304" pitchFamily="18" charset="0"/>
                        </a:rPr>
                        <a:t>Proje konusunun anlatımı ve ekip ile birlikte ön çalışma yapılması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dirty="0">
                          <a:effectLst/>
                          <a:latin typeface="Times New Roman" panose="02020603050405020304" pitchFamily="18" charset="0"/>
                          <a:ea typeface="Times New Roman" panose="02020603050405020304" pitchFamily="18" charset="0"/>
                          <a:cs typeface="Times New Roman" panose="02020603050405020304" pitchFamily="18" charset="0"/>
                        </a:rPr>
                        <a:t>. Müh. ve </a:t>
                      </a:r>
                      <a:r>
                        <a:rPr lang="tr-TR" sz="400" dirty="0" err="1">
                          <a:effectLst/>
                          <a:latin typeface="Times New Roman" panose="02020603050405020304" pitchFamily="18" charset="0"/>
                          <a:ea typeface="Times New Roman" panose="02020603050405020304" pitchFamily="18" charset="0"/>
                          <a:cs typeface="Times New Roman" panose="02020603050405020304" pitchFamily="18" charset="0"/>
                        </a:rPr>
                        <a:t>End</a:t>
                      </a:r>
                      <a:r>
                        <a:rPr lang="tr-TR" sz="400" dirty="0">
                          <a:effectLst/>
                          <a:latin typeface="Times New Roman" panose="02020603050405020304" pitchFamily="18" charset="0"/>
                          <a:ea typeface="Times New Roman" panose="02020603050405020304" pitchFamily="18" charset="0"/>
                          <a:cs typeface="Times New Roman" panose="02020603050405020304" pitchFamily="18" charset="0"/>
                        </a:rPr>
                        <a:t>. Müh.</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Ara Sunumun Yapılması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Çalışmanın son halinin verilmesi ve teknik raporun proje şablonuna göre hazırlanması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Teslim ve sunum</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3:</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End</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97427" y="63384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Ek 2. Proje 1 - Çok Disiplinli Proje Çalışması Haftalık Çalışma Programı </a:t>
            </a:r>
            <a:endParaRPr kumimoji="0" lang="tr-TR" altLang="tr-TR" sz="9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1550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436419" y="306869"/>
            <a:ext cx="562128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Ek 3. Proje 1 - Çok Disiplinli Proje Çalışması Not Değerlendirmesi</a:t>
            </a:r>
            <a:endParaRPr kumimoji="0" lang="tr-TR" altLang="tr-TR"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2098050247"/>
              </p:ext>
            </p:extLst>
          </p:nvPr>
        </p:nvGraphicFramePr>
        <p:xfrm>
          <a:off x="436419" y="1350819"/>
          <a:ext cx="4572000" cy="1309254"/>
        </p:xfrm>
        <a:graphic>
          <a:graphicData uri="http://schemas.openxmlformats.org/drawingml/2006/table">
            <a:tbl>
              <a:tblPr firstRow="1" firstCol="1" bandRow="1">
                <a:tableStyleId>{5C22544A-7EE6-4342-B048-85BDC9FD1C3A}</a:tableStyleId>
              </a:tblPr>
              <a:tblGrid>
                <a:gridCol w="2286000"/>
                <a:gridCol w="2286000"/>
              </a:tblGrid>
              <a:tr h="436418">
                <a:tc>
                  <a:txBody>
                    <a:bodyPr/>
                    <a:lstStyle/>
                    <a:p>
                      <a:pPr algn="ctr">
                        <a:lnSpc>
                          <a:spcPct val="107000"/>
                        </a:lnSpc>
                        <a:spcAft>
                          <a:spcPts val="0"/>
                        </a:spcAft>
                      </a:pPr>
                      <a:r>
                        <a:rPr lang="tr-TR" sz="1200" dirty="0">
                          <a:effectLst/>
                        </a:rPr>
                        <a:t>Bölüm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dirty="0">
                          <a:effectLst/>
                        </a:rPr>
                        <a:t>Yüzdesel Katılım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6418">
                <a:tc>
                  <a:txBody>
                    <a:bodyPr/>
                    <a:lstStyle/>
                    <a:p>
                      <a:pPr>
                        <a:lnSpc>
                          <a:spcPct val="107000"/>
                        </a:lnSpc>
                        <a:spcAft>
                          <a:spcPts val="0"/>
                        </a:spcAft>
                      </a:pPr>
                      <a:r>
                        <a:rPr lang="tr-TR" sz="1200">
                          <a:effectLst/>
                        </a:rPr>
                        <a:t>Makine Mühendisliği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800" baseline="300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6418">
                <a:tc>
                  <a:txBody>
                    <a:bodyPr/>
                    <a:lstStyle/>
                    <a:p>
                      <a:pPr>
                        <a:lnSpc>
                          <a:spcPct val="107000"/>
                        </a:lnSpc>
                        <a:spcAft>
                          <a:spcPts val="0"/>
                        </a:spcAft>
                      </a:pPr>
                      <a:r>
                        <a:rPr lang="tr-TR" sz="1200">
                          <a:effectLst/>
                        </a:rPr>
                        <a:t>Endüstri Mühendisliği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16" name="Resim 15"/>
          <p:cNvPicPr>
            <a:picLocks noChangeAspect="1"/>
          </p:cNvPicPr>
          <p:nvPr/>
        </p:nvPicPr>
        <p:blipFill>
          <a:blip r:embed="rId2"/>
          <a:stretch>
            <a:fillRect/>
          </a:stretch>
        </p:blipFill>
        <p:spPr>
          <a:xfrm>
            <a:off x="5141216" y="1382756"/>
            <a:ext cx="6647821" cy="4404213"/>
          </a:xfrm>
          <a:prstGeom prst="rect">
            <a:avLst/>
          </a:prstGeom>
        </p:spPr>
      </p:pic>
    </p:spTree>
    <p:extLst>
      <p:ext uri="{BB962C8B-B14F-4D97-AF65-F5344CB8AC3E}">
        <p14:creationId xmlns:p14="http://schemas.microsoft.com/office/powerpoint/2010/main" val="338320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645680"/>
            <a:ext cx="10515600" cy="2076739"/>
          </a:xfrm>
        </p:spPr>
        <p:txBody>
          <a:bodyPr>
            <a:normAutofit fontScale="90000"/>
          </a:bodyPr>
          <a:lstStyle/>
          <a:p>
            <a:r>
              <a:rPr lang="tr-TR" b="1" dirty="0"/>
              <a:t>MAKİNE MÜHENDİSLİĞİ </a:t>
            </a:r>
            <a:r>
              <a:rPr lang="tr-TR" b="1" dirty="0" smtClean="0"/>
              <a:t>BÖLÜMÜ</a:t>
            </a:r>
            <a:br>
              <a:rPr lang="tr-TR" b="1" dirty="0" smtClean="0"/>
            </a:br>
            <a:r>
              <a:rPr lang="tr-TR" b="1" dirty="0" smtClean="0"/>
              <a:t>TERMODİNAMİK </a:t>
            </a:r>
            <a:r>
              <a:rPr lang="tr-TR" b="1" dirty="0"/>
              <a:t>ve ISI TEKNİĞİ ANABİLİM </a:t>
            </a:r>
            <a:r>
              <a:rPr lang="tr-TR" b="1" dirty="0" smtClean="0"/>
              <a:t>DALI</a:t>
            </a:r>
            <a:br>
              <a:rPr lang="tr-TR" b="1" dirty="0" smtClean="0"/>
            </a:br>
            <a:r>
              <a:rPr lang="tr-TR" b="1" dirty="0" smtClean="0"/>
              <a:t>PROJE KONUSU: SOĞUK ODA TASARIMI</a:t>
            </a:r>
            <a:r>
              <a:rPr lang="tr-TR" dirty="0"/>
              <a:t/>
            </a:r>
            <a:br>
              <a:rPr lang="tr-TR" dirty="0"/>
            </a:br>
            <a:endParaRPr lang="tr-TR" dirty="0"/>
          </a:p>
        </p:txBody>
      </p:sp>
      <p:sp>
        <p:nvSpPr>
          <p:cNvPr id="3" name="İçerik Yer Tutucusu 2"/>
          <p:cNvSpPr>
            <a:spLocks noGrp="1"/>
          </p:cNvSpPr>
          <p:nvPr>
            <p:ph idx="1"/>
          </p:nvPr>
        </p:nvSpPr>
        <p:spPr>
          <a:xfrm>
            <a:off x="838199" y="2587337"/>
            <a:ext cx="10758055" cy="3589626"/>
          </a:xfrm>
        </p:spPr>
        <p:txBody>
          <a:bodyPr>
            <a:normAutofit fontScale="40000" lnSpcReduction="20000"/>
          </a:bodyPr>
          <a:lstStyle/>
          <a:p>
            <a:endParaRPr lang="tr-TR" dirty="0"/>
          </a:p>
          <a:p>
            <a:r>
              <a:rPr lang="tr-TR" dirty="0"/>
              <a:t> 2. Hafta 	Soğuk oda dizayn verilerinin verilmesi 	</a:t>
            </a:r>
          </a:p>
          <a:p>
            <a:r>
              <a:rPr lang="tr-TR" dirty="0"/>
              <a:t>3. Hafta 	Soğuk oda geometrisinin oluşturulması 	</a:t>
            </a:r>
          </a:p>
          <a:p>
            <a:r>
              <a:rPr lang="tr-TR" dirty="0"/>
              <a:t>4. Hafta 	Soğutma yüklerinin bulunması (Soğuk odanın tamamı için transmisyon ve </a:t>
            </a:r>
            <a:r>
              <a:rPr lang="tr-TR" dirty="0" err="1"/>
              <a:t>infiltrasyon</a:t>
            </a:r>
            <a:r>
              <a:rPr lang="tr-TR" dirty="0"/>
              <a:t> ısısının bulunması) 	</a:t>
            </a:r>
          </a:p>
          <a:p>
            <a:r>
              <a:rPr lang="tr-TR" dirty="0"/>
              <a:t>5. Hafta 	Soğutma yüklerinin bulunması (Ürünlerden ve soğutulan hacmin içerisinde meydana gelen ısıların hesaplanması) 	</a:t>
            </a:r>
          </a:p>
          <a:p>
            <a:r>
              <a:rPr lang="tr-TR" dirty="0"/>
              <a:t>6. Hafta 	Ekipman güç hesapları (</a:t>
            </a:r>
            <a:r>
              <a:rPr lang="tr-TR" dirty="0" err="1"/>
              <a:t>Evaporatör</a:t>
            </a:r>
            <a:r>
              <a:rPr lang="tr-TR" dirty="0"/>
              <a:t>, Kompresör ve </a:t>
            </a:r>
            <a:r>
              <a:rPr lang="tr-TR" dirty="0" err="1"/>
              <a:t>Kondenser</a:t>
            </a:r>
            <a:r>
              <a:rPr lang="tr-TR" dirty="0"/>
              <a:t>) 	</a:t>
            </a:r>
          </a:p>
          <a:p>
            <a:r>
              <a:rPr lang="tr-TR" dirty="0"/>
              <a:t>7. Hafta 	Ekipman Seçimi (</a:t>
            </a:r>
            <a:r>
              <a:rPr lang="tr-TR" dirty="0" err="1"/>
              <a:t>Evaporatör</a:t>
            </a:r>
            <a:r>
              <a:rPr lang="tr-TR" dirty="0"/>
              <a:t>, Kompresör ve </a:t>
            </a:r>
            <a:r>
              <a:rPr lang="tr-TR" dirty="0" err="1"/>
              <a:t>Kondenser</a:t>
            </a:r>
            <a:r>
              <a:rPr lang="tr-TR" dirty="0"/>
              <a:t> Seçimi) 	</a:t>
            </a:r>
          </a:p>
          <a:p>
            <a:r>
              <a:rPr lang="tr-TR" dirty="0"/>
              <a:t>8. Hafta 	Ekipman Seçimi ve Tasarımı 	</a:t>
            </a:r>
          </a:p>
          <a:p>
            <a:r>
              <a:rPr lang="tr-TR" dirty="0"/>
              <a:t>9. Hafta 	Vize Haftası 	</a:t>
            </a:r>
          </a:p>
          <a:p>
            <a:r>
              <a:rPr lang="tr-TR" dirty="0"/>
              <a:t>10. Hafta 	Boru hattı </a:t>
            </a:r>
            <a:r>
              <a:rPr lang="tr-TR" dirty="0" err="1"/>
              <a:t>çaplandırılması</a:t>
            </a:r>
            <a:r>
              <a:rPr lang="tr-TR" dirty="0"/>
              <a:t> 	</a:t>
            </a:r>
          </a:p>
          <a:p>
            <a:r>
              <a:rPr lang="tr-TR" dirty="0"/>
              <a:t>11. Hafta 	Boru hattı </a:t>
            </a:r>
            <a:r>
              <a:rPr lang="tr-TR" dirty="0" err="1"/>
              <a:t>çaplandırılması</a:t>
            </a:r>
            <a:r>
              <a:rPr lang="tr-TR" dirty="0"/>
              <a:t> 	</a:t>
            </a:r>
          </a:p>
          <a:p>
            <a:r>
              <a:rPr lang="tr-TR" dirty="0"/>
              <a:t>12. Hafta 	Projenin Tez formatında düzenlenmesi ve sınav 	</a:t>
            </a:r>
          </a:p>
          <a:p>
            <a:r>
              <a:rPr lang="tr-TR" dirty="0"/>
              <a:t>13. Hafta 	Projenin Tez formatında düzenlenmesi ve sınav 	</a:t>
            </a:r>
          </a:p>
          <a:p>
            <a:r>
              <a:rPr lang="tr-TR" dirty="0"/>
              <a:t>14. Hafta 	Projenin Tez formatında düzenlenmesi ve sınav 	</a:t>
            </a:r>
          </a:p>
          <a:p>
            <a:endParaRPr lang="tr-TR" dirty="0"/>
          </a:p>
        </p:txBody>
      </p:sp>
    </p:spTree>
    <p:extLst>
      <p:ext uri="{BB962C8B-B14F-4D97-AF65-F5344CB8AC3E}">
        <p14:creationId xmlns:p14="http://schemas.microsoft.com/office/powerpoint/2010/main" val="384671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5518" y="936625"/>
            <a:ext cx="10515600" cy="1325563"/>
          </a:xfrm>
        </p:spPr>
        <p:txBody>
          <a:bodyPr>
            <a:normAutofit fontScale="90000"/>
          </a:bodyPr>
          <a:lstStyle/>
          <a:p>
            <a:r>
              <a:rPr lang="tr-TR" b="1" dirty="0" smtClean="0"/>
              <a:t/>
            </a:r>
            <a:br>
              <a:rPr lang="tr-TR" b="1" dirty="0" smtClean="0"/>
            </a:br>
            <a:r>
              <a:rPr lang="tr-TR" b="1" dirty="0" smtClean="0"/>
              <a:t>ENDÜSTRİ MÜHENDİSLİĞİ BÖLÜMÜ</a:t>
            </a:r>
            <a:br>
              <a:rPr lang="tr-TR" b="1" dirty="0" smtClean="0"/>
            </a:br>
            <a:r>
              <a:rPr lang="tr-TR" b="1" dirty="0" smtClean="0"/>
              <a:t>PROJE KONUSU: SOĞUK ODA PROJESİ İLE İLGİLİ MALİYET ANALİZİ ya da EKONOMİK ANALİZ</a:t>
            </a:r>
            <a:r>
              <a:rPr lang="tr-TR" dirty="0" smtClean="0"/>
              <a:t/>
            </a:r>
            <a:br>
              <a:rPr lang="tr-TR" dirty="0" smtClean="0"/>
            </a:br>
            <a:endParaRPr lang="tr-TR" dirty="0"/>
          </a:p>
        </p:txBody>
      </p:sp>
      <p:sp>
        <p:nvSpPr>
          <p:cNvPr id="4" name="İçerik Yer Tutucusu 3"/>
          <p:cNvSpPr>
            <a:spLocks noGrp="1"/>
          </p:cNvSpPr>
          <p:nvPr>
            <p:ph idx="1"/>
          </p:nvPr>
        </p:nvSpPr>
        <p:spPr>
          <a:xfrm>
            <a:off x="838200" y="2763983"/>
            <a:ext cx="10515600" cy="3273136"/>
          </a:xfrm>
        </p:spPr>
        <p:txBody>
          <a:bodyPr/>
          <a:lstStyle/>
          <a:p>
            <a:r>
              <a:rPr lang="tr-TR" dirty="0"/>
              <a:t>Maliyet Analizi, Risk </a:t>
            </a:r>
            <a:r>
              <a:rPr lang="tr-TR" dirty="0" smtClean="0"/>
              <a:t>Değerlendirme</a:t>
            </a:r>
            <a:r>
              <a:rPr lang="tr-TR" dirty="0"/>
              <a:t>, TRIZ </a:t>
            </a:r>
            <a:r>
              <a:rPr lang="tr-TR" dirty="0" smtClean="0"/>
              <a:t>(ideal çözüm üretme tekniği) ve çok </a:t>
            </a:r>
            <a:r>
              <a:rPr lang="tr-TR" dirty="0"/>
              <a:t>kriterli karar </a:t>
            </a:r>
            <a:r>
              <a:rPr lang="tr-TR" dirty="0" smtClean="0"/>
              <a:t>verme konularından biri veya daha fazlası gerekli görüldüğü taktirde ilave edilebilir.</a:t>
            </a:r>
            <a:endParaRPr lang="tr-TR" dirty="0"/>
          </a:p>
        </p:txBody>
      </p:sp>
    </p:spTree>
    <p:extLst>
      <p:ext uri="{BB962C8B-B14F-4D97-AF65-F5344CB8AC3E}">
        <p14:creationId xmlns:p14="http://schemas.microsoft.com/office/powerpoint/2010/main" val="2029863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Soğuk Oda Projesi Aşamaları</a:t>
            </a:r>
            <a:endParaRPr lang="tr-TR" dirty="0"/>
          </a:p>
        </p:txBody>
      </p:sp>
      <p:sp>
        <p:nvSpPr>
          <p:cNvPr id="3" name="İçerik Yer Tutucusu 2"/>
          <p:cNvSpPr>
            <a:spLocks noGrp="1"/>
          </p:cNvSpPr>
          <p:nvPr>
            <p:ph idx="1"/>
          </p:nvPr>
        </p:nvSpPr>
        <p:spPr>
          <a:xfrm>
            <a:off x="838200" y="1423555"/>
            <a:ext cx="10515600" cy="4753408"/>
          </a:xfrm>
        </p:spPr>
        <p:txBody>
          <a:bodyPr>
            <a:normAutofit fontScale="32500" lnSpcReduction="20000"/>
          </a:bodyPr>
          <a:lstStyle/>
          <a:p>
            <a:r>
              <a:rPr lang="tr-TR" b="1" dirty="0"/>
              <a:t>MAKİNE MÜHENDİSLİĞİ BÖLÜMÜ (TERMODİNAMİK ve ISI TEKNİĞİ ANABİLİM DALI)</a:t>
            </a:r>
            <a:endParaRPr lang="tr-TR" dirty="0"/>
          </a:p>
          <a:p>
            <a:r>
              <a:rPr lang="tr-TR" dirty="0"/>
              <a:t>SOĞUK ODA PROJESİ</a:t>
            </a:r>
          </a:p>
          <a:p>
            <a:r>
              <a:rPr lang="tr-TR" dirty="0"/>
              <a:t>Soğuk Odanın Bulunduğu İl ve iklimsel özellikleri (yaş termometre sıcaklığı, kuru termometre sıcaklığı, bağıl nem)</a:t>
            </a:r>
          </a:p>
          <a:p>
            <a:r>
              <a:rPr lang="tr-TR" dirty="0"/>
              <a:t>Depolanacak ürünün cinsi, depolanacak miktar, muhafaza sıcaklığı, muhafaza süresi, soğuk oda nemi, donma öncesi ısınma ısısı, donma sonrası özgül ısı, olgunlaşma ısısı</a:t>
            </a:r>
          </a:p>
          <a:p>
            <a:r>
              <a:rPr lang="tr-TR" dirty="0"/>
              <a:t>Depolanacak ürüne göre kasa seçimi ve boyutlarının belirlenmesi, toplam miktara bağlı olarak kaç adet kasa kullanılacağı</a:t>
            </a:r>
          </a:p>
          <a:p>
            <a:r>
              <a:rPr lang="tr-TR" dirty="0"/>
              <a:t>Kasaların yerleştirileceği uygun paletlerin seçimi, palet ölçülerinin belirlenmesi, bir paletin kaç kasa alacağı ve toplam kaç adet palet kullanılacağı</a:t>
            </a:r>
          </a:p>
          <a:p>
            <a:r>
              <a:rPr lang="tr-TR" dirty="0"/>
              <a:t>Palet sayısına bağlı olarak uygun ölçüde blok yapılarının oluşturulması. </a:t>
            </a:r>
            <a:r>
              <a:rPr lang="tr-TR" dirty="0" err="1"/>
              <a:t>Forklift</a:t>
            </a:r>
            <a:r>
              <a:rPr lang="tr-TR" dirty="0"/>
              <a:t> geçişine, homojen soğutmaya ve rahat ürün yerleşimine olanak sağlayacak tasarımların yapılması</a:t>
            </a:r>
          </a:p>
          <a:p>
            <a:r>
              <a:rPr lang="tr-TR" dirty="0" err="1"/>
              <a:t>Forklift</a:t>
            </a:r>
            <a:r>
              <a:rPr lang="tr-TR" dirty="0"/>
              <a:t> dönme çapına bağlı olarak ilgili kataloglardan </a:t>
            </a:r>
            <a:r>
              <a:rPr lang="tr-TR" dirty="0" err="1"/>
              <a:t>forklift</a:t>
            </a:r>
            <a:r>
              <a:rPr lang="tr-TR" dirty="0"/>
              <a:t> seçimi</a:t>
            </a:r>
          </a:p>
          <a:p>
            <a:r>
              <a:rPr lang="tr-TR" dirty="0"/>
              <a:t>Toplam blok ölçülerine bağlı olarak soğuk oda hacminin ve ölçülerinin belirlenmesi, olması düşünülen komşu hacim (makine dairesi, büro, WC..)  boyut ve sıcaklıklarının belirlenmesi</a:t>
            </a:r>
          </a:p>
          <a:p>
            <a:r>
              <a:rPr lang="tr-TR" dirty="0"/>
              <a:t>Soğuk oda yapı elemanlarının seçimi  (iç ve dış duvarlar, tavan, döşeme, kapılar..)</a:t>
            </a:r>
          </a:p>
          <a:p>
            <a:r>
              <a:rPr lang="tr-TR" dirty="0"/>
              <a:t>Soğutma yükü hesabı</a:t>
            </a:r>
          </a:p>
          <a:p>
            <a:r>
              <a:rPr lang="tr-TR" dirty="0"/>
              <a:t>İletim ve taşınım ile olan transmisyon ısı kazançları:  </a:t>
            </a:r>
            <a:r>
              <a:rPr lang="tr-TR" dirty="0" err="1"/>
              <a:t>infiltrasyon</a:t>
            </a:r>
            <a:r>
              <a:rPr lang="tr-TR" dirty="0"/>
              <a:t> ile ısı kazancı, ürünlerden olan ısı kazancı (ürünün ilk yüklenmesi anındaki donma noktası üzerindeki sıcaklıklarla gelen ısı miktarı, depolanma sırasında olgunlaşma ve solunumdan kaynaklana ısı), diğer ısı kazançları (insanlardan gelen ısı kazançları, aydınlatmadan gelen ısı, </a:t>
            </a:r>
            <a:r>
              <a:rPr lang="tr-TR" dirty="0" err="1"/>
              <a:t>forkliftin</a:t>
            </a:r>
            <a:r>
              <a:rPr lang="tr-TR" dirty="0"/>
              <a:t> motorundan gelen ısı)</a:t>
            </a:r>
          </a:p>
          <a:p>
            <a:r>
              <a:rPr lang="tr-TR" dirty="0"/>
              <a:t>Fan ve </a:t>
            </a:r>
            <a:r>
              <a:rPr lang="tr-TR" dirty="0" err="1"/>
              <a:t>defrosttan</a:t>
            </a:r>
            <a:r>
              <a:rPr lang="tr-TR" dirty="0"/>
              <a:t> olan ısı kazançları hesaba katılmadan önce, toplam ısı kazançları %10 emniyet ile hesaplanır</a:t>
            </a:r>
          </a:p>
          <a:p>
            <a:r>
              <a:rPr lang="tr-TR" dirty="0"/>
              <a:t> Bulunan toplam ısı kazancına bağlı olarak kataloglardan </a:t>
            </a:r>
            <a:r>
              <a:rPr lang="tr-TR" dirty="0" err="1"/>
              <a:t>Evaporatör</a:t>
            </a:r>
            <a:r>
              <a:rPr lang="tr-TR" dirty="0"/>
              <a:t> seçimi yapılır. </a:t>
            </a:r>
            <a:r>
              <a:rPr lang="tr-TR" dirty="0" err="1"/>
              <a:t>Evaporatör</a:t>
            </a:r>
            <a:r>
              <a:rPr lang="tr-TR" dirty="0"/>
              <a:t> </a:t>
            </a:r>
            <a:r>
              <a:rPr lang="tr-TR" dirty="0" err="1"/>
              <a:t>defrostu</a:t>
            </a:r>
            <a:r>
              <a:rPr lang="tr-TR" dirty="0"/>
              <a:t> ve </a:t>
            </a:r>
            <a:r>
              <a:rPr lang="tr-TR" dirty="0" err="1"/>
              <a:t>evaporatör</a:t>
            </a:r>
            <a:r>
              <a:rPr lang="tr-TR" dirty="0"/>
              <a:t> fan motorundan oluşacak ısı miktarları belirlenip toplam ısı kazancı tekrar hesaplanır.</a:t>
            </a:r>
          </a:p>
          <a:p>
            <a:r>
              <a:rPr lang="tr-TR" dirty="0"/>
              <a:t>Kompresör ve </a:t>
            </a:r>
            <a:r>
              <a:rPr lang="tr-TR" dirty="0" err="1"/>
              <a:t>kondenser</a:t>
            </a:r>
            <a:r>
              <a:rPr lang="tr-TR" dirty="0"/>
              <a:t> seçiminin yapılması</a:t>
            </a:r>
          </a:p>
          <a:p>
            <a:r>
              <a:rPr lang="tr-TR" dirty="0"/>
              <a:t>Emme ve basma hatlarındaki boru </a:t>
            </a:r>
            <a:r>
              <a:rPr lang="tr-TR" dirty="0" err="1"/>
              <a:t>çaplandırılmasının</a:t>
            </a:r>
            <a:r>
              <a:rPr lang="tr-TR" dirty="0"/>
              <a:t> yapılması</a:t>
            </a:r>
          </a:p>
          <a:p>
            <a:r>
              <a:rPr lang="tr-TR" dirty="0"/>
              <a:t>Sistemin COP sinin bulunması </a:t>
            </a:r>
          </a:p>
          <a:p>
            <a:r>
              <a:rPr lang="tr-TR" dirty="0"/>
              <a:t>Sistemin cihaz yerleşimini gösteren gerekli çizimlerin </a:t>
            </a:r>
            <a:r>
              <a:rPr lang="tr-TR" dirty="0" err="1"/>
              <a:t>AutoCAD</a:t>
            </a:r>
            <a:r>
              <a:rPr lang="tr-TR" dirty="0"/>
              <a:t> yardımıyla çizilmesi</a:t>
            </a:r>
          </a:p>
          <a:p>
            <a:r>
              <a:rPr lang="tr-TR" b="1" dirty="0"/>
              <a:t>ENDÜSTRİ MÜHENDİSLİĞİ BÖLÜMÜ</a:t>
            </a:r>
            <a:endParaRPr lang="tr-TR" dirty="0"/>
          </a:p>
          <a:p>
            <a:r>
              <a:rPr lang="tr-TR" dirty="0"/>
              <a:t>Kurulan soğuk depoya ait her türlü yapı malzemesi, cihaz ve ekipmana ait maliyet analizi ve ekonomik analizin yapılması</a:t>
            </a:r>
          </a:p>
          <a:p>
            <a:endParaRPr lang="tr-TR" dirty="0"/>
          </a:p>
        </p:txBody>
      </p:sp>
    </p:spTree>
    <p:extLst>
      <p:ext uri="{BB962C8B-B14F-4D97-AF65-F5344CB8AC3E}">
        <p14:creationId xmlns:p14="http://schemas.microsoft.com/office/powerpoint/2010/main" val="2988359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1440</Words>
  <Application>Microsoft Office PowerPoint</Application>
  <PresentationFormat>Özel</PresentationFormat>
  <Paragraphs>214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Office Teması</vt:lpstr>
      <vt:lpstr>PROJE 1</vt:lpstr>
      <vt:lpstr>PowerPoint Sunusu</vt:lpstr>
      <vt:lpstr>PowerPoint Sunusu</vt:lpstr>
      <vt:lpstr>PowerPoint Sunusu</vt:lpstr>
      <vt:lpstr>PowerPoint Sunusu</vt:lpstr>
      <vt:lpstr>PowerPoint Sunusu</vt:lpstr>
      <vt:lpstr>MAKİNE MÜHENDİSLİĞİ BÖLÜMÜ TERMODİNAMİK ve ISI TEKNİĞİ ANABİLİM DALI PROJE KONUSU: SOĞUK ODA TASARIMI </vt:lpstr>
      <vt:lpstr> ENDÜSTRİ MÜHENDİSLİĞİ BÖLÜMÜ PROJE KONUSU: SOĞUK ODA PROJESİ İLE İLGİLİ MALİYET ANALİZİ ya da EKONOMİK ANALİZ </vt:lpstr>
      <vt:lpstr>Soğuk Oda Projesi Aşamaları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1</dc:title>
  <dc:creator>Windows Kullanıcısı</dc:creator>
  <cp:lastModifiedBy>Windows User</cp:lastModifiedBy>
  <cp:revision>9</cp:revision>
  <dcterms:created xsi:type="dcterms:W3CDTF">2020-02-06T11:15:11Z</dcterms:created>
  <dcterms:modified xsi:type="dcterms:W3CDTF">2020-10-08T08:15:41Z</dcterms:modified>
</cp:coreProperties>
</file>