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0"/>
  </p:notesMasterIdLst>
  <p:sldIdLst>
    <p:sldId id="290" r:id="rId2"/>
    <p:sldId id="292" r:id="rId3"/>
    <p:sldId id="258" r:id="rId4"/>
    <p:sldId id="291" r:id="rId5"/>
    <p:sldId id="293" r:id="rId6"/>
    <p:sldId id="294" r:id="rId7"/>
    <p:sldId id="295" r:id="rId8"/>
    <p:sldId id="296"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Açık Stil 2 - Vurgu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p:cViewPr varScale="1">
        <p:scale>
          <a:sx n="87" d="100"/>
          <a:sy n="87" d="100"/>
        </p:scale>
        <p:origin x="60" y="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291379-B7B2-4B91-A5B3-29E901A399BF}" type="datetimeFigureOut">
              <a:rPr lang="tr-TR" smtClean="0"/>
              <a:t>26.02.2024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D1331-D83B-46B4-8527-05D50F4AC8E0}" type="slidenum">
              <a:rPr lang="tr-TR" smtClean="0"/>
              <a:t>‹#›</a:t>
            </a:fld>
            <a:endParaRPr lang="tr-TR"/>
          </a:p>
        </p:txBody>
      </p:sp>
    </p:spTree>
    <p:extLst>
      <p:ext uri="{BB962C8B-B14F-4D97-AF65-F5344CB8AC3E}">
        <p14:creationId xmlns:p14="http://schemas.microsoft.com/office/powerpoint/2010/main" val="3195569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8530193B-564F-4854-8A52-728F3FB19C85}" type="slidenum">
              <a:rPr lang="tr-TR" smtClean="0"/>
              <a:t>1</a:t>
            </a:fld>
            <a:endParaRPr lang="tr-TR" dirty="0"/>
          </a:p>
        </p:txBody>
      </p:sp>
    </p:spTree>
    <p:extLst>
      <p:ext uri="{BB962C8B-B14F-4D97-AF65-F5344CB8AC3E}">
        <p14:creationId xmlns:p14="http://schemas.microsoft.com/office/powerpoint/2010/main" val="1272710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DF931741-2AD0-436D-99D2-5DD3A3A1A62D}" type="datetime1">
              <a:rPr lang="en-US" smtClean="0"/>
              <a:t>2/26/2024</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7179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650B5AAA-6CB0-4CE0-8178-DF35A71E982E}" type="datetime1">
              <a:rPr lang="en-US" smtClean="0"/>
              <a:t>2/26/2024</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645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EC4CF38B-EBB8-4953-8A9A-BFA6BE735036}" type="datetime1">
              <a:rPr lang="en-US" smtClean="0"/>
              <a:t>2/26/2024</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447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oş">
    <p:spTree>
      <p:nvGrpSpPr>
        <p:cNvPr id="1" name=""/>
        <p:cNvGrpSpPr/>
        <p:nvPr/>
      </p:nvGrpSpPr>
      <p:grpSpPr>
        <a:xfrm>
          <a:off x="0" y="0"/>
          <a:ext cx="0" cy="0"/>
          <a:chOff x="0" y="0"/>
          <a:chExt cx="0" cy="0"/>
        </a:xfrm>
      </p:grpSpPr>
      <p:sp>
        <p:nvSpPr>
          <p:cNvPr id="2" name="Alt Bilgi Yer Tutucusu 1">
            <a:extLst>
              <a:ext uri="{FF2B5EF4-FFF2-40B4-BE49-F238E27FC236}">
                <a16:creationId xmlns:a16="http://schemas.microsoft.com/office/drawing/2014/main" id="{16D0504D-4610-4E9E-A2DB-8B701F044BBC}"/>
              </a:ext>
            </a:extLst>
          </p:cNvPr>
          <p:cNvSpPr>
            <a:spLocks noGrp="1"/>
          </p:cNvSpPr>
          <p:nvPr>
            <p:ph type="ftr" sz="quarter" idx="12"/>
          </p:nvPr>
        </p:nvSpPr>
        <p:spPr/>
        <p:txBody>
          <a:bodyPr rtlCol="0"/>
          <a:lstStyle/>
          <a:p>
            <a:pPr rtl="0"/>
            <a:r>
              <a:rPr lang="tr-TR" dirty="0"/>
              <a:t>Alt bilgi ekleme</a:t>
            </a:r>
          </a:p>
        </p:txBody>
      </p:sp>
      <p:sp>
        <p:nvSpPr>
          <p:cNvPr id="3" name="Slayt Numarası Yer Tutucusu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rtlCol="0"/>
          <a:lstStyle/>
          <a:p>
            <a:pPr rtl="0"/>
            <a:fld id="{19B51A1E-902D-48AF-9020-955120F399B6}" type="slidenum">
              <a:rPr lang="tr-TR" smtClean="0"/>
              <a:pPr/>
              <a:t>‹#›</a:t>
            </a:fld>
            <a:endParaRPr lang="tr-TR" dirty="0"/>
          </a:p>
        </p:txBody>
      </p:sp>
      <p:sp>
        <p:nvSpPr>
          <p:cNvPr id="4" name="Başlık 3">
            <a:extLst>
              <a:ext uri="{FF2B5EF4-FFF2-40B4-BE49-F238E27FC236}">
                <a16:creationId xmlns:a16="http://schemas.microsoft.com/office/drawing/2014/main" id="{90694D9D-C633-4D52-965E-E5BBD9883037}"/>
              </a:ext>
            </a:extLst>
          </p:cNvPr>
          <p:cNvSpPr>
            <a:spLocks noGrp="1"/>
          </p:cNvSpPr>
          <p:nvPr>
            <p:ph type="title"/>
          </p:nvPr>
        </p:nvSpPr>
        <p:spPr/>
        <p:txBody>
          <a:bodyPr rtlCol="0"/>
          <a:lstStyle/>
          <a:p>
            <a:pPr rtl="0"/>
            <a:r>
              <a:rPr lang="tr-TR"/>
              <a:t>Asıl başlık stilini düzenlemek için tıklayın</a:t>
            </a:r>
            <a:endParaRPr lang="tr-TR" dirty="0"/>
          </a:p>
        </p:txBody>
      </p:sp>
    </p:spTree>
    <p:extLst>
      <p:ext uri="{BB962C8B-B14F-4D97-AF65-F5344CB8AC3E}">
        <p14:creationId xmlns:p14="http://schemas.microsoft.com/office/powerpoint/2010/main" val="3563314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74D9FD20-5DC3-4896-AA6F-B27BE909A973}" type="datetime1">
              <a:rPr lang="en-US" smtClean="0"/>
              <a:t>2/26/2024</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1235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51B328FB-F5CF-4D48-B32B-0062C20A621E}" type="datetime1">
              <a:rPr lang="en-US" smtClean="0"/>
              <a:t>2/26/2024</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499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DDC0D2E6-5587-4A3D-AC77-206C7E3678D5}" type="datetime1">
              <a:rPr lang="en-US" smtClean="0"/>
              <a:t>2/26/2024</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6337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DA0D4B96-63D8-4FBC-9C39-2C351EFA5B81}" type="datetime1">
              <a:rPr lang="en-US" smtClean="0"/>
              <a:t>2/26/2024</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3270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FB7A4424-9062-4627-B134-450CB6C5138A}" type="datetime1">
              <a:rPr lang="en-US" smtClean="0"/>
              <a:t>2/26/2024</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043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996B667D-C7BD-491D-ADF5-38E2DB63CCFB}" type="datetime1">
              <a:rPr lang="en-US" smtClean="0"/>
              <a:t>2/26/2024</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15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4D576633-F909-4DFF-8C93-571BF2628284}" type="datetime1">
              <a:rPr lang="en-US" smtClean="0"/>
              <a:t>2/26/2024</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9384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A60EB30E-559C-474D-B3B8-D5F706BC88CF}" type="datetime1">
              <a:rPr lang="en-US" smtClean="0"/>
              <a:t>2/26/2024</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6380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D5BA8B3-1FFB-4EA4-BC0B-28A3987BABB3}" type="datetime1">
              <a:rPr lang="en-US" smtClean="0"/>
              <a:t>2/26/2024</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429430790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72" r:id="rId5"/>
    <p:sldLayoutId id="2147483677" r:id="rId6"/>
    <p:sldLayoutId id="2147483673" r:id="rId7"/>
    <p:sldLayoutId id="2147483674" r:id="rId8"/>
    <p:sldLayoutId id="2147483675" r:id="rId9"/>
    <p:sldLayoutId id="2147483676" r:id="rId10"/>
    <p:sldLayoutId id="2147483678" r:id="rId11"/>
    <p:sldLayoutId id="2147483684"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 4" descr="Bu şablonu kullanma&#10;">
            <a:extLst>
              <a:ext uri="{FF2B5EF4-FFF2-40B4-BE49-F238E27FC236}">
                <a16:creationId xmlns:a16="http://schemas.microsoft.com/office/drawing/2014/main" id="{AF827C88-045E-4F68-9447-36B04E5AF96E}"/>
              </a:ext>
            </a:extLst>
          </p:cNvPr>
          <p:cNvGrpSpPr/>
          <p:nvPr/>
        </p:nvGrpSpPr>
        <p:grpSpPr>
          <a:xfrm>
            <a:off x="0" y="340614"/>
            <a:ext cx="3540166" cy="3088386"/>
            <a:chOff x="1147907" y="568154"/>
            <a:chExt cx="3303473" cy="3102816"/>
          </a:xfrm>
        </p:grpSpPr>
        <p:sp>
          <p:nvSpPr>
            <p:cNvPr id="37" name="Oval 36" title="Daire arka plan grafikleri">
              <a:extLst>
                <a:ext uri="{FF2B5EF4-FFF2-40B4-BE49-F238E27FC236}">
                  <a16:creationId xmlns:a16="http://schemas.microsoft.com/office/drawing/2014/main" id="{C51FBE48-2848-4EC5-89D6-C5C86C105FD1}"/>
                </a:ext>
              </a:extLst>
            </p:cNvPr>
            <p:cNvSpPr/>
            <p:nvPr/>
          </p:nvSpPr>
          <p:spPr>
            <a:xfrm>
              <a:off x="1147907" y="814260"/>
              <a:ext cx="2989646" cy="285671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lang="en-US" dirty="0"/>
                <a:t>CHEMICAL ENGINEERING LABORATORY III</a:t>
              </a:r>
              <a:r>
                <a:rPr lang="tr-TR" dirty="0"/>
                <a:t>/</a:t>
              </a:r>
            </a:p>
            <a:p>
              <a:pPr algn="ctr">
                <a:lnSpc>
                  <a:spcPts val="3000"/>
                </a:lnSpc>
              </a:pPr>
              <a:r>
                <a:rPr lang="tr-TR" dirty="0"/>
                <a:t>KİMYA MÜHENDİSLİĞİ </a:t>
              </a:r>
            </a:p>
            <a:p>
              <a:pPr algn="ctr">
                <a:lnSpc>
                  <a:spcPts val="3000"/>
                </a:lnSpc>
              </a:pPr>
              <a:r>
                <a:rPr lang="tr-TR" dirty="0"/>
                <a:t>LAB 3</a:t>
              </a:r>
            </a:p>
          </p:txBody>
        </p:sp>
        <p:sp>
          <p:nvSpPr>
            <p:cNvPr id="40" name="Oval 39" title="Daire arka plan grafikleri">
              <a:extLst>
                <a:ext uri="{FF2B5EF4-FFF2-40B4-BE49-F238E27FC236}">
                  <a16:creationId xmlns:a16="http://schemas.microsoft.com/office/drawing/2014/main" id="{DDBE5AE1-0732-46F6-A796-4251201817EE}"/>
                </a:ext>
              </a:extLst>
            </p:cNvPr>
            <p:cNvSpPr/>
            <p:nvPr/>
          </p:nvSpPr>
          <p:spPr>
            <a:xfrm>
              <a:off x="3233640" y="568154"/>
              <a:ext cx="1217740" cy="121774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dirty="0"/>
            </a:p>
          </p:txBody>
        </p:sp>
        <p:sp>
          <p:nvSpPr>
            <p:cNvPr id="41" name="Oval 40" title="Daire arka plan grafikleri">
              <a:extLst>
                <a:ext uri="{FF2B5EF4-FFF2-40B4-BE49-F238E27FC236}">
                  <a16:creationId xmlns:a16="http://schemas.microsoft.com/office/drawing/2014/main" id="{4571EFCA-4D6B-4975-BCE3-09C7F433B4DA}"/>
                </a:ext>
              </a:extLst>
            </p:cNvPr>
            <p:cNvSpPr/>
            <p:nvPr/>
          </p:nvSpPr>
          <p:spPr>
            <a:xfrm>
              <a:off x="1537865" y="3001655"/>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dirty="0"/>
            </a:p>
          </p:txBody>
        </p:sp>
        <p:sp>
          <p:nvSpPr>
            <p:cNvPr id="38" name="Başlık 2">
              <a:extLst>
                <a:ext uri="{FF2B5EF4-FFF2-40B4-BE49-F238E27FC236}">
                  <a16:creationId xmlns:a16="http://schemas.microsoft.com/office/drawing/2014/main" id="{E3AEFCE0-0A87-4B19-ABDE-39B6D794A7ED}"/>
                </a:ext>
              </a:extLst>
            </p:cNvPr>
            <p:cNvSpPr txBox="1">
              <a:spLocks/>
            </p:cNvSpPr>
            <p:nvPr/>
          </p:nvSpPr>
          <p:spPr>
            <a:xfrm>
              <a:off x="3137449" y="997456"/>
              <a:ext cx="1188691" cy="1186824"/>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3200" kern="1200" spc="-150">
                  <a:solidFill>
                    <a:schemeClr val="tx1">
                      <a:lumMod val="75000"/>
                      <a:lumOff val="25000"/>
                    </a:schemeClr>
                  </a:solidFill>
                  <a:latin typeface="+mj-lt"/>
                  <a:ea typeface="+mj-ea"/>
                  <a:cs typeface="+mj-cs"/>
                </a:defRPr>
              </a:lvl1pPr>
            </a:lstStyle>
            <a:p>
              <a:pPr algn="ctr" rtl="0"/>
              <a:r>
                <a:rPr lang="tr-TR" sz="1800" dirty="0">
                  <a:solidFill>
                    <a:schemeClr val="bg1"/>
                  </a:solidFill>
                  <a:latin typeface="Times New Roman" panose="02020603050405020304" pitchFamily="18" charset="0"/>
                  <a:cs typeface="Times New Roman" panose="02020603050405020304" pitchFamily="18" charset="0"/>
                </a:rPr>
                <a:t>       KMM4602</a:t>
              </a:r>
            </a:p>
          </p:txBody>
        </p:sp>
      </p:grpSp>
      <p:sp>
        <p:nvSpPr>
          <p:cNvPr id="42" name="Dikdörtgen 41" descr="Yönergeler Arka Plan Kutusu">
            <a:extLst>
              <a:ext uri="{FF2B5EF4-FFF2-40B4-BE49-F238E27FC236}">
                <a16:creationId xmlns:a16="http://schemas.microsoft.com/office/drawing/2014/main" id="{3844B058-3CE8-4852-BEF6-257F8549EE99}"/>
              </a:ext>
            </a:extLst>
          </p:cNvPr>
          <p:cNvSpPr/>
          <p:nvPr/>
        </p:nvSpPr>
        <p:spPr>
          <a:xfrm>
            <a:off x="7487621" y="4199175"/>
            <a:ext cx="3890904" cy="13252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dirty="0">
                <a:solidFill>
                  <a:srgbClr val="FF0000"/>
                </a:solidFill>
              </a:rPr>
              <a:t>Experiment 8 - Experiment Design will be carried out in accordance with its own schedule</a:t>
            </a:r>
            <a:r>
              <a:rPr lang="en-GB" dirty="0"/>
              <a:t>.</a:t>
            </a:r>
            <a:endParaRPr lang="tr-TR" altLang="tr-TR" sz="1800" dirty="0">
              <a:solidFill>
                <a:schemeClr val="bg2">
                  <a:lumMod val="75000"/>
                </a:schemeClr>
              </a:solidFill>
              <a:latin typeface="Calibri" panose="020F0502020204030204" pitchFamily="34" charset="0"/>
            </a:endParaRPr>
          </a:p>
        </p:txBody>
      </p:sp>
      <p:sp>
        <p:nvSpPr>
          <p:cNvPr id="2" name="Slayt Numarası Yer Tutucusu 1">
            <a:extLst>
              <a:ext uri="{FF2B5EF4-FFF2-40B4-BE49-F238E27FC236}">
                <a16:creationId xmlns:a16="http://schemas.microsoft.com/office/drawing/2014/main" id="{88DC1F28-E3FD-416B-8C76-7556A49440F5}"/>
              </a:ext>
            </a:extLst>
          </p:cNvPr>
          <p:cNvSpPr>
            <a:spLocks noGrp="1"/>
          </p:cNvSpPr>
          <p:nvPr>
            <p:ph type="sldNum" sz="quarter" idx="13"/>
          </p:nvPr>
        </p:nvSpPr>
        <p:spPr>
          <a:xfrm>
            <a:off x="0" y="60221"/>
            <a:ext cx="2969843" cy="365125"/>
          </a:xfrm>
        </p:spPr>
        <p:txBody>
          <a:bodyPr rtlCol="0"/>
          <a:lstStyle/>
          <a:p>
            <a:pPr algn="ctr" rtl="0"/>
            <a:r>
              <a:rPr lang="tr-TR" sz="1600" dirty="0">
                <a:solidFill>
                  <a:schemeClr val="tx1">
                    <a:lumMod val="95000"/>
                    <a:lumOff val="5000"/>
                  </a:schemeClr>
                </a:solidFill>
              </a:rPr>
              <a:t>2023-2024 SPRING/ BAHAR</a:t>
            </a:r>
          </a:p>
        </p:txBody>
      </p:sp>
      <p:sp>
        <p:nvSpPr>
          <p:cNvPr id="4" name="Title 3" hidden="1">
            <a:extLst>
              <a:ext uri="{FF2B5EF4-FFF2-40B4-BE49-F238E27FC236}">
                <a16:creationId xmlns:a16="http://schemas.microsoft.com/office/drawing/2014/main" id="{61A02E3A-E7B4-45B1-9EBC-3DB4D41F565D}"/>
              </a:ext>
            </a:extLst>
          </p:cNvPr>
          <p:cNvSpPr>
            <a:spLocks noGrp="1"/>
          </p:cNvSpPr>
          <p:nvPr>
            <p:ph type="title"/>
          </p:nvPr>
        </p:nvSpPr>
        <p:spPr/>
        <p:txBody>
          <a:bodyPr rtlCol="0"/>
          <a:lstStyle/>
          <a:p>
            <a:pPr rtl="0"/>
            <a:r>
              <a:rPr lang="tr-TR" dirty="0"/>
              <a:t>How </a:t>
            </a:r>
            <a:r>
              <a:rPr lang="tr-TR" dirty="0" err="1"/>
              <a:t>to</a:t>
            </a:r>
            <a:r>
              <a:rPr lang="tr-TR" dirty="0"/>
              <a:t> </a:t>
            </a:r>
            <a:r>
              <a:rPr lang="tr-TR" dirty="0" err="1"/>
              <a:t>customize</a:t>
            </a:r>
            <a:r>
              <a:rPr lang="tr-TR" dirty="0"/>
              <a:t> </a:t>
            </a:r>
            <a:r>
              <a:rPr lang="tr-TR" dirty="0" err="1"/>
              <a:t>this</a:t>
            </a:r>
            <a:r>
              <a:rPr lang="tr-TR" dirty="0"/>
              <a:t> </a:t>
            </a:r>
            <a:r>
              <a:rPr lang="tr-TR" dirty="0" err="1"/>
              <a:t>template</a:t>
            </a:r>
            <a:endParaRPr lang="tr-TR" dirty="0"/>
          </a:p>
        </p:txBody>
      </p:sp>
      <p:graphicFrame>
        <p:nvGraphicFramePr>
          <p:cNvPr id="15" name="Tablo 14">
            <a:extLst>
              <a:ext uri="{FF2B5EF4-FFF2-40B4-BE49-F238E27FC236}">
                <a16:creationId xmlns:a16="http://schemas.microsoft.com/office/drawing/2014/main" id="{C99C5D98-2645-6A09-B971-80B245CFCB1B}"/>
              </a:ext>
            </a:extLst>
          </p:cNvPr>
          <p:cNvGraphicFramePr>
            <a:graphicFrameLocks noGrp="1"/>
          </p:cNvGraphicFramePr>
          <p:nvPr>
            <p:extLst>
              <p:ext uri="{D42A27DB-BD31-4B8C-83A1-F6EECF244321}">
                <p14:modId xmlns:p14="http://schemas.microsoft.com/office/powerpoint/2010/main" val="2885717489"/>
              </p:ext>
            </p:extLst>
          </p:nvPr>
        </p:nvGraphicFramePr>
        <p:xfrm>
          <a:off x="162795" y="4328587"/>
          <a:ext cx="7195133" cy="1244156"/>
        </p:xfrm>
        <a:graphic>
          <a:graphicData uri="http://schemas.openxmlformats.org/drawingml/2006/table">
            <a:tbl>
              <a:tblPr firstRow="1" firstCol="1" bandRow="1">
                <a:tableStyleId>{72833802-FEF1-4C79-8D5D-14CF1EAF98D9}</a:tableStyleId>
              </a:tblPr>
              <a:tblGrid>
                <a:gridCol w="772467">
                  <a:extLst>
                    <a:ext uri="{9D8B030D-6E8A-4147-A177-3AD203B41FA5}">
                      <a16:colId xmlns:a16="http://schemas.microsoft.com/office/drawing/2014/main" val="2694495713"/>
                    </a:ext>
                  </a:extLst>
                </a:gridCol>
                <a:gridCol w="1719411">
                  <a:extLst>
                    <a:ext uri="{9D8B030D-6E8A-4147-A177-3AD203B41FA5}">
                      <a16:colId xmlns:a16="http://schemas.microsoft.com/office/drawing/2014/main" val="1184386472"/>
                    </a:ext>
                  </a:extLst>
                </a:gridCol>
                <a:gridCol w="2714860">
                  <a:extLst>
                    <a:ext uri="{9D8B030D-6E8A-4147-A177-3AD203B41FA5}">
                      <a16:colId xmlns:a16="http://schemas.microsoft.com/office/drawing/2014/main" val="2768040127"/>
                    </a:ext>
                  </a:extLst>
                </a:gridCol>
                <a:gridCol w="1988395">
                  <a:extLst>
                    <a:ext uri="{9D8B030D-6E8A-4147-A177-3AD203B41FA5}">
                      <a16:colId xmlns:a16="http://schemas.microsoft.com/office/drawing/2014/main" val="672956555"/>
                    </a:ext>
                  </a:extLst>
                </a:gridCol>
              </a:tblGrid>
              <a:tr h="483482">
                <a:tc>
                  <a:txBody>
                    <a:bodyPr/>
                    <a:lstStyle/>
                    <a:p>
                      <a:pPr algn="ctr">
                        <a:lnSpc>
                          <a:spcPct val="150000"/>
                        </a:lnSpc>
                      </a:pPr>
                      <a:r>
                        <a:rPr lang="tr-TR" sz="1400" b="0" dirty="0">
                          <a:solidFill>
                            <a:srgbClr val="FF0000"/>
                          </a:solidFill>
                          <a:effectLst/>
                          <a:latin typeface="+mn-lt"/>
                          <a:ea typeface="Times New Roman" panose="02020603050405020304" pitchFamily="18" charset="0"/>
                          <a:cs typeface="Times New Roman" panose="02020603050405020304" pitchFamily="18" charset="0"/>
                        </a:rPr>
                        <a:t>TR</a:t>
                      </a:r>
                    </a:p>
                  </a:txBody>
                  <a:tcPr marL="61431" marR="61431" marT="0" marB="0" anchor="ctr">
                    <a:solidFill>
                      <a:schemeClr val="accent1">
                        <a:lumMod val="40000"/>
                        <a:lumOff val="60000"/>
                      </a:schemeClr>
                    </a:solidFill>
                  </a:tcPr>
                </a:tc>
                <a:tc>
                  <a:txBody>
                    <a:bodyPr/>
                    <a:lstStyle/>
                    <a:p>
                      <a:pPr algn="l">
                        <a:lnSpc>
                          <a:spcPct val="150000"/>
                        </a:lnSpc>
                      </a:pPr>
                      <a:r>
                        <a:rPr lang="tr-TR" sz="1400" b="0" dirty="0">
                          <a:solidFill>
                            <a:srgbClr val="FF0000"/>
                          </a:solidFill>
                          <a:effectLst/>
                          <a:latin typeface="+mn-lt"/>
                          <a:ea typeface="Times New Roman" panose="02020603050405020304" pitchFamily="18" charset="0"/>
                          <a:cs typeface="Times New Roman" panose="02020603050405020304" pitchFamily="18" charset="0"/>
                        </a:rPr>
                        <a:t>Deney Tasarım</a:t>
                      </a:r>
                    </a:p>
                  </a:txBody>
                  <a:tcPr marL="61431" marR="61431" marT="0" marB="0" anchor="ctr">
                    <a:solidFill>
                      <a:schemeClr val="accent1">
                        <a:lumMod val="40000"/>
                        <a:lumOff val="60000"/>
                      </a:schemeClr>
                    </a:solidFill>
                  </a:tcPr>
                </a:tc>
                <a:tc>
                  <a:txBody>
                    <a:bodyPr/>
                    <a:lstStyle/>
                    <a:p>
                      <a:pPr algn="l">
                        <a:lnSpc>
                          <a:spcPct val="150000"/>
                        </a:lnSpc>
                      </a:pPr>
                      <a:r>
                        <a:rPr lang="en-US" sz="1400" b="0" dirty="0" err="1">
                          <a:solidFill>
                            <a:srgbClr val="FF0000"/>
                          </a:solidFill>
                          <a:effectLst/>
                          <a:latin typeface="+mn-lt"/>
                        </a:rPr>
                        <a:t>Doç</a:t>
                      </a:r>
                      <a:r>
                        <a:rPr lang="en-US" sz="1400" b="0" dirty="0">
                          <a:solidFill>
                            <a:srgbClr val="FF0000"/>
                          </a:solidFill>
                          <a:effectLst/>
                          <a:latin typeface="+mn-lt"/>
                        </a:rPr>
                        <a:t>. Dr. Osman İSMAİL</a:t>
                      </a:r>
                      <a:endParaRPr lang="tr-TR" sz="1400" b="0" dirty="0">
                        <a:solidFill>
                          <a:srgbClr val="FF0000"/>
                        </a:solidFill>
                        <a:effectLst/>
                        <a:latin typeface="+mn-lt"/>
                        <a:ea typeface="Times New Roman" panose="02020603050405020304" pitchFamily="18" charset="0"/>
                        <a:cs typeface="Times New Roman" panose="02020603050405020304" pitchFamily="18" charset="0"/>
                      </a:endParaRPr>
                    </a:p>
                  </a:txBody>
                  <a:tcPr marL="61431" marR="61431" marT="0" marB="0" anchor="ctr">
                    <a:solidFill>
                      <a:schemeClr val="accent1">
                        <a:lumMod val="40000"/>
                        <a:lumOff val="60000"/>
                      </a:schemeClr>
                    </a:solidFill>
                  </a:tcPr>
                </a:tc>
                <a:tc rowSpan="2">
                  <a:txBody>
                    <a:bodyPr/>
                    <a:lstStyle/>
                    <a:p>
                      <a:pPr algn="l">
                        <a:lnSpc>
                          <a:spcPct val="150000"/>
                        </a:lnSpc>
                      </a:pPr>
                      <a:r>
                        <a:rPr lang="tr-TR" sz="1400" b="0" dirty="0">
                          <a:solidFill>
                            <a:srgbClr val="FF0000"/>
                          </a:solidFill>
                          <a:effectLst/>
                          <a:latin typeface="+mn-lt"/>
                          <a:ea typeface="Times New Roman" panose="02020603050405020304" pitchFamily="18" charset="0"/>
                          <a:cs typeface="Times New Roman" panose="02020603050405020304" pitchFamily="18" charset="0"/>
                        </a:rPr>
                        <a:t> </a:t>
                      </a:r>
                    </a:p>
                    <a:p>
                      <a:pPr algn="l">
                        <a:lnSpc>
                          <a:spcPct val="150000"/>
                        </a:lnSpc>
                      </a:pPr>
                      <a:r>
                        <a:rPr lang="tr-TR" sz="1400" b="0" dirty="0">
                          <a:solidFill>
                            <a:srgbClr val="FF0000"/>
                          </a:solidFill>
                          <a:effectLst/>
                          <a:latin typeface="+mn-lt"/>
                          <a:ea typeface="Times New Roman" panose="02020603050405020304" pitchFamily="18" charset="0"/>
                          <a:cs typeface="Times New Roman" panose="02020603050405020304" pitchFamily="18" charset="0"/>
                        </a:rPr>
                        <a:t>Dr. </a:t>
                      </a:r>
                      <a:r>
                        <a:rPr lang="tr-TR" sz="1400" b="0" dirty="0" err="1">
                          <a:solidFill>
                            <a:srgbClr val="FF0000"/>
                          </a:solidFill>
                          <a:effectLst/>
                          <a:latin typeface="+mn-lt"/>
                          <a:ea typeface="Times New Roman" panose="02020603050405020304" pitchFamily="18" charset="0"/>
                          <a:cs typeface="Times New Roman" panose="02020603050405020304" pitchFamily="18" charset="0"/>
                        </a:rPr>
                        <a:t>Specialist</a:t>
                      </a:r>
                      <a:r>
                        <a:rPr lang="tr-TR" sz="1400" b="0" dirty="0">
                          <a:solidFill>
                            <a:srgbClr val="FF0000"/>
                          </a:solidFill>
                          <a:effectLst/>
                          <a:latin typeface="+mn-lt"/>
                          <a:ea typeface="Times New Roman" panose="02020603050405020304" pitchFamily="18" charset="0"/>
                          <a:cs typeface="Times New Roman" panose="02020603050405020304" pitchFamily="18" charset="0"/>
                        </a:rPr>
                        <a:t> H. İrem ÖZGÜNDÜZ</a:t>
                      </a:r>
                    </a:p>
                    <a:p>
                      <a:pPr algn="l">
                        <a:lnSpc>
                          <a:spcPct val="150000"/>
                        </a:lnSpc>
                      </a:pPr>
                      <a:endParaRPr lang="tr-TR" sz="1400" b="0" dirty="0">
                        <a:solidFill>
                          <a:srgbClr val="FF0000"/>
                        </a:solidFill>
                        <a:effectLst/>
                        <a:latin typeface="+mn-lt"/>
                        <a:ea typeface="Times New Roman" panose="02020603050405020304" pitchFamily="18" charset="0"/>
                        <a:cs typeface="Times New Roman" panose="02020603050405020304" pitchFamily="18" charset="0"/>
                      </a:endParaRPr>
                    </a:p>
                  </a:txBody>
                  <a:tcPr marL="61431" marR="61431" marT="0" marB="0" anchor="ctr">
                    <a:solidFill>
                      <a:schemeClr val="accent2">
                        <a:lumMod val="20000"/>
                        <a:lumOff val="80000"/>
                      </a:schemeClr>
                    </a:solidFill>
                  </a:tcPr>
                </a:tc>
                <a:extLst>
                  <a:ext uri="{0D108BD9-81ED-4DB2-BD59-A6C34878D82A}">
                    <a16:rowId xmlns:a16="http://schemas.microsoft.com/office/drawing/2014/main" val="54097295"/>
                  </a:ext>
                </a:extLst>
              </a:tr>
              <a:tr h="483482">
                <a:tc>
                  <a:txBody>
                    <a:bodyPr/>
                    <a:lstStyle/>
                    <a:p>
                      <a:pPr algn="ctr">
                        <a:lnSpc>
                          <a:spcPct val="150000"/>
                        </a:lnSpc>
                      </a:pPr>
                      <a:r>
                        <a:rPr lang="tr-TR" sz="1400" b="0" dirty="0">
                          <a:solidFill>
                            <a:srgbClr val="FF0000"/>
                          </a:solidFill>
                          <a:effectLst/>
                          <a:latin typeface="+mn-lt"/>
                          <a:ea typeface="Times New Roman" panose="02020603050405020304" pitchFamily="18" charset="0"/>
                          <a:cs typeface="Times New Roman" panose="02020603050405020304" pitchFamily="18" charset="0"/>
                        </a:rPr>
                        <a:t>EN</a:t>
                      </a:r>
                    </a:p>
                  </a:txBody>
                  <a:tcPr marL="61431" marR="61431" marT="0" marB="0" anchor="ctr">
                    <a:solidFill>
                      <a:schemeClr val="accent2"/>
                    </a:solidFill>
                  </a:tcPr>
                </a:tc>
                <a:tc>
                  <a:txBody>
                    <a:bodyPr/>
                    <a:lstStyle/>
                    <a:p>
                      <a:pPr algn="l">
                        <a:lnSpc>
                          <a:spcPct val="150000"/>
                        </a:lnSpc>
                      </a:pPr>
                      <a:r>
                        <a:rPr lang="en-US" sz="1400" b="0" dirty="0">
                          <a:solidFill>
                            <a:srgbClr val="FF0000"/>
                          </a:solidFill>
                          <a:effectLst/>
                          <a:latin typeface="+mn-lt"/>
                        </a:rPr>
                        <a:t>Experiment Design </a:t>
                      </a:r>
                      <a:endParaRPr lang="tr-TR" sz="1400" b="0" dirty="0">
                        <a:solidFill>
                          <a:srgbClr val="FF0000"/>
                        </a:solidFill>
                        <a:effectLst/>
                        <a:latin typeface="+mn-lt"/>
                        <a:ea typeface="Times New Roman" panose="02020603050405020304" pitchFamily="18" charset="0"/>
                        <a:cs typeface="Times New Roman" panose="02020603050405020304" pitchFamily="18" charset="0"/>
                      </a:endParaRPr>
                    </a:p>
                  </a:txBody>
                  <a:tcPr marL="61431" marR="61431" marT="0" marB="0" anchor="ctr">
                    <a:solidFill>
                      <a:schemeClr val="accent2"/>
                    </a:solidFill>
                  </a:tcPr>
                </a:tc>
                <a:tc>
                  <a:txBody>
                    <a:bodyPr/>
                    <a:lstStyle/>
                    <a:p>
                      <a:pPr algn="l">
                        <a:lnSpc>
                          <a:spcPct val="150000"/>
                        </a:lnSpc>
                      </a:pPr>
                      <a:r>
                        <a:rPr lang="it-IT" sz="1400" b="0" dirty="0">
                          <a:solidFill>
                            <a:srgbClr val="FF0000"/>
                          </a:solidFill>
                          <a:effectLst/>
                          <a:latin typeface="+mn-lt"/>
                        </a:rPr>
                        <a:t>Prof.Dr. Müge SARI YILMAZ</a:t>
                      </a:r>
                      <a:endParaRPr lang="tr-TR" sz="1400" b="0" dirty="0">
                        <a:solidFill>
                          <a:srgbClr val="FF0000"/>
                        </a:solidFill>
                        <a:effectLst/>
                        <a:latin typeface="+mn-lt"/>
                        <a:ea typeface="Times New Roman" panose="02020603050405020304" pitchFamily="18" charset="0"/>
                        <a:cs typeface="Times New Roman" panose="02020603050405020304" pitchFamily="18" charset="0"/>
                      </a:endParaRPr>
                    </a:p>
                  </a:txBody>
                  <a:tcPr marL="61431" marR="61431" marT="0" marB="0" anchor="ctr">
                    <a:solidFill>
                      <a:schemeClr val="accent2"/>
                    </a:solidFill>
                  </a:tcPr>
                </a:tc>
                <a:tc vMerge="1">
                  <a:txBody>
                    <a:bodyPr/>
                    <a:lstStyle/>
                    <a:p>
                      <a:pPr algn="l">
                        <a:lnSpc>
                          <a:spcPct val="150000"/>
                        </a:lnSpc>
                      </a:pPr>
                      <a:endParaRPr lang="tr-TR" sz="1200" b="0" dirty="0">
                        <a:solidFill>
                          <a:srgbClr val="FF0000"/>
                        </a:solidFill>
                        <a:effectLst/>
                        <a:latin typeface="+mn-lt"/>
                        <a:ea typeface="Times New Roman" panose="02020603050405020304" pitchFamily="18" charset="0"/>
                        <a:cs typeface="Times New Roman" panose="02020603050405020304" pitchFamily="18" charset="0"/>
                      </a:endParaRPr>
                    </a:p>
                  </a:txBody>
                  <a:tcPr marL="61431" marR="61431" marT="0" marB="0" anchor="ctr">
                    <a:solidFill>
                      <a:schemeClr val="accent2"/>
                    </a:solidFill>
                  </a:tcPr>
                </a:tc>
                <a:extLst>
                  <a:ext uri="{0D108BD9-81ED-4DB2-BD59-A6C34878D82A}">
                    <a16:rowId xmlns:a16="http://schemas.microsoft.com/office/drawing/2014/main" val="3019549996"/>
                  </a:ext>
                </a:extLst>
              </a:tr>
            </a:tbl>
          </a:graphicData>
        </a:graphic>
      </p:graphicFrame>
      <p:sp>
        <p:nvSpPr>
          <p:cNvPr id="22" name="Metin kutusu 21">
            <a:extLst>
              <a:ext uri="{FF2B5EF4-FFF2-40B4-BE49-F238E27FC236}">
                <a16:creationId xmlns:a16="http://schemas.microsoft.com/office/drawing/2014/main" id="{393593A0-E6A9-9F83-AAE3-56A66E502E31}"/>
              </a:ext>
            </a:extLst>
          </p:cNvPr>
          <p:cNvSpPr txBox="1"/>
          <p:nvPr/>
        </p:nvSpPr>
        <p:spPr>
          <a:xfrm>
            <a:off x="3907221" y="2660127"/>
            <a:ext cx="7924992" cy="1200329"/>
          </a:xfrm>
          <a:prstGeom prst="rect">
            <a:avLst/>
          </a:prstGeom>
          <a:noFill/>
        </p:spPr>
        <p:txBody>
          <a:bodyPr wrap="square">
            <a:spAutoFit/>
          </a:bodyPr>
          <a:lstStyle/>
          <a:p>
            <a:pPr marL="0" indent="0" algn="just" eaLnBrk="1" hangingPunct="1">
              <a:buNone/>
            </a:pPr>
            <a:r>
              <a:rPr lang="tr-TR" altLang="tr-TR" sz="1800" dirty="0">
                <a:solidFill>
                  <a:schemeClr val="bg2">
                    <a:lumMod val="75000"/>
                  </a:schemeClr>
                </a:solidFill>
                <a:latin typeface="Calibri" panose="020F0502020204030204" pitchFamily="34" charset="0"/>
              </a:rPr>
              <a:t>Deney tasarlama, deney yapma, veri toplama, sonuçları analiz etme ve yorumlama becerisi kazandırılması amacıyla Kimya Mühendisliği Laboratuvarı III dersi kapsamında, bir mühendislik probleminin veya disipline özgü araştırma konusunun incelenmesi üzerine bir “DENEY TASARLAMA” uygulaması yaptırılmaktadır.</a:t>
            </a:r>
          </a:p>
        </p:txBody>
      </p:sp>
      <p:sp>
        <p:nvSpPr>
          <p:cNvPr id="24" name="Metin kutusu 23">
            <a:extLst>
              <a:ext uri="{FF2B5EF4-FFF2-40B4-BE49-F238E27FC236}">
                <a16:creationId xmlns:a16="http://schemas.microsoft.com/office/drawing/2014/main" id="{157B6D69-BC84-9C50-6408-DB077AAE20D5}"/>
              </a:ext>
            </a:extLst>
          </p:cNvPr>
          <p:cNvSpPr txBox="1"/>
          <p:nvPr/>
        </p:nvSpPr>
        <p:spPr>
          <a:xfrm>
            <a:off x="3907221" y="1217026"/>
            <a:ext cx="7866881" cy="1200329"/>
          </a:xfrm>
          <a:prstGeom prst="rect">
            <a:avLst/>
          </a:prstGeom>
          <a:noFill/>
        </p:spPr>
        <p:txBody>
          <a:bodyPr wrap="square">
            <a:spAutoFit/>
          </a:bodyPr>
          <a:lstStyle/>
          <a:p>
            <a:r>
              <a:rPr lang="en-GB" altLang="tr-TR" dirty="0">
                <a:latin typeface="Calibri" panose="020F0502020204030204" pitchFamily="34" charset="0"/>
              </a:rPr>
              <a:t>Within the scope Chemical Engineering Laboratory III</a:t>
            </a:r>
            <a:r>
              <a:rPr lang="tr-TR" altLang="tr-TR" dirty="0">
                <a:latin typeface="Calibri" panose="020F0502020204030204" pitchFamily="34" charset="0"/>
              </a:rPr>
              <a:t> </a:t>
            </a:r>
            <a:r>
              <a:rPr lang="en-GB" altLang="tr-TR" dirty="0">
                <a:latin typeface="Calibri" panose="020F0502020204030204" pitchFamily="34" charset="0"/>
              </a:rPr>
              <a:t>course, an “EXPERIMENT DESIGN” application will be conducted to examine an engineering problem or discipline-specific research topic to gain the abilities of design and conduct experiments, collect data, analyse and interpret the results to the students</a:t>
            </a:r>
            <a:endParaRPr lang="tr-TR" dirty="0"/>
          </a:p>
        </p:txBody>
      </p:sp>
      <p:sp>
        <p:nvSpPr>
          <p:cNvPr id="26" name="Metin kutusu 25">
            <a:extLst>
              <a:ext uri="{FF2B5EF4-FFF2-40B4-BE49-F238E27FC236}">
                <a16:creationId xmlns:a16="http://schemas.microsoft.com/office/drawing/2014/main" id="{AB407178-A384-FE3B-739A-64EBF9D030B8}"/>
              </a:ext>
            </a:extLst>
          </p:cNvPr>
          <p:cNvSpPr txBox="1"/>
          <p:nvPr/>
        </p:nvSpPr>
        <p:spPr>
          <a:xfrm>
            <a:off x="4176597" y="160235"/>
            <a:ext cx="6741447" cy="822726"/>
          </a:xfrm>
          <a:prstGeom prst="rect">
            <a:avLst/>
          </a:prstGeom>
          <a:noFill/>
        </p:spPr>
        <p:txBody>
          <a:bodyPr wrap="square">
            <a:spAutoFit/>
          </a:bodyPr>
          <a:lstStyle/>
          <a:p>
            <a:pPr algn="ctr">
              <a:lnSpc>
                <a:spcPts val="3000"/>
              </a:lnSpc>
            </a:pPr>
            <a:r>
              <a:rPr lang="en-GB" dirty="0">
                <a:solidFill>
                  <a:srgbClr val="FF0000"/>
                </a:solidFill>
              </a:rPr>
              <a:t>INFORMATION MEETING</a:t>
            </a:r>
            <a:r>
              <a:rPr lang="tr-TR" dirty="0">
                <a:solidFill>
                  <a:srgbClr val="FF0000"/>
                </a:solidFill>
              </a:rPr>
              <a:t> / EXP 8: EXPERİMENT DESİGN</a:t>
            </a:r>
          </a:p>
          <a:p>
            <a:pPr algn="ctr">
              <a:lnSpc>
                <a:spcPts val="3000"/>
              </a:lnSpc>
            </a:pPr>
            <a:r>
              <a:rPr lang="tr-TR" dirty="0">
                <a:solidFill>
                  <a:srgbClr val="FF0000"/>
                </a:solidFill>
              </a:rPr>
              <a:t>BİLGİLENDİRME TOPLANTISI/ DENEY 8: DENEY TASARIMI</a:t>
            </a:r>
          </a:p>
        </p:txBody>
      </p:sp>
    </p:spTree>
    <p:extLst>
      <p:ext uri="{BB962C8B-B14F-4D97-AF65-F5344CB8AC3E}">
        <p14:creationId xmlns:p14="http://schemas.microsoft.com/office/powerpoint/2010/main" val="742591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8" name="Rectangle 11">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Rounded Corners 13">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layt Numarası Yer Tutucusu 2">
            <a:extLst>
              <a:ext uri="{FF2B5EF4-FFF2-40B4-BE49-F238E27FC236}">
                <a16:creationId xmlns:a16="http://schemas.microsoft.com/office/drawing/2014/main" id="{E336CB42-C079-42F6-BA56-4E8FA609EBCA}"/>
              </a:ext>
            </a:extLst>
          </p:cNvPr>
          <p:cNvSpPr>
            <a:spLocks noGrp="1"/>
          </p:cNvSpPr>
          <p:nvPr>
            <p:ph type="sldNum" sz="quarter" idx="12"/>
          </p:nvPr>
        </p:nvSpPr>
        <p:spPr>
          <a:xfrm>
            <a:off x="8610600" y="6356350"/>
            <a:ext cx="2743200" cy="365125"/>
          </a:xfrm>
        </p:spPr>
        <p:txBody>
          <a:bodyPr>
            <a:normAutofit/>
          </a:bodyPr>
          <a:lstStyle/>
          <a:p>
            <a:pPr>
              <a:spcAft>
                <a:spcPts val="600"/>
              </a:spcAft>
            </a:pPr>
            <a:fld id="{4854181D-6920-4594-9A5D-6CE56DC9F8B2}" type="slidenum">
              <a:rPr lang="en-US">
                <a:solidFill>
                  <a:srgbClr val="FFFFFF"/>
                </a:solidFill>
              </a:rPr>
              <a:pPr>
                <a:spcAft>
                  <a:spcPts val="600"/>
                </a:spcAft>
              </a:pPr>
              <a:t>2</a:t>
            </a:fld>
            <a:endParaRPr lang="en-US">
              <a:solidFill>
                <a:srgbClr val="FFFFFF"/>
              </a:solidFill>
            </a:endParaRPr>
          </a:p>
        </p:txBody>
      </p:sp>
      <p:sp>
        <p:nvSpPr>
          <p:cNvPr id="2" name="İçerik Yer Tutucusu 1">
            <a:extLst>
              <a:ext uri="{FF2B5EF4-FFF2-40B4-BE49-F238E27FC236}">
                <a16:creationId xmlns:a16="http://schemas.microsoft.com/office/drawing/2014/main" id="{5AB6EAFB-2C46-7536-6018-8BDDB5698FDC}"/>
              </a:ext>
            </a:extLst>
          </p:cNvPr>
          <p:cNvSpPr>
            <a:spLocks noGrp="1"/>
          </p:cNvSpPr>
          <p:nvPr>
            <p:ph idx="1"/>
          </p:nvPr>
        </p:nvSpPr>
        <p:spPr>
          <a:xfrm>
            <a:off x="3773995" y="1912884"/>
            <a:ext cx="7599878" cy="4118551"/>
          </a:xfrm>
        </p:spPr>
        <p:txBody>
          <a:bodyPr>
            <a:normAutofit/>
          </a:bodyPr>
          <a:lstStyle/>
          <a:p>
            <a:pPr algn="just">
              <a:buFont typeface="Wingdings" panose="05000000000000000000" pitchFamily="2" charset="2"/>
              <a:buChar char="v"/>
            </a:pPr>
            <a:r>
              <a:rPr lang="tr-TR" altLang="tr-TR" sz="1800" dirty="0">
                <a:latin typeface="Calibri" panose="020F0502020204030204" pitchFamily="34" charset="0"/>
              </a:rPr>
              <a:t>Tasarlanacak deneyde,  kimya mühendisliği temel konuları olan kütle aktarımı, ısı aktarımı, termodinamik, akışkanlar mekaniği, ayırma işlemleri, kimyasal teknolojiler, modelleme, proses kontrol, reaksiyon kinetiği uygulamalarına uygun olmak koşulu ile (kristalizasyon, adsorpsiyon, kinetik, yüzey ve kayma gerilimi, madde miktarı tayini, vb.) disipline özgü bir araştırma olması veya bir mühendislik problemine çözüm getirme amacı güdülmelidir</a:t>
            </a:r>
          </a:p>
          <a:p>
            <a:pPr algn="just">
              <a:buFont typeface="Wingdings" panose="05000000000000000000" pitchFamily="2" charset="2"/>
              <a:buChar char="v"/>
            </a:pPr>
            <a:endParaRPr lang="tr-TR" altLang="tr-TR" sz="1800" dirty="0">
              <a:solidFill>
                <a:srgbClr val="FF0000"/>
              </a:solidFill>
              <a:latin typeface="Calibri" panose="020F0502020204030204" pitchFamily="34" charset="0"/>
            </a:endParaRPr>
          </a:p>
          <a:p>
            <a:pPr algn="just">
              <a:buFont typeface="Wingdings" panose="05000000000000000000" pitchFamily="2" charset="2"/>
              <a:buChar char="v"/>
            </a:pPr>
            <a:r>
              <a:rPr lang="tr-TR" altLang="tr-TR" sz="1800" dirty="0" err="1">
                <a:solidFill>
                  <a:srgbClr val="FF0000"/>
                </a:solidFill>
                <a:latin typeface="Calibri" panose="020F0502020204030204" pitchFamily="34" charset="0"/>
              </a:rPr>
              <a:t>You</a:t>
            </a:r>
            <a:r>
              <a:rPr lang="tr-TR" altLang="tr-TR" sz="1800" dirty="0">
                <a:solidFill>
                  <a:srgbClr val="FF0000"/>
                </a:solidFill>
                <a:latin typeface="Calibri" panose="020F0502020204030204" pitchFamily="34" charset="0"/>
              </a:rPr>
              <a:t> </a:t>
            </a:r>
            <a:r>
              <a:rPr lang="tr-TR" altLang="tr-TR" sz="1800" dirty="0" err="1">
                <a:solidFill>
                  <a:srgbClr val="FF0000"/>
                </a:solidFill>
                <a:latin typeface="Calibri" panose="020F0502020204030204" pitchFamily="34" charset="0"/>
              </a:rPr>
              <a:t>intended</a:t>
            </a:r>
            <a:r>
              <a:rPr lang="tr-TR" altLang="tr-TR" sz="1800" dirty="0">
                <a:solidFill>
                  <a:srgbClr val="FF0000"/>
                </a:solidFill>
                <a:latin typeface="Calibri" panose="020F0502020204030204" pitchFamily="34" charset="0"/>
              </a:rPr>
              <a:t> </a:t>
            </a:r>
            <a:r>
              <a:rPr lang="tr-TR" altLang="tr-TR" sz="1800" dirty="0" err="1">
                <a:solidFill>
                  <a:srgbClr val="FF0000"/>
                </a:solidFill>
                <a:latin typeface="Calibri" panose="020F0502020204030204" pitchFamily="34" charset="0"/>
              </a:rPr>
              <a:t>that</a:t>
            </a:r>
            <a:r>
              <a:rPr lang="tr-TR" altLang="tr-TR" sz="1800" dirty="0">
                <a:solidFill>
                  <a:srgbClr val="FF0000"/>
                </a:solidFill>
                <a:latin typeface="Calibri" panose="020F0502020204030204" pitchFamily="34" charset="0"/>
              </a:rPr>
              <a:t> t</a:t>
            </a:r>
            <a:r>
              <a:rPr lang="en-GB" altLang="tr-TR" sz="1800" dirty="0">
                <a:solidFill>
                  <a:srgbClr val="FF0000"/>
                </a:solidFill>
                <a:latin typeface="Calibri" panose="020F0502020204030204" pitchFamily="34" charset="0"/>
              </a:rPr>
              <a:t>he experiment to be designed should to be a discipline-specific research and aim to solve an engineering problem based on the chemical engineering subjects of mass transfer, heat transfer, thermodynamics, fluid mechanics, separation processes, </a:t>
            </a:r>
            <a:r>
              <a:rPr lang="en-US" altLang="tr-TR" sz="1800" dirty="0">
                <a:solidFill>
                  <a:srgbClr val="FF0000"/>
                </a:solidFill>
                <a:latin typeface="Calibri" panose="020F0502020204030204" pitchFamily="34" charset="0"/>
              </a:rPr>
              <a:t>chemical technologies, modeling, process control, reaction kinetics (examples to subtopics: crystallization, adsorption, kinetic,</a:t>
            </a:r>
            <a:r>
              <a:rPr lang="en-GB" altLang="tr-TR" sz="1800" dirty="0">
                <a:solidFill>
                  <a:srgbClr val="FF0000"/>
                </a:solidFill>
                <a:latin typeface="Calibri" panose="020F0502020204030204" pitchFamily="34" charset="0"/>
              </a:rPr>
              <a:t> surface and shear stress, determination of the amount of substances, etc.).</a:t>
            </a:r>
            <a:endParaRPr lang="tr-TR" altLang="tr-TR" sz="1800" dirty="0">
              <a:solidFill>
                <a:srgbClr val="FF0000"/>
              </a:solidFill>
              <a:latin typeface="Calibri" panose="020F0502020204030204" pitchFamily="34" charset="0"/>
            </a:endParaRPr>
          </a:p>
          <a:p>
            <a:pPr marL="0" indent="0" algn="just">
              <a:buNone/>
            </a:pPr>
            <a:endParaRPr lang="tr-TR" altLang="tr-TR" sz="1800" dirty="0">
              <a:solidFill>
                <a:srgbClr val="FF0000"/>
              </a:solidFill>
              <a:latin typeface="Calibri" panose="020F0502020204030204" pitchFamily="34" charset="0"/>
            </a:endParaRPr>
          </a:p>
        </p:txBody>
      </p:sp>
      <p:pic>
        <p:nvPicPr>
          <p:cNvPr id="4" name="Resim 1">
            <a:extLst>
              <a:ext uri="{FF2B5EF4-FFF2-40B4-BE49-F238E27FC236}">
                <a16:creationId xmlns:a16="http://schemas.microsoft.com/office/drawing/2014/main" id="{377F9EAE-1DE5-4238-AC5F-BE1E15AB3C0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8128" y="1587970"/>
            <a:ext cx="2697163" cy="224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Resim 1">
            <a:extLst>
              <a:ext uri="{FF2B5EF4-FFF2-40B4-BE49-F238E27FC236}">
                <a16:creationId xmlns:a16="http://schemas.microsoft.com/office/drawing/2014/main" id="{62C178E5-9A45-13A6-838D-A00DA5FFB79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052888"/>
            <a:ext cx="2752725" cy="216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5358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1">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Rounded Corners 13">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layt Numarası Yer Tutucusu 2">
            <a:extLst>
              <a:ext uri="{FF2B5EF4-FFF2-40B4-BE49-F238E27FC236}">
                <a16:creationId xmlns:a16="http://schemas.microsoft.com/office/drawing/2014/main" id="{E336CB42-C079-42F6-BA56-4E8FA609EBCA}"/>
              </a:ext>
            </a:extLst>
          </p:cNvPr>
          <p:cNvSpPr>
            <a:spLocks noGrp="1"/>
          </p:cNvSpPr>
          <p:nvPr>
            <p:ph type="sldNum" sz="quarter" idx="12"/>
          </p:nvPr>
        </p:nvSpPr>
        <p:spPr>
          <a:xfrm>
            <a:off x="8610600" y="6356350"/>
            <a:ext cx="2743200" cy="365125"/>
          </a:xfrm>
        </p:spPr>
        <p:txBody>
          <a:bodyPr>
            <a:normAutofit/>
          </a:bodyPr>
          <a:lstStyle/>
          <a:p>
            <a:pPr>
              <a:spcAft>
                <a:spcPts val="600"/>
              </a:spcAft>
            </a:pPr>
            <a:fld id="{4854181D-6920-4594-9A5D-6CE56DC9F8B2}" type="slidenum">
              <a:rPr lang="en-US">
                <a:solidFill>
                  <a:srgbClr val="FFFFFF"/>
                </a:solidFill>
              </a:rPr>
              <a:pPr>
                <a:spcAft>
                  <a:spcPts val="600"/>
                </a:spcAft>
              </a:pPr>
              <a:t>3</a:t>
            </a:fld>
            <a:endParaRPr lang="en-US">
              <a:solidFill>
                <a:srgbClr val="FFFFFF"/>
              </a:solidFill>
            </a:endParaRPr>
          </a:p>
        </p:txBody>
      </p:sp>
      <p:sp>
        <p:nvSpPr>
          <p:cNvPr id="6" name="İçerik Yer Tutucusu 1">
            <a:extLst>
              <a:ext uri="{FF2B5EF4-FFF2-40B4-BE49-F238E27FC236}">
                <a16:creationId xmlns:a16="http://schemas.microsoft.com/office/drawing/2014/main" id="{C3746614-F740-9ECD-988B-F40794258DC1}"/>
              </a:ext>
            </a:extLst>
          </p:cNvPr>
          <p:cNvSpPr>
            <a:spLocks noGrp="1"/>
          </p:cNvSpPr>
          <p:nvPr>
            <p:ph idx="1"/>
          </p:nvPr>
        </p:nvSpPr>
        <p:spPr>
          <a:xfrm>
            <a:off x="916388" y="1729067"/>
            <a:ext cx="10569160" cy="3857036"/>
          </a:xfrm>
        </p:spPr>
        <p:txBody>
          <a:bodyPr rtlCol="0">
            <a:noAutofit/>
          </a:bodyPr>
          <a:lstStyle/>
          <a:p>
            <a:pPr marL="0" indent="0" eaLnBrk="1" fontAlgn="auto" hangingPunct="1">
              <a:spcBef>
                <a:spcPts val="600"/>
              </a:spcBef>
              <a:spcAft>
                <a:spcPts val="600"/>
              </a:spcAft>
              <a:buNone/>
              <a:defRPr/>
            </a:pPr>
            <a:r>
              <a:rPr lang="tr-TR" sz="1800" dirty="0">
                <a:latin typeface="Calibri" panose="020F0502020204030204" pitchFamily="34" charset="0"/>
              </a:rPr>
              <a:t>Deney Tasarlama Esnasında İzlenecek Adımlar /</a:t>
            </a:r>
            <a:r>
              <a:rPr lang="en-US" sz="1800" dirty="0">
                <a:latin typeface="Calibri" panose="020F0502020204030204" pitchFamily="34" charset="0"/>
              </a:rPr>
              <a:t>Steps to be Followed for Experiment Design</a:t>
            </a:r>
          </a:p>
          <a:p>
            <a:pPr algn="just" eaLnBrk="1" fontAlgn="auto" hangingPunct="1">
              <a:spcBef>
                <a:spcPts val="600"/>
              </a:spcBef>
              <a:spcAft>
                <a:spcPts val="600"/>
              </a:spcAft>
              <a:buFont typeface="Wingdings" panose="05000000000000000000" pitchFamily="2" charset="2"/>
              <a:buChar char="v"/>
              <a:defRPr/>
            </a:pPr>
            <a:r>
              <a:rPr lang="tr-TR" sz="1800" dirty="0">
                <a:latin typeface="Calibri" panose="020F0502020204030204" pitchFamily="34" charset="0"/>
              </a:rPr>
              <a:t>"Deney Tasarlama" projesi için Kimya Mühendisliği Öğrenci Laboratuvarları </a:t>
            </a:r>
            <a:r>
              <a:rPr lang="tr-TR" sz="1800" dirty="0"/>
              <a:t>I-II-III (KMD 106, 107, 301) ‘te </a:t>
            </a:r>
            <a:r>
              <a:rPr lang="tr-TR" sz="1800" dirty="0">
                <a:latin typeface="Calibri" panose="020F0502020204030204" pitchFamily="34" charset="0"/>
              </a:rPr>
              <a:t>bulunan kimyasal maddeler, cam malzemeler, makine-teçhizat ve enstrümantal analiz cihazları göz önüne alınarak ve bu malzemelerin gösterildiği video izlenerek laboratuvar envanteri oluşturulacaktır.</a:t>
            </a:r>
          </a:p>
          <a:p>
            <a:pPr marL="0" indent="0" algn="just">
              <a:spcBef>
                <a:spcPts val="600"/>
              </a:spcBef>
              <a:spcAft>
                <a:spcPts val="600"/>
              </a:spcAft>
              <a:buNone/>
              <a:defRPr/>
            </a:pPr>
            <a:r>
              <a:rPr lang="en-US" sz="1800" dirty="0">
                <a:solidFill>
                  <a:srgbClr val="FF0000"/>
                </a:solidFill>
                <a:latin typeface="Calibri" panose="020F0502020204030204" pitchFamily="34" charset="0"/>
              </a:rPr>
              <a:t>For the "Experiment Design" project, a laboratory inventory will be created by considering</a:t>
            </a:r>
            <a:r>
              <a:rPr lang="tr-TR" sz="1800" dirty="0">
                <a:solidFill>
                  <a:srgbClr val="FF0000"/>
                </a:solidFill>
                <a:latin typeface="Calibri" panose="020F0502020204030204" pitchFamily="34" charset="0"/>
              </a:rPr>
              <a:t> </a:t>
            </a:r>
            <a:r>
              <a:rPr lang="tr-TR" sz="1800" dirty="0" err="1">
                <a:solidFill>
                  <a:srgbClr val="FF0000"/>
                </a:solidFill>
                <a:latin typeface="Calibri" panose="020F0502020204030204" pitchFamily="34" charset="0"/>
              </a:rPr>
              <a:t>the</a:t>
            </a:r>
            <a:r>
              <a:rPr lang="tr-TR" sz="1800" dirty="0">
                <a:solidFill>
                  <a:srgbClr val="FF0000"/>
                </a:solidFill>
                <a:latin typeface="Calibri" panose="020F0502020204030204" pitchFamily="34" charset="0"/>
              </a:rPr>
              <a:t> </a:t>
            </a:r>
            <a:r>
              <a:rPr lang="en-GB" sz="1800" dirty="0">
                <a:solidFill>
                  <a:srgbClr val="FF0000"/>
                </a:solidFill>
                <a:latin typeface="Calibri" panose="020F0502020204030204" pitchFamily="34" charset="0"/>
              </a:rPr>
              <a:t>chemical</a:t>
            </a:r>
            <a:r>
              <a:rPr lang="tr-TR" sz="1800" dirty="0">
                <a:solidFill>
                  <a:srgbClr val="FF0000"/>
                </a:solidFill>
                <a:latin typeface="Calibri" panose="020F0502020204030204" pitchFamily="34" charset="0"/>
              </a:rPr>
              <a:t>s</a:t>
            </a:r>
            <a:r>
              <a:rPr lang="en-GB" sz="1800" dirty="0">
                <a:solidFill>
                  <a:srgbClr val="FF0000"/>
                </a:solidFill>
                <a:latin typeface="Calibri" panose="020F0502020204030204" pitchFamily="34" charset="0"/>
              </a:rPr>
              <a:t>, laboratory glassware, machine-equipment and instrumental analysis devices in Chemical Engineering Student Laboratories I-II-III (KMD 106, 107, 301)</a:t>
            </a:r>
            <a:r>
              <a:rPr lang="tr-TR" sz="1800" dirty="0">
                <a:solidFill>
                  <a:srgbClr val="FF0000"/>
                </a:solidFill>
                <a:latin typeface="Calibri" panose="020F0502020204030204" pitchFamily="34" charset="0"/>
              </a:rPr>
              <a:t> </a:t>
            </a:r>
            <a:r>
              <a:rPr lang="tr-TR" sz="1800" dirty="0" err="1">
                <a:solidFill>
                  <a:srgbClr val="FF0000"/>
                </a:solidFill>
                <a:latin typeface="Calibri" panose="020F0502020204030204" pitchFamily="34" charset="0"/>
              </a:rPr>
              <a:t>and</a:t>
            </a:r>
            <a:r>
              <a:rPr lang="tr-TR" sz="1800" dirty="0">
                <a:solidFill>
                  <a:srgbClr val="FF0000"/>
                </a:solidFill>
                <a:latin typeface="Calibri" panose="020F0502020204030204" pitchFamily="34" charset="0"/>
              </a:rPr>
              <a:t> </a:t>
            </a:r>
            <a:r>
              <a:rPr lang="en-US" sz="1800" dirty="0">
                <a:solidFill>
                  <a:srgbClr val="FF0000"/>
                </a:solidFill>
                <a:latin typeface="Calibri" panose="020F0502020204030204" pitchFamily="34" charset="0"/>
              </a:rPr>
              <a:t>also by watching the video showing these materials</a:t>
            </a:r>
            <a:endParaRPr lang="tr-TR" sz="1800" dirty="0">
              <a:solidFill>
                <a:srgbClr val="FF0000"/>
              </a:solidFill>
              <a:latin typeface="Calibri" panose="020F0502020204030204" pitchFamily="34" charset="0"/>
            </a:endParaRPr>
          </a:p>
          <a:p>
            <a:pPr marL="0" indent="0" algn="just">
              <a:spcBef>
                <a:spcPts val="600"/>
              </a:spcBef>
              <a:spcAft>
                <a:spcPts val="600"/>
              </a:spcAft>
              <a:buNone/>
              <a:defRPr/>
            </a:pPr>
            <a:endParaRPr lang="tr-TR" sz="1800" dirty="0">
              <a:solidFill>
                <a:srgbClr val="FF0000"/>
              </a:solidFill>
              <a:latin typeface="Calibri" panose="020F0502020204030204" pitchFamily="34" charset="0"/>
            </a:endParaRPr>
          </a:p>
          <a:p>
            <a:pPr algn="just" eaLnBrk="1" fontAlgn="auto" hangingPunct="1">
              <a:spcBef>
                <a:spcPts val="600"/>
              </a:spcBef>
              <a:spcAft>
                <a:spcPts val="600"/>
              </a:spcAft>
              <a:buFont typeface="Wingdings" panose="05000000000000000000" pitchFamily="2" charset="2"/>
              <a:buChar char="v"/>
              <a:defRPr/>
            </a:pPr>
            <a:r>
              <a:rPr lang="tr-TR" sz="1800" dirty="0">
                <a:solidFill>
                  <a:schemeClr val="tx1"/>
                </a:solidFill>
                <a:latin typeface="Calibri" panose="020F0502020204030204" pitchFamily="34" charset="0"/>
              </a:rPr>
              <a:t>Laboratuvar envanteri oluşturulurken sadece bu malzemeler ile sınırlı kalınmayacak, tasarlanması düşünülen deney için gerekli olabilecek ve ulaşılabilir olan diğer malzemeler ve cihazlarda göz önüne alınacaktır</a:t>
            </a:r>
            <a:r>
              <a:rPr lang="tr-TR" dirty="0">
                <a:solidFill>
                  <a:schemeClr val="tx1"/>
                </a:solidFill>
                <a:latin typeface="Calibri" panose="020F0502020204030204" pitchFamily="34" charset="0"/>
              </a:rPr>
              <a:t>.</a:t>
            </a:r>
          </a:p>
          <a:p>
            <a:pPr marL="0" indent="0" algn="just" eaLnBrk="1" fontAlgn="auto" hangingPunct="1">
              <a:spcAft>
                <a:spcPts val="0"/>
              </a:spcAft>
              <a:buNone/>
              <a:defRPr/>
            </a:pPr>
            <a:r>
              <a:rPr lang="en-US" sz="1800" dirty="0">
                <a:solidFill>
                  <a:srgbClr val="FF0000"/>
                </a:solidFill>
                <a:latin typeface="Calibri" panose="020F0502020204030204" pitchFamily="34" charset="0"/>
              </a:rPr>
              <a:t>While creating the laboratory inventory, it will not be limited to these materials, but also other materials and devices that are accessible and necessary for the designed experiment will be considered</a:t>
            </a:r>
            <a:endParaRPr lang="tr-TR" sz="18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934797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1">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Rounded Corners 13">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layt Numarası Yer Tutucusu 2">
            <a:extLst>
              <a:ext uri="{FF2B5EF4-FFF2-40B4-BE49-F238E27FC236}">
                <a16:creationId xmlns:a16="http://schemas.microsoft.com/office/drawing/2014/main" id="{E336CB42-C079-42F6-BA56-4E8FA609EBCA}"/>
              </a:ext>
            </a:extLst>
          </p:cNvPr>
          <p:cNvSpPr>
            <a:spLocks noGrp="1"/>
          </p:cNvSpPr>
          <p:nvPr>
            <p:ph type="sldNum" sz="quarter" idx="12"/>
          </p:nvPr>
        </p:nvSpPr>
        <p:spPr>
          <a:xfrm>
            <a:off x="8610600" y="6356350"/>
            <a:ext cx="2743200" cy="365125"/>
          </a:xfrm>
        </p:spPr>
        <p:txBody>
          <a:bodyPr>
            <a:normAutofit/>
          </a:bodyPr>
          <a:lstStyle/>
          <a:p>
            <a:pPr>
              <a:spcAft>
                <a:spcPts val="600"/>
              </a:spcAft>
            </a:pPr>
            <a:fld id="{4854181D-6920-4594-9A5D-6CE56DC9F8B2}" type="slidenum">
              <a:rPr lang="en-US">
                <a:solidFill>
                  <a:srgbClr val="FFFFFF"/>
                </a:solidFill>
              </a:rPr>
              <a:pPr>
                <a:spcAft>
                  <a:spcPts val="600"/>
                </a:spcAft>
              </a:pPr>
              <a:t>4</a:t>
            </a:fld>
            <a:endParaRPr lang="en-US">
              <a:solidFill>
                <a:srgbClr val="FFFFFF"/>
              </a:solidFill>
            </a:endParaRPr>
          </a:p>
        </p:txBody>
      </p:sp>
      <p:sp>
        <p:nvSpPr>
          <p:cNvPr id="7" name="Metin kutusu 6">
            <a:extLst>
              <a:ext uri="{FF2B5EF4-FFF2-40B4-BE49-F238E27FC236}">
                <a16:creationId xmlns:a16="http://schemas.microsoft.com/office/drawing/2014/main" id="{E6AF05D6-AF6D-883E-16D9-8355A1558028}"/>
              </a:ext>
            </a:extLst>
          </p:cNvPr>
          <p:cNvSpPr txBox="1"/>
          <p:nvPr/>
        </p:nvSpPr>
        <p:spPr>
          <a:xfrm>
            <a:off x="1245548" y="2005563"/>
            <a:ext cx="9650339" cy="369332"/>
          </a:xfrm>
          <a:prstGeom prst="rect">
            <a:avLst/>
          </a:prstGeom>
          <a:noFill/>
        </p:spPr>
        <p:txBody>
          <a:bodyPr wrap="square">
            <a:spAutoFit/>
          </a:bodyPr>
          <a:lstStyle/>
          <a:p>
            <a:pPr algn="just" eaLnBrk="1" fontAlgn="auto" hangingPunct="1">
              <a:spcBef>
                <a:spcPts val="600"/>
              </a:spcBef>
              <a:spcAft>
                <a:spcPts val="600"/>
              </a:spcAft>
              <a:buFont typeface="Wingdings" panose="05000000000000000000" pitchFamily="2" charset="2"/>
              <a:buChar char="v"/>
              <a:defRPr/>
            </a:pPr>
            <a:r>
              <a:rPr lang="tr-TR" dirty="0">
                <a:latin typeface="Calibri" panose="020F0502020204030204" pitchFamily="34" charset="0"/>
              </a:rPr>
              <a:t>Oluşturulan envanter göz önünde bulundurularak, deney tasarlama konu başlıkları belirlenecektir.</a:t>
            </a:r>
          </a:p>
        </p:txBody>
      </p:sp>
      <p:sp>
        <p:nvSpPr>
          <p:cNvPr id="9" name="Metin kutusu 8">
            <a:extLst>
              <a:ext uri="{FF2B5EF4-FFF2-40B4-BE49-F238E27FC236}">
                <a16:creationId xmlns:a16="http://schemas.microsoft.com/office/drawing/2014/main" id="{4402BA8D-A56E-4F2D-6292-3F783C3EE895}"/>
              </a:ext>
            </a:extLst>
          </p:cNvPr>
          <p:cNvSpPr txBox="1"/>
          <p:nvPr/>
        </p:nvSpPr>
        <p:spPr>
          <a:xfrm>
            <a:off x="2040307" y="2469322"/>
            <a:ext cx="8727393" cy="369332"/>
          </a:xfrm>
          <a:prstGeom prst="rect">
            <a:avLst/>
          </a:prstGeom>
          <a:noFill/>
        </p:spPr>
        <p:txBody>
          <a:bodyPr wrap="square">
            <a:spAutoFit/>
          </a:bodyPr>
          <a:lstStyle/>
          <a:p>
            <a:pPr algn="just" eaLnBrk="1" fontAlgn="auto" hangingPunct="1">
              <a:spcBef>
                <a:spcPts val="600"/>
              </a:spcBef>
              <a:spcAft>
                <a:spcPts val="600"/>
              </a:spcAft>
              <a:buFont typeface="Wingdings" panose="05000000000000000000" pitchFamily="2" charset="2"/>
              <a:buChar char="v"/>
              <a:defRPr/>
            </a:pPr>
            <a:r>
              <a:rPr lang="en-US" dirty="0">
                <a:solidFill>
                  <a:srgbClr val="FF0000"/>
                </a:solidFill>
                <a:latin typeface="Calibri" panose="020F0502020204030204" pitchFamily="34" charset="0"/>
              </a:rPr>
              <a:t>Experiment design topics will be determined by considering the laboratory inventory.</a:t>
            </a:r>
            <a:endParaRPr lang="tr-TR" dirty="0">
              <a:solidFill>
                <a:srgbClr val="FF0000"/>
              </a:solidFill>
              <a:latin typeface="Calibri" panose="020F0502020204030204" pitchFamily="34" charset="0"/>
            </a:endParaRPr>
          </a:p>
        </p:txBody>
      </p:sp>
      <p:sp>
        <p:nvSpPr>
          <p:cNvPr id="11" name="Metin kutusu 10">
            <a:extLst>
              <a:ext uri="{FF2B5EF4-FFF2-40B4-BE49-F238E27FC236}">
                <a16:creationId xmlns:a16="http://schemas.microsoft.com/office/drawing/2014/main" id="{8DB7AD7B-0278-259E-C5F6-87DCE3E2687B}"/>
              </a:ext>
            </a:extLst>
          </p:cNvPr>
          <p:cNvSpPr txBox="1"/>
          <p:nvPr/>
        </p:nvSpPr>
        <p:spPr>
          <a:xfrm>
            <a:off x="944666" y="2933081"/>
            <a:ext cx="10302667" cy="646331"/>
          </a:xfrm>
          <a:prstGeom prst="rect">
            <a:avLst/>
          </a:prstGeom>
          <a:noFill/>
        </p:spPr>
        <p:txBody>
          <a:bodyPr wrap="square">
            <a:spAutoFit/>
          </a:bodyPr>
          <a:lstStyle/>
          <a:p>
            <a:pPr algn="just" eaLnBrk="1" fontAlgn="auto" hangingPunct="1">
              <a:spcBef>
                <a:spcPts val="600"/>
              </a:spcBef>
              <a:spcAft>
                <a:spcPts val="600"/>
              </a:spcAft>
              <a:buFont typeface="Wingdings" panose="05000000000000000000" pitchFamily="2" charset="2"/>
              <a:buChar char="v"/>
              <a:defRPr/>
            </a:pPr>
            <a:r>
              <a:rPr lang="tr-TR" dirty="0">
                <a:solidFill>
                  <a:schemeClr val="tx1"/>
                </a:solidFill>
                <a:latin typeface="Calibri" panose="020F0502020204030204" pitchFamily="34" charset="0"/>
              </a:rPr>
              <a:t>Deney tasarımları gerçekleştirilirken mühendislik laboratuvarları derslerinde mevcut olan deneylerden bağımsız yeni ve farklı deney tasarımları oluşturulacaktır. </a:t>
            </a:r>
          </a:p>
        </p:txBody>
      </p:sp>
      <p:sp>
        <p:nvSpPr>
          <p:cNvPr id="13" name="Metin kutusu 12">
            <a:extLst>
              <a:ext uri="{FF2B5EF4-FFF2-40B4-BE49-F238E27FC236}">
                <a16:creationId xmlns:a16="http://schemas.microsoft.com/office/drawing/2014/main" id="{07463A20-42D5-8669-AC7B-FE5232206BD0}"/>
              </a:ext>
            </a:extLst>
          </p:cNvPr>
          <p:cNvSpPr txBox="1"/>
          <p:nvPr/>
        </p:nvSpPr>
        <p:spPr>
          <a:xfrm>
            <a:off x="2062384" y="3598990"/>
            <a:ext cx="8431851" cy="646331"/>
          </a:xfrm>
          <a:prstGeom prst="rect">
            <a:avLst/>
          </a:prstGeom>
          <a:noFill/>
        </p:spPr>
        <p:txBody>
          <a:bodyPr wrap="square">
            <a:spAutoFit/>
          </a:bodyPr>
          <a:lstStyle/>
          <a:p>
            <a:pPr marL="273050" marR="0" lvl="0" indent="-273050" algn="just" defTabSz="914400" rtl="0" eaLnBrk="1" fontAlgn="auto" latinLnBrk="0" hangingPunct="1">
              <a:lnSpc>
                <a:spcPct val="100000"/>
              </a:lnSpc>
              <a:spcBef>
                <a:spcPts val="600"/>
              </a:spcBef>
              <a:spcAft>
                <a:spcPts val="600"/>
              </a:spcAft>
              <a:buClr>
                <a:srgbClr val="7E97AD"/>
              </a:buClr>
              <a:buSzPct val="100000"/>
              <a:buFont typeface="Wingdings" panose="05000000000000000000" pitchFamily="2" charset="2"/>
              <a:buChar char="v"/>
              <a:tabLst/>
              <a:defRPr/>
            </a:pPr>
            <a:r>
              <a:rPr kumimoji="0" lang="en-US"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While performing the experimental designs, new and different experimental designs will be created independent of the experiments available in engineering laboratories</a:t>
            </a:r>
            <a:r>
              <a:rPr kumimoji="0" lang="en-US" sz="16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a:t>
            </a:r>
            <a:endParaRPr kumimoji="0" lang="tr-TR" sz="16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endParaRPr>
          </a:p>
        </p:txBody>
      </p:sp>
      <p:sp>
        <p:nvSpPr>
          <p:cNvPr id="15" name="Metin kutusu 14">
            <a:extLst>
              <a:ext uri="{FF2B5EF4-FFF2-40B4-BE49-F238E27FC236}">
                <a16:creationId xmlns:a16="http://schemas.microsoft.com/office/drawing/2014/main" id="{E760368F-15E3-4142-CD7B-4A7BA22018CE}"/>
              </a:ext>
            </a:extLst>
          </p:cNvPr>
          <p:cNvSpPr txBox="1"/>
          <p:nvPr/>
        </p:nvSpPr>
        <p:spPr>
          <a:xfrm>
            <a:off x="1151546" y="4423608"/>
            <a:ext cx="9342689" cy="646331"/>
          </a:xfrm>
          <a:prstGeom prst="rect">
            <a:avLst/>
          </a:prstGeom>
          <a:noFill/>
        </p:spPr>
        <p:txBody>
          <a:bodyPr wrap="square">
            <a:spAutoFit/>
          </a:bodyPr>
          <a:lstStyle/>
          <a:p>
            <a:pPr lvl="0" algn="just"/>
            <a:r>
              <a:rPr lang="tr-TR" dirty="0">
                <a:solidFill>
                  <a:schemeClr val="tx1"/>
                </a:solidFill>
                <a:latin typeface="Calibri" panose="020F0502020204030204" pitchFamily="34" charset="0"/>
              </a:rPr>
              <a:t>Tasarlamaya karar verilen deneyin yapılabilirlik onayı </a:t>
            </a:r>
            <a:r>
              <a:rPr lang="tr-TR" b="1" u="sng" dirty="0">
                <a:solidFill>
                  <a:schemeClr val="tx1"/>
                </a:solidFill>
                <a:latin typeface="Calibri" panose="020F0502020204030204" pitchFamily="34" charset="0"/>
              </a:rPr>
              <a:t>Doç. Dr. Osman İSMAİL ve </a:t>
            </a:r>
            <a:r>
              <a:rPr lang="tr-TR" b="1" u="sng" dirty="0" err="1">
                <a:solidFill>
                  <a:schemeClr val="tx1"/>
                </a:solidFill>
                <a:latin typeface="Calibri" panose="020F0502020204030204" pitchFamily="34" charset="0"/>
              </a:rPr>
              <a:t>Öğr</a:t>
            </a:r>
            <a:r>
              <a:rPr lang="tr-TR" b="1" u="sng" dirty="0">
                <a:solidFill>
                  <a:schemeClr val="tx1"/>
                </a:solidFill>
                <a:latin typeface="Calibri" panose="020F0502020204030204" pitchFamily="34" charset="0"/>
              </a:rPr>
              <a:t> Gör. Dr. H. İrem </a:t>
            </a:r>
            <a:r>
              <a:rPr lang="tr-TR" b="1" u="sng" dirty="0" err="1">
                <a:solidFill>
                  <a:schemeClr val="tx1"/>
                </a:solidFill>
                <a:latin typeface="Calibri" panose="020F0502020204030204" pitchFamily="34" charset="0"/>
              </a:rPr>
              <a:t>ÖZGÜNDÜZ</a:t>
            </a:r>
            <a:r>
              <a:rPr lang="tr-TR" dirty="0" err="1">
                <a:solidFill>
                  <a:schemeClr val="tx1"/>
                </a:solidFill>
                <a:latin typeface="Calibri" panose="020F0502020204030204" pitchFamily="34" charset="0"/>
              </a:rPr>
              <a:t>’den</a:t>
            </a:r>
            <a:r>
              <a:rPr lang="tr-TR" dirty="0">
                <a:solidFill>
                  <a:schemeClr val="tx1"/>
                </a:solidFill>
                <a:latin typeface="Calibri" panose="020F0502020204030204" pitchFamily="34" charset="0"/>
              </a:rPr>
              <a:t> alınacaktır.</a:t>
            </a:r>
          </a:p>
        </p:txBody>
      </p:sp>
      <p:sp>
        <p:nvSpPr>
          <p:cNvPr id="17" name="Metin kutusu 16">
            <a:extLst>
              <a:ext uri="{FF2B5EF4-FFF2-40B4-BE49-F238E27FC236}">
                <a16:creationId xmlns:a16="http://schemas.microsoft.com/office/drawing/2014/main" id="{685599D4-14D1-4BAC-8487-0AB3A6AC611D}"/>
              </a:ext>
            </a:extLst>
          </p:cNvPr>
          <p:cNvSpPr txBox="1"/>
          <p:nvPr/>
        </p:nvSpPr>
        <p:spPr>
          <a:xfrm>
            <a:off x="2204815" y="5208566"/>
            <a:ext cx="8691072" cy="646331"/>
          </a:xfrm>
          <a:prstGeom prst="rect">
            <a:avLst/>
          </a:prstGeom>
          <a:noFill/>
        </p:spPr>
        <p:txBody>
          <a:bodyPr wrap="square">
            <a:spAutoFit/>
          </a:bodyPr>
          <a:lstStyle/>
          <a:p>
            <a:pPr algn="just" eaLnBrk="1" fontAlgn="auto" hangingPunct="1">
              <a:spcAft>
                <a:spcPts val="0"/>
              </a:spcAft>
              <a:defRPr/>
            </a:pPr>
            <a:r>
              <a:rPr lang="en-US" dirty="0">
                <a:solidFill>
                  <a:srgbClr val="FF0000"/>
                </a:solidFill>
                <a:latin typeface="Calibri" panose="020F0502020204030204" pitchFamily="34" charset="0"/>
              </a:rPr>
              <a:t>The feasibility of the experiment decided to design will be approved by </a:t>
            </a:r>
            <a:r>
              <a:rPr lang="it-IT" b="1" u="sng" dirty="0">
                <a:solidFill>
                  <a:srgbClr val="FF0000"/>
                </a:solidFill>
                <a:latin typeface="Calibri" panose="020F0502020204030204" pitchFamily="34" charset="0"/>
              </a:rPr>
              <a:t>Prof.Dr. Müge SARI YILMAZ</a:t>
            </a:r>
            <a:r>
              <a:rPr lang="tr-TR" b="1" u="sng" dirty="0">
                <a:solidFill>
                  <a:schemeClr val="tx1"/>
                </a:solidFill>
                <a:latin typeface="Calibri" panose="020F0502020204030204" pitchFamily="34" charset="0"/>
              </a:rPr>
              <a:t> </a:t>
            </a:r>
            <a:r>
              <a:rPr lang="tr-TR" b="1" u="sng" dirty="0" err="1">
                <a:solidFill>
                  <a:srgbClr val="FF0000"/>
                </a:solidFill>
                <a:latin typeface="Calibri" panose="020F0502020204030204" pitchFamily="34" charset="0"/>
              </a:rPr>
              <a:t>and</a:t>
            </a:r>
            <a:r>
              <a:rPr lang="tr-TR" b="1" u="sng" dirty="0">
                <a:solidFill>
                  <a:srgbClr val="FF0000"/>
                </a:solidFill>
                <a:latin typeface="Calibri" panose="020F0502020204030204" pitchFamily="34" charset="0"/>
              </a:rPr>
              <a:t> </a:t>
            </a:r>
            <a:r>
              <a:rPr lang="en-US" b="1" u="sng" dirty="0">
                <a:solidFill>
                  <a:srgbClr val="FF0000"/>
                </a:solidFill>
                <a:latin typeface="Calibri" panose="020F0502020204030204" pitchFamily="34" charset="0"/>
              </a:rPr>
              <a:t>Specialist</a:t>
            </a:r>
            <a:r>
              <a:rPr lang="tr-TR" b="1" u="sng" dirty="0">
                <a:solidFill>
                  <a:srgbClr val="FF0000"/>
                </a:solidFill>
                <a:latin typeface="Calibri" panose="020F0502020204030204" pitchFamily="34" charset="0"/>
              </a:rPr>
              <a:t> Dr. H. İrem ÖZGÜNDÜZ</a:t>
            </a:r>
          </a:p>
        </p:txBody>
      </p:sp>
    </p:spTree>
    <p:extLst>
      <p:ext uri="{BB962C8B-B14F-4D97-AF65-F5344CB8AC3E}">
        <p14:creationId xmlns:p14="http://schemas.microsoft.com/office/powerpoint/2010/main" val="1765672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1">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Rounded Corners 13">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layt Numarası Yer Tutucusu 2">
            <a:extLst>
              <a:ext uri="{FF2B5EF4-FFF2-40B4-BE49-F238E27FC236}">
                <a16:creationId xmlns:a16="http://schemas.microsoft.com/office/drawing/2014/main" id="{E336CB42-C079-42F6-BA56-4E8FA609EBCA}"/>
              </a:ext>
            </a:extLst>
          </p:cNvPr>
          <p:cNvSpPr>
            <a:spLocks noGrp="1"/>
          </p:cNvSpPr>
          <p:nvPr>
            <p:ph type="sldNum" sz="quarter" idx="12"/>
          </p:nvPr>
        </p:nvSpPr>
        <p:spPr>
          <a:xfrm>
            <a:off x="8610600" y="6356350"/>
            <a:ext cx="2743200" cy="365125"/>
          </a:xfrm>
        </p:spPr>
        <p:txBody>
          <a:bodyPr>
            <a:normAutofit/>
          </a:bodyPr>
          <a:lstStyle/>
          <a:p>
            <a:pPr>
              <a:spcAft>
                <a:spcPts val="600"/>
              </a:spcAft>
            </a:pPr>
            <a:fld id="{4854181D-6920-4594-9A5D-6CE56DC9F8B2}" type="slidenum">
              <a:rPr lang="en-US">
                <a:solidFill>
                  <a:srgbClr val="FFFFFF"/>
                </a:solidFill>
              </a:rPr>
              <a:pPr>
                <a:spcAft>
                  <a:spcPts val="600"/>
                </a:spcAft>
              </a:pPr>
              <a:t>5</a:t>
            </a:fld>
            <a:endParaRPr lang="en-US">
              <a:solidFill>
                <a:srgbClr val="FFFFFF"/>
              </a:solidFill>
            </a:endParaRPr>
          </a:p>
        </p:txBody>
      </p:sp>
      <p:sp>
        <p:nvSpPr>
          <p:cNvPr id="8" name="İçerik Yer Tutucusu 1">
            <a:extLst>
              <a:ext uri="{FF2B5EF4-FFF2-40B4-BE49-F238E27FC236}">
                <a16:creationId xmlns:a16="http://schemas.microsoft.com/office/drawing/2014/main" id="{E244FB5E-5371-1BB9-4942-F83559E20DC1}"/>
              </a:ext>
            </a:extLst>
          </p:cNvPr>
          <p:cNvSpPr>
            <a:spLocks noGrp="1"/>
          </p:cNvSpPr>
          <p:nvPr>
            <p:ph idx="1"/>
          </p:nvPr>
        </p:nvSpPr>
        <p:spPr>
          <a:xfrm>
            <a:off x="1359016" y="1805969"/>
            <a:ext cx="9127223" cy="4412610"/>
          </a:xfrm>
        </p:spPr>
        <p:txBody>
          <a:bodyPr>
            <a:normAutofit fontScale="70000" lnSpcReduction="20000"/>
          </a:bodyPr>
          <a:lstStyle/>
          <a:p>
            <a:pPr algn="just">
              <a:buFont typeface="Wingdings" panose="05000000000000000000" pitchFamily="2" charset="2"/>
              <a:buChar char="Ø"/>
              <a:defRPr/>
            </a:pPr>
            <a:r>
              <a:rPr lang="tr-TR" sz="2300" dirty="0">
                <a:latin typeface="Calibri" panose="020F0502020204030204" pitchFamily="34" charset="0"/>
              </a:rPr>
              <a:t>Deneyiniz için uygun </a:t>
            </a:r>
            <a:r>
              <a:rPr lang="tr-TR" sz="2300" b="1" u="sng" dirty="0">
                <a:latin typeface="Calibri" panose="020F0502020204030204" pitchFamily="34" charset="0"/>
              </a:rPr>
              <a:t>başlık</a:t>
            </a:r>
            <a:r>
              <a:rPr lang="tr-TR" sz="2300" dirty="0">
                <a:latin typeface="Calibri" panose="020F0502020204030204" pitchFamily="34" charset="0"/>
              </a:rPr>
              <a:t> belirleyiniz</a:t>
            </a:r>
          </a:p>
          <a:p>
            <a:pPr marL="0" indent="0" algn="just">
              <a:buNone/>
              <a:defRPr/>
            </a:pPr>
            <a:r>
              <a:rPr lang="en-GB" altLang="tr-TR" sz="2300" dirty="0">
                <a:solidFill>
                  <a:srgbClr val="FF0000"/>
                </a:solidFill>
                <a:latin typeface="Calibri" panose="020F0502020204030204" pitchFamily="34" charset="0"/>
              </a:rPr>
              <a:t>Specify the appropriate </a:t>
            </a:r>
            <a:r>
              <a:rPr lang="en-GB" altLang="tr-TR" sz="2300" b="1" u="sng" dirty="0">
                <a:solidFill>
                  <a:srgbClr val="FF0000"/>
                </a:solidFill>
                <a:latin typeface="Calibri" panose="020F0502020204030204" pitchFamily="34" charset="0"/>
              </a:rPr>
              <a:t>title</a:t>
            </a:r>
            <a:r>
              <a:rPr lang="en-GB" altLang="tr-TR" sz="2300" dirty="0">
                <a:solidFill>
                  <a:srgbClr val="FF0000"/>
                </a:solidFill>
                <a:latin typeface="Calibri" panose="020F0502020204030204" pitchFamily="34" charset="0"/>
              </a:rPr>
              <a:t> for your experiment</a:t>
            </a:r>
            <a:endParaRPr lang="tr-TR" sz="2300" dirty="0">
              <a:solidFill>
                <a:srgbClr val="FF0000"/>
              </a:solidFill>
              <a:latin typeface="Calibri" panose="020F0502020204030204" pitchFamily="34" charset="0"/>
            </a:endParaRPr>
          </a:p>
          <a:p>
            <a:pPr algn="just">
              <a:buFont typeface="Wingdings" panose="05000000000000000000" pitchFamily="2" charset="2"/>
              <a:buChar char="Ø"/>
              <a:defRPr/>
            </a:pPr>
            <a:r>
              <a:rPr lang="tr-TR" sz="2300" dirty="0">
                <a:latin typeface="Calibri" panose="020F0502020204030204" pitchFamily="34" charset="0"/>
              </a:rPr>
              <a:t>Deneyin </a:t>
            </a:r>
            <a:r>
              <a:rPr lang="tr-TR" sz="2300" b="1" u="sng" dirty="0">
                <a:latin typeface="Calibri" panose="020F0502020204030204" pitchFamily="34" charset="0"/>
              </a:rPr>
              <a:t>amacını</a:t>
            </a:r>
            <a:r>
              <a:rPr lang="tr-TR" sz="2300" dirty="0">
                <a:latin typeface="Calibri" panose="020F0502020204030204" pitchFamily="34" charset="0"/>
              </a:rPr>
              <a:t> bir cümle ile ifade ediniz</a:t>
            </a:r>
          </a:p>
          <a:p>
            <a:pPr marL="0" indent="0" algn="just">
              <a:buNone/>
              <a:defRPr/>
            </a:pPr>
            <a:r>
              <a:rPr lang="en-GB" altLang="tr-TR" sz="2300" dirty="0">
                <a:solidFill>
                  <a:srgbClr val="FF0000"/>
                </a:solidFill>
                <a:latin typeface="Calibri" panose="020F0502020204030204" pitchFamily="34" charset="0"/>
              </a:rPr>
              <a:t>Express </a:t>
            </a:r>
            <a:r>
              <a:rPr lang="en-GB" altLang="tr-TR" sz="2300" b="1" u="sng" dirty="0">
                <a:solidFill>
                  <a:srgbClr val="FF0000"/>
                </a:solidFill>
                <a:latin typeface="Calibri" panose="020F0502020204030204" pitchFamily="34" charset="0"/>
              </a:rPr>
              <a:t>the purpose of the experiment </a:t>
            </a:r>
            <a:r>
              <a:rPr lang="en-GB" altLang="tr-TR" sz="2300" dirty="0">
                <a:solidFill>
                  <a:srgbClr val="FF0000"/>
                </a:solidFill>
                <a:latin typeface="Calibri" panose="020F0502020204030204" pitchFamily="34" charset="0"/>
              </a:rPr>
              <a:t>in a sentence.</a:t>
            </a:r>
            <a:endParaRPr lang="tr-TR" altLang="tr-TR" sz="2300" dirty="0">
              <a:solidFill>
                <a:srgbClr val="FF0000"/>
              </a:solidFill>
              <a:latin typeface="Calibri" panose="020F0502020204030204" pitchFamily="34" charset="0"/>
            </a:endParaRPr>
          </a:p>
          <a:p>
            <a:pPr algn="just">
              <a:buFont typeface="Wingdings" panose="05000000000000000000" pitchFamily="2" charset="2"/>
              <a:buChar char="Ø"/>
              <a:defRPr/>
            </a:pPr>
            <a:r>
              <a:rPr lang="tr-TR" sz="2300" dirty="0">
                <a:latin typeface="Calibri" panose="020F0502020204030204" pitchFamily="34" charset="0"/>
              </a:rPr>
              <a:t>Kullanılacak olan </a:t>
            </a:r>
            <a:r>
              <a:rPr lang="tr-TR" sz="2300" b="1" u="sng" dirty="0">
                <a:latin typeface="Calibri" panose="020F0502020204030204" pitchFamily="34" charset="0"/>
              </a:rPr>
              <a:t>kimyasalları</a:t>
            </a:r>
            <a:r>
              <a:rPr lang="tr-TR" sz="2300" dirty="0">
                <a:latin typeface="Calibri" panose="020F0502020204030204" pitchFamily="34" charset="0"/>
              </a:rPr>
              <a:t> belirtiniz</a:t>
            </a:r>
          </a:p>
          <a:p>
            <a:pPr marL="0" indent="0" algn="just">
              <a:buNone/>
              <a:defRPr/>
            </a:pPr>
            <a:r>
              <a:rPr lang="en-GB" altLang="tr-TR" sz="2300" dirty="0">
                <a:solidFill>
                  <a:srgbClr val="FF0000"/>
                </a:solidFill>
                <a:latin typeface="Calibri" panose="020F0502020204030204" pitchFamily="34" charset="0"/>
              </a:rPr>
              <a:t>Specify </a:t>
            </a:r>
            <a:r>
              <a:rPr lang="en-GB" altLang="tr-TR" sz="2300" b="1" u="sng" dirty="0">
                <a:solidFill>
                  <a:srgbClr val="FF0000"/>
                </a:solidFill>
                <a:latin typeface="Calibri" panose="020F0502020204030204" pitchFamily="34" charset="0"/>
              </a:rPr>
              <a:t>the chemicals </a:t>
            </a:r>
            <a:r>
              <a:rPr lang="en-GB" altLang="tr-TR" sz="2300" dirty="0">
                <a:solidFill>
                  <a:srgbClr val="FF0000"/>
                </a:solidFill>
                <a:latin typeface="Calibri" panose="020F0502020204030204" pitchFamily="34" charset="0"/>
              </a:rPr>
              <a:t>to be used.</a:t>
            </a:r>
            <a:endParaRPr lang="tr-TR" altLang="tr-TR" sz="2300" dirty="0">
              <a:solidFill>
                <a:srgbClr val="FF0000"/>
              </a:solidFill>
              <a:latin typeface="Calibri" panose="020F0502020204030204" pitchFamily="34" charset="0"/>
            </a:endParaRPr>
          </a:p>
          <a:p>
            <a:pPr algn="just">
              <a:buFont typeface="Wingdings" panose="05000000000000000000" pitchFamily="2" charset="2"/>
              <a:buChar char="Ø"/>
              <a:defRPr/>
            </a:pPr>
            <a:r>
              <a:rPr lang="tr-TR" sz="2300" dirty="0">
                <a:latin typeface="Calibri" panose="020F0502020204030204" pitchFamily="34" charset="0"/>
              </a:rPr>
              <a:t>Gerekli </a:t>
            </a:r>
            <a:r>
              <a:rPr lang="tr-TR" sz="2300" b="1" u="sng" dirty="0">
                <a:latin typeface="Calibri" panose="020F0502020204030204" pitchFamily="34" charset="0"/>
              </a:rPr>
              <a:t>ekipmanları</a:t>
            </a:r>
            <a:r>
              <a:rPr lang="tr-TR" sz="2300" dirty="0">
                <a:latin typeface="Calibri" panose="020F0502020204030204" pitchFamily="34" charset="0"/>
              </a:rPr>
              <a:t> belirtiniz</a:t>
            </a:r>
          </a:p>
          <a:p>
            <a:pPr marL="0" indent="0" algn="just">
              <a:buNone/>
              <a:defRPr/>
            </a:pPr>
            <a:r>
              <a:rPr lang="en-GB" altLang="tr-TR" sz="2300" dirty="0">
                <a:solidFill>
                  <a:srgbClr val="FF0000"/>
                </a:solidFill>
                <a:latin typeface="Calibri" panose="020F0502020204030204" pitchFamily="34" charset="0"/>
              </a:rPr>
              <a:t>Specify </a:t>
            </a:r>
            <a:r>
              <a:rPr lang="en-GB" altLang="tr-TR" sz="2300" b="1" u="sng" dirty="0">
                <a:solidFill>
                  <a:srgbClr val="FF0000"/>
                </a:solidFill>
                <a:latin typeface="Calibri" panose="020F0502020204030204" pitchFamily="34" charset="0"/>
              </a:rPr>
              <a:t>the machine-equipment </a:t>
            </a:r>
            <a:r>
              <a:rPr lang="en-GB" altLang="tr-TR" sz="2300" dirty="0">
                <a:solidFill>
                  <a:srgbClr val="FF0000"/>
                </a:solidFill>
                <a:latin typeface="Calibri" panose="020F0502020204030204" pitchFamily="34" charset="0"/>
              </a:rPr>
              <a:t>to be needed.</a:t>
            </a:r>
            <a:endParaRPr lang="tr-TR" altLang="tr-TR" sz="2300" dirty="0">
              <a:solidFill>
                <a:srgbClr val="FF0000"/>
              </a:solidFill>
              <a:latin typeface="Calibri" panose="020F0502020204030204" pitchFamily="34" charset="0"/>
            </a:endParaRPr>
          </a:p>
          <a:p>
            <a:pPr algn="just">
              <a:buFont typeface="Wingdings" panose="05000000000000000000" pitchFamily="2" charset="2"/>
              <a:buChar char="Ø"/>
              <a:defRPr/>
            </a:pPr>
            <a:r>
              <a:rPr lang="tr-TR" sz="2300" dirty="0">
                <a:latin typeface="Calibri" panose="020F0502020204030204" pitchFamily="34" charset="0"/>
              </a:rPr>
              <a:t>Sizden başka öğrencilerinde bu deneyi yapması durumunda, deneye hazır olup olmadıklarının ölçülebilmesi için </a:t>
            </a:r>
            <a:r>
              <a:rPr lang="tr-TR" sz="2300" b="1" u="sng" dirty="0">
                <a:latin typeface="Calibri" panose="020F0502020204030204" pitchFamily="34" charset="0"/>
              </a:rPr>
              <a:t>hazırlık sorularını</a:t>
            </a:r>
            <a:r>
              <a:rPr lang="tr-TR" sz="2300" dirty="0">
                <a:latin typeface="Calibri" panose="020F0502020204030204" pitchFamily="34" charset="0"/>
              </a:rPr>
              <a:t> belirleyiniz, </a:t>
            </a:r>
          </a:p>
          <a:p>
            <a:pPr algn="just">
              <a:buFont typeface="Wingdings" panose="05000000000000000000" pitchFamily="2" charset="2"/>
              <a:buChar char="Ø"/>
              <a:defRPr/>
            </a:pPr>
            <a:r>
              <a:rPr lang="en-GB" altLang="tr-TR" sz="2300" dirty="0">
                <a:solidFill>
                  <a:srgbClr val="FF0000"/>
                </a:solidFill>
                <a:latin typeface="Calibri" panose="020F0502020204030204" pitchFamily="34" charset="0"/>
              </a:rPr>
              <a:t>In the case other students will do this experiment, determine </a:t>
            </a:r>
            <a:r>
              <a:rPr lang="en-GB" altLang="tr-TR" sz="2300" b="1" u="sng" dirty="0">
                <a:solidFill>
                  <a:srgbClr val="FF0000"/>
                </a:solidFill>
                <a:latin typeface="Calibri" panose="020F0502020204030204" pitchFamily="34" charset="0"/>
              </a:rPr>
              <a:t>the preparation questions </a:t>
            </a:r>
            <a:r>
              <a:rPr lang="en-GB" altLang="tr-TR" sz="2300" dirty="0">
                <a:solidFill>
                  <a:srgbClr val="FF0000"/>
                </a:solidFill>
                <a:latin typeface="Calibri" panose="020F0502020204030204" pitchFamily="34" charset="0"/>
              </a:rPr>
              <a:t>to measure whether they are ready to experiment.</a:t>
            </a:r>
            <a:endParaRPr lang="tr-TR" altLang="tr-TR" sz="2300" dirty="0">
              <a:solidFill>
                <a:srgbClr val="FF0000"/>
              </a:solidFill>
              <a:latin typeface="Calibri" panose="020F0502020204030204" pitchFamily="34" charset="0"/>
            </a:endParaRPr>
          </a:p>
          <a:p>
            <a:pPr algn="just">
              <a:buFont typeface="Wingdings" panose="05000000000000000000" pitchFamily="2" charset="2"/>
              <a:buChar char="Ø"/>
              <a:defRPr/>
            </a:pPr>
            <a:r>
              <a:rPr lang="tr-TR" sz="2300" dirty="0">
                <a:latin typeface="Calibri" panose="020F0502020204030204" pitchFamily="34" charset="0"/>
              </a:rPr>
              <a:t>Deneyde araştırma konusu ya da çözüm getirilecek problemin hangi </a:t>
            </a:r>
            <a:r>
              <a:rPr lang="tr-TR" sz="2300" b="1" u="sng" dirty="0">
                <a:latin typeface="Calibri" panose="020F0502020204030204" pitchFamily="34" charset="0"/>
              </a:rPr>
              <a:t>teorik</a:t>
            </a:r>
            <a:r>
              <a:rPr lang="tr-TR" sz="2300" dirty="0">
                <a:latin typeface="Calibri" panose="020F0502020204030204" pitchFamily="34" charset="0"/>
              </a:rPr>
              <a:t> </a:t>
            </a:r>
            <a:r>
              <a:rPr lang="tr-TR" sz="2300" b="1" u="sng" dirty="0">
                <a:latin typeface="Calibri" panose="020F0502020204030204" pitchFamily="34" charset="0"/>
              </a:rPr>
              <a:t>bilgilerle</a:t>
            </a:r>
            <a:r>
              <a:rPr lang="tr-TR" sz="2300" dirty="0">
                <a:latin typeface="Calibri" panose="020F0502020204030204" pitchFamily="34" charset="0"/>
              </a:rPr>
              <a:t> bağlantılı olduğunu açıklayınız</a:t>
            </a:r>
          </a:p>
          <a:p>
            <a:pPr algn="just">
              <a:buFont typeface="Wingdings" panose="05000000000000000000" pitchFamily="2" charset="2"/>
              <a:buChar char="Ø"/>
              <a:defRPr/>
            </a:pPr>
            <a:r>
              <a:rPr lang="en-GB" altLang="tr-TR" sz="2300" dirty="0">
                <a:solidFill>
                  <a:srgbClr val="FF0000"/>
                </a:solidFill>
                <a:latin typeface="Calibri" panose="020F0502020204030204" pitchFamily="34" charset="0"/>
              </a:rPr>
              <a:t>Explain the research subject or the problem to be solved in your experiment by related with </a:t>
            </a:r>
            <a:r>
              <a:rPr lang="en-GB" altLang="tr-TR" sz="2300" b="1" u="sng" dirty="0">
                <a:solidFill>
                  <a:srgbClr val="FF0000"/>
                </a:solidFill>
                <a:latin typeface="Calibri" panose="020F0502020204030204" pitchFamily="34" charset="0"/>
              </a:rPr>
              <a:t>scientific theory</a:t>
            </a:r>
            <a:r>
              <a:rPr lang="en-GB" altLang="tr-TR" sz="2300" dirty="0">
                <a:solidFill>
                  <a:srgbClr val="FF0000"/>
                </a:solidFill>
                <a:latin typeface="Calibri" panose="020F0502020204030204" pitchFamily="34" charset="0"/>
              </a:rPr>
              <a:t>.</a:t>
            </a:r>
            <a:endParaRPr lang="tr-TR" altLang="tr-TR" sz="2300" dirty="0">
              <a:solidFill>
                <a:srgbClr val="FF0000"/>
              </a:solidFill>
              <a:latin typeface="Calibri" panose="020F0502020204030204" pitchFamily="34" charset="0"/>
            </a:endParaRPr>
          </a:p>
          <a:p>
            <a:pPr algn="just">
              <a:buFont typeface="Wingdings" panose="05000000000000000000" pitchFamily="2" charset="2"/>
              <a:buChar char="Ø"/>
              <a:defRPr/>
            </a:pPr>
            <a:endParaRPr lang="tr-TR" sz="2300" dirty="0">
              <a:latin typeface="Calibri" panose="020F0502020204030204" pitchFamily="34" charset="0"/>
            </a:endParaRPr>
          </a:p>
          <a:p>
            <a:pPr>
              <a:defRPr/>
            </a:pPr>
            <a:endParaRPr lang="tr-TR" sz="2200" dirty="0">
              <a:latin typeface="Calibri" panose="020F0502020204030204" pitchFamily="34" charset="0"/>
            </a:endParaRPr>
          </a:p>
        </p:txBody>
      </p:sp>
      <p:sp>
        <p:nvSpPr>
          <p:cNvPr id="10" name="Metin kutusu 9">
            <a:extLst>
              <a:ext uri="{FF2B5EF4-FFF2-40B4-BE49-F238E27FC236}">
                <a16:creationId xmlns:a16="http://schemas.microsoft.com/office/drawing/2014/main" id="{985FB8A3-EFA2-A069-44F1-760116937A93}"/>
              </a:ext>
            </a:extLst>
          </p:cNvPr>
          <p:cNvSpPr txBox="1"/>
          <p:nvPr/>
        </p:nvSpPr>
        <p:spPr>
          <a:xfrm>
            <a:off x="882941" y="252561"/>
            <a:ext cx="11113316" cy="369332"/>
          </a:xfrm>
          <a:prstGeom prst="rect">
            <a:avLst/>
          </a:prstGeom>
          <a:noFill/>
        </p:spPr>
        <p:txBody>
          <a:bodyPr wrap="square">
            <a:spAutoFit/>
          </a:bodyPr>
          <a:lstStyle/>
          <a:p>
            <a:pPr marL="0" indent="0" algn="just">
              <a:buNone/>
              <a:defRPr/>
            </a:pPr>
            <a:r>
              <a:rPr lang="tr-TR" sz="1800" dirty="0" err="1">
                <a:latin typeface="Calibri" panose="020F0502020204030204" pitchFamily="34" charset="0"/>
              </a:rPr>
              <a:t>Lab</a:t>
            </a:r>
            <a:r>
              <a:rPr lang="tr-TR" sz="1800" dirty="0">
                <a:latin typeface="Calibri" panose="020F0502020204030204" pitchFamily="34" charset="0"/>
              </a:rPr>
              <a:t> 3 kapsamında, tasarlanacak deney için aşağıda ayrıntıları verilen bir </a:t>
            </a:r>
            <a:r>
              <a:rPr lang="tr-TR" sz="1800" b="1" u="sng" dirty="0">
                <a:latin typeface="Calibri" panose="020F0502020204030204" pitchFamily="34" charset="0"/>
              </a:rPr>
              <a:t>“Deney Föyü” </a:t>
            </a:r>
            <a:r>
              <a:rPr lang="tr-TR" sz="1800" dirty="0">
                <a:latin typeface="Calibri" panose="020F0502020204030204" pitchFamily="34" charset="0"/>
              </a:rPr>
              <a:t>oluşturulması beklenmektedir.</a:t>
            </a:r>
          </a:p>
        </p:txBody>
      </p:sp>
      <p:sp>
        <p:nvSpPr>
          <p:cNvPr id="12" name="Metin kutusu 11">
            <a:extLst>
              <a:ext uri="{FF2B5EF4-FFF2-40B4-BE49-F238E27FC236}">
                <a16:creationId xmlns:a16="http://schemas.microsoft.com/office/drawing/2014/main" id="{EA284106-D45F-DBD3-2300-6B37AFABAE58}"/>
              </a:ext>
            </a:extLst>
          </p:cNvPr>
          <p:cNvSpPr txBox="1"/>
          <p:nvPr/>
        </p:nvSpPr>
        <p:spPr>
          <a:xfrm>
            <a:off x="998289" y="860140"/>
            <a:ext cx="10872133" cy="646331"/>
          </a:xfrm>
          <a:prstGeom prst="rect">
            <a:avLst/>
          </a:prstGeom>
          <a:noFill/>
        </p:spPr>
        <p:txBody>
          <a:bodyPr wrap="square">
            <a:spAutoFit/>
          </a:bodyPr>
          <a:lstStyle/>
          <a:p>
            <a:pPr marL="0" indent="0" algn="just">
              <a:buNone/>
            </a:pPr>
            <a:r>
              <a:rPr lang="tr-TR" altLang="tr-TR" dirty="0">
                <a:solidFill>
                  <a:srgbClr val="FF0000"/>
                </a:solidFill>
                <a:latin typeface="Calibri" panose="020F0502020204030204" pitchFamily="34" charset="0"/>
              </a:rPr>
              <a:t>W</a:t>
            </a:r>
            <a:r>
              <a:rPr lang="en-US" altLang="tr-TR" dirty="0" err="1">
                <a:solidFill>
                  <a:srgbClr val="FF0000"/>
                </a:solidFill>
                <a:latin typeface="Calibri" panose="020F0502020204030204" pitchFamily="34" charset="0"/>
              </a:rPr>
              <a:t>ithin</a:t>
            </a:r>
            <a:r>
              <a:rPr lang="en-US" altLang="tr-TR" dirty="0">
                <a:solidFill>
                  <a:srgbClr val="FF0000"/>
                </a:solidFill>
                <a:latin typeface="Calibri" panose="020F0502020204030204" pitchFamily="34" charset="0"/>
              </a:rPr>
              <a:t> the scope of the </a:t>
            </a:r>
            <a:r>
              <a:rPr lang="tr-TR" altLang="tr-TR" dirty="0">
                <a:solidFill>
                  <a:srgbClr val="FF0000"/>
                </a:solidFill>
                <a:latin typeface="Calibri" panose="020F0502020204030204" pitchFamily="34" charset="0"/>
              </a:rPr>
              <a:t>“L</a:t>
            </a:r>
            <a:r>
              <a:rPr lang="en-US" altLang="tr-TR" dirty="0" err="1">
                <a:solidFill>
                  <a:srgbClr val="FF0000"/>
                </a:solidFill>
                <a:latin typeface="Calibri" panose="020F0502020204030204" pitchFamily="34" charset="0"/>
              </a:rPr>
              <a:t>aboratory</a:t>
            </a:r>
            <a:r>
              <a:rPr lang="tr-TR" altLang="tr-TR" dirty="0">
                <a:solidFill>
                  <a:srgbClr val="FF0000"/>
                </a:solidFill>
                <a:latin typeface="Calibri" panose="020F0502020204030204" pitchFamily="34" charset="0"/>
              </a:rPr>
              <a:t> 3”</a:t>
            </a:r>
            <a:r>
              <a:rPr lang="en-US" altLang="tr-TR" dirty="0">
                <a:solidFill>
                  <a:srgbClr val="FF0000"/>
                </a:solidFill>
                <a:latin typeface="Calibri" panose="020F0502020204030204" pitchFamily="34" charset="0"/>
              </a:rPr>
              <a:t>, it is expected to</a:t>
            </a:r>
            <a:r>
              <a:rPr lang="tr-TR" altLang="tr-TR" dirty="0">
                <a:solidFill>
                  <a:srgbClr val="FF0000"/>
                </a:solidFill>
                <a:latin typeface="Calibri" panose="020F0502020204030204" pitchFamily="34" charset="0"/>
              </a:rPr>
              <a:t> c</a:t>
            </a:r>
            <a:r>
              <a:rPr lang="en-GB" altLang="tr-TR" dirty="0" err="1">
                <a:solidFill>
                  <a:srgbClr val="FF0000"/>
                </a:solidFill>
                <a:latin typeface="Calibri" panose="020F0502020204030204" pitchFamily="34" charset="0"/>
              </a:rPr>
              <a:t>reate</a:t>
            </a:r>
            <a:r>
              <a:rPr lang="en-GB" altLang="tr-TR" dirty="0">
                <a:solidFill>
                  <a:srgbClr val="FF0000"/>
                </a:solidFill>
                <a:latin typeface="Calibri" panose="020F0502020204030204" pitchFamily="34" charset="0"/>
              </a:rPr>
              <a:t> an </a:t>
            </a:r>
            <a:r>
              <a:rPr lang="tr-TR" altLang="tr-TR" b="1" u="sng" dirty="0">
                <a:solidFill>
                  <a:srgbClr val="FF0000"/>
                </a:solidFill>
                <a:latin typeface="Calibri" panose="020F0502020204030204" pitchFamily="34" charset="0"/>
              </a:rPr>
              <a:t>“</a:t>
            </a:r>
            <a:r>
              <a:rPr lang="en-GB" altLang="tr-TR" b="1" u="sng" dirty="0">
                <a:solidFill>
                  <a:srgbClr val="FF0000"/>
                </a:solidFill>
                <a:latin typeface="Calibri" panose="020F0502020204030204" pitchFamily="34" charset="0"/>
              </a:rPr>
              <a:t>Experiment Guide</a:t>
            </a:r>
            <a:r>
              <a:rPr lang="tr-TR" altLang="tr-TR" b="1" u="sng" dirty="0">
                <a:solidFill>
                  <a:srgbClr val="FF0000"/>
                </a:solidFill>
                <a:latin typeface="Calibri" panose="020F0502020204030204" pitchFamily="34" charset="0"/>
              </a:rPr>
              <a:t>”</a:t>
            </a:r>
            <a:r>
              <a:rPr lang="en-GB" altLang="tr-TR" b="1" u="sng" dirty="0">
                <a:solidFill>
                  <a:srgbClr val="FF0000"/>
                </a:solidFill>
                <a:latin typeface="Calibri" panose="020F0502020204030204" pitchFamily="34" charset="0"/>
              </a:rPr>
              <a:t> </a:t>
            </a:r>
            <a:r>
              <a:rPr lang="en-GB" altLang="tr-TR" dirty="0">
                <a:solidFill>
                  <a:srgbClr val="FF0000"/>
                </a:solidFill>
                <a:latin typeface="Calibri" panose="020F0502020204030204" pitchFamily="34" charset="0"/>
              </a:rPr>
              <a:t>according to the principles given below</a:t>
            </a:r>
            <a:r>
              <a:rPr lang="tr-TR" altLang="tr-TR" dirty="0">
                <a:solidFill>
                  <a:srgbClr val="FF0000"/>
                </a:solidFill>
                <a:latin typeface="Calibri" panose="020F0502020204030204" pitchFamily="34" charset="0"/>
              </a:rPr>
              <a:t> </a:t>
            </a:r>
            <a:r>
              <a:rPr lang="tr-TR" altLang="tr-TR" dirty="0" err="1">
                <a:solidFill>
                  <a:srgbClr val="FF0000"/>
                </a:solidFill>
                <a:latin typeface="Calibri" panose="020F0502020204030204" pitchFamily="34" charset="0"/>
              </a:rPr>
              <a:t>and</a:t>
            </a:r>
            <a:r>
              <a:rPr lang="tr-TR" altLang="tr-TR" dirty="0">
                <a:solidFill>
                  <a:srgbClr val="FF0000"/>
                </a:solidFill>
                <a:latin typeface="Calibri" panose="020F0502020204030204" pitchFamily="34" charset="0"/>
              </a:rPr>
              <a:t> </a:t>
            </a:r>
            <a:r>
              <a:rPr lang="en-US" altLang="tr-TR" dirty="0">
                <a:solidFill>
                  <a:srgbClr val="FF0000"/>
                </a:solidFill>
                <a:latin typeface="Calibri" panose="020F0502020204030204" pitchFamily="34" charset="0"/>
              </a:rPr>
              <a:t>submit it to course</a:t>
            </a:r>
            <a:r>
              <a:rPr lang="tr-TR" altLang="tr-TR" dirty="0">
                <a:solidFill>
                  <a:srgbClr val="FF0000"/>
                </a:solidFill>
                <a:latin typeface="Calibri" panose="020F0502020204030204" pitchFamily="34" charset="0"/>
              </a:rPr>
              <a:t> </a:t>
            </a:r>
            <a:r>
              <a:rPr lang="en-US" altLang="tr-TR" dirty="0">
                <a:solidFill>
                  <a:srgbClr val="FF0000"/>
                </a:solidFill>
                <a:latin typeface="Calibri" panose="020F0502020204030204" pitchFamily="34" charset="0"/>
              </a:rPr>
              <a:t>lecturer</a:t>
            </a:r>
            <a:r>
              <a:rPr lang="en-GB" altLang="tr-TR" dirty="0">
                <a:solidFill>
                  <a:srgbClr val="FF0000"/>
                </a:solidFill>
                <a:latin typeface="Calibri" panose="020F0502020204030204" pitchFamily="34" charset="0"/>
              </a:rPr>
              <a:t>.</a:t>
            </a:r>
            <a:endParaRPr lang="tr-TR" altLang="tr-TR" dirty="0">
              <a:solidFill>
                <a:srgbClr val="FF0000"/>
              </a:solidFill>
              <a:latin typeface="Calibri" panose="020F0502020204030204" pitchFamily="34" charset="0"/>
            </a:endParaRPr>
          </a:p>
        </p:txBody>
      </p:sp>
    </p:spTree>
    <p:extLst>
      <p:ext uri="{BB962C8B-B14F-4D97-AF65-F5344CB8AC3E}">
        <p14:creationId xmlns:p14="http://schemas.microsoft.com/office/powerpoint/2010/main" val="2542351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1">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Rounded Corners 13">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layt Numarası Yer Tutucusu 2">
            <a:extLst>
              <a:ext uri="{FF2B5EF4-FFF2-40B4-BE49-F238E27FC236}">
                <a16:creationId xmlns:a16="http://schemas.microsoft.com/office/drawing/2014/main" id="{E336CB42-C079-42F6-BA56-4E8FA609EBCA}"/>
              </a:ext>
            </a:extLst>
          </p:cNvPr>
          <p:cNvSpPr>
            <a:spLocks noGrp="1"/>
          </p:cNvSpPr>
          <p:nvPr>
            <p:ph type="sldNum" sz="quarter" idx="12"/>
          </p:nvPr>
        </p:nvSpPr>
        <p:spPr>
          <a:xfrm>
            <a:off x="8610600" y="6356350"/>
            <a:ext cx="2743200" cy="365125"/>
          </a:xfrm>
        </p:spPr>
        <p:txBody>
          <a:bodyPr>
            <a:normAutofit/>
          </a:bodyPr>
          <a:lstStyle/>
          <a:p>
            <a:pPr>
              <a:spcAft>
                <a:spcPts val="600"/>
              </a:spcAft>
            </a:pPr>
            <a:fld id="{4854181D-6920-4594-9A5D-6CE56DC9F8B2}" type="slidenum">
              <a:rPr lang="en-US">
                <a:solidFill>
                  <a:srgbClr val="FFFFFF"/>
                </a:solidFill>
              </a:rPr>
              <a:pPr>
                <a:spcAft>
                  <a:spcPts val="600"/>
                </a:spcAft>
              </a:pPr>
              <a:t>6</a:t>
            </a:fld>
            <a:endParaRPr lang="en-US">
              <a:solidFill>
                <a:srgbClr val="FFFFFF"/>
              </a:solidFill>
            </a:endParaRPr>
          </a:p>
        </p:txBody>
      </p:sp>
      <p:sp>
        <p:nvSpPr>
          <p:cNvPr id="8" name="İçerik Yer Tutucusu 1">
            <a:extLst>
              <a:ext uri="{FF2B5EF4-FFF2-40B4-BE49-F238E27FC236}">
                <a16:creationId xmlns:a16="http://schemas.microsoft.com/office/drawing/2014/main" id="{E244FB5E-5371-1BB9-4942-F83559E20DC1}"/>
              </a:ext>
            </a:extLst>
          </p:cNvPr>
          <p:cNvSpPr>
            <a:spLocks noGrp="1"/>
          </p:cNvSpPr>
          <p:nvPr>
            <p:ph idx="1"/>
          </p:nvPr>
        </p:nvSpPr>
        <p:spPr>
          <a:xfrm>
            <a:off x="1359016" y="1805969"/>
            <a:ext cx="9127223" cy="4412610"/>
          </a:xfrm>
        </p:spPr>
        <p:txBody>
          <a:bodyPr>
            <a:normAutofit fontScale="92500" lnSpcReduction="20000"/>
          </a:bodyPr>
          <a:lstStyle/>
          <a:p>
            <a:pPr algn="just">
              <a:buFont typeface="Wingdings" panose="05000000000000000000" pitchFamily="2" charset="2"/>
              <a:buChar char="Ø"/>
              <a:defRPr/>
            </a:pPr>
            <a:r>
              <a:rPr lang="tr-TR" sz="1900" dirty="0">
                <a:latin typeface="Calibri" panose="020F0502020204030204" pitchFamily="34" charset="0"/>
              </a:rPr>
              <a:t>Deney için </a:t>
            </a:r>
            <a:r>
              <a:rPr lang="tr-TR" sz="1900" u="sng" dirty="0">
                <a:latin typeface="Calibri" panose="020F0502020204030204" pitchFamily="34" charset="0"/>
              </a:rPr>
              <a:t>akış şeması</a:t>
            </a:r>
            <a:r>
              <a:rPr lang="tr-TR" sz="1900" dirty="0">
                <a:latin typeface="Calibri" panose="020F0502020204030204" pitchFamily="34" charset="0"/>
              </a:rPr>
              <a:t> ve/veya </a:t>
            </a:r>
            <a:r>
              <a:rPr lang="tr-TR" sz="1900" u="sng" dirty="0">
                <a:latin typeface="Calibri" panose="020F0502020204030204" pitchFamily="34" charset="0"/>
              </a:rPr>
              <a:t>deney düzeneğini</a:t>
            </a:r>
            <a:r>
              <a:rPr lang="tr-TR" sz="1900" dirty="0">
                <a:latin typeface="Calibri" panose="020F0502020204030204" pitchFamily="34" charset="0"/>
              </a:rPr>
              <a:t> çiziniz,</a:t>
            </a:r>
          </a:p>
          <a:p>
            <a:pPr marL="0" indent="0" algn="just">
              <a:buNone/>
              <a:defRPr/>
            </a:pPr>
            <a:r>
              <a:rPr lang="en-GB" altLang="tr-TR" sz="1900" dirty="0">
                <a:solidFill>
                  <a:srgbClr val="FF0000"/>
                </a:solidFill>
                <a:latin typeface="Calibri" panose="020F0502020204030204" pitchFamily="34" charset="0"/>
              </a:rPr>
              <a:t>Draw the </a:t>
            </a:r>
            <a:r>
              <a:rPr lang="en-GB" altLang="tr-TR" sz="1900" u="sng" dirty="0">
                <a:solidFill>
                  <a:srgbClr val="FF0000"/>
                </a:solidFill>
                <a:latin typeface="Calibri" panose="020F0502020204030204" pitchFamily="34" charset="0"/>
              </a:rPr>
              <a:t>flow chart</a:t>
            </a:r>
            <a:r>
              <a:rPr lang="en-GB" altLang="tr-TR" sz="1900" dirty="0">
                <a:solidFill>
                  <a:srgbClr val="FF0000"/>
                </a:solidFill>
                <a:latin typeface="Calibri" panose="020F0502020204030204" pitchFamily="34" charset="0"/>
              </a:rPr>
              <a:t> and/or </a:t>
            </a:r>
            <a:r>
              <a:rPr lang="en-GB" altLang="tr-TR" sz="1900" u="sng" dirty="0">
                <a:solidFill>
                  <a:srgbClr val="FF0000"/>
                </a:solidFill>
                <a:latin typeface="Calibri" panose="020F0502020204030204" pitchFamily="34" charset="0"/>
              </a:rPr>
              <a:t>experimental setup</a:t>
            </a:r>
            <a:r>
              <a:rPr lang="en-GB" altLang="tr-TR" sz="1900" dirty="0">
                <a:solidFill>
                  <a:srgbClr val="FF0000"/>
                </a:solidFill>
                <a:latin typeface="Calibri" panose="020F0502020204030204" pitchFamily="34" charset="0"/>
              </a:rPr>
              <a:t> for the experiment.</a:t>
            </a:r>
            <a:endParaRPr lang="tr-TR" altLang="tr-TR" sz="1900" dirty="0">
              <a:solidFill>
                <a:srgbClr val="FF0000"/>
              </a:solidFill>
              <a:latin typeface="Calibri" panose="020F0502020204030204" pitchFamily="34" charset="0"/>
            </a:endParaRPr>
          </a:p>
          <a:p>
            <a:pPr algn="just">
              <a:buFont typeface="Wingdings" panose="05000000000000000000" pitchFamily="2" charset="2"/>
              <a:buChar char="Ø"/>
              <a:defRPr/>
            </a:pPr>
            <a:r>
              <a:rPr lang="tr-TR" sz="1900" dirty="0">
                <a:latin typeface="Calibri" panose="020F0502020204030204" pitchFamily="34" charset="0"/>
              </a:rPr>
              <a:t>Deneyin nasıl yapılacağını ve verilerin nasıl toplanacağını belirleyiniz, </a:t>
            </a:r>
          </a:p>
          <a:p>
            <a:pPr marL="0" indent="0" algn="just">
              <a:buNone/>
              <a:defRPr/>
            </a:pPr>
            <a:r>
              <a:rPr lang="en-GB" altLang="tr-TR" sz="1900" dirty="0">
                <a:solidFill>
                  <a:srgbClr val="FF0000"/>
                </a:solidFill>
                <a:latin typeface="Calibri" panose="020F0502020204030204" pitchFamily="34" charset="0"/>
              </a:rPr>
              <a:t>Determine how to do the experiment and how to collect the experimental data.</a:t>
            </a:r>
            <a:endParaRPr lang="tr-TR" altLang="tr-TR" sz="1900" dirty="0">
              <a:solidFill>
                <a:srgbClr val="FF0000"/>
              </a:solidFill>
              <a:latin typeface="Calibri" panose="020F0502020204030204" pitchFamily="34" charset="0"/>
            </a:endParaRPr>
          </a:p>
          <a:p>
            <a:pPr algn="just">
              <a:buFont typeface="Wingdings" panose="05000000000000000000" pitchFamily="2" charset="2"/>
              <a:buChar char="Ø"/>
              <a:defRPr/>
            </a:pPr>
            <a:r>
              <a:rPr lang="tr-TR" sz="1900" dirty="0">
                <a:latin typeface="Calibri" panose="020F0502020204030204" pitchFamily="34" charset="0"/>
              </a:rPr>
              <a:t>Deneyde toplanacak olan verilerin işleneceği </a:t>
            </a:r>
            <a:r>
              <a:rPr lang="tr-TR" sz="1900" u="sng" dirty="0">
                <a:latin typeface="Calibri" panose="020F0502020204030204" pitchFamily="34" charset="0"/>
              </a:rPr>
              <a:t>çizelge taslaklarını</a:t>
            </a:r>
            <a:r>
              <a:rPr lang="tr-TR" sz="1900" dirty="0">
                <a:latin typeface="Calibri" panose="020F0502020204030204" pitchFamily="34" charset="0"/>
              </a:rPr>
              <a:t> oluşturunuz, </a:t>
            </a:r>
          </a:p>
          <a:p>
            <a:pPr marL="0" indent="0" algn="just">
              <a:buNone/>
              <a:defRPr/>
            </a:pPr>
            <a:r>
              <a:rPr lang="en-GB" altLang="tr-TR" sz="1900" dirty="0">
                <a:solidFill>
                  <a:srgbClr val="FF0000"/>
                </a:solidFill>
                <a:latin typeface="Calibri" panose="020F0502020204030204" pitchFamily="34" charset="0"/>
              </a:rPr>
              <a:t>Construct </a:t>
            </a:r>
            <a:r>
              <a:rPr lang="en-GB" altLang="tr-TR" sz="1900" u="sng" dirty="0">
                <a:solidFill>
                  <a:srgbClr val="FF0000"/>
                </a:solidFill>
                <a:latin typeface="Calibri" panose="020F0502020204030204" pitchFamily="34" charset="0"/>
              </a:rPr>
              <a:t>tables</a:t>
            </a:r>
            <a:r>
              <a:rPr lang="en-GB" altLang="tr-TR" sz="1900" dirty="0">
                <a:solidFill>
                  <a:srgbClr val="FF0000"/>
                </a:solidFill>
                <a:latin typeface="Calibri" panose="020F0502020204030204" pitchFamily="34" charset="0"/>
              </a:rPr>
              <a:t> to record experimental data</a:t>
            </a:r>
            <a:endParaRPr lang="tr-TR" altLang="tr-TR" sz="1900" dirty="0">
              <a:solidFill>
                <a:srgbClr val="FF0000"/>
              </a:solidFill>
              <a:latin typeface="Calibri" panose="020F0502020204030204" pitchFamily="34" charset="0"/>
            </a:endParaRPr>
          </a:p>
          <a:p>
            <a:pPr algn="just">
              <a:buFont typeface="Wingdings" panose="05000000000000000000" pitchFamily="2" charset="2"/>
              <a:buChar char="Ø"/>
              <a:defRPr/>
            </a:pPr>
            <a:r>
              <a:rPr lang="tr-TR" sz="1900" dirty="0">
                <a:latin typeface="Calibri" panose="020F0502020204030204" pitchFamily="34" charset="0"/>
              </a:rPr>
              <a:t>Toplanan verilerin, nasıl analiz edileceğini belirleyiniz. Gerekli ise </a:t>
            </a:r>
            <a:r>
              <a:rPr lang="tr-TR" sz="1900" u="sng" dirty="0">
                <a:latin typeface="Calibri" panose="020F0502020204030204" pitchFamily="34" charset="0"/>
              </a:rPr>
              <a:t>formül</a:t>
            </a:r>
            <a:r>
              <a:rPr lang="tr-TR" sz="1900" dirty="0">
                <a:latin typeface="Calibri" panose="020F0502020204030204" pitchFamily="34" charset="0"/>
              </a:rPr>
              <a:t> ve </a:t>
            </a:r>
            <a:r>
              <a:rPr lang="tr-TR" sz="1900" u="sng" dirty="0">
                <a:latin typeface="Calibri" panose="020F0502020204030204" pitchFamily="34" charset="0"/>
              </a:rPr>
              <a:t>çizilecek olan grafiklere </a:t>
            </a:r>
            <a:r>
              <a:rPr lang="tr-TR" sz="1900" dirty="0">
                <a:latin typeface="Calibri" panose="020F0502020204030204" pitchFamily="34" charset="0"/>
              </a:rPr>
              <a:t>karar veriniz,</a:t>
            </a:r>
          </a:p>
          <a:p>
            <a:pPr marL="0" indent="0" algn="just">
              <a:buNone/>
              <a:defRPr/>
            </a:pPr>
            <a:r>
              <a:rPr lang="en-GB" altLang="tr-TR" sz="1900" dirty="0">
                <a:solidFill>
                  <a:srgbClr val="FF0000"/>
                </a:solidFill>
                <a:latin typeface="Calibri" panose="020F0502020204030204" pitchFamily="34" charset="0"/>
              </a:rPr>
              <a:t> Determine how the collected data will be </a:t>
            </a:r>
            <a:r>
              <a:rPr lang="en-GB" altLang="tr-TR" sz="1900" dirty="0" err="1">
                <a:solidFill>
                  <a:srgbClr val="FF0000"/>
                </a:solidFill>
                <a:latin typeface="Calibri" panose="020F0502020204030204" pitchFamily="34" charset="0"/>
              </a:rPr>
              <a:t>analyzed</a:t>
            </a:r>
            <a:r>
              <a:rPr lang="en-GB" altLang="tr-TR" sz="1900" dirty="0">
                <a:solidFill>
                  <a:srgbClr val="FF0000"/>
                </a:solidFill>
                <a:latin typeface="Calibri" panose="020F0502020204030204" pitchFamily="34" charset="0"/>
              </a:rPr>
              <a:t>. If necessary, decide on </a:t>
            </a:r>
            <a:r>
              <a:rPr lang="en-GB" altLang="tr-TR" sz="1900" u="sng" dirty="0">
                <a:solidFill>
                  <a:srgbClr val="FF0000"/>
                </a:solidFill>
                <a:latin typeface="Calibri" panose="020F0502020204030204" pitchFamily="34" charset="0"/>
              </a:rPr>
              <a:t>the formulas</a:t>
            </a:r>
            <a:r>
              <a:rPr lang="en-GB" altLang="tr-TR" sz="1900" dirty="0">
                <a:solidFill>
                  <a:srgbClr val="FF0000"/>
                </a:solidFill>
                <a:latin typeface="Calibri" panose="020F0502020204030204" pitchFamily="34" charset="0"/>
              </a:rPr>
              <a:t> to be used and </a:t>
            </a:r>
            <a:r>
              <a:rPr lang="en-GB" altLang="tr-TR" sz="1900" u="sng" dirty="0">
                <a:solidFill>
                  <a:srgbClr val="FF0000"/>
                </a:solidFill>
                <a:latin typeface="Calibri" panose="020F0502020204030204" pitchFamily="34" charset="0"/>
              </a:rPr>
              <a:t>the graphics</a:t>
            </a:r>
            <a:r>
              <a:rPr lang="en-GB" altLang="tr-TR" sz="1900" dirty="0">
                <a:solidFill>
                  <a:srgbClr val="FF0000"/>
                </a:solidFill>
                <a:latin typeface="Calibri" panose="020F0502020204030204" pitchFamily="34" charset="0"/>
              </a:rPr>
              <a:t> to be drawn.</a:t>
            </a:r>
            <a:endParaRPr lang="tr-TR" altLang="tr-TR" sz="1900" dirty="0">
              <a:solidFill>
                <a:srgbClr val="FF0000"/>
              </a:solidFill>
              <a:latin typeface="Calibri" panose="020F0502020204030204" pitchFamily="34" charset="0"/>
            </a:endParaRPr>
          </a:p>
          <a:p>
            <a:pPr>
              <a:buFont typeface="Wingdings" panose="05000000000000000000" pitchFamily="2" charset="2"/>
              <a:buChar char="Ø"/>
              <a:defRPr/>
            </a:pPr>
            <a:r>
              <a:rPr lang="tr-TR" sz="1900" dirty="0">
                <a:latin typeface="Calibri" panose="020F0502020204030204" pitchFamily="34" charset="0"/>
              </a:rPr>
              <a:t>Sonuçların nasıl </a:t>
            </a:r>
            <a:r>
              <a:rPr lang="tr-TR" sz="1900" u="sng" dirty="0">
                <a:latin typeface="Calibri" panose="020F0502020204030204" pitchFamily="34" charset="0"/>
              </a:rPr>
              <a:t>yorumlanacağını</a:t>
            </a:r>
            <a:r>
              <a:rPr lang="tr-TR" sz="1900" dirty="0">
                <a:latin typeface="Calibri" panose="020F0502020204030204" pitchFamily="34" charset="0"/>
              </a:rPr>
              <a:t> belirleyiniz.</a:t>
            </a:r>
          </a:p>
          <a:p>
            <a:pPr marL="0" indent="0">
              <a:buNone/>
              <a:defRPr/>
            </a:pPr>
            <a:r>
              <a:rPr lang="en-GB" altLang="tr-TR" sz="1900" dirty="0">
                <a:solidFill>
                  <a:srgbClr val="FF0000"/>
                </a:solidFill>
                <a:latin typeface="Calibri" panose="020F0502020204030204" pitchFamily="34" charset="0"/>
              </a:rPr>
              <a:t> Determine how the results are </a:t>
            </a:r>
            <a:r>
              <a:rPr lang="en-GB" altLang="tr-TR" sz="1900" u="sng" dirty="0">
                <a:solidFill>
                  <a:srgbClr val="FF0000"/>
                </a:solidFill>
                <a:latin typeface="Calibri" panose="020F0502020204030204" pitchFamily="34" charset="0"/>
              </a:rPr>
              <a:t>interpreted</a:t>
            </a:r>
            <a:r>
              <a:rPr lang="en-GB" altLang="tr-TR" sz="1900" dirty="0">
                <a:solidFill>
                  <a:srgbClr val="FF0000"/>
                </a:solidFill>
                <a:latin typeface="Calibri" panose="020F0502020204030204" pitchFamily="34" charset="0"/>
              </a:rPr>
              <a:t>.</a:t>
            </a:r>
            <a:endParaRPr lang="tr-TR" altLang="tr-TR" sz="1900" dirty="0">
              <a:solidFill>
                <a:srgbClr val="FF0000"/>
              </a:solidFill>
              <a:latin typeface="Calibri" panose="020F0502020204030204" pitchFamily="34" charset="0"/>
            </a:endParaRPr>
          </a:p>
          <a:p>
            <a:pPr>
              <a:buFont typeface="Wingdings" panose="05000000000000000000" pitchFamily="2" charset="2"/>
              <a:buChar char="Ø"/>
              <a:defRPr/>
            </a:pPr>
            <a:r>
              <a:rPr lang="tr-TR" sz="1900" u="sng" dirty="0">
                <a:latin typeface="Calibri" panose="020F0502020204030204" pitchFamily="34" charset="0"/>
                <a:ea typeface="Calibri" panose="020F0502020204030204" pitchFamily="34" charset="0"/>
                <a:cs typeface="Calibri" panose="020F0502020204030204" pitchFamily="34" charset="0"/>
              </a:rPr>
              <a:t>Deney rapor</a:t>
            </a:r>
            <a:r>
              <a:rPr lang="tr-TR" sz="1900" dirty="0">
                <a:latin typeface="Calibri" panose="020F0502020204030204" pitchFamily="34" charset="0"/>
                <a:ea typeface="Calibri" panose="020F0502020204030204" pitchFamily="34" charset="0"/>
                <a:cs typeface="Calibri" panose="020F0502020204030204" pitchFamily="34" charset="0"/>
              </a:rPr>
              <a:t> içeriğini belirleyiniz.</a:t>
            </a:r>
          </a:p>
          <a:p>
            <a:pPr>
              <a:buFont typeface="Wingdings" panose="05000000000000000000" pitchFamily="2" charset="2"/>
              <a:buChar char="Ø"/>
              <a:defRPr/>
            </a:pPr>
            <a:r>
              <a:rPr lang="en-GB" altLang="tr-TR" sz="1900" dirty="0">
                <a:solidFill>
                  <a:srgbClr val="FF0000"/>
                </a:solidFill>
                <a:latin typeface="Calibri" panose="020F0502020204030204" pitchFamily="34" charset="0"/>
              </a:rPr>
              <a:t>Determine the content of experimental report.</a:t>
            </a:r>
            <a:endParaRPr lang="tr-TR" altLang="tr-TR" sz="1900" dirty="0">
              <a:solidFill>
                <a:srgbClr val="FF0000"/>
              </a:solidFill>
              <a:latin typeface="Calibri" panose="020F0502020204030204" pitchFamily="34" charset="0"/>
            </a:endParaRPr>
          </a:p>
          <a:p>
            <a:pPr lvl="1">
              <a:buFont typeface="Wingdings" panose="05000000000000000000" pitchFamily="2" charset="2"/>
              <a:buChar char="Ø"/>
            </a:pPr>
            <a:endParaRPr lang="tr-TR" altLang="tr-TR" sz="2000" dirty="0">
              <a:solidFill>
                <a:srgbClr val="FF0000"/>
              </a:solidFill>
              <a:latin typeface="Calibri" panose="020F0502020204030204" pitchFamily="34" charset="0"/>
            </a:endParaRPr>
          </a:p>
          <a:p>
            <a:pPr>
              <a:defRPr/>
            </a:pPr>
            <a:endParaRPr lang="tr-TR" sz="2200" dirty="0">
              <a:latin typeface="Calibri" panose="020F0502020204030204" pitchFamily="34" charset="0"/>
            </a:endParaRPr>
          </a:p>
        </p:txBody>
      </p:sp>
    </p:spTree>
    <p:extLst>
      <p:ext uri="{BB962C8B-B14F-4D97-AF65-F5344CB8AC3E}">
        <p14:creationId xmlns:p14="http://schemas.microsoft.com/office/powerpoint/2010/main" val="200118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1">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Rounded Corners 13">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layt Numarası Yer Tutucusu 2">
            <a:extLst>
              <a:ext uri="{FF2B5EF4-FFF2-40B4-BE49-F238E27FC236}">
                <a16:creationId xmlns:a16="http://schemas.microsoft.com/office/drawing/2014/main" id="{E336CB42-C079-42F6-BA56-4E8FA609EBCA}"/>
              </a:ext>
            </a:extLst>
          </p:cNvPr>
          <p:cNvSpPr>
            <a:spLocks noGrp="1"/>
          </p:cNvSpPr>
          <p:nvPr>
            <p:ph type="sldNum" sz="quarter" idx="12"/>
          </p:nvPr>
        </p:nvSpPr>
        <p:spPr>
          <a:xfrm>
            <a:off x="8610600" y="6356350"/>
            <a:ext cx="2743200" cy="365125"/>
          </a:xfrm>
        </p:spPr>
        <p:txBody>
          <a:bodyPr>
            <a:normAutofit/>
          </a:bodyPr>
          <a:lstStyle/>
          <a:p>
            <a:pPr>
              <a:spcAft>
                <a:spcPts val="600"/>
              </a:spcAft>
            </a:pPr>
            <a:fld id="{4854181D-6920-4594-9A5D-6CE56DC9F8B2}" type="slidenum">
              <a:rPr lang="en-US">
                <a:solidFill>
                  <a:srgbClr val="FFFFFF"/>
                </a:solidFill>
              </a:rPr>
              <a:pPr>
                <a:spcAft>
                  <a:spcPts val="600"/>
                </a:spcAft>
              </a:pPr>
              <a:t>7</a:t>
            </a:fld>
            <a:endParaRPr lang="en-US">
              <a:solidFill>
                <a:srgbClr val="FFFFFF"/>
              </a:solidFill>
            </a:endParaRPr>
          </a:p>
        </p:txBody>
      </p:sp>
      <p:sp>
        <p:nvSpPr>
          <p:cNvPr id="5" name="İçerik Yer Tutucusu 1">
            <a:extLst>
              <a:ext uri="{FF2B5EF4-FFF2-40B4-BE49-F238E27FC236}">
                <a16:creationId xmlns:a16="http://schemas.microsoft.com/office/drawing/2014/main" id="{AEC7173A-00A7-7EE3-373F-D1FE0CFEA881}"/>
              </a:ext>
            </a:extLst>
          </p:cNvPr>
          <p:cNvSpPr>
            <a:spLocks noGrp="1"/>
          </p:cNvSpPr>
          <p:nvPr>
            <p:ph idx="1"/>
          </p:nvPr>
        </p:nvSpPr>
        <p:spPr>
          <a:xfrm>
            <a:off x="1151709" y="1887810"/>
            <a:ext cx="9399481" cy="4096856"/>
          </a:xfrm>
        </p:spPr>
        <p:txBody>
          <a:bodyPr>
            <a:normAutofit fontScale="32500" lnSpcReduction="20000"/>
          </a:bodyPr>
          <a:lstStyle/>
          <a:p>
            <a:pPr algn="just">
              <a:spcBef>
                <a:spcPts val="600"/>
              </a:spcBef>
              <a:spcAft>
                <a:spcPts val="600"/>
              </a:spcAft>
              <a:buFont typeface="Wingdings" panose="05000000000000000000" pitchFamily="2" charset="2"/>
              <a:buChar char="v"/>
            </a:pPr>
            <a:r>
              <a:rPr lang="tr-TR" altLang="tr-TR" sz="5500" dirty="0">
                <a:latin typeface="Calibri" panose="020F0502020204030204" pitchFamily="34" charset="0"/>
              </a:rPr>
              <a:t>Deney föyü hazırlandıktan ve deney tasarımı gerçekleştirildikten sonra "tasarlanan deney" için gerekli hesaplamaları yapınız. </a:t>
            </a:r>
          </a:p>
          <a:p>
            <a:pPr marL="0" indent="0" algn="just">
              <a:spcBef>
                <a:spcPts val="600"/>
              </a:spcBef>
              <a:spcAft>
                <a:spcPts val="600"/>
              </a:spcAft>
              <a:buNone/>
            </a:pPr>
            <a:r>
              <a:rPr lang="en-US" altLang="tr-TR" sz="5500" dirty="0">
                <a:solidFill>
                  <a:srgbClr val="FF0000"/>
                </a:solidFill>
                <a:latin typeface="Calibri" panose="020F0502020204030204" pitchFamily="34" charset="0"/>
              </a:rPr>
              <a:t>After the experiment sheet is prepared and the experiment design is carried out, make the necessary calculations for the "designed experiment"</a:t>
            </a:r>
            <a:r>
              <a:rPr lang="tr-TR" altLang="tr-TR" sz="5500" dirty="0">
                <a:solidFill>
                  <a:srgbClr val="FF0000"/>
                </a:solidFill>
                <a:latin typeface="Calibri" panose="020F0502020204030204" pitchFamily="34" charset="0"/>
              </a:rPr>
              <a:t>.</a:t>
            </a:r>
          </a:p>
          <a:p>
            <a:pPr algn="just">
              <a:spcBef>
                <a:spcPts val="600"/>
              </a:spcBef>
              <a:spcAft>
                <a:spcPts val="600"/>
              </a:spcAft>
              <a:buFont typeface="Wingdings" panose="05000000000000000000" pitchFamily="2" charset="2"/>
              <a:buChar char="v"/>
            </a:pPr>
            <a:endParaRPr lang="tr-TR" altLang="tr-TR" sz="4500" dirty="0">
              <a:latin typeface="Calibri" panose="020F0502020204030204" pitchFamily="34" charset="0"/>
            </a:endParaRPr>
          </a:p>
          <a:p>
            <a:pPr algn="just">
              <a:spcBef>
                <a:spcPts val="600"/>
              </a:spcBef>
              <a:spcAft>
                <a:spcPts val="600"/>
              </a:spcAft>
              <a:buFont typeface="Wingdings" panose="05000000000000000000" pitchFamily="2" charset="2"/>
              <a:buChar char="v"/>
            </a:pPr>
            <a:r>
              <a:rPr lang="tr-TR" altLang="tr-TR" sz="5500" b="1" u="sng" dirty="0">
                <a:latin typeface="Calibri" panose="020F0502020204030204" pitchFamily="34" charset="0"/>
              </a:rPr>
              <a:t>Deney raporuna,</a:t>
            </a:r>
            <a:r>
              <a:rPr lang="tr-TR" altLang="tr-TR" sz="5500" dirty="0">
                <a:latin typeface="Calibri" panose="020F0502020204030204" pitchFamily="34" charset="0"/>
              </a:rPr>
              <a:t> tasarlanan deneyin güncel uygulamalara nasıl adapte edilebileceği ve mühendislik uygulamalarına nasıl bir çözüm getirebileceği hakkındaki düşünceleri yorumlayarak ekleyiniz.</a:t>
            </a:r>
          </a:p>
          <a:p>
            <a:pPr marL="0" indent="0" algn="just">
              <a:spcBef>
                <a:spcPts val="600"/>
              </a:spcBef>
              <a:spcAft>
                <a:spcPts val="600"/>
              </a:spcAft>
              <a:buNone/>
            </a:pPr>
            <a:r>
              <a:rPr lang="en-GB" altLang="tr-TR" sz="5500" b="1" u="sng" dirty="0">
                <a:solidFill>
                  <a:srgbClr val="FF0000"/>
                </a:solidFill>
                <a:latin typeface="Calibri" panose="020F0502020204030204" pitchFamily="34" charset="0"/>
              </a:rPr>
              <a:t>Comment and add your opinions </a:t>
            </a:r>
            <a:r>
              <a:rPr lang="en-GB" altLang="tr-TR" sz="5500" dirty="0">
                <a:solidFill>
                  <a:srgbClr val="FF0000"/>
                </a:solidFill>
                <a:latin typeface="Calibri" panose="020F0502020204030204" pitchFamily="34" charset="0"/>
              </a:rPr>
              <a:t>on how your experiment can be adapted to current applications and how it can bring a solution to engineering applications in your experiment report</a:t>
            </a:r>
            <a:endParaRPr lang="tr-TR" altLang="tr-TR" sz="5500" dirty="0">
              <a:solidFill>
                <a:srgbClr val="FF0000"/>
              </a:solidFill>
              <a:latin typeface="Calibri" panose="020F0502020204030204" pitchFamily="34" charset="0"/>
            </a:endParaRPr>
          </a:p>
          <a:p>
            <a:pPr marL="0" indent="0" algn="just">
              <a:spcBef>
                <a:spcPts val="600"/>
              </a:spcBef>
              <a:spcAft>
                <a:spcPts val="600"/>
              </a:spcAft>
              <a:buNone/>
            </a:pPr>
            <a:endParaRPr lang="tr-TR" altLang="tr-TR" sz="4500" dirty="0">
              <a:latin typeface="Calibri" panose="020F0502020204030204" pitchFamily="34" charset="0"/>
            </a:endParaRPr>
          </a:p>
          <a:p>
            <a:pPr algn="just">
              <a:buFont typeface="Wingdings" panose="05000000000000000000" pitchFamily="2" charset="2"/>
              <a:buChar char="v"/>
            </a:pPr>
            <a:r>
              <a:rPr lang="tr-TR" altLang="tr-TR" sz="5500" b="1" u="sng" dirty="0">
                <a:latin typeface="Calibri" panose="020F0502020204030204" pitchFamily="34" charset="0"/>
              </a:rPr>
              <a:t>“Deney Föyü” </a:t>
            </a:r>
            <a:r>
              <a:rPr lang="tr-TR" altLang="tr-TR" sz="5500" dirty="0">
                <a:latin typeface="Calibri" panose="020F0502020204030204" pitchFamily="34" charset="0"/>
              </a:rPr>
              <a:t>ve </a:t>
            </a:r>
            <a:r>
              <a:rPr lang="tr-TR" altLang="tr-TR" sz="5500" u="sng" dirty="0">
                <a:latin typeface="Calibri" panose="020F0502020204030204" pitchFamily="34" charset="0"/>
              </a:rPr>
              <a:t>“Deney Raporunu” </a:t>
            </a:r>
            <a:r>
              <a:rPr lang="tr-TR" sz="5500" dirty="0">
                <a:latin typeface="Calibri" panose="020F0502020204030204" pitchFamily="34" charset="0"/>
              </a:rPr>
              <a:t>deney sorumlusu </a:t>
            </a:r>
            <a:r>
              <a:rPr lang="tr-TR" sz="5500" b="1" u="sng" dirty="0" err="1">
                <a:latin typeface="Calibri" panose="020F0502020204030204" pitchFamily="34" charset="0"/>
              </a:rPr>
              <a:t>Öğr</a:t>
            </a:r>
            <a:r>
              <a:rPr lang="tr-TR" sz="5500" b="1" u="sng" dirty="0">
                <a:latin typeface="Calibri" panose="020F0502020204030204" pitchFamily="34" charset="0"/>
              </a:rPr>
              <a:t>. Gör. Dr. H. İrem Özgündüz’e</a:t>
            </a:r>
            <a:r>
              <a:rPr lang="tr-TR" sz="5500" dirty="0">
                <a:latin typeface="Calibri" panose="020F0502020204030204" pitchFamily="34" charset="0"/>
              </a:rPr>
              <a:t> teslim ediniz. </a:t>
            </a:r>
          </a:p>
          <a:p>
            <a:pPr marL="0" indent="0" algn="just">
              <a:buNone/>
            </a:pPr>
            <a:r>
              <a:rPr lang="en-US" altLang="tr-TR" sz="5500" dirty="0">
                <a:solidFill>
                  <a:srgbClr val="FF0000"/>
                </a:solidFill>
                <a:latin typeface="Calibri" panose="020F0502020204030204" pitchFamily="34" charset="0"/>
              </a:rPr>
              <a:t>Submit </a:t>
            </a:r>
            <a:r>
              <a:rPr lang="en-US" altLang="tr-TR" sz="5500" b="1" u="sng" dirty="0">
                <a:solidFill>
                  <a:srgbClr val="FF0000"/>
                </a:solidFill>
                <a:latin typeface="Calibri" panose="020F0502020204030204" pitchFamily="34" charset="0"/>
              </a:rPr>
              <a:t>"Experiment Sheet" </a:t>
            </a:r>
            <a:r>
              <a:rPr lang="en-US" altLang="tr-TR" sz="5500" dirty="0">
                <a:solidFill>
                  <a:srgbClr val="FF0000"/>
                </a:solidFill>
                <a:latin typeface="Calibri" panose="020F0502020204030204" pitchFamily="34" charset="0"/>
              </a:rPr>
              <a:t>and </a:t>
            </a:r>
            <a:r>
              <a:rPr lang="en-US" altLang="tr-TR" sz="5500" b="1" u="sng" dirty="0">
                <a:solidFill>
                  <a:srgbClr val="FF0000"/>
                </a:solidFill>
                <a:latin typeface="Calibri" panose="020F0502020204030204" pitchFamily="34" charset="0"/>
              </a:rPr>
              <a:t>"Experiment Report" </a:t>
            </a:r>
            <a:r>
              <a:rPr lang="en-US" altLang="tr-TR" sz="5500" dirty="0">
                <a:solidFill>
                  <a:srgbClr val="FF0000"/>
                </a:solidFill>
                <a:latin typeface="Calibri" panose="020F0502020204030204" pitchFamily="34" charset="0"/>
              </a:rPr>
              <a:t>to </a:t>
            </a:r>
            <a:r>
              <a:rPr lang="en-US" sz="5500" b="1" u="sng" dirty="0">
                <a:solidFill>
                  <a:srgbClr val="FF0000"/>
                </a:solidFill>
                <a:latin typeface="Calibri" panose="020F0502020204030204" pitchFamily="34" charset="0"/>
              </a:rPr>
              <a:t>Specialist</a:t>
            </a:r>
            <a:r>
              <a:rPr lang="tr-TR" sz="5500" b="1" u="sng" dirty="0">
                <a:solidFill>
                  <a:srgbClr val="FF0000"/>
                </a:solidFill>
                <a:latin typeface="Calibri" panose="020F0502020204030204" pitchFamily="34" charset="0"/>
              </a:rPr>
              <a:t> Dr. H. İrem ÖZGÜNDÜZ</a:t>
            </a:r>
          </a:p>
          <a:p>
            <a:pPr marL="0" indent="0" algn="just">
              <a:buNone/>
            </a:pPr>
            <a:endParaRPr lang="tr-TR" sz="4500" dirty="0">
              <a:latin typeface="Calibri" panose="020F0502020204030204" pitchFamily="34" charset="0"/>
            </a:endParaRPr>
          </a:p>
          <a:p>
            <a:pPr marL="0" indent="0" algn="just">
              <a:buNone/>
            </a:pPr>
            <a:endParaRPr lang="tr-TR" altLang="tr-TR" dirty="0">
              <a:latin typeface="Calibri" panose="020F0502020204030204" pitchFamily="34" charset="0"/>
            </a:endParaRPr>
          </a:p>
          <a:p>
            <a:pPr marL="0" indent="0">
              <a:buNone/>
            </a:pPr>
            <a:endParaRPr lang="tr-TR" altLang="tr-TR" sz="2200" dirty="0">
              <a:latin typeface="Calibri" panose="020F0502020204030204" pitchFamily="34" charset="0"/>
            </a:endParaRPr>
          </a:p>
        </p:txBody>
      </p:sp>
    </p:spTree>
    <p:extLst>
      <p:ext uri="{BB962C8B-B14F-4D97-AF65-F5344CB8AC3E}">
        <p14:creationId xmlns:p14="http://schemas.microsoft.com/office/powerpoint/2010/main" val="1951200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1">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Rounded Corners 13">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layt Numarası Yer Tutucusu 2">
            <a:extLst>
              <a:ext uri="{FF2B5EF4-FFF2-40B4-BE49-F238E27FC236}">
                <a16:creationId xmlns:a16="http://schemas.microsoft.com/office/drawing/2014/main" id="{E336CB42-C079-42F6-BA56-4E8FA609EBCA}"/>
              </a:ext>
            </a:extLst>
          </p:cNvPr>
          <p:cNvSpPr>
            <a:spLocks noGrp="1"/>
          </p:cNvSpPr>
          <p:nvPr>
            <p:ph type="sldNum" sz="quarter" idx="12"/>
          </p:nvPr>
        </p:nvSpPr>
        <p:spPr>
          <a:xfrm>
            <a:off x="8610600" y="6356350"/>
            <a:ext cx="2743200" cy="365125"/>
          </a:xfrm>
        </p:spPr>
        <p:txBody>
          <a:bodyPr>
            <a:normAutofit/>
          </a:bodyPr>
          <a:lstStyle/>
          <a:p>
            <a:pPr>
              <a:spcAft>
                <a:spcPts val="600"/>
              </a:spcAft>
            </a:pPr>
            <a:fld id="{4854181D-6920-4594-9A5D-6CE56DC9F8B2}" type="slidenum">
              <a:rPr lang="en-US">
                <a:solidFill>
                  <a:srgbClr val="FFFFFF"/>
                </a:solidFill>
              </a:rPr>
              <a:pPr>
                <a:spcAft>
                  <a:spcPts val="600"/>
                </a:spcAft>
              </a:pPr>
              <a:t>8</a:t>
            </a:fld>
            <a:endParaRPr lang="en-US">
              <a:solidFill>
                <a:srgbClr val="FFFFFF"/>
              </a:solidFill>
            </a:endParaRPr>
          </a:p>
        </p:txBody>
      </p:sp>
      <p:graphicFrame>
        <p:nvGraphicFramePr>
          <p:cNvPr id="6" name="İçerik Yer Tutucusu 5">
            <a:extLst>
              <a:ext uri="{FF2B5EF4-FFF2-40B4-BE49-F238E27FC236}">
                <a16:creationId xmlns:a16="http://schemas.microsoft.com/office/drawing/2014/main" id="{AEC9EC4A-2BC7-DAF2-B8AD-C46C9D686C7D}"/>
              </a:ext>
            </a:extLst>
          </p:cNvPr>
          <p:cNvGraphicFramePr>
            <a:graphicFrameLocks noGrp="1"/>
          </p:cNvGraphicFramePr>
          <p:nvPr>
            <p:ph idx="1"/>
            <p:extLst>
              <p:ext uri="{D42A27DB-BD31-4B8C-83A1-F6EECF244321}">
                <p14:modId xmlns:p14="http://schemas.microsoft.com/office/powerpoint/2010/main" val="3302719266"/>
              </p:ext>
            </p:extLst>
          </p:nvPr>
        </p:nvGraphicFramePr>
        <p:xfrm>
          <a:off x="579496" y="825024"/>
          <a:ext cx="11033008" cy="5639274"/>
        </p:xfrm>
        <a:graphic>
          <a:graphicData uri="http://schemas.openxmlformats.org/drawingml/2006/table">
            <a:tbl>
              <a:tblPr firstRow="1" firstCol="1" bandRow="1">
                <a:tableStyleId>{5C22544A-7EE6-4342-B048-85BDC9FD1C3A}</a:tableStyleId>
              </a:tblPr>
              <a:tblGrid>
                <a:gridCol w="1980518">
                  <a:extLst>
                    <a:ext uri="{9D8B030D-6E8A-4147-A177-3AD203B41FA5}">
                      <a16:colId xmlns:a16="http://schemas.microsoft.com/office/drawing/2014/main" val="3356784279"/>
                    </a:ext>
                  </a:extLst>
                </a:gridCol>
                <a:gridCol w="9052490">
                  <a:extLst>
                    <a:ext uri="{9D8B030D-6E8A-4147-A177-3AD203B41FA5}">
                      <a16:colId xmlns:a16="http://schemas.microsoft.com/office/drawing/2014/main" val="991235296"/>
                    </a:ext>
                  </a:extLst>
                </a:gridCol>
              </a:tblGrid>
              <a:tr h="707353">
                <a:tc>
                  <a:txBody>
                    <a:bodyPr/>
                    <a:lstStyle/>
                    <a:p>
                      <a:pPr>
                        <a:lnSpc>
                          <a:spcPct val="150000"/>
                        </a:lnSpc>
                        <a:spcAft>
                          <a:spcPts val="0"/>
                        </a:spcAft>
                      </a:pPr>
                      <a:r>
                        <a:rPr lang="tr-TR" sz="1600" kern="1200" dirty="0">
                          <a:solidFill>
                            <a:schemeClr val="dk1"/>
                          </a:solidFill>
                          <a:effectLst/>
                          <a:latin typeface="Calibri" panose="020F0502020204030204" pitchFamily="34" charset="0"/>
                          <a:ea typeface="+mn-ea"/>
                          <a:cs typeface="+mn-cs"/>
                        </a:rPr>
                        <a:t>27.02.2024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tr-TR" sz="1600" kern="1200" dirty="0">
                          <a:solidFill>
                            <a:schemeClr val="dk1"/>
                          </a:solidFill>
                          <a:effectLst/>
                          <a:latin typeface="Calibri" panose="020F0502020204030204" pitchFamily="34" charset="0"/>
                          <a:ea typeface="+mn-ea"/>
                          <a:cs typeface="+mn-cs"/>
                        </a:rPr>
                        <a:t>Bilgilendirme/</a:t>
                      </a:r>
                      <a:r>
                        <a:rPr lang="tr-TR" sz="1600" dirty="0" err="1">
                          <a:solidFill>
                            <a:schemeClr val="bg1"/>
                          </a:solidFill>
                          <a:effectLst/>
                          <a:latin typeface="Calibri" panose="020F0502020204030204" pitchFamily="34" charset="0"/>
                        </a:rPr>
                        <a:t>Briefing</a:t>
                      </a:r>
                      <a:endParaRPr lang="tr-TR" sz="1600" dirty="0">
                        <a:solidFill>
                          <a:schemeClr val="bg1"/>
                        </a:solidFill>
                        <a:effectLst/>
                        <a:latin typeface="Calibri" panose="020F0502020204030204" pitchFamily="34" charset="0"/>
                        <a:ea typeface="Times New Roman" panose="02020603050405020304" pitchFamily="18" charset="0"/>
                      </a:endParaRPr>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527627"/>
                  </a:ext>
                </a:extLst>
              </a:tr>
              <a:tr h="707353">
                <a:tc>
                  <a:txBody>
                    <a:bodyPr/>
                    <a:lstStyle/>
                    <a:p>
                      <a:pPr>
                        <a:lnSpc>
                          <a:spcPct val="150000"/>
                        </a:lnSpc>
                        <a:spcAft>
                          <a:spcPts val="0"/>
                        </a:spcAft>
                      </a:pPr>
                      <a:r>
                        <a:rPr lang="tr-TR" sz="1600" kern="1200" dirty="0">
                          <a:solidFill>
                            <a:schemeClr val="tx1"/>
                          </a:solidFill>
                          <a:effectLst/>
                          <a:latin typeface="Calibri" panose="020F0502020204030204" pitchFamily="34" charset="0"/>
                          <a:ea typeface="+mn-ea"/>
                          <a:cs typeface="+mn-cs"/>
                        </a:rPr>
                        <a:t>12.03.2024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tr-TR" sz="1600" kern="1200" dirty="0">
                          <a:solidFill>
                            <a:schemeClr val="dk1"/>
                          </a:solidFill>
                          <a:effectLst/>
                          <a:latin typeface="Calibri" panose="020F0502020204030204" pitchFamily="34" charset="0"/>
                          <a:ea typeface="+mn-ea"/>
                          <a:cs typeface="+mn-cs"/>
                        </a:rPr>
                        <a:t>Laboratuvar envanteri çıkarılması ve</a:t>
                      </a:r>
                      <a:r>
                        <a:rPr lang="tr-TR" sz="1600" kern="1200" baseline="0" dirty="0">
                          <a:solidFill>
                            <a:schemeClr val="dk1"/>
                          </a:solidFill>
                          <a:effectLst/>
                          <a:latin typeface="Calibri" panose="020F0502020204030204" pitchFamily="34" charset="0"/>
                          <a:ea typeface="+mn-ea"/>
                          <a:cs typeface="+mn-cs"/>
                        </a:rPr>
                        <a:t> </a:t>
                      </a:r>
                      <a:r>
                        <a:rPr lang="tr-TR" sz="1600" b="1" u="sng" kern="1200" baseline="0" dirty="0">
                          <a:solidFill>
                            <a:schemeClr val="dk1"/>
                          </a:solidFill>
                          <a:effectLst/>
                          <a:latin typeface="Calibri" panose="020F0502020204030204" pitchFamily="34" charset="0"/>
                          <a:ea typeface="+mn-ea"/>
                          <a:cs typeface="+mn-cs"/>
                        </a:rPr>
                        <a:t>online 1. Ara Toplantı: </a:t>
                      </a:r>
                      <a:r>
                        <a:rPr lang="tr-TR" sz="1600" b="1" u="sng" kern="1200" dirty="0">
                          <a:solidFill>
                            <a:schemeClr val="dk1"/>
                          </a:solidFill>
                          <a:effectLst/>
                          <a:latin typeface="Calibri" panose="020F0502020204030204" pitchFamily="34" charset="0"/>
                          <a:ea typeface="+mn-ea"/>
                          <a:cs typeface="+mn-cs"/>
                        </a:rPr>
                        <a:t>Tasarım fikirlerinin Sunulması </a:t>
                      </a:r>
                      <a:r>
                        <a:rPr lang="tr-TR" sz="1600" kern="1200" dirty="0">
                          <a:solidFill>
                            <a:schemeClr val="dk1"/>
                          </a:solidFill>
                          <a:effectLst/>
                          <a:latin typeface="Calibri" panose="020F0502020204030204" pitchFamily="34" charset="0"/>
                          <a:ea typeface="+mn-ea"/>
                          <a:cs typeface="+mn-cs"/>
                        </a:rPr>
                        <a:t>/</a:t>
                      </a:r>
                    </a:p>
                    <a:p>
                      <a:pPr marL="0" marR="0" lvl="0" indent="0" algn="l" defTabSz="914400" rtl="0" eaLnBrk="1" fontAlgn="auto" latinLnBrk="0" hangingPunct="1">
                        <a:lnSpc>
                          <a:spcPct val="150000"/>
                        </a:lnSpc>
                        <a:spcBef>
                          <a:spcPts val="0"/>
                        </a:spcBef>
                        <a:spcAft>
                          <a:spcPts val="0"/>
                        </a:spcAft>
                        <a:buClrTx/>
                        <a:buSzTx/>
                        <a:buFontTx/>
                        <a:buNone/>
                        <a:tabLst/>
                        <a:defRPr/>
                      </a:pPr>
                      <a:r>
                        <a:rPr lang="tr-TR" sz="1600" dirty="0" err="1">
                          <a:solidFill>
                            <a:srgbClr val="FF0000"/>
                          </a:solidFill>
                          <a:effectLst/>
                          <a:latin typeface="Calibri" panose="020F0502020204030204" pitchFamily="34" charset="0"/>
                        </a:rPr>
                        <a:t>Laboratory</a:t>
                      </a:r>
                      <a:r>
                        <a:rPr lang="tr-TR" sz="1600" dirty="0">
                          <a:solidFill>
                            <a:srgbClr val="FF0000"/>
                          </a:solidFill>
                          <a:effectLst/>
                          <a:latin typeface="Calibri" panose="020F0502020204030204" pitchFamily="34" charset="0"/>
                        </a:rPr>
                        <a:t> </a:t>
                      </a:r>
                      <a:r>
                        <a:rPr lang="tr-TR" sz="1600" dirty="0" err="1">
                          <a:solidFill>
                            <a:srgbClr val="FF0000"/>
                          </a:solidFill>
                          <a:effectLst/>
                          <a:latin typeface="Calibri" panose="020F0502020204030204" pitchFamily="34" charset="0"/>
                        </a:rPr>
                        <a:t>inventory</a:t>
                      </a:r>
                      <a:r>
                        <a:rPr lang="tr-TR" sz="1600" dirty="0">
                          <a:solidFill>
                            <a:srgbClr val="FF0000"/>
                          </a:solidFill>
                          <a:effectLst/>
                          <a:latin typeface="Calibri" panose="020F0502020204030204" pitchFamily="34" charset="0"/>
                        </a:rPr>
                        <a:t> </a:t>
                      </a:r>
                      <a:r>
                        <a:rPr lang="tr-TR" sz="1600" dirty="0" err="1">
                          <a:solidFill>
                            <a:srgbClr val="FF0000"/>
                          </a:solidFill>
                          <a:effectLst/>
                          <a:latin typeface="Calibri" panose="020F0502020204030204" pitchFamily="34" charset="0"/>
                        </a:rPr>
                        <a:t>obtainmen</a:t>
                      </a:r>
                      <a:r>
                        <a:rPr lang="tr-TR" sz="1600" dirty="0">
                          <a:solidFill>
                            <a:srgbClr val="FF0000"/>
                          </a:solidFill>
                          <a:effectLst/>
                          <a:latin typeface="Calibri" panose="020F0502020204030204" pitchFamily="34" charset="0"/>
                        </a:rPr>
                        <a:t> </a:t>
                      </a:r>
                      <a:r>
                        <a:rPr lang="tr-TR" sz="1600" dirty="0" err="1">
                          <a:solidFill>
                            <a:srgbClr val="FF0000"/>
                          </a:solidFill>
                          <a:effectLst/>
                          <a:latin typeface="Calibri" panose="020F0502020204030204" pitchFamily="34" charset="0"/>
                        </a:rPr>
                        <a:t>and</a:t>
                      </a:r>
                      <a:r>
                        <a:rPr lang="tr-TR" sz="1600" baseline="0" dirty="0">
                          <a:solidFill>
                            <a:srgbClr val="FF0000"/>
                          </a:solidFill>
                          <a:effectLst/>
                          <a:latin typeface="Calibri" panose="020F0502020204030204" pitchFamily="34" charset="0"/>
                        </a:rPr>
                        <a:t> online </a:t>
                      </a:r>
                      <a:r>
                        <a:rPr lang="tr-TR" sz="1600" dirty="0">
                          <a:solidFill>
                            <a:srgbClr val="FF0000"/>
                          </a:solidFill>
                          <a:effectLst/>
                          <a:latin typeface="Calibri" panose="020F0502020204030204" pitchFamily="34" charset="0"/>
                        </a:rPr>
                        <a:t>1. Meeting: Presentation of </a:t>
                      </a:r>
                      <a:r>
                        <a:rPr lang="tr-TR" sz="1600" dirty="0" err="1">
                          <a:solidFill>
                            <a:srgbClr val="FF0000"/>
                          </a:solidFill>
                          <a:effectLst/>
                          <a:latin typeface="Calibri" panose="020F0502020204030204" pitchFamily="34" charset="0"/>
                        </a:rPr>
                        <a:t>design</a:t>
                      </a:r>
                      <a:r>
                        <a:rPr lang="tr-TR" sz="1600" dirty="0">
                          <a:solidFill>
                            <a:srgbClr val="FF0000"/>
                          </a:solidFill>
                          <a:effectLst/>
                          <a:latin typeface="Calibri" panose="020F0502020204030204" pitchFamily="34" charset="0"/>
                        </a:rPr>
                        <a:t> </a:t>
                      </a:r>
                      <a:r>
                        <a:rPr lang="tr-TR" sz="1600" dirty="0" err="1">
                          <a:solidFill>
                            <a:srgbClr val="FF0000"/>
                          </a:solidFill>
                          <a:effectLst/>
                          <a:latin typeface="Calibri" panose="020F0502020204030204" pitchFamily="34" charset="0"/>
                        </a:rPr>
                        <a:t>ideas</a:t>
                      </a:r>
                      <a:r>
                        <a:rPr lang="tr-TR" sz="1600" dirty="0">
                          <a:solidFill>
                            <a:srgbClr val="FF0000"/>
                          </a:solidFill>
                          <a:effectLst/>
                          <a:latin typeface="Calibri" panose="020F0502020204030204" pitchFamily="34" charset="0"/>
                        </a:rPr>
                        <a:t> </a:t>
                      </a:r>
                      <a:endParaRPr lang="tr-TR" sz="1600" kern="1200" dirty="0">
                        <a:solidFill>
                          <a:schemeClr val="dk1"/>
                        </a:solidFill>
                        <a:effectLst/>
                        <a:latin typeface="Calibri" panose="020F0502020204030204" pitchFamily="34" charset="0"/>
                        <a:ea typeface="+mn-ea"/>
                        <a:cs typeface="+mn-cs"/>
                      </a:endParaRPr>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7806037"/>
                  </a:ext>
                </a:extLst>
              </a:tr>
              <a:tr h="707353">
                <a:tc>
                  <a:txBody>
                    <a:bodyPr/>
                    <a:lstStyle/>
                    <a:p>
                      <a:pPr>
                        <a:lnSpc>
                          <a:spcPct val="150000"/>
                        </a:lnSpc>
                        <a:spcAft>
                          <a:spcPts val="0"/>
                        </a:spcAft>
                      </a:pPr>
                      <a:r>
                        <a:rPr lang="tr-TR" sz="1600" kern="1200" dirty="0">
                          <a:solidFill>
                            <a:schemeClr val="dk1"/>
                          </a:solidFill>
                          <a:effectLst/>
                          <a:latin typeface="Calibri" panose="020F0502020204030204" pitchFamily="34" charset="0"/>
                          <a:ea typeface="+mn-ea"/>
                          <a:cs typeface="+mn-cs"/>
                        </a:rPr>
                        <a:t>26.03.2024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tr-TR" sz="1600" b="1" u="sng" kern="1200" dirty="0">
                          <a:solidFill>
                            <a:schemeClr val="dk1"/>
                          </a:solidFill>
                          <a:effectLst/>
                          <a:latin typeface="Calibri" panose="020F0502020204030204" pitchFamily="34" charset="0"/>
                          <a:ea typeface="+mn-ea"/>
                          <a:cs typeface="+mn-cs"/>
                        </a:rPr>
                        <a:t>Online 2. Ara toplantı: Kesin tasarım konusunun bildirilmesi</a:t>
                      </a:r>
                      <a:r>
                        <a:rPr lang="tr-TR" sz="1600" kern="1200" dirty="0">
                          <a:solidFill>
                            <a:schemeClr val="dk1"/>
                          </a:solidFill>
                          <a:effectLst/>
                          <a:latin typeface="Calibri" panose="020F0502020204030204" pitchFamily="34" charset="0"/>
                          <a:ea typeface="+mn-ea"/>
                          <a:cs typeface="+mn-cs"/>
                        </a:rPr>
                        <a:t>/</a:t>
                      </a:r>
                    </a:p>
                    <a:p>
                      <a:pPr marL="0" marR="0" lvl="0" indent="0" algn="l" defTabSz="914400" rtl="0" eaLnBrk="1" fontAlgn="auto" latinLnBrk="0" hangingPunct="1">
                        <a:lnSpc>
                          <a:spcPct val="150000"/>
                        </a:lnSpc>
                        <a:spcBef>
                          <a:spcPts val="0"/>
                        </a:spcBef>
                        <a:spcAft>
                          <a:spcPts val="0"/>
                        </a:spcAft>
                        <a:buClrTx/>
                        <a:buSzTx/>
                        <a:buFontTx/>
                        <a:buNone/>
                        <a:tabLst/>
                        <a:defRPr/>
                      </a:pPr>
                      <a:r>
                        <a:rPr lang="tr-TR" sz="1600" kern="1200" dirty="0">
                          <a:solidFill>
                            <a:srgbClr val="FF0000"/>
                          </a:solidFill>
                          <a:effectLst/>
                          <a:latin typeface="Calibri" panose="020F0502020204030204" pitchFamily="34" charset="0"/>
                          <a:ea typeface="+mn-ea"/>
                          <a:cs typeface="+mn-cs"/>
                        </a:rPr>
                        <a:t>online </a:t>
                      </a:r>
                      <a:r>
                        <a:rPr lang="tr-TR" sz="1600" dirty="0">
                          <a:solidFill>
                            <a:srgbClr val="FF0000"/>
                          </a:solidFill>
                          <a:effectLst/>
                          <a:latin typeface="Calibri" panose="020F0502020204030204" pitchFamily="34" charset="0"/>
                        </a:rPr>
                        <a:t>2. Meeting: </a:t>
                      </a:r>
                      <a:r>
                        <a:rPr lang="tr-TR" sz="1600" dirty="0" err="1">
                          <a:solidFill>
                            <a:srgbClr val="FF0000"/>
                          </a:solidFill>
                          <a:effectLst/>
                          <a:latin typeface="Calibri" panose="020F0502020204030204" pitchFamily="34" charset="0"/>
                        </a:rPr>
                        <a:t>Determination</a:t>
                      </a:r>
                      <a:r>
                        <a:rPr lang="tr-TR" sz="1600" dirty="0">
                          <a:solidFill>
                            <a:srgbClr val="FF0000"/>
                          </a:solidFill>
                          <a:effectLst/>
                          <a:latin typeface="Calibri" panose="020F0502020204030204" pitchFamily="34" charset="0"/>
                        </a:rPr>
                        <a:t> of final </a:t>
                      </a:r>
                      <a:r>
                        <a:rPr lang="tr-TR" sz="1600" dirty="0" err="1">
                          <a:solidFill>
                            <a:srgbClr val="FF0000"/>
                          </a:solidFill>
                          <a:effectLst/>
                          <a:latin typeface="Calibri" panose="020F0502020204030204" pitchFamily="34" charset="0"/>
                        </a:rPr>
                        <a:t>design</a:t>
                      </a:r>
                      <a:r>
                        <a:rPr lang="tr-TR" sz="1600" dirty="0">
                          <a:solidFill>
                            <a:srgbClr val="FF0000"/>
                          </a:solidFill>
                          <a:effectLst/>
                          <a:latin typeface="Calibri" panose="020F0502020204030204" pitchFamily="34" charset="0"/>
                        </a:rPr>
                        <a:t> </a:t>
                      </a:r>
                      <a:r>
                        <a:rPr lang="tr-TR" sz="1600" dirty="0" err="1">
                          <a:solidFill>
                            <a:srgbClr val="FF0000"/>
                          </a:solidFill>
                          <a:effectLst/>
                          <a:latin typeface="Calibri" panose="020F0502020204030204" pitchFamily="34" charset="0"/>
                        </a:rPr>
                        <a:t>subject</a:t>
                      </a:r>
                      <a:r>
                        <a:rPr lang="tr-TR" sz="1600" dirty="0">
                          <a:solidFill>
                            <a:srgbClr val="FF0000"/>
                          </a:solidFill>
                          <a:effectLst/>
                          <a:latin typeface="Calibri" panose="020F0502020204030204" pitchFamily="34" charset="0"/>
                        </a:rPr>
                        <a:t> </a:t>
                      </a:r>
                      <a:r>
                        <a:rPr lang="tr-TR" sz="1600" dirty="0" err="1">
                          <a:solidFill>
                            <a:srgbClr val="FF0000"/>
                          </a:solidFill>
                          <a:effectLst/>
                          <a:latin typeface="Calibri" panose="020F0502020204030204" pitchFamily="34" charset="0"/>
                        </a:rPr>
                        <a:t>and</a:t>
                      </a:r>
                      <a:r>
                        <a:rPr lang="tr-TR" sz="1600" dirty="0">
                          <a:solidFill>
                            <a:srgbClr val="FF0000"/>
                          </a:solidFill>
                          <a:effectLst/>
                          <a:latin typeface="Calibri" panose="020F0502020204030204" pitchFamily="34" charset="0"/>
                        </a:rPr>
                        <a:t> Presentation</a:t>
                      </a:r>
                      <a:endParaRPr lang="tr-TR" sz="1600" kern="1200" dirty="0">
                        <a:solidFill>
                          <a:schemeClr val="dk1"/>
                        </a:solidFill>
                        <a:effectLst/>
                        <a:latin typeface="Calibri" panose="020F0502020204030204" pitchFamily="34" charset="0"/>
                        <a:ea typeface="+mn-ea"/>
                        <a:cs typeface="+mn-cs"/>
                      </a:endParaRPr>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9380086"/>
                  </a:ext>
                </a:extLst>
              </a:tr>
              <a:tr h="1080324">
                <a:tc>
                  <a:txBody>
                    <a:bodyPr/>
                    <a:lstStyle/>
                    <a:p>
                      <a:pPr>
                        <a:lnSpc>
                          <a:spcPct val="150000"/>
                        </a:lnSpc>
                        <a:spcAft>
                          <a:spcPts val="0"/>
                        </a:spcAft>
                      </a:pPr>
                      <a:r>
                        <a:rPr lang="tr-TR" sz="1600" kern="1200" dirty="0">
                          <a:solidFill>
                            <a:schemeClr val="dk1"/>
                          </a:solidFill>
                          <a:effectLst/>
                          <a:latin typeface="Calibri" panose="020F0502020204030204" pitchFamily="34" charset="0"/>
                          <a:ea typeface="+mn-ea"/>
                          <a:cs typeface="+mn-cs"/>
                        </a:rPr>
                        <a:t>30.04.2024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tr-TR" sz="1600" kern="1200" dirty="0">
                          <a:solidFill>
                            <a:schemeClr val="dk1"/>
                          </a:solidFill>
                          <a:effectLst/>
                          <a:latin typeface="Calibri" panose="020F0502020204030204" pitchFamily="34" charset="0"/>
                          <a:ea typeface="+mn-ea"/>
                          <a:cs typeface="+mn-cs"/>
                        </a:rPr>
                        <a:t>Tasarlama deneyine ait föyün oluşturulması ve</a:t>
                      </a:r>
                      <a:r>
                        <a:rPr lang="tr-TR" sz="1600" kern="1200" baseline="0" dirty="0">
                          <a:solidFill>
                            <a:schemeClr val="dk1"/>
                          </a:solidFill>
                          <a:effectLst/>
                          <a:latin typeface="Calibri" panose="020F0502020204030204" pitchFamily="34" charset="0"/>
                          <a:ea typeface="+mn-ea"/>
                          <a:cs typeface="+mn-cs"/>
                        </a:rPr>
                        <a:t> Öğr. Gör. Dr. H. İrem </a:t>
                      </a:r>
                      <a:r>
                        <a:rPr lang="tr-TR" sz="1600" kern="1200" baseline="0" dirty="0" err="1">
                          <a:solidFill>
                            <a:schemeClr val="dk1"/>
                          </a:solidFill>
                          <a:effectLst/>
                          <a:latin typeface="Calibri" panose="020F0502020204030204" pitchFamily="34" charset="0"/>
                          <a:ea typeface="+mn-ea"/>
                          <a:cs typeface="+mn-cs"/>
                        </a:rPr>
                        <a:t>ÖZGÜNDÜZ’e</a:t>
                      </a:r>
                      <a:r>
                        <a:rPr lang="tr-TR" sz="1600" kern="1200" baseline="0" dirty="0">
                          <a:solidFill>
                            <a:schemeClr val="dk1"/>
                          </a:solidFill>
                          <a:effectLst/>
                          <a:latin typeface="Calibri" panose="020F0502020204030204" pitchFamily="34" charset="0"/>
                          <a:ea typeface="+mn-ea"/>
                          <a:cs typeface="+mn-cs"/>
                        </a:rPr>
                        <a:t> teslimi </a:t>
                      </a:r>
                      <a:r>
                        <a:rPr lang="tr-TR" sz="1600" kern="1200" dirty="0">
                          <a:solidFill>
                            <a:schemeClr val="dk1"/>
                          </a:solidFill>
                          <a:effectLst/>
                          <a:latin typeface="Calibri" panose="020F0502020204030204" pitchFamily="34" charset="0"/>
                          <a:ea typeface="+mn-ea"/>
                          <a:cs typeface="+mn-cs"/>
                        </a:rPr>
                        <a:t>(Gerekli malzeme ve ekipmanların temini)/</a:t>
                      </a:r>
                    </a:p>
                    <a:p>
                      <a:pPr>
                        <a:lnSpc>
                          <a:spcPct val="150000"/>
                        </a:lnSpc>
                        <a:spcAft>
                          <a:spcPts val="0"/>
                        </a:spcAft>
                      </a:pPr>
                      <a:r>
                        <a:rPr lang="tr-TR" sz="1600" kern="1200" dirty="0" err="1">
                          <a:solidFill>
                            <a:srgbClr val="FF0000"/>
                          </a:solidFill>
                          <a:effectLst/>
                          <a:latin typeface="Calibri" panose="020F0502020204030204" pitchFamily="34" charset="0"/>
                          <a:ea typeface="+mn-ea"/>
                          <a:cs typeface="+mn-cs"/>
                        </a:rPr>
                        <a:t>Preparation</a:t>
                      </a:r>
                      <a:r>
                        <a:rPr lang="tr-TR" sz="1600" kern="1200" dirty="0">
                          <a:solidFill>
                            <a:srgbClr val="FF0000"/>
                          </a:solidFill>
                          <a:effectLst/>
                          <a:latin typeface="Calibri" panose="020F0502020204030204" pitchFamily="34" charset="0"/>
                          <a:ea typeface="+mn-ea"/>
                          <a:cs typeface="+mn-cs"/>
                        </a:rPr>
                        <a:t> of </a:t>
                      </a:r>
                      <a:r>
                        <a:rPr lang="tr-TR" sz="1600" kern="1200" dirty="0" err="1">
                          <a:solidFill>
                            <a:srgbClr val="FF0000"/>
                          </a:solidFill>
                          <a:effectLst/>
                          <a:latin typeface="Calibri" panose="020F0502020204030204" pitchFamily="34" charset="0"/>
                          <a:ea typeface="+mn-ea"/>
                          <a:cs typeface="+mn-cs"/>
                        </a:rPr>
                        <a:t>the</a:t>
                      </a:r>
                      <a:r>
                        <a:rPr lang="tr-TR" sz="1600" kern="1200" dirty="0">
                          <a:solidFill>
                            <a:srgbClr val="FF0000"/>
                          </a:solidFill>
                          <a:effectLst/>
                          <a:latin typeface="Calibri" panose="020F0502020204030204" pitchFamily="34" charset="0"/>
                          <a:ea typeface="+mn-ea"/>
                          <a:cs typeface="+mn-cs"/>
                        </a:rPr>
                        <a:t> </a:t>
                      </a:r>
                      <a:r>
                        <a:rPr lang="tr-TR" sz="1600" kern="1200" dirty="0" err="1">
                          <a:solidFill>
                            <a:srgbClr val="FF0000"/>
                          </a:solidFill>
                          <a:effectLst/>
                          <a:latin typeface="Calibri" panose="020F0502020204030204" pitchFamily="34" charset="0"/>
                          <a:ea typeface="+mn-ea"/>
                          <a:cs typeface="+mn-cs"/>
                        </a:rPr>
                        <a:t>experiment</a:t>
                      </a:r>
                      <a:r>
                        <a:rPr lang="tr-TR" sz="1600" kern="1200" dirty="0">
                          <a:solidFill>
                            <a:srgbClr val="FF0000"/>
                          </a:solidFill>
                          <a:effectLst/>
                          <a:latin typeface="Calibri" panose="020F0502020204030204" pitchFamily="34" charset="0"/>
                          <a:ea typeface="+mn-ea"/>
                          <a:cs typeface="+mn-cs"/>
                        </a:rPr>
                        <a:t> </a:t>
                      </a:r>
                      <a:r>
                        <a:rPr lang="tr-TR" sz="1600" kern="1200" dirty="0" err="1">
                          <a:solidFill>
                            <a:srgbClr val="FF0000"/>
                          </a:solidFill>
                          <a:effectLst/>
                          <a:latin typeface="Calibri" panose="020F0502020204030204" pitchFamily="34" charset="0"/>
                          <a:ea typeface="+mn-ea"/>
                          <a:cs typeface="+mn-cs"/>
                        </a:rPr>
                        <a:t>sheet</a:t>
                      </a:r>
                      <a:r>
                        <a:rPr lang="tr-TR" sz="1600" kern="1200" dirty="0">
                          <a:solidFill>
                            <a:srgbClr val="FF0000"/>
                          </a:solidFill>
                          <a:effectLst/>
                          <a:latin typeface="Calibri" panose="020F0502020204030204" pitchFamily="34" charset="0"/>
                          <a:ea typeface="+mn-ea"/>
                          <a:cs typeface="+mn-cs"/>
                        </a:rPr>
                        <a:t> </a:t>
                      </a:r>
                      <a:r>
                        <a:rPr lang="tr-TR" sz="1600" kern="1200" dirty="0" err="1">
                          <a:solidFill>
                            <a:srgbClr val="FF0000"/>
                          </a:solidFill>
                          <a:effectLst/>
                          <a:latin typeface="Calibri" panose="020F0502020204030204" pitchFamily="34" charset="0"/>
                          <a:ea typeface="+mn-ea"/>
                          <a:cs typeface="+mn-cs"/>
                        </a:rPr>
                        <a:t>for</a:t>
                      </a:r>
                      <a:r>
                        <a:rPr lang="tr-TR" sz="1600" kern="1200" dirty="0">
                          <a:solidFill>
                            <a:srgbClr val="FF0000"/>
                          </a:solidFill>
                          <a:effectLst/>
                          <a:latin typeface="Calibri" panose="020F0502020204030204" pitchFamily="34" charset="0"/>
                          <a:ea typeface="+mn-ea"/>
                          <a:cs typeface="+mn-cs"/>
                        </a:rPr>
                        <a:t> </a:t>
                      </a:r>
                      <a:r>
                        <a:rPr lang="tr-TR" sz="1600" kern="1200" dirty="0" err="1">
                          <a:solidFill>
                            <a:srgbClr val="FF0000"/>
                          </a:solidFill>
                          <a:effectLst/>
                          <a:latin typeface="Calibri" panose="020F0502020204030204" pitchFamily="34" charset="0"/>
                          <a:ea typeface="+mn-ea"/>
                          <a:cs typeface="+mn-cs"/>
                        </a:rPr>
                        <a:t>the</a:t>
                      </a:r>
                      <a:r>
                        <a:rPr lang="tr-TR" sz="1600" kern="1200" dirty="0">
                          <a:solidFill>
                            <a:srgbClr val="FF0000"/>
                          </a:solidFill>
                          <a:effectLst/>
                          <a:latin typeface="Calibri" panose="020F0502020204030204" pitchFamily="34" charset="0"/>
                          <a:ea typeface="+mn-ea"/>
                          <a:cs typeface="+mn-cs"/>
                        </a:rPr>
                        <a:t> </a:t>
                      </a:r>
                      <a:r>
                        <a:rPr lang="tr-TR" sz="1600" kern="1200" dirty="0" err="1">
                          <a:solidFill>
                            <a:srgbClr val="FF0000"/>
                          </a:solidFill>
                          <a:effectLst/>
                          <a:latin typeface="Calibri" panose="020F0502020204030204" pitchFamily="34" charset="0"/>
                          <a:ea typeface="+mn-ea"/>
                          <a:cs typeface="+mn-cs"/>
                        </a:rPr>
                        <a:t>design</a:t>
                      </a:r>
                      <a:r>
                        <a:rPr lang="tr-TR" sz="1600" kern="1200" dirty="0">
                          <a:solidFill>
                            <a:srgbClr val="FF0000"/>
                          </a:solidFill>
                          <a:effectLst/>
                          <a:latin typeface="Calibri" panose="020F0502020204030204" pitchFamily="34" charset="0"/>
                          <a:ea typeface="+mn-ea"/>
                          <a:cs typeface="+mn-cs"/>
                        </a:rPr>
                        <a:t> </a:t>
                      </a:r>
                      <a:r>
                        <a:rPr lang="tr-TR" sz="1600" kern="1200" dirty="0" err="1">
                          <a:solidFill>
                            <a:srgbClr val="FF0000"/>
                          </a:solidFill>
                          <a:effectLst/>
                          <a:latin typeface="Calibri" panose="020F0502020204030204" pitchFamily="34" charset="0"/>
                          <a:ea typeface="+mn-ea"/>
                          <a:cs typeface="+mn-cs"/>
                        </a:rPr>
                        <a:t>experiment</a:t>
                      </a:r>
                      <a:r>
                        <a:rPr lang="tr-TR" sz="1600" kern="1200" dirty="0">
                          <a:solidFill>
                            <a:srgbClr val="FF0000"/>
                          </a:solidFill>
                          <a:effectLst/>
                          <a:latin typeface="Calibri" panose="020F0502020204030204" pitchFamily="34" charset="0"/>
                          <a:ea typeface="+mn-ea"/>
                          <a:cs typeface="+mn-cs"/>
                        </a:rPr>
                        <a:t> (</a:t>
                      </a:r>
                      <a:r>
                        <a:rPr lang="tr-TR" sz="1600" kern="1200" dirty="0" err="1">
                          <a:solidFill>
                            <a:srgbClr val="FF0000"/>
                          </a:solidFill>
                          <a:effectLst/>
                          <a:latin typeface="Calibri" panose="020F0502020204030204" pitchFamily="34" charset="0"/>
                          <a:ea typeface="+mn-ea"/>
                          <a:cs typeface="+mn-cs"/>
                        </a:rPr>
                        <a:t>Obtainment</a:t>
                      </a:r>
                      <a:r>
                        <a:rPr lang="tr-TR" sz="1600" kern="1200" dirty="0">
                          <a:solidFill>
                            <a:srgbClr val="FF0000"/>
                          </a:solidFill>
                          <a:effectLst/>
                          <a:latin typeface="Calibri" panose="020F0502020204030204" pitchFamily="34" charset="0"/>
                          <a:ea typeface="+mn-ea"/>
                          <a:cs typeface="+mn-cs"/>
                        </a:rPr>
                        <a:t> of </a:t>
                      </a:r>
                      <a:r>
                        <a:rPr lang="tr-TR" sz="1600" kern="1200" dirty="0" err="1">
                          <a:solidFill>
                            <a:srgbClr val="FF0000"/>
                          </a:solidFill>
                          <a:effectLst/>
                          <a:latin typeface="Calibri" panose="020F0502020204030204" pitchFamily="34" charset="0"/>
                          <a:ea typeface="+mn-ea"/>
                          <a:cs typeface="+mn-cs"/>
                        </a:rPr>
                        <a:t>the</a:t>
                      </a:r>
                      <a:r>
                        <a:rPr lang="tr-TR" sz="1600" kern="1200" dirty="0">
                          <a:solidFill>
                            <a:srgbClr val="FF0000"/>
                          </a:solidFill>
                          <a:effectLst/>
                          <a:latin typeface="Calibri" panose="020F0502020204030204" pitchFamily="34" charset="0"/>
                          <a:ea typeface="+mn-ea"/>
                          <a:cs typeface="+mn-cs"/>
                        </a:rPr>
                        <a:t> </a:t>
                      </a:r>
                      <a:r>
                        <a:rPr lang="tr-TR" sz="1600" kern="1200" dirty="0" err="1">
                          <a:solidFill>
                            <a:srgbClr val="FF0000"/>
                          </a:solidFill>
                          <a:effectLst/>
                          <a:latin typeface="Calibri" panose="020F0502020204030204" pitchFamily="34" charset="0"/>
                          <a:ea typeface="+mn-ea"/>
                          <a:cs typeface="+mn-cs"/>
                        </a:rPr>
                        <a:t>nessecary</a:t>
                      </a:r>
                      <a:r>
                        <a:rPr lang="tr-TR" sz="1600" kern="1200" dirty="0">
                          <a:solidFill>
                            <a:srgbClr val="FF0000"/>
                          </a:solidFill>
                          <a:effectLst/>
                          <a:latin typeface="Calibri" panose="020F0502020204030204" pitchFamily="34" charset="0"/>
                          <a:ea typeface="+mn-ea"/>
                          <a:cs typeface="+mn-cs"/>
                        </a:rPr>
                        <a:t> </a:t>
                      </a:r>
                      <a:r>
                        <a:rPr lang="tr-TR" sz="1600" kern="1200" dirty="0" err="1">
                          <a:solidFill>
                            <a:srgbClr val="FF0000"/>
                          </a:solidFill>
                          <a:effectLst/>
                          <a:latin typeface="Calibri" panose="020F0502020204030204" pitchFamily="34" charset="0"/>
                          <a:ea typeface="+mn-ea"/>
                          <a:cs typeface="+mn-cs"/>
                        </a:rPr>
                        <a:t>materials</a:t>
                      </a:r>
                      <a:r>
                        <a:rPr lang="tr-TR" sz="1600" kern="1200" dirty="0">
                          <a:solidFill>
                            <a:srgbClr val="FF0000"/>
                          </a:solidFill>
                          <a:effectLst/>
                          <a:latin typeface="Calibri" panose="020F0502020204030204" pitchFamily="34" charset="0"/>
                          <a:ea typeface="+mn-ea"/>
                          <a:cs typeface="+mn-cs"/>
                        </a:rPr>
                        <a:t>/</a:t>
                      </a:r>
                      <a:r>
                        <a:rPr lang="tr-TR" sz="1600" kern="1200" dirty="0" err="1">
                          <a:solidFill>
                            <a:srgbClr val="FF0000"/>
                          </a:solidFill>
                          <a:effectLst/>
                          <a:latin typeface="Calibri" panose="020F0502020204030204" pitchFamily="34" charset="0"/>
                          <a:ea typeface="+mn-ea"/>
                          <a:cs typeface="+mn-cs"/>
                        </a:rPr>
                        <a:t>equipments</a:t>
                      </a:r>
                      <a:r>
                        <a:rPr lang="tr-TR" sz="1600" kern="1200" dirty="0">
                          <a:solidFill>
                            <a:srgbClr val="FF0000"/>
                          </a:solidFill>
                          <a:effectLst/>
                          <a:latin typeface="Calibri" panose="020F0502020204030204" pitchFamily="34" charset="0"/>
                          <a:ea typeface="+mn-ea"/>
                          <a:cs typeface="+mn-cs"/>
                        </a:rPr>
                        <a:t>) </a:t>
                      </a:r>
                      <a:r>
                        <a:rPr lang="tr-TR" sz="1600" kern="1200" dirty="0" err="1">
                          <a:solidFill>
                            <a:srgbClr val="FF0000"/>
                          </a:solidFill>
                          <a:effectLst/>
                          <a:latin typeface="Calibri" panose="020F0502020204030204" pitchFamily="34" charset="0"/>
                          <a:ea typeface="+mn-ea"/>
                          <a:cs typeface="+mn-cs"/>
                        </a:rPr>
                        <a:t>and</a:t>
                      </a:r>
                      <a:r>
                        <a:rPr lang="tr-TR" sz="1600" kern="1200" dirty="0">
                          <a:solidFill>
                            <a:srgbClr val="FF0000"/>
                          </a:solidFill>
                          <a:effectLst/>
                          <a:latin typeface="Calibri" panose="020F0502020204030204" pitchFamily="34" charset="0"/>
                          <a:ea typeface="+mn-ea"/>
                          <a:cs typeface="+mn-cs"/>
                        </a:rPr>
                        <a:t> </a:t>
                      </a:r>
                      <a:r>
                        <a:rPr lang="tr-TR" sz="1600" kern="1200" dirty="0" err="1">
                          <a:solidFill>
                            <a:srgbClr val="FF0000"/>
                          </a:solidFill>
                          <a:effectLst/>
                          <a:latin typeface="Calibri" panose="020F0502020204030204" pitchFamily="34" charset="0"/>
                          <a:ea typeface="+mn-ea"/>
                          <a:cs typeface="+mn-cs"/>
                        </a:rPr>
                        <a:t>Submission</a:t>
                      </a:r>
                      <a:r>
                        <a:rPr lang="tr-TR" sz="1600" kern="1200" dirty="0">
                          <a:solidFill>
                            <a:srgbClr val="FF0000"/>
                          </a:solidFill>
                          <a:effectLst/>
                          <a:latin typeface="Calibri" panose="020F0502020204030204" pitchFamily="34" charset="0"/>
                          <a:ea typeface="+mn-ea"/>
                          <a:cs typeface="+mn-cs"/>
                        </a:rPr>
                        <a:t> of </a:t>
                      </a:r>
                      <a:r>
                        <a:rPr lang="tr-TR" sz="1600" kern="1200" dirty="0" err="1">
                          <a:solidFill>
                            <a:srgbClr val="FF0000"/>
                          </a:solidFill>
                          <a:effectLst/>
                          <a:latin typeface="Calibri" panose="020F0502020204030204" pitchFamily="34" charset="0"/>
                          <a:ea typeface="+mn-ea"/>
                          <a:cs typeface="+mn-cs"/>
                        </a:rPr>
                        <a:t>the</a:t>
                      </a:r>
                      <a:r>
                        <a:rPr lang="tr-TR" sz="1600" kern="1200" dirty="0">
                          <a:solidFill>
                            <a:srgbClr val="FF0000"/>
                          </a:solidFill>
                          <a:effectLst/>
                          <a:latin typeface="Calibri" panose="020F0502020204030204" pitchFamily="34" charset="0"/>
                          <a:ea typeface="+mn-ea"/>
                          <a:cs typeface="+mn-cs"/>
                        </a:rPr>
                        <a:t> </a:t>
                      </a:r>
                      <a:r>
                        <a:rPr lang="tr-TR" sz="1600" kern="1200" dirty="0" err="1">
                          <a:solidFill>
                            <a:srgbClr val="FF0000"/>
                          </a:solidFill>
                          <a:effectLst/>
                          <a:latin typeface="Calibri" panose="020F0502020204030204" pitchFamily="34" charset="0"/>
                          <a:ea typeface="+mn-ea"/>
                          <a:cs typeface="+mn-cs"/>
                        </a:rPr>
                        <a:t>experiment</a:t>
                      </a:r>
                      <a:r>
                        <a:rPr lang="tr-TR" sz="1600" kern="1200" dirty="0">
                          <a:solidFill>
                            <a:srgbClr val="FF0000"/>
                          </a:solidFill>
                          <a:effectLst/>
                          <a:latin typeface="Calibri" panose="020F0502020204030204" pitchFamily="34" charset="0"/>
                          <a:ea typeface="+mn-ea"/>
                          <a:cs typeface="+mn-cs"/>
                        </a:rPr>
                        <a:t> </a:t>
                      </a:r>
                      <a:r>
                        <a:rPr lang="tr-TR" sz="1600" kern="1200" dirty="0" err="1">
                          <a:solidFill>
                            <a:srgbClr val="FF0000"/>
                          </a:solidFill>
                          <a:effectLst/>
                          <a:latin typeface="Calibri" panose="020F0502020204030204" pitchFamily="34" charset="0"/>
                          <a:ea typeface="+mn-ea"/>
                          <a:cs typeface="+mn-cs"/>
                        </a:rPr>
                        <a:t>sheet</a:t>
                      </a:r>
                      <a:r>
                        <a:rPr lang="tr-TR" sz="1600" kern="1200" dirty="0">
                          <a:solidFill>
                            <a:srgbClr val="FF0000"/>
                          </a:solidFill>
                          <a:effectLst/>
                          <a:latin typeface="Calibri" panose="020F0502020204030204" pitchFamily="34" charset="0"/>
                          <a:ea typeface="+mn-ea"/>
                          <a:cs typeface="+mn-cs"/>
                        </a:rPr>
                        <a:t> </a:t>
                      </a:r>
                      <a:r>
                        <a:rPr lang="tr-TR" sz="1600" kern="1200" dirty="0" err="1">
                          <a:solidFill>
                            <a:srgbClr val="FF0000"/>
                          </a:solidFill>
                          <a:effectLst/>
                          <a:latin typeface="Calibri" panose="020F0502020204030204" pitchFamily="34" charset="0"/>
                          <a:ea typeface="+mn-ea"/>
                          <a:cs typeface="+mn-cs"/>
                        </a:rPr>
                        <a:t>to</a:t>
                      </a:r>
                      <a:r>
                        <a:rPr lang="tr-TR" sz="1600" kern="1200" dirty="0">
                          <a:solidFill>
                            <a:srgbClr val="FF0000"/>
                          </a:solidFill>
                          <a:effectLst/>
                          <a:latin typeface="Calibri" panose="020F0502020204030204" pitchFamily="34" charset="0"/>
                          <a:ea typeface="+mn-ea"/>
                          <a:cs typeface="+mn-cs"/>
                        </a:rPr>
                        <a:t> </a:t>
                      </a:r>
                      <a:r>
                        <a:rPr lang="en-US" sz="1600" b="1" u="sng" dirty="0">
                          <a:solidFill>
                            <a:srgbClr val="FF0000"/>
                          </a:solidFill>
                          <a:latin typeface="Calibri" panose="020F0502020204030204" pitchFamily="34" charset="0"/>
                        </a:rPr>
                        <a:t>Specialist</a:t>
                      </a:r>
                      <a:r>
                        <a:rPr lang="tr-TR" sz="1600" b="1" u="sng" dirty="0">
                          <a:solidFill>
                            <a:srgbClr val="FF0000"/>
                          </a:solidFill>
                          <a:latin typeface="Calibri" panose="020F0502020204030204" pitchFamily="34" charset="0"/>
                        </a:rPr>
                        <a:t> Dr. H. İrem ÖZGÜNDÜZ</a:t>
                      </a:r>
                      <a:endParaRPr lang="tr-TR" sz="1600" kern="1200" dirty="0">
                        <a:solidFill>
                          <a:schemeClr val="dk1"/>
                        </a:solidFill>
                        <a:effectLst/>
                        <a:latin typeface="Calibri" panose="020F0502020204030204" pitchFamily="34" charset="0"/>
                        <a:ea typeface="+mn-ea"/>
                        <a:cs typeface="+mn-cs"/>
                      </a:endParaRPr>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9009713"/>
                  </a:ext>
                </a:extLst>
              </a:tr>
              <a:tr h="705371">
                <a:tc>
                  <a:txBody>
                    <a:bodyPr/>
                    <a:lstStyle/>
                    <a:p>
                      <a:pPr>
                        <a:lnSpc>
                          <a:spcPct val="150000"/>
                        </a:lnSpc>
                        <a:spcAft>
                          <a:spcPts val="0"/>
                        </a:spcAft>
                      </a:pPr>
                      <a:r>
                        <a:rPr lang="tr-TR" sz="1600" kern="1200" dirty="0">
                          <a:solidFill>
                            <a:schemeClr val="dk1"/>
                          </a:solidFill>
                          <a:effectLst/>
                          <a:latin typeface="Calibri" panose="020F0502020204030204" pitchFamily="34" charset="0"/>
                          <a:ea typeface="+mn-ea"/>
                          <a:cs typeface="+mn-cs"/>
                        </a:rPr>
                        <a:t>09.05.2024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tr-TR" sz="1600" kern="1200" dirty="0">
                          <a:solidFill>
                            <a:schemeClr val="dk1"/>
                          </a:solidFill>
                          <a:effectLst/>
                          <a:latin typeface="Calibri" panose="020F0502020204030204" pitchFamily="34" charset="0"/>
                          <a:ea typeface="+mn-ea"/>
                          <a:cs typeface="+mn-cs"/>
                        </a:rPr>
                        <a:t>Tasarlama Deneylerinin Gerçekleştirmesi/ Deney raporunun hazırlanması/</a:t>
                      </a:r>
                    </a:p>
                    <a:p>
                      <a:pPr marL="0" marR="0" lvl="0" indent="0" algn="l" defTabSz="914400" rtl="0" eaLnBrk="1" fontAlgn="auto" latinLnBrk="0" hangingPunct="1">
                        <a:lnSpc>
                          <a:spcPct val="150000"/>
                        </a:lnSpc>
                        <a:spcBef>
                          <a:spcPts val="0"/>
                        </a:spcBef>
                        <a:spcAft>
                          <a:spcPts val="0"/>
                        </a:spcAft>
                        <a:buClrTx/>
                        <a:buSzTx/>
                        <a:buFontTx/>
                        <a:buNone/>
                        <a:tabLst/>
                        <a:defRPr/>
                      </a:pPr>
                      <a:r>
                        <a:rPr lang="tr-TR" sz="1600" dirty="0" err="1">
                          <a:solidFill>
                            <a:srgbClr val="FF0000"/>
                          </a:solidFill>
                          <a:effectLst/>
                          <a:latin typeface="Calibri" panose="020F0502020204030204" pitchFamily="34" charset="0"/>
                        </a:rPr>
                        <a:t>Preparation</a:t>
                      </a:r>
                      <a:r>
                        <a:rPr lang="tr-TR" sz="1600" dirty="0">
                          <a:solidFill>
                            <a:srgbClr val="FF0000"/>
                          </a:solidFill>
                          <a:effectLst/>
                          <a:latin typeface="Calibri" panose="020F0502020204030204" pitchFamily="34" charset="0"/>
                        </a:rPr>
                        <a:t> of </a:t>
                      </a:r>
                      <a:r>
                        <a:rPr lang="tr-TR" sz="1600" dirty="0" err="1">
                          <a:solidFill>
                            <a:srgbClr val="FF0000"/>
                          </a:solidFill>
                          <a:effectLst/>
                          <a:latin typeface="Calibri" panose="020F0502020204030204" pitchFamily="34" charset="0"/>
                        </a:rPr>
                        <a:t>the</a:t>
                      </a:r>
                      <a:r>
                        <a:rPr lang="tr-TR" sz="1600" dirty="0">
                          <a:solidFill>
                            <a:srgbClr val="FF0000"/>
                          </a:solidFill>
                          <a:effectLst/>
                          <a:latin typeface="Calibri" panose="020F0502020204030204" pitchFamily="34" charset="0"/>
                        </a:rPr>
                        <a:t> </a:t>
                      </a:r>
                      <a:r>
                        <a:rPr lang="tr-TR" sz="1600" dirty="0" err="1">
                          <a:solidFill>
                            <a:srgbClr val="FF0000"/>
                          </a:solidFill>
                          <a:effectLst/>
                          <a:latin typeface="Calibri" panose="020F0502020204030204" pitchFamily="34" charset="0"/>
                        </a:rPr>
                        <a:t>experiment</a:t>
                      </a:r>
                      <a:r>
                        <a:rPr lang="tr-TR" sz="1600" dirty="0">
                          <a:solidFill>
                            <a:srgbClr val="FF0000"/>
                          </a:solidFill>
                          <a:effectLst/>
                          <a:latin typeface="Calibri" panose="020F0502020204030204" pitchFamily="34" charset="0"/>
                        </a:rPr>
                        <a:t> </a:t>
                      </a:r>
                      <a:r>
                        <a:rPr lang="tr-TR" sz="1600" dirty="0" err="1">
                          <a:solidFill>
                            <a:srgbClr val="FF0000"/>
                          </a:solidFill>
                          <a:effectLst/>
                          <a:latin typeface="Calibri" panose="020F0502020204030204" pitchFamily="34" charset="0"/>
                        </a:rPr>
                        <a:t>design</a:t>
                      </a:r>
                      <a:r>
                        <a:rPr lang="tr-TR" sz="1600" dirty="0">
                          <a:solidFill>
                            <a:srgbClr val="FF0000"/>
                          </a:solidFill>
                          <a:effectLst/>
                          <a:latin typeface="Calibri" panose="020F0502020204030204" pitchFamily="34" charset="0"/>
                        </a:rPr>
                        <a:t> / </a:t>
                      </a:r>
                      <a:r>
                        <a:rPr lang="tr-TR" sz="1600" dirty="0" err="1">
                          <a:solidFill>
                            <a:srgbClr val="FF0000"/>
                          </a:solidFill>
                          <a:effectLst/>
                          <a:latin typeface="Calibri" panose="020F0502020204030204" pitchFamily="34" charset="0"/>
                        </a:rPr>
                        <a:t>Preparation</a:t>
                      </a:r>
                      <a:r>
                        <a:rPr lang="tr-TR" sz="1600" dirty="0">
                          <a:solidFill>
                            <a:srgbClr val="FF0000"/>
                          </a:solidFill>
                          <a:effectLst/>
                          <a:latin typeface="Calibri" panose="020F0502020204030204" pitchFamily="34" charset="0"/>
                        </a:rPr>
                        <a:t> of </a:t>
                      </a:r>
                      <a:r>
                        <a:rPr lang="tr-TR" sz="1600" dirty="0" err="1">
                          <a:solidFill>
                            <a:srgbClr val="FF0000"/>
                          </a:solidFill>
                          <a:effectLst/>
                          <a:latin typeface="Calibri" panose="020F0502020204030204" pitchFamily="34" charset="0"/>
                        </a:rPr>
                        <a:t>the</a:t>
                      </a:r>
                      <a:r>
                        <a:rPr lang="tr-TR" sz="1600" dirty="0">
                          <a:solidFill>
                            <a:srgbClr val="FF0000"/>
                          </a:solidFill>
                          <a:effectLst/>
                          <a:latin typeface="Calibri" panose="020F0502020204030204" pitchFamily="34" charset="0"/>
                        </a:rPr>
                        <a:t> </a:t>
                      </a:r>
                      <a:r>
                        <a:rPr lang="tr-TR" sz="1600" dirty="0" err="1">
                          <a:solidFill>
                            <a:srgbClr val="FF0000"/>
                          </a:solidFill>
                          <a:effectLst/>
                          <a:latin typeface="Calibri" panose="020F0502020204030204" pitchFamily="34" charset="0"/>
                        </a:rPr>
                        <a:t>report</a:t>
                      </a:r>
                      <a:endParaRPr lang="tr-TR" sz="1600" dirty="0"/>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594877"/>
                  </a:ext>
                </a:extLst>
              </a:tr>
              <a:tr h="692976">
                <a:tc>
                  <a:txBody>
                    <a:bodyPr/>
                    <a:lstStyle/>
                    <a:p>
                      <a:pPr>
                        <a:lnSpc>
                          <a:spcPct val="150000"/>
                        </a:lnSpc>
                        <a:spcAft>
                          <a:spcPts val="0"/>
                        </a:spcAft>
                      </a:pPr>
                      <a:r>
                        <a:rPr lang="tr-TR" sz="1600" kern="1200" dirty="0">
                          <a:solidFill>
                            <a:schemeClr val="dk1"/>
                          </a:solidFill>
                          <a:effectLst/>
                          <a:latin typeface="Calibri" panose="020F0502020204030204" pitchFamily="34" charset="0"/>
                          <a:ea typeface="+mn-ea"/>
                          <a:cs typeface="+mn-cs"/>
                        </a:rPr>
                        <a:t>16.05.2024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tr-TR" sz="1600" kern="1200" dirty="0">
                          <a:solidFill>
                            <a:schemeClr val="dk1"/>
                          </a:solidFill>
                          <a:effectLst/>
                          <a:latin typeface="Calibri" panose="020F0502020204030204" pitchFamily="34" charset="0"/>
                          <a:ea typeface="+mn-ea"/>
                          <a:cs typeface="+mn-cs"/>
                        </a:rPr>
                        <a:t>Tasarlama Deneylerinin Gerçekleştirmesi/ Deney raporunun hazırlanması/</a:t>
                      </a:r>
                    </a:p>
                    <a:p>
                      <a:pPr marL="0" marR="0" lvl="0" indent="0" algn="l" defTabSz="914400" rtl="0" eaLnBrk="1" fontAlgn="auto" latinLnBrk="0" hangingPunct="1">
                        <a:lnSpc>
                          <a:spcPct val="150000"/>
                        </a:lnSpc>
                        <a:spcBef>
                          <a:spcPts val="0"/>
                        </a:spcBef>
                        <a:spcAft>
                          <a:spcPts val="0"/>
                        </a:spcAft>
                        <a:buClrTx/>
                        <a:buSzTx/>
                        <a:buFontTx/>
                        <a:buNone/>
                        <a:tabLst/>
                        <a:defRPr/>
                      </a:pPr>
                      <a:r>
                        <a:rPr lang="tr-TR" sz="1600" dirty="0" err="1">
                          <a:solidFill>
                            <a:srgbClr val="FF0000"/>
                          </a:solidFill>
                          <a:effectLst/>
                          <a:latin typeface="Calibri" panose="020F0502020204030204" pitchFamily="34" charset="0"/>
                        </a:rPr>
                        <a:t>Preparation</a:t>
                      </a:r>
                      <a:r>
                        <a:rPr lang="tr-TR" sz="1600" dirty="0">
                          <a:solidFill>
                            <a:srgbClr val="FF0000"/>
                          </a:solidFill>
                          <a:effectLst/>
                          <a:latin typeface="Calibri" panose="020F0502020204030204" pitchFamily="34" charset="0"/>
                        </a:rPr>
                        <a:t> of </a:t>
                      </a:r>
                      <a:r>
                        <a:rPr lang="tr-TR" sz="1600" dirty="0" err="1">
                          <a:solidFill>
                            <a:srgbClr val="FF0000"/>
                          </a:solidFill>
                          <a:effectLst/>
                          <a:latin typeface="Calibri" panose="020F0502020204030204" pitchFamily="34" charset="0"/>
                        </a:rPr>
                        <a:t>the</a:t>
                      </a:r>
                      <a:r>
                        <a:rPr lang="tr-TR" sz="1600" dirty="0">
                          <a:solidFill>
                            <a:srgbClr val="FF0000"/>
                          </a:solidFill>
                          <a:effectLst/>
                          <a:latin typeface="Calibri" panose="020F0502020204030204" pitchFamily="34" charset="0"/>
                        </a:rPr>
                        <a:t> </a:t>
                      </a:r>
                      <a:r>
                        <a:rPr lang="tr-TR" sz="1600" dirty="0" err="1">
                          <a:solidFill>
                            <a:srgbClr val="FF0000"/>
                          </a:solidFill>
                          <a:effectLst/>
                          <a:latin typeface="Calibri" panose="020F0502020204030204" pitchFamily="34" charset="0"/>
                        </a:rPr>
                        <a:t>experiment</a:t>
                      </a:r>
                      <a:r>
                        <a:rPr lang="tr-TR" sz="1600" dirty="0">
                          <a:solidFill>
                            <a:srgbClr val="FF0000"/>
                          </a:solidFill>
                          <a:effectLst/>
                          <a:latin typeface="Calibri" panose="020F0502020204030204" pitchFamily="34" charset="0"/>
                        </a:rPr>
                        <a:t> </a:t>
                      </a:r>
                      <a:r>
                        <a:rPr lang="tr-TR" sz="1600" dirty="0" err="1">
                          <a:solidFill>
                            <a:srgbClr val="FF0000"/>
                          </a:solidFill>
                          <a:effectLst/>
                          <a:latin typeface="Calibri" panose="020F0502020204030204" pitchFamily="34" charset="0"/>
                        </a:rPr>
                        <a:t>design</a:t>
                      </a:r>
                      <a:r>
                        <a:rPr lang="tr-TR" sz="1600" dirty="0">
                          <a:solidFill>
                            <a:srgbClr val="FF0000"/>
                          </a:solidFill>
                          <a:effectLst/>
                          <a:latin typeface="Calibri" panose="020F0502020204030204" pitchFamily="34" charset="0"/>
                        </a:rPr>
                        <a:t> / </a:t>
                      </a:r>
                      <a:r>
                        <a:rPr lang="tr-TR" sz="1600" dirty="0" err="1">
                          <a:solidFill>
                            <a:srgbClr val="FF0000"/>
                          </a:solidFill>
                          <a:effectLst/>
                          <a:latin typeface="Calibri" panose="020F0502020204030204" pitchFamily="34" charset="0"/>
                        </a:rPr>
                        <a:t>Preparation</a:t>
                      </a:r>
                      <a:r>
                        <a:rPr lang="tr-TR" sz="1600" dirty="0">
                          <a:solidFill>
                            <a:srgbClr val="FF0000"/>
                          </a:solidFill>
                          <a:effectLst/>
                          <a:latin typeface="Calibri" panose="020F0502020204030204" pitchFamily="34" charset="0"/>
                        </a:rPr>
                        <a:t> of </a:t>
                      </a:r>
                      <a:r>
                        <a:rPr lang="tr-TR" sz="1600" dirty="0" err="1">
                          <a:solidFill>
                            <a:srgbClr val="FF0000"/>
                          </a:solidFill>
                          <a:effectLst/>
                          <a:latin typeface="Calibri" panose="020F0502020204030204" pitchFamily="34" charset="0"/>
                        </a:rPr>
                        <a:t>the</a:t>
                      </a:r>
                      <a:r>
                        <a:rPr lang="tr-TR" sz="1600" dirty="0">
                          <a:solidFill>
                            <a:srgbClr val="FF0000"/>
                          </a:solidFill>
                          <a:effectLst/>
                          <a:latin typeface="Calibri" panose="020F0502020204030204" pitchFamily="34" charset="0"/>
                        </a:rPr>
                        <a:t> </a:t>
                      </a:r>
                      <a:r>
                        <a:rPr lang="tr-TR" sz="1600" dirty="0" err="1">
                          <a:solidFill>
                            <a:srgbClr val="FF0000"/>
                          </a:solidFill>
                          <a:effectLst/>
                          <a:latin typeface="Calibri" panose="020F0502020204030204" pitchFamily="34" charset="0"/>
                        </a:rPr>
                        <a:t>report</a:t>
                      </a:r>
                      <a:endParaRPr lang="tr-TR" sz="1600" dirty="0"/>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229763"/>
                  </a:ext>
                </a:extLst>
              </a:tr>
              <a:tr h="426855">
                <a:tc>
                  <a:txBody>
                    <a:bodyPr/>
                    <a:lstStyle/>
                    <a:p>
                      <a:pPr>
                        <a:lnSpc>
                          <a:spcPct val="150000"/>
                        </a:lnSpc>
                        <a:spcAft>
                          <a:spcPts val="0"/>
                        </a:spcAft>
                      </a:pPr>
                      <a:r>
                        <a:rPr lang="tr-TR" sz="1600" kern="1200" dirty="0">
                          <a:solidFill>
                            <a:schemeClr val="dk1"/>
                          </a:solidFill>
                          <a:effectLst/>
                          <a:latin typeface="Calibri" panose="020F0502020204030204" pitchFamily="34" charset="0"/>
                          <a:ea typeface="+mn-ea"/>
                          <a:cs typeface="+mn-cs"/>
                        </a:rPr>
                        <a:t>23.05.2024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tr-TR" sz="1600" kern="1200" baseline="0" dirty="0">
                          <a:solidFill>
                            <a:schemeClr val="dk1"/>
                          </a:solidFill>
                          <a:effectLst/>
                          <a:latin typeface="Calibri" panose="020F0502020204030204" pitchFamily="34" charset="0"/>
                          <a:ea typeface="+mn-ea"/>
                          <a:cs typeface="+mn-cs"/>
                        </a:rPr>
                        <a:t>Öğr. Gör. Dr. H. İrem </a:t>
                      </a:r>
                      <a:r>
                        <a:rPr lang="tr-TR" sz="1600" kern="1200" baseline="0" dirty="0" err="1">
                          <a:solidFill>
                            <a:schemeClr val="dk1"/>
                          </a:solidFill>
                          <a:effectLst/>
                          <a:latin typeface="Calibri" panose="020F0502020204030204" pitchFamily="34" charset="0"/>
                          <a:ea typeface="+mn-ea"/>
                          <a:cs typeface="+mn-cs"/>
                        </a:rPr>
                        <a:t>ÖZGÜNDÜZ’e</a:t>
                      </a:r>
                      <a:r>
                        <a:rPr lang="tr-TR" sz="1600" kern="1200" baseline="0" dirty="0">
                          <a:solidFill>
                            <a:schemeClr val="dk1"/>
                          </a:solidFill>
                          <a:effectLst/>
                          <a:latin typeface="Calibri" panose="020F0502020204030204" pitchFamily="34" charset="0"/>
                          <a:ea typeface="+mn-ea"/>
                          <a:cs typeface="+mn-cs"/>
                        </a:rPr>
                        <a:t> </a:t>
                      </a:r>
                      <a:r>
                        <a:rPr lang="tr-TR" sz="1600" kern="1200" dirty="0">
                          <a:solidFill>
                            <a:schemeClr val="dk1"/>
                          </a:solidFill>
                          <a:effectLst/>
                          <a:latin typeface="Calibri" panose="020F0502020204030204" pitchFamily="34" charset="0"/>
                          <a:ea typeface="+mn-ea"/>
                          <a:cs typeface="+mn-cs"/>
                        </a:rPr>
                        <a:t>Deney Raporunun Teslimi /</a:t>
                      </a:r>
                    </a:p>
                    <a:p>
                      <a:pPr>
                        <a:lnSpc>
                          <a:spcPct val="150000"/>
                        </a:lnSpc>
                        <a:spcAft>
                          <a:spcPts val="0"/>
                        </a:spcAft>
                      </a:pPr>
                      <a:r>
                        <a:rPr lang="en-US" sz="1600" kern="1200" dirty="0">
                          <a:solidFill>
                            <a:srgbClr val="FF0000"/>
                          </a:solidFill>
                          <a:effectLst/>
                          <a:latin typeface="Calibri" panose="020F0502020204030204" pitchFamily="34" charset="0"/>
                          <a:ea typeface="+mn-ea"/>
                          <a:cs typeface="+mn-cs"/>
                        </a:rPr>
                        <a:t>Submission of the experiment report</a:t>
                      </a:r>
                      <a:r>
                        <a:rPr lang="tr-TR" sz="1600" kern="1200" dirty="0">
                          <a:solidFill>
                            <a:srgbClr val="FF0000"/>
                          </a:solidFill>
                          <a:effectLst/>
                          <a:latin typeface="Calibri" panose="020F0502020204030204" pitchFamily="34" charset="0"/>
                          <a:ea typeface="+mn-ea"/>
                          <a:cs typeface="+mn-cs"/>
                        </a:rPr>
                        <a:t> </a:t>
                      </a:r>
                      <a:r>
                        <a:rPr lang="tr-TR" sz="1600" kern="1200" dirty="0" err="1">
                          <a:solidFill>
                            <a:srgbClr val="FF0000"/>
                          </a:solidFill>
                          <a:effectLst/>
                          <a:latin typeface="Calibri" panose="020F0502020204030204" pitchFamily="34" charset="0"/>
                          <a:ea typeface="+mn-ea"/>
                          <a:cs typeface="+mn-cs"/>
                        </a:rPr>
                        <a:t>to</a:t>
                      </a:r>
                      <a:r>
                        <a:rPr lang="tr-TR" sz="1600" kern="1200" dirty="0">
                          <a:solidFill>
                            <a:srgbClr val="FF0000"/>
                          </a:solidFill>
                          <a:effectLst/>
                          <a:latin typeface="Calibri" panose="020F0502020204030204" pitchFamily="34" charset="0"/>
                          <a:ea typeface="+mn-ea"/>
                          <a:cs typeface="+mn-cs"/>
                        </a:rPr>
                        <a:t> </a:t>
                      </a:r>
                      <a:r>
                        <a:rPr lang="en-US" sz="1600" b="1" u="sng" dirty="0">
                          <a:solidFill>
                            <a:srgbClr val="FF0000"/>
                          </a:solidFill>
                          <a:latin typeface="Calibri" panose="020F0502020204030204" pitchFamily="34" charset="0"/>
                        </a:rPr>
                        <a:t>Specialist</a:t>
                      </a:r>
                      <a:r>
                        <a:rPr lang="tr-TR" sz="1600" b="1" u="sng" dirty="0">
                          <a:solidFill>
                            <a:srgbClr val="FF0000"/>
                          </a:solidFill>
                          <a:latin typeface="Calibri" panose="020F0502020204030204" pitchFamily="34" charset="0"/>
                        </a:rPr>
                        <a:t> Dr. H. İrem ÖZGÜNDÜZ</a:t>
                      </a:r>
                      <a:endParaRPr lang="tr-TR" sz="1600" kern="1200" dirty="0">
                        <a:solidFill>
                          <a:schemeClr val="dk1"/>
                        </a:solidFill>
                        <a:effectLst/>
                        <a:latin typeface="Calibri" panose="020F0502020204030204" pitchFamily="34" charset="0"/>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1786724"/>
                  </a:ext>
                </a:extLst>
              </a:tr>
            </a:tbl>
          </a:graphicData>
        </a:graphic>
      </p:graphicFrame>
    </p:spTree>
    <p:extLst>
      <p:ext uri="{BB962C8B-B14F-4D97-AF65-F5344CB8AC3E}">
        <p14:creationId xmlns:p14="http://schemas.microsoft.com/office/powerpoint/2010/main" val="3444574360"/>
      </p:ext>
    </p:extLst>
  </p:cSld>
  <p:clrMapOvr>
    <a:masterClrMapping/>
  </p:clrMapOvr>
</p:sld>
</file>

<file path=ppt/theme/theme1.xml><?xml version="1.0" encoding="utf-8"?>
<a:theme xmlns:a="http://schemas.openxmlformats.org/drawingml/2006/main" name="ShapesVTI">
  <a:themeElements>
    <a:clrScheme name="Office">
      <a:dk1>
        <a:srgbClr val="000000"/>
      </a:dk1>
      <a:lt1>
        <a:srgbClr val="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1717</TotalTime>
  <Words>1232</Words>
  <Application>Microsoft Office PowerPoint</Application>
  <PresentationFormat>Geniş ekran</PresentationFormat>
  <Paragraphs>97</Paragraphs>
  <Slides>8</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Avenir Next LT Pro</vt:lpstr>
      <vt:lpstr>Calibri</vt:lpstr>
      <vt:lpstr>Times New Roman</vt:lpstr>
      <vt:lpstr>Tw Cen MT</vt:lpstr>
      <vt:lpstr>Wingdings</vt:lpstr>
      <vt:lpstr>ShapesVTI</vt:lpstr>
      <vt:lpstr>How to customize this template</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Deniz UYGUNÖZ</dc:creator>
  <cp:lastModifiedBy>Hediye İrem ÖZGÜNDÜZ</cp:lastModifiedBy>
  <cp:revision>78</cp:revision>
  <dcterms:created xsi:type="dcterms:W3CDTF">2022-02-23T15:58:14Z</dcterms:created>
  <dcterms:modified xsi:type="dcterms:W3CDTF">2024-02-26T08:42:29Z</dcterms:modified>
</cp:coreProperties>
</file>