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5" r:id="rId3"/>
    <p:sldId id="286" r:id="rId4"/>
    <p:sldId id="287" r:id="rId5"/>
    <p:sldId id="288" r:id="rId6"/>
    <p:sldId id="289" r:id="rId7"/>
    <p:sldId id="290" r:id="rId8"/>
    <p:sldId id="291" r:id="rId9"/>
    <p:sldId id="292" r:id="rId10"/>
    <p:sldId id="293" r:id="rId11"/>
    <p:sldId id="298" r:id="rId12"/>
    <p:sldId id="294" r:id="rId13"/>
    <p:sldId id="295" r:id="rId14"/>
    <p:sldId id="297" r:id="rId15"/>
    <p:sldId id="299" r:id="rId16"/>
    <p:sldId id="300" r:id="rId17"/>
    <p:sldId id="301" r:id="rId18"/>
    <p:sldId id="302" r:id="rId19"/>
    <p:sldId id="304" r:id="rId20"/>
    <p:sldId id="305" r:id="rId21"/>
    <p:sldId id="306" r:id="rId22"/>
    <p:sldId id="303" r:id="rId23"/>
    <p:sldId id="307" r:id="rId24"/>
    <p:sldId id="308" r:id="rId25"/>
    <p:sldId id="312" r:id="rId26"/>
    <p:sldId id="310" r:id="rId27"/>
    <p:sldId id="311" r:id="rId28"/>
    <p:sldId id="313" r:id="rId29"/>
    <p:sldId id="314" r:id="rId30"/>
    <p:sldId id="315" r:id="rId31"/>
    <p:sldId id="316" r:id="rId32"/>
    <p:sldId id="317" r:id="rId33"/>
    <p:sldId id="309" r:id="rId34"/>
    <p:sldId id="318" r:id="rId35"/>
    <p:sldId id="319" r:id="rId36"/>
    <p:sldId id="32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20.06.2016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pPr/>
              <a:t>20.06.2016</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pPr/>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biyolojidersnotlari.com/biyoloji-etiket/tur" TargetMode="External"/><Relationship Id="rId2" Type="http://schemas.openxmlformats.org/officeDocument/2006/relationships/hyperlink" Target="http://www.biyolojidersnotlari.com/biyoloji-etiket/geneti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EKOLOJİ- TEMEL KAVRAMLAR</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Alt Başlık 2"/>
          <p:cNvSpPr>
            <a:spLocks noGrp="1"/>
          </p:cNvSpPr>
          <p:nvPr>
            <p:ph type="subTitle" idx="1"/>
          </p:nvPr>
        </p:nvSpPr>
        <p:spPr>
          <a:xfrm>
            <a:off x="1331640" y="4797152"/>
            <a:ext cx="6400800" cy="1752600"/>
          </a:xfrm>
        </p:spPr>
        <p:txBody>
          <a:bodyPr/>
          <a:lstStyle/>
          <a:p>
            <a:r>
              <a:rPr lang="tr-TR" dirty="0" smtClean="0"/>
              <a:t>Prof. Dr. Yaşar </a:t>
            </a:r>
            <a:r>
              <a:rPr lang="tr-TR" dirty="0"/>
              <a:t>N</a:t>
            </a:r>
            <a:r>
              <a:rPr lang="tr-TR" dirty="0" smtClean="0"/>
              <a:t>uhoğlu</a:t>
            </a:r>
            <a:endParaRPr lang="tr-TR" dirty="0"/>
          </a:p>
        </p:txBody>
      </p:sp>
    </p:spTree>
    <p:extLst>
      <p:ext uri="{BB962C8B-B14F-4D97-AF65-F5344CB8AC3E}">
        <p14:creationId xmlns:p14="http://schemas.microsoft.com/office/powerpoint/2010/main" val="4149728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31572" y="71414"/>
            <a:ext cx="7498080" cy="868346"/>
          </a:xfrm>
        </p:spPr>
        <p:txBody>
          <a:bodyPr/>
          <a:lstStyle/>
          <a:p>
            <a:r>
              <a:rPr lang="tr-TR" dirty="0" smtClean="0"/>
              <a:t>ÇEVRE KİRLİLİĞİ</a:t>
            </a:r>
            <a:endParaRPr lang="tr-TR" dirty="0"/>
          </a:p>
        </p:txBody>
      </p:sp>
      <p:sp>
        <p:nvSpPr>
          <p:cNvPr id="3" name="2 İçerik Yer Tutucusu"/>
          <p:cNvSpPr>
            <a:spLocks noGrp="1"/>
          </p:cNvSpPr>
          <p:nvPr>
            <p:ph idx="1"/>
          </p:nvPr>
        </p:nvSpPr>
        <p:spPr>
          <a:xfrm>
            <a:off x="0" y="928670"/>
            <a:ext cx="9036496" cy="5786454"/>
          </a:xfrm>
        </p:spPr>
        <p:txBody>
          <a:bodyPr>
            <a:noAutofit/>
          </a:bodyPr>
          <a:lstStyle/>
          <a:p>
            <a:pPr algn="just"/>
            <a:r>
              <a:rPr lang="tr-TR" sz="2400" dirty="0" smtClean="0"/>
              <a:t>Çevre kirliği konusunda birçok tarif yapılmıştır. Bunlardan bazıları şunlardır:</a:t>
            </a:r>
          </a:p>
          <a:p>
            <a:pPr algn="just"/>
            <a:r>
              <a:rPr lang="tr-TR" sz="2400" dirty="0" err="1" smtClean="0"/>
              <a:t>Ekologlara</a:t>
            </a:r>
            <a:r>
              <a:rPr lang="tr-TR" sz="2400" dirty="0" smtClean="0"/>
              <a:t> göre; " Bir ekosistemin dengesini bozan her şey çevre kirleticidir ve bu olay da çevre kirliliğidir". Bu tanım çok hassas bir tanımdır ve günümüzde insanların hemen hemen her faaliyeti bu tanıma aykırıdır. Bu tanıma göre şu </a:t>
            </a:r>
            <a:r>
              <a:rPr lang="tr-TR" sz="2400" dirty="0" err="1" smtClean="0"/>
              <a:t>and</a:t>
            </a:r>
            <a:r>
              <a:rPr lang="tr-TR" sz="2400" dirty="0" smtClean="0"/>
              <a:t> </a:t>
            </a:r>
            <a:r>
              <a:rPr lang="tr-TR" sz="2400" dirty="0" err="1" smtClean="0"/>
              <a:t>yeryüzündekirlenmemiş</a:t>
            </a:r>
            <a:r>
              <a:rPr lang="tr-TR" sz="2400" dirty="0" smtClean="0"/>
              <a:t> çevre yoktur. Bu nedenle oluşturulan kirleticilerin canlılara zarar verme sınırlarını göz önüne alan aşağıdaki tanım günümüz için çevre kirliliği tanımını daha mantıklı bir şekilde ifade eder. </a:t>
            </a:r>
          </a:p>
          <a:p>
            <a:pPr algn="just"/>
            <a:endParaRPr lang="tr-TR" sz="2400" dirty="0" smtClean="0"/>
          </a:p>
          <a:p>
            <a:pPr algn="just"/>
            <a:r>
              <a:rPr lang="tr-TR" sz="2400" dirty="0" smtClean="0"/>
              <a:t>Dünya Sağlık Örgütü ise çevre kirliliğini " İnsanlara, hayvanlara, bitkilere ve eşyalara zarar veren her şey" olarak tanımlamıştır. </a:t>
            </a:r>
          </a:p>
          <a:p>
            <a:pPr algn="just"/>
            <a:endParaRPr lang="tr-TR" sz="2400" dirty="0" smtClean="0"/>
          </a:p>
          <a:p>
            <a:pPr algn="just"/>
            <a:endParaRPr lang="tr-TR" sz="2400" dirty="0" smtClean="0"/>
          </a:p>
          <a:p>
            <a:pPr algn="just"/>
            <a:endParaRPr lang="tr-T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Mühendislik açısından</a:t>
            </a:r>
            <a:endParaRPr lang="tr-TR" dirty="0"/>
          </a:p>
        </p:txBody>
      </p:sp>
      <p:sp>
        <p:nvSpPr>
          <p:cNvPr id="3" name="2 İçerik Yer Tutucusu"/>
          <p:cNvSpPr>
            <a:spLocks noGrp="1"/>
          </p:cNvSpPr>
          <p:nvPr>
            <p:ph idx="1"/>
          </p:nvPr>
        </p:nvSpPr>
        <p:spPr/>
        <p:txBody>
          <a:bodyPr>
            <a:normAutofit fontScale="85000" lnSpcReduction="10000"/>
          </a:bodyPr>
          <a:lstStyle/>
          <a:p>
            <a:pPr algn="just"/>
            <a:r>
              <a:rPr lang="tr-TR" dirty="0" smtClean="0"/>
              <a:t>Yukarıdaki tanımın yerine mühendislere tarafından yapılan ve ; " insanların neden olduğu kalite değişimleri ile, çevrenin bugünkü veya gelecekteki faydalı maksatlar için kullanılabilirliğine zarar verilmesidir" veya </a:t>
            </a:r>
            <a:r>
              <a:rPr lang="tr-TR" dirty="0" smtClean="0">
                <a:solidFill>
                  <a:srgbClr val="FF0000"/>
                </a:solidFill>
              </a:rPr>
              <a:t>" Her türlü  kirleticinin belirli bir zaman aralığında alıcı ortama (çevreye) verilmesi sonucu bu süre zarfında insan, hayvan, bitki ve mikroorganizmalar olmak üzere tüm canlılar ve eşyalar üzerinde zararlı ve kabul edilebilecek tesirler oluşmasıdır" </a:t>
            </a:r>
            <a:r>
              <a:rPr lang="tr-TR" dirty="0" smtClean="0"/>
              <a:t>şeklindeki tanım daha geniş kapsamlı bir tanımdır ve pratikte daha kullanışlıdır.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Sınır değer olmalı</a:t>
            </a:r>
            <a:endParaRPr lang="tr-TR" dirty="0"/>
          </a:p>
        </p:txBody>
      </p:sp>
      <p:sp>
        <p:nvSpPr>
          <p:cNvPr id="3" name="2 İçerik Yer Tutucusu"/>
          <p:cNvSpPr>
            <a:spLocks noGrp="1"/>
          </p:cNvSpPr>
          <p:nvPr>
            <p:ph idx="1"/>
          </p:nvPr>
        </p:nvSpPr>
        <p:spPr>
          <a:xfrm>
            <a:off x="1071538" y="1447800"/>
            <a:ext cx="7862150" cy="5410200"/>
          </a:xfrm>
        </p:spPr>
        <p:txBody>
          <a:bodyPr>
            <a:normAutofit fontScale="85000" lnSpcReduction="10000"/>
          </a:bodyPr>
          <a:lstStyle/>
          <a:p>
            <a:pPr algn="just"/>
            <a:r>
              <a:rPr lang="tr-TR" dirty="0" smtClean="0"/>
              <a:t>İşte bu tanım çerçevesinde 'Çevre Kanunu' ve ilgili yönetmelikler çıkarılmıştır. Örneğin 'Su Kirliliği Kontrol Yönetmeliği'nde suda bulunabilecek insan sağlığına zarar veren ağır metal ve diğer kirleticiler için üst sınır değerler konmuştur. Kirleticilerin bu değerlerinin altında suda bulunması kirlilik kabul edilmez ve bunlar suda bazen doğal olarak bulunabilirler ve suyun kullanımına engel teşkil etmezler. Hava kirliliğinde de durum aynıdır. Kükürt dioksit bazen bataklıklarda ve termal su kaynaklarında oluşur. Eğer konsantrasyonu canlılara zarar verme eşiğinden az ise kirletici kabul edilmez ve 25 µ</a:t>
            </a:r>
            <a:r>
              <a:rPr lang="tr-TR" dirty="0" err="1" smtClean="0"/>
              <a:t>ikrogram</a:t>
            </a:r>
            <a:r>
              <a:rPr lang="tr-TR" dirty="0" smtClean="0"/>
              <a:t>/m</a:t>
            </a:r>
            <a:r>
              <a:rPr lang="tr-TR" baseline="30000" dirty="0" smtClean="0"/>
              <a:t>3</a:t>
            </a:r>
            <a:r>
              <a:rPr lang="tr-TR" dirty="0" smtClean="0"/>
              <a:t>’ün altında ise bitkilere gübre etkisi yapar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0"/>
            <a:ext cx="7498080" cy="785794"/>
          </a:xfrm>
        </p:spPr>
        <p:txBody>
          <a:bodyPr>
            <a:normAutofit/>
          </a:bodyPr>
          <a:lstStyle/>
          <a:p>
            <a:r>
              <a:rPr lang="tr-TR" sz="3200" dirty="0" smtClean="0"/>
              <a:t>BİYOTOP</a:t>
            </a:r>
            <a:endParaRPr lang="tr-TR" sz="3200" dirty="0"/>
          </a:p>
        </p:txBody>
      </p:sp>
      <p:sp>
        <p:nvSpPr>
          <p:cNvPr id="3" name="2 İçerik Yer Tutucusu"/>
          <p:cNvSpPr>
            <a:spLocks noGrp="1"/>
          </p:cNvSpPr>
          <p:nvPr>
            <p:ph idx="1"/>
          </p:nvPr>
        </p:nvSpPr>
        <p:spPr>
          <a:xfrm>
            <a:off x="1071538" y="857232"/>
            <a:ext cx="7862150" cy="5786478"/>
          </a:xfrm>
        </p:spPr>
        <p:txBody>
          <a:bodyPr>
            <a:normAutofit fontScale="77500" lnSpcReduction="20000"/>
          </a:bodyPr>
          <a:lstStyle/>
          <a:p>
            <a:pPr algn="just"/>
            <a:r>
              <a:rPr lang="tr-TR" dirty="0" smtClean="0"/>
              <a:t>Kelime anlamıyla, "</a:t>
            </a:r>
            <a:r>
              <a:rPr lang="tr-TR" dirty="0" err="1" smtClean="0"/>
              <a:t>biyos</a:t>
            </a:r>
            <a:r>
              <a:rPr lang="tr-TR" dirty="0" smtClean="0"/>
              <a:t>" terimi yaşam, hayat, "</a:t>
            </a:r>
            <a:r>
              <a:rPr lang="tr-TR" dirty="0" err="1" smtClean="0"/>
              <a:t>tope</a:t>
            </a:r>
            <a:r>
              <a:rPr lang="tr-TR" dirty="0" smtClean="0"/>
              <a:t>" terimi de yer, mekan karşılığı olarak kullanılır. Ancak literatürde yapılan tanımlamalarda bu deyim bazı bilim adamlarına göre cansız çevreyi, bazılarına göre de hem canlı hem de cansız çevreyi kapsamaktadır. Örneğin, </a:t>
            </a:r>
            <a:r>
              <a:rPr lang="tr-TR" dirty="0" err="1" smtClean="0"/>
              <a:t>Klotzi</a:t>
            </a:r>
            <a:r>
              <a:rPr lang="tr-TR" dirty="0" smtClean="0"/>
              <a:t> (1980)' e göre "</a:t>
            </a:r>
            <a:r>
              <a:rPr lang="tr-TR" dirty="0" err="1" smtClean="0"/>
              <a:t>Biyotop</a:t>
            </a:r>
            <a:r>
              <a:rPr lang="tr-TR" dirty="0" smtClean="0"/>
              <a:t>, bir ekosistemdeki tüm cansız faktörlerin bütünlüğüdür" şeklinde tanımlanırken, bazı ekoloji uzmanları ise, yetişme ortamı= habitat yerine çoğu kez </a:t>
            </a:r>
            <a:r>
              <a:rPr lang="tr-TR" dirty="0" err="1" smtClean="0"/>
              <a:t>biyotop</a:t>
            </a:r>
            <a:r>
              <a:rPr lang="tr-TR" dirty="0" smtClean="0"/>
              <a:t> deyimini kullanmakta fakat </a:t>
            </a:r>
            <a:r>
              <a:rPr lang="tr-TR" dirty="0" err="1" smtClean="0"/>
              <a:t>biyotop</a:t>
            </a:r>
            <a:r>
              <a:rPr lang="tr-TR" dirty="0" smtClean="0"/>
              <a:t> deyiminin yetişme ortamından daha geniş anlam ifade ederek, cansız cevre faktörleri yanında, yaşayan öğeleri ve canlı toplumlarını da kapsadığı ifade edilmektedir.</a:t>
            </a:r>
          </a:p>
          <a:p>
            <a:pPr algn="just"/>
            <a:r>
              <a:rPr lang="tr-TR" dirty="0" smtClean="0"/>
              <a:t>Bu açıklamalar ışığında </a:t>
            </a:r>
            <a:r>
              <a:rPr lang="tr-TR" dirty="0" err="1" smtClean="0">
                <a:solidFill>
                  <a:srgbClr val="FF0000"/>
                </a:solidFill>
              </a:rPr>
              <a:t>biyotop</a:t>
            </a:r>
            <a:r>
              <a:rPr lang="tr-TR" dirty="0" smtClean="0">
                <a:solidFill>
                  <a:srgbClr val="FF0000"/>
                </a:solidFill>
              </a:rPr>
              <a:t>, "Belirli canlı toplumları için, kendine özgü homojen yetişme koşullarına sahip yaşam mekanlarını, barındırdığı canlılarla birlikte ifada eden bir deyimdir" ş</a:t>
            </a:r>
            <a:r>
              <a:rPr lang="tr-TR" dirty="0" smtClean="0"/>
              <a:t>eklinde tanımlanabilir.</a:t>
            </a:r>
          </a:p>
          <a:p>
            <a:pPr algn="just"/>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EKOLOJİK NİŞ  (EKOLOJİK BENZERLİK)</a:t>
            </a:r>
            <a:endParaRPr lang="tr-TR" sz="2800" dirty="0"/>
          </a:p>
        </p:txBody>
      </p:sp>
      <p:sp>
        <p:nvSpPr>
          <p:cNvPr id="3" name="2 İçerik Yer Tutucusu"/>
          <p:cNvSpPr>
            <a:spLocks noGrp="1"/>
          </p:cNvSpPr>
          <p:nvPr>
            <p:ph idx="1"/>
          </p:nvPr>
        </p:nvSpPr>
        <p:spPr>
          <a:xfrm>
            <a:off x="1357290" y="1628796"/>
            <a:ext cx="7576398" cy="4800600"/>
          </a:xfrm>
        </p:spPr>
        <p:txBody>
          <a:bodyPr>
            <a:normAutofit fontScale="77500" lnSpcReduction="20000"/>
          </a:bodyPr>
          <a:lstStyle/>
          <a:p>
            <a:pPr algn="just"/>
            <a:r>
              <a:rPr lang="tr-TR" dirty="0" smtClean="0"/>
              <a:t>Canlıların </a:t>
            </a:r>
            <a:r>
              <a:rPr lang="tr-TR" dirty="0" smtClean="0">
                <a:solidFill>
                  <a:srgbClr val="7030A0"/>
                </a:solidFill>
              </a:rPr>
              <a:t>ekolojik yönden birbirine benzerliği olarak bilinen ekolojik niş</a:t>
            </a:r>
            <a:r>
              <a:rPr lang="tr-TR" dirty="0" smtClean="0"/>
              <a:t>; </a:t>
            </a:r>
            <a:r>
              <a:rPr lang="tr-TR" dirty="0" smtClean="0">
                <a:solidFill>
                  <a:srgbClr val="0070C0"/>
                </a:solidFill>
              </a:rPr>
              <a:t>bir canlının veya bir popülasyonun yaşam mekanı ile birlikte, yaşamını sürdürebilmesi için gereksinim duyduğu ekolojik isteklerin tümünü birden ifade eder.</a:t>
            </a:r>
            <a:r>
              <a:rPr lang="tr-TR" dirty="0" smtClean="0"/>
              <a:t> Bazı araştırmacılar ekolojik </a:t>
            </a:r>
            <a:r>
              <a:rPr lang="tr-TR" dirty="0" smtClean="0">
                <a:solidFill>
                  <a:srgbClr val="00B050"/>
                </a:solidFill>
              </a:rPr>
              <a:t>nişi sadece canlının fiziksel mekanı veya nerede bulunabileceği şeklinde yani bir anlamda "adres" karşılığında kullanırken, </a:t>
            </a:r>
            <a:r>
              <a:rPr lang="tr-TR" dirty="0" smtClean="0">
                <a:solidFill>
                  <a:srgbClr val="00B0F0"/>
                </a:solidFill>
              </a:rPr>
              <a:t>bazıları ise bu deyimi bir canlının yaşam ilişkileri, fonksiyonu yada diğer bir anlatışla "meslek"ini belirtmek için kullanmaktadır. </a:t>
            </a:r>
            <a:r>
              <a:rPr lang="tr-TR" dirty="0" smtClean="0"/>
              <a:t>Bu anlamda Türkiye'deki koyunlar, Amerika'daki bizonlar, Avustralya'daki kangurular otlama gibi ortak bir yaşam fonksiyonundan dolayı aynı nişe sahip canlılar olarak kabul edilmektedir.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214290"/>
            <a:ext cx="7498080" cy="1143000"/>
          </a:xfrm>
        </p:spPr>
        <p:txBody>
          <a:bodyPr>
            <a:noAutofit/>
          </a:bodyPr>
          <a:lstStyle/>
          <a:p>
            <a:pPr algn="just"/>
            <a:r>
              <a:rPr lang="tr-TR" sz="2400" dirty="0" smtClean="0"/>
              <a:t>Niş konusunda yapılan bu iki ayrı anlamı gidermek için "mekan nişi" ve "fonksiyonel niş" deyimleri birbirinden ayrılmıştır.</a:t>
            </a:r>
            <a:endParaRPr lang="tr-TR" sz="2400" dirty="0"/>
          </a:p>
        </p:txBody>
      </p:sp>
      <p:sp>
        <p:nvSpPr>
          <p:cNvPr id="3" name="2 İçerik Yer Tutucusu"/>
          <p:cNvSpPr>
            <a:spLocks noGrp="1"/>
          </p:cNvSpPr>
          <p:nvPr>
            <p:ph idx="1"/>
          </p:nvPr>
        </p:nvSpPr>
        <p:spPr>
          <a:xfrm>
            <a:off x="1071538" y="1447800"/>
            <a:ext cx="7862150" cy="4800600"/>
          </a:xfrm>
        </p:spPr>
        <p:txBody>
          <a:bodyPr>
            <a:normAutofit fontScale="85000" lnSpcReduction="10000"/>
          </a:bodyPr>
          <a:lstStyle/>
          <a:p>
            <a:pPr algn="just"/>
            <a:r>
              <a:rPr lang="tr-TR" dirty="0" smtClean="0">
                <a:solidFill>
                  <a:srgbClr val="00B0F0"/>
                </a:solidFill>
              </a:rPr>
              <a:t>Mekan nişi, "Bir canlı türün uyum sağladığı, ekolojik faktörler bütünlüğünün yarattığı yaşam ortamı</a:t>
            </a:r>
            <a:r>
              <a:rPr lang="tr-TR" dirty="0" smtClean="0"/>
              <a:t>", </a:t>
            </a:r>
            <a:r>
              <a:rPr lang="tr-TR" dirty="0" smtClean="0">
                <a:solidFill>
                  <a:srgbClr val="7030A0"/>
                </a:solidFill>
              </a:rPr>
              <a:t>fonksiyonel niş de, "Bir türün yaşam ortamındaki doğal koşullarda gerçekleştirdiği fonksiyonel süreçlerdir" </a:t>
            </a:r>
            <a:r>
              <a:rPr lang="tr-TR" dirty="0" smtClean="0"/>
              <a:t>şeklinde tanımlanmaktadır. Bu iki tanımlama dikkate alınırsa niş burada üç ayrı anlam ifade etmektedir. Birincisi, canlının yaşadığı yer "adres", ikincisi, canlının yaşam ortamında gerçekleştirdiği fonksiyonel süreçler "meslek", üçüncüsü de canlının yaşamını ve gelişmesini sağlayan çevre faktörleri bütünlüğü yani ekosistemi  ifade etmektedir. </a:t>
            </a:r>
          </a:p>
          <a:p>
            <a:pPr algn="just"/>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0"/>
            <a:ext cx="8215338" cy="1857364"/>
          </a:xfrm>
        </p:spPr>
        <p:txBody>
          <a:bodyPr>
            <a:noAutofit/>
          </a:bodyPr>
          <a:lstStyle/>
          <a:p>
            <a:r>
              <a:rPr lang="tr-TR" sz="2400" dirty="0" smtClean="0"/>
              <a:t>Canlılar arasındaki ekolojik benzerliği belirtmek için her canlının önemli yaşam fonksiyonlarını etkileyen çevresel faktörlerin reaksiyon genişliklerini grafiksel olarak çizmek suretiyle canlıların ekolojik nişleri ortaya konabilir. </a:t>
            </a:r>
            <a:br>
              <a:rPr lang="tr-TR" sz="2400" dirty="0" smtClean="0"/>
            </a:br>
            <a:endParaRPr lang="tr-TR" sz="2400" dirty="0"/>
          </a:p>
        </p:txBody>
      </p:sp>
      <p:pic>
        <p:nvPicPr>
          <p:cNvPr id="2050" name="Picture 2"/>
          <p:cNvPicPr>
            <a:picLocks noGrp="1" noChangeAspect="1" noChangeArrowheads="1"/>
          </p:cNvPicPr>
          <p:nvPr>
            <p:ph idx="1"/>
          </p:nvPr>
        </p:nvPicPr>
        <p:blipFill>
          <a:blip r:embed="rId2"/>
          <a:srcRect/>
          <a:stretch>
            <a:fillRect/>
          </a:stretch>
        </p:blipFill>
        <p:spPr bwMode="auto">
          <a:xfrm>
            <a:off x="1428728" y="1643049"/>
            <a:ext cx="7000924" cy="502128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ience.kennesaw.edu/~jdirnber/ecology/Lecture/LecComEcol/LecComEcolComp/NicheDimension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5920" y="0"/>
            <a:ext cx="7498080" cy="1000108"/>
          </a:xfrm>
        </p:spPr>
        <p:txBody>
          <a:bodyPr>
            <a:normAutofit/>
          </a:bodyPr>
          <a:lstStyle/>
          <a:p>
            <a:r>
              <a:rPr lang="tr-T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POPULASYON</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İçerik Yer Tutucusu"/>
          <p:cNvSpPr>
            <a:spLocks noGrp="1"/>
          </p:cNvSpPr>
          <p:nvPr>
            <p:ph idx="1"/>
          </p:nvPr>
        </p:nvSpPr>
        <p:spPr>
          <a:xfrm>
            <a:off x="1142976" y="1214422"/>
            <a:ext cx="7790712" cy="5033978"/>
          </a:xfrm>
        </p:spPr>
        <p:txBody>
          <a:bodyPr>
            <a:normAutofit/>
          </a:bodyPr>
          <a:lstStyle/>
          <a:p>
            <a:pPr algn="just"/>
            <a:r>
              <a:rPr lang="tr-TR" dirty="0" err="1" smtClean="0"/>
              <a:t>Populasyon</a:t>
            </a:r>
            <a:r>
              <a:rPr lang="tr-TR" dirty="0" smtClean="0">
                <a:solidFill>
                  <a:srgbClr val="7030A0"/>
                </a:solidFill>
              </a:rPr>
              <a:t>, belirli bir bölgede yaşayan aynı türden bireylerin oluşturduğu topluluk veya belirli bir ortamda yaşayan ve </a:t>
            </a:r>
            <a:r>
              <a:rPr lang="tr-TR" dirty="0" err="1" smtClean="0">
                <a:solidFill>
                  <a:srgbClr val="7030A0"/>
                </a:solidFill>
              </a:rPr>
              <a:t>kaşılıklı</a:t>
            </a:r>
            <a:r>
              <a:rPr lang="tr-TR" dirty="0" smtClean="0">
                <a:solidFill>
                  <a:srgbClr val="7030A0"/>
                </a:solidFill>
              </a:rPr>
              <a:t> ilişkiler içinde bulunan aynı türe ait bireylerin oluşturduğu canlılar grubudur</a:t>
            </a:r>
            <a:r>
              <a:rPr lang="tr-TR" dirty="0" smtClean="0"/>
              <a:t>, </a:t>
            </a:r>
            <a:r>
              <a:rPr lang="tr-TR" dirty="0" err="1" smtClean="0"/>
              <a:t>şeklirde</a:t>
            </a:r>
            <a:r>
              <a:rPr lang="tr-TR" dirty="0" smtClean="0"/>
              <a:t> tanımlanabilir. </a:t>
            </a:r>
            <a:r>
              <a:rPr lang="tr-TR" dirty="0" smtClean="0">
                <a:solidFill>
                  <a:srgbClr val="0070C0"/>
                </a:solidFill>
              </a:rPr>
              <a:t>Bu deyim dört karakteristik  ile belirginleşmektedir. Bunlar; a) Birey sayısı, b) Bireylerin kendi arasındaki genetik benzerlik, c) Canlılık (yaşama gücü), d) Zaman ve mekan bakımından sınırlı oluş</a:t>
            </a:r>
            <a:r>
              <a:rPr lang="tr-TR" dirty="0" smtClean="0"/>
              <a:t>.</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500042"/>
            <a:ext cx="7862150" cy="6143668"/>
          </a:xfrm>
        </p:spPr>
        <p:txBody>
          <a:bodyPr>
            <a:normAutofit fontScale="92500" lnSpcReduction="20000"/>
          </a:bodyPr>
          <a:lstStyle/>
          <a:p>
            <a:pPr algn="just"/>
            <a:r>
              <a:rPr lang="tr-TR" dirty="0" smtClean="0"/>
              <a:t>Tür ise aynı morfolojik ve anatomik özelliklere sahip, birbiri ile çiftleşip yavru oluşturabilen bireyler topluluğudur. </a:t>
            </a:r>
            <a:r>
              <a:rPr lang="tr-TR" dirty="0" err="1" smtClean="0"/>
              <a:t>Populasyon</a:t>
            </a:r>
            <a:r>
              <a:rPr lang="tr-TR" dirty="0" smtClean="0"/>
              <a:t> olarak nitelenen bir bireyler topluluğu, aynı türe ait diğer bir birey topluğundan fiziksel olarak oldukça ayrılmış olabilir. Bu ayrılık coğrafik veya </a:t>
            </a:r>
            <a:r>
              <a:rPr lang="tr-TR" dirty="0" err="1" smtClean="0"/>
              <a:t>topografik</a:t>
            </a:r>
            <a:r>
              <a:rPr lang="tr-TR" dirty="0" smtClean="0"/>
              <a:t> koşulların farklılığından kaynaklanabilir. Örneğin, bir adadaki serçe topluluğu, diğer bir ada veya anakara parçasındaki serçe topluluğu ile karışmaz ve ayrı bir birim olarak incelenir. Yine canlı grubunun doğal olarak yaşadığı alanda dağ, bataklık vb gibi koşulların yarattığı mekan kopukluğu da </a:t>
            </a:r>
            <a:r>
              <a:rPr lang="tr-TR" dirty="0" err="1" smtClean="0"/>
              <a:t>populasyonlar</a:t>
            </a:r>
            <a:r>
              <a:rPr lang="tr-TR" dirty="0" smtClean="0"/>
              <a:t> arasında farklılık yaratabilir ve bu </a:t>
            </a:r>
            <a:r>
              <a:rPr lang="tr-TR" dirty="0" err="1" smtClean="0"/>
              <a:t>populasyonların</a:t>
            </a:r>
            <a:r>
              <a:rPr lang="tr-TR" dirty="0" smtClean="0"/>
              <a:t> ayrı incelenmesi zorunluluğunu doğurabilir. </a:t>
            </a:r>
          </a:p>
          <a:p>
            <a:pPr algn="just"/>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77500" lnSpcReduction="20000"/>
          </a:bodyPr>
          <a:lstStyle/>
          <a:p>
            <a:pPr algn="just"/>
            <a:endParaRPr lang="tr-TR" dirty="0" smtClean="0"/>
          </a:p>
          <a:p>
            <a:pPr algn="just"/>
            <a:r>
              <a:rPr lang="tr-TR" dirty="0" smtClean="0"/>
              <a:t>Çevre </a:t>
            </a:r>
            <a:r>
              <a:rPr lang="tr-TR" dirty="0"/>
              <a:t>mühendisliği ekolojisi dersinde yapılacak açıklamalar esnasında bazı kavram ve deyimler sık sık kullanılacak ve yapılan açıklamalar bu deyimlere dayalı olacaktır. Her bilim dalında kullanılan terimler başlı başına bir sözlük oluşturacak kadar çoktur. Bu nedenle konular içinde çok fazla geçen, önemli terimlerin açıklanması uygun görülmüştür</a:t>
            </a:r>
            <a:r>
              <a:rPr lang="tr-TR" dirty="0" smtClean="0"/>
              <a:t>. Bu tanımlar, Çevre </a:t>
            </a:r>
            <a:r>
              <a:rPr lang="tr-TR" dirty="0"/>
              <a:t>mühendisliği </a:t>
            </a:r>
            <a:r>
              <a:rPr lang="tr-TR" dirty="0" smtClean="0"/>
              <a:t>bilim dalındaki tüm terimleri içermemektedir. </a:t>
            </a:r>
            <a:endParaRPr lang="tr-TR" dirty="0"/>
          </a:p>
          <a:p>
            <a:pPr algn="just"/>
            <a:r>
              <a:rPr lang="tr-TR" dirty="0"/>
              <a:t>Diğer taraftan açıklanacak olan </a:t>
            </a:r>
            <a:r>
              <a:rPr lang="tr-TR" dirty="0">
                <a:solidFill>
                  <a:srgbClr val="7030A0"/>
                </a:solidFill>
              </a:rPr>
              <a:t>kavramların birçoğu birbirleri ile çok yakından ilişkili olup iki veya daha fazla kavramın bazı bilim adamları tarafından yapılan tanımları birbiri ile örtüşmekte ve bazen eşanlam verebilmektedir</a:t>
            </a:r>
            <a:r>
              <a:rPr lang="tr-TR" dirty="0"/>
              <a:t>. Ekolojide bundan kaçınmak mümkün değildir. Ancak yine de ekolojik kavramlar açıklanırken her kavramın kendine özgü yön ve tanımı öne </a:t>
            </a:r>
            <a:r>
              <a:rPr lang="tr-TR" dirty="0" smtClean="0"/>
              <a:t>çıkarılmış, çakışan (yönler) tanımlar konu dışı bırakılmıştır.</a:t>
            </a:r>
            <a:endParaRPr lang="tr-TR" dirty="0"/>
          </a:p>
          <a:p>
            <a:pPr algn="just"/>
            <a:endParaRPr lang="tr-TR" dirty="0"/>
          </a:p>
        </p:txBody>
      </p:sp>
    </p:spTree>
    <p:extLst>
      <p:ext uri="{BB962C8B-B14F-4D97-AF65-F5344CB8AC3E}">
        <p14:creationId xmlns:p14="http://schemas.microsoft.com/office/powerpoint/2010/main" val="2170694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0"/>
            <a:ext cx="7498080" cy="1000108"/>
          </a:xfrm>
        </p:spPr>
        <p:txBody>
          <a:bodyPr>
            <a:normAutofit/>
          </a:bodyPr>
          <a:lstStyle/>
          <a:p>
            <a:r>
              <a:rPr lang="tr-TR" sz="2400" dirty="0" smtClean="0"/>
              <a:t>YAŞAM BİRLİĞİ</a:t>
            </a:r>
            <a:endParaRPr lang="tr-TR" sz="2400" dirty="0"/>
          </a:p>
        </p:txBody>
      </p:sp>
      <p:sp>
        <p:nvSpPr>
          <p:cNvPr id="3" name="2 İçerik Yer Tutucusu"/>
          <p:cNvSpPr>
            <a:spLocks noGrp="1"/>
          </p:cNvSpPr>
          <p:nvPr>
            <p:ph idx="1"/>
          </p:nvPr>
        </p:nvSpPr>
        <p:spPr>
          <a:xfrm>
            <a:off x="1142976" y="1071546"/>
            <a:ext cx="7790712" cy="5176854"/>
          </a:xfrm>
        </p:spPr>
        <p:txBody>
          <a:bodyPr>
            <a:normAutofit fontScale="92500"/>
          </a:bodyPr>
          <a:lstStyle/>
          <a:p>
            <a:pPr algn="just"/>
            <a:r>
              <a:rPr lang="tr-TR" dirty="0" smtClean="0"/>
              <a:t>Belirli bir mekanda (ekosistemde) bir araya gelen tüm popülasyonların karşılıklı ilişkiler kurarak oluşturduğu canlılar toplumudur. </a:t>
            </a:r>
            <a:r>
              <a:rPr lang="tr-TR" dirty="0" err="1" smtClean="0"/>
              <a:t>Biyom</a:t>
            </a:r>
            <a:r>
              <a:rPr lang="tr-TR" dirty="0" smtClean="0"/>
              <a:t>, </a:t>
            </a:r>
            <a:r>
              <a:rPr lang="tr-TR" dirty="0" err="1" smtClean="0"/>
              <a:t>biyoşenoze</a:t>
            </a:r>
            <a:r>
              <a:rPr lang="tr-TR" dirty="0" smtClean="0"/>
              <a:t>, ekosistem, </a:t>
            </a:r>
            <a:r>
              <a:rPr lang="tr-TR" dirty="0" err="1" smtClean="0"/>
              <a:t>biyotik</a:t>
            </a:r>
            <a:r>
              <a:rPr lang="tr-TR" dirty="0" smtClean="0"/>
              <a:t> toplum, canlılar toplumu ve yaşam beraberliği ile eş anlamda kullanılmaktadır. Bir yaşam birliği yerine göre sadece hayvan veya mikroorganizma </a:t>
            </a:r>
            <a:r>
              <a:rPr lang="tr-TR" dirty="0" err="1" smtClean="0"/>
              <a:t>populasyonlarından</a:t>
            </a:r>
            <a:r>
              <a:rPr lang="tr-TR" dirty="0" smtClean="0"/>
              <a:t> oluşabileceği gibi bitki, hayvan ve mikroorganizma </a:t>
            </a:r>
            <a:r>
              <a:rPr lang="tr-TR" dirty="0" err="1" smtClean="0"/>
              <a:t>populasyonları</a:t>
            </a:r>
            <a:r>
              <a:rPr lang="tr-TR" dirty="0" smtClean="0"/>
              <a:t> bir araya gelerek bir canlılar toplumu da oluşturabilirler.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Bir yaşam birliğinin hangi canlı </a:t>
            </a:r>
            <a:r>
              <a:rPr lang="tr-TR" sz="2800" dirty="0" err="1" smtClean="0"/>
              <a:t>populasyonlarından</a:t>
            </a:r>
            <a:r>
              <a:rPr lang="tr-TR" sz="2800" dirty="0" smtClean="0"/>
              <a:t> oluşacağını belirleyen en önemli etken iklimdir.</a:t>
            </a:r>
            <a:endParaRPr lang="tr-TR" sz="2800" dirty="0"/>
          </a:p>
        </p:txBody>
      </p:sp>
      <p:sp>
        <p:nvSpPr>
          <p:cNvPr id="3" name="2 İçerik Yer Tutucusu"/>
          <p:cNvSpPr>
            <a:spLocks noGrp="1"/>
          </p:cNvSpPr>
          <p:nvPr>
            <p:ph idx="1"/>
          </p:nvPr>
        </p:nvSpPr>
        <p:spPr/>
        <p:txBody>
          <a:bodyPr>
            <a:normAutofit fontScale="85000" lnSpcReduction="10000"/>
          </a:bodyPr>
          <a:lstStyle/>
          <a:p>
            <a:pPr algn="just"/>
            <a:r>
              <a:rPr lang="tr-TR" dirty="0" smtClean="0"/>
              <a:t>İklim koşulları da ekvatordan uzaklaştıkça makro ölçekte karakteristik olarak değişmektedir. Bu nedenle ekvatordan uzaklaştıkça oluşan değişik iklim kuşaklarında değişik canlı toplumları bir araya gelerek yaşamaktadır. İşte ekvatordan uzaklaştıkça oluşan büyük iklim kuşaklarına paralel olarak bulunan canlılar toplumuna "büyük yaşam </a:t>
            </a:r>
            <a:r>
              <a:rPr lang="tr-TR" dirty="0" err="1" smtClean="0"/>
              <a:t>zonları</a:t>
            </a:r>
            <a:r>
              <a:rPr lang="tr-TR" dirty="0" smtClean="0"/>
              <a:t>" veya "</a:t>
            </a:r>
            <a:r>
              <a:rPr lang="tr-TR" dirty="0" err="1" smtClean="0"/>
              <a:t>biyom</a:t>
            </a:r>
            <a:r>
              <a:rPr lang="tr-TR" dirty="0" smtClean="0"/>
              <a:t>" denmektedir. Yeryüzünde oluşan değişik ekosistemlere uygun olarak gelişim gösteren çok sayıda yaşam birlikleri mevcuttur. Bu yaşam birliklerinin en büyüğü de tümünü içeren "</a:t>
            </a:r>
            <a:r>
              <a:rPr lang="tr-TR" dirty="0" err="1" smtClean="0"/>
              <a:t>biyom</a:t>
            </a:r>
            <a:r>
              <a:rPr lang="tr-TR" dirty="0" smtClean="0"/>
              <a:t>" dur. </a:t>
            </a:r>
          </a:p>
          <a:p>
            <a:pPr algn="just"/>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0"/>
            <a:ext cx="7498080" cy="868346"/>
          </a:xfrm>
        </p:spPr>
        <p:txBody>
          <a:bodyPr>
            <a:normAutofit/>
          </a:bodyPr>
          <a:lstStyle/>
          <a:p>
            <a:r>
              <a:rPr lang="tr-TR" sz="2800" dirty="0" smtClean="0"/>
              <a:t>BİYOSFER</a:t>
            </a:r>
            <a:endParaRPr lang="tr-TR" sz="2800" dirty="0"/>
          </a:p>
        </p:txBody>
      </p:sp>
      <p:sp>
        <p:nvSpPr>
          <p:cNvPr id="3" name="2 İçerik Yer Tutucusu"/>
          <p:cNvSpPr>
            <a:spLocks noGrp="1"/>
          </p:cNvSpPr>
          <p:nvPr>
            <p:ph idx="1"/>
          </p:nvPr>
        </p:nvSpPr>
        <p:spPr>
          <a:xfrm>
            <a:off x="714348" y="1000108"/>
            <a:ext cx="8219340" cy="5248292"/>
          </a:xfrm>
        </p:spPr>
        <p:txBody>
          <a:bodyPr>
            <a:normAutofit fontScale="77500" lnSpcReduction="20000"/>
          </a:bodyPr>
          <a:lstStyle/>
          <a:p>
            <a:pPr algn="just"/>
            <a:r>
              <a:rPr lang="tr-TR" dirty="0" smtClean="0"/>
              <a:t>Kelime anlamı olarak "yaşam dünyası" anlamına gelmektedir. Canlıların yaşam dünyası deyince, tüm yeryüzünü yani tüm ekosistemleri anlaşılır. Yeryüzünde egemen yaşam ortamlarına göre karalar ve sular olmak üzere iki ana mekan vardır. Karalara ait yaşam dünyası "</a:t>
            </a:r>
            <a:r>
              <a:rPr lang="tr-TR" dirty="0" err="1" smtClean="0"/>
              <a:t>biyojeosfer</a:t>
            </a:r>
            <a:r>
              <a:rPr lang="tr-TR" dirty="0" smtClean="0"/>
              <a:t>", sulara ait yaşam ortamı da "</a:t>
            </a:r>
            <a:r>
              <a:rPr lang="tr-TR" dirty="0" err="1" smtClean="0"/>
              <a:t>biyohidrosfer</a:t>
            </a:r>
            <a:r>
              <a:rPr lang="tr-TR" dirty="0" smtClean="0"/>
              <a:t>" olarak adlandırılır ve biyosfer = </a:t>
            </a:r>
            <a:r>
              <a:rPr lang="tr-TR" dirty="0" err="1" smtClean="0"/>
              <a:t>biyojeosfer</a:t>
            </a:r>
            <a:r>
              <a:rPr lang="tr-TR" dirty="0" smtClean="0"/>
              <a:t> + </a:t>
            </a:r>
            <a:r>
              <a:rPr lang="tr-TR" dirty="0" err="1" smtClean="0"/>
              <a:t>biyohidrosfer</a:t>
            </a:r>
            <a:r>
              <a:rPr lang="tr-TR" dirty="0" smtClean="0"/>
              <a:t> olarak gösterilir. Atmosfer </a:t>
            </a:r>
            <a:r>
              <a:rPr lang="tr-TR" dirty="0" err="1" smtClean="0"/>
              <a:t>biyojeosfer</a:t>
            </a:r>
            <a:r>
              <a:rPr lang="tr-TR" dirty="0" smtClean="0"/>
              <a:t> içerisinde kabul edilir. Tanım olarak biyosfer, " Yeryüzünü saran alt atmosfer tabakaları ile litosferin canlıları barındırmaya elverişli olan kısmı arasında kalan mekandır". </a:t>
            </a:r>
          </a:p>
          <a:p>
            <a:pPr algn="just"/>
            <a:endParaRPr lang="tr-TR" dirty="0" smtClean="0"/>
          </a:p>
          <a:p>
            <a:pPr algn="just"/>
            <a:r>
              <a:rPr lang="tr-TR" dirty="0" smtClean="0"/>
              <a:t>İnceleme ve araştırma kolaylığı bakımından biyosfer ekosistemlere, ekosistemler </a:t>
            </a:r>
            <a:r>
              <a:rPr lang="tr-TR" dirty="0" err="1" smtClean="0"/>
              <a:t>biyotoplara</a:t>
            </a:r>
            <a:r>
              <a:rPr lang="tr-TR" dirty="0" smtClean="0"/>
              <a:t>, </a:t>
            </a:r>
            <a:r>
              <a:rPr lang="tr-TR" dirty="0" err="1" smtClean="0"/>
              <a:t>biyotoplar</a:t>
            </a:r>
            <a:r>
              <a:rPr lang="tr-TR" dirty="0" smtClean="0"/>
              <a:t> da ekolojik nişlere ayrılmaktadır. </a:t>
            </a:r>
          </a:p>
          <a:p>
            <a:pPr algn="just"/>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HABİTAT</a:t>
            </a:r>
            <a:endParaRPr lang="tr-TR" dirty="0"/>
          </a:p>
        </p:txBody>
      </p:sp>
      <p:sp>
        <p:nvSpPr>
          <p:cNvPr id="3" name="2 İçerik Yer Tutucusu"/>
          <p:cNvSpPr>
            <a:spLocks noGrp="1"/>
          </p:cNvSpPr>
          <p:nvPr>
            <p:ph idx="1"/>
          </p:nvPr>
        </p:nvSpPr>
        <p:spPr>
          <a:xfrm>
            <a:off x="1000100" y="1447800"/>
            <a:ext cx="7933588" cy="4800600"/>
          </a:xfrm>
          <a:blipFill>
            <a:blip r:embed="rId2"/>
            <a:stretch>
              <a:fillRect/>
            </a:stretch>
          </a:blipFill>
        </p:spPr>
        <p:txBody>
          <a:bodyPr>
            <a:normAutofit fontScale="92500" lnSpcReduction="10000"/>
          </a:bodyPr>
          <a:lstStyle/>
          <a:p>
            <a:pPr algn="just"/>
            <a:r>
              <a:rPr lang="tr-TR" dirty="0" smtClean="0">
                <a:solidFill>
                  <a:srgbClr val="7030A0"/>
                </a:solidFill>
              </a:rPr>
              <a:t>Yaşam ortamı veya yetişme ortamı olarak da bilinen habitat, bir canlının yaşadığı ya da arandığı zaman bulunabileceği, ihtiyaçlarını karşıladığı yerdir. </a:t>
            </a:r>
          </a:p>
          <a:p>
            <a:pPr algn="just"/>
            <a:r>
              <a:rPr lang="tr-TR" dirty="0" smtClean="0"/>
              <a:t>Bu yer, fiziksel bir bölge, yeryüzünün özel bir parçası, hava, toprak ya da su olabilir.</a:t>
            </a:r>
            <a:r>
              <a:rPr lang="tr-TR" b="1" dirty="0" smtClean="0"/>
              <a:t>Habitat</a:t>
            </a:r>
            <a:r>
              <a:rPr lang="tr-TR" dirty="0" smtClean="0"/>
              <a:t>, bir okyanus ya da bir çayırlık kadar büyük olabileceği gibi, çürümüş bir ağaç da bir böceğin bağırsağı kadar küçük de olabilir.</a:t>
            </a:r>
          </a:p>
          <a:p>
            <a:pPr algn="just"/>
            <a:r>
              <a:rPr lang="tr-TR" dirty="0" smtClean="0"/>
              <a:t>Çevre ile eşanlamlı olarak da kullanılmaktadır.</a:t>
            </a:r>
          </a:p>
          <a:p>
            <a:pPr algn="just"/>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EKOLOJİK DENGE</a:t>
            </a:r>
            <a:endParaRPr lang="tr-TR" sz="2400" dirty="0"/>
          </a:p>
        </p:txBody>
      </p:sp>
      <p:sp>
        <p:nvSpPr>
          <p:cNvPr id="3" name="2 İçerik Yer Tutucusu"/>
          <p:cNvSpPr>
            <a:spLocks noGrp="1"/>
          </p:cNvSpPr>
          <p:nvPr>
            <p:ph idx="1"/>
          </p:nvPr>
        </p:nvSpPr>
        <p:spPr>
          <a:xfrm>
            <a:off x="1071538" y="1447800"/>
            <a:ext cx="7862150" cy="4800600"/>
          </a:xfrm>
        </p:spPr>
        <p:txBody>
          <a:bodyPr>
            <a:normAutofit lnSpcReduction="10000"/>
          </a:bodyPr>
          <a:lstStyle/>
          <a:p>
            <a:pPr algn="just"/>
            <a:r>
              <a:rPr lang="tr-TR" dirty="0" smtClean="0"/>
              <a:t>Bir ekosistem veya ekosistemler bütününün yapısını oluşturan canlı ve cansız varlıkların zaman içerisinde aralarındaki karşılıklı ilişkilerle oluşturduğu ve doğal </a:t>
            </a:r>
            <a:r>
              <a:rPr lang="tr-TR" dirty="0" err="1" smtClean="0"/>
              <a:t>süksesyonla</a:t>
            </a:r>
            <a:r>
              <a:rPr lang="tr-TR" dirty="0" smtClean="0"/>
              <a:t> devamlı olarak canlıların yaşamı için daha olumlu bir yaşam ortamı yaratmaya yönelik dinamik süreçlerin meydana getirdiği canlılar ve cansız çevreleri  arasındaki  uyumlu bir yaşam beraberliğidir. Doğal denge ile eşanlamlıdır. </a:t>
            </a:r>
          </a:p>
          <a:p>
            <a:pPr algn="just"/>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400" dirty="0"/>
              <a:t>EKOLOJİK DENGE</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692586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142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2740"/>
            <a:ext cx="7498080" cy="562074"/>
          </a:xfrm>
        </p:spPr>
        <p:txBody>
          <a:bodyPr>
            <a:normAutofit/>
          </a:bodyPr>
          <a:lstStyle/>
          <a:p>
            <a:r>
              <a:rPr lang="tr-TR" sz="2800" dirty="0">
                <a:effectLst/>
              </a:rPr>
              <a:t>PLANKTON</a:t>
            </a:r>
            <a:endParaRPr lang="tr-TR" sz="2800" dirty="0"/>
          </a:p>
        </p:txBody>
      </p:sp>
      <p:sp>
        <p:nvSpPr>
          <p:cNvPr id="3" name="2 İçerik Yer Tutucusu"/>
          <p:cNvSpPr>
            <a:spLocks noGrp="1"/>
          </p:cNvSpPr>
          <p:nvPr>
            <p:ph idx="1"/>
          </p:nvPr>
        </p:nvSpPr>
        <p:spPr>
          <a:xfrm>
            <a:off x="1187624" y="476672"/>
            <a:ext cx="7498080" cy="4800600"/>
          </a:xfrm>
        </p:spPr>
        <p:txBody>
          <a:bodyPr/>
          <a:lstStyle/>
          <a:p>
            <a:pPr algn="just"/>
            <a:r>
              <a:rPr lang="tr-TR" dirty="0"/>
              <a:t>Deniz, göl ve akarsular gibi su ortamı içerisinde asılı olarak serbest ve çok yavaşça hareket eden mikroskobik canlılardır. Bitkisel planktonlara (</a:t>
            </a:r>
            <a:r>
              <a:rPr lang="tr-TR" dirty="0" err="1"/>
              <a:t>fotsentetik</a:t>
            </a:r>
            <a:r>
              <a:rPr lang="tr-TR" dirty="0"/>
              <a:t> pigment taşıyan) </a:t>
            </a:r>
            <a:r>
              <a:rPr lang="tr-TR" dirty="0" err="1"/>
              <a:t>fitoplankton</a:t>
            </a:r>
            <a:r>
              <a:rPr lang="tr-TR" dirty="0"/>
              <a:t>, hayvansal planktonlara </a:t>
            </a:r>
            <a:r>
              <a:rPr lang="tr-TR" dirty="0" err="1"/>
              <a:t>zooplankton</a:t>
            </a:r>
            <a:r>
              <a:rPr lang="tr-TR" dirty="0"/>
              <a:t> denir. </a:t>
            </a:r>
          </a:p>
          <a:p>
            <a:pPr marL="82296" indent="0" algn="just">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75829"/>
            <a:ext cx="5976664" cy="298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0"/>
            <a:ext cx="7498080" cy="850106"/>
          </a:xfrm>
        </p:spPr>
        <p:txBody>
          <a:bodyPr/>
          <a:lstStyle/>
          <a:p>
            <a:r>
              <a:rPr lang="tr-TR" dirty="0">
                <a:effectLst/>
              </a:rPr>
              <a:t>FLORA  VE FAUNA</a:t>
            </a:r>
            <a:endParaRPr lang="tr-TR" dirty="0"/>
          </a:p>
        </p:txBody>
      </p:sp>
      <p:sp>
        <p:nvSpPr>
          <p:cNvPr id="3" name="2 İçerik Yer Tutucusu"/>
          <p:cNvSpPr>
            <a:spLocks noGrp="1"/>
          </p:cNvSpPr>
          <p:nvPr>
            <p:ph idx="1"/>
          </p:nvPr>
        </p:nvSpPr>
        <p:spPr>
          <a:xfrm>
            <a:off x="1250384" y="908720"/>
            <a:ext cx="7498080" cy="4800600"/>
          </a:xfrm>
        </p:spPr>
        <p:txBody>
          <a:bodyPr/>
          <a:lstStyle/>
          <a:p>
            <a:r>
              <a:rPr lang="tr-TR" dirty="0"/>
              <a:t>Herhangi bir ekosistemde bulunan karakteristik bitki topluluklarına (bitkilerin tümüne) flora, karakteristik </a:t>
            </a:r>
            <a:r>
              <a:rPr lang="tr-TR" dirty="0" err="1"/>
              <a:t>havvan</a:t>
            </a:r>
            <a:r>
              <a:rPr lang="tr-TR" dirty="0"/>
              <a:t> topluluklarına (hayvanların tümüne) da fauna denir.  </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56992"/>
            <a:ext cx="6840760" cy="333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a:effectLst/>
              </a:rPr>
              <a:t>BİYOMAS</a:t>
            </a:r>
            <a:r>
              <a:rPr lang="tr-TR" dirty="0">
                <a:effectLst/>
              </a:rPr>
              <a:t> </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err="1"/>
              <a:t>Biyokütle</a:t>
            </a:r>
            <a:r>
              <a:rPr lang="tr-TR" dirty="0"/>
              <a:t> olarak bilinen bu terim; bir türe veya çeşitli türlerden oluşan bir topluma ait yaşayan organizmaların herhangi bir zamanda sahip olduğu toplam ağırlığıdır şeklinde tanımlanır. Başka bir tanımı da söyle yapılabilir: bir ekosistem veya alanın birim alanından birim zaman içerisinde alınan organik maddenin toplam kuru ağırlığıdır. Amaca göre yaş olarak da belirtilebilir. </a:t>
            </a:r>
            <a:r>
              <a:rPr lang="tr-TR" dirty="0" err="1"/>
              <a:t>Türkçe'de</a:t>
            </a:r>
            <a:r>
              <a:rPr lang="tr-TR" dirty="0"/>
              <a:t> </a:t>
            </a:r>
            <a:r>
              <a:rPr lang="tr-TR" dirty="0" err="1"/>
              <a:t>biyokütle</a:t>
            </a:r>
            <a:r>
              <a:rPr lang="tr-TR" dirty="0"/>
              <a:t>, canlı kütle olarak da belirtilen </a:t>
            </a:r>
            <a:r>
              <a:rPr lang="tr-TR" dirty="0" err="1"/>
              <a:t>biyomas'ın</a:t>
            </a:r>
            <a:r>
              <a:rPr lang="tr-TR" dirty="0"/>
              <a:t> bitkisel mi yoksa hayvansal mı olduğu ve türü önemlidir. </a:t>
            </a:r>
          </a:p>
        </p:txBody>
      </p:sp>
    </p:spTree>
    <p:extLst>
      <p:ext uri="{BB962C8B-B14F-4D97-AF65-F5344CB8AC3E}">
        <p14:creationId xmlns:p14="http://schemas.microsoft.com/office/powerpoint/2010/main" val="1122359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562074"/>
          </a:xfrm>
        </p:spPr>
        <p:txBody>
          <a:bodyPr>
            <a:normAutofit/>
          </a:bodyPr>
          <a:lstStyle/>
          <a:p>
            <a:r>
              <a:rPr lang="tr-TR" sz="2000" dirty="0">
                <a:effectLst/>
              </a:rPr>
              <a:t>EKOLOJİK SÜKSESYON (EKOLOJİK GELİŞME AŞAMALARI)</a:t>
            </a:r>
            <a:endParaRPr lang="tr-TR" sz="2000" dirty="0"/>
          </a:p>
        </p:txBody>
      </p:sp>
      <p:sp>
        <p:nvSpPr>
          <p:cNvPr id="3" name="İçerik Yer Tutucusu 2"/>
          <p:cNvSpPr>
            <a:spLocks noGrp="1"/>
          </p:cNvSpPr>
          <p:nvPr>
            <p:ph idx="1"/>
          </p:nvPr>
        </p:nvSpPr>
        <p:spPr>
          <a:xfrm>
            <a:off x="1259632" y="980728"/>
            <a:ext cx="7560840" cy="5112568"/>
          </a:xfrm>
        </p:spPr>
        <p:txBody>
          <a:bodyPr>
            <a:normAutofit fontScale="92500" lnSpcReduction="20000"/>
          </a:bodyPr>
          <a:lstStyle/>
          <a:p>
            <a:pPr algn="just"/>
            <a:r>
              <a:rPr lang="tr-TR" dirty="0"/>
              <a:t>Yeryüzünü oluşturan bitki ve hayvan toplulukları başlangıcından beri yaşadıkları çevrenin toprak, sıcaklık ve yağış gibi fiziksel faktörleri ile etkileşim içindedir. Bu etkileşimin sonucu olarak canlılar çevreye uyum, cansız çevre de canlılara uyum için devamlı bir gelişme ve dinamizm gösterir. Jeolojik devirlerden beri doğal kurallar içerisinde ekosistemlerin verim gücünü ve canlıların çevre koşullarına uyumunu artırıcı yönde sürdükleri ve günümüzde son aşamasını gördüğümüz gelişme süreçlerine ekolojik </a:t>
            </a:r>
            <a:r>
              <a:rPr lang="tr-TR" dirty="0" err="1"/>
              <a:t>süksesyon</a:t>
            </a:r>
            <a:r>
              <a:rPr lang="tr-TR" dirty="0"/>
              <a:t> denir. </a:t>
            </a:r>
          </a:p>
          <a:p>
            <a:pPr algn="just"/>
            <a:endParaRPr lang="tr-TR" dirty="0"/>
          </a:p>
        </p:txBody>
      </p:sp>
    </p:spTree>
    <p:extLst>
      <p:ext uri="{BB962C8B-B14F-4D97-AF65-F5344CB8AC3E}">
        <p14:creationId xmlns:p14="http://schemas.microsoft.com/office/powerpoint/2010/main" val="311865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16632"/>
            <a:ext cx="6512511" cy="1143000"/>
          </a:xfrm>
        </p:spPr>
        <p:txBody>
          <a:bodyPr/>
          <a:lstStyle/>
          <a:p>
            <a:pPr algn="just"/>
            <a:r>
              <a:rPr lang="tr-TR" sz="3200" dirty="0">
                <a:effectLst/>
              </a:rPr>
              <a:t>ÇEVRE KAVRAMI</a:t>
            </a:r>
            <a:endParaRPr lang="tr-TR" sz="3200" dirty="0"/>
          </a:p>
        </p:txBody>
      </p:sp>
      <p:sp>
        <p:nvSpPr>
          <p:cNvPr id="3" name="İçerik Yer Tutucusu 2"/>
          <p:cNvSpPr>
            <a:spLocks noGrp="1"/>
          </p:cNvSpPr>
          <p:nvPr>
            <p:ph idx="1"/>
          </p:nvPr>
        </p:nvSpPr>
        <p:spPr>
          <a:xfrm>
            <a:off x="323528" y="1106408"/>
            <a:ext cx="8136904" cy="5490944"/>
          </a:xfrm>
        </p:spPr>
        <p:txBody>
          <a:bodyPr>
            <a:normAutofit fontScale="85000" lnSpcReduction="10000"/>
          </a:bodyPr>
          <a:lstStyle/>
          <a:p>
            <a:r>
              <a:rPr lang="tr-TR" dirty="0"/>
              <a:t>Çevre sözcüğü zamanımızda bir anahtar deyimdir. Doğal sistemlerin yapı ve fonksiyonlarını kavrayabilmek için son derece önemli bir kavramdır. Bu nedenle konuşma diline girecek kadar güncelleşmiştir. Gerçekten "çevre sorunları" ve çevre kirlenmesi" gibi deyimler hem konuşma, hem de yazı dilinde çokça kullanılır. Çevre sorunları o derece ilerlemiştir ki ülkemizde olduğu gibi birçok ülkede bu sorunları çözmek için üniversite düzeyinde birçok çevre mühendisliği bölümleri açılmıştır. Bu nedenle önce çevre kavramını iyice anlamalıyız</a:t>
            </a:r>
            <a:r>
              <a:rPr lang="tr-TR" dirty="0" smtClean="0"/>
              <a:t>.</a:t>
            </a:r>
          </a:p>
          <a:p>
            <a:r>
              <a:rPr lang="tr-TR" dirty="0"/>
              <a:t>Bu konuda çeşitli uzman ve araştırmacılar tarafından yapılan tanımlamalar şu şekilde özetlenebilir</a:t>
            </a:r>
          </a:p>
        </p:txBody>
      </p:sp>
    </p:spTree>
    <p:extLst>
      <p:ext uri="{BB962C8B-B14F-4D97-AF65-F5344CB8AC3E}">
        <p14:creationId xmlns:p14="http://schemas.microsoft.com/office/powerpoint/2010/main" val="619784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effectLst/>
              </a:rPr>
              <a:t>ÇEVRESEL TEPKİ (ÇEVRE DİRENCİ)</a:t>
            </a:r>
            <a:endParaRPr lang="tr-TR" sz="2400" dirty="0"/>
          </a:p>
        </p:txBody>
      </p:sp>
      <p:sp>
        <p:nvSpPr>
          <p:cNvPr id="3" name="İçerik Yer Tutucusu 2"/>
          <p:cNvSpPr>
            <a:spLocks noGrp="1"/>
          </p:cNvSpPr>
          <p:nvPr>
            <p:ph idx="1"/>
          </p:nvPr>
        </p:nvSpPr>
        <p:spPr/>
        <p:txBody>
          <a:bodyPr/>
          <a:lstStyle/>
          <a:p>
            <a:r>
              <a:rPr lang="tr-TR" dirty="0"/>
              <a:t>Bir canlı </a:t>
            </a:r>
            <a:r>
              <a:rPr lang="tr-TR" dirty="0" err="1"/>
              <a:t>populasyonunun</a:t>
            </a:r>
            <a:r>
              <a:rPr lang="tr-TR" dirty="0"/>
              <a:t> sınırsız artışını engelleyen ve onu dengede tutan her türlü fiziksel, kimyasal ve </a:t>
            </a:r>
            <a:r>
              <a:rPr lang="tr-TR" dirty="0" err="1"/>
              <a:t>biyotik</a:t>
            </a:r>
            <a:r>
              <a:rPr lang="tr-TR" dirty="0"/>
              <a:t> etkenlerin tümüdür. Canlının doğal dengenin müsaade ettiğinden fazla olan bireylerini öldürür. </a:t>
            </a:r>
          </a:p>
          <a:p>
            <a:endParaRPr lang="tr-TR" dirty="0"/>
          </a:p>
        </p:txBody>
      </p:sp>
    </p:spTree>
    <p:extLst>
      <p:ext uri="{BB962C8B-B14F-4D97-AF65-F5344CB8AC3E}">
        <p14:creationId xmlns:p14="http://schemas.microsoft.com/office/powerpoint/2010/main" val="320389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850106"/>
          </a:xfrm>
        </p:spPr>
        <p:txBody>
          <a:bodyPr>
            <a:normAutofit/>
          </a:bodyPr>
          <a:lstStyle/>
          <a:p>
            <a:r>
              <a:rPr lang="tr-TR" sz="2400" dirty="0">
                <a:effectLst/>
              </a:rPr>
              <a:t>BİYOLOJİK ÇEŞİTLİLİK</a:t>
            </a:r>
            <a:endParaRPr lang="tr-TR" sz="2400" dirty="0"/>
          </a:p>
        </p:txBody>
      </p:sp>
      <p:sp>
        <p:nvSpPr>
          <p:cNvPr id="3" name="İçerik Yer Tutucusu 2"/>
          <p:cNvSpPr>
            <a:spLocks noGrp="1"/>
          </p:cNvSpPr>
          <p:nvPr>
            <p:ph idx="1"/>
          </p:nvPr>
        </p:nvSpPr>
        <p:spPr>
          <a:xfrm>
            <a:off x="1435608" y="1052736"/>
            <a:ext cx="7498080" cy="5195664"/>
          </a:xfrm>
        </p:spPr>
        <p:txBody>
          <a:bodyPr>
            <a:normAutofit fontScale="62500" lnSpcReduction="20000"/>
          </a:bodyPr>
          <a:lstStyle/>
          <a:p>
            <a:pPr algn="just"/>
            <a:r>
              <a:rPr lang="tr-TR" dirty="0"/>
              <a:t>Bir ekosistemdeki canlı türü çeşitliliği ve fazlalığı. Hem tür hem de genetik açıdan çeşitlilik</a:t>
            </a:r>
            <a:r>
              <a:rPr lang="tr-TR" dirty="0" smtClean="0"/>
              <a:t>.</a:t>
            </a:r>
          </a:p>
          <a:p>
            <a:pPr algn="just" fontAlgn="base"/>
            <a:r>
              <a:rPr lang="tr-TR" dirty="0"/>
              <a:t>Biyolojik çeşitlilik; </a:t>
            </a:r>
            <a:r>
              <a:rPr lang="tr-TR" dirty="0">
                <a:hlinkClick r:id="rId2" tooltip="See the tag: genetik (8 posts)"/>
              </a:rPr>
              <a:t>genetik</a:t>
            </a:r>
            <a:r>
              <a:rPr lang="tr-TR" dirty="0"/>
              <a:t> çeşitlilik, </a:t>
            </a:r>
            <a:r>
              <a:rPr lang="tr-TR" dirty="0">
                <a:hlinkClick r:id="rId3" tooltip="See the tag: tur (5 posts)"/>
              </a:rPr>
              <a:t>tür</a:t>
            </a:r>
            <a:r>
              <a:rPr lang="tr-TR" dirty="0"/>
              <a:t> çeşitliliği ve ekosistem çeşitliliğini içerir.</a:t>
            </a:r>
          </a:p>
          <a:p>
            <a:pPr algn="just" fontAlgn="base"/>
            <a:r>
              <a:rPr lang="tr-TR" dirty="0"/>
              <a:t>Genetik çeşitlilik, bir tür içindeki çeşitliliği tanımlar. Her türün bireylerinin genetik farklılığı, o türün kendi içinde genetik çeşitliliği demektir.</a:t>
            </a:r>
          </a:p>
          <a:p>
            <a:pPr algn="just" fontAlgn="base"/>
            <a:r>
              <a:rPr lang="tr-TR" dirty="0"/>
              <a:t>Tür çeşitliliği, genellikle belirli coğrafik sınırlar içindeki türlerin toplam sayısını ifade eder. Tür çeşitliliğinin çok olması genetik çeşitliliğin zenginliğini de beraberinde getirir.</a:t>
            </a:r>
          </a:p>
          <a:p>
            <a:pPr algn="just" fontAlgn="base"/>
            <a:r>
              <a:rPr lang="tr-TR" dirty="0"/>
              <a:t>Ekosistem çeşitliliği, bir bölgede farklı ekosistemlerin bulunması şeklinde tanımlanabilir. Kimi ekosistemler orman, kimileri bataklık, kimileri de step özelliklerini taşır. Ekosistem çeşitliliği arttıkça biyolojik çeşitlilik de artar.</a:t>
            </a:r>
          </a:p>
          <a:p>
            <a:pPr algn="just" fontAlgn="base"/>
            <a:r>
              <a:rPr lang="tr-TR" dirty="0"/>
              <a:t>Biyolojik çeşitliliğin bize sunduğu yaşamsal öneme sahip birçok yararı vardır. Örneğin bitkilerin; havayı temizleme, erozyonu önleme, toprağa organik madde kazandırma, diğer canlılara barınma ve beslenme ortamı sağlama gibi birçok yararı bulunur.</a:t>
            </a:r>
          </a:p>
          <a:p>
            <a:pPr algn="just"/>
            <a:endParaRPr lang="tr-TR" dirty="0"/>
          </a:p>
        </p:txBody>
      </p:sp>
    </p:spTree>
    <p:extLst>
      <p:ext uri="{BB962C8B-B14F-4D97-AF65-F5344CB8AC3E}">
        <p14:creationId xmlns:p14="http://schemas.microsoft.com/office/powerpoint/2010/main" val="2848515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rPr>
              <a:t>ANTROPOJEN ETKİ</a:t>
            </a:r>
            <a:endParaRPr lang="tr-TR" dirty="0"/>
          </a:p>
        </p:txBody>
      </p:sp>
      <p:sp>
        <p:nvSpPr>
          <p:cNvPr id="3" name="İçerik Yer Tutucusu 2"/>
          <p:cNvSpPr>
            <a:spLocks noGrp="1"/>
          </p:cNvSpPr>
          <p:nvPr>
            <p:ph idx="1"/>
          </p:nvPr>
        </p:nvSpPr>
        <p:spPr/>
        <p:txBody>
          <a:bodyPr/>
          <a:lstStyle/>
          <a:p>
            <a:r>
              <a:rPr lang="tr-TR" dirty="0"/>
              <a:t>İnsanların çeşitli faaliyetleri sonucu oluşturduğu, doğal etkilerin dışındaki tüm etkiler. </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24944"/>
            <a:ext cx="7560840" cy="375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399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634082"/>
          </a:xfrm>
        </p:spPr>
        <p:txBody>
          <a:bodyPr>
            <a:normAutofit/>
          </a:bodyPr>
          <a:lstStyle/>
          <a:p>
            <a:r>
              <a:rPr lang="tr-TR" sz="2000" dirty="0">
                <a:effectLst/>
              </a:rPr>
              <a:t>ADAPTASYON</a:t>
            </a:r>
            <a:endParaRPr lang="tr-TR" sz="2000" dirty="0"/>
          </a:p>
        </p:txBody>
      </p:sp>
      <p:sp>
        <p:nvSpPr>
          <p:cNvPr id="3" name="2 İçerik Yer Tutucusu"/>
          <p:cNvSpPr>
            <a:spLocks noGrp="1"/>
          </p:cNvSpPr>
          <p:nvPr>
            <p:ph idx="1"/>
          </p:nvPr>
        </p:nvSpPr>
        <p:spPr>
          <a:xfrm>
            <a:off x="1187624" y="980728"/>
            <a:ext cx="7746064" cy="5267672"/>
          </a:xfrm>
        </p:spPr>
        <p:txBody>
          <a:bodyPr>
            <a:normAutofit fontScale="85000" lnSpcReduction="20000"/>
          </a:bodyPr>
          <a:lstStyle/>
          <a:p>
            <a:pPr algn="just"/>
            <a:r>
              <a:rPr lang="tr-TR" dirty="0"/>
              <a:t>Canlıların, yaşadığı ortama her yönüyle uyum sağlaması için geçirdiği doğal kalıtsal (genetik) değişimlere denir. Bu değişim ve çevreye uyum süreci doğal kurallar içerisinde (eşeyli üreme, </a:t>
            </a:r>
            <a:r>
              <a:rPr lang="tr-TR" dirty="0" err="1"/>
              <a:t>konjugasyon</a:t>
            </a:r>
            <a:r>
              <a:rPr lang="tr-TR" dirty="0"/>
              <a:t>, </a:t>
            </a:r>
            <a:r>
              <a:rPr lang="tr-TR" dirty="0" err="1"/>
              <a:t>tranformasyon</a:t>
            </a:r>
            <a:r>
              <a:rPr lang="tr-TR" dirty="0"/>
              <a:t>, </a:t>
            </a:r>
            <a:r>
              <a:rPr lang="tr-TR" dirty="0" err="1"/>
              <a:t>transdüksiyon</a:t>
            </a:r>
            <a:r>
              <a:rPr lang="tr-TR" dirty="0"/>
              <a:t> gibi) devam eder. Ekolojik </a:t>
            </a:r>
            <a:r>
              <a:rPr lang="tr-TR" dirty="0" err="1"/>
              <a:t>süksesyonun</a:t>
            </a:r>
            <a:r>
              <a:rPr lang="tr-TR" dirty="0"/>
              <a:t> bir parçası olan adaptasyonla canlılar daha olumsuz koşullara karşı dayanıklı ırklar geliştirir. Bu değişim nesilden </a:t>
            </a:r>
            <a:r>
              <a:rPr lang="tr-TR" dirty="0" err="1"/>
              <a:t>nesile</a:t>
            </a:r>
            <a:r>
              <a:rPr lang="tr-TR" dirty="0"/>
              <a:t> aktarılır. Örneğin sarıçam ağacı dünyanın hiçbir yerinde deniz seviyesinde ve 2500 metre yükseklikte doğal olarak yaşayamaz. Ancak geçirdiği adaptasyonlarla Trabzon-Of </a:t>
            </a:r>
            <a:r>
              <a:rPr lang="tr-TR" dirty="0" err="1"/>
              <a:t>Çamburnu</a:t>
            </a:r>
            <a:r>
              <a:rPr lang="tr-TR" dirty="0"/>
              <a:t> yöresinde deniz seviyesinde ve Kars-Sarıkamış'ta 2500  metre yükseklikte doğal olarak yaşamaktadır. </a:t>
            </a:r>
          </a:p>
          <a:p>
            <a:pPr algn="just"/>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effectLst/>
              </a:rPr>
              <a:t>MUTASYON</a:t>
            </a:r>
            <a:endParaRPr lang="tr-TR" sz="2400" dirty="0"/>
          </a:p>
        </p:txBody>
      </p:sp>
      <p:sp>
        <p:nvSpPr>
          <p:cNvPr id="3" name="İçerik Yer Tutucusu 2"/>
          <p:cNvSpPr>
            <a:spLocks noGrp="1"/>
          </p:cNvSpPr>
          <p:nvPr>
            <p:ph idx="1"/>
          </p:nvPr>
        </p:nvSpPr>
        <p:spPr>
          <a:xfrm>
            <a:off x="1435608" y="1268760"/>
            <a:ext cx="7498080" cy="4979640"/>
          </a:xfrm>
        </p:spPr>
        <p:txBody>
          <a:bodyPr>
            <a:normAutofit fontScale="85000" lnSpcReduction="10000"/>
          </a:bodyPr>
          <a:lstStyle/>
          <a:p>
            <a:pPr algn="just"/>
            <a:r>
              <a:rPr lang="tr-TR" dirty="0"/>
              <a:t>Kromozom ve genlerin yani DNA'nın yapısında meydana gelen normal dışı değişimlerdir (eksilme, artma, bozulma). Bu değişimler sonucu genetik bilgi (kod) da değişir. Üreme hücrelerinde görülen mutasyonlar nesilden </a:t>
            </a:r>
            <a:r>
              <a:rPr lang="tr-TR" dirty="0" err="1"/>
              <a:t>nesile</a:t>
            </a:r>
            <a:r>
              <a:rPr lang="tr-TR" dirty="0"/>
              <a:t> aktarılırken, vücut hücrelerinde görülenler sadece bireyin yaşamını etkiler. Mutasyona neden olan faktörlere </a:t>
            </a:r>
            <a:r>
              <a:rPr lang="tr-TR" dirty="0" smtClean="0"/>
              <a:t>(X </a:t>
            </a:r>
            <a:r>
              <a:rPr lang="tr-TR" dirty="0"/>
              <a:t>ve ultraviyole ışınlar) </a:t>
            </a:r>
            <a:r>
              <a:rPr lang="tr-TR" dirty="0" err="1"/>
              <a:t>mutagenetik</a:t>
            </a:r>
            <a:r>
              <a:rPr lang="tr-TR" dirty="0"/>
              <a:t> faktörler denir. Mutasyon sonucu genellikle olumsuz özellikler kazanılırken (çeşitli kanser tipleri, gelişme bozuklukları, 6 </a:t>
            </a:r>
            <a:r>
              <a:rPr lang="tr-TR" dirty="0" err="1"/>
              <a:t>parmaklılık</a:t>
            </a:r>
            <a:r>
              <a:rPr lang="tr-TR" dirty="0"/>
              <a:t>) nadiren de olumlu özellikler kazanılabilir. </a:t>
            </a:r>
          </a:p>
          <a:p>
            <a:pPr algn="just"/>
            <a:endParaRPr lang="tr-TR" dirty="0"/>
          </a:p>
        </p:txBody>
      </p:sp>
    </p:spTree>
    <p:extLst>
      <p:ext uri="{BB962C8B-B14F-4D97-AF65-F5344CB8AC3E}">
        <p14:creationId xmlns:p14="http://schemas.microsoft.com/office/powerpoint/2010/main" val="1814472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706090"/>
          </a:xfrm>
        </p:spPr>
        <p:txBody>
          <a:bodyPr>
            <a:normAutofit/>
          </a:bodyPr>
          <a:lstStyle/>
          <a:p>
            <a:r>
              <a:rPr lang="tr-TR" sz="2800" dirty="0">
                <a:effectLst/>
              </a:rPr>
              <a:t>DOĞAL SELEKSİYON </a:t>
            </a:r>
            <a:endParaRPr lang="tr-TR" sz="2800" dirty="0"/>
          </a:p>
        </p:txBody>
      </p:sp>
      <p:sp>
        <p:nvSpPr>
          <p:cNvPr id="3" name="İçerik Yer Tutucusu 2"/>
          <p:cNvSpPr>
            <a:spLocks noGrp="1"/>
          </p:cNvSpPr>
          <p:nvPr>
            <p:ph idx="1"/>
          </p:nvPr>
        </p:nvSpPr>
        <p:spPr>
          <a:xfrm>
            <a:off x="1259632" y="1052736"/>
            <a:ext cx="7498080" cy="4800600"/>
          </a:xfrm>
        </p:spPr>
        <p:txBody>
          <a:bodyPr>
            <a:normAutofit fontScale="92500" lnSpcReduction="20000"/>
          </a:bodyPr>
          <a:lstStyle/>
          <a:p>
            <a:pPr algn="just"/>
            <a:r>
              <a:rPr lang="tr-TR" dirty="0"/>
              <a:t>Eğer ekosistemlerde tüm gelişme faktörleri uygun olsaydı canlı bireyler aritmetik veya geometrik olarak artış gösterir, yeryüzü kısa sürede yaşanmaz olurdu. Bu durumu engelleyen, çevresel tepki olarak adlandırdığımız olay sonucu doğan bireylerin birçoğu ölür (İnsan bu durumdan büyük oranda hariç tutulabilir). Doğal seleksiyon (elenme, ayıklanma) sonucu ortama uyamayan canlıların çoğu ölür, genetik olarak dayanıklılar yaşama şansı bulurlar. Bu olaya doğal seleksiyon (elenme) denir.  </a:t>
            </a:r>
          </a:p>
          <a:p>
            <a:pPr algn="just"/>
            <a:endParaRPr lang="tr-TR" dirty="0"/>
          </a:p>
        </p:txBody>
      </p:sp>
    </p:spTree>
    <p:extLst>
      <p:ext uri="{BB962C8B-B14F-4D97-AF65-F5344CB8AC3E}">
        <p14:creationId xmlns:p14="http://schemas.microsoft.com/office/powerpoint/2010/main" val="1726481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Teşekkürler</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4314" y="1447800"/>
            <a:ext cx="738092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96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16632"/>
            <a:ext cx="6512511" cy="648072"/>
          </a:xfrm>
        </p:spPr>
        <p:txBody>
          <a:bodyPr>
            <a:normAutofit fontScale="90000"/>
          </a:bodyPr>
          <a:lstStyle/>
          <a:p>
            <a:pPr algn="just"/>
            <a:r>
              <a:rPr lang="tr-TR" sz="2800" dirty="0" smtClean="0"/>
              <a:t>Çevre -Tanımlar</a:t>
            </a:r>
            <a:r>
              <a:rPr lang="tr-TR" dirty="0" smtClean="0"/>
              <a:t> </a:t>
            </a:r>
            <a:endParaRPr lang="tr-TR" dirty="0"/>
          </a:p>
        </p:txBody>
      </p:sp>
      <p:sp>
        <p:nvSpPr>
          <p:cNvPr id="3" name="İçerik Yer Tutucusu 2"/>
          <p:cNvSpPr>
            <a:spLocks noGrp="1"/>
          </p:cNvSpPr>
          <p:nvPr>
            <p:ph idx="1"/>
          </p:nvPr>
        </p:nvSpPr>
        <p:spPr>
          <a:xfrm>
            <a:off x="323528" y="1124744"/>
            <a:ext cx="7992888" cy="5400600"/>
          </a:xfrm>
        </p:spPr>
        <p:txBody>
          <a:bodyPr>
            <a:normAutofit fontScale="55000" lnSpcReduction="20000"/>
          </a:bodyPr>
          <a:lstStyle/>
          <a:p>
            <a:r>
              <a:rPr lang="tr-TR" dirty="0"/>
              <a:t>"Bir canlının yaşamı üzerinde etkili tüm faktörlerin kompleksi olarak ekosistemi ifade eder" (</a:t>
            </a:r>
            <a:r>
              <a:rPr lang="tr-TR" dirty="0" err="1"/>
              <a:t>Brunig</a:t>
            </a:r>
            <a:r>
              <a:rPr lang="tr-TR" dirty="0"/>
              <a:t> ve </a:t>
            </a:r>
            <a:r>
              <a:rPr lang="tr-TR" dirty="0" err="1"/>
              <a:t>Mayer</a:t>
            </a:r>
            <a:r>
              <a:rPr lang="tr-TR" dirty="0"/>
              <a:t>, 1980).</a:t>
            </a:r>
          </a:p>
          <a:p>
            <a:r>
              <a:rPr lang="tr-TR" dirty="0"/>
              <a:t>"Canlıları etkileyen fiziksel, kimyasal ve biyolojik faktörlerin bütünlüğüdür" (</a:t>
            </a:r>
            <a:r>
              <a:rPr lang="tr-TR" dirty="0" err="1"/>
              <a:t>Brunig</a:t>
            </a:r>
            <a:r>
              <a:rPr lang="tr-TR" dirty="0"/>
              <a:t> ve </a:t>
            </a:r>
            <a:r>
              <a:rPr lang="tr-TR" dirty="0" err="1"/>
              <a:t>Mayer</a:t>
            </a:r>
            <a:r>
              <a:rPr lang="tr-TR" dirty="0"/>
              <a:t>, 1980). </a:t>
            </a:r>
          </a:p>
          <a:p>
            <a:r>
              <a:rPr lang="tr-TR" dirty="0"/>
              <a:t>"Hayvanların etrafını saran, onların duygu ve reaksiyonlarını etkileyen dış dünyadır (Zooloji uzmanlarının yaptığı bir tanım).</a:t>
            </a:r>
          </a:p>
          <a:p>
            <a:r>
              <a:rPr lang="tr-TR" dirty="0"/>
              <a:t>"Belirli bir yaşam mekanında ektili olan fiziksel, kimyasal ve </a:t>
            </a:r>
            <a:r>
              <a:rPr lang="tr-TR" dirty="0" err="1"/>
              <a:t>biyotik</a:t>
            </a:r>
            <a:r>
              <a:rPr lang="tr-TR" dirty="0"/>
              <a:t> faktörlerin bütünüdür" (Ekoloji uzmanlarının ortak tanımı).</a:t>
            </a:r>
          </a:p>
          <a:p>
            <a:r>
              <a:rPr lang="tr-TR" dirty="0"/>
              <a:t>"İnsanın durumu ve gelişmesini etkileyen ve insanın kendi etrafından kaynaklanan etkilerdir. (Sosyoloji bilim dalı).</a:t>
            </a:r>
          </a:p>
          <a:p>
            <a:r>
              <a:rPr lang="tr-TR" dirty="0"/>
              <a:t>"Bir yaşam mekanındaki </a:t>
            </a:r>
            <a:r>
              <a:rPr lang="tr-TR" dirty="0" err="1"/>
              <a:t>çanlıların</a:t>
            </a:r>
            <a:r>
              <a:rPr lang="tr-TR" dirty="0"/>
              <a:t> varlığını ve gelişimini sağlayan etkili maddesel varlıklar, olaylar ve enerjilerin bütünlüğüdür (</a:t>
            </a:r>
            <a:r>
              <a:rPr lang="tr-TR" dirty="0" err="1"/>
              <a:t>Stugren</a:t>
            </a:r>
            <a:r>
              <a:rPr lang="tr-TR" dirty="0"/>
              <a:t>, 1978 ). Bu tanıma doğa bilimciler fikir birliği etmektedir. </a:t>
            </a:r>
          </a:p>
          <a:p>
            <a:r>
              <a:rPr lang="tr-TR" dirty="0"/>
              <a:t> "Organizmaların yaşamı üzerinde etkili faktörlerdir </a:t>
            </a:r>
            <a:r>
              <a:rPr lang="tr-TR" dirty="0" smtClean="0"/>
              <a:t>(Tüm </a:t>
            </a:r>
            <a:r>
              <a:rPr lang="tr-TR" dirty="0"/>
              <a:t>bilim dalları için ) </a:t>
            </a:r>
          </a:p>
          <a:p>
            <a:r>
              <a:rPr lang="tr-TR" dirty="0"/>
              <a:t>"Canlı ve cansız varlıklar ile bunların karşılıklı ilişkilerinden oluşan biyolojik sistemleri ifade eder" </a:t>
            </a:r>
          </a:p>
          <a:p>
            <a:r>
              <a:rPr lang="tr-TR" dirty="0"/>
              <a:t>"Canlılar tarafından hammadde olarak alınan ve yararlanılan, ya da bu yararı ayarlayan tüm dış kuvvetlerin veya maddelerin toplamıdır" (</a:t>
            </a:r>
            <a:r>
              <a:rPr lang="tr-TR" dirty="0" err="1"/>
              <a:t>Klötzi</a:t>
            </a:r>
            <a:r>
              <a:rPr lang="tr-TR" dirty="0"/>
              <a:t>, 1980).</a:t>
            </a:r>
          </a:p>
          <a:p>
            <a:endParaRPr lang="tr-TR" dirty="0"/>
          </a:p>
        </p:txBody>
      </p:sp>
    </p:spTree>
    <p:extLst>
      <p:ext uri="{BB962C8B-B14F-4D97-AF65-F5344CB8AC3E}">
        <p14:creationId xmlns:p14="http://schemas.microsoft.com/office/powerpoint/2010/main" val="511885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96130" y="71414"/>
            <a:ext cx="8005026" cy="1930226"/>
          </a:xfrm>
        </p:spPr>
        <p:txBody>
          <a:bodyPr>
            <a:noAutofit/>
          </a:bodyPr>
          <a:lstStyle/>
          <a:p>
            <a:r>
              <a:rPr lang="tr-TR" sz="2800" dirty="0">
                <a:effectLst/>
              </a:rPr>
              <a:t>Buraya kadar yapılan tanımların ortak yanları dikkate alınırsa geniş anlamda çevre kavramın tanımı </a:t>
            </a:r>
            <a:r>
              <a:rPr lang="tr-TR" sz="2800" dirty="0" smtClean="0">
                <a:effectLst/>
              </a:rPr>
              <a:t>konusunda iki tanım öne çıkmaktadır:</a:t>
            </a:r>
            <a:endParaRPr lang="tr-TR" sz="2800" dirty="0"/>
          </a:p>
        </p:txBody>
      </p:sp>
      <p:sp>
        <p:nvSpPr>
          <p:cNvPr id="3" name="İçerik Yer Tutucusu 2"/>
          <p:cNvSpPr>
            <a:spLocks noGrp="1"/>
          </p:cNvSpPr>
          <p:nvPr>
            <p:ph idx="1"/>
          </p:nvPr>
        </p:nvSpPr>
        <p:spPr>
          <a:xfrm>
            <a:off x="928662" y="1785926"/>
            <a:ext cx="7973066" cy="5376664"/>
          </a:xfrm>
        </p:spPr>
        <p:txBody>
          <a:bodyPr>
            <a:normAutofit/>
          </a:bodyPr>
          <a:lstStyle/>
          <a:p>
            <a:pPr algn="just"/>
            <a:r>
              <a:rPr lang="tr-TR" sz="2800" dirty="0" smtClean="0"/>
              <a:t>1- </a:t>
            </a:r>
            <a:r>
              <a:rPr lang="tr-TR" sz="2800" dirty="0"/>
              <a:t>(T.C. Çevre ve Orman Bakanlığı</a:t>
            </a:r>
            <a:r>
              <a:rPr lang="tr-TR" sz="2800" dirty="0" smtClean="0"/>
              <a:t>).</a:t>
            </a:r>
            <a:endParaRPr lang="tr-TR" sz="2800" dirty="0"/>
          </a:p>
          <a:p>
            <a:pPr marL="82296" indent="0" algn="just">
              <a:buNone/>
            </a:pPr>
            <a:r>
              <a:rPr lang="tr-TR" sz="2800" dirty="0" smtClean="0"/>
              <a:t>Çevre</a:t>
            </a:r>
            <a:r>
              <a:rPr lang="tr-TR" sz="2800" dirty="0"/>
              <a:t>; </a:t>
            </a:r>
            <a:r>
              <a:rPr lang="tr-TR" sz="2800" dirty="0" smtClean="0"/>
              <a:t>“</a:t>
            </a:r>
            <a:r>
              <a:rPr lang="tr-TR" sz="2800" dirty="0" smtClean="0">
                <a:solidFill>
                  <a:srgbClr val="7030A0"/>
                </a:solidFill>
              </a:rPr>
              <a:t>insanların </a:t>
            </a:r>
            <a:r>
              <a:rPr lang="tr-TR" sz="2800" dirty="0">
                <a:solidFill>
                  <a:srgbClr val="7030A0"/>
                </a:solidFill>
              </a:rPr>
              <a:t>ve diğer canlıların yaşamları boyunca ilişkilerini sürdürdükleri ve karşılıklı olarak etkileşim içinde bulundukları fiziki, biyolojik, sosyal, ekonomik ve kültürel </a:t>
            </a:r>
            <a:r>
              <a:rPr lang="tr-TR" sz="2800" dirty="0" smtClean="0">
                <a:solidFill>
                  <a:srgbClr val="7030A0"/>
                </a:solidFill>
              </a:rPr>
              <a:t>ortamdır”</a:t>
            </a:r>
          </a:p>
          <a:p>
            <a:pPr marL="82296" indent="0" algn="just">
              <a:buNone/>
            </a:pPr>
            <a:r>
              <a:rPr lang="tr-TR" sz="2800" dirty="0" smtClean="0"/>
              <a:t>2. Bilimsel Tanım. "</a:t>
            </a:r>
            <a:r>
              <a:rPr lang="tr-TR" sz="2800" dirty="0" smtClean="0">
                <a:solidFill>
                  <a:srgbClr val="0070C0"/>
                </a:solidFill>
              </a:rPr>
              <a:t>Çevre</a:t>
            </a:r>
            <a:r>
              <a:rPr lang="tr-TR" sz="2800" dirty="0">
                <a:solidFill>
                  <a:srgbClr val="0070C0"/>
                </a:solidFill>
              </a:rPr>
              <a:t>, bir organizma veya organizmalar toplumunun yaşamını sağladığı ortamı ve bu ortamda onu sürekli etkisi altında bulunduran süreçleri, enerjileri ve maddesel varlıkların tümünü ifade eder"</a:t>
            </a:r>
          </a:p>
        </p:txBody>
      </p:sp>
    </p:spTree>
    <p:extLst>
      <p:ext uri="{BB962C8B-B14F-4D97-AF65-F5344CB8AC3E}">
        <p14:creationId xmlns:p14="http://schemas.microsoft.com/office/powerpoint/2010/main" val="2248223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0034" y="285728"/>
            <a:ext cx="8643966" cy="5962672"/>
          </a:xfrm>
        </p:spPr>
        <p:txBody>
          <a:bodyPr>
            <a:normAutofit fontScale="85000" lnSpcReduction="10000"/>
          </a:bodyPr>
          <a:lstStyle/>
          <a:p>
            <a:r>
              <a:rPr lang="tr-TR" dirty="0" smtClean="0"/>
              <a:t>"Bu tanımdan anlaşılacağı gibi, bir canlının çevresini hem yeryüzü, hem de uzayda bulunan sayısız gezegen ve gök cisimleri oluşturur. Ancak buna rağmen her canlı belirli bir ortama kendini adapte ederek yaşamakta ve o ortamın koşulları ile ilişkiye girerek kendine özel bir mekan seçmektedir. Bu mekana canlılar açısından "etkili özel çevre" denir. </a:t>
            </a:r>
          </a:p>
          <a:p>
            <a:r>
              <a:rPr lang="tr-TR" dirty="0" smtClean="0"/>
              <a:t>Çevreyi oluşturan madde, enerji ve bunlar arasındaki süreçlere "çevre faktörleri" veya "ekolojik faktörler" denir ve kısaca (1) </a:t>
            </a:r>
            <a:r>
              <a:rPr lang="tr-TR" dirty="0" err="1" smtClean="0"/>
              <a:t>Biyotik</a:t>
            </a:r>
            <a:r>
              <a:rPr lang="tr-TR" dirty="0" smtClean="0"/>
              <a:t> faktörler (insan,hayvan, bitki, mikroorganizma), (2) </a:t>
            </a:r>
            <a:r>
              <a:rPr lang="tr-TR" dirty="0" err="1" smtClean="0"/>
              <a:t>Klimatik</a:t>
            </a:r>
            <a:r>
              <a:rPr lang="tr-TR" dirty="0" smtClean="0"/>
              <a:t> faktörler (ışık, sıcaklık, nem, yağışlar, hava hareketleri), (3) </a:t>
            </a:r>
            <a:r>
              <a:rPr lang="tr-TR" dirty="0" err="1" smtClean="0"/>
              <a:t>Edafik</a:t>
            </a:r>
            <a:r>
              <a:rPr lang="tr-TR" dirty="0" smtClean="0"/>
              <a:t> faktörler (toprak özellikleri) ve (4) </a:t>
            </a:r>
            <a:r>
              <a:rPr lang="tr-TR" dirty="0" err="1" smtClean="0"/>
              <a:t>Fizyografik</a:t>
            </a:r>
            <a:r>
              <a:rPr lang="tr-TR" dirty="0" smtClean="0"/>
              <a:t> faktörler (enlem-boylam, denizden yatay ve dikey uzaklık, bakı, yeryüzü şekli) olmak üzere dört gruba ayrılırlar. </a:t>
            </a:r>
            <a:endParaRPr lang="tr-TR" dirty="0"/>
          </a:p>
        </p:txBody>
      </p:sp>
    </p:spTree>
    <p:extLst>
      <p:ext uri="{BB962C8B-B14F-4D97-AF65-F5344CB8AC3E}">
        <p14:creationId xmlns:p14="http://schemas.microsoft.com/office/powerpoint/2010/main" val="3351519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214414" y="142852"/>
            <a:ext cx="7572428" cy="6072230"/>
          </a:xfrm>
          <a:prstGeom prst="rect">
            <a:avLst/>
          </a:prstGeom>
          <a:noFill/>
          <a:ln w="9525">
            <a:noFill/>
            <a:miter lim="800000"/>
            <a:headEnd/>
            <a:tailEnd/>
          </a:ln>
          <a:effectLst/>
        </p:spPr>
      </p:pic>
    </p:spTree>
    <p:extLst>
      <p:ext uri="{BB962C8B-B14F-4D97-AF65-F5344CB8AC3E}">
        <p14:creationId xmlns:p14="http://schemas.microsoft.com/office/powerpoint/2010/main" val="1735180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100" y="428604"/>
            <a:ext cx="8001024" cy="6429396"/>
          </a:xfrm>
        </p:spPr>
        <p:txBody>
          <a:bodyPr>
            <a:normAutofit lnSpcReduction="10000"/>
          </a:bodyPr>
          <a:lstStyle/>
          <a:p>
            <a:pPr algn="just"/>
            <a:r>
              <a:rPr lang="tr-TR" dirty="0" smtClean="0"/>
              <a:t>Bir organizma ile aynı ortamı paylaşan ve organizmayı direkt veya dolaylı olarak çeşitli şekilde etkileyen tüm canlılar, organizmanın canlı çevresini oluşturur. Canlıların haricinde organizmayı etkileyen hava, su, toprak, iklim faktörleri gibi etkenler de organizmanın cansız çevresini oluşturur. Canlı ve cansız çevre diye ayırdığımız faktörler aslında birbirinden ayırt edilemez ve her an birbiri ile çok ahenkli bir ilişki içindedir. Organizmamız da onların birbiri ile oluşturduğu bu ahenk ve düzenden ayrılamaz ve doğal denge dediğimiz bu deveranda birlikte yaşar. </a:t>
            </a:r>
          </a:p>
          <a:p>
            <a:pPr algn="just"/>
            <a:endParaRPr lang="tr-TR" dirty="0"/>
          </a:p>
        </p:txBody>
      </p:sp>
    </p:spTree>
    <p:extLst>
      <p:ext uri="{BB962C8B-B14F-4D97-AF65-F5344CB8AC3E}">
        <p14:creationId xmlns:p14="http://schemas.microsoft.com/office/powerpoint/2010/main" val="953333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Habitat</a:t>
            </a:r>
            <a:endParaRPr lang="tr-TR" dirty="0"/>
          </a:p>
        </p:txBody>
      </p:sp>
      <p:sp>
        <p:nvSpPr>
          <p:cNvPr id="3" name="2 İçerik Yer Tutucusu"/>
          <p:cNvSpPr>
            <a:spLocks noGrp="1"/>
          </p:cNvSpPr>
          <p:nvPr>
            <p:ph idx="1"/>
          </p:nvPr>
        </p:nvSpPr>
        <p:spPr>
          <a:xfrm>
            <a:off x="1071538" y="1447800"/>
            <a:ext cx="7862150" cy="4800600"/>
          </a:xfrm>
        </p:spPr>
        <p:txBody>
          <a:bodyPr>
            <a:normAutofit fontScale="85000" lnSpcReduction="10000"/>
          </a:bodyPr>
          <a:lstStyle/>
          <a:p>
            <a:pPr algn="just"/>
            <a:r>
              <a:rPr lang="tr-TR" dirty="0" smtClean="0"/>
              <a:t>Çevre ile eş anlamda kullanılan  ve daha çok bitkilerin yaşam mekanlarını ifade etmek için birçok literatürde (yayında) "Yetişme ortamı" veya "habitat" terimini kullanılmaktadır. Ancak habitat deyimi son yıllarda insanların yaşam ortamı yani çevresini tanımlamak için de kullanılmaktadır.</a:t>
            </a:r>
          </a:p>
          <a:p>
            <a:pPr algn="just"/>
            <a:r>
              <a:rPr lang="tr-TR" dirty="0" smtClean="0"/>
              <a:t>Yetişme ortamı veya habitat "canlıların bulunduğu doğal mekanlarda, yaşama ve gelişmelerini sağlayan ve onları sürekli etkisi altında bulundurun doğal faktörlerin bütünlüğüdür" şeklinde bir tanımlama ile birçok literatürde çevre kavramının eş anlamlısı olarak kullanılmaktadır. </a:t>
            </a:r>
          </a:p>
          <a:p>
            <a:pPr algn="just"/>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308</TotalTime>
  <Words>2576</Words>
  <Application>Microsoft Office PowerPoint</Application>
  <PresentationFormat>Ekran Gösterisi (4:3)</PresentationFormat>
  <Paragraphs>90</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Gündönümü</vt:lpstr>
      <vt:lpstr>EKOLOJİ- TEMEL KAVRAMLAR</vt:lpstr>
      <vt:lpstr>PowerPoint Sunusu</vt:lpstr>
      <vt:lpstr>ÇEVRE KAVRAMI</vt:lpstr>
      <vt:lpstr>Çevre -Tanımlar </vt:lpstr>
      <vt:lpstr>Buraya kadar yapılan tanımların ortak yanları dikkate alınırsa geniş anlamda çevre kavramın tanımı konusunda iki tanım öne çıkmaktadır:</vt:lpstr>
      <vt:lpstr>PowerPoint Sunusu</vt:lpstr>
      <vt:lpstr>PowerPoint Sunusu</vt:lpstr>
      <vt:lpstr>PowerPoint Sunusu</vt:lpstr>
      <vt:lpstr>Habitat</vt:lpstr>
      <vt:lpstr>ÇEVRE KİRLİLİĞİ</vt:lpstr>
      <vt:lpstr>Mühendislik açısından</vt:lpstr>
      <vt:lpstr>Sınır değer olmalı</vt:lpstr>
      <vt:lpstr>BİYOTOP</vt:lpstr>
      <vt:lpstr>EKOLOJİK NİŞ  (EKOLOJİK BENZERLİK)</vt:lpstr>
      <vt:lpstr>Niş konusunda yapılan bu iki ayrı anlamı gidermek için "mekan nişi" ve "fonksiyonel niş" deyimleri birbirinden ayrılmıştır.</vt:lpstr>
      <vt:lpstr>Canlılar arasındaki ekolojik benzerliği belirtmek için her canlının önemli yaşam fonksiyonlarını etkileyen çevresel faktörlerin reaksiyon genişliklerini grafiksel olarak çizmek suretiyle canlıların ekolojik nişleri ortaya konabilir.  </vt:lpstr>
      <vt:lpstr>PowerPoint Sunusu</vt:lpstr>
      <vt:lpstr>POPULASYON</vt:lpstr>
      <vt:lpstr>PowerPoint Sunusu</vt:lpstr>
      <vt:lpstr>YAŞAM BİRLİĞİ</vt:lpstr>
      <vt:lpstr>Bir yaşam birliğinin hangi canlı populasyonlarından oluşacağını belirleyen en önemli etken iklimdir.</vt:lpstr>
      <vt:lpstr>BİYOSFER</vt:lpstr>
      <vt:lpstr>HABİTAT</vt:lpstr>
      <vt:lpstr>EKOLOJİK DENGE</vt:lpstr>
      <vt:lpstr>EKOLOJİK DENGE</vt:lpstr>
      <vt:lpstr>PLANKTON</vt:lpstr>
      <vt:lpstr>FLORA  VE FAUNA</vt:lpstr>
      <vt:lpstr>BİYOMAS </vt:lpstr>
      <vt:lpstr>EKOLOJİK SÜKSESYON (EKOLOJİK GELİŞME AŞAMALARI)</vt:lpstr>
      <vt:lpstr>ÇEVRESEL TEPKİ (ÇEVRE DİRENCİ)</vt:lpstr>
      <vt:lpstr>BİYOLOJİK ÇEŞİTLİLİK</vt:lpstr>
      <vt:lpstr>ANTROPOJEN ETKİ</vt:lpstr>
      <vt:lpstr>ADAPTASYON</vt:lpstr>
      <vt:lpstr>MUTASYON</vt:lpstr>
      <vt:lpstr>DOĞAL SELEKSİYON </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EKOSİSTEM - TANIMI</dc:title>
  <dc:creator>yaşar</dc:creator>
  <cp:lastModifiedBy>yaşar</cp:lastModifiedBy>
  <cp:revision>62</cp:revision>
  <dcterms:created xsi:type="dcterms:W3CDTF">2015-10-04T11:45:00Z</dcterms:created>
  <dcterms:modified xsi:type="dcterms:W3CDTF">2016-06-20T11:50:29Z</dcterms:modified>
</cp:coreProperties>
</file>