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7" r:id="rId2"/>
    <p:sldId id="268" r:id="rId3"/>
    <p:sldId id="291" r:id="rId4"/>
    <p:sldId id="290" r:id="rId5"/>
    <p:sldId id="270" r:id="rId6"/>
    <p:sldId id="271" r:id="rId7"/>
    <p:sldId id="272" r:id="rId8"/>
    <p:sldId id="273" r:id="rId9"/>
    <p:sldId id="274" r:id="rId10"/>
    <p:sldId id="275" r:id="rId11"/>
    <p:sldId id="276" r:id="rId12"/>
    <p:sldId id="277" r:id="rId13"/>
    <p:sldId id="278" r:id="rId14"/>
    <p:sldId id="279" r:id="rId15"/>
    <p:sldId id="280" r:id="rId16"/>
    <p:sldId id="28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07.04.2016</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07.04.2016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07.04.2016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07.04.2016</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07.04.2016</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07.04.2016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07.04.2016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07.04.2016</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07.04.2016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07.04.2016</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07.04.2016</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07.04.2016</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142852"/>
            <a:ext cx="8229600" cy="1143000"/>
          </a:xfrm>
        </p:spPr>
        <p:txBody>
          <a:bodyPr>
            <a:normAutofit/>
          </a:bodyPr>
          <a:lstStyle/>
          <a:p>
            <a:r>
              <a:rPr lang="tr-TR" dirty="0" smtClean="0"/>
              <a:t>EKOSİSTEMLERDE GELİŞİM FAKTÖRLERİNE AİT KAVRAMLAR </a:t>
            </a:r>
            <a:endParaRPr lang="tr-TR" dirty="0"/>
          </a:p>
        </p:txBody>
      </p:sp>
      <p:pic>
        <p:nvPicPr>
          <p:cNvPr id="1026" name="Picture 2" descr="C:\Users\YAŞAR NUHOĞLU\Pictures\10422287_10205181487444576_829490347374413053_n.jpg"/>
          <p:cNvPicPr>
            <a:picLocks noGrp="1" noChangeAspect="1" noChangeArrowheads="1"/>
          </p:cNvPicPr>
          <p:nvPr>
            <p:ph sz="quarter" idx="1"/>
          </p:nvPr>
        </p:nvPicPr>
        <p:blipFill>
          <a:blip r:embed="rId2"/>
          <a:srcRect/>
          <a:stretch>
            <a:fillRect/>
          </a:stretch>
        </p:blipFill>
        <p:spPr bwMode="auto">
          <a:xfrm>
            <a:off x="571472" y="214290"/>
            <a:ext cx="8382058" cy="6286544"/>
          </a:xfrm>
          <a:prstGeom prst="rect">
            <a:avLst/>
          </a:prstGeom>
          <a:noFill/>
        </p:spPr>
      </p:pic>
      <p:sp>
        <p:nvSpPr>
          <p:cNvPr id="5" name="4 Dikdörtgen"/>
          <p:cNvSpPr/>
          <p:nvPr/>
        </p:nvSpPr>
        <p:spPr>
          <a:xfrm>
            <a:off x="571472" y="457508"/>
            <a:ext cx="8429684" cy="3970318"/>
          </a:xfrm>
          <a:prstGeom prst="rect">
            <a:avLst/>
          </a:prstGeom>
        </p:spPr>
        <p:txBody>
          <a:bodyPr wrap="square">
            <a:spAutoFit/>
          </a:bodyPr>
          <a:lstStyle/>
          <a:p>
            <a:r>
              <a:rPr lang="tr-TR" sz="2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 ÇEVRE FAKTÖRLERİNİN ETKİ </a:t>
            </a:r>
            <a:r>
              <a:rPr lang="tr-TR" sz="2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YASALARI</a:t>
            </a:r>
          </a:p>
          <a:p>
            <a:endParaRPr lang="tr-TR" sz="2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a:p>
            <a:endParaRPr lang="tr-TR" sz="2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a:p>
            <a:endParaRPr lang="tr-TR" sz="2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a:p>
            <a:endParaRPr lang="tr-TR" sz="2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a:p>
            <a:endParaRPr lang="tr-TR" sz="2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a:p>
            <a:endParaRPr lang="tr-TR" sz="2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a:p>
            <a:endParaRPr lang="tr-TR" sz="2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a:p>
            <a:r>
              <a:rPr lang="tr-TR" sz="2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PROF. DR. YAŞAR NUHOĞLU</a:t>
            </a:r>
            <a:endParaRPr lang="tr-TR" sz="2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00042"/>
            <a:ext cx="8229600" cy="439718"/>
          </a:xfrm>
        </p:spPr>
        <p:txBody>
          <a:bodyPr>
            <a:normAutofit fontScale="90000"/>
          </a:bodyPr>
          <a:lstStyle/>
          <a:p>
            <a:r>
              <a:rPr lang="tr-TR" sz="2400" dirty="0" smtClean="0">
                <a:solidFill>
                  <a:schemeClr val="tx1"/>
                </a:solidFill>
              </a:rPr>
              <a:t>ÇEVRE FAKTÖRLERİNİN BİRBİRİNİ TAMAMLAMASI İLKESİ </a:t>
            </a:r>
            <a:endParaRPr lang="tr-TR" sz="2400" dirty="0">
              <a:solidFill>
                <a:schemeClr val="tx1"/>
              </a:solidFill>
            </a:endParaRPr>
          </a:p>
        </p:txBody>
      </p:sp>
      <p:sp>
        <p:nvSpPr>
          <p:cNvPr id="3" name="2 İçerik Yer Tutucusu"/>
          <p:cNvSpPr>
            <a:spLocks noGrp="1"/>
          </p:cNvSpPr>
          <p:nvPr>
            <p:ph sz="quarter" idx="1"/>
          </p:nvPr>
        </p:nvSpPr>
        <p:spPr>
          <a:xfrm>
            <a:off x="457200" y="1017589"/>
            <a:ext cx="8229600" cy="5340369"/>
          </a:xfrm>
        </p:spPr>
        <p:txBody>
          <a:bodyPr>
            <a:normAutofit/>
          </a:bodyPr>
          <a:lstStyle/>
          <a:p>
            <a:pPr algn="just"/>
            <a:r>
              <a:rPr lang="tr-TR" dirty="0" smtClean="0"/>
              <a:t>Bir ekosistemde bir faktör diğerinin yerine geçerek çeşitli faktörlerin kombinasyonu ile aynı etki sağlanabilir. </a:t>
            </a:r>
            <a:r>
              <a:rPr lang="tr-TR" dirty="0" smtClean="0">
                <a:solidFill>
                  <a:srgbClr val="002060"/>
                </a:solidFill>
              </a:rPr>
              <a:t>Bir ekosistemde  optimumun altındaki bir faktör, başka bir çevre faktörü ile dengelenerek o ekosistemin verimliliği korunabilir. </a:t>
            </a:r>
          </a:p>
          <a:p>
            <a:pPr algn="just"/>
            <a:r>
              <a:rPr lang="tr-TR" dirty="0" smtClean="0"/>
              <a:t>Örneğin yağışı az olan bir yerde derin bir toprak ve ülkemiz için kuzey bakılar bitkilerin su gereksinimini yağmur yağmasa da belirli bir dereceye kadar karşılayabilir. Burada önemli olan husus bu faktör gereksiniminin karşılanmasıdır. </a:t>
            </a:r>
          </a:p>
          <a:p>
            <a:pPr algn="just"/>
            <a:r>
              <a:rPr lang="tr-TR" dirty="0" smtClean="0"/>
              <a:t>Bu ilişkilere ekolojik faktörlerin yer değiştirmesi ve birbirini tamamlaması veya çevre faktörlerinin dengelenme ilkesi denir. </a:t>
            </a:r>
            <a:endParaRPr lang="tr-TR"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0"/>
            <a:ext cx="8686800" cy="6500834"/>
          </a:xfrm>
        </p:spPr>
        <p:txBody>
          <a:bodyPr>
            <a:noAutofit/>
          </a:bodyPr>
          <a:lstStyle/>
          <a:p>
            <a:pPr algn="just"/>
            <a:r>
              <a:rPr lang="tr-TR" sz="2400" dirty="0" smtClean="0"/>
              <a:t>Bu konuda başka bir örnek olarak da saracılık verilebilir. Sonbaharın sonu, kışın ve ilkbaharın başlarında sebzelerin gelişimini engelleyen en önemli faktörler sıcaklık ve topraktaki kullanılabilir su miktarıdır. Bu iki faktörün olumsuz etkilerini ortadan kaldırmak için seralar kurulmaktadır. </a:t>
            </a:r>
          </a:p>
          <a:p>
            <a:pPr algn="just"/>
            <a:r>
              <a:rPr lang="tr-TR" sz="2400" dirty="0" smtClean="0"/>
              <a:t>Seralarda ışık hariç dış ortam ile irtibat kesilerek, seranın içinin sıcak kalması sağlanarak, sıcaklığın sınırlayıcı etkisi ortadan kaldırılmakta ve sulama yapılarak su ihtiyacı giderilmektedir. Soğuk kış aylarında seranın içi ısıtma sistemleriyle ısıtılmakta ve gerektiğinde toprağı değiştirilmektedir. </a:t>
            </a:r>
          </a:p>
          <a:p>
            <a:pPr algn="just"/>
            <a:r>
              <a:rPr lang="tr-TR" sz="2400" dirty="0" smtClean="0"/>
              <a:t>Gübreleme ve çiçek tozlaşmasını takiben çiçeklerin soğuktan kuruyarak meyve vermeden yanmasını engellemek için kullanılan hormonlarla, döllenmeyi takip eden hücre bölünmesi teşvik edilerek yılın her mevsiminde istenilen sebzeler yetiştirilebilmektedir. </a:t>
            </a:r>
            <a:endParaRPr lang="tr-TR" sz="2400"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596" y="285728"/>
            <a:ext cx="7467600" cy="4873752"/>
          </a:xfrm>
        </p:spPr>
        <p:txBody>
          <a:bodyPr/>
          <a:lstStyle/>
          <a:p>
            <a:pPr algn="just"/>
            <a:r>
              <a:rPr lang="tr-TR" dirty="0" smtClean="0"/>
              <a:t>Böylece birkaç çevre faktörünün kısıtlayıcı etkisi ortadan kaldırılmakta; hücre bölünmesini artırıcı, insanlar üzerinde kanserojen etki eden  hormonlar ve suni gübreler kullanılarak turfanda sebzeler yetiştirilmektedir. </a:t>
            </a:r>
          </a:p>
          <a:p>
            <a:pPr algn="just"/>
            <a:endParaRPr lang="tr-TR"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868346"/>
          </a:xfrm>
        </p:spPr>
        <p:txBody>
          <a:bodyPr>
            <a:normAutofit fontScale="90000"/>
          </a:bodyPr>
          <a:lstStyle/>
          <a:p>
            <a:r>
              <a:rPr lang="tr-TR" sz="2800" dirty="0" smtClean="0">
                <a:solidFill>
                  <a:schemeClr val="tx1"/>
                </a:solidFill>
              </a:rPr>
              <a:t>SINIRLAYICI FAKTÖR VE EKOLOJİK TÖLERANS</a:t>
            </a:r>
            <a:endParaRPr lang="tr-TR" sz="2800" dirty="0">
              <a:solidFill>
                <a:schemeClr val="tx1"/>
              </a:solidFill>
            </a:endParaRPr>
          </a:p>
        </p:txBody>
      </p:sp>
      <p:sp>
        <p:nvSpPr>
          <p:cNvPr id="3" name="2 İçerik Yer Tutucusu"/>
          <p:cNvSpPr>
            <a:spLocks noGrp="1"/>
          </p:cNvSpPr>
          <p:nvPr>
            <p:ph sz="quarter" idx="1"/>
          </p:nvPr>
        </p:nvSpPr>
        <p:spPr>
          <a:xfrm>
            <a:off x="0" y="1142984"/>
            <a:ext cx="8715404" cy="5715016"/>
          </a:xfrm>
        </p:spPr>
        <p:txBody>
          <a:bodyPr>
            <a:normAutofit/>
          </a:bodyPr>
          <a:lstStyle/>
          <a:p>
            <a:pPr algn="just"/>
            <a:r>
              <a:rPr lang="tr-TR" dirty="0" smtClean="0"/>
              <a:t>Canlıların yaşamını sağlayan çevre faktörleri her zaman optimum şiddette bulunmazlar. Bu faktörlerin bazen biri bazen da birkaçı optimum sınırının altında veya üstünde olabilir. Bu durumda da canlının gelişmesi ideal durumdan yani yapabileceği en yüksek gelişimden az olur. Sıcaklık, su miktarı, oksijen, ışık miktarı gibi ekolojik faktörlerin etki ve şiddet derecesi bazen o kadar düşer veya yükselebilir ki canlılar o koşullarda ancak ölmeden yaşayabilirler fakat yaşamlarını güçlükle sürdürürler. Canlıların ekolojik faktörlerin etki ve şiddetinin az veya çokluğu dolayısıyla yaşamlarını güçlükle sürdürdükleri faktör veya faktörler şiddetine "</a:t>
            </a:r>
            <a:r>
              <a:rPr lang="tr-TR" dirty="0" err="1" smtClean="0"/>
              <a:t>pessimum</a:t>
            </a:r>
            <a:r>
              <a:rPr lang="tr-TR" dirty="0" smtClean="0"/>
              <a:t>" denir. </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214290"/>
            <a:ext cx="8215370" cy="6643710"/>
          </a:xfrm>
        </p:spPr>
        <p:txBody>
          <a:bodyPr/>
          <a:lstStyle/>
          <a:p>
            <a:pPr algn="just"/>
            <a:r>
              <a:rPr lang="tr-TR" dirty="0" smtClean="0"/>
              <a:t>Canlıların yaşamını sınırlayan faktör veya faktörlerin </a:t>
            </a:r>
            <a:r>
              <a:rPr lang="tr-TR" dirty="0" smtClean="0">
                <a:solidFill>
                  <a:srgbClr val="00B0F0"/>
                </a:solidFill>
              </a:rPr>
              <a:t>birisi minimumda, birisi de maksimumda olmak üzere iki tane </a:t>
            </a:r>
            <a:r>
              <a:rPr lang="tr-TR" dirty="0" err="1" smtClean="0">
                <a:solidFill>
                  <a:srgbClr val="00B0F0"/>
                </a:solidFill>
              </a:rPr>
              <a:t>pessimum'u</a:t>
            </a:r>
            <a:r>
              <a:rPr lang="tr-TR" dirty="0" smtClean="0">
                <a:solidFill>
                  <a:srgbClr val="00B0F0"/>
                </a:solidFill>
              </a:rPr>
              <a:t> vardır </a:t>
            </a:r>
            <a:r>
              <a:rPr lang="tr-TR" dirty="0" smtClean="0"/>
              <a:t>(Şekil  ). </a:t>
            </a:r>
            <a:r>
              <a:rPr lang="tr-TR" dirty="0" err="1" smtClean="0"/>
              <a:t>Pessimuma</a:t>
            </a:r>
            <a:r>
              <a:rPr lang="tr-TR" dirty="0" smtClean="0"/>
              <a:t> ait bu iki sınır değer arasındaki şiddet etkisi o canlı için "</a:t>
            </a:r>
            <a:r>
              <a:rPr lang="tr-TR" dirty="0" err="1" smtClean="0"/>
              <a:t>tölerans</a:t>
            </a:r>
            <a:r>
              <a:rPr lang="tr-TR" dirty="0" smtClean="0"/>
              <a:t> alanı " olarak adlandırılır. Bu alan canlının zarar görmeden dayanabileceği bir çevre faktörünün en düşük ve en yüksek şiddetteki değerleri arasında kalan aralık veya genişliktir. Bu nedenle bu aralığa o canlının "</a:t>
            </a:r>
            <a:r>
              <a:rPr lang="tr-TR" dirty="0" smtClean="0">
                <a:solidFill>
                  <a:srgbClr val="00B0F0"/>
                </a:solidFill>
              </a:rPr>
              <a:t>ekolojik </a:t>
            </a:r>
            <a:r>
              <a:rPr lang="tr-TR" dirty="0" err="1" smtClean="0">
                <a:solidFill>
                  <a:srgbClr val="00B0F0"/>
                </a:solidFill>
              </a:rPr>
              <a:t>töleransı</a:t>
            </a:r>
            <a:r>
              <a:rPr lang="tr-TR" dirty="0" smtClean="0"/>
              <a:t>", "</a:t>
            </a:r>
            <a:r>
              <a:rPr lang="tr-TR" dirty="0" smtClean="0">
                <a:solidFill>
                  <a:srgbClr val="00B0F0"/>
                </a:solidFill>
              </a:rPr>
              <a:t>ekolojik esnekliği" veya "reaksiyon genişliği"</a:t>
            </a:r>
            <a:r>
              <a:rPr lang="tr-TR" dirty="0" smtClean="0"/>
              <a:t> denmektedir.</a:t>
            </a:r>
          </a:p>
          <a:p>
            <a:pPr algn="just"/>
            <a:r>
              <a:rPr lang="tr-TR" dirty="0" smtClean="0"/>
              <a:t>Reaksiyon genişliği içindeki yaşam etkinlikleri bir çan eğrisi şeklindedir. Eğrinin üst kısmında bir optimum alan bulunmaktadır. </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0"/>
            <a:ext cx="8643966" cy="2071678"/>
          </a:xfrm>
        </p:spPr>
        <p:txBody>
          <a:bodyPr/>
          <a:lstStyle/>
          <a:p>
            <a:r>
              <a:rPr lang="tr-TR" dirty="0" smtClean="0"/>
              <a:t>Ancak şematik olarak simetrik görünen bu çan eğrisi birçok organizma için asimetrik bir şekil almaktadır. Bu da o canlının çevre faktörlerinin minimum ve maksimum şiddetlerine karşı farklı yaşam tepkisi vermesinden kaynaklanmaktadır. </a:t>
            </a:r>
          </a:p>
          <a:p>
            <a:endParaRPr lang="tr-TR" dirty="0"/>
          </a:p>
        </p:txBody>
      </p:sp>
      <p:pic>
        <p:nvPicPr>
          <p:cNvPr id="3074" name="Picture 2"/>
          <p:cNvPicPr>
            <a:picLocks noChangeAspect="1" noChangeArrowheads="1"/>
          </p:cNvPicPr>
          <p:nvPr/>
        </p:nvPicPr>
        <p:blipFill>
          <a:blip r:embed="rId2"/>
          <a:srcRect/>
          <a:stretch>
            <a:fillRect/>
          </a:stretch>
        </p:blipFill>
        <p:spPr bwMode="auto">
          <a:xfrm>
            <a:off x="428596" y="2285992"/>
            <a:ext cx="7504002" cy="37862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363391" y="1600200"/>
            <a:ext cx="3655218" cy="4873625"/>
          </a:xfrm>
        </p:spPr>
      </p:pic>
      <p:sp>
        <p:nvSpPr>
          <p:cNvPr id="2" name="1 Başlık"/>
          <p:cNvSpPr>
            <a:spLocks noGrp="1"/>
          </p:cNvSpPr>
          <p:nvPr>
            <p:ph type="title"/>
          </p:nvPr>
        </p:nvSpPr>
        <p:spPr>
          <a:xfrm>
            <a:off x="2267744" y="2780928"/>
            <a:ext cx="4114800" cy="1143000"/>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tr-T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Teşekkürler</a:t>
            </a:r>
            <a:endParaRPr lang="tr-TR"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0"/>
            <a:ext cx="8478114" cy="692696"/>
          </a:xfrm>
        </p:spPr>
        <p:txBody>
          <a:bodyPr/>
          <a:lstStyle/>
          <a:p>
            <a:r>
              <a:rPr lang="tr-TR"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OPTİMUM</a:t>
            </a:r>
            <a:endParaRPr lang="tr-TR" cap="non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İçerik Yer Tutucusu"/>
          <p:cNvSpPr>
            <a:spLocks noGrp="1"/>
          </p:cNvSpPr>
          <p:nvPr>
            <p:ph sz="quarter" idx="1"/>
          </p:nvPr>
        </p:nvSpPr>
        <p:spPr>
          <a:xfrm>
            <a:off x="0" y="692696"/>
            <a:ext cx="8643998" cy="5500726"/>
          </a:xfrm>
        </p:spPr>
        <p:txBody>
          <a:bodyPr>
            <a:normAutofit/>
          </a:bodyPr>
          <a:lstStyle/>
          <a:p>
            <a:pPr algn="just"/>
            <a:r>
              <a:rPr lang="tr-TR" dirty="0" smtClean="0"/>
              <a:t> </a:t>
            </a:r>
            <a:r>
              <a:rPr lang="tr-TR" dirty="0"/>
              <a:t>Bir </a:t>
            </a:r>
            <a:r>
              <a:rPr lang="tr-TR" dirty="0" smtClean="0"/>
              <a:t>canlı türünün sıcaklık, su, besin maddesi gibi faktörlerin herhangi birine karşı en iyi gelişim gösterdiği faktör şiddetine </a:t>
            </a:r>
            <a:r>
              <a:rPr lang="tr-TR" dirty="0" smtClean="0">
                <a:solidFill>
                  <a:srgbClr val="00B0F0"/>
                </a:solidFill>
              </a:rPr>
              <a:t>optimum</a:t>
            </a:r>
            <a:r>
              <a:rPr lang="tr-TR" dirty="0" smtClean="0"/>
              <a:t> denir. Örneğin</a:t>
            </a:r>
            <a:r>
              <a:rPr lang="tr-TR" dirty="0"/>
              <a:t>, buğdayın yetişmesi ve en iyi verimi vermesi için en elverişli sıcaklık derecesi 25</a:t>
            </a:r>
            <a:r>
              <a:rPr lang="tr-TR" baseline="30000" dirty="0"/>
              <a:t>o</a:t>
            </a:r>
            <a:r>
              <a:rPr lang="tr-TR" dirty="0"/>
              <a:t>C’dır. </a:t>
            </a:r>
            <a:r>
              <a:rPr lang="tr-TR" dirty="0" smtClean="0"/>
              <a:t>Buğdayın  </a:t>
            </a:r>
            <a:r>
              <a:rPr lang="tr-TR" dirty="0"/>
              <a:t>optimum </a:t>
            </a:r>
            <a:r>
              <a:rPr lang="tr-TR" dirty="0" smtClean="0"/>
              <a:t>sıcaklığı 25</a:t>
            </a:r>
            <a:r>
              <a:rPr lang="tr-TR" dirty="0" smtClean="0">
                <a:latin typeface="Californian FB"/>
              </a:rPr>
              <a:t>°</a:t>
            </a:r>
            <a:r>
              <a:rPr lang="tr-TR" dirty="0" smtClean="0"/>
              <a:t>C’dır. Şekilde fotosentez için optimum sıcaklığın 27</a:t>
            </a:r>
            <a:r>
              <a:rPr lang="tr-TR" dirty="0" smtClean="0">
                <a:latin typeface="Californian FB"/>
              </a:rPr>
              <a:t>°</a:t>
            </a:r>
            <a:r>
              <a:rPr lang="tr-TR" dirty="0" smtClean="0"/>
              <a:t>C olduğu görülmektedir. Ancak sadece 27</a:t>
            </a:r>
            <a:r>
              <a:rPr lang="tr-TR" dirty="0" smtClean="0">
                <a:latin typeface="Californian FB"/>
              </a:rPr>
              <a:t>°</a:t>
            </a:r>
            <a:r>
              <a:rPr lang="tr-TR" dirty="0" smtClean="0"/>
              <a:t>C noktası değil de yakın alanı da optimum kabul edilir. </a:t>
            </a:r>
          </a:p>
          <a:p>
            <a:pPr marL="0" indent="0" algn="just">
              <a:buNone/>
            </a:pPr>
            <a:endParaRPr lang="tr-TR" dirty="0"/>
          </a:p>
          <a:p>
            <a:pPr algn="just"/>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802335"/>
            <a:ext cx="4705350" cy="286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332656"/>
            <a:ext cx="7467600" cy="4873752"/>
          </a:xfrm>
        </p:spPr>
        <p:txBody>
          <a:bodyPr/>
          <a:lstStyle/>
          <a:p>
            <a:pPr marL="0" indent="0" algn="just">
              <a:buNone/>
            </a:pPr>
            <a:r>
              <a:rPr lang="tr-TR" dirty="0" smtClean="0"/>
              <a:t>Her faktör için canlıların </a:t>
            </a:r>
            <a:r>
              <a:rPr lang="tr-TR" dirty="0"/>
              <a:t>en iyi gelişmesini sağladığı bir nokta (veya bir aralık) vardır. Bu noktaya da a faktörün optimumu denir. İnsan için optimum vücut sıcaklığı 37°C '</a:t>
            </a:r>
            <a:r>
              <a:rPr lang="tr-TR" dirty="0" err="1"/>
              <a:t>dır</a:t>
            </a:r>
            <a:r>
              <a:rPr lang="tr-TR" dirty="0"/>
              <a:t> dendiğinde, insanın en iyi gelişim yaptığı sıcaklığın 37°C olduğu anlaşılır. İnsan bu sıcaklık derecesinin altında veya üstünde en iyi gelişimini yapamaz. </a:t>
            </a:r>
          </a:p>
          <a:p>
            <a:pPr algn="just"/>
            <a:endParaRPr lang="tr-TR" dirty="0"/>
          </a:p>
        </p:txBody>
      </p:sp>
    </p:spTree>
    <p:extLst>
      <p:ext uri="{BB962C8B-B14F-4D97-AF65-F5344CB8AC3E}">
        <p14:creationId xmlns:p14="http://schemas.microsoft.com/office/powerpoint/2010/main" val="3022051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62074"/>
          </a:xfrm>
        </p:spPr>
        <p:txBody>
          <a:bodyPr>
            <a:normAutofit/>
          </a:bodyPr>
          <a:lstStyle/>
          <a:p>
            <a:r>
              <a:rPr lang="tr-TR" sz="2400" dirty="0" smtClean="0">
                <a:solidFill>
                  <a:srgbClr val="00B0F0"/>
                </a:solidFill>
              </a:rPr>
              <a:t>OPTİMUM </a:t>
            </a:r>
            <a:r>
              <a:rPr lang="tr-TR" sz="2400" dirty="0">
                <a:solidFill>
                  <a:srgbClr val="00B0F0"/>
                </a:solidFill>
              </a:rPr>
              <a:t>FAKTÖR </a:t>
            </a:r>
          </a:p>
        </p:txBody>
      </p:sp>
      <p:sp>
        <p:nvSpPr>
          <p:cNvPr id="3" name="İçerik Yer Tutucusu 2"/>
          <p:cNvSpPr>
            <a:spLocks noGrp="1"/>
          </p:cNvSpPr>
          <p:nvPr>
            <p:ph sz="quarter" idx="1"/>
          </p:nvPr>
        </p:nvSpPr>
        <p:spPr>
          <a:xfrm>
            <a:off x="457200" y="1124744"/>
            <a:ext cx="7467600" cy="5349208"/>
          </a:xfrm>
        </p:spPr>
        <p:txBody>
          <a:bodyPr>
            <a:normAutofit/>
          </a:bodyPr>
          <a:lstStyle/>
          <a:p>
            <a:pPr algn="just"/>
            <a:r>
              <a:rPr lang="tr-TR" dirty="0">
                <a:solidFill>
                  <a:srgbClr val="00B0F0"/>
                </a:solidFill>
              </a:rPr>
              <a:t>Bir canlının en iyi gelişim yapmasını veya en yüksek ürün vermesini sağlayan en elverişli durumdaki çevre faktörüne denir</a:t>
            </a:r>
            <a:r>
              <a:rPr lang="tr-TR" dirty="0"/>
              <a:t>. Örneğin Doğu Anadolu bölgesinde bitkilerin gelişmesi üzerinde en etkili faktör (optimum faktör) sıcaklık iken Akdeniz Bölgesinde topraktaki su (</a:t>
            </a:r>
            <a:r>
              <a:rPr lang="tr-TR" dirty="0" err="1"/>
              <a:t>yağıs</a:t>
            </a:r>
            <a:r>
              <a:rPr lang="tr-TR" dirty="0"/>
              <a:t>) miktarıdır. Optimum faktör kavramı bazen da birkaç ekolojik faktörü içerecek şekilde geniş anlamda kullanılmaktadır. Örneğin, bu </a:t>
            </a:r>
            <a:r>
              <a:rPr lang="tr-TR" dirty="0" err="1"/>
              <a:t>populasyon</a:t>
            </a:r>
            <a:r>
              <a:rPr lang="tr-TR" dirty="0"/>
              <a:t> bu bölgede (örneğin; sarıçam Bolu-Aladağ ormanlarında) optimumdadır deyince </a:t>
            </a:r>
            <a:r>
              <a:rPr lang="tr-TR" dirty="0" err="1"/>
              <a:t>populasyonun</a:t>
            </a:r>
            <a:r>
              <a:rPr lang="tr-TR" dirty="0"/>
              <a:t> gelişimini etkileyen en  önemli birkaç faktör veya fazlaysa tüm faktörler kastedilir. </a:t>
            </a:r>
          </a:p>
        </p:txBody>
      </p:sp>
    </p:spTree>
    <p:extLst>
      <p:ext uri="{BB962C8B-B14F-4D97-AF65-F5344CB8AC3E}">
        <p14:creationId xmlns:p14="http://schemas.microsoft.com/office/powerpoint/2010/main" val="559303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011222"/>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ÇEVRE FAKTÖRLERİNİN ETKİ YASALARI</a:t>
            </a:r>
            <a:endParaRPr lang="tr-T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İçerik Yer Tutucusu"/>
          <p:cNvSpPr>
            <a:spLocks noGrp="1"/>
          </p:cNvSpPr>
          <p:nvPr>
            <p:ph sz="quarter" idx="1"/>
          </p:nvPr>
        </p:nvSpPr>
        <p:spPr>
          <a:xfrm>
            <a:off x="285720" y="1357298"/>
            <a:ext cx="8401080" cy="5214974"/>
          </a:xfrm>
        </p:spPr>
        <p:txBody>
          <a:bodyPr>
            <a:normAutofit/>
          </a:bodyPr>
          <a:lstStyle/>
          <a:p>
            <a:pPr algn="just"/>
            <a:r>
              <a:rPr lang="tr-TR" dirty="0" smtClean="0"/>
              <a:t>Çevre faktörleri dediğimiz zaman </a:t>
            </a:r>
            <a:r>
              <a:rPr lang="tr-TR" dirty="0" smtClean="0">
                <a:solidFill>
                  <a:srgbClr val="00B0F0"/>
                </a:solidFill>
              </a:rPr>
              <a:t>canlı çevre faktörleri </a:t>
            </a:r>
            <a:r>
              <a:rPr lang="tr-TR" dirty="0" smtClean="0"/>
              <a:t>(üreticiler, tüketiciler ve ayrıştırıcılar) ve </a:t>
            </a:r>
            <a:r>
              <a:rPr lang="tr-TR" dirty="0" smtClean="0">
                <a:solidFill>
                  <a:srgbClr val="00B0F0"/>
                </a:solidFill>
              </a:rPr>
              <a:t>cansız çevre faktörleri </a:t>
            </a:r>
            <a:r>
              <a:rPr lang="tr-TR" dirty="0" smtClean="0"/>
              <a:t>(toprak, iklim ve mevki  özellikleri) anlaşılır. </a:t>
            </a:r>
          </a:p>
          <a:p>
            <a:pPr algn="just"/>
            <a:r>
              <a:rPr lang="tr-TR" dirty="0" smtClean="0"/>
              <a:t>Çevre faktörlerinin etki yasaları; herhangi bir çevre faktörünün bir canlının büyüme ve gelişmesi üzerindeki etkileri anlaşılmaktadır. </a:t>
            </a:r>
          </a:p>
          <a:p>
            <a:pPr algn="just"/>
            <a:r>
              <a:rPr lang="tr-TR" dirty="0" smtClean="0"/>
              <a:t>Bu konuda yapılan ilk araştırmalar tarım alanlarında birim alandan daha fazla ürün elde etmek amacıyla yapılmıştır ve genellikle topraktaki besin maddelerinin, ışığın ve suyun bitki gelişimi üzerindeki kısıtlayıcı etkilerini içerir. Sonraki yıllarda bu araştırmalara çeşitli doğa ve çevre bilimleri ile uğraşan bilim adamları da katılmıştır</a:t>
            </a:r>
            <a:endParaRPr lang="tr-TR"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cap="none"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ÇEVRE FAKTÖRLERİNİN ETKİ YASALARI 5 BAŞLIKTA İNCELENEBİLİR</a:t>
            </a:r>
            <a:endParaRPr lang="tr-TR" sz="2400" b="1" cap="none"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İçerik Yer Tutucusu"/>
          <p:cNvSpPr>
            <a:spLocks noGrp="1"/>
          </p:cNvSpPr>
          <p:nvPr>
            <p:ph sz="quarter" idx="1"/>
          </p:nvPr>
        </p:nvSpPr>
        <p:spPr>
          <a:xfrm>
            <a:off x="457200" y="2492896"/>
            <a:ext cx="7467600" cy="3981056"/>
          </a:xfrm>
        </p:spPr>
        <p:txBody>
          <a:bodyPr/>
          <a:lstStyle/>
          <a:p>
            <a:r>
              <a:rPr lang="tr-TR" dirty="0" smtClean="0"/>
              <a:t>LİEBİG'İN MİNİMUM YASASI</a:t>
            </a:r>
          </a:p>
          <a:p>
            <a:r>
              <a:rPr lang="tr-TR" dirty="0" smtClean="0"/>
              <a:t>VATER YASASI</a:t>
            </a:r>
          </a:p>
          <a:p>
            <a:r>
              <a:rPr lang="tr-TR" dirty="0" smtClean="0"/>
              <a:t>AZALAN VERİM YASASI</a:t>
            </a:r>
          </a:p>
          <a:p>
            <a:r>
              <a:rPr lang="tr-TR" dirty="0" smtClean="0"/>
              <a:t>ÇEVRE FAKTÖRLERİNİN BİRBİRİNİ TAMAMLAMASI İLKESİ</a:t>
            </a:r>
            <a:endParaRPr lang="tr-TR"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4032"/>
          </a:xfrm>
        </p:spPr>
        <p:txBody>
          <a:bodyPr>
            <a:normAutofit fontScale="90000"/>
          </a:bodyPr>
          <a:lstStyle/>
          <a:p>
            <a:r>
              <a:rPr lang="tr-TR" sz="3100" dirty="0" smtClean="0"/>
              <a:t>LİEBİG'İN MİNİMUM YASASI</a:t>
            </a:r>
            <a:r>
              <a:rPr lang="tr-TR" dirty="0" smtClean="0"/>
              <a:t/>
            </a:r>
            <a:br>
              <a:rPr lang="tr-TR" dirty="0" smtClean="0"/>
            </a:br>
            <a:endParaRPr lang="tr-TR" dirty="0"/>
          </a:p>
        </p:txBody>
      </p:sp>
      <p:sp>
        <p:nvSpPr>
          <p:cNvPr id="3" name="2 İçerik Yer Tutucusu"/>
          <p:cNvSpPr>
            <a:spLocks noGrp="1"/>
          </p:cNvSpPr>
          <p:nvPr>
            <p:ph sz="quarter" idx="1"/>
          </p:nvPr>
        </p:nvSpPr>
        <p:spPr>
          <a:xfrm>
            <a:off x="214282" y="642918"/>
            <a:ext cx="8472518" cy="6215082"/>
          </a:xfrm>
        </p:spPr>
        <p:txBody>
          <a:bodyPr>
            <a:normAutofit fontScale="92500"/>
          </a:bodyPr>
          <a:lstStyle/>
          <a:p>
            <a:pPr algn="just"/>
            <a:r>
              <a:rPr lang="tr-TR" dirty="0" err="1" smtClean="0"/>
              <a:t>Liebig</a:t>
            </a:r>
            <a:r>
              <a:rPr lang="tr-TR" dirty="0" smtClean="0"/>
              <a:t> bir </a:t>
            </a:r>
            <a:r>
              <a:rPr lang="tr-TR" dirty="0" err="1" smtClean="0"/>
              <a:t>ziraatçi</a:t>
            </a:r>
            <a:r>
              <a:rPr lang="tr-TR" dirty="0" smtClean="0"/>
              <a:t> olup tarım alanlarındaki bitkilerin gelişmesini etkileyen en önemli faktörleri araştırmış ve toprakta ilk olarak </a:t>
            </a:r>
            <a:r>
              <a:rPr lang="tr-TR" dirty="0" smtClean="0">
                <a:solidFill>
                  <a:srgbClr val="00B0F0"/>
                </a:solidFill>
              </a:rPr>
              <a:t>azot </a:t>
            </a:r>
            <a:r>
              <a:rPr lang="tr-TR" dirty="0" smtClean="0"/>
              <a:t>eksikliğini tespit ederek bitki gelişimi üzerindeki etkileri konusunda bulduğu sonuçları şöyle özetlemiştir: "Bir  tarlanın verimi, onun minimumdaki (en fazla eksiği görülen) besin maddesi ile  orantılıdır (sınırlandırılır)". 1840 yılında ilk kez ortaya atıldığından birçok </a:t>
            </a:r>
            <a:r>
              <a:rPr lang="tr-TR" dirty="0" smtClean="0">
                <a:solidFill>
                  <a:srgbClr val="00B0F0"/>
                </a:solidFill>
              </a:rPr>
              <a:t>eksik yönleri </a:t>
            </a:r>
            <a:r>
              <a:rPr lang="tr-TR" dirty="0" smtClean="0"/>
              <a:t>olduğu görüldü. Bunlar; </a:t>
            </a:r>
          </a:p>
          <a:p>
            <a:pPr algn="just"/>
            <a:r>
              <a:rPr lang="tr-TR" dirty="0" smtClean="0"/>
              <a:t>(1) Ürün üzerinde sadece besin maddesi değil ışık, sıcaklık gibi ekolojik faktörlerin de sınırlayıcı etki yapması, </a:t>
            </a:r>
          </a:p>
          <a:p>
            <a:pPr algn="just"/>
            <a:r>
              <a:rPr lang="tr-TR" dirty="0" smtClean="0"/>
              <a:t>(2) Sadece minimumdaki besin maddesi değil, maksimumdaki besin maddesinin de verimi sınırlaması, </a:t>
            </a:r>
          </a:p>
          <a:p>
            <a:pPr algn="just"/>
            <a:r>
              <a:rPr lang="tr-TR" dirty="0" smtClean="0"/>
              <a:t>(3) Besin maddesinin miktarı yanında çeşitli besin maddelerinin arasındaki oranın da verimi sınırlayıcı etki yapması gibi nedenlerle zaman içerisinde diğer araştırmacılar tarafından bu yasanın eksik yönleri giderilmeye çalışılmıştır. </a:t>
            </a:r>
            <a:endParaRPr lang="tr-TR"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4032"/>
          </a:xfrm>
        </p:spPr>
        <p:txBody>
          <a:bodyPr>
            <a:normAutofit/>
          </a:bodyPr>
          <a:lstStyle/>
          <a:p>
            <a:r>
              <a:rPr lang="tr-TR" sz="2800" dirty="0" smtClean="0"/>
              <a:t>VATER YASASI</a:t>
            </a:r>
            <a:endParaRPr lang="tr-TR" sz="2800" dirty="0"/>
          </a:p>
        </p:txBody>
      </p:sp>
      <p:sp>
        <p:nvSpPr>
          <p:cNvPr id="3" name="2 İçerik Yer Tutucusu"/>
          <p:cNvSpPr>
            <a:spLocks noGrp="1"/>
          </p:cNvSpPr>
          <p:nvPr>
            <p:ph sz="quarter" idx="1"/>
          </p:nvPr>
        </p:nvSpPr>
        <p:spPr>
          <a:xfrm>
            <a:off x="457200" y="928670"/>
            <a:ext cx="8229600" cy="5197493"/>
          </a:xfrm>
        </p:spPr>
        <p:txBody>
          <a:bodyPr>
            <a:normAutofit lnSpcReduction="10000"/>
          </a:bodyPr>
          <a:lstStyle/>
          <a:p>
            <a:pPr algn="just"/>
            <a:r>
              <a:rPr lang="tr-TR" dirty="0" smtClean="0"/>
              <a:t>Yapılan araştırmalarda bir tarla veya ekosistemin bitkisel verimini sadece besin maddeleri değil diğer faktörlerin de etkilediği bulunmuş ve </a:t>
            </a:r>
            <a:r>
              <a:rPr lang="tr-TR" dirty="0" err="1" smtClean="0"/>
              <a:t>Vater</a:t>
            </a:r>
            <a:r>
              <a:rPr lang="tr-TR" dirty="0" smtClean="0"/>
              <a:t> yasası geliştirilmiştir. Bu yasa da, " </a:t>
            </a:r>
            <a:r>
              <a:rPr lang="tr-TR" dirty="0" smtClean="0">
                <a:solidFill>
                  <a:srgbClr val="00B0F0"/>
                </a:solidFill>
              </a:rPr>
              <a:t>Bir yetişme ortamının verimliliği onun en elverişsiz özelliği ile sınırlandırılır</a:t>
            </a:r>
            <a:r>
              <a:rPr lang="tr-TR" dirty="0" smtClean="0"/>
              <a:t>" şeklinde özetlenebilir. Bu yasa ekolojik faktörlerin etkisini büyük ölçüde ifade etmekle birlikte şu bakımdan eksiktir. </a:t>
            </a:r>
          </a:p>
          <a:p>
            <a:pPr algn="just"/>
            <a:r>
              <a:rPr lang="tr-TR" dirty="0" smtClean="0"/>
              <a:t>Ürün verimi üzerinde sadece en elverişsiz durumda olan faktörler (</a:t>
            </a:r>
            <a:r>
              <a:rPr lang="tr-TR" dirty="0" err="1" smtClean="0"/>
              <a:t>pessimum</a:t>
            </a:r>
            <a:r>
              <a:rPr lang="tr-TR" dirty="0" smtClean="0"/>
              <a:t>) etkili değildir. Bunun yanında optimumdan uzaklaşan faktör şiddeti de verimi olumsuz yönde etkiler. </a:t>
            </a:r>
          </a:p>
          <a:p>
            <a:pPr algn="just"/>
            <a:r>
              <a:rPr lang="tr-TR" dirty="0" smtClean="0"/>
              <a:t>Bu nedenle de bu yasa "azalan verim yasası" veya "çevre faktörlerinin etki yasası"  ile tamamlanmıştır. </a:t>
            </a:r>
          </a:p>
          <a:p>
            <a:pPr algn="just"/>
            <a:endParaRPr lang="tr-TR"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654032"/>
          </a:xfrm>
        </p:spPr>
        <p:txBody>
          <a:bodyPr>
            <a:normAutofit/>
          </a:bodyPr>
          <a:lstStyle/>
          <a:p>
            <a:r>
              <a:rPr lang="tr-TR" sz="3200" dirty="0" smtClean="0"/>
              <a:t>AZALAN VERİM YASASI </a:t>
            </a:r>
            <a:endParaRPr lang="tr-TR" sz="3200" dirty="0"/>
          </a:p>
        </p:txBody>
      </p:sp>
      <p:sp>
        <p:nvSpPr>
          <p:cNvPr id="3" name="2 İçerik Yer Tutucusu"/>
          <p:cNvSpPr>
            <a:spLocks noGrp="1"/>
          </p:cNvSpPr>
          <p:nvPr>
            <p:ph sz="quarter" idx="1"/>
          </p:nvPr>
        </p:nvSpPr>
        <p:spPr>
          <a:xfrm>
            <a:off x="457200" y="714356"/>
            <a:ext cx="8229600" cy="6143644"/>
          </a:xfrm>
        </p:spPr>
        <p:txBody>
          <a:bodyPr>
            <a:normAutofit lnSpcReduction="10000"/>
          </a:bodyPr>
          <a:lstStyle/>
          <a:p>
            <a:pPr algn="just"/>
            <a:r>
              <a:rPr lang="tr-TR" dirty="0" err="1" smtClean="0"/>
              <a:t>Mitscherlich</a:t>
            </a:r>
            <a:r>
              <a:rPr lang="tr-TR" dirty="0" smtClean="0"/>
              <a:t> tarafından ortaya konan ve başka bir ifadeyle çevre faktörlerinin etki yasası olarak da bilinen bu yasa şu şekilde ifade edilebilir," </a:t>
            </a:r>
            <a:r>
              <a:rPr lang="tr-TR" dirty="0" smtClean="0">
                <a:solidFill>
                  <a:srgbClr val="00B0F0"/>
                </a:solidFill>
              </a:rPr>
              <a:t>Herhangi bir ekolojik faktörün şiddeti optimuma yaklaştığı oranda, bu faktörün ürün verimi üzerindeki kısıtlayıcı etkisi azalır"</a:t>
            </a:r>
            <a:r>
              <a:rPr lang="tr-TR" dirty="0" smtClean="0"/>
              <a:t> veya "</a:t>
            </a:r>
            <a:r>
              <a:rPr lang="tr-TR" dirty="0" smtClean="0">
                <a:solidFill>
                  <a:srgbClr val="FF0000"/>
                </a:solidFill>
              </a:rPr>
              <a:t>optimumdan en uzakta olan faktör, verim üzerine en önemli etkiyi yapan faktördür</a:t>
            </a:r>
            <a:r>
              <a:rPr lang="tr-TR" dirty="0" smtClean="0"/>
              <a:t>". </a:t>
            </a:r>
          </a:p>
          <a:p>
            <a:pPr algn="just"/>
            <a:r>
              <a:rPr lang="tr-TR" dirty="0" smtClean="0"/>
              <a:t>Örneğin, soğuk bölgelerdeki canlılar için en önemli cevre faktörü sıcaklık, kurak bölgeler için de sudur. Zira buralarda bu iki faktör bu bölgelerde optimumdan en uzak olan faktördür.</a:t>
            </a:r>
          </a:p>
          <a:p>
            <a:pPr algn="just"/>
            <a:r>
              <a:rPr lang="tr-TR" dirty="0" smtClean="0"/>
              <a:t>Balık ve su canlıları için de suda çözünmüş oksijen miktarı aynı şekilde düşünülebilir. Ancak birçok ekosistemde özellikle </a:t>
            </a:r>
            <a:r>
              <a:rPr lang="tr-TR" dirty="0" err="1" smtClean="0"/>
              <a:t>edafik</a:t>
            </a:r>
            <a:r>
              <a:rPr lang="tr-TR" dirty="0" smtClean="0"/>
              <a:t> ve </a:t>
            </a:r>
            <a:r>
              <a:rPr lang="tr-TR" dirty="0" err="1" smtClean="0"/>
              <a:t>fizyografik</a:t>
            </a:r>
            <a:r>
              <a:rPr lang="tr-TR" dirty="0" smtClean="0"/>
              <a:t> faktörlere bağlı olarak olumsuz bir çevre faktörü diğer faktörler tarafından telafi edilebilir. Buna dayanarak da aşağıdaki kural geliştirilmiştir.  </a:t>
            </a: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TotalTime>
  <Words>1178</Words>
  <Application>Microsoft Office PowerPoint</Application>
  <PresentationFormat>Ekran Gösterisi (4:3)</PresentationFormat>
  <Paragraphs>51</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Cumba</vt:lpstr>
      <vt:lpstr>EKOSİSTEMLERDE GELİŞİM FAKTÖRLERİNE AİT KAVRAMLAR </vt:lpstr>
      <vt:lpstr>OPTİMUM</vt:lpstr>
      <vt:lpstr>PowerPoint Sunusu</vt:lpstr>
      <vt:lpstr>OPTİMUM FAKTÖR </vt:lpstr>
      <vt:lpstr>ÇEVRE FAKTÖRLERİNİN ETKİ YASALARI</vt:lpstr>
      <vt:lpstr>ÇEVRE FAKTÖRLERİNİN ETKİ YASALARI 5 BAŞLIKTA İNCELENEBİLİR</vt:lpstr>
      <vt:lpstr>LİEBİG'İN MİNİMUM YASASI </vt:lpstr>
      <vt:lpstr>VATER YASASI</vt:lpstr>
      <vt:lpstr>AZALAN VERİM YASASI </vt:lpstr>
      <vt:lpstr>ÇEVRE FAKTÖRLERİNİN BİRBİRİNİ TAMAMLAMASI İLKESİ </vt:lpstr>
      <vt:lpstr>PowerPoint Sunusu</vt:lpstr>
      <vt:lpstr>PowerPoint Sunusu</vt:lpstr>
      <vt:lpstr>SINIRLAYICI FAKTÖR VE EKOLOJİK TÖLERANS</vt:lpstr>
      <vt:lpstr>PowerPoint Sunusu</vt:lpstr>
      <vt:lpstr>PowerPoint Sunusu</vt:lpstr>
      <vt:lpstr>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YAŞAR NUHOĞLU</dc:creator>
  <cp:lastModifiedBy>yaşar</cp:lastModifiedBy>
  <cp:revision>19</cp:revision>
  <dcterms:created xsi:type="dcterms:W3CDTF">2016-03-02T22:45:36Z</dcterms:created>
  <dcterms:modified xsi:type="dcterms:W3CDTF">2016-04-07T14:04:01Z</dcterms:modified>
</cp:coreProperties>
</file>