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3" r:id="rId22"/>
    <p:sldId id="282" r:id="rId23"/>
    <p:sldId id="280" r:id="rId24"/>
    <p:sldId id="277" r:id="rId25"/>
    <p:sldId id="281" r:id="rId26"/>
    <p:sldId id="278" r:id="rId27"/>
    <p:sldId id="279" r:id="rId28"/>
    <p:sldId id="285" r:id="rId29"/>
    <p:sldId id="286" r:id="rId30"/>
    <p:sldId id="287" r:id="rId31"/>
    <p:sldId id="288" r:id="rId32"/>
    <p:sldId id="289" r:id="rId33"/>
    <p:sldId id="290" r:id="rId34"/>
    <p:sldId id="291" r:id="rId35"/>
    <p:sldId id="292" r:id="rId36"/>
    <p:sldId id="297" r:id="rId37"/>
    <p:sldId id="294" r:id="rId38"/>
    <p:sldId id="295" r:id="rId39"/>
    <p:sldId id="296" r:id="rId40"/>
    <p:sldId id="298" r:id="rId41"/>
    <p:sldId id="299" r:id="rId42"/>
    <p:sldId id="300" r:id="rId43"/>
    <p:sldId id="301"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25.05.2016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25.05.2016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3582990"/>
          </a:xfrm>
        </p:spPr>
        <p:txBody>
          <a:bodyPr>
            <a:normAutofit/>
          </a:bodyPr>
          <a:lstStyle/>
          <a:p>
            <a:r>
              <a:rPr lang="tr-TR" dirty="0" smtClean="0"/>
              <a:t>EKOLOJİK DOLAŞIMLAR VE </a:t>
            </a:r>
            <a:br>
              <a:rPr lang="tr-TR" dirty="0" smtClean="0"/>
            </a:br>
            <a:r>
              <a:rPr lang="tr-TR" dirty="0" smtClean="0"/>
              <a:t> EKOLOJİK DOLAŞIMLARA İNSAN ETKİLERİNİN SONUÇLARI</a:t>
            </a:r>
            <a:endParaRPr lang="tr-TR" dirty="0"/>
          </a:p>
        </p:txBody>
      </p:sp>
      <p:sp>
        <p:nvSpPr>
          <p:cNvPr id="3" name="2 İçerik Yer Tutucusu"/>
          <p:cNvSpPr>
            <a:spLocks noGrp="1"/>
          </p:cNvSpPr>
          <p:nvPr>
            <p:ph idx="1"/>
          </p:nvPr>
        </p:nvSpPr>
        <p:spPr>
          <a:xfrm>
            <a:off x="1435608" y="4500570"/>
            <a:ext cx="7498080" cy="1747830"/>
          </a:xfrm>
        </p:spPr>
        <p:txBody>
          <a:bodyPr>
            <a:normAutofit/>
          </a:bodyPr>
          <a:lstStyle/>
          <a:p>
            <a:r>
              <a:rPr lang="tr-TR" sz="2400" cap="all" dirty="0" smtClean="0">
                <a:solidFill>
                  <a:srgbClr val="0070C0"/>
                </a:solidFill>
              </a:rPr>
              <a:t>Prof. Dr. Yaşar </a:t>
            </a:r>
            <a:r>
              <a:rPr lang="tr-TR" sz="2400" cap="all" dirty="0" err="1" smtClean="0">
                <a:solidFill>
                  <a:srgbClr val="0070C0"/>
                </a:solidFill>
              </a:rPr>
              <a:t>Nuhoğlu</a:t>
            </a:r>
            <a:endParaRPr lang="tr-TR" sz="2400" cap="all" dirty="0" smtClean="0">
              <a:solidFill>
                <a:srgbClr val="0070C0"/>
              </a:solidFill>
            </a:endParaRPr>
          </a:p>
          <a:p>
            <a:r>
              <a:rPr lang="tr-TR" sz="2400" dirty="0" smtClean="0">
                <a:solidFill>
                  <a:srgbClr val="0070C0"/>
                </a:solidFill>
              </a:rPr>
              <a:t>YRD. DOÇ.DR. </a:t>
            </a:r>
            <a:r>
              <a:rPr lang="tr-TR" sz="2400" dirty="0" smtClean="0">
                <a:solidFill>
                  <a:srgbClr val="0070C0"/>
                </a:solidFill>
              </a:rPr>
              <a:t>SÜLEYMAN </a:t>
            </a:r>
            <a:r>
              <a:rPr lang="tr-TR" sz="2400" dirty="0" smtClean="0">
                <a:solidFill>
                  <a:srgbClr val="0070C0"/>
                </a:solidFill>
              </a:rPr>
              <a:t>ŞAKAR</a:t>
            </a:r>
          </a:p>
          <a:p>
            <a:endParaRPr lang="tr-TR" sz="2400" dirty="0" smtClean="0">
              <a:solidFill>
                <a:srgbClr val="0070C0"/>
              </a:solidFill>
            </a:endParaRPr>
          </a:p>
          <a:p>
            <a:endParaRPr lang="tr-TR" sz="24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214290"/>
            <a:ext cx="8143900" cy="6429420"/>
          </a:xfrm>
        </p:spPr>
        <p:txBody>
          <a:bodyPr>
            <a:normAutofit/>
          </a:bodyPr>
          <a:lstStyle/>
          <a:p>
            <a:r>
              <a:rPr lang="tr-TR" dirty="0" smtClean="0"/>
              <a:t>Hava tarafından tutulan su buharı ortalama 24 mm. yağış verecek kadardır. Yeryüzünde yılda ortalama 1000 mm. yağış düştüğüne göre  suyun yıllık   devri 1000 / 24 = 41-42 kez olmaktadır. </a:t>
            </a:r>
          </a:p>
          <a:p>
            <a:r>
              <a:rPr lang="tr-TR" dirty="0" smtClean="0"/>
              <a:t>Bu dolaşım esnasında su atmosferde 9 gün kalabilmekte ve günde 100-1000 km. taşınabilmektedir. </a:t>
            </a:r>
          </a:p>
          <a:p>
            <a:r>
              <a:rPr lang="tr-TR" dirty="0" smtClean="0"/>
              <a:t>Buna karşı suyun denizlerde kalma süresi 3000 yıl gibi uzun olabilmektedir.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285728"/>
            <a:ext cx="7862150" cy="5962672"/>
          </a:xfrm>
        </p:spPr>
        <p:txBody>
          <a:bodyPr>
            <a:normAutofit fontScale="85000" lnSpcReduction="10000"/>
          </a:bodyPr>
          <a:lstStyle/>
          <a:p>
            <a:pPr algn="just"/>
            <a:r>
              <a:rPr lang="tr-TR" dirty="0" smtClean="0"/>
              <a:t>Yeryüzünde mevcut suların ;</a:t>
            </a:r>
          </a:p>
          <a:p>
            <a:pPr algn="just"/>
            <a:r>
              <a:rPr lang="tr-TR" dirty="0" smtClean="0"/>
              <a:t>%  97'si denizlerde tuzlu su olarak, </a:t>
            </a:r>
          </a:p>
          <a:p>
            <a:pPr algn="just"/>
            <a:r>
              <a:rPr lang="tr-TR" dirty="0" smtClean="0"/>
              <a:t>%    2,25'i kutuplarda buz halinde,</a:t>
            </a:r>
          </a:p>
          <a:p>
            <a:pPr algn="just"/>
            <a:r>
              <a:rPr lang="tr-TR" dirty="0" smtClean="0"/>
              <a:t>%  0,75'i ise ancak taban suyu, göl, nehir ve diğer tatlı sular halindedir. </a:t>
            </a:r>
          </a:p>
          <a:p>
            <a:pPr algn="just"/>
            <a:r>
              <a:rPr lang="tr-TR" dirty="0" smtClean="0"/>
              <a:t>Tatlı su kaynaklarının kıt olması nedeniyle günümüzde özellikle endüstride kullanılan suların arıtılarak tekrar kullanılması zorunlu görülmektedir. Bunun yanında dünya nüfusunun hızlı artması ile 2010 yılından itibaren mevcut su kaynaklarının ihtiyacı karşılamakta yeterli olamayacağı tahmin edilmektedir. Bu nedenle hidrolojik dengenin bozulmaması için atık suların arıtılarak tekrar kullanılması ve arazi kullanımı ile  su kirlenmesinin önlenmesi  zorunludur. </a:t>
            </a:r>
          </a:p>
          <a:p>
            <a:pPr algn="just"/>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74638"/>
            <a:ext cx="7498080" cy="725470"/>
          </a:xfrm>
        </p:spPr>
        <p:txBody>
          <a:bodyPr>
            <a:normAutofit/>
          </a:bodyPr>
          <a:lstStyle/>
          <a:p>
            <a:r>
              <a:rPr lang="tr-TR" sz="2400" dirty="0" smtClean="0"/>
              <a:t>BİYOJEOKİMYASAL DOLAŞIMLAR </a:t>
            </a:r>
            <a:endParaRPr lang="tr-TR" sz="2400" dirty="0"/>
          </a:p>
        </p:txBody>
      </p:sp>
      <p:sp>
        <p:nvSpPr>
          <p:cNvPr id="3" name="2 İçerik Yer Tutucusu"/>
          <p:cNvSpPr>
            <a:spLocks noGrp="1"/>
          </p:cNvSpPr>
          <p:nvPr>
            <p:ph idx="1"/>
          </p:nvPr>
        </p:nvSpPr>
        <p:spPr>
          <a:xfrm>
            <a:off x="1000100" y="1447800"/>
            <a:ext cx="7933588" cy="5195910"/>
          </a:xfrm>
        </p:spPr>
        <p:txBody>
          <a:bodyPr>
            <a:normAutofit fontScale="85000" lnSpcReduction="10000"/>
          </a:bodyPr>
          <a:lstStyle/>
          <a:p>
            <a:pPr algn="just"/>
            <a:r>
              <a:rPr lang="tr-TR" dirty="0" smtClean="0"/>
              <a:t>Canlı organizmalar yaşadıkları ortamdan aldıkları maddeleri vücutlarında </a:t>
            </a:r>
            <a:r>
              <a:rPr lang="tr-TR" dirty="0" err="1" smtClean="0"/>
              <a:t>metabolik</a:t>
            </a:r>
            <a:r>
              <a:rPr lang="tr-TR" dirty="0" smtClean="0"/>
              <a:t> faaliyetleri ile kimyasal değişimlere uğratarak oluşturdukları atıkları tekrar dışarı vermek suretiyle  </a:t>
            </a:r>
            <a:r>
              <a:rPr lang="tr-TR" dirty="0" err="1" smtClean="0"/>
              <a:t>biyojeokimyasal</a:t>
            </a:r>
            <a:r>
              <a:rPr lang="tr-TR" dirty="0" smtClean="0"/>
              <a:t> döngüleri meydana getiririler. Bu maddeler canlılar, litosfer, atmosfer ve hidrosfer arasında dolaşırlar. Daha öncede belirtildiği gibi canlı organizmalarda kullanılan C, H, O, N, S, P ve bu gibi maddeler doğada bir rezerve sahiptirler. Bu rezerv </a:t>
            </a:r>
            <a:r>
              <a:rPr lang="tr-TR" dirty="0" err="1" smtClean="0"/>
              <a:t>minerolojik</a:t>
            </a:r>
            <a:r>
              <a:rPr lang="tr-TR" dirty="0" smtClean="0"/>
              <a:t> maddeler ile  organik atıkların ayrıştırılması yoluyla sağlanır. Ancak en önemli kaynak  </a:t>
            </a:r>
            <a:r>
              <a:rPr lang="tr-TR" dirty="0" err="1" smtClean="0"/>
              <a:t>biyojeokimyasal</a:t>
            </a:r>
            <a:r>
              <a:rPr lang="tr-TR" dirty="0" smtClean="0"/>
              <a:t> döngülerle organik atıkların tekrar  kullanımının sağlanması ile oluşturulur. </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500042"/>
            <a:ext cx="8005026" cy="5748358"/>
          </a:xfrm>
        </p:spPr>
        <p:txBody>
          <a:bodyPr>
            <a:normAutofit/>
          </a:bodyPr>
          <a:lstStyle/>
          <a:p>
            <a:pPr algn="just">
              <a:buNone/>
            </a:pPr>
            <a:r>
              <a:rPr lang="tr-TR" dirty="0" smtClean="0"/>
              <a:t>Bu nedenle </a:t>
            </a:r>
            <a:r>
              <a:rPr lang="tr-TR" dirty="0" err="1" smtClean="0"/>
              <a:t>biyojeokimyasal</a:t>
            </a:r>
            <a:r>
              <a:rPr lang="tr-TR" dirty="0" smtClean="0"/>
              <a:t> döngüler ekolojik açıdan çok önemlidir. Bu döngülerin en önemli özellikleri şöyle sıralanabilir.</a:t>
            </a:r>
          </a:p>
          <a:p>
            <a:pPr algn="just"/>
            <a:r>
              <a:rPr lang="tr-TR" dirty="0" smtClean="0"/>
              <a:t>a) Bu çevrimlerin insan, bitki, hayvan ve mikroorganizma gibi tüm canlıları kapsaması,</a:t>
            </a:r>
          </a:p>
          <a:p>
            <a:pPr algn="just"/>
            <a:r>
              <a:rPr lang="tr-TR" dirty="0" smtClean="0"/>
              <a:t>b) Besin maddelerinin çevreden canlılara ve canlılardan yine çevreye gitmesi,</a:t>
            </a:r>
          </a:p>
          <a:p>
            <a:pPr algn="just"/>
            <a:r>
              <a:rPr lang="tr-TR" dirty="0" smtClean="0"/>
              <a:t>c) Canlılar tarafından değişime uğratılmaları,</a:t>
            </a:r>
          </a:p>
          <a:p>
            <a:pPr algn="just"/>
            <a:r>
              <a:rPr lang="tr-TR" dirty="0" smtClean="0"/>
              <a:t>d) Atmosfer ve litosferde bir jeolojik depoya sahip olmaları.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25470"/>
          </a:xfrm>
        </p:spPr>
        <p:txBody>
          <a:bodyPr>
            <a:normAutofit/>
          </a:bodyPr>
          <a:lstStyle/>
          <a:p>
            <a:r>
              <a:rPr lang="tr-TR" sz="2400" dirty="0" smtClean="0"/>
              <a:t>KARBON DOLAŞIMI</a:t>
            </a:r>
            <a:endParaRPr lang="tr-TR" sz="2400" dirty="0"/>
          </a:p>
        </p:txBody>
      </p:sp>
      <p:sp>
        <p:nvSpPr>
          <p:cNvPr id="3" name="2 İçerik Yer Tutucusu"/>
          <p:cNvSpPr>
            <a:spLocks noGrp="1"/>
          </p:cNvSpPr>
          <p:nvPr>
            <p:ph idx="1"/>
          </p:nvPr>
        </p:nvSpPr>
        <p:spPr>
          <a:xfrm>
            <a:off x="899592" y="1447800"/>
            <a:ext cx="8034096" cy="4800600"/>
          </a:xfrm>
        </p:spPr>
        <p:txBody>
          <a:bodyPr>
            <a:normAutofit fontScale="85000" lnSpcReduction="20000"/>
          </a:bodyPr>
          <a:lstStyle/>
          <a:p>
            <a:pPr algn="just"/>
            <a:r>
              <a:rPr lang="tr-TR" dirty="0"/>
              <a:t>Karbon canlıları oluşturan ana </a:t>
            </a:r>
            <a:r>
              <a:rPr lang="tr-TR" dirty="0" smtClean="0"/>
              <a:t>(en önemli) maddelerden </a:t>
            </a:r>
            <a:r>
              <a:rPr lang="tr-TR" dirty="0"/>
              <a:t>biridir. </a:t>
            </a:r>
            <a:r>
              <a:rPr lang="tr-TR" dirty="0" smtClean="0"/>
              <a:t>Canlığın göstergesi olarak kabul edilir ve canlıların </a:t>
            </a:r>
            <a:r>
              <a:rPr lang="tr-TR" dirty="0"/>
              <a:t>yaşamının bağlı olduğu büyük organik moleküllerin yapısında mutlaka bulunur. Karbonun yeryüzünde canlılar, atmosfer, litosfer ve hidrosfer olmak üzere dört büyük deposu vardır. Karbon atmosferde karbondioksit, suda bikarbonat ve karbondioksit, karalarda ise kireçtaşı, kömür, doğal gaz ve petrol halindedir. Canlılarda ise tüm organik moleküllerin temel yapısını oluşturur. </a:t>
            </a:r>
            <a:endParaRPr lang="tr-TR" dirty="0" smtClean="0"/>
          </a:p>
          <a:p>
            <a:pPr algn="just"/>
            <a:r>
              <a:rPr lang="tr-TR" dirty="0"/>
              <a:t>Biyosferde karbon döngüsü denizler, karalar, atmosfer ve canlılar arasında olmaktadır (</a:t>
            </a:r>
            <a:r>
              <a:rPr lang="tr-TR" dirty="0" smtClean="0"/>
              <a:t>Şekil). </a:t>
            </a:r>
            <a:r>
              <a:rPr lang="tr-TR" dirty="0"/>
              <a:t>Ancak denizler ve karalarda </a:t>
            </a:r>
            <a:r>
              <a:rPr lang="tr-TR" dirty="0" smtClean="0"/>
              <a:t>karbon </a:t>
            </a:r>
            <a:r>
              <a:rPr lang="tr-TR" dirty="0"/>
              <a:t>dalaşımı farklı karakteristikler gösterir. </a:t>
            </a:r>
          </a:p>
          <a:p>
            <a:pPr algn="just"/>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0817"/>
            <a:ext cx="10814723" cy="592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403648" y="6372036"/>
            <a:ext cx="7128792" cy="307777"/>
          </a:xfrm>
          <a:prstGeom prst="rect">
            <a:avLst/>
          </a:prstGeom>
        </p:spPr>
        <p:txBody>
          <a:bodyPr wrap="square">
            <a:spAutoFit/>
          </a:bodyPr>
          <a:lstStyle/>
          <a:p>
            <a:r>
              <a:rPr lang="tr-TR" sz="1400" dirty="0"/>
              <a:t>(Şekil sevgili öğrencim Gökben Kıran </a:t>
            </a:r>
            <a:r>
              <a:rPr lang="tr-TR" sz="1400" dirty="0" smtClean="0"/>
              <a:t>–YTÜ- tarafından </a:t>
            </a:r>
            <a:r>
              <a:rPr lang="tr-TR" sz="1400" dirty="0"/>
              <a:t>çizilmiştir)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88640"/>
            <a:ext cx="8280920" cy="6669360"/>
          </a:xfrm>
        </p:spPr>
        <p:txBody>
          <a:bodyPr>
            <a:normAutofit fontScale="70000" lnSpcReduction="20000"/>
          </a:bodyPr>
          <a:lstStyle/>
          <a:p>
            <a:pPr algn="just"/>
            <a:r>
              <a:rPr lang="tr-TR" sz="3400" dirty="0"/>
              <a:t>Karalardaki dolaşımın en belirgin özelliği atmosferdeki </a:t>
            </a:r>
            <a:r>
              <a:rPr lang="tr-TR" sz="3400" dirty="0" err="1"/>
              <a:t>karbondioksidin</a:t>
            </a:r>
            <a:r>
              <a:rPr lang="tr-TR" sz="3400" dirty="0"/>
              <a:t> yeşil bitkiler tarafından fotosentez esnasında alınması, oksijen verilmesi ve oluşan bu organik maddelerin solunum ile yakılması ve ölüm halinde </a:t>
            </a:r>
            <a:r>
              <a:rPr lang="tr-TR" sz="3400" dirty="0" err="1"/>
              <a:t>mikrobiyal</a:t>
            </a:r>
            <a:r>
              <a:rPr lang="tr-TR" sz="3400" dirty="0"/>
              <a:t> ayrışma ile tekrar </a:t>
            </a:r>
            <a:r>
              <a:rPr lang="tr-TR" sz="3400" dirty="0" err="1"/>
              <a:t>karbondiokside</a:t>
            </a:r>
            <a:r>
              <a:rPr lang="tr-TR" sz="3400" dirty="0"/>
              <a:t> dönüşmesi şeklindedir. Denizlerde ise; bitkisel planktonlar suda çözünmüş </a:t>
            </a:r>
            <a:r>
              <a:rPr lang="tr-TR" sz="3400" dirty="0" err="1"/>
              <a:t>karbondioksidi</a:t>
            </a:r>
            <a:r>
              <a:rPr lang="tr-TR" sz="3400" dirty="0"/>
              <a:t> olarak fotosentez ile oksijen üretirler. Üretilen bu oksijen ve organik maddeler tüketiciler tarafından kullanılarak solunum ve diğer </a:t>
            </a:r>
            <a:r>
              <a:rPr lang="tr-TR" sz="3400" dirty="0" err="1"/>
              <a:t>metebolik</a:t>
            </a:r>
            <a:r>
              <a:rPr lang="tr-TR" sz="3400" dirty="0"/>
              <a:t> faaliyetlerle tekrar  </a:t>
            </a:r>
            <a:r>
              <a:rPr lang="tr-TR" sz="3400" dirty="0" err="1"/>
              <a:t>korbondioksit</a:t>
            </a:r>
            <a:r>
              <a:rPr lang="tr-TR" sz="3400" dirty="0"/>
              <a:t> oluşturulur. Böylece döngü sağlanmış olur. Deniz ve okyanuslarda atmosferin 50 katına yakın miktarda karbondioksit bulunur. </a:t>
            </a:r>
            <a:endParaRPr lang="tr-TR" sz="3400" dirty="0" smtClean="0"/>
          </a:p>
          <a:p>
            <a:pPr algn="just"/>
            <a:r>
              <a:rPr lang="tr-TR" sz="3400" dirty="0"/>
              <a:t>Karbon dolaşımı madde dolaşımlarının en basiti gibi görünmesine rağmen bazı durumlarda dolaşımda kesintiler ve aksamalar görülür. Ölü organik maddelerin akarsularla deniz diplerine taşınması ve çökmesi (sedimantasyon), ölü organik materyalin ayrıştırılması esnasında yeterli sıcaklık ve oksijenin bulunmaması ile turbalıkların oluşması, denizlerdeki kalsiyum karbonattan karbon </a:t>
            </a:r>
            <a:r>
              <a:rPr lang="tr-TR" sz="3400" dirty="0" err="1"/>
              <a:t>dioksidin</a:t>
            </a:r>
            <a:r>
              <a:rPr lang="tr-TR" sz="3400" dirty="0"/>
              <a:t> bitkiler tarafından alınarak kalker oluşması ile kesintiler olur. Ancak ısınma ve endüstride fosil yakıtların kullanılması ile bu kesintilerden daha fazlası atmosfere verilmektedir.  </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116632"/>
            <a:ext cx="7498080" cy="634082"/>
          </a:xfrm>
        </p:spPr>
        <p:txBody>
          <a:bodyPr>
            <a:normAutofit/>
          </a:bodyPr>
          <a:lstStyle/>
          <a:p>
            <a:r>
              <a:rPr lang="tr-TR" sz="2000" dirty="0" smtClean="0"/>
              <a:t>KARBON DOLAŞIMINA İNSAN ETKİLERİ VE SONUÇLARI</a:t>
            </a:r>
            <a:endParaRPr lang="tr-TR" sz="2000" dirty="0"/>
          </a:p>
        </p:txBody>
      </p:sp>
      <p:sp>
        <p:nvSpPr>
          <p:cNvPr id="3" name="2 İçerik Yer Tutucusu"/>
          <p:cNvSpPr>
            <a:spLocks noGrp="1"/>
          </p:cNvSpPr>
          <p:nvPr>
            <p:ph idx="1"/>
          </p:nvPr>
        </p:nvSpPr>
        <p:spPr>
          <a:xfrm>
            <a:off x="1043608" y="907034"/>
            <a:ext cx="7890080" cy="6165304"/>
          </a:xfrm>
        </p:spPr>
        <p:txBody>
          <a:bodyPr>
            <a:normAutofit fontScale="77500" lnSpcReduction="20000"/>
          </a:bodyPr>
          <a:lstStyle/>
          <a:p>
            <a:pPr algn="just"/>
            <a:r>
              <a:rPr lang="tr-TR" dirty="0"/>
              <a:t>Karbon dolaşımı karalar ve denizlerde ayrı ayrı cereyan etmekte ve bunlarla atmosfer arasında dengeli bir şekilde oksijen dolaşımı ile yakından bağımlı olarak yürümektedir. Bilindiği gibi atmosferdeki karbondioksit oranı yaklaşık 300 </a:t>
            </a:r>
            <a:r>
              <a:rPr lang="tr-TR" dirty="0" err="1"/>
              <a:t>ppm</a:t>
            </a:r>
            <a:r>
              <a:rPr lang="tr-TR" dirty="0"/>
              <a:t>.'</a:t>
            </a:r>
            <a:r>
              <a:rPr lang="tr-TR" dirty="0" err="1"/>
              <a:t>dir</a:t>
            </a:r>
            <a:r>
              <a:rPr lang="tr-TR" dirty="0"/>
              <a:t>. Ancak günümüzde fosil yakıtların aşırı kullanımı ve bitki örtüsünün tahribi ile bu oran değişmektedir. Yapılan ölçümlerde 1860 yılında havadaki karbondioksit oranı 290 </a:t>
            </a:r>
            <a:r>
              <a:rPr lang="tr-TR" dirty="0" err="1"/>
              <a:t>ppm</a:t>
            </a:r>
            <a:r>
              <a:rPr lang="tr-TR" dirty="0"/>
              <a:t>. iken, 1988 yılında bu oran 348 </a:t>
            </a:r>
            <a:r>
              <a:rPr lang="tr-TR" dirty="0" err="1"/>
              <a:t>ppm</a:t>
            </a:r>
            <a:r>
              <a:rPr lang="tr-TR" dirty="0"/>
              <a:t>.' yükselmiştir. 2000 yılında ise 380 </a:t>
            </a:r>
            <a:r>
              <a:rPr lang="tr-TR" dirty="0" err="1"/>
              <a:t>ppm</a:t>
            </a:r>
            <a:r>
              <a:rPr lang="tr-TR" dirty="0"/>
              <a:t> olması beklenmektedir. </a:t>
            </a:r>
            <a:endParaRPr lang="tr-TR" dirty="0" smtClean="0"/>
          </a:p>
          <a:p>
            <a:pPr algn="just"/>
            <a:r>
              <a:rPr lang="tr-TR" dirty="0" err="1" smtClean="0"/>
              <a:t>Korbondioksit</a:t>
            </a:r>
            <a:r>
              <a:rPr lang="tr-TR" dirty="0" smtClean="0"/>
              <a:t> </a:t>
            </a:r>
            <a:r>
              <a:rPr lang="tr-TR" dirty="0"/>
              <a:t>konsantrasyonunun yılda 1,5 </a:t>
            </a:r>
            <a:r>
              <a:rPr lang="tr-TR" dirty="0" err="1"/>
              <a:t>ppm</a:t>
            </a:r>
            <a:r>
              <a:rPr lang="tr-TR" dirty="0"/>
              <a:t>. arttığı hesaplanmıştır. Fosil yakıt kullanımından yılda 5 x 10</a:t>
            </a:r>
            <a:r>
              <a:rPr lang="tr-TR" baseline="30000" dirty="0"/>
              <a:t>15</a:t>
            </a:r>
            <a:r>
              <a:rPr lang="tr-TR" dirty="0"/>
              <a:t> gram karbon, doğal bitki örtüsünün yok edilmesinden de yılda 2 x 10 </a:t>
            </a:r>
            <a:r>
              <a:rPr lang="tr-TR" baseline="30000" dirty="0"/>
              <a:t>15</a:t>
            </a:r>
            <a:r>
              <a:rPr lang="tr-TR" dirty="0"/>
              <a:t> gram karbon fazlasının devreye girdiği hesaplanmıştır. Böylece atmosferdeki </a:t>
            </a:r>
            <a:r>
              <a:rPr lang="tr-TR" dirty="0" err="1"/>
              <a:t>korbondioksit</a:t>
            </a:r>
            <a:r>
              <a:rPr lang="tr-TR" dirty="0"/>
              <a:t> miktarı gittikçe artmaktadır. Bu olayın iklim üzerinde etkili olacağı ve dünya iklimini değiştireceği belirtilmektedir.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988840"/>
            <a:ext cx="8826184" cy="5400600"/>
          </a:xfrm>
        </p:spPr>
        <p:txBody>
          <a:bodyPr>
            <a:normAutofit fontScale="70000" lnSpcReduction="20000"/>
          </a:bodyPr>
          <a:lstStyle/>
          <a:p>
            <a:pPr algn="just"/>
            <a:r>
              <a:rPr lang="tr-TR" dirty="0"/>
              <a:t>Atmosferdeki gazlar </a:t>
            </a:r>
            <a:r>
              <a:rPr lang="tr-TR" dirty="0" smtClean="0"/>
              <a:t>güneşten </a:t>
            </a:r>
            <a:r>
              <a:rPr lang="tr-TR" dirty="0"/>
              <a:t>gelen belirli dalga boyundaki ışınları geçirmekte, diğerlerini yansıtarak veya tutarak alıkoymaktadır. Yeryüzüne kısa dalga boyunda ve yüksek enerjiye sahip olarak gelen ışınlar cisimlere </a:t>
            </a:r>
            <a:r>
              <a:rPr lang="tr-TR" dirty="0" err="1"/>
              <a:t>carptıktan</a:t>
            </a:r>
            <a:r>
              <a:rPr lang="tr-TR" dirty="0"/>
              <a:t> sonra ısıya dönüşmekte ve daha sonra bu cisimlerden uzun dalga boyunda ışınlar olarak atmosfere yansıyarak uzaya gitmektedirler. Böylece yeryüzünün ısısı dengede durmaktadır. Ancak havadaki </a:t>
            </a:r>
            <a:r>
              <a:rPr lang="tr-TR" dirty="0" err="1"/>
              <a:t>korbondioksit</a:t>
            </a:r>
            <a:r>
              <a:rPr lang="tr-TR" dirty="0"/>
              <a:t> miktarının artması ile yeryüzünden yansıyan uzun dalga boyundaki ışınların </a:t>
            </a:r>
            <a:r>
              <a:rPr lang="tr-TR" dirty="0" err="1"/>
              <a:t>korbondioksit</a:t>
            </a:r>
            <a:r>
              <a:rPr lang="tr-TR" dirty="0"/>
              <a:t> tarafından tutularak uzaya verilmediği ve böylece atmosferdeki toplam ısının günden güne arttığı belirtilmektedir. İşte sera etkisi diye adlandırılan bu olay sonucunda ( herhangi bir seranın içine giren yüksek enerjili ve kısa boylu ışınlar katı cisimlere çarpıp ısıya ve büyük dalga boylu ışınlara dönüşünce seranın dışına çıkamaz ve seranın içi  dışarıdan çok daha fazla ısınır) dünyanın sıcaklığının  </a:t>
            </a:r>
            <a:r>
              <a:rPr lang="tr-TR" dirty="0" smtClean="0"/>
              <a:t>3-4</a:t>
            </a:r>
            <a:r>
              <a:rPr lang="tr-TR" dirty="0" smtClean="0">
                <a:latin typeface="Cambria"/>
              </a:rPr>
              <a:t>°</a:t>
            </a:r>
            <a:r>
              <a:rPr lang="tr-TR" dirty="0" smtClean="0"/>
              <a:t>C </a:t>
            </a:r>
            <a:r>
              <a:rPr lang="tr-TR" dirty="0"/>
              <a:t>artması ile kutuplardaki buzulların eriyerek </a:t>
            </a:r>
            <a:r>
              <a:rPr lang="tr-TR" dirty="0" smtClean="0"/>
              <a:t>karaların bir </a:t>
            </a:r>
            <a:r>
              <a:rPr lang="tr-TR" dirty="0"/>
              <a:t>kısmının sular altında </a:t>
            </a:r>
            <a:r>
              <a:rPr lang="tr-TR" dirty="0" smtClean="0"/>
              <a:t>kalacağı, iklimlerin dengesizleşerek tarım ürünlerinin önemli ölçüde zarar göreceği belirtilmektedir.</a:t>
            </a:r>
          </a:p>
          <a:p>
            <a:pPr algn="just"/>
            <a:r>
              <a:rPr lang="tr-TR" dirty="0" smtClean="0"/>
              <a:t>Geniş bilgi «Küresel İklim değişikliği» sunusunda verilmiştir. </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68834"/>
            <a:ext cx="8388424" cy="192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6304744" cy="346050"/>
          </a:xfrm>
        </p:spPr>
        <p:txBody>
          <a:bodyPr>
            <a:noAutofit/>
          </a:bodyPr>
          <a:lstStyle/>
          <a:p>
            <a:r>
              <a:rPr lang="tr-TR" sz="2400" dirty="0">
                <a:effectLst/>
              </a:rPr>
              <a:t>AZOT DOLAŞIMI</a:t>
            </a:r>
            <a:endParaRPr lang="tr-TR" sz="2400" dirty="0"/>
          </a:p>
        </p:txBody>
      </p:sp>
      <p:sp>
        <p:nvSpPr>
          <p:cNvPr id="3" name="2 İçerik Yer Tutucusu"/>
          <p:cNvSpPr>
            <a:spLocks noGrp="1"/>
          </p:cNvSpPr>
          <p:nvPr>
            <p:ph idx="1"/>
          </p:nvPr>
        </p:nvSpPr>
        <p:spPr>
          <a:xfrm>
            <a:off x="14452" y="836712"/>
            <a:ext cx="8933688" cy="5904656"/>
          </a:xfrm>
        </p:spPr>
        <p:txBody>
          <a:bodyPr>
            <a:normAutofit fontScale="85000" lnSpcReduction="10000"/>
          </a:bodyPr>
          <a:lstStyle/>
          <a:p>
            <a:pPr algn="just"/>
            <a:r>
              <a:rPr lang="tr-TR" dirty="0"/>
              <a:t>Azot canlı vücudunun temeli olan </a:t>
            </a:r>
            <a:r>
              <a:rPr lang="tr-TR" dirty="0" smtClean="0"/>
              <a:t>amino asitler, proteinler</a:t>
            </a:r>
            <a:r>
              <a:rPr lang="tr-TR" dirty="0"/>
              <a:t>, nükleik asitler,  çeşitli vitamin ve hormonların yapısında bulunur. Azotun yeryüzünde atmosfer ve canlılar olmak üzere iki büyük rezervi vardır. Azotun bu iki rezervi ve canlılar arasındaki çevrimi </a:t>
            </a:r>
            <a:r>
              <a:rPr lang="tr-TR" dirty="0" err="1" smtClean="0"/>
              <a:t>Şekil'de</a:t>
            </a:r>
            <a:r>
              <a:rPr lang="tr-TR" dirty="0" smtClean="0"/>
              <a:t> </a:t>
            </a:r>
            <a:r>
              <a:rPr lang="tr-TR" dirty="0"/>
              <a:t>görülmektedir. Atmosferin % 78' i azot gazı olmasına rağmen canlılar bundan yararlanamazlar. Canlıların azottan yararlanabilmesi için bu gazın mikroorganizmalar tarafından toprağa </a:t>
            </a:r>
            <a:r>
              <a:rPr lang="tr-TR" dirty="0" err="1"/>
              <a:t>fikse</a:t>
            </a:r>
            <a:r>
              <a:rPr lang="tr-TR" dirty="0"/>
              <a:t> edilmesi gerekir. </a:t>
            </a:r>
          </a:p>
          <a:p>
            <a:pPr algn="just"/>
            <a:r>
              <a:rPr lang="tr-TR" dirty="0"/>
              <a:t>Azot topraktan bitkiler tarafından çoğunlukla inorganik nitrat </a:t>
            </a:r>
            <a:r>
              <a:rPr lang="tr-TR" dirty="0" smtClean="0"/>
              <a:t>(NO</a:t>
            </a:r>
            <a:r>
              <a:rPr lang="tr-TR" baseline="-25000" dirty="0" smtClean="0"/>
              <a:t>3</a:t>
            </a:r>
            <a:r>
              <a:rPr lang="tr-TR" baseline="30000" dirty="0" smtClean="0"/>
              <a:t>-1</a:t>
            </a:r>
            <a:r>
              <a:rPr lang="tr-TR" dirty="0" smtClean="0"/>
              <a:t>), </a:t>
            </a:r>
            <a:r>
              <a:rPr lang="tr-TR" dirty="0"/>
              <a:t>veya amonyum tuzları </a:t>
            </a:r>
            <a:r>
              <a:rPr lang="tr-TR" dirty="0" smtClean="0"/>
              <a:t>(NH4</a:t>
            </a:r>
            <a:r>
              <a:rPr lang="tr-TR" baseline="30000" dirty="0" smtClean="0"/>
              <a:t>+1</a:t>
            </a:r>
            <a:r>
              <a:rPr lang="tr-TR" dirty="0" smtClean="0"/>
              <a:t>)  </a:t>
            </a:r>
            <a:r>
              <a:rPr lang="tr-TR" dirty="0"/>
              <a:t>şeklinde alınır. Hayvanlar ise azotu hazır organik maddelerden sağlarlar. Bu nedenle havada çok miktarda bulunan azotun kısıtlayıcı etkisi kullanılabilir haldeki formunun azlığından kaynaklanmaktadır.</a:t>
            </a:r>
          </a:p>
          <a:p>
            <a:pPr algn="just"/>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solidFill>
                  <a:srgbClr val="0000CC"/>
                </a:solidFill>
              </a:rPr>
              <a:t>DOLAŞIM-DÖNGÜ-ÇEVRİM</a:t>
            </a:r>
            <a:endParaRPr lang="tr-TR" sz="2400" dirty="0">
              <a:solidFill>
                <a:srgbClr val="0000CC"/>
              </a:solidFill>
            </a:endParaRPr>
          </a:p>
        </p:txBody>
      </p:sp>
      <p:sp>
        <p:nvSpPr>
          <p:cNvPr id="3" name="2 İçerik Yer Tutucusu"/>
          <p:cNvSpPr>
            <a:spLocks noGrp="1"/>
          </p:cNvSpPr>
          <p:nvPr>
            <p:ph idx="1"/>
          </p:nvPr>
        </p:nvSpPr>
        <p:spPr/>
        <p:txBody>
          <a:bodyPr>
            <a:normAutofit lnSpcReduction="10000"/>
          </a:bodyPr>
          <a:lstStyle/>
          <a:p>
            <a:pPr algn="just"/>
            <a:r>
              <a:rPr lang="tr-TR" dirty="0" smtClean="0"/>
              <a:t>Dolaşım veya döngü, düzenli olarak tekrarlanan olaylar serisidir. Doğada mevcut dolaşım olaylarının (gece ve gündüz, mevsim-yıl gibi) bir kısmı insanlar tarafından rahatlıkla gözlenebildiği gibi, bir kısmı ise dikkatimizi çekmez. Bunlar ise kapalı sistemler halinde dolaşan madde döngüleridir. Bu döngüler üç grupta incelenebilir. Bizim için ise önemli olanlar madde dolaşımlarıdır.  </a:t>
            </a:r>
          </a:p>
          <a:p>
            <a:pPr algn="just"/>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274638"/>
            <a:ext cx="8034096" cy="1143000"/>
          </a:xfrm>
        </p:spPr>
        <p:txBody>
          <a:bodyPr>
            <a:noAutofit/>
          </a:bodyPr>
          <a:lstStyle/>
          <a:p>
            <a:r>
              <a:rPr lang="tr-TR" sz="1800" dirty="0">
                <a:effectLst/>
              </a:rPr>
              <a:t>Toprakta nitrat tuzlarının azlığı bitkisel üretimi kısıtlar. İnsanlar açısından da azot noksanlığı protein eksikliği yani beslenme noksanlığı anlamına gelir. Bu nedenle havadaki azot gazının doğal ve yapay yollardan bitkilerin kullanabileceği forma sokulması önem taşır. </a:t>
            </a:r>
            <a:br>
              <a:rPr lang="tr-TR" sz="1800" dirty="0">
                <a:effectLst/>
              </a:rPr>
            </a:br>
            <a:endParaRPr lang="tr-TR" sz="1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7748" y="1412776"/>
            <a:ext cx="10585176"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6536377"/>
            <a:ext cx="5148064" cy="276999"/>
          </a:xfrm>
          <a:prstGeom prst="rect">
            <a:avLst/>
          </a:prstGeom>
        </p:spPr>
        <p:txBody>
          <a:bodyPr wrap="square">
            <a:spAutoFit/>
          </a:bodyPr>
          <a:lstStyle/>
          <a:p>
            <a:r>
              <a:rPr lang="tr-TR" sz="1200" dirty="0"/>
              <a:t>(Şekil sevgili öğrencim Gökben </a:t>
            </a:r>
            <a:r>
              <a:rPr lang="tr-TR" sz="1200" dirty="0" smtClean="0"/>
              <a:t>Kıran –YTÜ-  </a:t>
            </a:r>
            <a:r>
              <a:rPr lang="tr-TR" sz="1200" dirty="0"/>
              <a:t>tarafından çizilmiştir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332656"/>
            <a:ext cx="7890080" cy="6264696"/>
          </a:xfrm>
        </p:spPr>
        <p:txBody>
          <a:bodyPr>
            <a:normAutofit fontScale="77500" lnSpcReduction="20000"/>
          </a:bodyPr>
          <a:lstStyle/>
          <a:p>
            <a:pPr algn="just"/>
            <a:r>
              <a:rPr lang="tr-TR" dirty="0"/>
              <a:t>Azot dolaşımının temelini havadaki serbest azotun mikroorganizmalar tarafından inorganik tuzlara dönüştürülmesi ve ardından bu tuzların bitkiler tarafından azot içeren organik moleküllere sentezlenmesi </a:t>
            </a:r>
            <a:r>
              <a:rPr lang="tr-TR" dirty="0" smtClean="0"/>
              <a:t>ardından bitkilerle beslenen </a:t>
            </a:r>
            <a:r>
              <a:rPr lang="tr-TR" dirty="0" err="1" smtClean="0"/>
              <a:t>primer</a:t>
            </a:r>
            <a:r>
              <a:rPr lang="tr-TR" dirty="0" smtClean="0"/>
              <a:t> tüketicilere geçerek ölen bitki ve hayvan dokularında bulunan bu </a:t>
            </a:r>
            <a:r>
              <a:rPr lang="tr-TR" dirty="0"/>
              <a:t>organik moleküllerin biyolojik ayrışma ile tekrar parçalanması ile yeniden inorganik tuzlara </a:t>
            </a:r>
            <a:r>
              <a:rPr lang="tr-TR" dirty="0" smtClean="0"/>
              <a:t>çevrilmesiyle </a:t>
            </a:r>
            <a:r>
              <a:rPr lang="tr-TR" dirty="0"/>
              <a:t>oluşturur. Azotun bir kimyasal halden öbürüne çevrimi mikroorganizmalar tarafından yapılır.  Azotun toprağa </a:t>
            </a:r>
            <a:r>
              <a:rPr lang="tr-TR" dirty="0" err="1"/>
              <a:t>fikse</a:t>
            </a:r>
            <a:r>
              <a:rPr lang="tr-TR" dirty="0"/>
              <a:t> edilmesi mikrobiyoloji dersinden de hatırlanacağı gibi </a:t>
            </a:r>
            <a:r>
              <a:rPr lang="tr-TR" dirty="0" err="1"/>
              <a:t>baklagil</a:t>
            </a:r>
            <a:r>
              <a:rPr lang="tr-TR" dirty="0"/>
              <a:t> bitkilerin kök yumrularında yaşayan </a:t>
            </a:r>
            <a:r>
              <a:rPr lang="tr-TR" dirty="0" err="1"/>
              <a:t>Rhizobium</a:t>
            </a:r>
            <a:r>
              <a:rPr lang="tr-TR" dirty="0"/>
              <a:t>, toprakta serbest yaşayan </a:t>
            </a:r>
            <a:r>
              <a:rPr lang="tr-TR" dirty="0" err="1"/>
              <a:t>Azotobakter</a:t>
            </a:r>
            <a:r>
              <a:rPr lang="tr-TR" dirty="0"/>
              <a:t>, </a:t>
            </a:r>
            <a:r>
              <a:rPr lang="tr-TR" dirty="0" err="1"/>
              <a:t>Clostridium</a:t>
            </a:r>
            <a:r>
              <a:rPr lang="tr-TR" dirty="0"/>
              <a:t> gibi bakterilerle </a:t>
            </a:r>
            <a:r>
              <a:rPr lang="tr-TR" dirty="0" err="1"/>
              <a:t>Anabeana</a:t>
            </a:r>
            <a:r>
              <a:rPr lang="tr-TR" dirty="0"/>
              <a:t> ve </a:t>
            </a:r>
            <a:r>
              <a:rPr lang="tr-TR" dirty="0" err="1"/>
              <a:t>Nostoc</a:t>
            </a:r>
            <a:r>
              <a:rPr lang="tr-TR" dirty="0"/>
              <a:t> gibi mavi-yeşil algler tarafından gerçekleştirilir. Son yıllarda elde edilen bulgulara göre de birçok bitkinin kökleriyle ortak yaşayan küf ve küfe benzer </a:t>
            </a:r>
            <a:r>
              <a:rPr lang="tr-TR" dirty="0" err="1"/>
              <a:t>mikorriza</a:t>
            </a:r>
            <a:r>
              <a:rPr lang="tr-TR" dirty="0"/>
              <a:t> olarak adlandırılan mantarlı kök yapıları da azot tespit etmektedir. </a:t>
            </a:r>
          </a:p>
          <a:p>
            <a:pPr algn="just"/>
            <a:endParaRPr lang="tr-TR" dirty="0"/>
          </a:p>
        </p:txBody>
      </p:sp>
    </p:spTree>
    <p:extLst>
      <p:ext uri="{BB962C8B-B14F-4D97-AF65-F5344CB8AC3E}">
        <p14:creationId xmlns:p14="http://schemas.microsoft.com/office/powerpoint/2010/main" val="360715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effectLst/>
              </a:rPr>
              <a:t>Azot, toprağın orijini olan kayada hiç yoktur veya çok az miktarda vardır. Topraktaki azotun hemen hemen hepsi havada bulunan gaz halindeki azottan gelmektedir.</a:t>
            </a:r>
            <a:endParaRPr lang="tr-TR" sz="2400" dirty="0"/>
          </a:p>
        </p:txBody>
      </p:sp>
      <p:sp>
        <p:nvSpPr>
          <p:cNvPr id="3" name="İçerik Yer Tutucusu 2"/>
          <p:cNvSpPr>
            <a:spLocks noGrp="1"/>
          </p:cNvSpPr>
          <p:nvPr>
            <p:ph idx="1"/>
          </p:nvPr>
        </p:nvSpPr>
        <p:spPr>
          <a:xfrm>
            <a:off x="899592" y="1447800"/>
            <a:ext cx="8034096" cy="5581600"/>
          </a:xfrm>
        </p:spPr>
        <p:txBody>
          <a:bodyPr>
            <a:normAutofit fontScale="92500"/>
          </a:bodyPr>
          <a:lstStyle/>
          <a:p>
            <a:pPr algn="just"/>
            <a:r>
              <a:rPr lang="tr-TR" dirty="0"/>
              <a:t>Azot, </a:t>
            </a:r>
            <a:r>
              <a:rPr lang="tr-TR" dirty="0" smtClean="0"/>
              <a:t>canlıların temel bileşenlerindendir. Bitkilerin </a:t>
            </a:r>
            <a:r>
              <a:rPr lang="tr-TR" dirty="0"/>
              <a:t>genç ve büyüyen kısımlarında daha çok bulunur ve </a:t>
            </a:r>
            <a:r>
              <a:rPr lang="tr-TR" dirty="0" err="1"/>
              <a:t>vegetatif</a:t>
            </a:r>
            <a:r>
              <a:rPr lang="tr-TR" dirty="0"/>
              <a:t> aksamın (dal, sürgün, yaprak) gelişmesini sağlar. Azot eksikliği özellikle bitkinin </a:t>
            </a:r>
            <a:r>
              <a:rPr lang="tr-TR" dirty="0" err="1"/>
              <a:t>vegetatif</a:t>
            </a:r>
            <a:r>
              <a:rPr lang="tr-TR" dirty="0"/>
              <a:t> gelişimini olumsuz etkiler. Yaprak, gövde ve kök sistemi zayıf olur. </a:t>
            </a:r>
            <a:r>
              <a:rPr lang="tr-TR" dirty="0" err="1"/>
              <a:t>Vegetatif</a:t>
            </a:r>
            <a:r>
              <a:rPr lang="tr-TR" dirty="0"/>
              <a:t> gelişme periyodu kısalır. Bitkiler erken olgunlaşır, erken çiçek açar ve erken yaşlanır. Azot yetersizliğinde bitkiler genellikle koyu yeşil görünümlerinin aksine soluk açık yeşil bir görünüm kazanır. Ciddi noksanlık durumlarında, yapraklarda kloroz (sarılık hastalığı) görülür</a:t>
            </a:r>
          </a:p>
        </p:txBody>
      </p:sp>
    </p:spTree>
    <p:extLst>
      <p:ext uri="{BB962C8B-B14F-4D97-AF65-F5344CB8AC3E}">
        <p14:creationId xmlns:p14="http://schemas.microsoft.com/office/powerpoint/2010/main" val="7623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332656"/>
            <a:ext cx="7746064" cy="6480720"/>
          </a:xfrm>
        </p:spPr>
        <p:txBody>
          <a:bodyPr>
            <a:normAutofit fontScale="70000" lnSpcReduction="20000"/>
          </a:bodyPr>
          <a:lstStyle/>
          <a:p>
            <a:pPr marL="82296" indent="0" algn="just">
              <a:buNone/>
            </a:pPr>
            <a:r>
              <a:rPr lang="tr-TR" dirty="0"/>
              <a:t>Azot dolaşımının temelini havadaki serbest azotun mikroorganizmalar tarafından inorganik tuzlara dönüştürülmesi ve ardından bu tuzların bitkiler tarafından azot içeren organik moleküllere sentezlenmesi ve bu organik moleküllerin biyolojik ayrışma ile tekrar parçalanması ile yeniden inorganik tuzlara çevrilmesi oluşturur. Azotun bir kimyasal halden öbürüne </a:t>
            </a:r>
            <a:r>
              <a:rPr lang="tr-TR" dirty="0" smtClean="0"/>
              <a:t>çevrimi (azot </a:t>
            </a:r>
            <a:r>
              <a:rPr lang="tr-TR" dirty="0" err="1" smtClean="0"/>
              <a:t>fiksasyonu</a:t>
            </a:r>
            <a:r>
              <a:rPr lang="tr-TR" dirty="0" smtClean="0"/>
              <a:t>) </a:t>
            </a:r>
            <a:r>
              <a:rPr lang="tr-TR" dirty="0"/>
              <a:t>mikroorganizmalar tarafından </a:t>
            </a:r>
            <a:r>
              <a:rPr lang="tr-TR" dirty="0" smtClean="0"/>
              <a:t>yapılır.</a:t>
            </a:r>
          </a:p>
          <a:p>
            <a:pPr marL="82296" indent="0" algn="just">
              <a:buNone/>
            </a:pPr>
            <a:r>
              <a:rPr lang="tr-TR" b="1" dirty="0" smtClean="0"/>
              <a:t>Azot </a:t>
            </a:r>
            <a:r>
              <a:rPr lang="tr-TR" b="1" dirty="0" err="1"/>
              <a:t>fiksasyonu</a:t>
            </a:r>
            <a:r>
              <a:rPr lang="tr-TR" b="1" dirty="0"/>
              <a:t> genel olarak 3 yolla </a:t>
            </a:r>
            <a:r>
              <a:rPr lang="tr-TR" b="1" dirty="0" smtClean="0"/>
              <a:t>gerçekleşmektedir:</a:t>
            </a:r>
          </a:p>
          <a:p>
            <a:pPr algn="just"/>
            <a:r>
              <a:rPr lang="tr-TR" dirty="0" smtClean="0"/>
              <a:t>Biyolojik </a:t>
            </a:r>
            <a:r>
              <a:rPr lang="tr-TR" dirty="0"/>
              <a:t>olmayan azot </a:t>
            </a:r>
            <a:r>
              <a:rPr lang="tr-TR" dirty="0" err="1" smtClean="0"/>
              <a:t>fiksasyonu</a:t>
            </a:r>
            <a:r>
              <a:rPr lang="tr-TR" dirty="0" smtClean="0"/>
              <a:t> :Yıldırım şimşek </a:t>
            </a:r>
            <a:r>
              <a:rPr lang="tr-TR" dirty="0" err="1" smtClean="0"/>
              <a:t>vs</a:t>
            </a:r>
            <a:r>
              <a:rPr lang="tr-TR" dirty="0" smtClean="0"/>
              <a:t> </a:t>
            </a:r>
            <a:r>
              <a:rPr lang="tr-TR" dirty="0"/>
              <a:t>ile atmosferden; Bu şekilde gerçekleşen azot </a:t>
            </a:r>
            <a:r>
              <a:rPr lang="tr-TR" dirty="0" err="1"/>
              <a:t>fiksasyonu</a:t>
            </a:r>
            <a:r>
              <a:rPr lang="tr-TR" dirty="0"/>
              <a:t> diğer </a:t>
            </a:r>
            <a:r>
              <a:rPr lang="tr-TR" dirty="0" err="1"/>
              <a:t>fiksasyonlara</a:t>
            </a:r>
            <a:r>
              <a:rPr lang="tr-TR" dirty="0"/>
              <a:t> göre daha az yer tutmaktadır.</a:t>
            </a:r>
          </a:p>
          <a:p>
            <a:pPr algn="just"/>
            <a:r>
              <a:rPr lang="tr-TR" dirty="0" smtClean="0"/>
              <a:t>Endüstriyel </a:t>
            </a:r>
            <a:r>
              <a:rPr lang="tr-TR" dirty="0"/>
              <a:t>azot </a:t>
            </a:r>
            <a:r>
              <a:rPr lang="tr-TR" dirty="0" err="1" smtClean="0"/>
              <a:t>fiksasyonu</a:t>
            </a:r>
            <a:r>
              <a:rPr lang="tr-TR" dirty="0"/>
              <a:t>: Endüstriyel azot </a:t>
            </a:r>
            <a:r>
              <a:rPr lang="tr-TR" dirty="0" err="1"/>
              <a:t>fiksasyonunda</a:t>
            </a:r>
            <a:r>
              <a:rPr lang="tr-TR" dirty="0"/>
              <a:t> moleküler azotun amonyağa çevriminde 400 °C sıcaklık ve </a:t>
            </a:r>
            <a:r>
              <a:rPr lang="tr-TR" dirty="0">
                <a:solidFill>
                  <a:srgbClr val="FF0000"/>
                </a:solidFill>
              </a:rPr>
              <a:t>200-350 atm. basınca </a:t>
            </a:r>
            <a:r>
              <a:rPr lang="tr-TR" dirty="0"/>
              <a:t>ihtiyaç duyulur. Bu amaçla petrol gibi yenilenemeyen fosil yakıtlar fazlaca kullanılmaktadır. Yüksek enerji girdisine rağmen elde edilen azot miktarı yılda 40 milyon tondur. Bu üretim sisteminde hem çevre kirliliği oluşmakta hem de daha çok iş gücü gereksinimine ihtiyaç duyulmaktadır. Oysa biyolojik azot </a:t>
            </a:r>
            <a:r>
              <a:rPr lang="tr-TR" dirty="0" err="1"/>
              <a:t>fiksasyonu</a:t>
            </a:r>
            <a:r>
              <a:rPr lang="tr-TR" dirty="0"/>
              <a:t>, bazı mikroorganizmalar tarafından </a:t>
            </a:r>
            <a:r>
              <a:rPr lang="tr-TR" dirty="0" err="1"/>
              <a:t>nitrogenez</a:t>
            </a:r>
            <a:r>
              <a:rPr lang="tr-TR" dirty="0"/>
              <a:t> enzimini kullanarak düşük enerji tüketimi ile gerçekleştirilebilmektedir </a:t>
            </a:r>
            <a:endParaRPr lang="tr-TR" dirty="0" smtClean="0"/>
          </a:p>
        </p:txBody>
      </p:sp>
    </p:spTree>
    <p:extLst>
      <p:ext uri="{BB962C8B-B14F-4D97-AF65-F5344CB8AC3E}">
        <p14:creationId xmlns:p14="http://schemas.microsoft.com/office/powerpoint/2010/main" val="172540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233858"/>
            <a:ext cx="8178112" cy="6552728"/>
          </a:xfrm>
        </p:spPr>
        <p:txBody>
          <a:bodyPr>
            <a:normAutofit fontScale="70000" lnSpcReduction="20000"/>
          </a:bodyPr>
          <a:lstStyle/>
          <a:p>
            <a:pPr algn="just"/>
            <a:r>
              <a:rPr lang="tr-TR" b="1" cap="all"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Biyolojik azot </a:t>
            </a:r>
            <a:r>
              <a:rPr lang="tr-TR" b="1" cap="all"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fiksasyonu</a:t>
            </a:r>
            <a:r>
              <a:rPr lang="tr-TR" dirty="0" smtClean="0"/>
              <a:t>:</a:t>
            </a:r>
          </a:p>
          <a:p>
            <a:pPr algn="just"/>
            <a:r>
              <a:rPr lang="tr-TR" dirty="0"/>
              <a:t>Biyolojik azot </a:t>
            </a:r>
            <a:r>
              <a:rPr lang="tr-TR" dirty="0" err="1"/>
              <a:t>fiksasyonu</a:t>
            </a:r>
            <a:r>
              <a:rPr lang="tr-TR" dirty="0"/>
              <a:t> </a:t>
            </a:r>
            <a:r>
              <a:rPr lang="tr-TR" dirty="0" err="1">
                <a:solidFill>
                  <a:srgbClr val="FF0000"/>
                </a:solidFill>
              </a:rPr>
              <a:t>simbiyotik</a:t>
            </a:r>
            <a:r>
              <a:rPr lang="tr-TR" dirty="0">
                <a:solidFill>
                  <a:srgbClr val="FF0000"/>
                </a:solidFill>
              </a:rPr>
              <a:t> ve </a:t>
            </a:r>
            <a:r>
              <a:rPr lang="tr-TR" dirty="0" err="1">
                <a:solidFill>
                  <a:srgbClr val="FF0000"/>
                </a:solidFill>
              </a:rPr>
              <a:t>simbiyotik</a:t>
            </a:r>
            <a:r>
              <a:rPr lang="tr-TR" dirty="0">
                <a:solidFill>
                  <a:srgbClr val="FF0000"/>
                </a:solidFill>
              </a:rPr>
              <a:t> olmayan </a:t>
            </a:r>
            <a:r>
              <a:rPr lang="tr-TR" dirty="0"/>
              <a:t>azot </a:t>
            </a:r>
            <a:r>
              <a:rPr lang="tr-TR" dirty="0" err="1"/>
              <a:t>fiksasyonu</a:t>
            </a:r>
            <a:r>
              <a:rPr lang="tr-TR" dirty="0"/>
              <a:t> olmak üzere ikiye ayrılır</a:t>
            </a:r>
            <a:r>
              <a:rPr lang="tr-TR" dirty="0" smtClean="0"/>
              <a:t>.</a:t>
            </a:r>
          </a:p>
          <a:p>
            <a:pPr algn="just"/>
            <a:r>
              <a:rPr lang="tr-TR" dirty="0" smtClean="0">
                <a:solidFill>
                  <a:srgbClr val="00B0F0"/>
                </a:solidFill>
              </a:rPr>
              <a:t>1- </a:t>
            </a:r>
            <a:r>
              <a:rPr lang="tr-TR" dirty="0" err="1" smtClean="0">
                <a:solidFill>
                  <a:srgbClr val="00B0F0"/>
                </a:solidFill>
              </a:rPr>
              <a:t>Simbiyotik</a:t>
            </a:r>
            <a:r>
              <a:rPr lang="tr-TR" dirty="0" smtClean="0">
                <a:solidFill>
                  <a:srgbClr val="00B0F0"/>
                </a:solidFill>
              </a:rPr>
              <a:t> </a:t>
            </a:r>
            <a:r>
              <a:rPr lang="tr-TR" dirty="0">
                <a:solidFill>
                  <a:srgbClr val="00B0F0"/>
                </a:solidFill>
              </a:rPr>
              <a:t>Olmayan Azot </a:t>
            </a:r>
            <a:r>
              <a:rPr lang="tr-TR" dirty="0" err="1" smtClean="0">
                <a:solidFill>
                  <a:srgbClr val="00B0F0"/>
                </a:solidFill>
              </a:rPr>
              <a:t>Fiksasyonu</a:t>
            </a:r>
            <a:r>
              <a:rPr lang="tr-TR" dirty="0" smtClean="0"/>
              <a:t>:</a:t>
            </a:r>
          </a:p>
          <a:p>
            <a:pPr algn="just"/>
            <a:endParaRPr lang="tr-TR" dirty="0" smtClean="0"/>
          </a:p>
          <a:p>
            <a:pPr algn="just"/>
            <a:r>
              <a:rPr lang="tr-TR" dirty="0" smtClean="0"/>
              <a:t> </a:t>
            </a:r>
            <a:r>
              <a:rPr lang="tr-TR" dirty="0"/>
              <a:t>Atmosferdeki serbest azotun toprak ve su ekosistemlerinde serbest olarak yaşayan ve </a:t>
            </a:r>
            <a:r>
              <a:rPr lang="tr-TR" dirty="0" err="1"/>
              <a:t>nitrogenez</a:t>
            </a:r>
            <a:r>
              <a:rPr lang="tr-TR" dirty="0"/>
              <a:t> enzimine sahip mikroorganizmalarca </a:t>
            </a:r>
            <a:r>
              <a:rPr lang="tr-TR" dirty="0" err="1"/>
              <a:t>fikse</a:t>
            </a:r>
            <a:r>
              <a:rPr lang="tr-TR" dirty="0"/>
              <a:t> edilmesine </a:t>
            </a:r>
            <a:r>
              <a:rPr lang="tr-TR" dirty="0" err="1"/>
              <a:t>simbiyotik</a:t>
            </a:r>
            <a:r>
              <a:rPr lang="tr-TR" dirty="0"/>
              <a:t> olmayan azot </a:t>
            </a:r>
            <a:r>
              <a:rPr lang="tr-TR" dirty="0" err="1"/>
              <a:t>fiksasyonu</a:t>
            </a:r>
            <a:r>
              <a:rPr lang="tr-TR" dirty="0"/>
              <a:t> denir. </a:t>
            </a:r>
            <a:endParaRPr lang="tr-TR" dirty="0" smtClean="0"/>
          </a:p>
          <a:p>
            <a:pPr algn="just"/>
            <a:r>
              <a:rPr lang="tr-TR" dirty="0" smtClean="0"/>
              <a:t>Dünya </a:t>
            </a:r>
            <a:r>
              <a:rPr lang="tr-TR" dirty="0"/>
              <a:t>üzerinde yaklaşık 30 milyon ton azot </a:t>
            </a:r>
            <a:r>
              <a:rPr lang="tr-TR" dirty="0" err="1"/>
              <a:t>simyotik</a:t>
            </a:r>
            <a:r>
              <a:rPr lang="tr-TR" dirty="0"/>
              <a:t> olmayan yolla </a:t>
            </a:r>
            <a:r>
              <a:rPr lang="tr-TR" dirty="0" err="1"/>
              <a:t>fikse</a:t>
            </a:r>
            <a:r>
              <a:rPr lang="tr-TR" dirty="0"/>
              <a:t> </a:t>
            </a:r>
            <a:r>
              <a:rPr lang="tr-TR" dirty="0" smtClean="0"/>
              <a:t>edilmektedir. </a:t>
            </a:r>
            <a:r>
              <a:rPr lang="tr-TR" dirty="0"/>
              <a:t>Bu şekilde azot fiske eden organizmalar dört grupta </a:t>
            </a:r>
            <a:r>
              <a:rPr lang="tr-TR" dirty="0" smtClean="0"/>
              <a:t>toplanmaktadır :</a:t>
            </a:r>
          </a:p>
          <a:p>
            <a:pPr algn="just"/>
            <a:r>
              <a:rPr lang="tr-TR" dirty="0" smtClean="0"/>
              <a:t>Heterotrofik </a:t>
            </a:r>
            <a:r>
              <a:rPr lang="tr-TR" dirty="0"/>
              <a:t>bakteriler (</a:t>
            </a:r>
            <a:r>
              <a:rPr lang="tr-TR" dirty="0" err="1"/>
              <a:t>Azotobacter</a:t>
            </a:r>
            <a:r>
              <a:rPr lang="tr-TR" dirty="0"/>
              <a:t>, </a:t>
            </a:r>
            <a:r>
              <a:rPr lang="tr-TR" dirty="0" err="1"/>
              <a:t>Clostridium</a:t>
            </a:r>
            <a:r>
              <a:rPr lang="tr-TR" dirty="0"/>
              <a:t>, </a:t>
            </a:r>
            <a:r>
              <a:rPr lang="tr-TR" dirty="0" err="1"/>
              <a:t>Achromobacter</a:t>
            </a:r>
            <a:r>
              <a:rPr lang="tr-TR" dirty="0"/>
              <a:t>, </a:t>
            </a:r>
            <a:r>
              <a:rPr lang="tr-TR" dirty="0" err="1"/>
              <a:t>Azotomonas</a:t>
            </a:r>
            <a:r>
              <a:rPr lang="tr-TR" dirty="0"/>
              <a:t>, </a:t>
            </a:r>
            <a:r>
              <a:rPr lang="tr-TR" dirty="0" err="1"/>
              <a:t>Beijerinkia</a:t>
            </a:r>
            <a:r>
              <a:rPr lang="tr-TR" dirty="0"/>
              <a:t>, </a:t>
            </a:r>
            <a:r>
              <a:rPr lang="tr-TR" dirty="0" err="1"/>
              <a:t>Pseudomonas</a:t>
            </a:r>
            <a:r>
              <a:rPr lang="tr-TR" dirty="0"/>
              <a:t>, </a:t>
            </a:r>
            <a:r>
              <a:rPr lang="tr-TR" dirty="0" err="1"/>
              <a:t>Bacillus</a:t>
            </a:r>
            <a:r>
              <a:rPr lang="tr-TR" dirty="0"/>
              <a:t> </a:t>
            </a:r>
            <a:r>
              <a:rPr lang="tr-TR" dirty="0" err="1"/>
              <a:t>polmyxa</a:t>
            </a:r>
            <a:r>
              <a:rPr lang="tr-TR" dirty="0"/>
              <a:t> </a:t>
            </a:r>
            <a:r>
              <a:rPr lang="tr-TR" dirty="0" smtClean="0"/>
              <a:t>cinsleri)</a:t>
            </a:r>
          </a:p>
          <a:p>
            <a:pPr algn="just"/>
            <a:r>
              <a:rPr lang="tr-TR" dirty="0" err="1" smtClean="0"/>
              <a:t>Kemoototrofik</a:t>
            </a:r>
            <a:r>
              <a:rPr lang="tr-TR" dirty="0" smtClean="0"/>
              <a:t> </a:t>
            </a:r>
            <a:r>
              <a:rPr lang="tr-TR" dirty="0"/>
              <a:t>bakteriler (</a:t>
            </a:r>
            <a:r>
              <a:rPr lang="tr-TR" dirty="0" err="1"/>
              <a:t>Methanobacillus</a:t>
            </a:r>
            <a:r>
              <a:rPr lang="tr-TR" dirty="0"/>
              <a:t> </a:t>
            </a:r>
            <a:r>
              <a:rPr lang="tr-TR" dirty="0" err="1" smtClean="0"/>
              <a:t>amelianskii</a:t>
            </a:r>
            <a:r>
              <a:rPr lang="tr-TR" dirty="0" smtClean="0"/>
              <a:t>)</a:t>
            </a:r>
          </a:p>
          <a:p>
            <a:pPr algn="just"/>
            <a:r>
              <a:rPr lang="tr-TR" dirty="0" smtClean="0"/>
              <a:t>Mavi-yeşil </a:t>
            </a:r>
            <a:r>
              <a:rPr lang="tr-TR" dirty="0"/>
              <a:t>algler (</a:t>
            </a:r>
            <a:r>
              <a:rPr lang="tr-TR" dirty="0" err="1"/>
              <a:t>Anabaena</a:t>
            </a:r>
            <a:r>
              <a:rPr lang="tr-TR" dirty="0"/>
              <a:t>, </a:t>
            </a:r>
            <a:r>
              <a:rPr lang="tr-TR" dirty="0" err="1"/>
              <a:t>anaboenopsis</a:t>
            </a:r>
            <a:r>
              <a:rPr lang="tr-TR" dirty="0"/>
              <a:t>, </a:t>
            </a:r>
            <a:r>
              <a:rPr lang="tr-TR" dirty="0" err="1"/>
              <a:t>aulosira</a:t>
            </a:r>
            <a:r>
              <a:rPr lang="tr-TR" dirty="0"/>
              <a:t>, </a:t>
            </a:r>
            <a:r>
              <a:rPr lang="tr-TR" dirty="0" err="1"/>
              <a:t>Calothrix</a:t>
            </a:r>
            <a:r>
              <a:rPr lang="tr-TR" dirty="0"/>
              <a:t>, </a:t>
            </a:r>
            <a:r>
              <a:rPr lang="tr-TR" dirty="0" err="1"/>
              <a:t>Cylindrospermum</a:t>
            </a:r>
            <a:r>
              <a:rPr lang="tr-TR" dirty="0"/>
              <a:t>, </a:t>
            </a:r>
            <a:r>
              <a:rPr lang="tr-TR" dirty="0" err="1"/>
              <a:t>Nostoc</a:t>
            </a:r>
            <a:r>
              <a:rPr lang="tr-TR" dirty="0"/>
              <a:t>, </a:t>
            </a:r>
            <a:r>
              <a:rPr lang="tr-TR" dirty="0" err="1"/>
              <a:t>Tolypotrix</a:t>
            </a:r>
            <a:r>
              <a:rPr lang="tr-TR" dirty="0"/>
              <a:t> </a:t>
            </a:r>
            <a:r>
              <a:rPr lang="tr-TR" dirty="0" err="1"/>
              <a:t>spp</a:t>
            </a:r>
            <a:r>
              <a:rPr lang="tr-TR" dirty="0" smtClean="0"/>
              <a:t>.)</a:t>
            </a:r>
          </a:p>
          <a:p>
            <a:pPr algn="just"/>
            <a:r>
              <a:rPr lang="tr-TR" dirty="0" err="1" smtClean="0"/>
              <a:t>Fotosentetik</a:t>
            </a:r>
            <a:r>
              <a:rPr lang="tr-TR" dirty="0" smtClean="0"/>
              <a:t> Bakteriler </a:t>
            </a:r>
            <a:r>
              <a:rPr lang="tr-TR" dirty="0"/>
              <a:t>(</a:t>
            </a:r>
            <a:r>
              <a:rPr lang="tr-TR" dirty="0" err="1"/>
              <a:t>Chlorobium</a:t>
            </a:r>
            <a:r>
              <a:rPr lang="tr-TR" dirty="0"/>
              <a:t>, </a:t>
            </a:r>
            <a:r>
              <a:rPr lang="tr-TR" dirty="0" err="1"/>
              <a:t>Cbromatiumi</a:t>
            </a:r>
            <a:r>
              <a:rPr lang="tr-TR" dirty="0"/>
              <a:t>, </a:t>
            </a:r>
            <a:r>
              <a:rPr lang="tr-TR" dirty="0" err="1"/>
              <a:t>Rhodomicrobium</a:t>
            </a:r>
            <a:r>
              <a:rPr lang="tr-TR" dirty="0"/>
              <a:t> </a:t>
            </a:r>
            <a:r>
              <a:rPr lang="tr-TR" dirty="0" err="1"/>
              <a:t>spp</a:t>
            </a:r>
            <a:r>
              <a:rPr lang="tr-TR" dirty="0" smtClean="0"/>
              <a:t>.)</a:t>
            </a:r>
          </a:p>
          <a:p>
            <a:pPr marL="82296" indent="0" algn="just">
              <a:buNone/>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706090"/>
          </a:xfrm>
        </p:spPr>
        <p:txBody>
          <a:bodyPr>
            <a:normAutofit/>
          </a:bodyPr>
          <a:lstStyle/>
          <a:p>
            <a:r>
              <a:rPr lang="tr-TR" sz="2400" dirty="0">
                <a:solidFill>
                  <a:srgbClr val="00B0F0"/>
                </a:solidFill>
              </a:rPr>
              <a:t>2-Simbiyotik Azot </a:t>
            </a:r>
            <a:r>
              <a:rPr lang="tr-TR" sz="2400" dirty="0" err="1">
                <a:solidFill>
                  <a:srgbClr val="00B0F0"/>
                </a:solidFill>
              </a:rPr>
              <a:t>Fiksasyonu</a:t>
            </a:r>
            <a:r>
              <a:rPr lang="tr-TR" sz="2400" dirty="0">
                <a:solidFill>
                  <a:srgbClr val="00B0F0"/>
                </a:solidFill>
              </a:rPr>
              <a:t> </a:t>
            </a:r>
            <a:endParaRPr lang="tr-TR" sz="2400" dirty="0"/>
          </a:p>
        </p:txBody>
      </p:sp>
      <p:sp>
        <p:nvSpPr>
          <p:cNvPr id="3" name="İçerik Yer Tutucusu 2"/>
          <p:cNvSpPr>
            <a:spLocks noGrp="1"/>
          </p:cNvSpPr>
          <p:nvPr>
            <p:ph idx="1"/>
          </p:nvPr>
        </p:nvSpPr>
        <p:spPr>
          <a:xfrm>
            <a:off x="827584" y="908720"/>
            <a:ext cx="8106104" cy="5195664"/>
          </a:xfrm>
        </p:spPr>
        <p:txBody>
          <a:bodyPr>
            <a:noAutofit/>
          </a:bodyPr>
          <a:lstStyle/>
          <a:p>
            <a:pPr algn="just"/>
            <a:r>
              <a:rPr lang="tr-TR" sz="2400" dirty="0" smtClean="0"/>
              <a:t>Biyolojik </a:t>
            </a:r>
            <a:r>
              <a:rPr lang="tr-TR" sz="2400" dirty="0"/>
              <a:t>azot </a:t>
            </a:r>
            <a:r>
              <a:rPr lang="tr-TR" sz="2400" dirty="0" err="1"/>
              <a:t>fiksasyonu</a:t>
            </a:r>
            <a:r>
              <a:rPr lang="tr-TR" sz="2400" dirty="0"/>
              <a:t>, dünya yüzeyinde </a:t>
            </a:r>
            <a:r>
              <a:rPr lang="tr-TR" sz="2400" dirty="0" err="1"/>
              <a:t>fikse</a:t>
            </a:r>
            <a:r>
              <a:rPr lang="tr-TR" sz="2400" dirty="0"/>
              <a:t> edilen azotun %70’ini kapsamakta ve bunun da %50’sini </a:t>
            </a:r>
            <a:r>
              <a:rPr lang="tr-TR" sz="2400" dirty="0" err="1"/>
              <a:t>simbiyotik</a:t>
            </a:r>
            <a:r>
              <a:rPr lang="tr-TR" sz="2400" dirty="0"/>
              <a:t> azot </a:t>
            </a:r>
            <a:r>
              <a:rPr lang="tr-TR" sz="2400" dirty="0" err="1"/>
              <a:t>fiksasyonu</a:t>
            </a:r>
            <a:r>
              <a:rPr lang="tr-TR" sz="2400" dirty="0"/>
              <a:t> oluşturmaktadır. </a:t>
            </a:r>
            <a:r>
              <a:rPr lang="tr-TR" sz="2400" dirty="0" err="1"/>
              <a:t>Simbiyotik</a:t>
            </a:r>
            <a:r>
              <a:rPr lang="tr-TR" sz="2400" dirty="0"/>
              <a:t> yolla azot </a:t>
            </a:r>
            <a:r>
              <a:rPr lang="tr-TR" sz="2400" dirty="0" err="1"/>
              <a:t>fikse</a:t>
            </a:r>
            <a:r>
              <a:rPr lang="tr-TR" sz="2400" dirty="0"/>
              <a:t> eden bakteriler üç grupta toplanmaktadır: - </a:t>
            </a:r>
            <a:r>
              <a:rPr lang="tr-TR" sz="2400" dirty="0" err="1">
                <a:solidFill>
                  <a:srgbClr val="00B0F0"/>
                </a:solidFill>
              </a:rPr>
              <a:t>Baklagil</a:t>
            </a:r>
            <a:r>
              <a:rPr lang="tr-TR" sz="2400" dirty="0">
                <a:solidFill>
                  <a:srgbClr val="00B0F0"/>
                </a:solidFill>
              </a:rPr>
              <a:t> bitkilerinin köklerinde yaşayan bakteriler, - </a:t>
            </a:r>
            <a:r>
              <a:rPr lang="tr-TR" sz="2400" dirty="0" err="1">
                <a:solidFill>
                  <a:srgbClr val="00B0F0"/>
                </a:solidFill>
              </a:rPr>
              <a:t>Baklagil</a:t>
            </a:r>
            <a:r>
              <a:rPr lang="tr-TR" sz="2400" dirty="0">
                <a:solidFill>
                  <a:srgbClr val="00B0F0"/>
                </a:solidFill>
              </a:rPr>
              <a:t> olmayan bitkilerin köklerinde ve üzerinde yaşayan bakteriler, - Bazı bitkilerin yapraklarında yaşayan bakteriler. </a:t>
            </a:r>
            <a:r>
              <a:rPr lang="tr-TR" sz="2400" dirty="0" err="1"/>
              <a:t>Simbiyotik</a:t>
            </a:r>
            <a:r>
              <a:rPr lang="tr-TR" sz="2400" dirty="0"/>
              <a:t> azot </a:t>
            </a:r>
            <a:r>
              <a:rPr lang="tr-TR" sz="2400" dirty="0" err="1"/>
              <a:t>fiksasyonunu</a:t>
            </a:r>
            <a:r>
              <a:rPr lang="tr-TR" sz="2400" dirty="0"/>
              <a:t> özellikle baklagillerle ortak yaşayan </a:t>
            </a:r>
            <a:r>
              <a:rPr lang="tr-TR" sz="2400" dirty="0" err="1"/>
              <a:t>Rhizobium</a:t>
            </a:r>
            <a:r>
              <a:rPr lang="tr-TR" sz="2400" dirty="0"/>
              <a:t> bakterileri yapmaktadır. </a:t>
            </a:r>
            <a:r>
              <a:rPr lang="tr-TR" sz="2400" dirty="0" err="1"/>
              <a:t>Simbiyotik</a:t>
            </a:r>
            <a:r>
              <a:rPr lang="tr-TR" sz="2400" dirty="0"/>
              <a:t> yaşayan bu bakteriler ”konukçu” denilen </a:t>
            </a:r>
            <a:r>
              <a:rPr lang="tr-TR" sz="2400" dirty="0" err="1"/>
              <a:t>baklagilin</a:t>
            </a:r>
            <a:r>
              <a:rPr lang="tr-TR" sz="2400" dirty="0"/>
              <a:t> kökleri üzerinde yaşarlar. Bakteri bu konukçu bitkiden kendi ihtiyacı olan karbonhidratları alırken, havadan aldığı azotu konukçuya verir. Karşılıklı işbirliği esasına dayanan bu yaşam şekline </a:t>
            </a:r>
            <a:r>
              <a:rPr lang="tr-TR" sz="2400" dirty="0">
                <a:solidFill>
                  <a:srgbClr val="00B0F0"/>
                </a:solidFill>
              </a:rPr>
              <a:t>“</a:t>
            </a:r>
            <a:r>
              <a:rPr lang="tr-TR" sz="2400" dirty="0" err="1">
                <a:solidFill>
                  <a:srgbClr val="00B0F0"/>
                </a:solidFill>
              </a:rPr>
              <a:t>simbiyotik</a:t>
            </a:r>
            <a:r>
              <a:rPr lang="tr-TR" sz="2400" dirty="0">
                <a:solidFill>
                  <a:srgbClr val="00B0F0"/>
                </a:solidFill>
              </a:rPr>
              <a:t> yaşam” </a:t>
            </a:r>
            <a:r>
              <a:rPr lang="tr-TR" sz="2400" dirty="0"/>
              <a:t>denir. </a:t>
            </a:r>
            <a:r>
              <a:rPr lang="tr-TR" sz="2400" dirty="0" err="1"/>
              <a:t>Rhizobium</a:t>
            </a:r>
            <a:r>
              <a:rPr lang="tr-TR" sz="2400" dirty="0"/>
              <a:t> bakterisi konukçu bitki üzerinde </a:t>
            </a:r>
            <a:r>
              <a:rPr lang="tr-TR" sz="2400" dirty="0">
                <a:solidFill>
                  <a:srgbClr val="00B0F0"/>
                </a:solidFill>
              </a:rPr>
              <a:t>nodül </a:t>
            </a:r>
            <a:r>
              <a:rPr lang="tr-TR" sz="2400" dirty="0"/>
              <a:t>denen yumrular meydana getirir ve bu yumrular içerisinde azot </a:t>
            </a:r>
            <a:r>
              <a:rPr lang="tr-TR" sz="2400" dirty="0" err="1"/>
              <a:t>fiksasyonu</a:t>
            </a:r>
            <a:r>
              <a:rPr lang="tr-TR" sz="2400" dirty="0"/>
              <a:t> </a:t>
            </a:r>
            <a:r>
              <a:rPr lang="tr-TR" sz="2400" dirty="0" smtClean="0"/>
              <a:t>yapar. </a:t>
            </a:r>
            <a:endParaRPr lang="tr-TR" sz="2400" dirty="0"/>
          </a:p>
          <a:p>
            <a:pPr algn="just"/>
            <a:endParaRPr lang="tr-TR" sz="2400" dirty="0"/>
          </a:p>
        </p:txBody>
      </p:sp>
    </p:spTree>
    <p:extLst>
      <p:ext uri="{BB962C8B-B14F-4D97-AF65-F5344CB8AC3E}">
        <p14:creationId xmlns:p14="http://schemas.microsoft.com/office/powerpoint/2010/main" val="374218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4624"/>
            <a:ext cx="8640960" cy="6984776"/>
          </a:xfrm>
        </p:spPr>
        <p:txBody>
          <a:bodyPr>
            <a:normAutofit fontScale="85000" lnSpcReduction="10000"/>
          </a:bodyPr>
          <a:lstStyle/>
          <a:p>
            <a:pPr algn="just"/>
            <a:r>
              <a:rPr lang="tr-TR" dirty="0"/>
              <a:t>Atmosferde bol miktarda bulunan bu moleküler azotun amonyum formlarına indirgenerek yarayışlı hale geçmesine azot </a:t>
            </a:r>
            <a:r>
              <a:rPr lang="tr-TR" dirty="0" err="1"/>
              <a:t>fiksasyonu</a:t>
            </a:r>
            <a:r>
              <a:rPr lang="tr-TR" dirty="0"/>
              <a:t> denir. </a:t>
            </a:r>
            <a:r>
              <a:rPr lang="tr-TR" dirty="0">
                <a:solidFill>
                  <a:srgbClr val="0000CC"/>
                </a:solidFill>
              </a:rPr>
              <a:t>Azot </a:t>
            </a:r>
            <a:r>
              <a:rPr lang="tr-TR" dirty="0" err="1">
                <a:solidFill>
                  <a:srgbClr val="0000CC"/>
                </a:solidFill>
              </a:rPr>
              <a:t>fiksasyonu</a:t>
            </a:r>
            <a:r>
              <a:rPr lang="tr-TR" dirty="0">
                <a:solidFill>
                  <a:srgbClr val="0000CC"/>
                </a:solidFill>
              </a:rPr>
              <a:t> sonucu yılda 175 milyon ton azot tespit edilmekte ve bunun da yaklaşık yarısı </a:t>
            </a:r>
            <a:r>
              <a:rPr lang="tr-TR" dirty="0" err="1">
                <a:solidFill>
                  <a:srgbClr val="0000CC"/>
                </a:solidFill>
              </a:rPr>
              <a:t>Rhizobium</a:t>
            </a:r>
            <a:r>
              <a:rPr lang="tr-TR" dirty="0">
                <a:solidFill>
                  <a:srgbClr val="0000CC"/>
                </a:solidFill>
              </a:rPr>
              <a:t> </a:t>
            </a:r>
            <a:r>
              <a:rPr lang="tr-TR" dirty="0" err="1">
                <a:solidFill>
                  <a:srgbClr val="0000CC"/>
                </a:solidFill>
              </a:rPr>
              <a:t>spp</a:t>
            </a:r>
            <a:r>
              <a:rPr lang="tr-TR" dirty="0">
                <a:solidFill>
                  <a:srgbClr val="0000CC"/>
                </a:solidFill>
              </a:rPr>
              <a:t>. bakterilerinin baklagillerle olan </a:t>
            </a:r>
            <a:r>
              <a:rPr lang="tr-TR" dirty="0" err="1">
                <a:solidFill>
                  <a:srgbClr val="0000CC"/>
                </a:solidFill>
              </a:rPr>
              <a:t>simbiyotik</a:t>
            </a:r>
            <a:r>
              <a:rPr lang="tr-TR" dirty="0">
                <a:solidFill>
                  <a:srgbClr val="0000CC"/>
                </a:solidFill>
              </a:rPr>
              <a:t> ilişkisi sonucu sağlanmaktadır. </a:t>
            </a:r>
            <a:r>
              <a:rPr lang="tr-TR" dirty="0"/>
              <a:t>Gerek dünya protein ihtiyacının artması, gerekse mineral azotlu gübrelerin üretimi ve kullanımı sırasında ortaya çıkan çevre sorunları nedeniyle </a:t>
            </a:r>
            <a:r>
              <a:rPr lang="tr-TR" dirty="0" err="1">
                <a:solidFill>
                  <a:srgbClr val="0000CC"/>
                </a:solidFill>
              </a:rPr>
              <a:t>Rhizobium</a:t>
            </a:r>
            <a:r>
              <a:rPr lang="tr-TR" dirty="0">
                <a:solidFill>
                  <a:srgbClr val="0000CC"/>
                </a:solidFill>
              </a:rPr>
              <a:t> </a:t>
            </a:r>
            <a:r>
              <a:rPr lang="tr-TR" dirty="0" err="1">
                <a:solidFill>
                  <a:srgbClr val="0000CC"/>
                </a:solidFill>
              </a:rPr>
              <a:t>spp</a:t>
            </a:r>
            <a:r>
              <a:rPr lang="tr-TR" dirty="0">
                <a:solidFill>
                  <a:srgbClr val="0000CC"/>
                </a:solidFill>
              </a:rPr>
              <a:t>. </a:t>
            </a:r>
            <a:r>
              <a:rPr lang="tr-TR" dirty="0"/>
              <a:t>bakterileri tarafından </a:t>
            </a:r>
            <a:r>
              <a:rPr lang="tr-TR" dirty="0" smtClean="0"/>
              <a:t>gerçekleştirilen </a:t>
            </a:r>
            <a:r>
              <a:rPr lang="tr-TR" dirty="0" err="1"/>
              <a:t>simbiyotik</a:t>
            </a:r>
            <a:r>
              <a:rPr lang="tr-TR" dirty="0"/>
              <a:t> azot </a:t>
            </a:r>
            <a:r>
              <a:rPr lang="tr-TR" dirty="0" err="1"/>
              <a:t>fiksasyonunun</a:t>
            </a:r>
            <a:r>
              <a:rPr lang="tr-TR" dirty="0"/>
              <a:t> önemi gün geçtikçe artmaktadır. </a:t>
            </a:r>
            <a:endParaRPr lang="tr-TR" dirty="0" smtClean="0"/>
          </a:p>
          <a:p>
            <a:pPr algn="just"/>
            <a:r>
              <a:rPr lang="tr-TR" dirty="0"/>
              <a:t>Tabiatta azotun ana kaynağı atmosferdir. Atmosferde %78 oranında azot bulunmasına </a:t>
            </a:r>
            <a:r>
              <a:rPr lang="tr-TR" dirty="0" smtClean="0"/>
              <a:t>rağmen, </a:t>
            </a:r>
            <a:r>
              <a:rPr lang="tr-TR" dirty="0" err="1" smtClean="0"/>
              <a:t>elementel</a:t>
            </a:r>
            <a:r>
              <a:rPr lang="tr-TR" dirty="0" smtClean="0"/>
              <a:t> </a:t>
            </a:r>
            <a:r>
              <a:rPr lang="tr-TR" dirty="0"/>
              <a:t>azottan doğ- </a:t>
            </a:r>
            <a:r>
              <a:rPr lang="tr-TR" dirty="0" err="1"/>
              <a:t>rudan</a:t>
            </a:r>
            <a:r>
              <a:rPr lang="tr-TR" dirty="0"/>
              <a:t> yararlanabilen canlı sayısı çok azdır. Canlıların bu kaynaktan yararlanabilmeleri için azot molekülleri arasındaki üçlü bağın ikili bağa indirgenmesi ve azotun hidrojen ve </a:t>
            </a:r>
            <a:r>
              <a:rPr lang="tr-TR" dirty="0" smtClean="0"/>
              <a:t>oksijenle birleşmesi </a:t>
            </a:r>
            <a:r>
              <a:rPr lang="tr-TR" dirty="0"/>
              <a:t>gerekir ki, buna azot </a:t>
            </a:r>
            <a:r>
              <a:rPr lang="tr-TR" dirty="0" err="1"/>
              <a:t>fiksasyonu</a:t>
            </a:r>
            <a:r>
              <a:rPr lang="tr-TR" dirty="0"/>
              <a:t> denir</a:t>
            </a:r>
            <a:endParaRPr lang="tr-TR" dirty="0" smtClean="0"/>
          </a:p>
          <a:p>
            <a:pPr algn="just"/>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71414"/>
            <a:ext cx="7992888" cy="1883038"/>
          </a:xfrm>
        </p:spPr>
        <p:txBody>
          <a:bodyPr>
            <a:normAutofit/>
          </a:bodyPr>
          <a:lstStyle/>
          <a:p>
            <a:pPr marL="82296" indent="0" algn="just">
              <a:buNone/>
            </a:pPr>
            <a:r>
              <a:rPr lang="tr-TR" sz="2800" dirty="0" smtClean="0"/>
              <a:t>Azot döngüsüne insan etkileri: </a:t>
            </a:r>
            <a:r>
              <a:rPr lang="tr-TR" sz="2800" dirty="0" smtClean="0">
                <a:solidFill>
                  <a:srgbClr val="7030A0"/>
                </a:solidFill>
              </a:rPr>
              <a:t>Kükürt ve azot dolaşımına insan etkileri sonucu asit yağmurları</a:t>
            </a:r>
            <a:r>
              <a:rPr lang="tr-TR" sz="2800" dirty="0"/>
              <a:t>, </a:t>
            </a:r>
            <a:r>
              <a:rPr lang="tr-TR" sz="2800" dirty="0" smtClean="0">
                <a:solidFill>
                  <a:srgbClr val="00B0F0"/>
                </a:solidFill>
              </a:rPr>
              <a:t>fosfor </a:t>
            </a:r>
            <a:r>
              <a:rPr lang="tr-TR" sz="2800" dirty="0">
                <a:solidFill>
                  <a:srgbClr val="00B0F0"/>
                </a:solidFill>
              </a:rPr>
              <a:t>ve azot dolaşımına insan etkileri sonucu </a:t>
            </a:r>
            <a:r>
              <a:rPr lang="tr-TR" sz="2800" dirty="0" err="1" smtClean="0">
                <a:solidFill>
                  <a:srgbClr val="00B0F0"/>
                </a:solidFill>
              </a:rPr>
              <a:t>ötrifikasyon</a:t>
            </a:r>
            <a:r>
              <a:rPr lang="tr-TR" sz="2800" dirty="0" smtClean="0">
                <a:solidFill>
                  <a:srgbClr val="00B0F0"/>
                </a:solidFill>
              </a:rPr>
              <a:t> </a:t>
            </a:r>
            <a:r>
              <a:rPr lang="tr-TR" sz="2800" dirty="0" smtClean="0"/>
              <a:t>oluşmaktadır. </a:t>
            </a:r>
            <a:endParaRPr lang="tr-TR" sz="2800" dirty="0"/>
          </a:p>
        </p:txBody>
      </p:sp>
      <p:sp>
        <p:nvSpPr>
          <p:cNvPr id="4" name="Dikdörtgen 3"/>
          <p:cNvSpPr/>
          <p:nvPr/>
        </p:nvSpPr>
        <p:spPr>
          <a:xfrm>
            <a:off x="971600" y="1928802"/>
            <a:ext cx="8064896" cy="4339650"/>
          </a:xfrm>
          <a:prstGeom prst="rect">
            <a:avLst/>
          </a:prstGeom>
        </p:spPr>
        <p:txBody>
          <a:bodyPr wrap="square">
            <a:spAutoFit/>
          </a:bodyPr>
          <a:lstStyle/>
          <a:p>
            <a:pPr algn="just"/>
            <a:r>
              <a:rPr lang="tr-TR" sz="2300" dirty="0" smtClean="0">
                <a:solidFill>
                  <a:srgbClr val="00B0F0"/>
                </a:solidFill>
              </a:rPr>
              <a:t>İnsanlar </a:t>
            </a:r>
            <a:r>
              <a:rPr lang="tr-TR" sz="2300" dirty="0">
                <a:solidFill>
                  <a:srgbClr val="00B0F0"/>
                </a:solidFill>
              </a:rPr>
              <a:t>tüm madde döngülerine olduğu gibi azot döngüsüne de müdahale etmektedir. Bu müdahale beş şekilde olmaktadır. </a:t>
            </a:r>
          </a:p>
          <a:p>
            <a:pPr algn="just"/>
            <a:r>
              <a:rPr lang="tr-TR" sz="2300" dirty="0"/>
              <a:t>a) Nitrat ve amonyum tuzları halinde suni gübre üreterek</a:t>
            </a:r>
            <a:r>
              <a:rPr lang="tr-TR" sz="2300" dirty="0" smtClean="0"/>
              <a:t>, toprağa </a:t>
            </a:r>
            <a:endParaRPr lang="tr-TR" sz="2300" dirty="0"/>
          </a:p>
          <a:p>
            <a:pPr algn="just"/>
            <a:r>
              <a:rPr lang="tr-TR" sz="2300" dirty="0"/>
              <a:t>b) Termik santral ve metal işleyen tesislerin bacaları ile araba </a:t>
            </a:r>
            <a:r>
              <a:rPr lang="tr-TR" sz="2300" dirty="0" err="1"/>
              <a:t>eksozlarından</a:t>
            </a:r>
            <a:r>
              <a:rPr lang="tr-TR" sz="2300" dirty="0"/>
              <a:t> azot oksit gazları </a:t>
            </a:r>
            <a:r>
              <a:rPr lang="tr-TR" sz="2300" dirty="0" smtClean="0"/>
              <a:t>halinde atmosfere, </a:t>
            </a:r>
            <a:endParaRPr lang="tr-TR" sz="2300" dirty="0"/>
          </a:p>
          <a:p>
            <a:pPr algn="just"/>
            <a:r>
              <a:rPr lang="tr-TR" sz="2300" dirty="0"/>
              <a:t>c) Endüstriyel ve evsel </a:t>
            </a:r>
            <a:r>
              <a:rPr lang="tr-TR" sz="2300" dirty="0" err="1"/>
              <a:t>atıksuların</a:t>
            </a:r>
            <a:r>
              <a:rPr lang="tr-TR" sz="2300" dirty="0"/>
              <a:t> nitrat </a:t>
            </a:r>
            <a:r>
              <a:rPr lang="tr-TR" sz="2300" dirty="0" smtClean="0"/>
              <a:t>içerikleriyle sulara,</a:t>
            </a:r>
            <a:endParaRPr lang="tr-TR" sz="2300" dirty="0"/>
          </a:p>
          <a:p>
            <a:pPr algn="just"/>
            <a:r>
              <a:rPr lang="tr-TR" sz="2300" dirty="0"/>
              <a:t>d) Topraktaki azotun yıkanarak sulara karışması </a:t>
            </a:r>
            <a:r>
              <a:rPr lang="tr-TR" sz="2300" dirty="0" smtClean="0"/>
              <a:t>ile göl-akarsulara,</a:t>
            </a:r>
            <a:endParaRPr lang="tr-TR" sz="2300" dirty="0"/>
          </a:p>
          <a:p>
            <a:pPr algn="just"/>
            <a:r>
              <a:rPr lang="tr-TR" sz="2300" dirty="0"/>
              <a:t>e) Son yıllarda artan besiciliğin neden olduğu dışkı </a:t>
            </a:r>
            <a:r>
              <a:rPr lang="tr-TR" sz="2300" dirty="0" smtClean="0"/>
              <a:t>atıklarıyla toprak ve sulara verilmektedir. </a:t>
            </a:r>
          </a:p>
          <a:p>
            <a:pPr algn="just"/>
            <a:r>
              <a:rPr lang="tr-TR" sz="2300" dirty="0"/>
              <a:t>Azot döngüsünde görülen kayıplar, yeraltı ve nehir sularındaki nitratların dip </a:t>
            </a:r>
            <a:r>
              <a:rPr lang="tr-TR" sz="2300" dirty="0" err="1"/>
              <a:t>sedimanlarında</a:t>
            </a:r>
            <a:r>
              <a:rPr lang="tr-TR" sz="2300" dirty="0"/>
              <a:t> birikmesiyle olur. Buna karşın yanardağlardan çıkan azot gazları bunu telafi etmektedir.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16632"/>
            <a:ext cx="7498080" cy="706090"/>
          </a:xfrm>
        </p:spPr>
        <p:txBody>
          <a:bodyPr>
            <a:normAutofit/>
          </a:bodyPr>
          <a:lstStyle/>
          <a:p>
            <a:r>
              <a:rPr lang="tr-T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FOSFOR DOLAŞIMI</a:t>
            </a:r>
          </a:p>
        </p:txBody>
      </p:sp>
      <p:sp>
        <p:nvSpPr>
          <p:cNvPr id="3" name="İçerik Yer Tutucusu 2"/>
          <p:cNvSpPr>
            <a:spLocks noGrp="1"/>
          </p:cNvSpPr>
          <p:nvPr>
            <p:ph idx="1"/>
          </p:nvPr>
        </p:nvSpPr>
        <p:spPr>
          <a:xfrm>
            <a:off x="755576" y="836712"/>
            <a:ext cx="8178112" cy="6192688"/>
          </a:xfrm>
        </p:spPr>
        <p:txBody>
          <a:bodyPr>
            <a:normAutofit fontScale="85000" lnSpcReduction="10000"/>
          </a:bodyPr>
          <a:lstStyle/>
          <a:p>
            <a:pPr algn="just"/>
            <a:r>
              <a:rPr lang="tr-TR" dirty="0"/>
              <a:t>Fosfor canlılarda nükleik asitlerin, enerji aktarımını </a:t>
            </a:r>
            <a:r>
              <a:rPr lang="tr-TR" dirty="0" err="1"/>
              <a:t>saglayan</a:t>
            </a:r>
            <a:r>
              <a:rPr lang="tr-TR" dirty="0"/>
              <a:t> </a:t>
            </a:r>
            <a:r>
              <a:rPr lang="tr-TR" dirty="0" err="1"/>
              <a:t>ATP'nin</a:t>
            </a:r>
            <a:r>
              <a:rPr lang="tr-TR" dirty="0"/>
              <a:t>, hücre zarının yapısında, kemik ve </a:t>
            </a:r>
            <a:r>
              <a:rPr lang="tr-TR" dirty="0" err="1"/>
              <a:t>dislerde</a:t>
            </a:r>
            <a:r>
              <a:rPr lang="tr-TR" dirty="0"/>
              <a:t> bulunur. Fosforun doğadaki esas rezervleri, yeryüzündeki </a:t>
            </a:r>
            <a:r>
              <a:rPr lang="tr-TR" dirty="0" err="1"/>
              <a:t>fosfatlı</a:t>
            </a:r>
            <a:r>
              <a:rPr lang="tr-TR" dirty="0"/>
              <a:t> kayalar ve sulardır. </a:t>
            </a:r>
            <a:r>
              <a:rPr lang="tr-TR" dirty="0" err="1" smtClean="0"/>
              <a:t>Şekil'de</a:t>
            </a:r>
            <a:r>
              <a:rPr lang="tr-TR" dirty="0" smtClean="0"/>
              <a:t> </a:t>
            </a:r>
            <a:r>
              <a:rPr lang="tr-TR" dirty="0"/>
              <a:t>de şematik olarak görüldüğü gibi fosfor  döngüsünün temelini, fosforun karalardan denizlere ve denizlerden de karalara </a:t>
            </a:r>
            <a:r>
              <a:rPr lang="tr-TR" dirty="0" err="1"/>
              <a:t>taşınımı</a:t>
            </a:r>
            <a:r>
              <a:rPr lang="tr-TR" dirty="0"/>
              <a:t> teşkil eder. Fosfor bitkiler tarafından genellikle suda çözünmüş olarak </a:t>
            </a:r>
            <a:r>
              <a:rPr lang="tr-TR" dirty="0" err="1"/>
              <a:t>ortofosfot</a:t>
            </a:r>
            <a:r>
              <a:rPr lang="tr-TR" dirty="0"/>
              <a:t> halinde (H</a:t>
            </a:r>
            <a:r>
              <a:rPr lang="tr-TR" baseline="-25000" dirty="0"/>
              <a:t>2</a:t>
            </a:r>
            <a:r>
              <a:rPr lang="tr-TR" dirty="0"/>
              <a:t>PO</a:t>
            </a:r>
            <a:r>
              <a:rPr lang="tr-TR" baseline="-25000" dirty="0"/>
              <a:t>4</a:t>
            </a:r>
            <a:r>
              <a:rPr lang="tr-TR" dirty="0"/>
              <a:t>) alınır. Bitkiler tarafından organik fosfora çevrilir. Beslenme yoluyla tüketici organizmalara ve organik atık veya ölü organik maddelerin mikroorganizmalar tarafından ayrıştırılması ile de inorganik hale geçerek tekrar bitkiler tarafından kullanılacak forma girer. Fosforun canlı dokularda bulunan kısmı,  kara ve sulardaki rezerve oranla çok azdır. </a:t>
            </a:r>
          </a:p>
          <a:p>
            <a:pPr marL="82296" indent="0" algn="just">
              <a:buNone/>
            </a:pPr>
            <a:endParaRPr lang="tr-TR" dirty="0"/>
          </a:p>
        </p:txBody>
      </p:sp>
    </p:spTree>
    <p:extLst>
      <p:ext uri="{BB962C8B-B14F-4D97-AF65-F5344CB8AC3E}">
        <p14:creationId xmlns:p14="http://schemas.microsoft.com/office/powerpoint/2010/main" val="1022661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effectLst/>
              </a:rPr>
              <a:t>Fosfor </a:t>
            </a:r>
            <a:r>
              <a:rPr lang="tr-TR" sz="3200" dirty="0">
                <a:effectLst/>
              </a:rPr>
              <a:t>Dolaşımı </a:t>
            </a:r>
            <a:r>
              <a:rPr lang="tr-TR" sz="3200" dirty="0" smtClean="0">
                <a:effectLst/>
              </a:rPr>
              <a:t/>
            </a:r>
            <a:br>
              <a:rPr lang="tr-TR" sz="3200" dirty="0" smtClean="0">
                <a:effectLst/>
              </a:rPr>
            </a:br>
            <a:r>
              <a:rPr lang="tr-TR" sz="1400" dirty="0" smtClean="0">
                <a:effectLst/>
              </a:rPr>
              <a:t>(</a:t>
            </a:r>
            <a:r>
              <a:rPr lang="tr-TR" sz="1400" dirty="0">
                <a:effectLst/>
              </a:rPr>
              <a:t>Şekil sevgili öğrencim Gökben Kıran tarafından çizilmiştir)</a:t>
            </a:r>
            <a:r>
              <a:rPr lang="tr-TR" sz="1600" dirty="0">
                <a:effectLst/>
              </a:rPr>
              <a:t/>
            </a:r>
            <a:br>
              <a:rPr lang="tr-TR" sz="1600" dirty="0">
                <a:effectLst/>
              </a:rPr>
            </a:br>
            <a:endParaRPr lang="tr-TR" sz="16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2776"/>
            <a:ext cx="94704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51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ASTRONOMİK DOLAŞIM </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Dünya kendi ekseni etrafında 24 saatte bir kez, güneş etrafında ise 365 gün 6 saatte bir kez  dolaşarak, gece ve gündüzler ile mevsimler oluşur. </a:t>
            </a:r>
          </a:p>
          <a:p>
            <a:r>
              <a:rPr lang="tr-TR" dirty="0" smtClean="0"/>
              <a:t>Ay ise dünya etrafını bir ayda dolaşır. Bu dolaşım süreçlerine astronomik dolaşım denir. </a:t>
            </a:r>
          </a:p>
          <a:p>
            <a:r>
              <a:rPr lang="tr-TR" dirty="0" smtClean="0"/>
              <a:t>Samanyolu galaksisinde güneş sistemi de belirli bir yörüngededir. </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60648"/>
            <a:ext cx="8106104" cy="5987752"/>
          </a:xfrm>
        </p:spPr>
        <p:txBody>
          <a:bodyPr>
            <a:normAutofit fontScale="85000" lnSpcReduction="10000"/>
          </a:bodyPr>
          <a:lstStyle/>
          <a:p>
            <a:pPr algn="just"/>
            <a:r>
              <a:rPr lang="tr-TR" dirty="0" smtClean="0"/>
              <a:t>Yağmur suları ve </a:t>
            </a:r>
            <a:r>
              <a:rPr lang="tr-TR" dirty="0"/>
              <a:t>erozyon </a:t>
            </a:r>
            <a:r>
              <a:rPr lang="tr-TR" dirty="0" smtClean="0"/>
              <a:t>yoluyla yıkanarak yıkarak aşınarak </a:t>
            </a:r>
            <a:r>
              <a:rPr lang="tr-TR" dirty="0"/>
              <a:t>sulara karışan</a:t>
            </a:r>
            <a:r>
              <a:rPr lang="tr-TR" b="1" dirty="0"/>
              <a:t> </a:t>
            </a:r>
            <a:r>
              <a:rPr lang="tr-TR" dirty="0"/>
              <a:t>fosfatın büyük bir kısmı </a:t>
            </a:r>
            <a:r>
              <a:rPr lang="tr-TR" dirty="0" smtClean="0"/>
              <a:t>akarsu-göl ve denizlere </a:t>
            </a:r>
            <a:r>
              <a:rPr lang="tr-TR" dirty="0"/>
              <a:t>ulaşır. Bu fosfat su bitkileri tarafından kullanılırlar. Besin zinciri yoluyla tüketicilere aktarılır. Organizmaların ölümü ve sığ sularda dibe çökmesi ile tortularda birikir. Milyonlarca yıl süren jeolojik yer hareketleriyle tekrar yeryüzüne ulaşır. Ancak fosforun karalardan denizlere taşınması olayı hızlı, dağların oluşmasıyla denizlerden karalara taşınması olayı çok yavaştır. </a:t>
            </a:r>
            <a:endParaRPr lang="tr-TR" dirty="0" smtClean="0"/>
          </a:p>
          <a:p>
            <a:pPr algn="just"/>
            <a:r>
              <a:rPr lang="tr-TR" dirty="0" smtClean="0"/>
              <a:t>Jeolojik </a:t>
            </a:r>
            <a:r>
              <a:rPr lang="tr-TR" dirty="0"/>
              <a:t>hareketlerden başka fosforun denizlerden karalara dönüşü başlıca iki yolla olur. Bunlar balıkçılık ve kuş gübresi (guano) üretimidir. Dolaylı olarak balıkçılık yoluyla yılda ortalama 60000 ton, kuş gübresi ile de 300000-400000 ton fosfor karalara aktarılır. </a:t>
            </a:r>
          </a:p>
          <a:p>
            <a:pPr algn="just"/>
            <a:endParaRPr lang="tr-TR" dirty="0"/>
          </a:p>
        </p:txBody>
      </p:sp>
    </p:spTree>
    <p:extLst>
      <p:ext uri="{BB962C8B-B14F-4D97-AF65-F5344CB8AC3E}">
        <p14:creationId xmlns:p14="http://schemas.microsoft.com/office/powerpoint/2010/main" val="105885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0"/>
            <a:ext cx="7498080" cy="1143000"/>
          </a:xfrm>
        </p:spPr>
        <p:txBody>
          <a:bodyPr>
            <a:normAutofit/>
          </a:bodyPr>
          <a:lstStyle/>
          <a:p>
            <a:r>
              <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İnsanların fosfor döngüsüne etkisi</a:t>
            </a:r>
          </a:p>
        </p:txBody>
      </p:sp>
      <p:sp>
        <p:nvSpPr>
          <p:cNvPr id="3" name="İçerik Yer Tutucusu 2"/>
          <p:cNvSpPr>
            <a:spLocks noGrp="1"/>
          </p:cNvSpPr>
          <p:nvPr>
            <p:ph idx="1"/>
          </p:nvPr>
        </p:nvSpPr>
        <p:spPr>
          <a:xfrm>
            <a:off x="899592" y="1071546"/>
            <a:ext cx="7890080" cy="5929354"/>
          </a:xfrm>
        </p:spPr>
        <p:txBody>
          <a:bodyPr>
            <a:normAutofit fontScale="77500" lnSpcReduction="20000"/>
          </a:bodyPr>
          <a:lstStyle/>
          <a:p>
            <a:pPr algn="just"/>
            <a:r>
              <a:rPr lang="tr-TR" dirty="0"/>
              <a:t>İnsanların fosfor döngüsüne etkisi, zaten hızlı olan karalardan denizlere akışı daha hızlandırarak olur. </a:t>
            </a:r>
            <a:r>
              <a:rPr lang="tr-TR" dirty="0" err="1"/>
              <a:t>Fosfatlı</a:t>
            </a:r>
            <a:r>
              <a:rPr lang="tr-TR" dirty="0"/>
              <a:t> gübre üretiminde ham madde doğadaki </a:t>
            </a:r>
            <a:r>
              <a:rPr lang="tr-TR" dirty="0" err="1"/>
              <a:t>fosfatlı</a:t>
            </a:r>
            <a:r>
              <a:rPr lang="tr-TR" dirty="0"/>
              <a:t> kayalardır. Bu kayalar çıkarılarak işlenmek suretiyle </a:t>
            </a:r>
            <a:r>
              <a:rPr lang="tr-TR" dirty="0" err="1"/>
              <a:t>fosfatlı</a:t>
            </a:r>
            <a:r>
              <a:rPr lang="tr-TR" dirty="0"/>
              <a:t> gübreler üretilir. </a:t>
            </a:r>
            <a:endParaRPr lang="tr-TR" dirty="0" smtClean="0"/>
          </a:p>
          <a:p>
            <a:pPr algn="just"/>
            <a:r>
              <a:rPr lang="tr-TR" dirty="0" smtClean="0"/>
              <a:t>Yılda </a:t>
            </a:r>
            <a:r>
              <a:rPr lang="tr-TR" dirty="0"/>
              <a:t>ortalama 2 milyon ton fosfatın çıkarıldığı tahmin edilmektedir. İşlenerek gübre yapılan bu fosfat kullanıldıktan sonra sularla yıkanarak göl ve denizlere taşınır. </a:t>
            </a:r>
            <a:endParaRPr lang="tr-TR" dirty="0" smtClean="0"/>
          </a:p>
          <a:p>
            <a:pPr algn="just"/>
            <a:r>
              <a:rPr lang="tr-TR" dirty="0" smtClean="0"/>
              <a:t>Bu </a:t>
            </a:r>
            <a:r>
              <a:rPr lang="tr-TR" dirty="0"/>
              <a:t>arada evsel ve endüstriyel atıklardaki fosfatlar da önemli kirleticilerdir. Göl ve denizlerde mg/</a:t>
            </a:r>
            <a:r>
              <a:rPr lang="tr-TR" dirty="0" err="1"/>
              <a:t>lt</a:t>
            </a:r>
            <a:r>
              <a:rPr lang="tr-TR" dirty="0"/>
              <a:t> olarak yıllık ortalama 0,1 fosfat / 0.8 azot </a:t>
            </a:r>
            <a:r>
              <a:rPr lang="tr-TR" dirty="0" err="1"/>
              <a:t>yılboyu</a:t>
            </a:r>
            <a:r>
              <a:rPr lang="tr-TR" dirty="0"/>
              <a:t>, ilkbahar ayı </a:t>
            </a:r>
            <a:r>
              <a:rPr lang="tr-TR" dirty="0">
                <a:solidFill>
                  <a:srgbClr val="7030A0"/>
                </a:solidFill>
              </a:rPr>
              <a:t>için 0.02 fosfat / 0.32 azot </a:t>
            </a:r>
            <a:r>
              <a:rPr lang="tr-TR" dirty="0"/>
              <a:t>miktarı da ilkbaharda </a:t>
            </a:r>
            <a:r>
              <a:rPr lang="tr-TR" dirty="0" err="1"/>
              <a:t>ötrifikasyona</a:t>
            </a:r>
            <a:r>
              <a:rPr lang="tr-TR" dirty="0"/>
              <a:t> neden olmaktadır. Bu konuda en önemli kriter karbon/azot/fosfor oranıdır. Ancak fosfor </a:t>
            </a:r>
            <a:r>
              <a:rPr lang="tr-TR" dirty="0" err="1"/>
              <a:t>toksik</a:t>
            </a:r>
            <a:r>
              <a:rPr lang="tr-TR" dirty="0"/>
              <a:t> karakterde bir kirletici olmayıp besin maddesi çokluğu ile alg üretimi oluşturur. </a:t>
            </a:r>
            <a:endParaRPr lang="tr-TR" dirty="0" smtClean="0"/>
          </a:p>
          <a:p>
            <a:pPr algn="just"/>
            <a:r>
              <a:rPr lang="tr-TR" dirty="0" err="1" smtClean="0"/>
              <a:t>Ötrifikason</a:t>
            </a:r>
            <a:r>
              <a:rPr lang="tr-TR" dirty="0" smtClean="0"/>
              <a:t> sunusunu okuyunuz.</a:t>
            </a:r>
            <a:endParaRPr lang="tr-TR" dirty="0"/>
          </a:p>
          <a:p>
            <a:pPr algn="just"/>
            <a:endParaRPr lang="tr-TR" dirty="0"/>
          </a:p>
        </p:txBody>
      </p:sp>
    </p:spTree>
    <p:extLst>
      <p:ext uri="{BB962C8B-B14F-4D97-AF65-F5344CB8AC3E}">
        <p14:creationId xmlns:p14="http://schemas.microsoft.com/office/powerpoint/2010/main" val="72993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2976" y="214290"/>
            <a:ext cx="7498080" cy="725470"/>
          </a:xfrm>
        </p:spPr>
        <p:txBody>
          <a:bodyPr>
            <a:normAutofit fontScale="90000"/>
          </a:bodyPr>
          <a:lstStyle/>
          <a:p>
            <a:r>
              <a:rPr lang="tr-TR" dirty="0" smtClean="0"/>
              <a:t>KÜKÜRT DOLAŞIMI </a:t>
            </a:r>
            <a:endParaRPr lang="tr-TR" dirty="0"/>
          </a:p>
        </p:txBody>
      </p:sp>
      <p:sp>
        <p:nvSpPr>
          <p:cNvPr id="3" name="İçerik Yer Tutucusu 2"/>
          <p:cNvSpPr>
            <a:spLocks noGrp="1"/>
          </p:cNvSpPr>
          <p:nvPr>
            <p:ph idx="1"/>
          </p:nvPr>
        </p:nvSpPr>
        <p:spPr>
          <a:xfrm>
            <a:off x="714348" y="1447800"/>
            <a:ext cx="7998146" cy="4800600"/>
          </a:xfrm>
        </p:spPr>
        <p:txBody>
          <a:bodyPr>
            <a:normAutofit fontScale="85000" lnSpcReduction="10000"/>
          </a:bodyPr>
          <a:lstStyle/>
          <a:p>
            <a:pPr algn="just"/>
            <a:r>
              <a:rPr lang="tr-TR" dirty="0" smtClean="0"/>
              <a:t>Kükürt yaşam için gerekli bir madde olup, tüm canlılardaki amino asitlerin yapısında bulunur. Taşkürede bol miktarda bulunduğundan sınırlayıcı etkisinden ziyade  hava kirliliğine katkısı açısından önemlidir. Bitkiler kükürdü topraktaki inorganik ve organik bileşiklerden sülfatlar halinde alır. İnorganik kükürt kaynakları olarak jips (CaSO</a:t>
            </a:r>
            <a:r>
              <a:rPr lang="tr-TR" baseline="-25000" dirty="0" smtClean="0"/>
              <a:t>4</a:t>
            </a:r>
            <a:r>
              <a:rPr lang="tr-TR" dirty="0" smtClean="0"/>
              <a:t>. </a:t>
            </a:r>
            <a:r>
              <a:rPr lang="tr-TR" baseline="-25000" dirty="0" smtClean="0"/>
              <a:t>2</a:t>
            </a:r>
            <a:r>
              <a:rPr lang="tr-TR" dirty="0" smtClean="0"/>
              <a:t>H</a:t>
            </a:r>
            <a:r>
              <a:rPr lang="tr-TR" baseline="-25000" dirty="0" smtClean="0"/>
              <a:t>2</a:t>
            </a:r>
            <a:r>
              <a:rPr lang="tr-TR" dirty="0" smtClean="0"/>
              <a:t>O), anhidrit ( CaSO</a:t>
            </a:r>
            <a:r>
              <a:rPr lang="tr-TR" baseline="-25000" dirty="0" smtClean="0"/>
              <a:t>4</a:t>
            </a:r>
            <a:r>
              <a:rPr lang="tr-TR" dirty="0" smtClean="0"/>
              <a:t>), pirit (FeS</a:t>
            </a:r>
            <a:r>
              <a:rPr lang="tr-TR" baseline="-25000" dirty="0" smtClean="0"/>
              <a:t>2</a:t>
            </a:r>
            <a:r>
              <a:rPr lang="tr-TR" dirty="0" smtClean="0"/>
              <a:t>), ve </a:t>
            </a:r>
            <a:r>
              <a:rPr lang="tr-TR" dirty="0" err="1" smtClean="0"/>
              <a:t>kalkopirittir</a:t>
            </a:r>
            <a:r>
              <a:rPr lang="tr-TR" dirty="0" smtClean="0"/>
              <a:t> (CuFeS</a:t>
            </a:r>
            <a:r>
              <a:rPr lang="tr-TR" baseline="-25000" dirty="0" smtClean="0"/>
              <a:t>2</a:t>
            </a:r>
            <a:r>
              <a:rPr lang="tr-TR" dirty="0" smtClean="0"/>
              <a:t>). </a:t>
            </a:r>
          </a:p>
          <a:p>
            <a:pPr algn="just"/>
            <a:r>
              <a:rPr lang="tr-TR" dirty="0" smtClean="0"/>
              <a:t>Fakat topraktaki kükürdün % 80'i biyolojik kökenlidir. Organik kükürt bileşiklerinin aerobik veya anaerobik parçalanması ile önce hidrojen sülfür oluşur.</a:t>
            </a:r>
            <a:endParaRPr lang="tr-TR" dirty="0"/>
          </a:p>
        </p:txBody>
      </p:sp>
    </p:spTree>
    <p:extLst>
      <p:ext uri="{BB962C8B-B14F-4D97-AF65-F5344CB8AC3E}">
        <p14:creationId xmlns:p14="http://schemas.microsoft.com/office/powerpoint/2010/main" val="24649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Bu da kademeli olarak aşağıdaki gibi kükürt bakterileri tarafından oksitlenirse sülfat anyonu oluşur. </a:t>
            </a:r>
            <a:br>
              <a:rPr lang="tr-TR" sz="2400" dirty="0" smtClean="0"/>
            </a:br>
            <a:endParaRPr lang="tr-TR" sz="2400" dirty="0"/>
          </a:p>
        </p:txBody>
      </p:sp>
      <p:pic>
        <p:nvPicPr>
          <p:cNvPr id="1026" name="Picture 2"/>
          <p:cNvPicPr>
            <a:picLocks noGrp="1" noChangeAspect="1" noChangeArrowheads="1"/>
          </p:cNvPicPr>
          <p:nvPr>
            <p:ph idx="1"/>
          </p:nvPr>
        </p:nvPicPr>
        <p:blipFill>
          <a:blip r:embed="rId2"/>
          <a:srcRect/>
          <a:stretch>
            <a:fillRect/>
          </a:stretch>
        </p:blipFill>
        <p:spPr bwMode="auto">
          <a:xfrm>
            <a:off x="1214414" y="1000108"/>
            <a:ext cx="7143800" cy="2214578"/>
          </a:xfrm>
          <a:prstGeom prst="rect">
            <a:avLst/>
          </a:prstGeom>
          <a:noFill/>
          <a:ln w="9525">
            <a:noFill/>
            <a:miter lim="800000"/>
            <a:headEnd/>
            <a:tailEnd/>
          </a:ln>
          <a:effectLst/>
        </p:spPr>
      </p:pic>
      <p:sp>
        <p:nvSpPr>
          <p:cNvPr id="1027" name="Rectangle 3"/>
          <p:cNvSpPr>
            <a:spLocks noChangeArrowheads="1"/>
          </p:cNvSpPr>
          <p:nvPr/>
        </p:nvSpPr>
        <p:spPr bwMode="auto">
          <a:xfrm>
            <a:off x="1071538" y="3286124"/>
            <a:ext cx="77867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İnorganik kükürt bileşiklerinin oksitlenme reaksiyonları ise yine aşağıdaki gibi gösterilebilir.</a:t>
            </a:r>
            <a:endParaRPr kumimoji="0" lang="tr-TR" sz="2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028" name="Picture 4"/>
          <p:cNvPicPr>
            <a:picLocks noChangeAspect="1" noChangeArrowheads="1"/>
          </p:cNvPicPr>
          <p:nvPr/>
        </p:nvPicPr>
        <p:blipFill>
          <a:blip r:embed="rId3"/>
          <a:srcRect/>
          <a:stretch>
            <a:fillRect/>
          </a:stretch>
        </p:blipFill>
        <p:spPr bwMode="auto">
          <a:xfrm>
            <a:off x="1420813" y="4071942"/>
            <a:ext cx="6300787" cy="2500330"/>
          </a:xfrm>
          <a:prstGeom prst="rect">
            <a:avLst/>
          </a:prstGeom>
          <a:noFill/>
          <a:ln w="9525">
            <a:noFill/>
            <a:miter lim="800000"/>
            <a:headEnd/>
            <a:tailEnd/>
          </a:ln>
          <a:effectLst/>
        </p:spPr>
      </p:pic>
    </p:spTree>
    <p:extLst>
      <p:ext uri="{BB962C8B-B14F-4D97-AF65-F5344CB8AC3E}">
        <p14:creationId xmlns:p14="http://schemas.microsoft.com/office/powerpoint/2010/main" val="136397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1538" y="0"/>
            <a:ext cx="7862150" cy="6248400"/>
          </a:xfrm>
        </p:spPr>
        <p:txBody>
          <a:bodyPr>
            <a:normAutofit/>
          </a:bodyPr>
          <a:lstStyle/>
          <a:p>
            <a:pPr algn="just"/>
            <a:r>
              <a:rPr lang="tr-TR" dirty="0" smtClean="0"/>
              <a:t>Bu reaksiyonlarda hidrojen sülfür oksitlenerek </a:t>
            </a:r>
            <a:r>
              <a:rPr lang="tr-TR" dirty="0" err="1" smtClean="0"/>
              <a:t>elementer</a:t>
            </a:r>
            <a:r>
              <a:rPr lang="tr-TR" dirty="0" smtClean="0"/>
              <a:t> kükürt, bu da oksitlenerek inorganik sülfat ve bunun redüksiyonu ile de tekrar hidrojen sülfür oluşur. Bu dönüşüm kükürt döngüsünün şematik görünümünde yer almaktadır. (şekil). Haliçte ve </a:t>
            </a:r>
            <a:r>
              <a:rPr lang="tr-TR" dirty="0" err="1" smtClean="0"/>
              <a:t>karadenizin</a:t>
            </a:r>
            <a:r>
              <a:rPr lang="tr-TR" dirty="0" smtClean="0"/>
              <a:t> 200 </a:t>
            </a:r>
            <a:r>
              <a:rPr lang="tr-TR" dirty="0" err="1" smtClean="0"/>
              <a:t>m.'den</a:t>
            </a:r>
            <a:r>
              <a:rPr lang="tr-TR" dirty="0" smtClean="0"/>
              <a:t> derin kısımlarında oksijensiz ortamlarda organik maddelerin ayrışması ile hidrojen sülfür oluşur. Böylece bu ortamlarda aerobik yaşam sona erer yani balık ve diğer canlılar yaşayamazlar. </a:t>
            </a:r>
          </a:p>
          <a:p>
            <a:pPr algn="just"/>
            <a:endParaRPr lang="tr-TR" dirty="0"/>
          </a:p>
        </p:txBody>
      </p:sp>
    </p:spTree>
    <p:extLst>
      <p:ext uri="{BB962C8B-B14F-4D97-AF65-F5344CB8AC3E}">
        <p14:creationId xmlns:p14="http://schemas.microsoft.com/office/powerpoint/2010/main" val="286618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just"/>
            <a:r>
              <a:rPr lang="tr-TR" sz="3200" dirty="0" smtClean="0"/>
              <a:t>Çevre mühendisliğiniz esnasında üstü kapalı – dehliz- kanalizasyon ortamı gibi havasız – kuytu ortamlara tedbir almadan girmeyiniz.</a:t>
            </a:r>
            <a:endParaRPr lang="tr-TR" sz="3200" dirty="0"/>
          </a:p>
        </p:txBody>
      </p:sp>
      <p:sp>
        <p:nvSpPr>
          <p:cNvPr id="3" name="İçerik Yer Tutucusu 2"/>
          <p:cNvSpPr>
            <a:spLocks noGrp="1"/>
          </p:cNvSpPr>
          <p:nvPr>
            <p:ph idx="1"/>
          </p:nvPr>
        </p:nvSpPr>
        <p:spPr>
          <a:xfrm>
            <a:off x="785786" y="1857364"/>
            <a:ext cx="7926708" cy="4786346"/>
          </a:xfrm>
        </p:spPr>
        <p:txBody>
          <a:bodyPr/>
          <a:lstStyle/>
          <a:p>
            <a:pPr algn="just"/>
            <a:r>
              <a:rPr lang="tr-TR" dirty="0" smtClean="0"/>
              <a:t>Hidrojen sülfür, renksiz, havadan ağır, mavi alevle yanan, çürük yumurta kokusunda bir gazdır. Ülkemizde zehirlenmelerine sıklıkla kanalizasyonla uğraşanlarda ve endüstriyel iş kollarındaki kazalarda görülmektedir. Hafif baş ağrısından nöbet ve </a:t>
            </a:r>
            <a:r>
              <a:rPr lang="tr-TR" dirty="0" err="1" smtClean="0"/>
              <a:t>kardiyopulmoner</a:t>
            </a:r>
            <a:r>
              <a:rPr lang="tr-TR" dirty="0" smtClean="0"/>
              <a:t> </a:t>
            </a:r>
            <a:r>
              <a:rPr lang="tr-TR" dirty="0" err="1" smtClean="0"/>
              <a:t>arreste</a:t>
            </a:r>
            <a:r>
              <a:rPr lang="tr-TR" dirty="0" smtClean="0"/>
              <a:t> kadar değişen bulgular gözlenebilir. </a:t>
            </a:r>
            <a:endParaRPr lang="tr-TR" dirty="0"/>
          </a:p>
        </p:txBody>
      </p:sp>
    </p:spTree>
    <p:extLst>
      <p:ext uri="{BB962C8B-B14F-4D97-AF65-F5344CB8AC3E}">
        <p14:creationId xmlns:p14="http://schemas.microsoft.com/office/powerpoint/2010/main" val="168034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OLAY ! BASİDİ BÖYLEYSE ?</a:t>
            </a:r>
            <a:endParaRPr lang="tr-TR" dirty="0"/>
          </a:p>
        </p:txBody>
      </p:sp>
      <p:sp>
        <p:nvSpPr>
          <p:cNvPr id="3" name="2 İçerik Yer Tutucusu"/>
          <p:cNvSpPr>
            <a:spLocks noGrp="1"/>
          </p:cNvSpPr>
          <p:nvPr>
            <p:ph idx="1"/>
          </p:nvPr>
        </p:nvSpPr>
        <p:spPr>
          <a:xfrm>
            <a:off x="1142976" y="1447800"/>
            <a:ext cx="7498080" cy="4800600"/>
          </a:xfrm>
        </p:spPr>
        <p:txBody>
          <a:bodyPr>
            <a:normAutofit fontScale="85000" lnSpcReduction="10000"/>
          </a:bodyPr>
          <a:lstStyle/>
          <a:p>
            <a:r>
              <a:rPr lang="tr-TR" dirty="0" smtClean="0"/>
              <a:t>Hasta yakınlarının acil servise gelmesiyle öykü derinleştirildi. Hastanın, nişanlısı ile birlikte kaplıca turizmi yapılan bir yerde gece otelde konakladığı, sabah kendilerinden haber alınamaması nedeniyle otel çalışanları tarafından odaya girildiği, banyodaki termal suyun açık ve odanın tümümle buhar ile kaplı olduğu belirlendi.  </a:t>
            </a:r>
          </a:p>
          <a:p>
            <a:r>
              <a:rPr lang="tr-TR" dirty="0" smtClean="0"/>
              <a:t> Olay yerine gelen 112 görevlileri tarafından kadın </a:t>
            </a:r>
            <a:r>
              <a:rPr lang="tr-TR" dirty="0" err="1" smtClean="0"/>
              <a:t>arrest</a:t>
            </a:r>
            <a:r>
              <a:rPr lang="tr-TR" dirty="0" smtClean="0"/>
              <a:t> olarak bulunmuş. Olay </a:t>
            </a:r>
            <a:r>
              <a:rPr lang="tr-TR" dirty="0" err="1" smtClean="0"/>
              <a:t>yeriden</a:t>
            </a:r>
            <a:r>
              <a:rPr lang="tr-TR" dirty="0" smtClean="0"/>
              <a:t> yapılan </a:t>
            </a:r>
            <a:r>
              <a:rPr lang="tr-TR" dirty="0" err="1" smtClean="0"/>
              <a:t>resüsitasyona</a:t>
            </a:r>
            <a:r>
              <a:rPr lang="tr-TR" dirty="0" smtClean="0"/>
              <a:t> yanıt vermeyince </a:t>
            </a:r>
            <a:r>
              <a:rPr lang="tr-TR" dirty="0" err="1" smtClean="0"/>
              <a:t>eks</a:t>
            </a:r>
            <a:r>
              <a:rPr lang="tr-TR" dirty="0" smtClean="0"/>
              <a:t>(ölü) kabul edilmiş. Erkek ise baygın halde odanın ortasında bulunmuş ve hastaneye getirilmiş.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just"/>
            <a:r>
              <a:rPr lang="tr-TR" sz="2800" dirty="0" smtClean="0"/>
              <a:t>Ülkemizde kanalizasyon ile uğraşanlarda ve endüstriyel iş kollarındaki çalışanlarda ölümcül hidrojen sülfür zehirlenmeleri bildirilmiştir</a:t>
            </a:r>
            <a:endParaRPr lang="tr-TR" sz="2800" dirty="0"/>
          </a:p>
        </p:txBody>
      </p:sp>
      <p:sp>
        <p:nvSpPr>
          <p:cNvPr id="3" name="2 İçerik Yer Tutucusu"/>
          <p:cNvSpPr>
            <a:spLocks noGrp="1"/>
          </p:cNvSpPr>
          <p:nvPr>
            <p:ph idx="1"/>
          </p:nvPr>
        </p:nvSpPr>
        <p:spPr>
          <a:xfrm>
            <a:off x="1071538" y="1771672"/>
            <a:ext cx="8072462" cy="4800600"/>
          </a:xfrm>
        </p:spPr>
        <p:txBody>
          <a:bodyPr>
            <a:normAutofit/>
          </a:bodyPr>
          <a:lstStyle/>
          <a:p>
            <a:pPr algn="just"/>
            <a:r>
              <a:rPr lang="tr-TR" sz="2400" dirty="0" smtClean="0"/>
              <a:t>Aşağıda H</a:t>
            </a:r>
            <a:r>
              <a:rPr lang="tr-TR" sz="2400" baseline="-25000" dirty="0" smtClean="0"/>
              <a:t>2</a:t>
            </a:r>
            <a:r>
              <a:rPr lang="tr-TR" sz="2400" dirty="0" smtClean="0"/>
              <a:t>S'in sağlık yönünden zarar getirebilecek alt sınır değerleri verilmiştir.  </a:t>
            </a:r>
          </a:p>
          <a:p>
            <a:pPr algn="just"/>
            <a:r>
              <a:rPr lang="tr-TR" sz="2400" dirty="0" smtClean="0"/>
              <a:t>OSHA Standartlarına göre (PEL) : 20 </a:t>
            </a:r>
            <a:r>
              <a:rPr lang="tr-TR" sz="2400" dirty="0" err="1" smtClean="0"/>
              <a:t>ppm</a:t>
            </a:r>
            <a:r>
              <a:rPr lang="tr-TR" sz="2400" dirty="0" smtClean="0"/>
              <a:t> (üst sınır)  </a:t>
            </a:r>
          </a:p>
          <a:p>
            <a:pPr algn="just"/>
            <a:r>
              <a:rPr lang="tr-TR" sz="2400" dirty="0" smtClean="0"/>
              <a:t>NIOHS standartlarına göre (REL) : 10 </a:t>
            </a:r>
            <a:r>
              <a:rPr lang="tr-TR" sz="2400" dirty="0" err="1" smtClean="0"/>
              <a:t>ppm</a:t>
            </a:r>
            <a:r>
              <a:rPr lang="tr-TR" sz="2400" dirty="0" smtClean="0"/>
              <a:t> (10 dakikadan az olmak üzere) </a:t>
            </a:r>
          </a:p>
          <a:p>
            <a:pPr algn="just"/>
            <a:r>
              <a:rPr lang="tr-TR" sz="2400" dirty="0" smtClean="0"/>
              <a:t>Yine OSHA standartlarına göre (PEL) : 50 </a:t>
            </a:r>
            <a:r>
              <a:rPr lang="tr-TR" sz="2400" dirty="0" err="1" smtClean="0"/>
              <a:t>ppm</a:t>
            </a:r>
            <a:r>
              <a:rPr lang="tr-TR" sz="2400" dirty="0" smtClean="0"/>
              <a:t> (10 dakikadan az olmak üzere)</a:t>
            </a:r>
            <a:endParaRPr lang="tr-T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000" dirty="0" smtClean="0"/>
              <a:t>Toprakta Kükürt Dolaşımı </a:t>
            </a:r>
            <a:br>
              <a:rPr lang="tr-TR" sz="2000" dirty="0" smtClean="0"/>
            </a:br>
            <a:r>
              <a:rPr lang="tr-TR" sz="2000" dirty="0" smtClean="0"/>
              <a:t/>
            </a:r>
            <a:br>
              <a:rPr lang="tr-TR" sz="2000" dirty="0" smtClean="0"/>
            </a:br>
            <a:r>
              <a:rPr lang="tr-TR" sz="1200" dirty="0" smtClean="0"/>
              <a:t>(Şekil sevgili öğrencim Gökben Kıran –YTÜ- tarafından çizilmiştir)</a:t>
            </a:r>
            <a:r>
              <a:rPr lang="tr-TR" sz="2000" dirty="0" smtClean="0"/>
              <a:t/>
            </a:r>
            <a:br>
              <a:rPr lang="tr-TR" sz="2000" dirty="0" smtClean="0"/>
            </a:br>
            <a:endParaRPr lang="tr-TR" sz="2000" dirty="0"/>
          </a:p>
        </p:txBody>
      </p:sp>
      <p:pic>
        <p:nvPicPr>
          <p:cNvPr id="49154" name="Picture 2"/>
          <p:cNvPicPr>
            <a:picLocks noChangeAspect="1" noChangeArrowheads="1"/>
          </p:cNvPicPr>
          <p:nvPr/>
        </p:nvPicPr>
        <p:blipFill>
          <a:blip r:embed="rId2"/>
          <a:srcRect/>
          <a:stretch>
            <a:fillRect/>
          </a:stretch>
        </p:blipFill>
        <p:spPr bwMode="auto">
          <a:xfrm>
            <a:off x="1209488" y="1857364"/>
            <a:ext cx="10863502" cy="428628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28859" y="630776"/>
            <a:ext cx="6716262" cy="646331"/>
          </a:xfrm>
          <a:prstGeom prst="rect">
            <a:avLst/>
          </a:prstGeom>
        </p:spPr>
        <p:txBody>
          <a:bodyPr wrap="none">
            <a:spAutoFit/>
          </a:bodyPr>
          <a:lstStyle/>
          <a:p>
            <a:r>
              <a:rPr lang="tr-TR" dirty="0" smtClean="0"/>
              <a:t>Doğada Kükürt Dolaşımı      </a:t>
            </a:r>
            <a:r>
              <a:rPr lang="tr-TR" sz="1200" dirty="0" smtClean="0"/>
              <a:t>(Sevgili öğrencim Gökben Kıran –YTÜ- tarafından çizilmiştir)</a:t>
            </a:r>
            <a:r>
              <a:rPr lang="tr-TR" sz="3200" dirty="0" smtClean="0"/>
              <a:t/>
            </a:r>
            <a:br>
              <a:rPr lang="tr-TR" sz="3200" dirty="0" smtClean="0"/>
            </a:br>
            <a:r>
              <a:rPr lang="tr-TR" dirty="0" smtClean="0"/>
              <a:t>-</a:t>
            </a:r>
            <a:endParaRPr lang="tr-TR" dirty="0"/>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50179" name="Picture 3"/>
          <p:cNvPicPr>
            <a:picLocks noChangeAspect="1" noChangeArrowheads="1"/>
          </p:cNvPicPr>
          <p:nvPr/>
        </p:nvPicPr>
        <p:blipFill>
          <a:blip r:embed="rId2"/>
          <a:srcRect/>
          <a:stretch>
            <a:fillRect/>
          </a:stretch>
        </p:blipFill>
        <p:spPr bwMode="auto">
          <a:xfrm>
            <a:off x="1357290" y="1071545"/>
            <a:ext cx="7143800" cy="5357851"/>
          </a:xfrm>
          <a:prstGeom prst="rect">
            <a:avLst/>
          </a:prstGeom>
          <a:noFill/>
          <a:ln w="9525">
            <a:solidFill>
              <a:srgbClr val="0000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JEOSİSTEM DOLAŞIMI</a:t>
            </a:r>
            <a:endParaRPr lang="tr-TR" dirty="0"/>
          </a:p>
        </p:txBody>
      </p:sp>
      <p:sp>
        <p:nvSpPr>
          <p:cNvPr id="3" name="2 İçerik Yer Tutucusu"/>
          <p:cNvSpPr>
            <a:spLocks noGrp="1"/>
          </p:cNvSpPr>
          <p:nvPr>
            <p:ph idx="1"/>
          </p:nvPr>
        </p:nvSpPr>
        <p:spPr/>
        <p:txBody>
          <a:bodyPr/>
          <a:lstStyle/>
          <a:p>
            <a:pPr algn="just"/>
            <a:r>
              <a:rPr lang="tr-TR" dirty="0" smtClean="0"/>
              <a:t>Yeryüzünün şekillenmesine neden olan jeolojik yer hareketlerini ifade eder. </a:t>
            </a:r>
          </a:p>
          <a:p>
            <a:pPr algn="just"/>
            <a:r>
              <a:rPr lang="tr-TR" dirty="0" smtClean="0"/>
              <a:t>İç magmatik kuvvetlerle büyük kara kitleleri ve kıtaların hareketi ve kayması, dış kuvvetlerin etkisi sayesinde jeolojik aşınma ve taşınmalarla yeryüzünün şekillenmesini sağlar. Bu olaylar milyonlarca yıl alırlar. </a:t>
            </a:r>
          </a:p>
          <a:p>
            <a:pPr algn="just"/>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285728"/>
            <a:ext cx="7862150" cy="6215106"/>
          </a:xfrm>
        </p:spPr>
        <p:txBody>
          <a:bodyPr>
            <a:normAutofit fontScale="70000" lnSpcReduction="20000"/>
          </a:bodyPr>
          <a:lstStyle/>
          <a:p>
            <a:pPr algn="just"/>
            <a:r>
              <a:rPr lang="tr-TR" dirty="0" smtClean="0"/>
              <a:t>Bitkiler tarafından topraktan sülfatlar halinde alınan kükürt organik bileşikler halinde bitkisel </a:t>
            </a:r>
            <a:r>
              <a:rPr lang="tr-TR" dirty="0" err="1" smtClean="0"/>
              <a:t>biyokitleye</a:t>
            </a:r>
            <a:r>
              <a:rPr lang="tr-TR" dirty="0" smtClean="0"/>
              <a:t> bağlanır. Buradan tüketicilere aktarılır. </a:t>
            </a:r>
          </a:p>
          <a:p>
            <a:pPr algn="just"/>
            <a:r>
              <a:rPr lang="tr-TR" dirty="0" smtClean="0"/>
              <a:t>Gerek bitki gerek hayvan atıklarının </a:t>
            </a:r>
            <a:r>
              <a:rPr lang="tr-TR" dirty="0" err="1" smtClean="0"/>
              <a:t>aerop</a:t>
            </a:r>
            <a:r>
              <a:rPr lang="tr-TR" dirty="0" smtClean="0"/>
              <a:t> ve </a:t>
            </a:r>
            <a:r>
              <a:rPr lang="tr-TR" dirty="0" err="1" smtClean="0"/>
              <a:t>anaerop</a:t>
            </a:r>
            <a:r>
              <a:rPr lang="tr-TR" dirty="0" smtClean="0"/>
              <a:t> ayrışması ile tekrar </a:t>
            </a:r>
            <a:r>
              <a:rPr lang="tr-TR" dirty="0" err="1" smtClean="0"/>
              <a:t>mineralize</a:t>
            </a:r>
            <a:r>
              <a:rPr lang="tr-TR" dirty="0" smtClean="0"/>
              <a:t> olmaktadır. Böylece kükürt toprak ile canlı organizmalar veya toprak- su ve atmosfer arasında   </a:t>
            </a:r>
            <a:r>
              <a:rPr lang="tr-TR" dirty="0" err="1" smtClean="0"/>
              <a:t>elementer</a:t>
            </a:r>
            <a:r>
              <a:rPr lang="tr-TR" dirty="0" smtClean="0"/>
              <a:t> kükürt, hidrojen sülfür, sülfatlar ve kükürt dioksit halinde dönüşüm sağlamaktadır. </a:t>
            </a:r>
          </a:p>
          <a:p>
            <a:pPr algn="just"/>
            <a:r>
              <a:rPr lang="tr-TR" dirty="0" smtClean="0"/>
              <a:t>Doğal koşullarda bu dolaşımların ara basamaklarında oluşan bazı bileşikler (örn.SO2) canlılar için </a:t>
            </a:r>
            <a:r>
              <a:rPr lang="tr-TR" dirty="0" err="1" smtClean="0"/>
              <a:t>toksit</a:t>
            </a:r>
            <a:r>
              <a:rPr lang="tr-TR" dirty="0" smtClean="0"/>
              <a:t> etkiye sahiptir. Ancak doğal konsantrasyonun düşük olması </a:t>
            </a:r>
            <a:r>
              <a:rPr lang="tr-TR" dirty="0" err="1" smtClean="0"/>
              <a:t>toksik</a:t>
            </a:r>
            <a:r>
              <a:rPr lang="tr-TR" dirty="0" smtClean="0"/>
              <a:t> etkiyi sınırlamaktadır.  </a:t>
            </a:r>
          </a:p>
          <a:p>
            <a:pPr algn="just"/>
            <a:r>
              <a:rPr lang="tr-TR" dirty="0" smtClean="0"/>
              <a:t>Özellikle fosil yakıtların yakılması ile atmosfere karışan doğal miktarın çok fazlası SO2 günümüzde hava kirletici parametreler arasında birinci sırayı almaktadır. Bu konuda birçok araştırma yapılmış  ve canlılar üzerindeki etkisinin canlı türüne, havadaki konsantrasyonuna, sıcaklığa, hava nemine göre değişik şekil ve derecede etki ettiği belirlenmiştir. </a:t>
            </a:r>
          </a:p>
          <a:p>
            <a:pPr algn="just"/>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557226"/>
            <a:ext cx="7498080" cy="6515112"/>
          </a:xfrm>
        </p:spPr>
        <p:txBody>
          <a:bodyPr>
            <a:normAutofit fontScale="85000" lnSpcReduction="20000"/>
          </a:bodyPr>
          <a:lstStyle/>
          <a:p>
            <a:pPr algn="just"/>
            <a:r>
              <a:rPr lang="tr-TR" dirty="0" smtClean="0"/>
              <a:t>Ancak yuvarlak bir rakam olarak havadaki konsantrasyonunun 30-60 mikrogram/m</a:t>
            </a:r>
            <a:r>
              <a:rPr lang="tr-TR" baseline="30000" dirty="0" smtClean="0"/>
              <a:t>3</a:t>
            </a:r>
            <a:r>
              <a:rPr lang="tr-TR" dirty="0" smtClean="0"/>
              <a:t> aşması halinde gözle görülemeyen zararların başladığı tespit edilmiştir. </a:t>
            </a:r>
          </a:p>
          <a:p>
            <a:pPr algn="just"/>
            <a:r>
              <a:rPr lang="tr-TR" dirty="0" smtClean="0"/>
              <a:t>Endüstriyel ve ısınmadan kaynaklanan kükürt </a:t>
            </a:r>
            <a:r>
              <a:rPr lang="tr-TR" dirty="0" err="1" smtClean="0"/>
              <a:t>dioksidin</a:t>
            </a:r>
            <a:r>
              <a:rPr lang="tr-TR" dirty="0" smtClean="0"/>
              <a:t> % 30-50'si atmosfere karışarak, hava hareketleri ile taşınmak suretiyle binlerce kilometre uzaklara gidebilmektedir. Böylece hava kirliliği uluslararası bir nitelik kazanmaktadır. Hava katmanlarındaki SO</a:t>
            </a:r>
            <a:r>
              <a:rPr lang="tr-TR" baseline="-25000" dirty="0" smtClean="0"/>
              <a:t>2</a:t>
            </a:r>
            <a:r>
              <a:rPr lang="tr-TR" dirty="0" smtClean="0"/>
              <a:t>, hava sıcaklığı, hava nemi ve konsantrasyona bağlı olarak katı partiküllerin içerdiği çeşitli bileşiklerin de katalitik etkisiyle havada önce </a:t>
            </a:r>
            <a:r>
              <a:rPr lang="tr-TR" dirty="0" err="1" smtClean="0"/>
              <a:t>sülfiröz</a:t>
            </a:r>
            <a:r>
              <a:rPr lang="tr-TR" dirty="0" smtClean="0"/>
              <a:t> asidine (H</a:t>
            </a:r>
            <a:r>
              <a:rPr lang="tr-TR" baseline="-25000" dirty="0" smtClean="0"/>
              <a:t>2</a:t>
            </a:r>
            <a:r>
              <a:rPr lang="tr-TR" dirty="0" smtClean="0"/>
              <a:t>SO</a:t>
            </a:r>
            <a:r>
              <a:rPr lang="tr-TR" baseline="-25000" dirty="0" smtClean="0"/>
              <a:t>3</a:t>
            </a:r>
            <a:r>
              <a:rPr lang="tr-TR" dirty="0" smtClean="0"/>
              <a:t>) ve </a:t>
            </a:r>
            <a:r>
              <a:rPr lang="tr-TR" dirty="0" err="1" smtClean="0"/>
              <a:t>sülfirik</a:t>
            </a:r>
            <a:r>
              <a:rPr lang="tr-TR" dirty="0" smtClean="0"/>
              <a:t> aside dönüşerek asit yağmurlarını oluşturmaktadır. </a:t>
            </a:r>
          </a:p>
          <a:p>
            <a:pPr algn="just"/>
            <a:r>
              <a:rPr lang="tr-TR" dirty="0" smtClean="0"/>
              <a:t>Almanya ve İngiltere'de oluşan SO</a:t>
            </a:r>
            <a:r>
              <a:rPr lang="tr-TR" baseline="-25000" dirty="0" smtClean="0"/>
              <a:t>2</a:t>
            </a:r>
            <a:r>
              <a:rPr lang="tr-TR" dirty="0" smtClean="0"/>
              <a:t>'nin taşınması ile İsveç'te oluşan asit yağmurları karalar ve göllerin </a:t>
            </a:r>
            <a:r>
              <a:rPr lang="tr-TR" dirty="0" err="1" smtClean="0"/>
              <a:t>pH</a:t>
            </a:r>
            <a:r>
              <a:rPr lang="tr-TR" dirty="0" smtClean="0"/>
              <a:t> değerinin oldukça düşmesine ve buna bağlı olarak da birçok göldeki balık popülasyonlarının yok almasına neden olmuştur.</a:t>
            </a:r>
          </a:p>
          <a:p>
            <a:pPr algn="just"/>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857232"/>
            <a:ext cx="7498080" cy="4800600"/>
          </a:xfrm>
        </p:spPr>
        <p:txBody>
          <a:bodyPr>
            <a:normAutofit fontScale="85000" lnSpcReduction="10000"/>
          </a:bodyPr>
          <a:lstStyle/>
          <a:p>
            <a:pPr algn="just"/>
            <a:r>
              <a:rPr lang="tr-TR" dirty="0" err="1" smtClean="0"/>
              <a:t>Kükürtdioksit</a:t>
            </a:r>
            <a:r>
              <a:rPr lang="tr-TR" dirty="0" smtClean="0"/>
              <a:t> ve asit yağmurları bitkiler ve insanlar için de birçok zararlı etkiye sahiptir. Ülkemizde Artvin-Murgul bakır fabrikası, Samsun-</a:t>
            </a:r>
            <a:r>
              <a:rPr lang="tr-TR" dirty="0" err="1" smtClean="0"/>
              <a:t>Gelemen</a:t>
            </a:r>
            <a:r>
              <a:rPr lang="tr-TR" dirty="0" smtClean="0"/>
              <a:t> Bakır izabe ve gübre fabrikası, Yatağan Termik santrali gibi birçok yer SO</a:t>
            </a:r>
            <a:r>
              <a:rPr lang="tr-TR" baseline="-25000" dirty="0" smtClean="0"/>
              <a:t>2</a:t>
            </a:r>
            <a:r>
              <a:rPr lang="tr-TR" dirty="0" smtClean="0"/>
              <a:t> zararlarından bitki örtüsünü tamamen kaybedilmiştir</a:t>
            </a:r>
          </a:p>
          <a:p>
            <a:pPr algn="just"/>
            <a:endParaRPr lang="tr-TR" dirty="0" smtClean="0"/>
          </a:p>
          <a:p>
            <a:pPr algn="just"/>
            <a:r>
              <a:rPr lang="tr-TR" dirty="0" smtClean="0"/>
              <a:t>Bunun yanında 1952 yılında İngiltere’de Londra'nın üstünde 15 gün hareketsiz kalan ve konsantrasyonu 1500 mikrogram /m</a:t>
            </a:r>
            <a:r>
              <a:rPr lang="tr-TR" baseline="30000" dirty="0" smtClean="0"/>
              <a:t>3</a:t>
            </a:r>
            <a:r>
              <a:rPr lang="tr-TR" dirty="0" smtClean="0"/>
              <a:t>'ü aşan SO</a:t>
            </a:r>
            <a:r>
              <a:rPr lang="tr-TR" baseline="-25000" dirty="0" smtClean="0"/>
              <a:t>2</a:t>
            </a:r>
            <a:r>
              <a:rPr lang="tr-TR" dirty="0" smtClean="0"/>
              <a:t> 4000 kişinin ölümüne neden olmuştur. </a:t>
            </a:r>
          </a:p>
          <a:p>
            <a:pPr algn="just"/>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SONRAKİ SUNUM</a:t>
            </a:r>
            <a:endParaRPr lang="tr-TR" dirty="0"/>
          </a:p>
        </p:txBody>
      </p:sp>
      <p:sp>
        <p:nvSpPr>
          <p:cNvPr id="3" name="2 İçerik Yer Tutucusu"/>
          <p:cNvSpPr>
            <a:spLocks noGrp="1"/>
          </p:cNvSpPr>
          <p:nvPr>
            <p:ph idx="1"/>
          </p:nvPr>
        </p:nvSpPr>
        <p:spPr>
          <a:blipFill>
            <a:blip r:embed="rId3"/>
            <a:stretch>
              <a:fillRect/>
            </a:stretch>
          </a:blipFill>
        </p:spPr>
        <p:txBody>
          <a:bodyPr/>
          <a:lstStyle/>
          <a:p>
            <a:r>
              <a:rPr lang="tr-TR" dirty="0" smtClean="0"/>
              <a:t> EKOLOJİK DÖNGÜLERE ANTROPOJEN ETKİLER VE SONUÇLARI</a:t>
            </a:r>
          </a:p>
          <a:p>
            <a:endParaRPr lang="tr-TR" dirty="0" smtClean="0"/>
          </a:p>
          <a:p>
            <a:r>
              <a:rPr lang="tr-TR" dirty="0" smtClean="0"/>
              <a:t>SABIRLI, ÇALIŞKAN VE ZEKİSİNİZ.</a:t>
            </a:r>
          </a:p>
          <a:p>
            <a:r>
              <a:rPr lang="tr-TR" dirty="0" smtClean="0"/>
              <a:t>TEŞEKKÜR EDİYORUZ.</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MADDE DOLAŞIMLARI </a:t>
            </a:r>
            <a:endParaRPr lang="tr-TR" dirty="0"/>
          </a:p>
        </p:txBody>
      </p:sp>
      <p:sp>
        <p:nvSpPr>
          <p:cNvPr id="3" name="2 İçerik Yer Tutucusu"/>
          <p:cNvSpPr>
            <a:spLocks noGrp="1"/>
          </p:cNvSpPr>
          <p:nvPr>
            <p:ph idx="1"/>
          </p:nvPr>
        </p:nvSpPr>
        <p:spPr/>
        <p:txBody>
          <a:bodyPr>
            <a:normAutofit fontScale="85000" lnSpcReduction="10000"/>
          </a:bodyPr>
          <a:lstStyle/>
          <a:p>
            <a:pPr algn="just"/>
            <a:r>
              <a:rPr lang="tr-TR" dirty="0" smtClean="0"/>
              <a:t>Doğada canlılar için önemli maddeler canlılar tarafından cansız çevreden alınıp, </a:t>
            </a:r>
            <a:r>
              <a:rPr lang="tr-TR" dirty="0" err="1" smtClean="0"/>
              <a:t>metabolik</a:t>
            </a:r>
            <a:r>
              <a:rPr lang="tr-TR" dirty="0" smtClean="0"/>
              <a:t> faaliyetlerde iş gördükten sonra tekrar cansız çevreye verilirler. Bu alış-veriş sonucunda madde dolaşımları, çevrimler veya döngüler dediğimiz olaylar vuku bulur.  Bu çevrimlerin bir kısmı sadece fiziksel değişimler ile atmosfer, litosfer ve hidrosfer arasında dolaşır ki buna örnek olarak su dolaşımı verilebilir. Bir kısmı ise canlılarla (</a:t>
            </a:r>
            <a:r>
              <a:rPr lang="tr-TR" dirty="0" err="1" smtClean="0"/>
              <a:t>biyo</a:t>
            </a:r>
            <a:r>
              <a:rPr lang="tr-TR" dirty="0" smtClean="0"/>
              <a:t>), jeolojik çevrelerini (</a:t>
            </a:r>
            <a:r>
              <a:rPr lang="tr-TR" dirty="0" err="1" smtClean="0"/>
              <a:t>jeo</a:t>
            </a:r>
            <a:r>
              <a:rPr lang="tr-TR" dirty="0" smtClean="0"/>
              <a:t>) kapsar ve canlı metabolizmasında kimyasal değişime uğrar ki buna da </a:t>
            </a:r>
            <a:r>
              <a:rPr lang="tr-TR" dirty="0" err="1" smtClean="0"/>
              <a:t>biyojeokimyasal</a:t>
            </a:r>
            <a:r>
              <a:rPr lang="tr-TR" dirty="0" smtClean="0"/>
              <a:t> dolaşım denir.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428604"/>
            <a:ext cx="8147902" cy="6429396"/>
          </a:xfrm>
        </p:spPr>
        <p:txBody>
          <a:bodyPr>
            <a:normAutofit fontScale="77500" lnSpcReduction="20000"/>
          </a:bodyPr>
          <a:lstStyle/>
          <a:p>
            <a:pPr algn="just">
              <a:buNone/>
            </a:pPr>
            <a:r>
              <a:rPr lang="tr-TR" dirty="0" smtClean="0"/>
              <a:t>	Su ve </a:t>
            </a:r>
            <a:r>
              <a:rPr lang="tr-TR" dirty="0" err="1" smtClean="0"/>
              <a:t>biyojeokimyasal</a:t>
            </a:r>
            <a:r>
              <a:rPr lang="tr-TR" dirty="0" smtClean="0"/>
              <a:t> çevrimlere  giren tüm maddeler </a:t>
            </a:r>
            <a:r>
              <a:rPr lang="tr-TR" dirty="0" err="1" smtClean="0"/>
              <a:t>menşey</a:t>
            </a:r>
            <a:r>
              <a:rPr lang="tr-TR" dirty="0" smtClean="0"/>
              <a:t> olarak yapay (sentetik) ya da  doğal kaynaklıdır ve </a:t>
            </a:r>
            <a:r>
              <a:rPr lang="tr-TR" dirty="0" smtClean="0">
                <a:solidFill>
                  <a:srgbClr val="0000CC"/>
                </a:solidFill>
              </a:rPr>
              <a:t>canlılara gereklilik açısından dört gruba ayrılırlar. </a:t>
            </a:r>
          </a:p>
          <a:p>
            <a:pPr algn="just"/>
            <a:r>
              <a:rPr lang="tr-TR" dirty="0" smtClean="0"/>
              <a:t>a) Yaşam için çok miktarda gerekli maddeler(Temel bileşenler-Makro elementler): Bunlar, C, H, O, N, P, S, </a:t>
            </a:r>
            <a:r>
              <a:rPr lang="tr-TR" dirty="0" err="1" smtClean="0"/>
              <a:t>Ca</a:t>
            </a:r>
            <a:r>
              <a:rPr lang="tr-TR" dirty="0" smtClean="0"/>
              <a:t>, Mg, K gibi maddeler olup canlı vücudunun ağırlıkça % 95-98'ini oluştururlar.</a:t>
            </a:r>
          </a:p>
          <a:p>
            <a:pPr algn="just"/>
            <a:r>
              <a:rPr lang="tr-TR" dirty="0" smtClean="0"/>
              <a:t>b) Yaşam için eser miktarda gerekli elementler (Mikro elementler): Canlılarda çok miktarda kullanılmamasına rağmen bazı vitamin ve enzimlerin çatısını oluştururlar. </a:t>
            </a:r>
            <a:r>
              <a:rPr lang="tr-TR" dirty="0" err="1" smtClean="0"/>
              <a:t>Fe</a:t>
            </a:r>
            <a:r>
              <a:rPr lang="tr-TR" dirty="0" smtClean="0"/>
              <a:t>, </a:t>
            </a:r>
            <a:r>
              <a:rPr lang="tr-TR" dirty="0" err="1" smtClean="0"/>
              <a:t>Mn</a:t>
            </a:r>
            <a:r>
              <a:rPr lang="tr-TR" dirty="0" smtClean="0"/>
              <a:t>, </a:t>
            </a:r>
            <a:r>
              <a:rPr lang="tr-TR" dirty="0" err="1" smtClean="0"/>
              <a:t>Cu</a:t>
            </a:r>
            <a:r>
              <a:rPr lang="tr-TR" dirty="0" smtClean="0"/>
              <a:t>, </a:t>
            </a:r>
            <a:r>
              <a:rPr lang="tr-TR" dirty="0" err="1" smtClean="0"/>
              <a:t>Zn</a:t>
            </a:r>
            <a:r>
              <a:rPr lang="tr-TR" dirty="0" smtClean="0"/>
              <a:t>, </a:t>
            </a:r>
            <a:r>
              <a:rPr lang="tr-TR" dirty="0" err="1" smtClean="0"/>
              <a:t>Na</a:t>
            </a:r>
            <a:r>
              <a:rPr lang="tr-TR" dirty="0" smtClean="0"/>
              <a:t>, </a:t>
            </a:r>
            <a:r>
              <a:rPr lang="tr-TR" dirty="0" err="1" smtClean="0"/>
              <a:t>Mo</a:t>
            </a:r>
            <a:r>
              <a:rPr lang="tr-TR" dirty="0" smtClean="0"/>
              <a:t>, </a:t>
            </a:r>
            <a:r>
              <a:rPr lang="tr-TR" dirty="0" err="1" smtClean="0"/>
              <a:t>Cl</a:t>
            </a:r>
            <a:r>
              <a:rPr lang="tr-TR" dirty="0" smtClean="0"/>
              <a:t>, </a:t>
            </a:r>
            <a:r>
              <a:rPr lang="tr-TR" dirty="0" err="1" smtClean="0"/>
              <a:t>Co</a:t>
            </a:r>
            <a:r>
              <a:rPr lang="tr-TR" dirty="0" smtClean="0"/>
              <a:t>, gibi. Doğada mevcut 104 elementin 32 tanesi canlı metabolizmasında kullanılır.</a:t>
            </a:r>
          </a:p>
          <a:p>
            <a:pPr algn="just"/>
            <a:r>
              <a:rPr lang="tr-TR" dirty="0" smtClean="0"/>
              <a:t>c) Yaşam için gerekli olmayan fakat döngülere girebilen altın, </a:t>
            </a:r>
            <a:r>
              <a:rPr lang="tr-TR" dirty="0" err="1" smtClean="0"/>
              <a:t>civa</a:t>
            </a:r>
            <a:r>
              <a:rPr lang="tr-TR" dirty="0" smtClean="0"/>
              <a:t> gibi maddeler.</a:t>
            </a:r>
          </a:p>
          <a:p>
            <a:pPr algn="just"/>
            <a:r>
              <a:rPr lang="tr-TR" dirty="0" smtClean="0"/>
              <a:t>d) Yaşam için gerekli olmayan yapay (sentetik) maddeler. Bunlar arasında DDT, PCB, PVC, </a:t>
            </a:r>
            <a:r>
              <a:rPr lang="tr-TR" dirty="0" err="1" smtClean="0"/>
              <a:t>Sr</a:t>
            </a:r>
            <a:r>
              <a:rPr lang="tr-TR" dirty="0" smtClean="0"/>
              <a:t>-90 gibi </a:t>
            </a:r>
            <a:r>
              <a:rPr lang="tr-TR" dirty="0" err="1" smtClean="0"/>
              <a:t>insektisit</a:t>
            </a:r>
            <a:r>
              <a:rPr lang="tr-TR" dirty="0" smtClean="0"/>
              <a:t>, deterjan katkı maddeleri, yapı malzemeleri sayılabilir.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Yaşam için gerekli olmayan yapay (sentetik) maddeler.</a:t>
            </a:r>
            <a:endParaRPr lang="tr-TR" dirty="0"/>
          </a:p>
        </p:txBody>
      </p:sp>
      <p:sp>
        <p:nvSpPr>
          <p:cNvPr id="3" name="2 İçerik Yer Tutucusu"/>
          <p:cNvSpPr>
            <a:spLocks noGrp="1"/>
          </p:cNvSpPr>
          <p:nvPr>
            <p:ph idx="1"/>
          </p:nvPr>
        </p:nvSpPr>
        <p:spPr/>
        <p:txBody>
          <a:bodyPr>
            <a:normAutofit fontScale="85000" lnSpcReduction="20000"/>
          </a:bodyPr>
          <a:lstStyle/>
          <a:p>
            <a:pPr algn="just"/>
            <a:r>
              <a:rPr lang="tr-TR" dirty="0" smtClean="0"/>
              <a:t>Bunlar arasında ağır metal, radyoaktif maddeler,  </a:t>
            </a:r>
            <a:r>
              <a:rPr lang="tr-TR" dirty="0" err="1" smtClean="0"/>
              <a:t>pestisitler</a:t>
            </a:r>
            <a:r>
              <a:rPr lang="tr-TR" dirty="0" smtClean="0"/>
              <a:t>, kimyasal </a:t>
            </a:r>
            <a:r>
              <a:rPr lang="tr-TR" dirty="0" err="1" smtClean="0"/>
              <a:t>parçalanamayn</a:t>
            </a:r>
            <a:r>
              <a:rPr lang="tr-TR" dirty="0" smtClean="0"/>
              <a:t> maddeler, deterjan katkı maddeleri, yapı malzemeleri sayılabilir. Canlı sistemler bu maddelerin doğada bulunmasına alışık değildirler. </a:t>
            </a:r>
          </a:p>
          <a:p>
            <a:pPr algn="just"/>
            <a:r>
              <a:rPr lang="tr-TR" dirty="0" smtClean="0"/>
              <a:t>Doğal olmadıkları için </a:t>
            </a:r>
            <a:r>
              <a:rPr lang="tr-TR" dirty="0" err="1" smtClean="0"/>
              <a:t>metabolik</a:t>
            </a:r>
            <a:r>
              <a:rPr lang="tr-TR" dirty="0" smtClean="0"/>
              <a:t> faaliyetler sonucu ayrıştırılamazlar ve bu maddeleri ayrıştırarak zararsız hale getirecek mikroorganizma grubu gelişmemiştir. Doğal koşullarda 20-30 ile 300 yıl gibi uzun sürede ayrışan bu maddeler  canlı dokulara girerek biyolojik birikim ile çeşitli zarar ve hastalıklara neden olmaktadırlar.</a:t>
            </a:r>
          </a:p>
          <a:p>
            <a:pPr algn="just"/>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0"/>
            <a:ext cx="7498080" cy="1143000"/>
          </a:xfrm>
        </p:spPr>
        <p:txBody>
          <a:bodyPr>
            <a:normAutofit/>
          </a:bodyPr>
          <a:lstStyle/>
          <a:p>
            <a:r>
              <a:rPr lang="tr-TR" sz="2400" dirty="0" smtClean="0"/>
              <a:t>HİDROLOJİK DOLAŞIM</a:t>
            </a:r>
            <a:endParaRPr lang="tr-TR" sz="2400" dirty="0"/>
          </a:p>
        </p:txBody>
      </p:sp>
      <p:sp>
        <p:nvSpPr>
          <p:cNvPr id="6" name="1 Başlık"/>
          <p:cNvSpPr txBox="1">
            <a:spLocks/>
          </p:cNvSpPr>
          <p:nvPr/>
        </p:nvSpPr>
        <p:spPr>
          <a:xfrm>
            <a:off x="1142976" y="5715024"/>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028" name="Rectangle 4"/>
          <p:cNvSpPr>
            <a:spLocks noChangeArrowheads="1"/>
          </p:cNvSpPr>
          <p:nvPr/>
        </p:nvSpPr>
        <p:spPr bwMode="auto">
          <a:xfrm>
            <a:off x="214282" y="5214950"/>
            <a:ext cx="864399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Doğadaki su atmosferden kara ve denizlere, oradan da tekrar atmosfere dönerek Şekil’de görüldüğü gibi basit bir yörünge izler.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Böylece canlıların yaşamını ve cansız çevrenin fonksiyonlarını yapmasını sağlar.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016" y="1052736"/>
            <a:ext cx="6957416" cy="412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357166"/>
            <a:ext cx="8147902" cy="5891234"/>
          </a:xfrm>
        </p:spPr>
        <p:txBody>
          <a:bodyPr/>
          <a:lstStyle/>
          <a:p>
            <a:pPr algn="just"/>
            <a:r>
              <a:rPr lang="tr-TR" dirty="0" smtClean="0"/>
              <a:t>Su, güneş enerjisi ve yerçekimi ile atmosfer, litosfer ve hidrosfer arasında sistemli bir şekilde dolaşmaktadır. </a:t>
            </a:r>
          </a:p>
          <a:p>
            <a:pPr algn="just"/>
            <a:r>
              <a:rPr lang="tr-TR" dirty="0" smtClean="0"/>
              <a:t>Yeryüzünün % 71'i denizlerle kaplıdır ve toplam buharlaşmanın % 88'i denizlerden olur. </a:t>
            </a:r>
          </a:p>
          <a:p>
            <a:pPr algn="just"/>
            <a:r>
              <a:rPr lang="tr-TR" dirty="0" smtClean="0"/>
              <a:t>Atmosfer ve hidrosfer güneş ışınları tarafından farklı şekilde ısıtılarak bu iki ortam arasında oluşan ısı değişimleri rüzgarlar ve deniz akıntılarını  meydana getirmektedir. Böylece su dolaşımı için gerekli itici güç oluşmaktadır.</a:t>
            </a:r>
          </a:p>
          <a:p>
            <a:pPr algn="just"/>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312</TotalTime>
  <Words>3467</Words>
  <Application>Microsoft Office PowerPoint</Application>
  <PresentationFormat>Ekran Gösterisi (4:3)</PresentationFormat>
  <Paragraphs>131</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Gündönümü</vt:lpstr>
      <vt:lpstr>EKOLOJİK DOLAŞIMLAR VE   EKOLOJİK DOLAŞIMLARA İNSAN ETKİLERİNİN SONUÇLARI</vt:lpstr>
      <vt:lpstr>DOLAŞIM-DÖNGÜ-ÇEVRİM</vt:lpstr>
      <vt:lpstr>ASTRONOMİK DOLAŞIM  </vt:lpstr>
      <vt:lpstr>JEOSİSTEM DOLAŞIMI</vt:lpstr>
      <vt:lpstr>MADDE DOLAŞIMLARI </vt:lpstr>
      <vt:lpstr>PowerPoint Sunusu</vt:lpstr>
      <vt:lpstr>Yaşam için gerekli olmayan yapay (sentetik) maddeler.</vt:lpstr>
      <vt:lpstr>HİDROLOJİK DOLAŞIM</vt:lpstr>
      <vt:lpstr>PowerPoint Sunusu</vt:lpstr>
      <vt:lpstr>PowerPoint Sunusu</vt:lpstr>
      <vt:lpstr>PowerPoint Sunusu</vt:lpstr>
      <vt:lpstr>BİYOJEOKİMYASAL DOLAŞIMLAR </vt:lpstr>
      <vt:lpstr>PowerPoint Sunusu</vt:lpstr>
      <vt:lpstr>KARBON DOLAŞIMI</vt:lpstr>
      <vt:lpstr>PowerPoint Sunusu</vt:lpstr>
      <vt:lpstr>PowerPoint Sunusu</vt:lpstr>
      <vt:lpstr>KARBON DOLAŞIMINA İNSAN ETKİLERİ VE SONUÇLARI</vt:lpstr>
      <vt:lpstr>PowerPoint Sunusu</vt:lpstr>
      <vt:lpstr>AZOT DOLAŞIMI</vt:lpstr>
      <vt:lpstr>Toprakta nitrat tuzlarının azlığı bitkisel üretimi kısıtlar. İnsanlar açısından da azot noksanlığı protein eksikliği yani beslenme noksanlığı anlamına gelir. Bu nedenle havadaki azot gazının doğal ve yapay yollardan bitkilerin kullanabileceği forma sokulması önem taşır.  </vt:lpstr>
      <vt:lpstr>PowerPoint Sunusu</vt:lpstr>
      <vt:lpstr>Azot, toprağın orijini olan kayada hiç yoktur veya çok az miktarda vardır. Topraktaki azotun hemen hemen hepsi havada bulunan gaz halindeki azottan gelmektedir.</vt:lpstr>
      <vt:lpstr>PowerPoint Sunusu</vt:lpstr>
      <vt:lpstr>PowerPoint Sunusu</vt:lpstr>
      <vt:lpstr>2-Simbiyotik Azot Fiksasyonu </vt:lpstr>
      <vt:lpstr>PowerPoint Sunusu</vt:lpstr>
      <vt:lpstr>PowerPoint Sunusu</vt:lpstr>
      <vt:lpstr>FOSFOR DOLAŞIMI</vt:lpstr>
      <vt:lpstr>Fosfor Dolaşımı  (Şekil sevgili öğrencim Gökben Kıran tarafından çizilmiştir) </vt:lpstr>
      <vt:lpstr>PowerPoint Sunusu</vt:lpstr>
      <vt:lpstr>İnsanların fosfor döngüsüne etkisi</vt:lpstr>
      <vt:lpstr>KÜKÜRT DOLAŞIMI </vt:lpstr>
      <vt:lpstr>Bu da kademeli olarak aşağıdaki gibi kükürt bakterileri tarafından oksitlenirse sülfat anyonu oluşur.  </vt:lpstr>
      <vt:lpstr>PowerPoint Sunusu</vt:lpstr>
      <vt:lpstr>Çevre mühendisliğiniz esnasında üstü kapalı – dehliz- kanalizasyon ortamı gibi havasız – kuytu ortamlara tedbir almadan girmeyiniz.</vt:lpstr>
      <vt:lpstr>OLAY ! BASİDİ BÖYLEYSE ?</vt:lpstr>
      <vt:lpstr>Ülkemizde kanalizasyon ile uğraşanlarda ve endüstriyel iş kollarındaki çalışanlarda ölümcül hidrojen sülfür zehirlenmeleri bildirilmiştir</vt:lpstr>
      <vt:lpstr>Toprakta Kükürt Dolaşımı   (Şekil sevgili öğrencim Gökben Kıran –YTÜ- tarafından çizilmiştir) </vt:lpstr>
      <vt:lpstr>PowerPoint Sunusu</vt:lpstr>
      <vt:lpstr>PowerPoint Sunusu</vt:lpstr>
      <vt:lpstr>PowerPoint Sunusu</vt:lpstr>
      <vt:lpstr>PowerPoint Sunusu</vt:lpstr>
      <vt:lpstr>BİR SONRAKİ SUNUM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EKOLOJİK DOLAŞIMLAR VE   EKOLOJİK DOLAŞIMLARA İNSAN ETKİLERİNİN SONUÇLARI</dc:title>
  <dc:creator>YAŞAR NUHOĞLU</dc:creator>
  <cp:lastModifiedBy>yaşar</cp:lastModifiedBy>
  <cp:revision>40</cp:revision>
  <dcterms:created xsi:type="dcterms:W3CDTF">2016-04-06T17:49:09Z</dcterms:created>
  <dcterms:modified xsi:type="dcterms:W3CDTF">2016-05-25T10:57:42Z</dcterms:modified>
</cp:coreProperties>
</file>