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6" r:id="rId3"/>
    <p:sldId id="305" r:id="rId4"/>
    <p:sldId id="285" r:id="rId5"/>
    <p:sldId id="286" r:id="rId6"/>
    <p:sldId id="287" r:id="rId7"/>
    <p:sldId id="288" r:id="rId8"/>
    <p:sldId id="289" r:id="rId9"/>
    <p:sldId id="290" r:id="rId10"/>
    <p:sldId id="291" r:id="rId11"/>
    <p:sldId id="292" r:id="rId12"/>
    <p:sldId id="293" r:id="rId13"/>
    <p:sldId id="294" r:id="rId14"/>
    <p:sldId id="295" r:id="rId15"/>
    <p:sldId id="296" r:id="rId16"/>
    <p:sldId id="258" r:id="rId17"/>
    <p:sldId id="297" r:id="rId18"/>
    <p:sldId id="298" r:id="rId19"/>
    <p:sldId id="300" r:id="rId20"/>
    <p:sldId id="301" r:id="rId21"/>
    <p:sldId id="302" r:id="rId22"/>
    <p:sldId id="303" r:id="rId23"/>
    <p:sldId id="304" r:id="rId24"/>
    <p:sldId id="283"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20.06.2016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20.06.2016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20.06.2016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20.06.2016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20.06.2016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20.06.2016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20.06.2016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20.06.2016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20.06.2016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20.06.2016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t>20.06.2016</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t>20.06.2016</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8000" r="-18000"/>
          </a:stretch>
        </a:blip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EKOLOJİ- GİRİŞ: TANIMI-ÖZELLİKLERİ</a:t>
            </a:r>
            <a:endParaRPr lang="tr-TR"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Alt Başlık 2"/>
          <p:cNvSpPr>
            <a:spLocks noGrp="1"/>
          </p:cNvSpPr>
          <p:nvPr>
            <p:ph type="subTitle" idx="1"/>
          </p:nvPr>
        </p:nvSpPr>
        <p:spPr>
          <a:xfrm>
            <a:off x="1331640" y="4797152"/>
            <a:ext cx="6400800" cy="1752600"/>
          </a:xfrm>
        </p:spPr>
        <p:txBody>
          <a:bodyPr/>
          <a:lstStyle/>
          <a:p>
            <a:r>
              <a:rPr lang="tr-TR" dirty="0" smtClean="0"/>
              <a:t>Prof. Dr. Yaşar </a:t>
            </a:r>
            <a:r>
              <a:rPr lang="tr-TR" dirty="0"/>
              <a:t>N</a:t>
            </a:r>
            <a:r>
              <a:rPr lang="tr-TR" dirty="0" smtClean="0"/>
              <a:t>uhoğlu</a:t>
            </a:r>
            <a:endParaRPr lang="tr-TR" dirty="0"/>
          </a:p>
        </p:txBody>
      </p:sp>
    </p:spTree>
    <p:extLst>
      <p:ext uri="{BB962C8B-B14F-4D97-AF65-F5344CB8AC3E}">
        <p14:creationId xmlns:p14="http://schemas.microsoft.com/office/powerpoint/2010/main" val="4149728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Ekolojinin  uğraş alanını gösteren organizasyon </a:t>
            </a:r>
            <a:r>
              <a:rPr lang="tr-TR" dirty="0" smtClean="0"/>
              <a:t>basamakları</a:t>
            </a:r>
            <a:endParaRPr lang="tr-TR"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259632" y="1626104"/>
            <a:ext cx="5932072" cy="4683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59961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268760"/>
            <a:ext cx="7787208" cy="4857403"/>
          </a:xfrm>
        </p:spPr>
        <p:txBody>
          <a:bodyPr>
            <a:normAutofit/>
          </a:bodyPr>
          <a:lstStyle/>
          <a:p>
            <a:pPr algn="just"/>
            <a:r>
              <a:rPr lang="tr-TR" dirty="0"/>
              <a:t>Bu görüşe göre ekolojinin uğraş alanı organizasyon basamaklarının en gelişmişleri olan son dört basamaktır (Şekil.1). Bunlar organizmalar, popülasyonlar, yaşam birlikleri ve ekosistemlerdir. </a:t>
            </a:r>
            <a:endParaRPr lang="tr-TR" dirty="0" smtClean="0"/>
          </a:p>
          <a:p>
            <a:pPr algn="just"/>
            <a:r>
              <a:rPr lang="tr-TR" dirty="0"/>
              <a:t>Söz konusu bu dört </a:t>
            </a:r>
            <a:r>
              <a:rPr lang="tr-TR" dirty="0" err="1"/>
              <a:t>biyosistemi</a:t>
            </a:r>
            <a:r>
              <a:rPr lang="tr-TR" dirty="0"/>
              <a:t> diğer doğa bilimleri de araştırabileceği ve bu basamakların diğer birçok bilim dalının inceleme konusu olabileceği </a:t>
            </a:r>
            <a:r>
              <a:rPr lang="tr-TR" dirty="0" smtClean="0"/>
              <a:t>muhakkaktır.</a:t>
            </a:r>
          </a:p>
          <a:p>
            <a:pPr algn="just"/>
            <a:r>
              <a:rPr lang="tr-TR" dirty="0"/>
              <a:t>Ancak bunları ayırmak için ekoloji uzmanları konulara diğer doğa bilimcilerden farklı olarak kendi görüş açılarına göre yaklaşmakta ve bu konuda şu şekilde bir ayırım anahtarı vermektedirler. </a:t>
            </a:r>
          </a:p>
          <a:p>
            <a:pPr algn="just"/>
            <a:endParaRPr lang="tr-TR" dirty="0"/>
          </a:p>
          <a:p>
            <a:pPr algn="just"/>
            <a:endParaRPr lang="tr-TR" dirty="0"/>
          </a:p>
        </p:txBody>
      </p:sp>
    </p:spTree>
    <p:extLst>
      <p:ext uri="{BB962C8B-B14F-4D97-AF65-F5344CB8AC3E}">
        <p14:creationId xmlns:p14="http://schemas.microsoft.com/office/powerpoint/2010/main" val="17556712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764704"/>
            <a:ext cx="7620000" cy="1143000"/>
          </a:xfrm>
        </p:spPr>
        <p:txBody>
          <a:bodyPr>
            <a:noAutofit/>
          </a:bodyPr>
          <a:lstStyle/>
          <a:p>
            <a:pPr algn="just"/>
            <a:r>
              <a:rPr lang="tr-TR" sz="2800" dirty="0" smtClean="0"/>
              <a:t>Bu ayırım anahtarında; Ekoloji organizmalar</a:t>
            </a:r>
            <a:r>
              <a:rPr lang="tr-TR" sz="2800" dirty="0"/>
              <a:t>, popülasyonlar, yaşam birlikleri ve </a:t>
            </a:r>
            <a:r>
              <a:rPr lang="tr-TR" sz="2800" dirty="0" smtClean="0"/>
              <a:t>ekosistemleri incelerken aşağıdaki kriterleri dikkate alır: </a:t>
            </a:r>
            <a:r>
              <a:rPr lang="tr-TR" sz="2800" dirty="0"/>
              <a:t/>
            </a:r>
            <a:br>
              <a:rPr lang="tr-TR" sz="2800" dirty="0"/>
            </a:br>
            <a:endParaRPr lang="tr-TR" sz="2800" dirty="0"/>
          </a:p>
        </p:txBody>
      </p:sp>
      <p:sp>
        <p:nvSpPr>
          <p:cNvPr id="3" name="İçerik Yer Tutucusu 2"/>
          <p:cNvSpPr>
            <a:spLocks noGrp="1"/>
          </p:cNvSpPr>
          <p:nvPr>
            <p:ph idx="1"/>
          </p:nvPr>
        </p:nvSpPr>
        <p:spPr>
          <a:xfrm>
            <a:off x="457200" y="2276872"/>
            <a:ext cx="7620000" cy="4123928"/>
          </a:xfrm>
        </p:spPr>
        <p:txBody>
          <a:bodyPr>
            <a:normAutofit/>
          </a:bodyPr>
          <a:lstStyle/>
          <a:p>
            <a:pPr algn="just"/>
            <a:r>
              <a:rPr lang="tr-TR" dirty="0"/>
              <a:t>a</a:t>
            </a:r>
            <a:r>
              <a:rPr lang="tr-TR" dirty="0" smtClean="0"/>
              <a:t>- Karşılıklı ilişkilerin olması</a:t>
            </a:r>
          </a:p>
          <a:p>
            <a:pPr algn="just"/>
            <a:r>
              <a:rPr lang="tr-TR" dirty="0" smtClean="0"/>
              <a:t>b-Madde </a:t>
            </a:r>
            <a:r>
              <a:rPr lang="tr-TR" dirty="0"/>
              <a:t>Dolaşım olayları </a:t>
            </a:r>
            <a:endParaRPr lang="tr-TR" dirty="0" smtClean="0"/>
          </a:p>
          <a:p>
            <a:pPr algn="just"/>
            <a:r>
              <a:rPr lang="tr-TR" dirty="0" smtClean="0"/>
              <a:t>c-Enerji akımı </a:t>
            </a:r>
          </a:p>
          <a:p>
            <a:pPr algn="just"/>
            <a:r>
              <a:rPr lang="tr-TR" dirty="0" smtClean="0"/>
              <a:t>d-Yaşam birlikleri dinamizmi : </a:t>
            </a:r>
            <a:r>
              <a:rPr lang="tr-TR" dirty="0"/>
              <a:t>özellikle </a:t>
            </a:r>
            <a:r>
              <a:rPr lang="tr-TR" dirty="0" err="1"/>
              <a:t>süksesyon</a:t>
            </a:r>
            <a:r>
              <a:rPr lang="tr-TR" dirty="0"/>
              <a:t> </a:t>
            </a:r>
            <a:r>
              <a:rPr lang="tr-TR" dirty="0" smtClean="0"/>
              <a:t>(gelişme aşamaları) olayları </a:t>
            </a:r>
            <a:r>
              <a:rPr lang="tr-TR" dirty="0"/>
              <a:t>açısından inceler.</a:t>
            </a:r>
          </a:p>
          <a:p>
            <a:pPr marL="0" indent="0" algn="just">
              <a:buNone/>
            </a:pPr>
            <a:endParaRPr lang="tr-TR" dirty="0"/>
          </a:p>
        </p:txBody>
      </p:sp>
    </p:spTree>
    <p:extLst>
      <p:ext uri="{BB962C8B-B14F-4D97-AF65-F5344CB8AC3E}">
        <p14:creationId xmlns:p14="http://schemas.microsoft.com/office/powerpoint/2010/main" val="17993146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Ekolojinin Alt Dalları</a:t>
            </a:r>
            <a:endParaRPr lang="tr-TR" dirty="0"/>
          </a:p>
        </p:txBody>
      </p:sp>
      <p:sp>
        <p:nvSpPr>
          <p:cNvPr id="3" name="İçerik Yer Tutucusu 2"/>
          <p:cNvSpPr>
            <a:spLocks noGrp="1"/>
          </p:cNvSpPr>
          <p:nvPr>
            <p:ph idx="1"/>
          </p:nvPr>
        </p:nvSpPr>
        <p:spPr/>
        <p:txBody>
          <a:bodyPr>
            <a:normAutofit/>
          </a:bodyPr>
          <a:lstStyle/>
          <a:p>
            <a:pPr algn="just"/>
            <a:r>
              <a:rPr lang="tr-TR" dirty="0"/>
              <a:t>Ekoloji biyolojinin bir kolu olduğu ve başlangıçta bu alanda uğraşanlar botanikçiler ve </a:t>
            </a:r>
            <a:r>
              <a:rPr lang="tr-TR" dirty="0" err="1"/>
              <a:t>zoolojiciler</a:t>
            </a:r>
            <a:r>
              <a:rPr lang="tr-TR" dirty="0"/>
              <a:t> olduğu için ekolojik incelemeler ilk bitkiler ve hayvanlarla olmuştur. Bu nedenle başlangıçta "Bitki ekolojisi" ve  "Hayvan Ekolojisi" dalları gelişmiştir. Ancak ekolojik bilgilerimiz genişleyince karşılıklı ilişkilerin sadece bitki ve hayvanlar arasında değil tüm canlılar arasında olduğu görülmüş </a:t>
            </a:r>
            <a:r>
              <a:rPr lang="tr-TR" dirty="0" smtClean="0"/>
              <a:t>ve tarımsal=zirai ekoloji, orman ekolojisi, mera ekolojisi, tıbbi ekoloji,.. Gibi Ancak zaman içerisinde  </a:t>
            </a:r>
            <a:r>
              <a:rPr lang="tr-TR" dirty="0"/>
              <a:t>bu tip sınıflandırmalardan kaçınılmıştır. </a:t>
            </a:r>
          </a:p>
          <a:p>
            <a:pPr algn="just"/>
            <a:endParaRPr lang="tr-TR" dirty="0"/>
          </a:p>
        </p:txBody>
      </p:sp>
    </p:spTree>
    <p:extLst>
      <p:ext uri="{BB962C8B-B14F-4D97-AF65-F5344CB8AC3E}">
        <p14:creationId xmlns:p14="http://schemas.microsoft.com/office/powerpoint/2010/main" val="20109209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just"/>
            <a:r>
              <a:rPr lang="tr-TR" sz="2400" dirty="0"/>
              <a:t>Dünya üzerinde yaşayan canlıları bir bütün olarak yaşam ortamlarında inceleyebilmek amacıyla son zamanlarda şu sınıflandırma daha fazla rağbet görmüştür.  </a:t>
            </a:r>
            <a:br>
              <a:rPr lang="tr-TR" sz="2400" dirty="0"/>
            </a:br>
            <a:endParaRPr lang="tr-TR" sz="2400" dirty="0"/>
          </a:p>
        </p:txBody>
      </p:sp>
      <p:sp>
        <p:nvSpPr>
          <p:cNvPr id="3" name="İçerik Yer Tutucusu 2"/>
          <p:cNvSpPr>
            <a:spLocks noGrp="1"/>
          </p:cNvSpPr>
          <p:nvPr>
            <p:ph idx="1"/>
          </p:nvPr>
        </p:nvSpPr>
        <p:spPr>
          <a:xfrm>
            <a:off x="457200" y="1412776"/>
            <a:ext cx="7620000" cy="4988024"/>
          </a:xfrm>
        </p:spPr>
        <p:txBody>
          <a:bodyPr>
            <a:normAutofit fontScale="92500" lnSpcReduction="10000"/>
          </a:bodyPr>
          <a:lstStyle/>
          <a:p>
            <a:r>
              <a:rPr lang="tr-TR" sz="19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Bu sınıflandırmaya göre üç ekoloji dalı ayırt edilir:</a:t>
            </a:r>
            <a:endParaRPr lang="tr-TR" sz="19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r>
              <a:rPr lang="tr-TR" dirty="0" smtClean="0"/>
              <a:t>A-Tür </a:t>
            </a:r>
            <a:r>
              <a:rPr lang="tr-TR" dirty="0"/>
              <a:t>(birey) ekolojisi </a:t>
            </a:r>
            <a:r>
              <a:rPr lang="tr-TR" dirty="0" smtClean="0"/>
              <a:t>:Türlere </a:t>
            </a:r>
            <a:r>
              <a:rPr lang="tr-TR" dirty="0"/>
              <a:t>ait bireylerin çevre koşulları ile olan karşılıklı ilişkilerini inceler. Araştırma objesi bireysel canlılar ve yöntemi ise </a:t>
            </a:r>
            <a:r>
              <a:rPr lang="tr-TR" dirty="0" err="1"/>
              <a:t>laboratuar</a:t>
            </a:r>
            <a:r>
              <a:rPr lang="tr-TR" dirty="0"/>
              <a:t> araştırmaları ve bunların canlıların yaşam ortamlarında (çevrelerinde)  kontrolüdür</a:t>
            </a:r>
            <a:r>
              <a:rPr lang="tr-TR" dirty="0" smtClean="0"/>
              <a:t>.</a:t>
            </a:r>
          </a:p>
          <a:p>
            <a:r>
              <a:rPr lang="tr-TR" dirty="0" smtClean="0"/>
              <a:t>B- </a:t>
            </a:r>
            <a:r>
              <a:rPr lang="tr-TR" dirty="0"/>
              <a:t>Popülasyon ekolojisi </a:t>
            </a:r>
            <a:r>
              <a:rPr lang="tr-TR" dirty="0" smtClean="0"/>
              <a:t>:Bir </a:t>
            </a:r>
            <a:r>
              <a:rPr lang="tr-TR" dirty="0"/>
              <a:t>türden oluşan organizmaların belirli bir çevrede oluşturduğu karşılıklı ilişkileri inceler  yani popülasyonları inceler. Aynı türden ve farklı iki türden oluşan karşılıklı ilişkiler esastır. Araştırma yöntemi arazi çalışmaları, istatistik ve matematik modellerdir</a:t>
            </a:r>
            <a:r>
              <a:rPr lang="tr-TR" dirty="0" smtClean="0"/>
              <a:t>.</a:t>
            </a:r>
          </a:p>
          <a:p>
            <a:r>
              <a:rPr lang="tr-TR" dirty="0" smtClean="0"/>
              <a:t>C-Toplum (ekosistem) ekolojisi :Toplumların </a:t>
            </a:r>
            <a:r>
              <a:rPr lang="tr-TR" dirty="0"/>
              <a:t>yani çeşitli popülasyonlardan oluşan yaşam birliklerinin jeolojik devirlerden günümüze değin gelişimini, su, enerji ve besin maddesi ekonomilerini ve bu özellikler  açısından çevre ile olan karşılıklı ilişkilerini inceler. Araştırma konusu biyoloji ve mühendislik bilimlerinin önemli bir bölümünü oluşturan sistem </a:t>
            </a:r>
            <a:r>
              <a:rPr lang="tr-TR" dirty="0" err="1"/>
              <a:t>ekolojisi'dir</a:t>
            </a:r>
            <a:r>
              <a:rPr lang="tr-TR" dirty="0"/>
              <a:t>. </a:t>
            </a:r>
          </a:p>
          <a:p>
            <a:endParaRPr lang="tr-TR" dirty="0"/>
          </a:p>
          <a:p>
            <a:endParaRPr lang="tr-TR" dirty="0" smtClean="0"/>
          </a:p>
          <a:p>
            <a:endParaRPr lang="tr-TR" dirty="0"/>
          </a:p>
        </p:txBody>
      </p:sp>
    </p:spTree>
    <p:extLst>
      <p:ext uri="{BB962C8B-B14F-4D97-AF65-F5344CB8AC3E}">
        <p14:creationId xmlns:p14="http://schemas.microsoft.com/office/powerpoint/2010/main" val="32404964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just"/>
            <a:r>
              <a:rPr lang="tr-TR" dirty="0" smtClean="0"/>
              <a:t>Ekolojin Diğer Bilim Dalları İle Olan İlişkisi</a:t>
            </a:r>
            <a:endParaRPr lang="tr-TR" dirty="0"/>
          </a:p>
        </p:txBody>
      </p:sp>
      <p:sp>
        <p:nvSpPr>
          <p:cNvPr id="3" name="İçerik Yer Tutucusu 2"/>
          <p:cNvSpPr>
            <a:spLocks noGrp="1"/>
          </p:cNvSpPr>
          <p:nvPr>
            <p:ph idx="1"/>
          </p:nvPr>
        </p:nvSpPr>
        <p:spPr/>
        <p:txBody>
          <a:bodyPr>
            <a:normAutofit/>
          </a:bodyPr>
          <a:lstStyle/>
          <a:p>
            <a:pPr algn="just"/>
            <a:r>
              <a:rPr lang="tr-TR" dirty="0" smtClean="0"/>
              <a:t>Ekoloji, Biyolojinin </a:t>
            </a:r>
            <a:r>
              <a:rPr lang="tr-TR" dirty="0"/>
              <a:t>bir alt dalı olarak gelişen ekoloji doğa bilimleri içerisine girmektedir. Araştırma ve inceleme konularını doğanın yapısı ve fonksiyonları oluşturması nedeniyle çeşitli doğa bilimleri ile ilişkiye girmektedir. Bunların en önemlileri; Botanik, zooloji, mikrobiyoloji, </a:t>
            </a:r>
            <a:r>
              <a:rPr lang="tr-TR" dirty="0" smtClean="0"/>
              <a:t>bitki </a:t>
            </a:r>
            <a:r>
              <a:rPr lang="tr-TR" dirty="0"/>
              <a:t>besleme, anatomi, </a:t>
            </a:r>
            <a:r>
              <a:rPr lang="tr-TR" dirty="0" smtClean="0"/>
              <a:t>morfoloji,</a:t>
            </a:r>
            <a:r>
              <a:rPr lang="tr-TR" dirty="0"/>
              <a:t> fizyoloji,</a:t>
            </a:r>
            <a:r>
              <a:rPr lang="tr-TR" dirty="0" smtClean="0"/>
              <a:t> patoloji</a:t>
            </a:r>
            <a:r>
              <a:rPr lang="tr-TR" dirty="0"/>
              <a:t>, jeoloji, mineraloji, fizik, kimya, meteoroloji, klimatoloji, coğrafya ve bitki sosyolojisi gibi bilim dallarıdır.  Ayrıca araştırma yapma ve değerlendirme için istatistikler ve modellerden yararlanması nedeniyle istatistik yöntemlerden özellikle </a:t>
            </a:r>
            <a:r>
              <a:rPr lang="tr-TR" dirty="0" err="1"/>
              <a:t>biyometri</a:t>
            </a:r>
            <a:r>
              <a:rPr lang="tr-TR" dirty="0"/>
              <a:t> ve sistem bilgisi ile yakından ilgilidir. </a:t>
            </a:r>
            <a:r>
              <a:rPr lang="tr-TR" dirty="0" smtClean="0"/>
              <a:t> </a:t>
            </a:r>
            <a:endParaRPr lang="tr-TR" dirty="0"/>
          </a:p>
          <a:p>
            <a:pPr algn="just"/>
            <a:endParaRPr lang="tr-TR" dirty="0"/>
          </a:p>
        </p:txBody>
      </p:sp>
    </p:spTree>
    <p:extLst>
      <p:ext uri="{BB962C8B-B14F-4D97-AF65-F5344CB8AC3E}">
        <p14:creationId xmlns:p14="http://schemas.microsoft.com/office/powerpoint/2010/main" val="4253075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000" dirty="0"/>
              <a:t>EKOLOJİNİN TEMEL KURALLARI VE İLKELERİ</a:t>
            </a:r>
          </a:p>
        </p:txBody>
      </p:sp>
      <p:sp>
        <p:nvSpPr>
          <p:cNvPr id="3" name="İçerik Yer Tutucusu 2"/>
          <p:cNvSpPr>
            <a:spLocks noGrp="1"/>
          </p:cNvSpPr>
          <p:nvPr>
            <p:ph idx="1"/>
          </p:nvPr>
        </p:nvSpPr>
        <p:spPr/>
        <p:txBody>
          <a:bodyPr>
            <a:normAutofit/>
          </a:bodyPr>
          <a:lstStyle/>
          <a:p>
            <a:pPr marL="0" indent="0" algn="just">
              <a:buNone/>
            </a:pPr>
            <a:r>
              <a:rPr lang="tr-TR" dirty="0"/>
              <a:t>1- Doğa bir bütün olarak işlev görür</a:t>
            </a:r>
          </a:p>
          <a:p>
            <a:pPr marL="0" indent="0" algn="just">
              <a:buNone/>
            </a:pPr>
            <a:r>
              <a:rPr lang="tr-TR" dirty="0"/>
              <a:t>2- Doğa sınırlıdır (Doğadaki her şeyin bir sınırı vardır)</a:t>
            </a:r>
          </a:p>
          <a:p>
            <a:pPr marL="0" indent="0" algn="just">
              <a:buNone/>
            </a:pPr>
            <a:r>
              <a:rPr lang="tr-TR" dirty="0"/>
              <a:t>3- Doğanın kendini denetimi vardır</a:t>
            </a:r>
          </a:p>
          <a:p>
            <a:pPr marL="0" indent="0" algn="just">
              <a:buNone/>
            </a:pPr>
            <a:r>
              <a:rPr lang="tr-TR" dirty="0"/>
              <a:t>4- Doğa kendine yapılan tüm etkilere tepki gösterir</a:t>
            </a:r>
          </a:p>
          <a:p>
            <a:pPr marL="0" indent="0" algn="just">
              <a:buNone/>
            </a:pPr>
            <a:r>
              <a:rPr lang="tr-TR" dirty="0"/>
              <a:t>5- Doğada birçok canlının bir arada yaşamasına dayalı çeşitlilik ilkesi vardır</a:t>
            </a:r>
          </a:p>
          <a:p>
            <a:pPr marL="0" indent="0" algn="just">
              <a:buNone/>
            </a:pPr>
            <a:r>
              <a:rPr lang="tr-TR" dirty="0"/>
              <a:t>6- Doğa en uygun çözümü bulur</a:t>
            </a:r>
          </a:p>
          <a:p>
            <a:pPr marL="0" indent="0" algn="just">
              <a:buNone/>
            </a:pPr>
            <a:r>
              <a:rPr lang="tr-TR" dirty="0"/>
              <a:t>7- Doğada var olan hiçbir şey yok olmaz</a:t>
            </a:r>
          </a:p>
          <a:p>
            <a:pPr marL="0" indent="0" algn="just">
              <a:buNone/>
            </a:pPr>
            <a:r>
              <a:rPr lang="tr-TR" dirty="0"/>
              <a:t>8) Doğayla birlikte hareket etme ve doğal kurallara uymak gerekir</a:t>
            </a:r>
          </a:p>
          <a:p>
            <a:pPr marL="0" indent="0" algn="just">
              <a:buNone/>
            </a:pPr>
            <a:r>
              <a:rPr lang="tr-TR" dirty="0"/>
              <a:t>9) Geleneksel ekolojik ilkelerin arkasında doğa kuralları vardır</a:t>
            </a:r>
          </a:p>
          <a:p>
            <a:pPr marL="0" indent="0" algn="just">
              <a:buNone/>
            </a:pPr>
            <a:r>
              <a:rPr lang="tr-TR" dirty="0"/>
              <a:t>10) Doğadaki her yararlı işlevin doğaya bir bedeli </a:t>
            </a:r>
            <a:r>
              <a:rPr lang="tr-TR" dirty="0" smtClean="0"/>
              <a:t>vardır</a:t>
            </a:r>
            <a:endParaRPr lang="tr-TR" dirty="0"/>
          </a:p>
        </p:txBody>
      </p:sp>
    </p:spTree>
    <p:extLst>
      <p:ext uri="{BB962C8B-B14F-4D97-AF65-F5344CB8AC3E}">
        <p14:creationId xmlns:p14="http://schemas.microsoft.com/office/powerpoint/2010/main" val="2005472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Ekolojinin Olaylara Yaklaşımı Ve Araştırma -İnceleme Yöntemleri</a:t>
            </a:r>
            <a:endParaRPr lang="tr-TR" dirty="0"/>
          </a:p>
        </p:txBody>
      </p:sp>
      <p:sp>
        <p:nvSpPr>
          <p:cNvPr id="3" name="İçerik Yer Tutucusu 2"/>
          <p:cNvSpPr>
            <a:spLocks noGrp="1"/>
          </p:cNvSpPr>
          <p:nvPr>
            <p:ph idx="1"/>
          </p:nvPr>
        </p:nvSpPr>
        <p:spPr/>
        <p:txBody>
          <a:bodyPr/>
          <a:lstStyle/>
          <a:p>
            <a:r>
              <a:rPr lang="tr-TR" dirty="0"/>
              <a:t>Genelde tüm bilim dallarının konulara yaklaşımı ve olayları araştırmasında kullandıkları </a:t>
            </a:r>
            <a:r>
              <a:rPr lang="tr-TR" dirty="0" smtClean="0"/>
              <a:t>"</a:t>
            </a:r>
            <a:r>
              <a:rPr lang="tr-TR" dirty="0"/>
              <a:t>tüme </a:t>
            </a:r>
            <a:r>
              <a:rPr lang="tr-TR" dirty="0" smtClean="0"/>
              <a:t>varım=indirgemeli" </a:t>
            </a:r>
            <a:r>
              <a:rPr lang="tr-TR" dirty="0"/>
              <a:t>ve </a:t>
            </a:r>
            <a:r>
              <a:rPr lang="tr-TR" dirty="0" smtClean="0"/>
              <a:t>"</a:t>
            </a:r>
            <a:r>
              <a:rPr lang="tr-TR" dirty="0"/>
              <a:t>tümden </a:t>
            </a:r>
            <a:r>
              <a:rPr lang="tr-TR" dirty="0" smtClean="0"/>
              <a:t>gelim=bütünsel" yaklaşımları </a:t>
            </a:r>
            <a:r>
              <a:rPr lang="tr-TR" dirty="0"/>
              <a:t>ekolojide de kullanılır. Ancak doğa ve ekosistemler bir bütün olarak işlediği için bütünsel yaklaşım ağır basar. Bu yaklaşımlar kısaca şöyle özetlenebilir.</a:t>
            </a:r>
          </a:p>
        </p:txBody>
      </p:sp>
    </p:spTree>
    <p:extLst>
      <p:ext uri="{BB962C8B-B14F-4D97-AF65-F5344CB8AC3E}">
        <p14:creationId xmlns:p14="http://schemas.microsoft.com/office/powerpoint/2010/main" val="2731143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İndirgemeli yaklaşım (tüme varım) </a:t>
            </a:r>
            <a:r>
              <a:rPr lang="tr-TR" dirty="0" smtClean="0"/>
              <a:t>yöntemi</a:t>
            </a:r>
            <a:endParaRPr lang="tr-TR" dirty="0"/>
          </a:p>
        </p:txBody>
      </p:sp>
      <p:sp>
        <p:nvSpPr>
          <p:cNvPr id="3" name="İçerik Yer Tutucusu 2"/>
          <p:cNvSpPr>
            <a:spLocks noGrp="1"/>
          </p:cNvSpPr>
          <p:nvPr>
            <p:ph idx="1"/>
          </p:nvPr>
        </p:nvSpPr>
        <p:spPr/>
        <p:txBody>
          <a:bodyPr>
            <a:normAutofit/>
          </a:bodyPr>
          <a:lstStyle/>
          <a:p>
            <a:pPr algn="just"/>
            <a:r>
              <a:rPr lang="tr-TR" dirty="0"/>
              <a:t>B</a:t>
            </a:r>
            <a:r>
              <a:rPr lang="tr-TR" dirty="0" smtClean="0"/>
              <a:t>ir </a:t>
            </a:r>
            <a:r>
              <a:rPr lang="tr-TR" dirty="0"/>
              <a:t>sistem veya bir bütün parçalara bölünerek parçalar tek ele alınarak incelenir ve daha sonra neden-sonuç ilişkisine dayanarak bunlar birleştirilir. Fizik ve kimya gibi deneysel ağırlıklı bilimlerde çokça kullanılan bu yaklaşım olayların tek tek ayrılması ve fonksiyonlarının belirlenmesi amacıyla ekolojide de kullanılır. Çevre mühendisliği çok disiplinli "</a:t>
            </a:r>
            <a:r>
              <a:rPr lang="tr-TR" dirty="0" err="1"/>
              <a:t>multi</a:t>
            </a:r>
            <a:r>
              <a:rPr lang="tr-TR" dirty="0"/>
              <a:t> </a:t>
            </a:r>
            <a:r>
              <a:rPr lang="tr-TR" dirty="0" err="1"/>
              <a:t>disipliner</a:t>
            </a:r>
            <a:r>
              <a:rPr lang="tr-TR" dirty="0"/>
              <a:t>" bir bilim olması nedeniyle olaylar veya ekosistemler parçalara ayrılır, her parça kendi sahasında uzman araştırmacılar tarafından incelenerek, mekanizmalar aydınlatılır. Daha sonra bir araya gelen bu uzmanlar bütünsel yaklaşım ilkelerini kullanarak birlikte tartışarak elde ettikleri sonuçlarla bir olayın, sistemin aydınlatılmasını veya bir cihazın geliştirilmesini sağlarlar. </a:t>
            </a:r>
          </a:p>
        </p:txBody>
      </p:sp>
    </p:spTree>
    <p:extLst>
      <p:ext uri="{BB962C8B-B14F-4D97-AF65-F5344CB8AC3E}">
        <p14:creationId xmlns:p14="http://schemas.microsoft.com/office/powerpoint/2010/main" val="2068401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a:t>T</a:t>
            </a:r>
            <a:r>
              <a:rPr lang="tr-TR" sz="2800" dirty="0" smtClean="0"/>
              <a:t>ümden gelim=bütünsel yaklaşım</a:t>
            </a:r>
            <a:endParaRPr lang="tr-TR" sz="2800" dirty="0"/>
          </a:p>
        </p:txBody>
      </p:sp>
      <p:sp>
        <p:nvSpPr>
          <p:cNvPr id="3" name="İçerik Yer Tutucusu 2"/>
          <p:cNvSpPr>
            <a:spLocks noGrp="1"/>
          </p:cNvSpPr>
          <p:nvPr>
            <p:ph idx="1"/>
          </p:nvPr>
        </p:nvSpPr>
        <p:spPr>
          <a:xfrm>
            <a:off x="179512" y="1340768"/>
            <a:ext cx="8229600" cy="4785395"/>
          </a:xfrm>
        </p:spPr>
        <p:txBody>
          <a:bodyPr>
            <a:noAutofit/>
          </a:bodyPr>
          <a:lstStyle/>
          <a:p>
            <a:pPr algn="just"/>
            <a:r>
              <a:rPr lang="tr-TR" sz="2000" dirty="0" smtClean="0"/>
              <a:t>Ekolojik </a:t>
            </a:r>
            <a:r>
              <a:rPr lang="tr-TR" sz="2000" dirty="0"/>
              <a:t>olaylar yani çevre sorunları bir bütünsellik taşır. Bu nedenle de ekolojik olayları incelerken çoğu zaman olaylar bir bütünsellik içinde ele alınır. Çağdaş ekoloji, doğadaki çok çeşitli olay ve faktörler arasındaki ilişkileri incelerken doğayı (ekosistemi) bir bütün olarak ele alır. Bu nedenle ekoloji bütünsel yaklaşıma ağırlık verir. Ekolojide doğadaki olayların tek başına nasıl işlediğinden çok birbirleri ile etkileşerek nasıl bir bütün oluşturdukları ve bunların aralarında nasıl bir toplam etki gösterdikleri, aralarındaki ilişkilerin sonuçlarının ne olduğu önemlidir. Bütünsel yaklaşım çağdaş ekolojinin en önemli özelliklerinden biridir. </a:t>
            </a:r>
            <a:endParaRPr lang="tr-TR" sz="2000" dirty="0" smtClean="0"/>
          </a:p>
          <a:p>
            <a:pPr algn="just"/>
            <a:r>
              <a:rPr lang="tr-TR" sz="2000" dirty="0" smtClean="0"/>
              <a:t>Örneğin </a:t>
            </a:r>
            <a:r>
              <a:rPr lang="tr-TR" sz="2000" dirty="0"/>
              <a:t>tarım ürünlerini yok eden bir böcekle kimyasal savaş esnasında DDT veya diğer </a:t>
            </a:r>
            <a:r>
              <a:rPr lang="tr-TR" sz="2000" dirty="0" err="1"/>
              <a:t>insektisitlerin</a:t>
            </a:r>
            <a:r>
              <a:rPr lang="tr-TR" sz="2000" dirty="0"/>
              <a:t> kullanılması ile belirli bir süre zarfında bu böceğin </a:t>
            </a:r>
            <a:r>
              <a:rPr lang="tr-TR" sz="2000" dirty="0" err="1"/>
              <a:t>populasyonunu</a:t>
            </a:r>
            <a:r>
              <a:rPr lang="tr-TR" sz="2000" dirty="0"/>
              <a:t> ekonomik zarar eşiğinin altında tutabilmekteyiz. Ancak uzun zaman içerisinde bu böceğin bazı bireyleri </a:t>
            </a:r>
            <a:r>
              <a:rPr lang="tr-TR" sz="2000" dirty="0" err="1"/>
              <a:t>insektiside</a:t>
            </a:r>
            <a:r>
              <a:rPr lang="tr-TR" sz="2000" dirty="0"/>
              <a:t> direnç kazanarak </a:t>
            </a:r>
            <a:r>
              <a:rPr lang="tr-TR" sz="2000" dirty="0" err="1"/>
              <a:t>insektisitten</a:t>
            </a:r>
            <a:r>
              <a:rPr lang="tr-TR" sz="2000" dirty="0"/>
              <a:t> ölmemekte, </a:t>
            </a:r>
            <a:r>
              <a:rPr lang="tr-TR" sz="2000" dirty="0" err="1"/>
              <a:t>insektisitten</a:t>
            </a:r>
            <a:r>
              <a:rPr lang="tr-TR" sz="2000" dirty="0"/>
              <a:t> doğal düşmanları öldüğü için de hızla çoğalarak eskisinden daha zararlı olabilmektedir.</a:t>
            </a:r>
          </a:p>
        </p:txBody>
      </p:sp>
    </p:spTree>
    <p:extLst>
      <p:ext uri="{BB962C8B-B14F-4D97-AF65-F5344CB8AC3E}">
        <p14:creationId xmlns:p14="http://schemas.microsoft.com/office/powerpoint/2010/main" val="1735588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16633"/>
            <a:ext cx="7772400" cy="1080120"/>
          </a:xfrm>
        </p:spPr>
        <p:txBody>
          <a:bodyPr/>
          <a:lstStyle/>
          <a:p>
            <a:r>
              <a:rPr lang="tr-TR" sz="4000" dirty="0"/>
              <a:t>E</a:t>
            </a:r>
            <a:r>
              <a:rPr lang="tr-TR" sz="4000" dirty="0" smtClean="0"/>
              <a:t>koloji-Çevre bilimi</a:t>
            </a:r>
            <a:endParaRPr lang="tr-TR" sz="4000" dirty="0"/>
          </a:p>
        </p:txBody>
      </p:sp>
      <p:sp>
        <p:nvSpPr>
          <p:cNvPr id="3" name="Alt Başlık 2"/>
          <p:cNvSpPr>
            <a:spLocks noGrp="1"/>
          </p:cNvSpPr>
          <p:nvPr>
            <p:ph type="subTitle" idx="1"/>
          </p:nvPr>
        </p:nvSpPr>
        <p:spPr>
          <a:xfrm>
            <a:off x="323528" y="1340768"/>
            <a:ext cx="7848872" cy="4896544"/>
          </a:xfrm>
        </p:spPr>
        <p:txBody>
          <a:bodyPr>
            <a:normAutofit fontScale="25000" lnSpcReduction="20000"/>
          </a:bodyPr>
          <a:lstStyle/>
          <a:p>
            <a:pPr algn="just"/>
            <a:r>
              <a:rPr lang="tr-TR" sz="7200" dirty="0">
                <a:solidFill>
                  <a:schemeClr val="tx1"/>
                </a:solidFill>
              </a:rPr>
              <a:t>Bu bölümde ekoloji bilim dalı genel çizgileri ile tanıtılacaktır. </a:t>
            </a:r>
            <a:r>
              <a:rPr lang="tr-TR" sz="8000" dirty="0">
                <a:solidFill>
                  <a:schemeClr val="tx1"/>
                </a:solidFill>
              </a:rPr>
              <a:t>Bunun için de ekolojik düşüncenin son 50 yıl içinde güncellik kazanması ve </a:t>
            </a:r>
            <a:r>
              <a:rPr lang="tr-TR" sz="11200" dirty="0">
                <a:solidFill>
                  <a:schemeClr val="tx1"/>
                </a:solidFill>
              </a:rPr>
              <a:t>21. yüzyılın ilk 5 süper bilim dalı </a:t>
            </a:r>
            <a:r>
              <a:rPr lang="tr-TR" sz="8000" dirty="0">
                <a:solidFill>
                  <a:schemeClr val="tx1"/>
                </a:solidFill>
              </a:rPr>
              <a:t>arasında yer almasının nedenleri üzerinde durularak</a:t>
            </a:r>
            <a:r>
              <a:rPr lang="tr-TR" sz="7200" dirty="0">
                <a:solidFill>
                  <a:schemeClr val="tx1"/>
                </a:solidFill>
              </a:rPr>
              <a:t>, ekolojinin uğraş alanlarının sınırları çizilmeye çalışılacak, bu bilim dalının inceleme ve araştırma yöntemleri açıklanarak, bu bilgilerin ışığında bilimler sistematiğindeki yeri belirlenmeye çalışılacaktır. </a:t>
            </a:r>
          </a:p>
          <a:p>
            <a:pPr algn="just"/>
            <a:endParaRPr lang="tr-TR" sz="8000" dirty="0">
              <a:solidFill>
                <a:schemeClr val="tx1"/>
              </a:solidFill>
            </a:endParaRPr>
          </a:p>
          <a:p>
            <a:pPr algn="just"/>
            <a:r>
              <a:rPr lang="tr-TR" sz="8000" dirty="0" smtClean="0">
                <a:solidFill>
                  <a:schemeClr val="tx1"/>
                </a:solidFill>
              </a:rPr>
              <a:t>Ekoloji kavramı ilk ortaya atıldığında; </a:t>
            </a:r>
            <a:r>
              <a:rPr lang="tr-TR" sz="8000" dirty="0" err="1" smtClean="0">
                <a:solidFill>
                  <a:schemeClr val="tx1"/>
                </a:solidFill>
              </a:rPr>
              <a:t>eco</a:t>
            </a:r>
            <a:r>
              <a:rPr lang="tr-TR" sz="8000" dirty="0" smtClean="0">
                <a:solidFill>
                  <a:schemeClr val="tx1"/>
                </a:solidFill>
              </a:rPr>
              <a:t> = ev, </a:t>
            </a:r>
            <a:r>
              <a:rPr lang="tr-TR" sz="8000" dirty="0" err="1" smtClean="0">
                <a:solidFill>
                  <a:schemeClr val="tx1"/>
                </a:solidFill>
              </a:rPr>
              <a:t>logy</a:t>
            </a:r>
            <a:r>
              <a:rPr lang="tr-TR" sz="8000" dirty="0" smtClean="0">
                <a:solidFill>
                  <a:schemeClr val="tx1"/>
                </a:solidFill>
              </a:rPr>
              <a:t>=bilim kelimelerinde türetilmiş olup ev yönetim bilimi olarak kullanılmıştı. Ancak ilerleyen teknoloji ve zaman içerisinde gelişerek bugünkü anlamda «Çevre Bilimi» ve Çevre Mühendisliği konsepti oluşmuştur. </a:t>
            </a:r>
          </a:p>
          <a:p>
            <a:pPr algn="just"/>
            <a:endParaRPr lang="tr-TR" sz="8000" dirty="0" smtClean="0">
              <a:solidFill>
                <a:schemeClr val="tx1"/>
              </a:solidFill>
            </a:endParaRPr>
          </a:p>
          <a:p>
            <a:pPr algn="just"/>
            <a:r>
              <a:rPr lang="tr-TR" sz="9600" dirty="0">
                <a:solidFill>
                  <a:schemeClr val="tx1"/>
                </a:solidFill>
              </a:rPr>
              <a:t>Ekoloji bilimsel bir terim olarak ilk kez 1850 yıllarında ortaya atılmıştır (Şişli, 1980). Ancak ilk kullanıldığı anlamı ile günümüzde kullanıldığı anlamı arasında birçok gelişmeler </a:t>
            </a:r>
            <a:r>
              <a:rPr lang="tr-TR" sz="9600" dirty="0" smtClean="0">
                <a:solidFill>
                  <a:schemeClr val="tx1"/>
                </a:solidFill>
              </a:rPr>
              <a:t>kaydedilmiştir</a:t>
            </a:r>
          </a:p>
          <a:p>
            <a:endParaRPr lang="tr-TR" sz="9600" dirty="0">
              <a:solidFill>
                <a:schemeClr val="tx1"/>
              </a:solidFill>
            </a:endParaRPr>
          </a:p>
          <a:p>
            <a:endParaRPr lang="tr-TR" sz="9600" dirty="0" smtClean="0">
              <a:solidFill>
                <a:schemeClr val="tx1"/>
              </a:solidFill>
            </a:endParaRPr>
          </a:p>
          <a:p>
            <a:endParaRPr lang="tr-TR" sz="9600" dirty="0">
              <a:solidFill>
                <a:schemeClr val="tx1"/>
              </a:solidFill>
            </a:endParaRPr>
          </a:p>
          <a:p>
            <a:endParaRPr lang="tr-TR" sz="9600" dirty="0">
              <a:solidFill>
                <a:schemeClr val="tx1"/>
              </a:solidFill>
            </a:endParaRPr>
          </a:p>
        </p:txBody>
      </p:sp>
    </p:spTree>
    <p:extLst>
      <p:ext uri="{BB962C8B-B14F-4D97-AF65-F5344CB8AC3E}">
        <p14:creationId xmlns:p14="http://schemas.microsoft.com/office/powerpoint/2010/main" val="6147903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dirty="0"/>
              <a:t>. Bu yöntemlerin en önemlileri şunlardır</a:t>
            </a:r>
            <a:r>
              <a:rPr lang="tr-TR" sz="3200" dirty="0" smtClean="0"/>
              <a:t>:</a:t>
            </a:r>
            <a:endParaRPr lang="tr-TR" sz="3200" dirty="0"/>
          </a:p>
        </p:txBody>
      </p:sp>
      <p:sp>
        <p:nvSpPr>
          <p:cNvPr id="3" name="İçerik Yer Tutucusu 2"/>
          <p:cNvSpPr>
            <a:spLocks noGrp="1"/>
          </p:cNvSpPr>
          <p:nvPr>
            <p:ph idx="1"/>
          </p:nvPr>
        </p:nvSpPr>
        <p:spPr/>
        <p:txBody>
          <a:bodyPr>
            <a:normAutofit/>
          </a:bodyPr>
          <a:lstStyle/>
          <a:p>
            <a:r>
              <a:rPr lang="tr-TR" sz="2800" dirty="0" smtClean="0"/>
              <a:t>    </a:t>
            </a:r>
            <a:r>
              <a:rPr lang="tr-TR" sz="2800" dirty="0"/>
              <a:t>(1) Doğada yapılacak gözlemler ile yaşam ortamının </a:t>
            </a:r>
            <a:r>
              <a:rPr lang="tr-TR" sz="2800" dirty="0" smtClean="0"/>
              <a:t>(çevrenin</a:t>
            </a:r>
            <a:r>
              <a:rPr lang="tr-TR" sz="2800" dirty="0"/>
              <a:t>) tanıtımı</a:t>
            </a:r>
          </a:p>
          <a:p>
            <a:r>
              <a:rPr lang="tr-TR" sz="2800" dirty="0"/>
              <a:t>    (2) Arazi ve </a:t>
            </a:r>
            <a:r>
              <a:rPr lang="tr-TR" sz="2800" dirty="0" err="1"/>
              <a:t>laboratuarda</a:t>
            </a:r>
            <a:r>
              <a:rPr lang="tr-TR" sz="2800" dirty="0"/>
              <a:t> yapılacak deneysel  yöntemler</a:t>
            </a:r>
          </a:p>
          <a:p>
            <a:r>
              <a:rPr lang="tr-TR" sz="2800" dirty="0"/>
              <a:t>    (3) Model oluşturulması ve matematiksel sistem analizleri yapılması.</a:t>
            </a:r>
          </a:p>
          <a:p>
            <a:pPr marL="0" indent="0">
              <a:buNone/>
            </a:pPr>
            <a:endParaRPr lang="tr-TR" dirty="0"/>
          </a:p>
        </p:txBody>
      </p:sp>
    </p:spTree>
    <p:extLst>
      <p:ext uri="{BB962C8B-B14F-4D97-AF65-F5344CB8AC3E}">
        <p14:creationId xmlns:p14="http://schemas.microsoft.com/office/powerpoint/2010/main" val="1997417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dirty="0" smtClean="0"/>
              <a:t>Ekolojik Araştırmalarda Karşılaşılan Zorluklar</a:t>
            </a:r>
            <a:endParaRPr lang="tr-TR" sz="3200" dirty="0"/>
          </a:p>
        </p:txBody>
      </p:sp>
      <p:sp>
        <p:nvSpPr>
          <p:cNvPr id="3" name="İçerik Yer Tutucusu 2"/>
          <p:cNvSpPr>
            <a:spLocks noGrp="1"/>
          </p:cNvSpPr>
          <p:nvPr>
            <p:ph idx="1"/>
          </p:nvPr>
        </p:nvSpPr>
        <p:spPr>
          <a:xfrm>
            <a:off x="467544" y="1495325"/>
            <a:ext cx="7704856" cy="4525963"/>
          </a:xfrm>
        </p:spPr>
        <p:txBody>
          <a:bodyPr>
            <a:normAutofit/>
          </a:bodyPr>
          <a:lstStyle/>
          <a:p>
            <a:pPr algn="just"/>
            <a:r>
              <a:rPr lang="tr-TR" dirty="0"/>
              <a:t>Ekosistemlerin öğeleri ve çalışma biçimleri </a:t>
            </a:r>
            <a:r>
              <a:rPr lang="tr-TR" dirty="0" smtClean="0"/>
              <a:t>normal hayat akışında insanların </a:t>
            </a:r>
            <a:r>
              <a:rPr lang="tr-TR" dirty="0"/>
              <a:t>dikkatini çekmez. Aslında ekosistemlerin çalışma mekanizmaları makinelerden çok daha karmaşıktır. </a:t>
            </a:r>
            <a:r>
              <a:rPr lang="tr-TR" dirty="0" smtClean="0"/>
              <a:t>Bu </a:t>
            </a:r>
            <a:r>
              <a:rPr lang="tr-TR" dirty="0"/>
              <a:t>nedenlerle ekolojik döngüler iyi işlediği müddetçe dikkat çekmez ve önemsenmez. Ekosistemlerde bir bozulma olunca ve bu bozulma insan sağlığını tehdit edici nitelik kazanınca olayların üzerine gidilir. </a:t>
            </a:r>
            <a:r>
              <a:rPr lang="tr-TR" dirty="0" smtClean="0"/>
              <a:t>Ancak o zaman ekosistemlerin doğal yapısı bozulmuştur ve doğal hali hakkında bilgi yoktur. </a:t>
            </a:r>
          </a:p>
          <a:p>
            <a:pPr algn="just"/>
            <a:endParaRPr lang="tr-TR" dirty="0"/>
          </a:p>
        </p:txBody>
      </p:sp>
    </p:spTree>
    <p:extLst>
      <p:ext uri="{BB962C8B-B14F-4D97-AF65-F5344CB8AC3E}">
        <p14:creationId xmlns:p14="http://schemas.microsoft.com/office/powerpoint/2010/main" val="3615853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7643192" cy="5505475"/>
          </a:xfrm>
        </p:spPr>
        <p:txBody>
          <a:bodyPr>
            <a:normAutofit/>
          </a:bodyPr>
          <a:lstStyle/>
          <a:p>
            <a:pPr algn="just"/>
            <a:r>
              <a:rPr lang="tr-TR" dirty="0"/>
              <a:t>Bugünkü teknoloji ve bilimsel gelişmeler ışığında yapılan bir ekolojik araştırmanın teknoloji geliştikçe eksikleri ortaya çıkabilir. Bu nedenle ekolojik araştırmalar en yeni bilgi, teknoloji ve modern yöntemlerin kullanılmasını gerektirir. Buna örnek olarak fotosentez olayını verebiliriz. Bilim ve teknoloji geliştikçe her geçen gün fotosentez mekanizmasının yeni yönleri ortaya çıkmakta ve olay  her geçen gün daha iyi açıklanmaktadır. Canlılarda her an oluşan birçok </a:t>
            </a:r>
            <a:r>
              <a:rPr lang="tr-TR" dirty="0" err="1"/>
              <a:t>metabolik</a:t>
            </a:r>
            <a:r>
              <a:rPr lang="tr-TR" dirty="0"/>
              <a:t> reaksiyon birbiri ile sıkı sıkıya bağımlıdır ve birbirini etkileyici rol oynar. Bunların açıklanması da teknoloji ilerledikçe daha iyi bir şekilde yapılabilmektedir. Ancak bu buluşlarda her geçen gün yeni ilerlemeler kaydedilmektedir. </a:t>
            </a:r>
          </a:p>
        </p:txBody>
      </p:sp>
    </p:spTree>
    <p:extLst>
      <p:ext uri="{BB962C8B-B14F-4D97-AF65-F5344CB8AC3E}">
        <p14:creationId xmlns:p14="http://schemas.microsoft.com/office/powerpoint/2010/main" val="23025290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476672"/>
            <a:ext cx="8280920" cy="1143000"/>
          </a:xfrm>
        </p:spPr>
        <p:txBody>
          <a:bodyPr>
            <a:noAutofit/>
          </a:bodyPr>
          <a:lstStyle/>
          <a:p>
            <a:pPr algn="just"/>
            <a:r>
              <a:rPr lang="tr-TR" sz="2800" dirty="0"/>
              <a:t>Hiçbir analiz veya yöntemle canlı dinamizmi ve canlılar arasındaki etkileşimi tam anlamıyla açıklamak mümkün değildir</a:t>
            </a:r>
            <a:r>
              <a:rPr lang="tr-TR" sz="3200" dirty="0"/>
              <a:t/>
            </a:r>
            <a:br>
              <a:rPr lang="tr-TR" sz="3200" dirty="0"/>
            </a:br>
            <a:endParaRPr lang="tr-TR" sz="3200" dirty="0"/>
          </a:p>
        </p:txBody>
      </p:sp>
      <p:sp>
        <p:nvSpPr>
          <p:cNvPr id="3" name="İçerik Yer Tutucusu 2"/>
          <p:cNvSpPr>
            <a:spLocks noGrp="1"/>
          </p:cNvSpPr>
          <p:nvPr>
            <p:ph idx="1"/>
          </p:nvPr>
        </p:nvSpPr>
        <p:spPr>
          <a:xfrm>
            <a:off x="457200" y="1844825"/>
            <a:ext cx="7643192" cy="4968552"/>
          </a:xfrm>
        </p:spPr>
        <p:txBody>
          <a:bodyPr>
            <a:normAutofit fontScale="92500" lnSpcReduction="10000"/>
          </a:bodyPr>
          <a:lstStyle/>
          <a:p>
            <a:pPr algn="just"/>
            <a:r>
              <a:rPr lang="tr-TR" dirty="0" err="1"/>
              <a:t>Metabolik</a:t>
            </a:r>
            <a:r>
              <a:rPr lang="tr-TR" dirty="0"/>
              <a:t> değişiklikleri belirlemek için canlılar üzerinde yapılan birçok kimyasal analiz, genellikle ölü dokularda yapılır ve bu dokulardaki madde birikimleri tespit edilebilir. Dokulardaki madde birikimleri canlı ve ölü halde iken çeşitli kimyasal reaksiyonlar nedeniyle değişebilir ve bu değerler canlılık hakkında tam fikir vermeyebilir. Yine canlılar üzerinde birçok faktör etki ettiğinden çoğu zaman hangi faktörün tepkiye neden olduğu gözden kaçabilir. Ancak belirli bir zaman ve mekan durdurması yapılarak sonuca varılabilir. Yine birçok canlı değişik fiziksel ve kimyasal koşullar ile ekolojik şartlar karşısında farklı tepkiler verebilir. </a:t>
            </a:r>
            <a:r>
              <a:rPr lang="tr-TR" dirty="0" err="1"/>
              <a:t>Laboratuar</a:t>
            </a:r>
            <a:r>
              <a:rPr lang="tr-TR" dirty="0"/>
              <a:t> şartlarında farklı, doğal şartlarda farklı davranabilir. Bu da yanıltıcı sonuçlara neden olur</a:t>
            </a:r>
            <a:r>
              <a:rPr lang="tr-TR" dirty="0" smtClean="0"/>
              <a:t>.</a:t>
            </a:r>
          </a:p>
          <a:p>
            <a:pPr algn="just"/>
            <a:r>
              <a:rPr lang="tr-TR" dirty="0"/>
              <a:t>Bu ve buna benzer nedenlerle ekolojik araştırmalarda hiçbir zaman iki kere ikinin dört ettiği gibi kesin ve nihai sonuçlara varılamaz. Teknoloji ilerledikçe incelenen ekolojik problemin yeni halkaları ortaya çıkabilir. </a:t>
            </a:r>
          </a:p>
          <a:p>
            <a:pPr algn="just"/>
            <a:endParaRPr lang="tr-TR" dirty="0"/>
          </a:p>
          <a:p>
            <a:pPr algn="just"/>
            <a:endParaRPr lang="tr-TR" dirty="0"/>
          </a:p>
        </p:txBody>
      </p:sp>
    </p:spTree>
    <p:extLst>
      <p:ext uri="{BB962C8B-B14F-4D97-AF65-F5344CB8AC3E}">
        <p14:creationId xmlns:p14="http://schemas.microsoft.com/office/powerpoint/2010/main" val="35289030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Bu kadar- Teşekkürler</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İçerik Yer Tutucusu 2"/>
          <p:cNvSpPr>
            <a:spLocks noGrp="1"/>
          </p:cNvSpPr>
          <p:nvPr>
            <p:ph idx="1"/>
          </p:nvPr>
        </p:nvSpPr>
        <p:spPr>
          <a:blipFill>
            <a:blip r:embed="rId2"/>
            <a:stretch>
              <a:fillRect/>
            </a:stretch>
          </a:blipFill>
        </p:spPr>
        <p:txBody>
          <a:bodyPr/>
          <a:lstStyle/>
          <a:p>
            <a:r>
              <a:rPr lang="tr-TR" dirty="0" smtClean="0">
                <a:solidFill>
                  <a:schemeClr val="accent3">
                    <a:lumMod val="40000"/>
                    <a:lumOff val="60000"/>
                  </a:schemeClr>
                </a:solidFill>
              </a:rPr>
              <a:t>K</a:t>
            </a:r>
            <a:endParaRPr lang="tr-TR" dirty="0">
              <a:solidFill>
                <a:schemeClr val="accent3">
                  <a:lumMod val="40000"/>
                  <a:lumOff val="60000"/>
                </a:schemeClr>
              </a:solidFill>
            </a:endParaRPr>
          </a:p>
        </p:txBody>
      </p:sp>
    </p:spTree>
    <p:extLst>
      <p:ext uri="{BB962C8B-B14F-4D97-AF65-F5344CB8AC3E}">
        <p14:creationId xmlns:p14="http://schemas.microsoft.com/office/powerpoint/2010/main" val="1567984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476672"/>
            <a:ext cx="8064896" cy="5924128"/>
          </a:xfrm>
        </p:spPr>
        <p:style>
          <a:lnRef idx="2">
            <a:schemeClr val="accent1"/>
          </a:lnRef>
          <a:fillRef idx="1">
            <a:schemeClr val="lt1"/>
          </a:fillRef>
          <a:effectRef idx="0">
            <a:schemeClr val="accent1"/>
          </a:effectRef>
          <a:fontRef idx="minor">
            <a:schemeClr val="dk1"/>
          </a:fontRef>
        </p:style>
        <p:txBody>
          <a:bodyPr>
            <a:noAutofit/>
          </a:bodyPr>
          <a:lstStyle/>
          <a:p>
            <a:pPr marL="114300" indent="0" algn="just">
              <a:buNone/>
            </a:pPr>
            <a:r>
              <a:rPr lang="tr-TR"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Ekoloji </a:t>
            </a:r>
            <a:r>
              <a:rPr lang="tr-T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bilimi ile ilgili bazı tanımlar: </a:t>
            </a:r>
            <a:endParaRPr lang="tr-TR"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marL="114300" indent="0" algn="just">
              <a:buNone/>
            </a:pPr>
            <a:endParaRPr lang="tr-TR"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just"/>
            <a:r>
              <a:rPr lang="tr-TR" sz="2000" dirty="0">
                <a:solidFill>
                  <a:schemeClr val="tx1"/>
                </a:solidFill>
              </a:rPr>
              <a:t>"Organizmaların kendi içlerindeki ve çevreleri ile olan karşılıklı ilişkilerinin tümünü kapsayan doğa ekonomisi bilimidir"  (Ernest </a:t>
            </a:r>
            <a:r>
              <a:rPr lang="tr-TR" sz="2000" dirty="0" err="1">
                <a:solidFill>
                  <a:schemeClr val="tx1"/>
                </a:solidFill>
              </a:rPr>
              <a:t>Haeckel</a:t>
            </a:r>
            <a:r>
              <a:rPr lang="tr-TR" sz="2000" dirty="0">
                <a:solidFill>
                  <a:schemeClr val="tx1"/>
                </a:solidFill>
              </a:rPr>
              <a:t> )</a:t>
            </a:r>
          </a:p>
          <a:p>
            <a:pPr algn="just"/>
            <a:endParaRPr lang="tr-TR" sz="2000" dirty="0">
              <a:solidFill>
                <a:schemeClr val="tx1"/>
              </a:solidFill>
            </a:endParaRPr>
          </a:p>
          <a:p>
            <a:r>
              <a:rPr lang="tr-TR" sz="2000" dirty="0">
                <a:solidFill>
                  <a:schemeClr val="tx1"/>
                </a:solidFill>
              </a:rPr>
              <a:t>"Toplumlar bilimi" veya "Yaşam birlikleri bilimidir"  ( F. </a:t>
            </a:r>
            <a:r>
              <a:rPr lang="tr-TR" sz="2000" dirty="0" err="1">
                <a:solidFill>
                  <a:schemeClr val="tx1"/>
                </a:solidFill>
              </a:rPr>
              <a:t>Clements</a:t>
            </a:r>
            <a:r>
              <a:rPr lang="tr-TR" sz="2000" dirty="0">
                <a:solidFill>
                  <a:schemeClr val="tx1"/>
                </a:solidFill>
              </a:rPr>
              <a:t>).</a:t>
            </a:r>
          </a:p>
          <a:p>
            <a:endParaRPr lang="tr-TR" sz="2000" dirty="0">
              <a:solidFill>
                <a:schemeClr val="tx1"/>
              </a:solidFill>
            </a:endParaRPr>
          </a:p>
          <a:p>
            <a:pPr algn="just"/>
            <a:r>
              <a:rPr lang="tr-TR" sz="2000" dirty="0">
                <a:solidFill>
                  <a:schemeClr val="tx1"/>
                </a:solidFill>
              </a:rPr>
              <a:t> "Doğanın yapısı ve fonksiyonu bilimidir" ( E. Odum). </a:t>
            </a:r>
          </a:p>
          <a:p>
            <a:pPr algn="just"/>
            <a:endParaRPr lang="tr-TR" sz="2000" dirty="0" smtClean="0">
              <a:solidFill>
                <a:schemeClr val="tx1"/>
              </a:solidFill>
            </a:endParaRPr>
          </a:p>
          <a:p>
            <a:pPr algn="just"/>
            <a:r>
              <a:rPr lang="tr-TR" sz="2000" dirty="0" smtClean="0">
                <a:solidFill>
                  <a:schemeClr val="tx1"/>
                </a:solidFill>
              </a:rPr>
              <a:t>Bilimsel </a:t>
            </a:r>
            <a:r>
              <a:rPr lang="tr-TR" sz="2000" dirty="0">
                <a:solidFill>
                  <a:schemeClr val="tx1"/>
                </a:solidFill>
              </a:rPr>
              <a:t>T</a:t>
            </a:r>
            <a:r>
              <a:rPr lang="tr-TR" sz="2000" dirty="0" smtClean="0">
                <a:solidFill>
                  <a:schemeClr val="tx1"/>
                </a:solidFill>
              </a:rPr>
              <a:t>anım: "Ekoloji</a:t>
            </a:r>
            <a:r>
              <a:rPr lang="tr-TR" sz="2000" dirty="0">
                <a:solidFill>
                  <a:schemeClr val="tx1"/>
                </a:solidFill>
              </a:rPr>
              <a:t>, organizmalar ile içinde yaşadıkları ortamı ve bu iki varlığı oluşturan öğelerin çevreleri ile olan tüm karşılıklı ilişkilerini, kendilerini yenileyebilen özgün mekan birimleri içerisinde inceleyen bir bilimdir" veya daha özet bir ifadeyle, "Ekoloji, organizmalarla çevrelerini ve bu iki varlığa ait öğelerin karşılıklı ilişkilerini araştıran bir bilimdir". </a:t>
            </a:r>
          </a:p>
          <a:p>
            <a:pPr algn="just"/>
            <a:endParaRPr lang="tr-TR" sz="1800" b="1" dirty="0">
              <a:ln w="18000">
                <a:solidFill>
                  <a:schemeClr val="accent2">
                    <a:satMod val="140000"/>
                  </a:schemeClr>
                </a:solidFill>
                <a:prstDash val="solid"/>
                <a:miter lim="800000"/>
              </a:ln>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266590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7499176" cy="5289451"/>
          </a:xfrm>
        </p:spPr>
        <p:style>
          <a:lnRef idx="2">
            <a:schemeClr val="dk1"/>
          </a:lnRef>
          <a:fillRef idx="1">
            <a:schemeClr val="lt1"/>
          </a:fillRef>
          <a:effectRef idx="0">
            <a:schemeClr val="dk1"/>
          </a:effectRef>
          <a:fontRef idx="minor">
            <a:schemeClr val="dk1"/>
          </a:fontRef>
        </p:style>
        <p:txBody>
          <a:bodyPr>
            <a:normAutofit fontScale="92500" lnSpcReduction="10000"/>
            <a:scene3d>
              <a:camera prst="orthographicFront"/>
              <a:lightRig rig="flat" dir="tl">
                <a:rot lat="0" lon="0" rev="6600000"/>
              </a:lightRig>
            </a:scene3d>
            <a:sp3d extrusionH="25400" contourW="8890">
              <a:bevelT w="38100" h="31750"/>
              <a:contourClr>
                <a:schemeClr val="accent2">
                  <a:shade val="75000"/>
                </a:schemeClr>
              </a:contourClr>
            </a:sp3d>
          </a:bodyPr>
          <a:lstStyle/>
          <a:p>
            <a:pPr marL="114300" indent="0" algn="just">
              <a:buNone/>
            </a:pPr>
            <a:r>
              <a:rPr lang="tr-TR"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Ekoloji-Çevre </a:t>
            </a:r>
            <a:r>
              <a:rPr lang="tr-TR"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biliminin doğması- gelişmesine neden olan faktörler</a:t>
            </a:r>
          </a:p>
          <a:p>
            <a:pPr algn="just"/>
            <a:endParaRPr lang="tr-TR"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just"/>
            <a:r>
              <a:rPr lang="tr-TR" sz="2400" b="1" dirty="0">
                <a:ln w="11430"/>
                <a:effectLst>
                  <a:outerShdw blurRad="50800" dist="39000" dir="5460000" algn="tl">
                    <a:srgbClr val="000000">
                      <a:alpha val="38000"/>
                    </a:srgbClr>
                  </a:outerShdw>
                </a:effectLst>
              </a:rPr>
              <a:t>1- Hızlı nüfus artışı.</a:t>
            </a:r>
          </a:p>
          <a:p>
            <a:pPr algn="just"/>
            <a:r>
              <a:rPr lang="tr-TR" sz="2400" b="1" dirty="0">
                <a:ln w="11430"/>
                <a:effectLst>
                  <a:outerShdw blurRad="50800" dist="39000" dir="5460000" algn="tl">
                    <a:srgbClr val="000000">
                      <a:alpha val="38000"/>
                    </a:srgbClr>
                  </a:outerShdw>
                </a:effectLst>
              </a:rPr>
              <a:t>2- Sanayi ve teknolojinin ilerlemesi.</a:t>
            </a:r>
          </a:p>
          <a:p>
            <a:pPr algn="just"/>
            <a:r>
              <a:rPr lang="tr-TR" sz="2400" b="1" dirty="0">
                <a:ln w="11430"/>
                <a:effectLst>
                  <a:outerShdw blurRad="50800" dist="39000" dir="5460000" algn="tl">
                    <a:srgbClr val="000000">
                      <a:alpha val="38000"/>
                    </a:srgbClr>
                  </a:outerShdw>
                </a:effectLst>
              </a:rPr>
              <a:t>3- Kişi başına düşen tüketilen madde miktarının artması ve insan ihtiyaçlarının değişmesi, </a:t>
            </a:r>
          </a:p>
          <a:p>
            <a:pPr algn="just"/>
            <a:r>
              <a:rPr lang="tr-TR" sz="2400" b="1" dirty="0">
                <a:ln w="11430"/>
                <a:effectLst>
                  <a:outerShdw blurRad="50800" dist="39000" dir="5460000" algn="tl">
                    <a:srgbClr val="000000">
                      <a:alpha val="38000"/>
                    </a:srgbClr>
                  </a:outerShdw>
                </a:effectLst>
              </a:rPr>
              <a:t>sonucu doğanın yapı ve fonksiyonlarının bozulması </a:t>
            </a:r>
          </a:p>
          <a:p>
            <a:pPr algn="just"/>
            <a:endParaRPr lang="tr-TR" b="1" dirty="0" smtClean="0">
              <a:ln w="11430"/>
              <a:effectLst>
                <a:outerShdw blurRad="50800" dist="39000" dir="5460000" algn="tl">
                  <a:srgbClr val="000000">
                    <a:alpha val="38000"/>
                  </a:srgbClr>
                </a:outerShdw>
              </a:effectLst>
            </a:endParaRPr>
          </a:p>
          <a:p>
            <a:pPr algn="just"/>
            <a:r>
              <a:rPr lang="tr-TR" b="1" dirty="0" smtClean="0">
                <a:ln w="11430"/>
                <a:effectLst>
                  <a:outerShdw blurRad="50800" dist="39000" dir="5460000" algn="tl">
                    <a:srgbClr val="000000">
                      <a:alpha val="38000"/>
                    </a:srgbClr>
                  </a:outerShdw>
                </a:effectLst>
              </a:rPr>
              <a:t> </a:t>
            </a:r>
            <a:r>
              <a:rPr lang="tr-TR" b="1" dirty="0">
                <a:ln w="11430"/>
                <a:effectLst>
                  <a:outerShdw blurRad="50800" dist="39000" dir="5460000" algn="tl">
                    <a:srgbClr val="000000">
                      <a:alpha val="38000"/>
                    </a:srgbClr>
                  </a:outerShdw>
                </a:effectLst>
              </a:rPr>
              <a:t>İnsanoğlunun bu etkinlikleri sonucunda hayatın vazgeçilmez bileşenleri olan hava, su ve toprağın doğal yapısı (özellikle belirli bölgelerde olmak üzere) bozuldu ve kirlendi. Günlük yaşam içerisinde insanoğlu, kendi ekosisteminin girdi ve çıktılarını artırdı ve çıktıları kontrol altında tutmayı ihmal ederek ekosistemleri tahrip etti. Böylece doğal denge insanlar tarafından sürekli olarak bozuldu ve bozulmaya devam ediyor</a:t>
            </a:r>
          </a:p>
        </p:txBody>
      </p:sp>
    </p:spTree>
    <p:extLst>
      <p:ext uri="{BB962C8B-B14F-4D97-AF65-F5344CB8AC3E}">
        <p14:creationId xmlns:p14="http://schemas.microsoft.com/office/powerpoint/2010/main" val="700970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7571184" cy="5289451"/>
          </a:xfrm>
        </p:spPr>
        <p:txBody>
          <a:bodyPr>
            <a:normAutofit/>
          </a:bodyPr>
          <a:lstStyle/>
          <a:p>
            <a:pPr algn="just"/>
            <a:r>
              <a:rPr lang="tr-TR" dirty="0"/>
              <a:t>İnsanoğlunun görmek istemediği gerçek kendisinin de doğal sistemin bir parçası olduğu ve bu sistemin zarar görmesinin bedelini er-geç kendisinin de ödeyeceğidir. Birçok kimse insan tarafından kontrol ve tahrip edilen bu günkü sistemimizin önceki duruma göre halk için büyük fiziksel güvenlik ve konfor sağladığına inanmaktadır. Doğal dengenin insan tarafından bu derecede bozulmasının başlıca nedeni yalnız teknolojideki hızlı gelişme olmayıp, aynı zamanda bu teknolojilerin doğadaki mevcut olaylardan çok yapay reaksiyonlara dayandırılmasıdır. İnsan doğadaki diğer canlı organizmalardan daha hızlı gelişerek biyolojik dengenin dışına çıkmıştır. Bunun sonucunda da kendi geleceğini tehlikeye atmıştır. </a:t>
            </a:r>
          </a:p>
        </p:txBody>
      </p:sp>
    </p:spTree>
    <p:extLst>
      <p:ext uri="{BB962C8B-B14F-4D97-AF65-F5344CB8AC3E}">
        <p14:creationId xmlns:p14="http://schemas.microsoft.com/office/powerpoint/2010/main" val="994030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620688"/>
            <a:ext cx="7704856" cy="4525963"/>
          </a:xfrm>
        </p:spPr>
        <p:txBody>
          <a:bodyPr/>
          <a:lstStyle/>
          <a:p>
            <a:pPr algn="just"/>
            <a:r>
              <a:rPr lang="tr-TR" dirty="0"/>
              <a:t>Çağımızda teknolojinin getirdiği yenilik ve yaşam kolaylıklarından faydalanmadan yaşama imkanımız yoktur. Bilim, sanayi ve teknoloji ilerledikçe çevre kirleticilere her gün bir yenisi eklenerek artmaktadır. Çevre Mühendisliğinin görevi burada başlamaktadır.</a:t>
            </a:r>
          </a:p>
          <a:p>
            <a:pPr algn="just"/>
            <a:r>
              <a:rPr lang="tr-TR" dirty="0"/>
              <a:t>Bu görevleri kısaca aşağıdaki şekilde sıralayabiliriz:</a:t>
            </a:r>
          </a:p>
          <a:p>
            <a:pPr algn="just"/>
            <a:endParaRPr lang="tr-TR" dirty="0"/>
          </a:p>
        </p:txBody>
      </p:sp>
    </p:spTree>
    <p:extLst>
      <p:ext uri="{BB962C8B-B14F-4D97-AF65-F5344CB8AC3E}">
        <p14:creationId xmlns:p14="http://schemas.microsoft.com/office/powerpoint/2010/main" val="2950396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Çevre Mühendisliğinin </a:t>
            </a:r>
            <a:r>
              <a:rPr lang="tr-TR" dirty="0" smtClean="0"/>
              <a:t>görevleri</a:t>
            </a:r>
            <a:endParaRPr lang="tr-TR" dirty="0"/>
          </a:p>
        </p:txBody>
      </p:sp>
      <p:sp>
        <p:nvSpPr>
          <p:cNvPr id="3" name="İçerik Yer Tutucusu 2"/>
          <p:cNvSpPr>
            <a:spLocks noGrp="1"/>
          </p:cNvSpPr>
          <p:nvPr>
            <p:ph idx="1"/>
          </p:nvPr>
        </p:nvSpPr>
        <p:spPr/>
        <p:txBody>
          <a:bodyPr>
            <a:normAutofit/>
          </a:bodyPr>
          <a:lstStyle/>
          <a:p>
            <a:r>
              <a:rPr lang="tr-TR" dirty="0"/>
              <a:t>- Öncelikle doğal kaynakların en ekonomik ve rasyonel kulanım ilkelerini araştırmak, israf etmeden en iyi verimi alarak minimum seviyede kullanmak. </a:t>
            </a:r>
          </a:p>
          <a:p>
            <a:r>
              <a:rPr lang="tr-TR" dirty="0"/>
              <a:t>- Çevre kirletici maddeleri öncelikle bir hammadde kabul ederek onları geri kazanım ilkelerine göre yeniden kullanmak. </a:t>
            </a:r>
          </a:p>
          <a:p>
            <a:r>
              <a:rPr lang="tr-TR" dirty="0"/>
              <a:t>- Bunlara rağmen yine çevre kirleticiler oluşacaktır. Oluşan bu çevre kirleticileri oluştukları kaynakta kaynağında arıtarak/bertaraf ederek doğaya zarar vermeyecek hale dönüştürmek. </a:t>
            </a:r>
          </a:p>
          <a:p>
            <a:r>
              <a:rPr lang="tr-TR" dirty="0"/>
              <a:t>- Tehlikeli ve </a:t>
            </a:r>
            <a:r>
              <a:rPr lang="tr-TR" dirty="0" err="1"/>
              <a:t>toksik</a:t>
            </a:r>
            <a:r>
              <a:rPr lang="tr-TR" dirty="0"/>
              <a:t> atıkları teknolojisine uygun düzenli ve kontrollü depolamak. </a:t>
            </a:r>
          </a:p>
          <a:p>
            <a:endParaRPr lang="tr-TR" dirty="0"/>
          </a:p>
        </p:txBody>
      </p:sp>
    </p:spTree>
    <p:extLst>
      <p:ext uri="{BB962C8B-B14F-4D97-AF65-F5344CB8AC3E}">
        <p14:creationId xmlns:p14="http://schemas.microsoft.com/office/powerpoint/2010/main" val="3520337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Ekolojinin Başlıca Konuları</a:t>
            </a:r>
            <a:endParaRPr lang="tr-TR" dirty="0"/>
          </a:p>
        </p:txBody>
      </p:sp>
      <p:sp>
        <p:nvSpPr>
          <p:cNvPr id="3" name="İçerik Yer Tutucusu 2"/>
          <p:cNvSpPr>
            <a:spLocks noGrp="1"/>
          </p:cNvSpPr>
          <p:nvPr>
            <p:ph idx="1"/>
          </p:nvPr>
        </p:nvSpPr>
        <p:spPr/>
        <p:txBody>
          <a:bodyPr>
            <a:normAutofit/>
          </a:bodyPr>
          <a:lstStyle/>
          <a:p>
            <a:pPr algn="just"/>
            <a:r>
              <a:rPr lang="tr-TR" dirty="0"/>
              <a:t>(1) Organizmalara ait bireylerin yaşamasını ve gelişmesini sağlayan </a:t>
            </a:r>
            <a:r>
              <a:rPr lang="tr-TR" dirty="0" err="1"/>
              <a:t>fizyografik</a:t>
            </a:r>
            <a:r>
              <a:rPr lang="tr-TR" dirty="0"/>
              <a:t>, </a:t>
            </a:r>
            <a:r>
              <a:rPr lang="tr-TR" dirty="0" err="1"/>
              <a:t>klimatik</a:t>
            </a:r>
            <a:r>
              <a:rPr lang="tr-TR" dirty="0"/>
              <a:t>, </a:t>
            </a:r>
            <a:r>
              <a:rPr lang="tr-TR" dirty="0" err="1"/>
              <a:t>edafik</a:t>
            </a:r>
            <a:r>
              <a:rPr lang="tr-TR" dirty="0"/>
              <a:t> ve </a:t>
            </a:r>
            <a:r>
              <a:rPr lang="tr-TR" dirty="0" err="1"/>
              <a:t>biyotik</a:t>
            </a:r>
            <a:r>
              <a:rPr lang="tr-TR" dirty="0"/>
              <a:t> faktörleri incelemek, organizmaların bu doğal koşullara karşı davranışını ve buna dayalı olarak bireylerin çevre isteklerini belirlemek.</a:t>
            </a:r>
          </a:p>
          <a:p>
            <a:pPr algn="just"/>
            <a:r>
              <a:rPr lang="tr-TR" dirty="0"/>
              <a:t>(2) Popülasyonların yapısını, gelişim şeklini, popülasyon içi ve popülasyonlar arası ilişkileri, beslenme ve enerji temini konularını araştırmak.</a:t>
            </a:r>
          </a:p>
          <a:p>
            <a:pPr algn="just"/>
            <a:r>
              <a:rPr lang="tr-TR" dirty="0"/>
              <a:t>(3) Ekosistemlerin öğelerini, tiplerini, yapılarını beslenme ve enerji ilişkilerini, zamanla değişimlerini ve diğer karmaşık ilişkileri incelemek</a:t>
            </a:r>
          </a:p>
        </p:txBody>
      </p:sp>
    </p:spTree>
    <p:extLst>
      <p:ext uri="{BB962C8B-B14F-4D97-AF65-F5344CB8AC3E}">
        <p14:creationId xmlns:p14="http://schemas.microsoft.com/office/powerpoint/2010/main" val="4289017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Ekolojinin Araştırma Alanının Sınırlarını Belirleme Kriterleri</a:t>
            </a:r>
            <a:endParaRPr lang="tr-TR" dirty="0"/>
          </a:p>
        </p:txBody>
      </p:sp>
      <p:sp>
        <p:nvSpPr>
          <p:cNvPr id="3" name="İçerik Yer Tutucusu 2"/>
          <p:cNvSpPr>
            <a:spLocks noGrp="1"/>
          </p:cNvSpPr>
          <p:nvPr>
            <p:ph idx="1"/>
          </p:nvPr>
        </p:nvSpPr>
        <p:spPr/>
        <p:txBody>
          <a:bodyPr>
            <a:normAutofit/>
          </a:bodyPr>
          <a:lstStyle/>
          <a:p>
            <a:pPr algn="just"/>
            <a:r>
              <a:rPr lang="tr-TR" dirty="0"/>
              <a:t>Ekolojik araştırma ve incelemeler için seçilen konuya göre esas uğraş alanının sınırlarını çizmenin en önemli güçlüğü, bu konu içerisinde incelenecek varlık ve süreçlerin karakteristiklerinin diğer doğa bilimleri ile bir ara kesite sahip olmasıdır. Onun için ekoloji ile diğer doğa bilimlerinin, örneğin biyoloji, coğrafya, jeoloji gibi bilim dallarının arasında sınır nasıl çizilebilir? Bu soruyu yanıtlamak gerçekten güçtür. Bu güçlük özellikle tüm doğa bilimlerinin doğal varlıkları ve bunlara ait ilişkileri inceleme gibi ortak yanları bulunmasından kaynaklanmaktadır. </a:t>
            </a:r>
          </a:p>
          <a:p>
            <a:pPr algn="just"/>
            <a:r>
              <a:rPr lang="tr-TR" dirty="0"/>
              <a:t>Ekolojiye ait konuların esas sınırını çizmenin diğer bir güçlüğü de çağdaş ekolojinin hemen hemen sınırsız bir uğraş alanına sahip olmasıdır</a:t>
            </a:r>
            <a:r>
              <a:rPr lang="tr-TR" dirty="0" smtClean="0"/>
              <a:t>.</a:t>
            </a:r>
            <a:endParaRPr lang="tr-TR" dirty="0"/>
          </a:p>
        </p:txBody>
      </p:sp>
    </p:spTree>
    <p:extLst>
      <p:ext uri="{BB962C8B-B14F-4D97-AF65-F5344CB8AC3E}">
        <p14:creationId xmlns:p14="http://schemas.microsoft.com/office/powerpoint/2010/main" val="25724310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238</TotalTime>
  <Words>1982</Words>
  <Application>Microsoft Office PowerPoint</Application>
  <PresentationFormat>Ekran Gösterisi (4:3)</PresentationFormat>
  <Paragraphs>91</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Bitişiklik</vt:lpstr>
      <vt:lpstr>EKOLOJİ- GİRİŞ: TANIMI-ÖZELLİKLERİ</vt:lpstr>
      <vt:lpstr>Ekoloji-Çevre bilimi</vt:lpstr>
      <vt:lpstr>PowerPoint Sunusu</vt:lpstr>
      <vt:lpstr>PowerPoint Sunusu</vt:lpstr>
      <vt:lpstr>PowerPoint Sunusu</vt:lpstr>
      <vt:lpstr>PowerPoint Sunusu</vt:lpstr>
      <vt:lpstr>Çevre Mühendisliğinin görevleri</vt:lpstr>
      <vt:lpstr>Ekolojinin Başlıca Konuları</vt:lpstr>
      <vt:lpstr>Ekolojinin Araştırma Alanının Sınırlarını Belirleme Kriterleri</vt:lpstr>
      <vt:lpstr>Ekolojinin  uğraş alanını gösteren organizasyon basamakları</vt:lpstr>
      <vt:lpstr>PowerPoint Sunusu</vt:lpstr>
      <vt:lpstr>Bu ayırım anahtarında; Ekoloji organizmalar, popülasyonlar, yaşam birlikleri ve ekosistemleri incelerken aşağıdaki kriterleri dikkate alır:  </vt:lpstr>
      <vt:lpstr>Ekolojinin Alt Dalları</vt:lpstr>
      <vt:lpstr>Dünya üzerinde yaşayan canlıları bir bütün olarak yaşam ortamlarında inceleyebilmek amacıyla son zamanlarda şu sınıflandırma daha fazla rağbet görmüştür.   </vt:lpstr>
      <vt:lpstr>Ekolojin Diğer Bilim Dalları İle Olan İlişkisi</vt:lpstr>
      <vt:lpstr>EKOLOJİNİN TEMEL KURALLARI VE İLKELERİ</vt:lpstr>
      <vt:lpstr>Ekolojinin Olaylara Yaklaşımı Ve Araştırma -İnceleme Yöntemleri</vt:lpstr>
      <vt:lpstr>İndirgemeli yaklaşım (tüme varım) yöntemi</vt:lpstr>
      <vt:lpstr>Tümden gelim=bütünsel yaklaşım</vt:lpstr>
      <vt:lpstr>. Bu yöntemlerin en önemlileri şunlardır:</vt:lpstr>
      <vt:lpstr>Ekolojik Araştırmalarda Karşılaşılan Zorluklar</vt:lpstr>
      <vt:lpstr>PowerPoint Sunusu</vt:lpstr>
      <vt:lpstr>Hiçbir analiz veya yöntemle canlı dinamizmi ve canlılar arasındaki etkileşimi tam anlamıyla açıklamak mümkün değildir </vt:lpstr>
      <vt:lpstr>Bu kadar-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EKOSİSTEM - TANIMI</dc:title>
  <dc:creator>yaşar</dc:creator>
  <cp:lastModifiedBy>yaşar</cp:lastModifiedBy>
  <cp:revision>42</cp:revision>
  <dcterms:created xsi:type="dcterms:W3CDTF">2015-10-04T11:45:00Z</dcterms:created>
  <dcterms:modified xsi:type="dcterms:W3CDTF">2016-06-20T11:39:27Z</dcterms:modified>
</cp:coreProperties>
</file>