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72"/>
  </p:notesMasterIdLst>
  <p:sldIdLst>
    <p:sldId id="257" r:id="rId2"/>
    <p:sldId id="258" r:id="rId3"/>
    <p:sldId id="264" r:id="rId4"/>
    <p:sldId id="259" r:id="rId5"/>
    <p:sldId id="265" r:id="rId6"/>
    <p:sldId id="266" r:id="rId7"/>
    <p:sldId id="267" r:id="rId8"/>
    <p:sldId id="268" r:id="rId9"/>
    <p:sldId id="269" r:id="rId10"/>
    <p:sldId id="271" r:id="rId11"/>
    <p:sldId id="270" r:id="rId12"/>
    <p:sldId id="260" r:id="rId13"/>
    <p:sldId id="262" r:id="rId14"/>
    <p:sldId id="263" r:id="rId15"/>
    <p:sldId id="261" r:id="rId16"/>
    <p:sldId id="324" r:id="rId17"/>
    <p:sldId id="256" r:id="rId18"/>
    <p:sldId id="272" r:id="rId19"/>
    <p:sldId id="273" r:id="rId20"/>
    <p:sldId id="274" r:id="rId21"/>
    <p:sldId id="275" r:id="rId22"/>
    <p:sldId id="276" r:id="rId23"/>
    <p:sldId id="277" r:id="rId24"/>
    <p:sldId id="278" r:id="rId25"/>
    <p:sldId id="279" r:id="rId26"/>
    <p:sldId id="280"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300" r:id="rId40"/>
    <p:sldId id="294" r:id="rId41"/>
    <p:sldId id="295" r:id="rId42"/>
    <p:sldId id="296" r:id="rId43"/>
    <p:sldId id="297" r:id="rId44"/>
    <p:sldId id="298" r:id="rId45"/>
    <p:sldId id="299" r:id="rId46"/>
    <p:sldId id="281" r:id="rId47"/>
    <p:sldId id="301" r:id="rId48"/>
    <p:sldId id="302" r:id="rId49"/>
    <p:sldId id="303" r:id="rId50"/>
    <p:sldId id="304" r:id="rId51"/>
    <p:sldId id="305" r:id="rId52"/>
    <p:sldId id="306" r:id="rId53"/>
    <p:sldId id="307" r:id="rId54"/>
    <p:sldId id="310" r:id="rId55"/>
    <p:sldId id="311" r:id="rId56"/>
    <p:sldId id="312" r:id="rId57"/>
    <p:sldId id="314" r:id="rId58"/>
    <p:sldId id="325" r:id="rId59"/>
    <p:sldId id="326" r:id="rId60"/>
    <p:sldId id="315" r:id="rId61"/>
    <p:sldId id="316" r:id="rId62"/>
    <p:sldId id="317" r:id="rId63"/>
    <p:sldId id="313" r:id="rId64"/>
    <p:sldId id="308" r:id="rId65"/>
    <p:sldId id="309" r:id="rId66"/>
    <p:sldId id="318" r:id="rId67"/>
    <p:sldId id="319" r:id="rId68"/>
    <p:sldId id="328" r:id="rId69"/>
    <p:sldId id="327" r:id="rId70"/>
    <p:sldId id="320" r:id="rId7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21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750466-5922-49A4-AD7C-D912488AA717}" type="datetimeFigureOut">
              <a:rPr lang="tr-TR" smtClean="0"/>
              <a:pPr/>
              <a:t>07.04.2016</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861FAE-9659-4387-BCC5-0BAC97EC97E4}" type="slidenum">
              <a:rPr lang="tr-TR" smtClean="0"/>
              <a:pPr/>
              <a:t>‹#›</a:t>
            </a:fld>
            <a:endParaRPr lang="tr-TR"/>
          </a:p>
        </p:txBody>
      </p:sp>
    </p:spTree>
    <p:extLst>
      <p:ext uri="{BB962C8B-B14F-4D97-AF65-F5344CB8AC3E}">
        <p14:creationId xmlns:p14="http://schemas.microsoft.com/office/powerpoint/2010/main" val="3840203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C7861FAE-9659-4387-BCC5-0BAC97EC97E4}" type="slidenum">
              <a:rPr lang="tr-TR" smtClean="0"/>
              <a:pPr/>
              <a:t>30</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2"/>
      </p:bgRef>
    </p:bg>
    <p:spTree>
      <p:nvGrpSpPr>
        <p:cNvPr id="1" name=""/>
        <p:cNvGrpSpPr/>
        <p:nvPr/>
      </p:nvGrpSpPr>
      <p:grpSpPr>
        <a:xfrm>
          <a:off x="0" y="0"/>
          <a:ext cx="0" cy="0"/>
          <a:chOff x="0" y="0"/>
          <a:chExt cx="0" cy="0"/>
        </a:xfrm>
      </p:grpSpPr>
      <p:sp>
        <p:nvSpPr>
          <p:cNvPr id="15" name="14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Dikdörtgen"/>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Alt Başlık"/>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p:txBody>
          <a:bodyPr/>
          <a:lstStyle/>
          <a:p>
            <a:fld id="{A23720DD-5B6D-40BF-8493-A6B52D484E6B}" type="datetimeFigureOut">
              <a:rPr lang="tr-TR" smtClean="0"/>
              <a:pPr/>
              <a:t>07.04.2016</a:t>
            </a:fld>
            <a:endParaRPr lang="tr-TR"/>
          </a:p>
        </p:txBody>
      </p:sp>
      <p:sp>
        <p:nvSpPr>
          <p:cNvPr id="17" name="16 Altbilgi Yer Tutucusu"/>
          <p:cNvSpPr>
            <a:spLocks noGrp="1"/>
          </p:cNvSpPr>
          <p:nvPr>
            <p:ph type="ftr" sz="quarter" idx="11"/>
          </p:nvPr>
        </p:nvSpPr>
        <p:spPr/>
        <p:txBody>
          <a:bodyPr/>
          <a:lstStyle/>
          <a:p>
            <a:endParaRPr lang="tr-TR"/>
          </a:p>
        </p:txBody>
      </p:sp>
      <p:sp>
        <p:nvSpPr>
          <p:cNvPr id="7" name="6 Düz Bağlayıcı"/>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Dikdörtgen"/>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Oval"/>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Oval"/>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Slayt Numarası Yer Tutucusu"/>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302176B-0E47-46AC-8F43-DAB4B8A37D06}" type="slidenum">
              <a:rPr lang="tr-TR" smtClean="0"/>
              <a:pPr/>
              <a:t>‹#›</a:t>
            </a:fld>
            <a:endParaRPr lang="tr-TR"/>
          </a:p>
        </p:txBody>
      </p:sp>
      <p:sp>
        <p:nvSpPr>
          <p:cNvPr id="8" name="7 Başlık"/>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A23720DD-5B6D-40BF-8493-A6B52D484E6B}" type="datetimeFigureOut">
              <a:rPr lang="tr-TR" smtClean="0"/>
              <a:pPr/>
              <a:t>07.04.2016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bg>
      <p:bgRef idx="1001">
        <a:schemeClr val="bg2"/>
      </p:bgRef>
    </p:bg>
    <p:spTree>
      <p:nvGrpSpPr>
        <p:cNvPr id="1" name=""/>
        <p:cNvGrpSpPr/>
        <p:nvPr/>
      </p:nvGrpSpPr>
      <p:grpSpPr>
        <a:xfrm>
          <a:off x="0" y="0"/>
          <a:ext cx="0" cy="0"/>
          <a:chOff x="0" y="0"/>
          <a:chExt cx="0" cy="0"/>
        </a:xfrm>
      </p:grpSpPr>
      <p:sp>
        <p:nvSpPr>
          <p:cNvPr id="7" name="6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Dikdörtgen"/>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Dikdörtgen"/>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Dikdörtgen"/>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Dikdörtgen"/>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Düz Bağlayıcı"/>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13 Oval"/>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Oval"/>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Slayt Numarası Yer Tutucusu"/>
          <p:cNvSpPr>
            <a:spLocks noGrp="1"/>
          </p:cNvSpPr>
          <p:nvPr>
            <p:ph type="sldNum" sz="quarter" idx="12"/>
          </p:nvPr>
        </p:nvSpPr>
        <p:spPr>
          <a:xfrm>
            <a:off x="6915912" y="3009901"/>
            <a:ext cx="457200" cy="441325"/>
          </a:xfrm>
        </p:spPr>
        <p:txBody>
          <a:bodyPr/>
          <a:lstStyle/>
          <a:p>
            <a:fld id="{F302176B-0E47-46AC-8F43-DAB4B8A37D06}" type="slidenum">
              <a:rPr lang="tr-TR" smtClean="0"/>
              <a:pPr/>
              <a:t>‹#›</a:t>
            </a:fld>
            <a:endParaRPr lang="tr-TR"/>
          </a:p>
        </p:txBody>
      </p:sp>
      <p:sp>
        <p:nvSpPr>
          <p:cNvPr id="3" name="2 Dikey Metin Yer Tutucusu"/>
          <p:cNvSpPr>
            <a:spLocks noGrp="1"/>
          </p:cNvSpPr>
          <p:nvPr>
            <p:ph type="body" orient="vert" idx="1"/>
          </p:nvPr>
        </p:nvSpPr>
        <p:spPr>
          <a:xfrm>
            <a:off x="304800" y="304800"/>
            <a:ext cx="6553200" cy="5821366"/>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A23720DD-5B6D-40BF-8493-A6B52D484E6B}" type="datetimeFigureOut">
              <a:rPr lang="tr-TR" smtClean="0"/>
              <a:pPr/>
              <a:t>07.04.2016</a:t>
            </a:fld>
            <a:endParaRPr lang="tr-TR"/>
          </a:p>
        </p:txBody>
      </p:sp>
      <p:sp>
        <p:nvSpPr>
          <p:cNvPr id="5" name="4 Altbilgi Yer Tutucusu"/>
          <p:cNvSpPr>
            <a:spLocks noGrp="1"/>
          </p:cNvSpPr>
          <p:nvPr>
            <p:ph type="ftr" sz="quarter" idx="11"/>
          </p:nvPr>
        </p:nvSpPr>
        <p:spPr/>
        <p:txBody>
          <a:bodyPr/>
          <a:lstStyle/>
          <a:p>
            <a:endParaRPr lang="tr-TR"/>
          </a:p>
        </p:txBody>
      </p:sp>
      <p:sp>
        <p:nvSpPr>
          <p:cNvPr id="2" name="1 Dikey Başlık"/>
          <p:cNvSpPr>
            <a:spLocks noGrp="1"/>
          </p:cNvSpPr>
          <p:nvPr>
            <p:ph type="title" orient="vert"/>
          </p:nvPr>
        </p:nvSpPr>
        <p:spPr>
          <a:xfrm>
            <a:off x="7391400" y="304801"/>
            <a:ext cx="1447800" cy="5851525"/>
          </a:xfrm>
        </p:spPr>
        <p:txBody>
          <a:bodyPr vert="eaVert"/>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solidFill>
                  <a:schemeClr val="accent3">
                    <a:shade val="75000"/>
                  </a:schemeClr>
                </a:solidFill>
              </a:defRPr>
            </a:lvl1pPr>
          </a:lstStyle>
          <a:p>
            <a:r>
              <a:rPr kumimoji="0" lang="tr-TR" smtClean="0"/>
              <a:t>Asıl başlık stili için tıklatın</a:t>
            </a:r>
            <a:endParaRPr kumimoji="0" lang="en-US"/>
          </a:p>
        </p:txBody>
      </p:sp>
      <p:sp>
        <p:nvSpPr>
          <p:cNvPr id="4" name="3 Veri Yer Tutucusu"/>
          <p:cNvSpPr>
            <a:spLocks noGrp="1"/>
          </p:cNvSpPr>
          <p:nvPr>
            <p:ph type="dt" sz="half" idx="10"/>
          </p:nvPr>
        </p:nvSpPr>
        <p:spPr/>
        <p:txBody>
          <a:bodyPr/>
          <a:lstStyle/>
          <a:p>
            <a:fld id="{A23720DD-5B6D-40BF-8493-A6B52D484E6B}" type="datetimeFigureOut">
              <a:rPr lang="tr-TR" smtClean="0"/>
              <a:pPr/>
              <a:t>07.04.2016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a:xfrm>
            <a:off x="4361688" y="1026372"/>
            <a:ext cx="457200" cy="441325"/>
          </a:xfrm>
        </p:spPr>
        <p:txBody>
          <a:bodyPr/>
          <a:lstStyle/>
          <a:p>
            <a:fld id="{F302176B-0E47-46AC-8F43-DAB4B8A37D06}" type="slidenum">
              <a:rPr lang="tr-TR" smtClean="0"/>
              <a:pPr/>
              <a:t>‹#›</a:t>
            </a:fld>
            <a:endParaRPr lang="tr-TR"/>
          </a:p>
        </p:txBody>
      </p:sp>
      <p:sp>
        <p:nvSpPr>
          <p:cNvPr id="8" name="7 İçerik Yer Tutucusu"/>
          <p:cNvSpPr>
            <a:spLocks noGrp="1"/>
          </p:cNvSpPr>
          <p:nvPr>
            <p:ph sz="quarter" idx="1"/>
          </p:nvPr>
        </p:nvSpPr>
        <p:spPr>
          <a:xfrm>
            <a:off x="301752" y="1527048"/>
            <a:ext cx="850392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1"/>
      </p:bgRef>
    </p:bg>
    <p:spTree>
      <p:nvGrpSpPr>
        <p:cNvPr id="1" name=""/>
        <p:cNvGrpSpPr/>
        <p:nvPr/>
      </p:nvGrpSpPr>
      <p:grpSpPr>
        <a:xfrm>
          <a:off x="0" y="0"/>
          <a:ext cx="0" cy="0"/>
          <a:chOff x="0" y="0"/>
          <a:chExt cx="0" cy="0"/>
        </a:xfrm>
      </p:grpSpPr>
      <p:sp>
        <p:nvSpPr>
          <p:cNvPr id="17" name="16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Dikdörtgen"/>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etin Yer Tutucusu"/>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13" name="12 Dikdörtgen"/>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Dikdörtgen"/>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Altbilgi Yer Tutucusu"/>
          <p:cNvSpPr>
            <a:spLocks noGrp="1"/>
          </p:cNvSpPr>
          <p:nvPr>
            <p:ph type="ftr" sz="quarter" idx="11"/>
          </p:nvPr>
        </p:nvSpPr>
        <p:spPr/>
        <p:txBody>
          <a:bodyPr/>
          <a:lstStyle/>
          <a:p>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07.04.2016</a:t>
            </a:fld>
            <a:endParaRPr lang="tr-TR"/>
          </a:p>
        </p:txBody>
      </p:sp>
      <p:sp>
        <p:nvSpPr>
          <p:cNvPr id="8" name="7 Düz Bağlayıcı"/>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Oval"/>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Oval"/>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Slayt Numarası Yer Tutucusu"/>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302176B-0E47-46AC-8F43-DAB4B8A37D06}" type="slidenum">
              <a:rPr lang="tr-TR" smtClean="0"/>
              <a:pPr/>
              <a:t>‹#›</a:t>
            </a:fld>
            <a:endParaRPr lang="tr-TR"/>
          </a:p>
        </p:txBody>
      </p:sp>
      <p:sp>
        <p:nvSpPr>
          <p:cNvPr id="2" name="1 Başlık"/>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301752" y="228600"/>
            <a:ext cx="8534400" cy="758952"/>
          </a:xfrm>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a:xfrm>
            <a:off x="5791200" y="6409944"/>
            <a:ext cx="3044952" cy="365760"/>
          </a:xfrm>
        </p:spPr>
        <p:txBody>
          <a:bodyPr/>
          <a:lstStyle/>
          <a:p>
            <a:fld id="{A23720DD-5B6D-40BF-8493-A6B52D484E6B}" type="datetimeFigureOut">
              <a:rPr lang="tr-TR" smtClean="0"/>
              <a:pPr/>
              <a:t>07.04.2016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
        <p:nvSpPr>
          <p:cNvPr id="8" name="7 Düz Bağlayıcı"/>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İçerik Yer Tutucusu"/>
          <p:cNvSpPr>
            <a:spLocks noGrp="1"/>
          </p:cNvSpPr>
          <p:nvPr>
            <p:ph sz="half" idx="1"/>
          </p:nvPr>
        </p:nvSpPr>
        <p:spPr>
          <a:xfrm>
            <a:off x="301752" y="1371600"/>
            <a:ext cx="4038600" cy="4681728"/>
          </a:xfrm>
        </p:spPr>
        <p:txBody>
          <a:bodyPr/>
          <a:lstStyle>
            <a:lvl1pPr>
              <a:defRPr sz="2500"/>
            </a:lvl1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11 İçerik Yer Tutucusu"/>
          <p:cNvSpPr>
            <a:spLocks noGrp="1"/>
          </p:cNvSpPr>
          <p:nvPr>
            <p:ph sz="half" idx="2"/>
          </p:nvPr>
        </p:nvSpPr>
        <p:spPr>
          <a:xfrm>
            <a:off x="4800600" y="1371600"/>
            <a:ext cx="4038600" cy="4681728"/>
          </a:xfrm>
        </p:spPr>
        <p:txBody>
          <a:bodyPr/>
          <a:lstStyle>
            <a:lvl1pPr>
              <a:defRPr sz="2500"/>
            </a:lvl1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1">
        <a:schemeClr val="bg2"/>
      </p:bgRef>
    </p:bg>
    <p:spTree>
      <p:nvGrpSpPr>
        <p:cNvPr id="1" name=""/>
        <p:cNvGrpSpPr/>
        <p:nvPr/>
      </p:nvGrpSpPr>
      <p:grpSpPr>
        <a:xfrm>
          <a:off x="0" y="0"/>
          <a:ext cx="0" cy="0"/>
          <a:chOff x="0" y="0"/>
          <a:chExt cx="0" cy="0"/>
        </a:xfrm>
      </p:grpSpPr>
      <p:sp>
        <p:nvSpPr>
          <p:cNvPr id="10" name="9 Düz Bağlayıcı"/>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Dikdörtgen"/>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20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21 Dikdörtgen"/>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Dikdörtgen"/>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ikdörtgen"/>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etin Yer Tutucusu"/>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6 Veri Yer Tutucusu"/>
          <p:cNvSpPr>
            <a:spLocks noGrp="1"/>
          </p:cNvSpPr>
          <p:nvPr>
            <p:ph type="dt" sz="half" idx="10"/>
          </p:nvPr>
        </p:nvSpPr>
        <p:spPr/>
        <p:txBody>
          <a:bodyPr/>
          <a:lstStyle/>
          <a:p>
            <a:fld id="{A23720DD-5B6D-40BF-8493-A6B52D484E6B}" type="datetimeFigureOut">
              <a:rPr lang="tr-TR" smtClean="0"/>
              <a:pPr/>
              <a:t>07.04.2016</a:t>
            </a:fld>
            <a:endParaRPr lang="tr-TR"/>
          </a:p>
        </p:txBody>
      </p:sp>
      <p:sp>
        <p:nvSpPr>
          <p:cNvPr id="8" name="7 Altbilgi Yer Tutucusu"/>
          <p:cNvSpPr>
            <a:spLocks noGrp="1"/>
          </p:cNvSpPr>
          <p:nvPr>
            <p:ph type="ftr" sz="quarter" idx="11"/>
          </p:nvPr>
        </p:nvSpPr>
        <p:spPr>
          <a:xfrm>
            <a:off x="304800" y="6409944"/>
            <a:ext cx="3581400" cy="365760"/>
          </a:xfrm>
        </p:spPr>
        <p:txBody>
          <a:bodyPr/>
          <a:lstStyle/>
          <a:p>
            <a:endParaRPr lang="tr-TR"/>
          </a:p>
        </p:txBody>
      </p:sp>
      <p:sp>
        <p:nvSpPr>
          <p:cNvPr id="15" name="14 Düz Bağlayıcı"/>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23 İçerik Yer Tutucusu"/>
          <p:cNvSpPr>
            <a:spLocks noGrp="1"/>
          </p:cNvSpPr>
          <p:nvPr>
            <p:ph sz="quarter" idx="2"/>
          </p:nvPr>
        </p:nvSpPr>
        <p:spPr>
          <a:xfrm>
            <a:off x="301752" y="2471383"/>
            <a:ext cx="4041648" cy="3818404"/>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6" name="25 İçerik Yer Tutucusu"/>
          <p:cNvSpPr>
            <a:spLocks noGrp="1"/>
          </p:cNvSpPr>
          <p:nvPr>
            <p:ph sz="quarter" idx="4"/>
          </p:nvPr>
        </p:nvSpPr>
        <p:spPr>
          <a:xfrm>
            <a:off x="4800600" y="2471383"/>
            <a:ext cx="4038600" cy="382219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Oval"/>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Oval"/>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Slayt Numarası Yer Tutucusu"/>
          <p:cNvSpPr>
            <a:spLocks noGrp="1"/>
          </p:cNvSpPr>
          <p:nvPr>
            <p:ph type="sldNum" sz="quarter" idx="12"/>
          </p:nvPr>
        </p:nvSpPr>
        <p:spPr>
          <a:xfrm>
            <a:off x="4343400" y="1042416"/>
            <a:ext cx="457200" cy="441325"/>
          </a:xfrm>
        </p:spPr>
        <p:txBody>
          <a:bodyPr/>
          <a:lstStyle>
            <a:lvl1pPr algn="ctr">
              <a:defRPr/>
            </a:lvl1pPr>
          </a:lstStyle>
          <a:p>
            <a:fld id="{F302176B-0E47-46AC-8F43-DAB4B8A37D06}" type="slidenum">
              <a:rPr lang="tr-TR" smtClean="0"/>
              <a:pPr/>
              <a:t>‹#›</a:t>
            </a:fld>
            <a:endParaRPr lang="tr-TR"/>
          </a:p>
        </p:txBody>
      </p:sp>
      <p:sp>
        <p:nvSpPr>
          <p:cNvPr id="23" name="22 Başlık"/>
          <p:cNvSpPr>
            <a:spLocks noGrp="1"/>
          </p:cNvSpPr>
          <p:nvPr>
            <p:ph type="title"/>
          </p:nvPr>
        </p:nvSpPr>
        <p:spPr/>
        <p:txBody>
          <a:bodyPr rtlCol="0" anchor="b" anchorCtr="0"/>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A23720DD-5B6D-40BF-8493-A6B52D484E6B}" type="datetimeFigureOut">
              <a:rPr lang="tr-TR" smtClean="0"/>
              <a:pPr/>
              <a:t>07.04.2016</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a:xfrm>
            <a:off x="4343400" y="1036020"/>
            <a:ext cx="457200" cy="441325"/>
          </a:xfrm>
        </p:spPr>
        <p:txBody>
          <a:bodyPr/>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7" name="6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Dikdörtgen"/>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Dikdörtgen"/>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Dikdörtgen"/>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5 Dikdörtgen"/>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1 Veri Yer Tutucusu"/>
          <p:cNvSpPr>
            <a:spLocks noGrp="1"/>
          </p:cNvSpPr>
          <p:nvPr>
            <p:ph type="dt" sz="half" idx="10"/>
          </p:nvPr>
        </p:nvSpPr>
        <p:spPr/>
        <p:txBody>
          <a:bodyPr/>
          <a:lstStyle/>
          <a:p>
            <a:fld id="{A23720DD-5B6D-40BF-8493-A6B52D484E6B}" type="datetimeFigureOut">
              <a:rPr lang="tr-TR" smtClean="0"/>
              <a:pPr/>
              <a:t>07.04.2016</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a:xfrm>
            <a:off x="4267200" y="6324600"/>
            <a:ext cx="609600" cy="441324"/>
          </a:xfrm>
        </p:spPr>
        <p:txBody>
          <a:bodyPr/>
          <a:lstStyle>
            <a:lvl1pPr>
              <a:defRPr>
                <a:solidFill>
                  <a:srgbClr val="FFFFFF"/>
                </a:solidFill>
              </a:defRPr>
            </a:lvl1p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9" name="18 Dikdörtgen"/>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12 Dikdörtgen"/>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7 Dikdörtgen"/>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Düz Bağlayıcı"/>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İçerik Yer Tutucusu"/>
          <p:cNvSpPr>
            <a:spLocks noGrp="1"/>
          </p:cNvSpPr>
          <p:nvPr>
            <p:ph sz="quarter" idx="1"/>
          </p:nvPr>
        </p:nvSpPr>
        <p:spPr>
          <a:xfrm>
            <a:off x="3124200" y="685800"/>
            <a:ext cx="5638800" cy="5410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9 Oval"/>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Oval"/>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Slayt Numarası Yer Tutucusu"/>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F302176B-0E47-46AC-8F43-DAB4B8A37D06}" type="slidenum">
              <a:rPr lang="tr-TR" smtClean="0"/>
              <a:pPr/>
              <a:t>‹#›</a:t>
            </a:fld>
            <a:endParaRPr lang="tr-TR"/>
          </a:p>
        </p:txBody>
      </p:sp>
      <p:sp>
        <p:nvSpPr>
          <p:cNvPr id="21" name="20 Dikdörtgen"/>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Veri Yer Tutucusu"/>
          <p:cNvSpPr>
            <a:spLocks noGrp="1"/>
          </p:cNvSpPr>
          <p:nvPr>
            <p:ph type="dt" sz="half" idx="10"/>
          </p:nvPr>
        </p:nvSpPr>
        <p:spPr/>
        <p:txBody>
          <a:bodyPr/>
          <a:lstStyle/>
          <a:p>
            <a:fld id="{A23720DD-5B6D-40BF-8493-A6B52D484E6B}" type="datetimeFigureOut">
              <a:rPr lang="tr-TR" smtClean="0"/>
              <a:pPr/>
              <a:t>07.04.2016</a:t>
            </a:fld>
            <a:endParaRPr lang="tr-TR"/>
          </a:p>
        </p:txBody>
      </p:sp>
      <p:sp>
        <p:nvSpPr>
          <p:cNvPr id="6" name="5 Altbilgi Yer Tutucusu"/>
          <p:cNvSpPr>
            <a:spLocks noGrp="1"/>
          </p:cNvSpPr>
          <p:nvPr>
            <p:ph type="ftr" sz="quarter" idx="11"/>
          </p:nvPr>
        </p:nvSpPr>
        <p:spPr>
          <a:xfrm>
            <a:off x="301752" y="6410848"/>
            <a:ext cx="3383280" cy="365760"/>
          </a:xfrm>
        </p:spPr>
        <p:txBody>
          <a:bodyPr/>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1" name="20 Düz Bağlayıcı"/>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Dikdörtgen"/>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19 Dikdörtgen"/>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Dikdörtgen"/>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Dikdörtgen"/>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Oval"/>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Oval"/>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Slayt Numarası Yer Tutucusu"/>
          <p:cNvSpPr>
            <a:spLocks noGrp="1"/>
          </p:cNvSpPr>
          <p:nvPr>
            <p:ph type="sldNum" sz="quarter" idx="12"/>
          </p:nvPr>
        </p:nvSpPr>
        <p:spPr>
          <a:xfrm>
            <a:off x="1371600" y="312738"/>
            <a:ext cx="457200" cy="441325"/>
          </a:xfrm>
        </p:spPr>
        <p:txBody>
          <a:bodyPr/>
          <a:lstStyle/>
          <a:p>
            <a:fld id="{F302176B-0E47-46AC-8F43-DAB4B8A37D06}" type="slidenum">
              <a:rPr lang="tr-TR" smtClean="0"/>
              <a:pPr/>
              <a:t>‹#›</a:t>
            </a:fld>
            <a:endParaRPr lang="tr-TR"/>
          </a:p>
        </p:txBody>
      </p:sp>
      <p:sp>
        <p:nvSpPr>
          <p:cNvPr id="2" name="1 Başlık"/>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3000375" y="609600"/>
            <a:ext cx="5867400" cy="4267200"/>
          </a:xfrm>
        </p:spPr>
        <p:txBody>
          <a:bodyPr/>
          <a:lstStyle>
            <a:lvl1pPr marL="0" indent="0">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22" name="21 Dikdörtgen"/>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Veri Yer Tutucusu"/>
          <p:cNvSpPr>
            <a:spLocks noGrp="1"/>
          </p:cNvSpPr>
          <p:nvPr>
            <p:ph type="dt" sz="half" idx="10"/>
          </p:nvPr>
        </p:nvSpPr>
        <p:spPr>
          <a:xfrm>
            <a:off x="5788152" y="6404984"/>
            <a:ext cx="3044952" cy="365760"/>
          </a:xfrm>
        </p:spPr>
        <p:txBody>
          <a:bodyPr/>
          <a:lstStyle/>
          <a:p>
            <a:fld id="{A23720DD-5B6D-40BF-8493-A6B52D484E6B}" type="datetimeFigureOut">
              <a:rPr lang="tr-TR" smtClean="0"/>
              <a:pPr/>
              <a:t>07.04.2016</a:t>
            </a:fld>
            <a:endParaRPr lang="tr-TR"/>
          </a:p>
        </p:txBody>
      </p:sp>
      <p:sp>
        <p:nvSpPr>
          <p:cNvPr id="6" name="5 Altbilgi Yer Tutucusu"/>
          <p:cNvSpPr>
            <a:spLocks noGrp="1"/>
          </p:cNvSpPr>
          <p:nvPr>
            <p:ph type="ftr" sz="quarter" idx="11"/>
          </p:nvPr>
        </p:nvSpPr>
        <p:spPr>
          <a:xfrm>
            <a:off x="301752" y="6410848"/>
            <a:ext cx="3584448" cy="365760"/>
          </a:xfrm>
        </p:spPr>
        <p:txBody>
          <a:bodyPr/>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Dikdörtgen"/>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Veri Yer Tutucusu"/>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23720DD-5B6D-40BF-8493-A6B52D484E6B}" type="datetimeFigureOut">
              <a:rPr lang="tr-TR" smtClean="0"/>
              <a:pPr/>
              <a:t>07.04.2016</a:t>
            </a:fld>
            <a:endParaRPr lang="tr-TR"/>
          </a:p>
        </p:txBody>
      </p:sp>
      <p:sp>
        <p:nvSpPr>
          <p:cNvPr id="3" name="2 Altbilgi Yer Tutucusu"/>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tr-TR"/>
          </a:p>
        </p:txBody>
      </p:sp>
      <p:sp>
        <p:nvSpPr>
          <p:cNvPr id="8" name="7 Dikdörtgen"/>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Düz Bağlayıcı"/>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11 Oval"/>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Oval"/>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Slayt Numarası Yer Tutucusu"/>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F302176B-0E47-46AC-8F43-DAB4B8A37D06}" type="slidenum">
              <a:rPr lang="tr-TR" smtClean="0"/>
              <a:pPr/>
              <a:t>‹#›</a:t>
            </a:fld>
            <a:endParaRPr lang="tr-TR"/>
          </a:p>
        </p:txBody>
      </p:sp>
      <p:sp>
        <p:nvSpPr>
          <p:cNvPr id="22" name="21 Başlık Yer Tutucusu"/>
          <p:cNvSpPr>
            <a:spLocks noGrp="1"/>
          </p:cNvSpPr>
          <p:nvPr>
            <p:ph type="title"/>
          </p:nvPr>
        </p:nvSpPr>
        <p:spPr>
          <a:xfrm>
            <a:off x="301752" y="228600"/>
            <a:ext cx="8534400" cy="758952"/>
          </a:xfrm>
          <a:prstGeom prst="rect">
            <a:avLst/>
          </a:prstGeom>
        </p:spPr>
        <p:txBody>
          <a:bodyPr vert="horz" anchor="b">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Alt Başlık 2"/>
          <p:cNvSpPr>
            <a:spLocks noGrp="1"/>
          </p:cNvSpPr>
          <p:nvPr>
            <p:ph type="subTitle" idx="1"/>
          </p:nvPr>
        </p:nvSpPr>
        <p:spPr/>
        <p:txBody>
          <a:bodyPr/>
          <a:lstStyle/>
          <a:p>
            <a:r>
              <a:rPr lang="tr-TR" dirty="0" smtClean="0">
                <a:solidFill>
                  <a:schemeClr val="tx1"/>
                </a:solidFill>
              </a:rPr>
              <a:t>Prof. Dr. Yaşar </a:t>
            </a:r>
            <a:r>
              <a:rPr lang="tr-TR" dirty="0" err="1" smtClean="0">
                <a:solidFill>
                  <a:schemeClr val="tx1"/>
                </a:solidFill>
              </a:rPr>
              <a:t>Nuhoğlu</a:t>
            </a:r>
            <a:endParaRPr lang="tr-TR" dirty="0" smtClean="0">
              <a:solidFill>
                <a:schemeClr val="tx1"/>
              </a:solidFill>
            </a:endParaRPr>
          </a:p>
          <a:p>
            <a:r>
              <a:rPr lang="tr-TR" dirty="0" smtClean="0">
                <a:solidFill>
                  <a:schemeClr val="tx1"/>
                </a:solidFill>
              </a:rPr>
              <a:t>YRD. DOÇ.DR. </a:t>
            </a:r>
            <a:r>
              <a:rPr lang="tr-TR" dirty="0" smtClean="0">
                <a:solidFill>
                  <a:schemeClr val="tx1"/>
                </a:solidFill>
              </a:rPr>
              <a:t>SÜLEYMAN </a:t>
            </a:r>
            <a:r>
              <a:rPr lang="tr-TR" dirty="0" smtClean="0">
                <a:solidFill>
                  <a:schemeClr val="tx1"/>
                </a:solidFill>
              </a:rPr>
              <a:t>ŞAKAR</a:t>
            </a:r>
            <a:endParaRPr lang="tr-TR" dirty="0">
              <a:solidFill>
                <a:schemeClr val="tx1"/>
              </a:solidFill>
            </a:endParaRPr>
          </a:p>
        </p:txBody>
      </p:sp>
      <p:sp>
        <p:nvSpPr>
          <p:cNvPr id="2" name="Başlık 1"/>
          <p:cNvSpPr>
            <a:spLocks noGrp="1"/>
          </p:cNvSpPr>
          <p:nvPr>
            <p:ph type="ctrTitle"/>
          </p:nvPr>
        </p:nvSpPr>
        <p:spPr/>
        <p:txBody>
          <a:bodyPr>
            <a:normAutofit fontScale="90000"/>
          </a:bodyPr>
          <a:lstStyle/>
          <a:p>
            <a:r>
              <a:rPr lang="tr-TR" dirty="0" smtClean="0"/>
              <a:t>EKOSİSTEMLERİ OLUŞTURAN DOĞAL EKOLOJİK FAKTÖRLER  </a:t>
            </a:r>
            <a:br>
              <a:rPr lang="tr-TR" dirty="0" smtClean="0"/>
            </a:br>
            <a:endParaRPr lang="tr-TR" dirty="0"/>
          </a:p>
        </p:txBody>
      </p:sp>
    </p:spTree>
    <p:extLst>
      <p:ext uri="{BB962C8B-B14F-4D97-AF65-F5344CB8AC3E}">
        <p14:creationId xmlns:p14="http://schemas.microsoft.com/office/powerpoint/2010/main" val="2685671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Çevre Müh. Ekolojisi\Çevre Müh. Fotograflar\Foto\p.jpg"/>
          <p:cNvPicPr>
            <a:picLocks noGrp="1" noChangeAspect="1" noChangeArrowheads="1"/>
          </p:cNvPicPr>
          <p:nvPr>
            <p:ph sz="quarter" idx="1"/>
          </p:nvPr>
        </p:nvPicPr>
        <p:blipFill>
          <a:blip r:embed="rId2"/>
          <a:srcRect/>
          <a:stretch>
            <a:fillRect/>
          </a:stretch>
        </p:blipFill>
        <p:spPr bwMode="auto">
          <a:xfrm>
            <a:off x="714348" y="1000108"/>
            <a:ext cx="7572428" cy="5679321"/>
          </a:xfrm>
          <a:prstGeom prst="rect">
            <a:avLst/>
          </a:prstGeom>
          <a:noFill/>
        </p:spPr>
      </p:pic>
      <p:sp>
        <p:nvSpPr>
          <p:cNvPr id="2" name="1 Başlık"/>
          <p:cNvSpPr>
            <a:spLocks noGrp="1"/>
          </p:cNvSpPr>
          <p:nvPr>
            <p:ph type="title"/>
          </p:nvPr>
        </p:nvSpPr>
        <p:spPr>
          <a:xfrm>
            <a:off x="285720" y="0"/>
            <a:ext cx="8229600" cy="1071546"/>
          </a:xfrm>
        </p:spPr>
        <p:txBody>
          <a:bodyPr>
            <a:normAutofit/>
          </a:bodyPr>
          <a:lstStyle/>
          <a:p>
            <a:r>
              <a:rPr lang="tr-TR" sz="2800" dirty="0" smtClean="0"/>
              <a:t>Bakı-bitki dağılımı- yüksek yerlerde daha net belirgindir.</a:t>
            </a:r>
            <a:endParaRPr lang="tr-TR"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214290"/>
            <a:ext cx="8229600" cy="5911873"/>
          </a:xfrm>
        </p:spPr>
        <p:txBody>
          <a:bodyPr/>
          <a:lstStyle/>
          <a:p>
            <a:endParaRPr lang="tr-TR" dirty="0" smtClean="0"/>
          </a:p>
          <a:p>
            <a:r>
              <a:rPr lang="tr-TR" dirty="0" smtClean="0"/>
              <a:t>Bakının bitki örtüsü üzerindeki etkisini Erzincan-Sivas karayolu üzerinde çok rahatlıkla ve çok açık bir şekilde görülür. Yolun güneyli yani güneşli bakılarında herhangi bir orman ağacı yokken veya yer yer çok cılız bir örtü varken kuzeyli yani gölgeli bakılar yoğun bir orman örtüsü ile örtülüdür. Bu manzara bakının bitki örtüsü üzerindeki etkisini çok açık bir şekilde ortaya koyar. </a:t>
            </a:r>
          </a:p>
          <a:p>
            <a:endParaRPr lang="tr-T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00034" y="0"/>
            <a:ext cx="8229600" cy="725470"/>
          </a:xfrm>
        </p:spPr>
        <p:txBody>
          <a:bodyPr>
            <a:normAutofit/>
          </a:bodyPr>
          <a:lstStyle/>
          <a:p>
            <a:r>
              <a:rPr lang="tr-TR" dirty="0" smtClean="0"/>
              <a:t>Bakı </a:t>
            </a:r>
            <a:endParaRPr lang="tr-TR" dirty="0"/>
          </a:p>
        </p:txBody>
      </p:sp>
      <p:pic>
        <p:nvPicPr>
          <p:cNvPr id="2050" name="Picture 2" descr="C:\Users\YAŞAR NUHOĞLU\Desktop\siv 2.jpg"/>
          <p:cNvPicPr>
            <a:picLocks noGrp="1" noChangeAspect="1" noChangeArrowheads="1"/>
          </p:cNvPicPr>
          <p:nvPr>
            <p:ph sz="quarter" idx="1"/>
          </p:nvPr>
        </p:nvPicPr>
        <p:blipFill>
          <a:blip r:embed="rId2"/>
          <a:srcRect/>
          <a:stretch>
            <a:fillRect/>
          </a:stretch>
        </p:blipFill>
        <p:spPr bwMode="auto">
          <a:xfrm>
            <a:off x="71406" y="1071546"/>
            <a:ext cx="8897353" cy="5054617"/>
          </a:xfrm>
          <a:prstGeom prst="rect">
            <a:avLst/>
          </a:prstGeom>
          <a:noFill/>
        </p:spPr>
      </p:pic>
    </p:spTree>
    <p:extLst>
      <p:ext uri="{BB962C8B-B14F-4D97-AF65-F5344CB8AC3E}">
        <p14:creationId xmlns:p14="http://schemas.microsoft.com/office/powerpoint/2010/main" val="3331381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28596" y="0"/>
            <a:ext cx="8229600" cy="796908"/>
          </a:xfrm>
        </p:spPr>
        <p:txBody>
          <a:bodyPr>
            <a:normAutofit/>
          </a:bodyPr>
          <a:lstStyle/>
          <a:p>
            <a:pPr algn="l"/>
            <a:r>
              <a:rPr lang="tr-TR" sz="3600" dirty="0" smtClean="0"/>
              <a:t>d)Arazi eğim derecesi</a:t>
            </a:r>
            <a:endParaRPr lang="tr-TR" sz="3600" dirty="0"/>
          </a:p>
        </p:txBody>
      </p:sp>
      <p:sp>
        <p:nvSpPr>
          <p:cNvPr id="3" name="İçerik Yer Tutucusu 2"/>
          <p:cNvSpPr>
            <a:spLocks noGrp="1"/>
          </p:cNvSpPr>
          <p:nvPr>
            <p:ph sz="quarter" idx="1"/>
          </p:nvPr>
        </p:nvSpPr>
        <p:spPr>
          <a:xfrm>
            <a:off x="-71470" y="1000108"/>
            <a:ext cx="8929718" cy="5857892"/>
          </a:xfrm>
        </p:spPr>
        <p:txBody>
          <a:bodyPr>
            <a:normAutofit/>
          </a:bodyPr>
          <a:lstStyle/>
          <a:p>
            <a:pPr algn="just"/>
            <a:r>
              <a:rPr lang="tr-TR" dirty="0" smtClean="0"/>
              <a:t>Bir arazi yüzünün yatay düzlemle yaptığı açının derece veya </a:t>
            </a:r>
            <a:r>
              <a:rPr lang="tr-TR" dirty="0" err="1" smtClean="0"/>
              <a:t>grad</a:t>
            </a:r>
            <a:r>
              <a:rPr lang="tr-TR" dirty="0" smtClean="0"/>
              <a:t> cinsinden değeri, o arazinin eğim derecesini verir. Eğim aynı zamanda yüzde olarak da ifade edilir. Bu durumda arazinin 100 m yatay mesafede alçalış veya yükseliş miktarının metre olarak değeri o arazinin yüzde eğimini verir. Düz arazilerde hiçbir toprak koruma önlemi almadan rahatlıkla tarım yapılabilirken eğimli arazilerde özel teraslama veya toprak koruma önlemleri alınarak tarım yapılabilir ve bu araziler doğal olarak ormancılık faaliyetleri için daha uygundur. </a:t>
            </a:r>
          </a:p>
          <a:p>
            <a:pPr algn="just"/>
            <a:endParaRPr lang="tr-TR" dirty="0"/>
          </a:p>
        </p:txBody>
      </p:sp>
    </p:spTree>
    <p:extLst>
      <p:ext uri="{BB962C8B-B14F-4D97-AF65-F5344CB8AC3E}">
        <p14:creationId xmlns:p14="http://schemas.microsoft.com/office/powerpoint/2010/main" val="3164998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0" y="0"/>
            <a:ext cx="8858280" cy="6126163"/>
          </a:xfrm>
        </p:spPr>
        <p:txBody>
          <a:bodyPr>
            <a:normAutofit/>
          </a:bodyPr>
          <a:lstStyle/>
          <a:p>
            <a:pPr>
              <a:buNone/>
            </a:pPr>
            <a:endParaRPr lang="tr-TR" dirty="0" smtClean="0"/>
          </a:p>
          <a:p>
            <a:pPr>
              <a:buNone/>
            </a:pPr>
            <a:r>
              <a:rPr lang="tr-TR" dirty="0" smtClean="0"/>
              <a:t>Arazi eğimine göre arazi sınıfları, </a:t>
            </a:r>
          </a:p>
          <a:p>
            <a:pPr>
              <a:buNone/>
            </a:pPr>
            <a:r>
              <a:rPr lang="tr-TR" u="sng" dirty="0" smtClean="0"/>
              <a:t>Arazi eğim sınıfı </a:t>
            </a:r>
            <a:r>
              <a:rPr lang="tr-TR" dirty="0" smtClean="0"/>
              <a:t>         </a:t>
            </a:r>
            <a:r>
              <a:rPr lang="tr-TR" u="sng" dirty="0" smtClean="0"/>
              <a:t>Eğim (derece)</a:t>
            </a:r>
            <a:r>
              <a:rPr lang="tr-TR" dirty="0" smtClean="0"/>
              <a:t>        </a:t>
            </a:r>
            <a:r>
              <a:rPr lang="tr-TR" u="sng" dirty="0" smtClean="0"/>
              <a:t>Eğim (yüzde)</a:t>
            </a:r>
            <a:endParaRPr lang="tr-TR" dirty="0" smtClean="0"/>
          </a:p>
          <a:p>
            <a:pPr>
              <a:buNone/>
            </a:pPr>
            <a:r>
              <a:rPr lang="tr-TR" dirty="0" smtClean="0"/>
              <a:t>Düz arazi                    	0 - 2              	0 -3</a:t>
            </a:r>
          </a:p>
          <a:p>
            <a:pPr>
              <a:buNone/>
            </a:pPr>
            <a:r>
              <a:rPr lang="tr-TR" dirty="0" smtClean="0"/>
              <a:t>Az eğimli arazi            	2 - 5              		3-9</a:t>
            </a:r>
          </a:p>
          <a:p>
            <a:pPr>
              <a:buNone/>
            </a:pPr>
            <a:r>
              <a:rPr lang="tr-TR" dirty="0" smtClean="0"/>
              <a:t>Orta eğimli arazi          	5-10              		9-17</a:t>
            </a:r>
          </a:p>
          <a:p>
            <a:pPr>
              <a:buNone/>
            </a:pPr>
            <a:r>
              <a:rPr lang="tr-TR" dirty="0" smtClean="0"/>
              <a:t>Çok eğimli arazi       	10-20             	17-36</a:t>
            </a:r>
          </a:p>
          <a:p>
            <a:pPr>
              <a:buNone/>
            </a:pPr>
            <a:r>
              <a:rPr lang="tr-TR" dirty="0" smtClean="0"/>
              <a:t>Dik arazi                    	20-30               	36-58</a:t>
            </a:r>
          </a:p>
          <a:p>
            <a:pPr>
              <a:buNone/>
            </a:pPr>
            <a:r>
              <a:rPr lang="tr-TR" dirty="0" smtClean="0"/>
              <a:t>Sarp arazi               	30-45               	36-58</a:t>
            </a:r>
          </a:p>
          <a:p>
            <a:pPr>
              <a:buNone/>
            </a:pPr>
            <a:r>
              <a:rPr lang="tr-TR" dirty="0" smtClean="0"/>
              <a:t>Çok sarp arazi          	45' den çok       	100' den çok </a:t>
            </a:r>
          </a:p>
          <a:p>
            <a:pPr>
              <a:buNone/>
            </a:pPr>
            <a:endParaRPr lang="tr-TR" dirty="0"/>
          </a:p>
        </p:txBody>
      </p:sp>
    </p:spTree>
    <p:extLst>
      <p:ext uri="{BB962C8B-B14F-4D97-AF65-F5344CB8AC3E}">
        <p14:creationId xmlns:p14="http://schemas.microsoft.com/office/powerpoint/2010/main" val="1713854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quarter" idx="1"/>
          </p:nvPr>
        </p:nvPicPr>
        <p:blipFill>
          <a:blip r:embed="rId2"/>
          <a:stretch>
            <a:fillRect/>
          </a:stretch>
        </p:blipFill>
        <p:spPr bwMode="auto">
          <a:xfrm>
            <a:off x="910716" y="2143148"/>
            <a:ext cx="7286056" cy="4572000"/>
          </a:xfrm>
          <a:prstGeom prst="rect">
            <a:avLst/>
          </a:prstGeom>
          <a:noFill/>
          <a:ln w="9525">
            <a:noFill/>
            <a:miter lim="800000"/>
            <a:headEnd/>
            <a:tailEnd/>
          </a:ln>
          <a:effectLst/>
        </p:spPr>
      </p:pic>
      <p:sp>
        <p:nvSpPr>
          <p:cNvPr id="2" name="Başlık 1"/>
          <p:cNvSpPr>
            <a:spLocks noGrp="1"/>
          </p:cNvSpPr>
          <p:nvPr>
            <p:ph type="title"/>
          </p:nvPr>
        </p:nvSpPr>
        <p:spPr>
          <a:xfrm>
            <a:off x="357158" y="1357298"/>
            <a:ext cx="8229600" cy="1857356"/>
          </a:xfrm>
        </p:spPr>
        <p:txBody>
          <a:bodyPr>
            <a:noAutofit/>
          </a:bodyPr>
          <a:lstStyle/>
          <a:p>
            <a:pPr algn="just"/>
            <a:r>
              <a:rPr lang="tr-TR" sz="2000" dirty="0" smtClean="0">
                <a:solidFill>
                  <a:schemeClr val="tx1"/>
                </a:solidFill>
              </a:rPr>
              <a:t>Arazi eğimi özellikle erozyon üzerinde çok etkilidir. Erozyona bağlı olarak da toprak derinliği, toprağın su tutma kapasitesi, toprak </a:t>
            </a:r>
            <a:r>
              <a:rPr lang="tr-TR" sz="2000" dirty="0" err="1" smtClean="0">
                <a:solidFill>
                  <a:schemeClr val="tx1"/>
                </a:solidFill>
              </a:rPr>
              <a:t>tekstürü</a:t>
            </a:r>
            <a:r>
              <a:rPr lang="tr-TR" sz="2000" dirty="0" smtClean="0">
                <a:solidFill>
                  <a:schemeClr val="tx1"/>
                </a:solidFill>
              </a:rPr>
              <a:t> üzerinde etki eder. Bunun yanında sıcaklık ve nem ekonomisi üzerinde de etkilidir. Arazi eğiminin toprakların kullanım üzerindeki etkileri konusunda eski adıyla Toprak-su Genel Müdürlüğü (Köy Hizmetleri Genel Müdürlüğü) önemli çalışmalar yapmış ve Türkiye'nin arazi yetenek (kullanım) sınıfları haritasını hazırlamıştır. Bu haritalar birçok kuruluş tarafından çeşitli amaçlarla kullanılmaktadır. </a:t>
            </a:r>
            <a:br>
              <a:rPr lang="tr-TR" sz="2000" dirty="0" smtClean="0">
                <a:solidFill>
                  <a:schemeClr val="tx1"/>
                </a:solidFill>
              </a:rPr>
            </a:br>
            <a:endParaRPr lang="tr-TR" sz="2000" dirty="0">
              <a:solidFill>
                <a:schemeClr val="tx1"/>
              </a:solidFill>
            </a:endParaRPr>
          </a:p>
        </p:txBody>
      </p:sp>
    </p:spTree>
    <p:extLst>
      <p:ext uri="{BB962C8B-B14F-4D97-AF65-F5344CB8AC3E}">
        <p14:creationId xmlns:p14="http://schemas.microsoft.com/office/powerpoint/2010/main" val="1942159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Sefaköy</a:t>
            </a:r>
            <a:r>
              <a:rPr lang="tr-TR" dirty="0" smtClean="0"/>
              <a:t> Barajı _Kağızman</a:t>
            </a:r>
            <a:endParaRPr lang="tr-TR" dirty="0"/>
          </a:p>
        </p:txBody>
      </p:sp>
      <p:pic>
        <p:nvPicPr>
          <p:cNvPr id="4" name="3 İçerik Yer Tutucusu" descr="C:\Users\Admin\Desktop\C\MAHKEME\ERZURUM\KAĞIZMAN SEFAKÖY BARAJ VE HES\FOTOĞRAFLAR\IMG_3495.JPG"/>
          <p:cNvPicPr>
            <a:picLocks noGrp="1"/>
          </p:cNvPicPr>
          <p:nvPr>
            <p:ph sz="quarter" idx="1"/>
          </p:nvPr>
        </p:nvPicPr>
        <p:blipFill>
          <a:blip r:embed="rId2" cstate="print"/>
          <a:srcRect/>
          <a:stretch>
            <a:fillRect/>
          </a:stretch>
        </p:blipFill>
        <p:spPr bwMode="auto">
          <a:xfrm>
            <a:off x="214282" y="1214422"/>
            <a:ext cx="8786874" cy="5429288"/>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a:srcRect/>
          <a:stretch>
            <a:fillRect/>
          </a:stretch>
        </p:blipFill>
        <p:spPr bwMode="auto">
          <a:xfrm>
            <a:off x="785786" y="2300255"/>
            <a:ext cx="7072362" cy="4557745"/>
          </a:xfrm>
          <a:prstGeom prst="rect">
            <a:avLst/>
          </a:prstGeom>
          <a:noFill/>
          <a:ln w="9525">
            <a:noFill/>
            <a:miter lim="800000"/>
            <a:headEnd/>
            <a:tailEnd/>
          </a:ln>
          <a:effectLst/>
        </p:spPr>
      </p:pic>
      <p:sp>
        <p:nvSpPr>
          <p:cNvPr id="2" name="Başlık 1"/>
          <p:cNvSpPr>
            <a:spLocks noGrp="1"/>
          </p:cNvSpPr>
          <p:nvPr>
            <p:ph type="ctrTitle"/>
          </p:nvPr>
        </p:nvSpPr>
        <p:spPr>
          <a:xfrm>
            <a:off x="0" y="142852"/>
            <a:ext cx="9144000" cy="4357718"/>
          </a:xfrm>
        </p:spPr>
        <p:txBody>
          <a:bodyPr>
            <a:noAutofit/>
          </a:bodyPr>
          <a:lstStyle/>
          <a:p>
            <a:pPr algn="just"/>
            <a:r>
              <a:rPr lang="tr-TR" sz="2800" dirty="0" smtClean="0"/>
              <a:t>e) Yeryüzü (arazi) şekli: Yeryüzü şekli bir ekosistemin toprak ve iklim özellikleri ile besin maddesi ekonomisi üzerinde etkilidir. Yeryüzü şekli tanıtımı, arazi parçasının bulunduğu yere ve yeryüzü şekline göre </a:t>
            </a:r>
            <a:r>
              <a:rPr lang="tr-TR" sz="2800" dirty="0" smtClean="0">
                <a:solidFill>
                  <a:srgbClr val="7030A0"/>
                </a:solidFill>
              </a:rPr>
              <a:t>ova, plato, vadi, yamaç, sırt, tepe üstü, etek, çukur,gibi deyimlerle yapılır ve özellikle eğim derecesi ile sıkı sıkıya bağımlıdır. Eğim derecesi ile bağımlı olduğu için arazi kullanımı için önemli ipuçları verir.</a:t>
            </a:r>
            <a:br>
              <a:rPr lang="tr-TR" sz="2800" dirty="0" smtClean="0">
                <a:solidFill>
                  <a:srgbClr val="7030A0"/>
                </a:solidFill>
              </a:rPr>
            </a:br>
            <a:endParaRPr lang="tr-TR" sz="2800" dirty="0">
              <a:solidFill>
                <a:srgbClr val="7030A0"/>
              </a:solidFill>
            </a:endParaRPr>
          </a:p>
        </p:txBody>
      </p:sp>
      <p:pic>
        <p:nvPicPr>
          <p:cNvPr id="4098" name="Picture 2" descr="E:\Çevre Müh. Ekolojisi\Çevre Müh. Fotograflar\Foto\16.jpg"/>
          <p:cNvPicPr>
            <a:picLocks noChangeAspect="1" noChangeArrowheads="1"/>
          </p:cNvPicPr>
          <p:nvPr/>
        </p:nvPicPr>
        <p:blipFill>
          <a:blip r:embed="rId3" cstate="print"/>
          <a:srcRect/>
          <a:stretch>
            <a:fillRect/>
          </a:stretch>
        </p:blipFill>
        <p:spPr bwMode="auto">
          <a:xfrm>
            <a:off x="4546600" y="3413125"/>
            <a:ext cx="49213" cy="31750"/>
          </a:xfrm>
          <a:prstGeom prst="rect">
            <a:avLst/>
          </a:prstGeom>
          <a:noFill/>
        </p:spPr>
      </p:pic>
      <p:pic>
        <p:nvPicPr>
          <p:cNvPr id="4099" name="Picture 3" descr="E:\Çevre Müh. Ekolojisi\Çevre Müh. Fotograflar\Foto\16.jpg"/>
          <p:cNvPicPr>
            <a:picLocks noChangeAspect="1" noChangeArrowheads="1"/>
          </p:cNvPicPr>
          <p:nvPr/>
        </p:nvPicPr>
        <p:blipFill>
          <a:blip r:embed="rId3" cstate="print"/>
          <a:srcRect/>
          <a:stretch>
            <a:fillRect/>
          </a:stretch>
        </p:blipFill>
        <p:spPr bwMode="auto">
          <a:xfrm>
            <a:off x="4546600" y="3413125"/>
            <a:ext cx="49213" cy="31750"/>
          </a:xfrm>
          <a:prstGeom prst="rect">
            <a:avLst/>
          </a:prstGeom>
          <a:noFill/>
        </p:spPr>
      </p:pic>
    </p:spTree>
    <p:extLst>
      <p:ext uri="{BB962C8B-B14F-4D97-AF65-F5344CB8AC3E}">
        <p14:creationId xmlns:p14="http://schemas.microsoft.com/office/powerpoint/2010/main" val="2101023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1752" y="228600"/>
            <a:ext cx="8534400" cy="628632"/>
          </a:xfrm>
        </p:spPr>
        <p:txBody>
          <a:bodyPr/>
          <a:lstStyle/>
          <a:p>
            <a:r>
              <a:rPr lang="tr-TR" dirty="0" smtClean="0">
                <a:solidFill>
                  <a:schemeClr val="tx1"/>
                </a:solidFill>
              </a:rPr>
              <a:t>f) Komşu çevrenin tanıtımı: </a:t>
            </a:r>
            <a:endParaRPr lang="tr-TR" dirty="0">
              <a:solidFill>
                <a:schemeClr val="tx1"/>
              </a:solidFill>
            </a:endParaRPr>
          </a:p>
        </p:txBody>
      </p:sp>
      <p:sp>
        <p:nvSpPr>
          <p:cNvPr id="3" name="2 İçerik Yer Tutucusu"/>
          <p:cNvSpPr>
            <a:spLocks noGrp="1"/>
          </p:cNvSpPr>
          <p:nvPr>
            <p:ph sz="quarter" idx="1"/>
          </p:nvPr>
        </p:nvSpPr>
        <p:spPr>
          <a:xfrm>
            <a:off x="301752" y="1544770"/>
            <a:ext cx="8503920" cy="4884626"/>
          </a:xfrm>
        </p:spPr>
        <p:txBody>
          <a:bodyPr>
            <a:normAutofit fontScale="92500" lnSpcReduction="10000"/>
          </a:bodyPr>
          <a:lstStyle/>
          <a:p>
            <a:pPr algn="just"/>
            <a:r>
              <a:rPr lang="tr-TR" dirty="0" smtClean="0"/>
              <a:t>Birçok ekosistem sel baskınları, nehirlerin taşıdığı sular, alüvyonlar, çığ oluşumu gibi doğal veya hava kirleticiler, su kirleticilerin </a:t>
            </a:r>
            <a:r>
              <a:rPr lang="tr-TR" dirty="0" err="1" smtClean="0"/>
              <a:t>taşınımı</a:t>
            </a:r>
            <a:r>
              <a:rPr lang="tr-TR" dirty="0" smtClean="0"/>
              <a:t> gibi yapay faktörler sayesinde madde ve enerji akısı ile birbirine sıkı sıkıya bağlıdır.. Bu nedenle çoğu zaman komşu çevrenin tanıtımı bir zorunluluk olur.</a:t>
            </a:r>
          </a:p>
          <a:p>
            <a:pPr algn="just"/>
            <a:r>
              <a:rPr lang="tr-TR" dirty="0" smtClean="0"/>
              <a:t>Örneğin, inceleme objemiz bir kaplıca veya bir göldeki </a:t>
            </a:r>
            <a:r>
              <a:rPr lang="tr-TR" dirty="0" err="1" smtClean="0"/>
              <a:t>ötrifikasyon</a:t>
            </a:r>
            <a:r>
              <a:rPr lang="tr-TR" dirty="0" smtClean="0"/>
              <a:t> olayı ise; bunlar yeraltı su kaynakları ve toprak özellikleri ile yakından ilgili olduğundan, kaplıcanın (gölün) çevresinden geçen nehir veya akarsu olup-olmadığı, taban suyu seviyesi, akış hızı ve yönü, toprağın yapısı, toprak ve su mikroorganizmaları gibi özellikler belirtilmelidir</a:t>
            </a:r>
            <a:endParaRPr lang="tr-T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KLİMATİK FAKTÖRLER (İKLİM FAKTÖRLERİ) </a:t>
            </a:r>
            <a:endParaRPr lang="tr-TR" dirty="0"/>
          </a:p>
        </p:txBody>
      </p:sp>
      <p:sp>
        <p:nvSpPr>
          <p:cNvPr id="3" name="2 İçerik Yer Tutucusu"/>
          <p:cNvSpPr>
            <a:spLocks noGrp="1"/>
          </p:cNvSpPr>
          <p:nvPr>
            <p:ph sz="quarter" idx="1"/>
          </p:nvPr>
        </p:nvSpPr>
        <p:spPr/>
        <p:txBody>
          <a:bodyPr>
            <a:normAutofit fontScale="92500"/>
          </a:bodyPr>
          <a:lstStyle/>
          <a:p>
            <a:pPr algn="just"/>
            <a:r>
              <a:rPr lang="tr-TR" dirty="0" smtClean="0"/>
              <a:t>İklim; bir yerde uzun süre devam eden atmosferik olayların ortalaması veya bir yerde uzun süre devam eden hava olaylarının bir bütün olarak gösterdiği karakteristiklerdir. Dünyanın iklimi genelde yeryüzüne gelen  güneş ışınlarının eğim açısı, yer  ekseninin eğimi ile dünyanın kendi ekseni ve güneşin etrafında dönmesi sonucu oluşan günler ve mevsimler içerisinde güneş ışınlarının atmosfer tabakaları ile karşılıklı etkileşiminden oluşur. </a:t>
            </a:r>
          </a:p>
          <a:p>
            <a:pPr algn="just"/>
            <a:r>
              <a:rPr lang="tr-TR" dirty="0" smtClean="0"/>
              <a:t>Kısa süreli meteorolojik olaylara hava durumu veya hava hareketleri, uzun meteorolojik olaylara iklim denir.</a:t>
            </a:r>
          </a:p>
          <a:p>
            <a:pPr algn="just"/>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Ekolojik faktörler;</a:t>
            </a:r>
            <a:endParaRPr lang="tr-TR" dirty="0"/>
          </a:p>
        </p:txBody>
      </p:sp>
      <p:sp>
        <p:nvSpPr>
          <p:cNvPr id="3" name="İçerik Yer Tutucusu 2"/>
          <p:cNvSpPr>
            <a:spLocks noGrp="1"/>
          </p:cNvSpPr>
          <p:nvPr>
            <p:ph sz="quarter" idx="1"/>
          </p:nvPr>
        </p:nvSpPr>
        <p:spPr/>
        <p:txBody>
          <a:bodyPr>
            <a:normAutofit/>
          </a:bodyPr>
          <a:lstStyle/>
          <a:p>
            <a:pPr algn="just"/>
            <a:r>
              <a:rPr lang="tr-TR" dirty="0" smtClean="0"/>
              <a:t>Ekosistemleri oluşturan faktörler; cansız (</a:t>
            </a:r>
            <a:r>
              <a:rPr lang="tr-TR" dirty="0" err="1" smtClean="0"/>
              <a:t>abiyotik</a:t>
            </a:r>
            <a:r>
              <a:rPr lang="tr-TR" dirty="0" smtClean="0"/>
              <a:t>) çevre faktörleri ve canlı (</a:t>
            </a:r>
            <a:r>
              <a:rPr lang="tr-TR" dirty="0" err="1" smtClean="0"/>
              <a:t>biyotik</a:t>
            </a:r>
            <a:r>
              <a:rPr lang="tr-TR" dirty="0" smtClean="0"/>
              <a:t>) çevre faktörleri (</a:t>
            </a:r>
            <a:r>
              <a:rPr lang="tr-TR" dirty="0" err="1" smtClean="0"/>
              <a:t>biyotik</a:t>
            </a:r>
            <a:r>
              <a:rPr lang="tr-TR" dirty="0" smtClean="0"/>
              <a:t> faktörler) olmak üzere ikiye ayrılır. </a:t>
            </a:r>
          </a:p>
          <a:p>
            <a:pPr algn="just"/>
            <a:r>
              <a:rPr lang="tr-TR" dirty="0" smtClean="0"/>
              <a:t>Cansız çevre faktörleri; </a:t>
            </a:r>
            <a:r>
              <a:rPr lang="tr-TR" dirty="0" err="1" smtClean="0"/>
              <a:t>fizyografik</a:t>
            </a:r>
            <a:r>
              <a:rPr lang="tr-TR" dirty="0" smtClean="0"/>
              <a:t> faktörler, </a:t>
            </a:r>
            <a:r>
              <a:rPr lang="tr-TR" dirty="0" err="1" smtClean="0"/>
              <a:t>klimatik</a:t>
            </a:r>
            <a:r>
              <a:rPr lang="tr-TR" dirty="0" smtClean="0"/>
              <a:t> faktörler ve </a:t>
            </a:r>
            <a:r>
              <a:rPr lang="tr-TR" dirty="0" err="1" smtClean="0"/>
              <a:t>edafik</a:t>
            </a:r>
            <a:r>
              <a:rPr lang="tr-TR" dirty="0" smtClean="0"/>
              <a:t> faktörler olarak üç gruba ayrılır. Çoğu zaman bu gruplar içerisinde incelenen kimyasal faktörler canlı ve cansız çevre faktörlerinin etkileşimi sonucu  oluşmasına rağmen bazı bilim adamlarınca dördüncü bir cansız çevre faktörü olarak kabul edilir</a:t>
            </a:r>
            <a:endParaRPr lang="tr-TR" dirty="0"/>
          </a:p>
        </p:txBody>
      </p:sp>
    </p:spTree>
    <p:extLst>
      <p:ext uri="{BB962C8B-B14F-4D97-AF65-F5344CB8AC3E}">
        <p14:creationId xmlns:p14="http://schemas.microsoft.com/office/powerpoint/2010/main" val="3801480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85720" y="1357298"/>
            <a:ext cx="8534400" cy="758952"/>
          </a:xfrm>
        </p:spPr>
        <p:txBody>
          <a:bodyPr>
            <a:normAutofit fontScale="90000"/>
          </a:bodyPr>
          <a:lstStyle/>
          <a:p>
            <a:r>
              <a:rPr lang="tr-TR" dirty="0" smtClean="0">
                <a:solidFill>
                  <a:schemeClr val="tx1"/>
                </a:solidFill>
              </a:rPr>
              <a:t>İklim ve meteorolojik olaylar güneşten gelen ışınların kara ve </a:t>
            </a:r>
            <a:r>
              <a:rPr lang="tr-TR" dirty="0" err="1" smtClean="0">
                <a:solidFill>
                  <a:schemeClr val="tx1"/>
                </a:solidFill>
              </a:rPr>
              <a:t>dinizleri</a:t>
            </a:r>
            <a:r>
              <a:rPr lang="tr-TR" dirty="0" smtClean="0">
                <a:solidFill>
                  <a:schemeClr val="tx1"/>
                </a:solidFill>
              </a:rPr>
              <a:t> farklı </a:t>
            </a:r>
            <a:r>
              <a:rPr lang="tr-TR" dirty="0" err="1" smtClean="0">
                <a:solidFill>
                  <a:schemeClr val="tx1"/>
                </a:solidFill>
              </a:rPr>
              <a:t>ısıstması</a:t>
            </a:r>
            <a:r>
              <a:rPr lang="tr-TR" dirty="0" smtClean="0">
                <a:solidFill>
                  <a:schemeClr val="tx1"/>
                </a:solidFill>
              </a:rPr>
              <a:t> sonucu oluşan alçak-yüksek basınç merkezleri ile oluşur.</a:t>
            </a:r>
            <a:endParaRPr lang="tr-TR" dirty="0">
              <a:solidFill>
                <a:schemeClr val="tx1"/>
              </a:solidFill>
            </a:endParaRPr>
          </a:p>
        </p:txBody>
      </p:sp>
      <p:sp>
        <p:nvSpPr>
          <p:cNvPr id="3" name="2 İçerik Yer Tutucusu"/>
          <p:cNvSpPr>
            <a:spLocks noGrp="1"/>
          </p:cNvSpPr>
          <p:nvPr>
            <p:ph sz="quarter" idx="1"/>
          </p:nvPr>
        </p:nvSpPr>
        <p:spPr>
          <a:xfrm>
            <a:off x="301752" y="2428868"/>
            <a:ext cx="8503920" cy="3670180"/>
          </a:xfrm>
        </p:spPr>
        <p:txBody>
          <a:bodyPr>
            <a:normAutofit lnSpcReduction="10000"/>
          </a:bodyPr>
          <a:lstStyle/>
          <a:p>
            <a:pPr algn="just"/>
            <a:r>
              <a:rPr lang="tr-TR" dirty="0" smtClean="0"/>
              <a:t>Güneşten doğrudan doğruya veya dolaylı olarak gelen ışınlar yeryüzündeki cisimlerin ısınması, aydınlanması, atmosferik hareketler ile fotosentez üzerinde etkili olur. Atmosferdeki hava hareketleri  de aktif gazların, hava neminin ve sıcaklığın yeryüzüne dağılımını sağlar. Atmosferdeki nem ve sıcaklığın canlılar üzerinde son derece önemli görevleri vardır. Bu faktörlerin toplamı iklimi karakterize eder.</a:t>
            </a:r>
            <a:endParaRPr lang="tr-T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1752" y="526908"/>
            <a:ext cx="8534400" cy="1401894"/>
          </a:xfrm>
        </p:spPr>
        <p:txBody>
          <a:bodyPr>
            <a:normAutofit fontScale="90000"/>
          </a:bodyPr>
          <a:lstStyle/>
          <a:p>
            <a:r>
              <a:rPr lang="tr-TR" dirty="0" err="1" smtClean="0">
                <a:solidFill>
                  <a:schemeClr val="tx1"/>
                </a:solidFill>
              </a:rPr>
              <a:t>Ekologlar</a:t>
            </a:r>
            <a:r>
              <a:rPr lang="tr-TR" dirty="0" smtClean="0">
                <a:solidFill>
                  <a:schemeClr val="tx1"/>
                </a:solidFill>
              </a:rPr>
              <a:t> tarafından makro, </a:t>
            </a:r>
            <a:r>
              <a:rPr lang="tr-TR" dirty="0" err="1" smtClean="0">
                <a:solidFill>
                  <a:schemeClr val="tx1"/>
                </a:solidFill>
              </a:rPr>
              <a:t>meso</a:t>
            </a:r>
            <a:r>
              <a:rPr lang="tr-TR" dirty="0" smtClean="0">
                <a:solidFill>
                  <a:schemeClr val="tx1"/>
                </a:solidFill>
              </a:rPr>
              <a:t> ve mikro iklim kategorileri ayrılmıştır. Bu iklim  kategorileri özet olarak şu şekilde açıklanabilir:</a:t>
            </a:r>
            <a:br>
              <a:rPr lang="tr-TR" dirty="0" smtClean="0">
                <a:solidFill>
                  <a:schemeClr val="tx1"/>
                </a:solidFill>
              </a:rPr>
            </a:br>
            <a:endParaRPr lang="tr-TR" dirty="0">
              <a:solidFill>
                <a:schemeClr val="tx1"/>
              </a:solidFill>
            </a:endParaRPr>
          </a:p>
        </p:txBody>
      </p:sp>
      <p:sp>
        <p:nvSpPr>
          <p:cNvPr id="3" name="2 İçerik Yer Tutucusu"/>
          <p:cNvSpPr>
            <a:spLocks noGrp="1"/>
          </p:cNvSpPr>
          <p:nvPr>
            <p:ph sz="quarter" idx="1"/>
          </p:nvPr>
        </p:nvSpPr>
        <p:spPr/>
        <p:txBody>
          <a:bodyPr/>
          <a:lstStyle/>
          <a:p>
            <a:pPr algn="just"/>
            <a:r>
              <a:rPr lang="tr-TR" dirty="0" smtClean="0"/>
              <a:t>Makro iklim (</a:t>
            </a:r>
            <a:r>
              <a:rPr lang="tr-TR" dirty="0" err="1" smtClean="0"/>
              <a:t>makroklima</a:t>
            </a:r>
            <a:r>
              <a:rPr lang="tr-TR" dirty="0" smtClean="0"/>
              <a:t>): Buna meteorolojik iklim veya bölgesel iklim de denir. Büyük alanların iklimini karakterize eden bu  iklim, </a:t>
            </a:r>
            <a:r>
              <a:rPr lang="tr-TR" dirty="0" err="1" smtClean="0"/>
              <a:t>orografik</a:t>
            </a:r>
            <a:r>
              <a:rPr lang="tr-TR" dirty="0" smtClean="0"/>
              <a:t> ve coğrafik durumun bir sonucudur. Genellikle meteoroloji istasyonları tarafından standart metotlara göre tayin edilir. Örneğin; tropikal (ekvatoral) iklim, polar (kutup) iklimi, Akdeniz iklimi (Tüm Akdeniz’i içine alan iklim), Karadeniz iklimi gibi. </a:t>
            </a:r>
          </a:p>
          <a:p>
            <a:pPr algn="just"/>
            <a:endParaRPr lang="tr-T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01752" y="285728"/>
            <a:ext cx="8503920" cy="5813320"/>
          </a:xfrm>
        </p:spPr>
        <p:txBody>
          <a:bodyPr>
            <a:normAutofit lnSpcReduction="10000"/>
          </a:bodyPr>
          <a:lstStyle/>
          <a:p>
            <a:pPr algn="just"/>
            <a:r>
              <a:rPr lang="tr-TR" dirty="0" err="1" smtClean="0"/>
              <a:t>Meso</a:t>
            </a:r>
            <a:r>
              <a:rPr lang="tr-TR" dirty="0" smtClean="0"/>
              <a:t> iklim: Bölgesel iklim alanları içerisinde bitki örtüsü ve yeryüzü şekillerine bağlı olarak oluşan orta ölçekteki iklim bölgelerini ifade eder. </a:t>
            </a:r>
          </a:p>
          <a:p>
            <a:pPr algn="just"/>
            <a:r>
              <a:rPr lang="tr-TR" dirty="0" smtClean="0"/>
              <a:t>Mikro iklim: (</a:t>
            </a:r>
            <a:r>
              <a:rPr lang="tr-TR" dirty="0" err="1" smtClean="0"/>
              <a:t>tekoklima</a:t>
            </a:r>
            <a:r>
              <a:rPr lang="tr-TR" dirty="0" smtClean="0"/>
              <a:t>): İçinde bulunduğu genel iklim koşullarından arazi şekli ve toprak özellikleri nedeniyle tamamen ayrılan ve belirli büyüklükteki alan için geçerli olan özel iklim tipidir. </a:t>
            </a:r>
          </a:p>
          <a:p>
            <a:pPr algn="just"/>
            <a:r>
              <a:rPr lang="tr-TR" dirty="0" smtClean="0"/>
              <a:t>Bir makro veya </a:t>
            </a:r>
            <a:r>
              <a:rPr lang="tr-TR" dirty="0" err="1" smtClean="0"/>
              <a:t>meso</a:t>
            </a:r>
            <a:r>
              <a:rPr lang="tr-TR" dirty="0" smtClean="0"/>
              <a:t> iklim bölgesinde oluşan ve küçük alanlarda bile değişiklik gösterebilen iklim şeklidir. Örneğin Makro iklim düzeyinde Akdeniz iklimi İspanya, İtayla, Yugoslavya, Yunanistan, Türkiye, Suriye, Lübnan, Mısır, Fas, Tunus, Cezayir de dahil olmak üzere tüm ülkelerin iklim özelliklerini ifade eder.</a:t>
            </a:r>
            <a:endParaRPr lang="tr-T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01752" y="285728"/>
            <a:ext cx="8503920" cy="5813320"/>
          </a:xfrm>
        </p:spPr>
        <p:txBody>
          <a:bodyPr>
            <a:normAutofit/>
          </a:bodyPr>
          <a:lstStyle/>
          <a:p>
            <a:pPr algn="just"/>
            <a:r>
              <a:rPr lang="tr-TR" dirty="0" smtClean="0"/>
              <a:t>Türkiye'de Muğla-Hatay arasında kalan bölgedeki iklim özellikleri Türkiye için gerçek Akdeniz iklimi olarak adlandırdığımız </a:t>
            </a:r>
            <a:r>
              <a:rPr lang="tr-TR" dirty="0" err="1" smtClean="0"/>
              <a:t>meso</a:t>
            </a:r>
            <a:r>
              <a:rPr lang="tr-TR" dirty="0" smtClean="0"/>
              <a:t> iklim bölgesini, </a:t>
            </a:r>
          </a:p>
          <a:p>
            <a:pPr algn="just"/>
            <a:r>
              <a:rPr lang="tr-TR" dirty="0" smtClean="0"/>
              <a:t>Muğla-Marmara arası da Akdeniz iklim tipinin bir alt </a:t>
            </a:r>
            <a:r>
              <a:rPr lang="tr-TR" dirty="0" err="1" smtClean="0"/>
              <a:t>mesoklim</a:t>
            </a:r>
            <a:r>
              <a:rPr lang="tr-TR" dirty="0" smtClean="0"/>
              <a:t> kuşağı olan Marmara iklim tipini ifade eder.</a:t>
            </a:r>
          </a:p>
          <a:p>
            <a:pPr algn="just"/>
            <a:r>
              <a:rPr lang="tr-TR" dirty="0" smtClean="0"/>
              <a:t> Antalya'da Alanya-Gazipaşa arası taşıdığı %100'e yakın nem oranı ve rüzgarsız bir alan olması nedeniyle muz ağacının yetiştiği özel bir mikro iklim bölgesidir. Doğu Anadolu Bölgesinde yer almasına rağmen Iğdır yeryüzü şeklinden dolayı Akdeniz iklimine yakın çok özel bir mikro iklim alanıdır. </a:t>
            </a:r>
          </a:p>
          <a:p>
            <a:pPr algn="just"/>
            <a:endParaRPr lang="tr-T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1214422"/>
            <a:ext cx="8534400" cy="758952"/>
          </a:xfrm>
        </p:spPr>
        <p:txBody>
          <a:bodyPr>
            <a:normAutofit fontScale="90000"/>
          </a:bodyPr>
          <a:lstStyle/>
          <a:p>
            <a:pPr algn="just"/>
            <a:r>
              <a:rPr lang="tr-TR" dirty="0" smtClean="0">
                <a:solidFill>
                  <a:schemeClr val="tx1"/>
                </a:solidFill>
              </a:rPr>
              <a:t>İklim elamanları olarak IŞIK, SICAKLIK, SU (HAVA NEMİ VE YAĞIŞLAR) , HAVA HAREKETLERİ, HAVA BASINCI gibi faktörler sayılabilir. </a:t>
            </a:r>
            <a:endParaRPr lang="tr-TR" dirty="0">
              <a:solidFill>
                <a:schemeClr val="tx1"/>
              </a:solidFill>
            </a:endParaRPr>
          </a:p>
        </p:txBody>
      </p:sp>
      <p:sp>
        <p:nvSpPr>
          <p:cNvPr id="3" name="2 İçerik Yer Tutucusu"/>
          <p:cNvSpPr>
            <a:spLocks noGrp="1"/>
          </p:cNvSpPr>
          <p:nvPr>
            <p:ph sz="quarter" idx="1"/>
          </p:nvPr>
        </p:nvSpPr>
        <p:spPr>
          <a:xfrm>
            <a:off x="214282" y="2071678"/>
            <a:ext cx="8503920" cy="4572000"/>
          </a:xfrm>
        </p:spPr>
        <p:txBody>
          <a:bodyPr>
            <a:normAutofit fontScale="92500" lnSpcReduction="20000"/>
          </a:bodyPr>
          <a:lstStyle/>
          <a:p>
            <a:pPr algn="just"/>
            <a:r>
              <a:rPr lang="tr-TR" dirty="0" smtClean="0"/>
              <a:t>IŞIK</a:t>
            </a:r>
          </a:p>
          <a:p>
            <a:pPr algn="just"/>
            <a:r>
              <a:rPr lang="tr-TR" dirty="0" smtClean="0"/>
              <a:t> Işığın ana kaynağı güneştir ve güneşten gelen ışınlara güneş ışınları veya güneş radyasyonu denir. Bunun yanında az bir miktar olarak da güneşin haricindeki gök cisimlerinden gelen kozmik ışınlar da vardır. </a:t>
            </a:r>
          </a:p>
          <a:p>
            <a:pPr algn="just"/>
            <a:r>
              <a:rPr lang="tr-TR" dirty="0" smtClean="0"/>
              <a:t>Güneş ışınları canlılar için çok önemli olan sıcaklık, aydınlatma ve birçok biyokimyasal olayların temel kaynağıdır. Hemen hemen tüm canlılar ışığa zorunlu bağımlı olarak yaşarlar. Organizmaların yaşayabilmesi için ışığın canlılara zarar verecek dozda olmaması ve canlılara  süre ve miktar olarak yeterli olması gerekir. Işığın en önemli fonksiyonu yeryüzünde hayat için gerekli enerji kaynağı olmasıdır. </a:t>
            </a:r>
          </a:p>
          <a:p>
            <a:pPr algn="just"/>
            <a:endParaRPr lang="tr-T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01752" y="285728"/>
            <a:ext cx="8503920" cy="6572272"/>
          </a:xfrm>
        </p:spPr>
        <p:txBody>
          <a:bodyPr>
            <a:normAutofit fontScale="92500" lnSpcReduction="10000"/>
          </a:bodyPr>
          <a:lstStyle/>
          <a:p>
            <a:pPr algn="just"/>
            <a:r>
              <a:rPr lang="tr-TR" dirty="0" smtClean="0"/>
              <a:t>Güneşten gelen ışınlar </a:t>
            </a:r>
            <a:r>
              <a:rPr lang="tr-TR" dirty="0" err="1" smtClean="0"/>
              <a:t>elektromagnetik</a:t>
            </a:r>
            <a:r>
              <a:rPr lang="tr-TR" dirty="0" smtClean="0"/>
              <a:t> dalgalar halindedir. Yeryüzüne ulaşan ışınların dalga boyları ozon tabakasının normal fonksiyonlarını yaptığı koşullarda 100-10.000 nanometre arasında değişir Şekil . Canlı organizmalar üzerindeki etkileri açısından dalga boyuna bağlı olarak ışık üç sınıfta incelenir. </a:t>
            </a:r>
          </a:p>
          <a:p>
            <a:pPr algn="just"/>
            <a:r>
              <a:rPr lang="tr-TR" dirty="0" smtClean="0"/>
              <a:t>En saf ışık dahi tek bir dalga boyunu değil belirli bir aralıktaki dalga boyu bileşenlerini içerir. </a:t>
            </a:r>
          </a:p>
          <a:p>
            <a:pPr algn="just"/>
            <a:r>
              <a:rPr lang="tr-TR" dirty="0" smtClean="0"/>
              <a:t>Işığın spektrumu, ışığın hangi dalga boyunu enerji veya güç birimleri açısından ne kadar içerdiğini gösteren bir grafiktir. Örneğin göze beyaz gözüken gün ışığı, görünür aralıktaki dalga boylarını aşağı yukarı eşit miktarda içerir. Fakat içerdiği dalga boyu bileşenleri görünür aralıkla da sınırlı kalmaz; solda ultra-</a:t>
            </a:r>
            <a:r>
              <a:rPr lang="tr-TR" dirty="0" err="1" smtClean="0"/>
              <a:t>viyole</a:t>
            </a:r>
            <a:r>
              <a:rPr lang="tr-TR" dirty="0" smtClean="0"/>
              <a:t>, sağda </a:t>
            </a:r>
            <a:r>
              <a:rPr lang="tr-TR" dirty="0" err="1" smtClean="0"/>
              <a:t>infrared</a:t>
            </a:r>
            <a:r>
              <a:rPr lang="tr-TR" dirty="0" smtClean="0"/>
              <a:t> ışınlarıyla devam eder. Görünür aralıktaki (380-780 </a:t>
            </a:r>
            <a:r>
              <a:rPr lang="tr-TR" dirty="0" err="1" smtClean="0"/>
              <a:t>nm</a:t>
            </a:r>
            <a:r>
              <a:rPr lang="tr-TR" dirty="0" smtClean="0"/>
              <a:t>) her dalga boyu insan gözü tarafından farklı bir renk olarak algılanır. </a:t>
            </a:r>
          </a:p>
          <a:p>
            <a:pPr algn="just"/>
            <a:endParaRPr lang="tr-TR" dirty="0" smtClean="0"/>
          </a:p>
          <a:p>
            <a:pPr algn="just"/>
            <a:endParaRPr lang="tr-T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1752" y="228600"/>
            <a:ext cx="8534400" cy="2128830"/>
          </a:xfrm>
        </p:spPr>
        <p:txBody>
          <a:bodyPr/>
          <a:lstStyle/>
          <a:p>
            <a:endParaRPr lang="tr-TR" dirty="0"/>
          </a:p>
        </p:txBody>
      </p:sp>
      <p:pic>
        <p:nvPicPr>
          <p:cNvPr id="5" name="Picture 2"/>
          <p:cNvPicPr>
            <a:picLocks noChangeAspect="1" noChangeArrowheads="1"/>
          </p:cNvPicPr>
          <p:nvPr/>
        </p:nvPicPr>
        <p:blipFill>
          <a:blip r:embed="rId2"/>
          <a:srcRect/>
          <a:stretch>
            <a:fillRect/>
          </a:stretch>
        </p:blipFill>
        <p:spPr bwMode="auto">
          <a:xfrm>
            <a:off x="0" y="0"/>
            <a:ext cx="9144000" cy="3429000"/>
          </a:xfrm>
          <a:prstGeom prst="rect">
            <a:avLst/>
          </a:prstGeom>
          <a:noFill/>
          <a:ln w="9525">
            <a:noFill/>
            <a:miter lim="800000"/>
            <a:headEnd/>
            <a:tailEnd/>
          </a:ln>
        </p:spPr>
      </p:pic>
      <p:pic>
        <p:nvPicPr>
          <p:cNvPr id="1027" name="Picture 3"/>
          <p:cNvPicPr>
            <a:picLocks noGrp="1" noChangeAspect="1" noChangeArrowheads="1"/>
          </p:cNvPicPr>
          <p:nvPr>
            <p:ph sz="quarter" idx="1"/>
          </p:nvPr>
        </p:nvPicPr>
        <p:blipFill>
          <a:blip r:embed="rId3"/>
          <a:srcRect/>
          <a:stretch>
            <a:fillRect/>
          </a:stretch>
        </p:blipFill>
        <p:spPr bwMode="auto">
          <a:xfrm>
            <a:off x="-142907" y="3440203"/>
            <a:ext cx="11144328" cy="3417798"/>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85720" y="0"/>
            <a:ext cx="8534400" cy="758952"/>
          </a:xfrm>
        </p:spPr>
        <p:txBody>
          <a:bodyPr/>
          <a:lstStyle/>
          <a:p>
            <a:r>
              <a:rPr lang="tr-TR" dirty="0" smtClean="0">
                <a:solidFill>
                  <a:schemeClr val="tx1"/>
                </a:solidFill>
              </a:rPr>
              <a:t>a) Ultraviyole (morötesi) ışınlar:</a:t>
            </a:r>
            <a:endParaRPr lang="tr-TR" dirty="0">
              <a:solidFill>
                <a:schemeClr val="tx1"/>
              </a:solidFill>
            </a:endParaRPr>
          </a:p>
        </p:txBody>
      </p:sp>
      <p:sp>
        <p:nvSpPr>
          <p:cNvPr id="3" name="2 İçerik Yer Tutucusu"/>
          <p:cNvSpPr>
            <a:spLocks noGrp="1"/>
          </p:cNvSpPr>
          <p:nvPr>
            <p:ph sz="quarter" idx="1"/>
          </p:nvPr>
        </p:nvSpPr>
        <p:spPr>
          <a:xfrm>
            <a:off x="301752" y="1000108"/>
            <a:ext cx="8503920" cy="5098940"/>
          </a:xfrm>
        </p:spPr>
        <p:txBody>
          <a:bodyPr>
            <a:noAutofit/>
          </a:bodyPr>
          <a:lstStyle/>
          <a:p>
            <a:pPr algn="just"/>
            <a:r>
              <a:rPr lang="tr-TR" sz="2400" dirty="0" smtClean="0"/>
              <a:t>Dalga boyları 100-380 nanometre arasındadır. Çok kısa dalga boyuna sahip oldukları için enerjileri yüksektir. Gözle görülemeyen bu ışınlar atmosferin yaklaşık 15-45 km yüksekte yer alan ve son zamanlarda çevre mühendisleri ve çevrecilerin büyük ilgisini çeken yaklaşık 10 </a:t>
            </a:r>
            <a:r>
              <a:rPr lang="tr-TR" sz="2400" dirty="0" err="1" smtClean="0"/>
              <a:t>ppm</a:t>
            </a:r>
            <a:r>
              <a:rPr lang="tr-TR" sz="2400" dirty="0" smtClean="0"/>
              <a:t> konsantrasyondaki ozon tabakası tarafından </a:t>
            </a:r>
            <a:r>
              <a:rPr lang="tr-TR" sz="2400" dirty="0" err="1" smtClean="0"/>
              <a:t>absorbe</a:t>
            </a:r>
            <a:r>
              <a:rPr lang="tr-TR" sz="2400" dirty="0" smtClean="0"/>
              <a:t> edilerek alıkonur. Bu ışınların ozon tabakasının perdeleme ve alıkoyması ile normalde ancak % 1’i yeryüzüne ulaşabilir. Normal bitki gelişimi için herhangi bir fonksiyona sahip olmamakla birlikte bazı kimyasal reaksiyonlar, hücrede renk maddesi olan </a:t>
            </a:r>
            <a:r>
              <a:rPr lang="tr-TR" sz="2400" dirty="0" err="1" smtClean="0"/>
              <a:t>antosiyaninlerin</a:t>
            </a:r>
            <a:r>
              <a:rPr lang="tr-TR" sz="2400" dirty="0" smtClean="0"/>
              <a:t> oluşumu, bazı hormonlar ve </a:t>
            </a:r>
            <a:r>
              <a:rPr lang="tr-TR" sz="2400" dirty="0" err="1" smtClean="0"/>
              <a:t>fotoperiyodizm</a:t>
            </a:r>
            <a:r>
              <a:rPr lang="tr-TR" sz="2400" dirty="0" smtClean="0"/>
              <a:t> (bitkilerin ışıklanma süresi) olaylarında etkilidirler. Bunların yanında ozon tabakasının delinmesi ile yeryüzüne ulaşan fazla dozda ultraviyole ışın, insan, hayvan ve diğer canlılar üzerinde genetik ve kanserojen etkiye sahiptir. </a:t>
            </a:r>
          </a:p>
          <a:p>
            <a:pPr algn="just"/>
            <a:endParaRPr lang="tr-TR"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chemeClr val="tx1"/>
                </a:solidFill>
              </a:rPr>
              <a:t>b)Görünen ışınlar:</a:t>
            </a:r>
            <a:endParaRPr lang="tr-TR" dirty="0">
              <a:solidFill>
                <a:schemeClr val="tx1"/>
              </a:solidFill>
            </a:endParaRPr>
          </a:p>
        </p:txBody>
      </p:sp>
      <p:sp>
        <p:nvSpPr>
          <p:cNvPr id="3" name="2 İçerik Yer Tutucusu"/>
          <p:cNvSpPr>
            <a:spLocks noGrp="1"/>
          </p:cNvSpPr>
          <p:nvPr>
            <p:ph sz="quarter" idx="1"/>
          </p:nvPr>
        </p:nvSpPr>
        <p:spPr/>
        <p:txBody>
          <a:bodyPr>
            <a:normAutofit fontScale="92500" lnSpcReduction="10000"/>
          </a:bodyPr>
          <a:lstStyle/>
          <a:p>
            <a:pPr algn="just"/>
            <a:r>
              <a:rPr lang="tr-TR" dirty="0" smtClean="0"/>
              <a:t>Dalga boyları 380-780 nanometre arasında ve çıplak gözle görünen ısınlardır. Toplam güneş enerjisinin %40-60'ını oluştururlar. Bir prizmadan geçirilince mor, lacivert, mavi, yeşil, sarı, turuncu ve kırmızı olmak üzere 7 renge ayrılırlar. </a:t>
            </a:r>
          </a:p>
          <a:p>
            <a:pPr algn="just"/>
            <a:r>
              <a:rPr lang="tr-TR" dirty="0" smtClean="0"/>
              <a:t>Görünen ışınlar bitki hayatında çok önemlidir. Fotosentez, fototropizm (ışığa yönelme), fotomorfoz (ışığa göre şekillenme) olaylarında rol oynarlar. Fotosentez için en çok kullanılan ışınlar mor-mavi arası ile turuncu kırmızı arasıdır. Yeşil ışınlar ise yansıtılır. Bunun yanında insanlarda D vitamini sentezi ve bazı hormonların sentezinde rol oynarlar.</a:t>
            </a:r>
          </a:p>
          <a:p>
            <a:pPr algn="just"/>
            <a:endParaRPr lang="tr-T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chemeClr val="tx1"/>
                </a:solidFill>
              </a:rPr>
              <a:t>Kırmızı (kızıl) ötesi ışınlar:</a:t>
            </a:r>
            <a:endParaRPr lang="tr-TR" dirty="0">
              <a:solidFill>
                <a:schemeClr val="tx1"/>
              </a:solidFill>
            </a:endParaRPr>
          </a:p>
        </p:txBody>
      </p:sp>
      <p:sp>
        <p:nvSpPr>
          <p:cNvPr id="3" name="2 İçerik Yer Tutucusu"/>
          <p:cNvSpPr>
            <a:spLocks noGrp="1"/>
          </p:cNvSpPr>
          <p:nvPr>
            <p:ph sz="quarter" idx="1"/>
          </p:nvPr>
        </p:nvSpPr>
        <p:spPr/>
        <p:txBody>
          <a:bodyPr/>
          <a:lstStyle/>
          <a:p>
            <a:r>
              <a:rPr lang="tr-TR" dirty="0" smtClean="0"/>
              <a:t>Dalga boyları 780-10.000 nanometre arasında olup büyük dalga boyu ile görülebilme duyarlığının dışında kalırlar. 780-5.000 </a:t>
            </a:r>
            <a:r>
              <a:rPr lang="tr-TR" dirty="0" err="1" smtClean="0"/>
              <a:t>nm</a:t>
            </a:r>
            <a:r>
              <a:rPr lang="tr-TR" dirty="0" smtClean="0"/>
              <a:t> dalga boyuna sahip ışınlar yeryüzünde katı cisimlere çarptıklarında ısıya dönüşür, yeryüzünün ısınmasını sağlarlar. Bu nedenle canlılar için önemlidirler. </a:t>
            </a:r>
          </a:p>
          <a:p>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3200" dirty="0" smtClean="0"/>
              <a:t>EKOSİSTEMLERİN ÖĞELERİ : EKOLOJİK FAKTÖRLER</a:t>
            </a:r>
            <a:endParaRPr lang="tr-TR" sz="3200" dirty="0"/>
          </a:p>
        </p:txBody>
      </p:sp>
      <p:sp>
        <p:nvSpPr>
          <p:cNvPr id="3" name="İçerik Yer Tutucusu 2"/>
          <p:cNvSpPr>
            <a:spLocks noGrp="1"/>
          </p:cNvSpPr>
          <p:nvPr>
            <p:ph sz="quarter" idx="1"/>
          </p:nvPr>
        </p:nvSpPr>
        <p:spPr>
          <a:xfrm>
            <a:off x="0" y="1700808"/>
            <a:ext cx="8933688" cy="4547592"/>
          </a:xfrm>
        </p:spPr>
        <p:txBody>
          <a:bodyPr>
            <a:normAutofit fontScale="92500"/>
          </a:bodyPr>
          <a:lstStyle/>
          <a:p>
            <a:pPr marL="0" indent="0">
              <a:buNone/>
            </a:pPr>
            <a:r>
              <a:rPr lang="tr-TR" sz="20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1-CANLI (BİYOTİK) FAKTÖRLER 	2- CANSIZ (ABİYOTİK) FAKTÖRLER </a:t>
            </a:r>
            <a:r>
              <a:rPr lang="tr-TR" sz="2400" i="1" dirty="0">
                <a:solidFill>
                  <a:srgbClr val="00B0F0"/>
                </a:solidFill>
              </a:rPr>
              <a:t>	</a:t>
            </a:r>
          </a:p>
          <a:p>
            <a:pPr marL="0" indent="0">
              <a:buNone/>
            </a:pPr>
            <a:r>
              <a:rPr lang="tr-TR" sz="24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 İnsanlar</a:t>
            </a:r>
            <a:r>
              <a:rPr lang="tr-TR" sz="2400" b="1" i="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		</a:t>
            </a:r>
            <a:r>
              <a:rPr lang="tr-TR" sz="24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	- </a:t>
            </a:r>
            <a:r>
              <a:rPr lang="tr-TR" sz="2400" b="1" i="1" dirty="0" err="1">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Fizyografik</a:t>
            </a:r>
            <a:r>
              <a:rPr lang="tr-TR" sz="2400" b="1" i="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 (mevki) faktörler</a:t>
            </a:r>
            <a:endParaRPr lang="tr-TR" sz="24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endParaRPr>
          </a:p>
          <a:p>
            <a:pPr marL="0" indent="0">
              <a:buNone/>
            </a:pPr>
            <a:r>
              <a:rPr lang="tr-TR" sz="24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 </a:t>
            </a:r>
            <a:r>
              <a:rPr lang="tr-TR" sz="2400" b="1" i="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Hayvanlar			</a:t>
            </a:r>
            <a:r>
              <a:rPr lang="tr-TR" sz="24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 </a:t>
            </a:r>
            <a:r>
              <a:rPr lang="tr-TR" sz="2400" b="1" i="1" dirty="0" err="1">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Klimatik</a:t>
            </a:r>
            <a:r>
              <a:rPr lang="tr-TR" sz="2400" b="1" i="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 (iklim) faktörler</a:t>
            </a:r>
            <a:endParaRPr lang="tr-TR" sz="24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endParaRPr>
          </a:p>
          <a:p>
            <a:pPr marL="0" indent="0">
              <a:buNone/>
            </a:pPr>
            <a:r>
              <a:rPr lang="tr-TR" sz="24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 </a:t>
            </a:r>
            <a:r>
              <a:rPr lang="tr-TR" sz="2400" b="1" i="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Bitkiler			</a:t>
            </a:r>
            <a:r>
              <a:rPr lang="tr-TR" sz="24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 </a:t>
            </a:r>
            <a:r>
              <a:rPr lang="tr-TR" sz="2400" b="1" i="1" dirty="0" err="1">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Edafik</a:t>
            </a:r>
            <a:r>
              <a:rPr lang="tr-TR" sz="2400" b="1" i="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 (toprak) faktörler</a:t>
            </a:r>
            <a:endParaRPr lang="tr-TR" sz="24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endParaRPr>
          </a:p>
          <a:p>
            <a:pPr>
              <a:buNone/>
            </a:pPr>
            <a:r>
              <a:rPr lang="tr-TR" sz="24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-Mikroorganizmalar</a:t>
            </a:r>
            <a:r>
              <a:rPr lang="tr-TR" sz="2400" b="1" i="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	</a:t>
            </a:r>
            <a:r>
              <a:rPr lang="tr-TR" sz="24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	- </a:t>
            </a:r>
            <a:r>
              <a:rPr lang="tr-TR" sz="2400" b="1" i="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Kimyasal faktörler</a:t>
            </a:r>
            <a:r>
              <a:rPr lang="tr-TR" sz="24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   </a:t>
            </a:r>
            <a:r>
              <a:rPr lang="tr-TR" sz="2400" dirty="0">
                <a:solidFill>
                  <a:srgbClr val="00B0F0"/>
                </a:solidFill>
              </a:rPr>
              <a:t>	</a:t>
            </a:r>
            <a:endParaRPr lang="tr-TR" sz="2400" dirty="0" smtClean="0">
              <a:solidFill>
                <a:srgbClr val="00B0F0"/>
              </a:solidFill>
            </a:endParaRPr>
          </a:p>
          <a:p>
            <a:pPr>
              <a:buFontTx/>
              <a:buChar char="-"/>
            </a:pPr>
            <a:endParaRPr lang="tr-TR" sz="2400" dirty="0" smtClean="0"/>
          </a:p>
          <a:p>
            <a:pPr marL="2286000" lvl="5" indent="0">
              <a:buNone/>
            </a:pPr>
            <a:r>
              <a:rPr lang="tr-TR" sz="1200" dirty="0" smtClean="0"/>
              <a:t>	</a:t>
            </a:r>
            <a:r>
              <a:rPr lang="tr-TR" dirty="0" smtClean="0"/>
              <a:t>VEYA</a:t>
            </a:r>
          </a:p>
          <a:p>
            <a:pPr marL="2286000" lvl="5" indent="0">
              <a:buNone/>
            </a:pPr>
            <a:endParaRPr lang="tr-TR" dirty="0" smtClean="0"/>
          </a:p>
          <a:p>
            <a:pPr marL="2286000" lvl="5" indent="0">
              <a:buNone/>
            </a:pPr>
            <a:endParaRPr lang="tr-TR" sz="1200" dirty="0"/>
          </a:p>
          <a:p>
            <a:pPr marL="0" indent="0">
              <a:buNone/>
            </a:pPr>
            <a:r>
              <a:rPr lang="tr-TR" sz="1800" dirty="0" smtClean="0"/>
              <a:t>-ÜRETİCİLER			-İNORGANİK MADDELER</a:t>
            </a:r>
          </a:p>
          <a:p>
            <a:pPr marL="0" indent="0">
              <a:buNone/>
            </a:pPr>
            <a:r>
              <a:rPr lang="tr-TR" sz="1800" dirty="0" smtClean="0"/>
              <a:t>-TÜKETİCİLER			-ORGANİK MADDELER</a:t>
            </a:r>
          </a:p>
          <a:p>
            <a:pPr marL="0" indent="0">
              <a:buNone/>
            </a:pPr>
            <a:r>
              <a:rPr lang="tr-TR" sz="1800" dirty="0" smtClean="0"/>
              <a:t>-AYRIŞTIRICILAR			-FİZİKSEL FAKTÖRLER</a:t>
            </a:r>
            <a:endParaRPr lang="tr-TR" sz="1800" dirty="0"/>
          </a:p>
        </p:txBody>
      </p:sp>
    </p:spTree>
    <p:extLst>
      <p:ext uri="{BB962C8B-B14F-4D97-AF65-F5344CB8AC3E}">
        <p14:creationId xmlns:p14="http://schemas.microsoft.com/office/powerpoint/2010/main" val="40416876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chemeClr val="tx1"/>
                </a:solidFill>
              </a:rPr>
              <a:t>SICAKLIK</a:t>
            </a:r>
            <a:endParaRPr lang="tr-TR" dirty="0">
              <a:solidFill>
                <a:schemeClr val="tx1"/>
              </a:solidFill>
            </a:endParaRPr>
          </a:p>
        </p:txBody>
      </p:sp>
      <p:sp>
        <p:nvSpPr>
          <p:cNvPr id="3" name="2 İçerik Yer Tutucusu"/>
          <p:cNvSpPr>
            <a:spLocks noGrp="1"/>
          </p:cNvSpPr>
          <p:nvPr>
            <p:ph sz="quarter" idx="1"/>
          </p:nvPr>
        </p:nvSpPr>
        <p:spPr/>
        <p:txBody>
          <a:bodyPr>
            <a:normAutofit fontScale="77500" lnSpcReduction="20000"/>
          </a:bodyPr>
          <a:lstStyle/>
          <a:p>
            <a:pPr algn="just"/>
            <a:r>
              <a:rPr lang="tr-TR" dirty="0" smtClean="0"/>
              <a:t>Canlılar genellikle 0 - 50°C arasında aktivite gösterirler. Bu sınırların haricinde özelleşmiş çok az canlı türü aktiftir. Bu nedenle sıcaklık canlıların yeryüzüne yayılışında çok önemli bir faktördür. Bitkiler için genellikle 8-10°C </a:t>
            </a:r>
            <a:r>
              <a:rPr lang="tr-TR" dirty="0" err="1" smtClean="0"/>
              <a:t>vegetasyon</a:t>
            </a:r>
            <a:r>
              <a:rPr lang="tr-TR" dirty="0" smtClean="0"/>
              <a:t> başlangıcı sayılır. Bu sıcaklığın altında bitkiler büyüyemez. Canlılar vücut sıcaklığına uygun ortamlarda yaşayabilir, gelişebilir ve üreyebilirler. Yeryüzünde sıcaklığın kaynağı güneştir. Güneşten gelen </a:t>
            </a:r>
            <a:r>
              <a:rPr lang="tr-TR" dirty="0" err="1" smtClean="0"/>
              <a:t>kırmızıötesi</a:t>
            </a:r>
            <a:r>
              <a:rPr lang="tr-TR" dirty="0" smtClean="0"/>
              <a:t> ışınlar yeryüzüne çarpınca ısıya dönüşmek suretiyle cisimlerin ısınmasına (</a:t>
            </a:r>
            <a:r>
              <a:rPr lang="tr-TR" dirty="0" err="1" smtClean="0"/>
              <a:t>insolasyona</a:t>
            </a:r>
            <a:r>
              <a:rPr lang="tr-TR" dirty="0" smtClean="0"/>
              <a:t>) neden olurlar. Böylece sıcaklığın en çok değiştiği yer atmosfer ile yeryüzünün temas ettiği yerdir. Bu alanlar gündüzleri güneş radyasyonu ile ısınır ve geceleri de karasal radyasyon ile soğurlar. Zira ısı,  diğer enerjilere çevrilebilen ve sıcaklık derecesi yüksek olan cisimlerden sıcaklığı düşük olan cisimlere geçebilen bir tür kinetik enerjidir. Bu nedenle sıcaklık güneş radyasyonu ve ışık faktörlerinden ayrı fakat onlarla ilgili bir faktördür. </a:t>
            </a:r>
          </a:p>
          <a:p>
            <a:pPr algn="just"/>
            <a:endParaRPr lang="tr-T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1752" y="228600"/>
            <a:ext cx="8534400" cy="985822"/>
          </a:xfrm>
        </p:spPr>
        <p:txBody>
          <a:bodyPr>
            <a:normAutofit fontScale="90000"/>
          </a:bodyPr>
          <a:lstStyle/>
          <a:p>
            <a:r>
              <a:rPr lang="tr-TR" dirty="0" smtClean="0">
                <a:solidFill>
                  <a:schemeClr val="tx1"/>
                </a:solidFill>
              </a:rPr>
              <a:t>YERYÜZÜNDE ÖLÇÜLEN EN YÜKSEK SICAKLIKLAR</a:t>
            </a:r>
            <a:endParaRPr lang="tr-TR" dirty="0">
              <a:solidFill>
                <a:schemeClr val="tx1"/>
              </a:solidFill>
            </a:endParaRPr>
          </a:p>
        </p:txBody>
      </p:sp>
      <p:sp>
        <p:nvSpPr>
          <p:cNvPr id="3" name="2 İçerik Yer Tutucusu"/>
          <p:cNvSpPr>
            <a:spLocks noGrp="1"/>
          </p:cNvSpPr>
          <p:nvPr>
            <p:ph sz="quarter" idx="1"/>
          </p:nvPr>
        </p:nvSpPr>
        <p:spPr/>
        <p:txBody>
          <a:bodyPr/>
          <a:lstStyle/>
          <a:p>
            <a:r>
              <a:rPr lang="tr-TR" dirty="0" smtClean="0"/>
              <a:t>Dünyada bugüne kadar ölçülen en yüksek sıcaklık +58 derece olarak 13 Eylül 1922 tarihinde Libya’da El-</a:t>
            </a:r>
            <a:r>
              <a:rPr lang="tr-TR" dirty="0" err="1" smtClean="0"/>
              <a:t>Azi</a:t>
            </a:r>
            <a:r>
              <a:rPr lang="tr-TR" dirty="0" smtClean="0"/>
              <a:t>-</a:t>
            </a:r>
            <a:r>
              <a:rPr lang="tr-TR" dirty="0" err="1" smtClean="0"/>
              <a:t>zia’da</a:t>
            </a:r>
            <a:r>
              <a:rPr lang="tr-TR" dirty="0" smtClean="0"/>
              <a:t> ölçülmüştür.</a:t>
            </a:r>
          </a:p>
          <a:p>
            <a:r>
              <a:rPr lang="tr-TR" dirty="0" smtClean="0"/>
              <a:t>Bu güne kadar dünyada tespit edilebilen en düşük sıcaklık güney kutbunda -89.6 derece ile Antarktika </a:t>
            </a:r>
            <a:r>
              <a:rPr lang="tr-TR" dirty="0" err="1" smtClean="0"/>
              <a:t>Vostok</a:t>
            </a:r>
            <a:r>
              <a:rPr lang="tr-TR" dirty="0" smtClean="0"/>
              <a:t> istasyonunda ölçüldü. </a:t>
            </a:r>
          </a:p>
          <a:p>
            <a:endParaRPr lang="tr-TR" dirty="0" smtClean="0"/>
          </a:p>
          <a:p>
            <a:r>
              <a:rPr lang="tr-TR" dirty="0" smtClean="0"/>
              <a:t>Türkiye’de bugüne kadar ölçülen en yüksek sıcaklık 48.8 °C ile Mardin 1993 ve  −46.4 °C Van 1990. </a:t>
            </a:r>
            <a:endParaRPr lang="tr-T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chemeClr val="tx1"/>
                </a:solidFill>
              </a:rPr>
              <a:t>Yeryüzündeki ısı değişimi üç şekilde olur. Bunlar;</a:t>
            </a:r>
            <a:endParaRPr lang="tr-TR" dirty="0">
              <a:solidFill>
                <a:schemeClr val="tx1"/>
              </a:solidFill>
            </a:endParaRPr>
          </a:p>
        </p:txBody>
      </p:sp>
      <p:sp>
        <p:nvSpPr>
          <p:cNvPr id="3" name="2 İçerik Yer Tutucusu"/>
          <p:cNvSpPr>
            <a:spLocks noGrp="1"/>
          </p:cNvSpPr>
          <p:nvPr>
            <p:ph sz="quarter" idx="1"/>
          </p:nvPr>
        </p:nvSpPr>
        <p:spPr>
          <a:xfrm>
            <a:off x="301752" y="1527048"/>
            <a:ext cx="8503920" cy="4902348"/>
          </a:xfrm>
        </p:spPr>
        <p:txBody>
          <a:bodyPr>
            <a:normAutofit fontScale="85000" lnSpcReduction="20000"/>
          </a:bodyPr>
          <a:lstStyle/>
          <a:p>
            <a:pPr algn="just"/>
            <a:r>
              <a:rPr lang="tr-TR" dirty="0" smtClean="0"/>
              <a:t>A)RADYASYON (IŞIMA, IŞIN VERME): Güneş ve diğer sıcak cisimlerin yaydıkları tanecik ve dalga özelliği gösteren ışınların taşıdıkları enerjinin temas ettikleri yüzeylerde soğurularak ısıya dönüşmesidir. Boşlukta ısı enerjisi yalnızca bu yolla yayılabilir. Güneş ışınları dünyaya ulaşıncaya kadar çok soğuk (-60°C ve daha aşağı) ortamlardan geçmesine rağmen yeryüzüne ulaşınca ısıya dönüşmektedir.  Radyasyon, güneş radyasyonu ve karasal radyasyon olmak üzere ikiye ayrılır. Bunlardan birincisi, çeşitli dalga boyuna sahip güneş ışınlarının yayılımı ve yeryüzüne ulaşması, ikincisi de güneş radyasyonu ile yeryüzünde ısınan cisimlerin  ısısını gözle göremediğimiz ışınlar halinde yayması, yeryüzünün dışına göndermesi ve bu yolla soğuması olayıdır. Bu ki ısı iletim mekanizması atmosferdeki karbondioksit konsantrasyonunun artması ve karbon dioksitin yeryüzünden uzaya yansıtılan ısıyı soğurması yoluyla global ısınmayı oluşturur. </a:t>
            </a:r>
          </a:p>
          <a:p>
            <a:pPr algn="just"/>
            <a:endParaRPr lang="tr-T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chemeClr val="tx1"/>
                </a:solidFill>
              </a:rPr>
              <a:t>b) </a:t>
            </a:r>
            <a:r>
              <a:rPr lang="tr-TR" dirty="0" err="1" smtClean="0">
                <a:solidFill>
                  <a:schemeClr val="tx1"/>
                </a:solidFill>
              </a:rPr>
              <a:t>Kondüksiyon</a:t>
            </a:r>
            <a:r>
              <a:rPr lang="tr-TR" dirty="0" smtClean="0">
                <a:solidFill>
                  <a:schemeClr val="tx1"/>
                </a:solidFill>
              </a:rPr>
              <a:t> (katılarla temas ve iletim):</a:t>
            </a:r>
            <a:endParaRPr lang="tr-TR" dirty="0">
              <a:solidFill>
                <a:schemeClr val="tx1"/>
              </a:solidFill>
            </a:endParaRPr>
          </a:p>
        </p:txBody>
      </p:sp>
      <p:sp>
        <p:nvSpPr>
          <p:cNvPr id="3" name="2 İçerik Yer Tutucusu"/>
          <p:cNvSpPr>
            <a:spLocks noGrp="1"/>
          </p:cNvSpPr>
          <p:nvPr>
            <p:ph sz="quarter" idx="1"/>
          </p:nvPr>
        </p:nvSpPr>
        <p:spPr/>
        <p:txBody>
          <a:bodyPr/>
          <a:lstStyle/>
          <a:p>
            <a:r>
              <a:rPr lang="tr-TR" dirty="0" smtClean="0"/>
              <a:t>Temas halinde bulunan iki katı cismin arasında bu temas dolayısıyla olan ısı akımıdır. katı maddeler ısıtıldıklarında moleküllerinin hareket enerjisi artar. Titreşen bu moleküller çevresindeki moleküllere çarparak onları da titreştirir. Bu şekilde titreşimlerin moleküller arasında taşınmasıyla ısı katı maddeler boyunca yayılır. Soğuk bir metale insan elinin değince üşümesi, iki katı cismin birbirine ısı aktarımı. </a:t>
            </a:r>
          </a:p>
          <a:p>
            <a:endParaRPr lang="tr-T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chemeClr val="tx1"/>
                </a:solidFill>
              </a:rPr>
              <a:t>c) Konveksiyon (sıvı ve gazlarla taşıma):</a:t>
            </a:r>
            <a:endParaRPr lang="tr-TR" dirty="0">
              <a:solidFill>
                <a:schemeClr val="tx1"/>
              </a:solidFill>
            </a:endParaRPr>
          </a:p>
        </p:txBody>
      </p:sp>
      <p:sp>
        <p:nvSpPr>
          <p:cNvPr id="3" name="2 İçerik Yer Tutucusu"/>
          <p:cNvSpPr>
            <a:spLocks noGrp="1"/>
          </p:cNvSpPr>
          <p:nvPr>
            <p:ph sz="quarter" idx="1"/>
          </p:nvPr>
        </p:nvSpPr>
        <p:spPr/>
        <p:txBody>
          <a:bodyPr/>
          <a:lstStyle/>
          <a:p>
            <a:r>
              <a:rPr lang="tr-TR" dirty="0" smtClean="0"/>
              <a:t>Bir ortamda oluşan kitle hareketleri ile sıcaklığın bir yerden diğer yere taşınmasıdır. Isınan sıvı ve gaz molekülleri genleştiğinden yoğunluğu azalarak yükselirler. boşalan yerlere daha soğuk moleküller taşınarak ısı enerjisi hareket eden sıvı ve gazlarla taşınır. Sıcaklığın hava ile taşınması ve sıcak-soğuk hava tabakalarının karşılaşması, sıcak bir suya soğuk suyun katılması gibi.</a:t>
            </a:r>
            <a:endParaRPr lang="tr-T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01752" y="214290"/>
            <a:ext cx="8503920" cy="6429420"/>
          </a:xfrm>
        </p:spPr>
        <p:txBody>
          <a:bodyPr>
            <a:normAutofit fontScale="77500" lnSpcReduction="20000"/>
          </a:bodyPr>
          <a:lstStyle/>
          <a:p>
            <a:pPr algn="just"/>
            <a:r>
              <a:rPr lang="tr-TR" dirty="0" smtClean="0"/>
              <a:t>NEM:</a:t>
            </a:r>
          </a:p>
          <a:p>
            <a:pPr algn="just"/>
            <a:r>
              <a:rPr lang="tr-TR" dirty="0" smtClean="0"/>
              <a:t>Hava nemi atmosferde buhar halinde tutulan su olup, belirli koşullarda yoğunlaşarak yağış halinde yeryüzüne düşer. Hava nemi çeşitli şekilde ifade edilmektedir. Bunlar aşağıda özetlenmiştir. </a:t>
            </a:r>
          </a:p>
          <a:p>
            <a:pPr algn="just"/>
            <a:r>
              <a:rPr lang="tr-TR" dirty="0" smtClean="0"/>
              <a:t>a) Mutlak nem: Belirli bir sıcaklık derecesinde, belirli bir hacimdeki havanın sahip olduğu buhar halindeki suyun gram olarak miktarıdır. Örneğin, 15°</a:t>
            </a:r>
            <a:r>
              <a:rPr lang="tr-TR" dirty="0" err="1" smtClean="0"/>
              <a:t>C'da</a:t>
            </a:r>
            <a:r>
              <a:rPr lang="tr-TR" dirty="0" smtClean="0"/>
              <a:t> 1 metreküp hava içinde 7 gram nem varsa bu havanın mutlak nemi 7 gramdır.</a:t>
            </a:r>
          </a:p>
          <a:p>
            <a:pPr algn="just"/>
            <a:r>
              <a:rPr lang="tr-TR" dirty="0" smtClean="0"/>
              <a:t>b) Doygunluk nemi: Birim hacimdeki havanın bulunduğu sıcaklık derecesinde taşıyabileceği maksimum su buharının gram olarak miktarıdır. Bu andan itibaren havaya gelecek su buharı su zerreciklerine dönüşecektir. Doygunluk nemi sıcaklık arttıkça buna paralel olarak artar.</a:t>
            </a:r>
          </a:p>
          <a:p>
            <a:pPr algn="just"/>
            <a:r>
              <a:rPr lang="tr-TR" dirty="0" smtClean="0"/>
              <a:t> c) Bağıl nem (nispi nem): Belirli bir sıcaklık derecesinde birim havanın sahip olduğu mutlak nem ile doygunluk nemi arasındaki oranın % cinsinden değerine denir. </a:t>
            </a:r>
          </a:p>
          <a:p>
            <a:pPr algn="just"/>
            <a:r>
              <a:rPr lang="tr-TR" dirty="0" smtClean="0"/>
              <a:t>   Mutlak nem = m, doygunluk nemi = D, bağıl nem = n ile gösterilirse; </a:t>
            </a:r>
          </a:p>
          <a:p>
            <a:pPr algn="just"/>
            <a:r>
              <a:rPr lang="tr-TR" dirty="0" smtClean="0"/>
              <a:t>   n = ( m / D ) .100 olur. </a:t>
            </a:r>
          </a:p>
          <a:p>
            <a:pPr algn="just"/>
            <a:r>
              <a:rPr lang="tr-TR" dirty="0" smtClean="0"/>
              <a:t>Diğer bir anlatımla bağıl nem, havada bulunan su buharı  miktarının, o andaki hava sıcaklığında bu havanın taşıyabileceği en yüksek su buharı miktarına oranı olup % olarak ifade edilir.</a:t>
            </a:r>
            <a:endParaRPr lang="tr-T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01752" y="285728"/>
            <a:ext cx="8503920" cy="6572272"/>
          </a:xfrm>
        </p:spPr>
        <p:txBody>
          <a:bodyPr>
            <a:normAutofit fontScale="92500" lnSpcReduction="20000"/>
          </a:bodyPr>
          <a:lstStyle/>
          <a:p>
            <a:pPr algn="just"/>
            <a:r>
              <a:rPr lang="tr-TR" dirty="0" smtClean="0"/>
              <a:t>Havanın su tutma kapasitesi her 11°C sıcaklık için iki katına çıkar. Hava soğumaya başlayınca da bağıl nem % 100' e yakın seyretmesine rağmen, mutlak nem miktarı azalır. Her 11°C azalışta da mutlak nem miktarı yarı yarıya iner. Bağıl nem sıcaklığa bağlı olarak yaz-kış, gece-gündüz arasında önemli değişimler gösterir. Çöl koşullarında % 10'un altına düşebilir. </a:t>
            </a:r>
          </a:p>
          <a:p>
            <a:pPr algn="just"/>
            <a:r>
              <a:rPr lang="tr-TR" dirty="0" smtClean="0"/>
              <a:t>Hareket etmekte olan hava kitlelerinin soğuması sonucu içerisindeki su buharının </a:t>
            </a:r>
            <a:r>
              <a:rPr lang="tr-TR" dirty="0" err="1" smtClean="0"/>
              <a:t>yoğuşması</a:t>
            </a:r>
            <a:r>
              <a:rPr lang="tr-TR" dirty="0" smtClean="0"/>
              <a:t> ile </a:t>
            </a:r>
            <a:r>
              <a:rPr lang="tr-TR" dirty="0" smtClean="0">
                <a:solidFill>
                  <a:srgbClr val="0070C0"/>
                </a:solidFill>
              </a:rPr>
              <a:t>yağışlar </a:t>
            </a:r>
            <a:r>
              <a:rPr lang="tr-TR" dirty="0" smtClean="0"/>
              <a:t>oluşur. </a:t>
            </a:r>
            <a:r>
              <a:rPr lang="tr-TR" dirty="0" err="1" smtClean="0"/>
              <a:t>Yoğuşma</a:t>
            </a:r>
            <a:r>
              <a:rPr lang="tr-TR" dirty="0" smtClean="0"/>
              <a:t> donma derecesi üstünde olursa  yağmur, altında ise kar şeklinde olur. Yağmurlar yarı donmuş hava tabakalarının içinden geçerse dolu oluşur. Nem ile doymuş hava kitleleri soğuk yüzeylere temas ettiğinde, yüzeyin sıcaklığı 0°</a:t>
            </a:r>
            <a:r>
              <a:rPr lang="tr-TR" dirty="0" err="1" smtClean="0"/>
              <a:t>C'ın</a:t>
            </a:r>
            <a:r>
              <a:rPr lang="tr-TR" dirty="0" smtClean="0"/>
              <a:t> üzerinde ise çiğ, altında ise kırağı oluşur. </a:t>
            </a:r>
          </a:p>
          <a:p>
            <a:pPr algn="just"/>
            <a:r>
              <a:rPr lang="tr-TR" dirty="0" smtClean="0"/>
              <a:t>İçerisinde asılı olarak su buharı,su ve buz parçacıkları bulunan hava kitleleri bulut veya sis olarak adlandırılır. Bulut ve sis aynı özelliğe sahip olmasına rağmen bulutlar karasal objelerden kopuk, sis ise karasal objelerin yüzeyine yakın yerlerde oluşur. </a:t>
            </a:r>
            <a:endParaRPr lang="tr-T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chemeClr val="tx1"/>
                </a:solidFill>
              </a:rPr>
              <a:t>YAĞIŞ TİPLERİ –ÜLKEMİZDE ÜÇ ANA TİP YAĞIŞ OLUŞUR</a:t>
            </a:r>
            <a:endParaRPr lang="tr-TR" dirty="0">
              <a:solidFill>
                <a:schemeClr val="tx1"/>
              </a:solidFill>
            </a:endParaRPr>
          </a:p>
        </p:txBody>
      </p:sp>
      <p:sp>
        <p:nvSpPr>
          <p:cNvPr id="3" name="2 İçerik Yer Tutucusu"/>
          <p:cNvSpPr>
            <a:spLocks noGrp="1"/>
          </p:cNvSpPr>
          <p:nvPr>
            <p:ph sz="quarter" idx="1"/>
          </p:nvPr>
        </p:nvSpPr>
        <p:spPr>
          <a:xfrm>
            <a:off x="301752" y="1000108"/>
            <a:ext cx="8503920" cy="5572164"/>
          </a:xfrm>
        </p:spPr>
        <p:txBody>
          <a:bodyPr>
            <a:normAutofit fontScale="85000" lnSpcReduction="20000"/>
          </a:bodyPr>
          <a:lstStyle/>
          <a:p>
            <a:pPr algn="just"/>
            <a:r>
              <a:rPr lang="tr-TR" dirty="0" smtClean="0"/>
              <a:t>CEPHE YAĞIŞLARI: Yağışı oluşturan soğuma olayı; hava kitlelerinin alçak basınç merkezinden yukarıya yükselmesi sonucu meydana gelirse bu yağışlara "cephe veya </a:t>
            </a:r>
            <a:r>
              <a:rPr lang="tr-TR" dirty="0" err="1" smtClean="0"/>
              <a:t>siklonik</a:t>
            </a:r>
            <a:r>
              <a:rPr lang="tr-TR" dirty="0" smtClean="0"/>
              <a:t> yağışlar" denir. Üç alt grubu vardır;</a:t>
            </a:r>
          </a:p>
          <a:p>
            <a:pPr lvl="1" algn="just"/>
            <a:r>
              <a:rPr lang="tr-TR" sz="2800" dirty="0" smtClean="0">
                <a:solidFill>
                  <a:srgbClr val="002060"/>
                </a:solidFill>
              </a:rPr>
              <a:t>Atlas okyanusundan gelen nemli ve soğuk cephe</a:t>
            </a:r>
          </a:p>
          <a:p>
            <a:pPr lvl="1" algn="just"/>
            <a:r>
              <a:rPr lang="tr-TR" sz="2800" dirty="0" err="1" smtClean="0">
                <a:solidFill>
                  <a:srgbClr val="002060"/>
                </a:solidFill>
              </a:rPr>
              <a:t>Sibiryadan</a:t>
            </a:r>
            <a:r>
              <a:rPr lang="tr-TR" sz="2800" dirty="0" smtClean="0">
                <a:solidFill>
                  <a:srgbClr val="002060"/>
                </a:solidFill>
              </a:rPr>
              <a:t> gelen soğuk cephe</a:t>
            </a:r>
          </a:p>
          <a:p>
            <a:pPr lvl="1" algn="just"/>
            <a:r>
              <a:rPr lang="tr-TR" sz="2800" dirty="0" smtClean="0">
                <a:solidFill>
                  <a:srgbClr val="002060"/>
                </a:solidFill>
              </a:rPr>
              <a:t>Afrika-</a:t>
            </a:r>
            <a:r>
              <a:rPr lang="tr-TR" sz="2800" dirty="0" err="1" smtClean="0">
                <a:solidFill>
                  <a:srgbClr val="002060"/>
                </a:solidFill>
              </a:rPr>
              <a:t>Arabistandan</a:t>
            </a:r>
            <a:r>
              <a:rPr lang="tr-TR" sz="2800" dirty="0" smtClean="0">
                <a:solidFill>
                  <a:srgbClr val="002060"/>
                </a:solidFill>
              </a:rPr>
              <a:t> gelen sıcak cephe</a:t>
            </a:r>
          </a:p>
          <a:p>
            <a:pPr algn="just"/>
            <a:r>
              <a:rPr lang="tr-TR" dirty="0" smtClean="0"/>
              <a:t>OROGRAFİK YAĞIŞLAR: Hava kitlelerinin bir dağ yamacından itibaren yukarıya doğru çıkarak soğuması suretiyle oluşan yağışlara "</a:t>
            </a:r>
            <a:r>
              <a:rPr lang="tr-TR" dirty="0" err="1" smtClean="0"/>
              <a:t>orografik</a:t>
            </a:r>
            <a:r>
              <a:rPr lang="tr-TR" dirty="0" smtClean="0"/>
              <a:t> yağışlar" denir. Bazen da hava kitleleri çok ısınarak hızla yükselir ve burada bir hava boşluğu oluşur. Türkiye’de </a:t>
            </a:r>
            <a:r>
              <a:rPr lang="tr-TR" dirty="0" err="1" smtClean="0"/>
              <a:t>Akadenizde</a:t>
            </a:r>
            <a:r>
              <a:rPr lang="tr-TR" dirty="0" smtClean="0"/>
              <a:t> 3000 metreye, </a:t>
            </a:r>
            <a:r>
              <a:rPr lang="tr-TR" dirty="0" err="1" smtClean="0"/>
              <a:t>karadeniz’de</a:t>
            </a:r>
            <a:r>
              <a:rPr lang="tr-TR" dirty="0" smtClean="0"/>
              <a:t> 2500 metreye kadar dağlara bağlı oluşurlar. </a:t>
            </a:r>
          </a:p>
          <a:p>
            <a:pPr algn="just"/>
            <a:r>
              <a:rPr lang="tr-TR" dirty="0" smtClean="0"/>
              <a:t>KONVEKTİF YAĞIŞLAR </a:t>
            </a:r>
            <a:r>
              <a:rPr lang="tr-TR" dirty="0" err="1" smtClean="0"/>
              <a:t>Bazan</a:t>
            </a:r>
            <a:r>
              <a:rPr lang="tr-TR" dirty="0" smtClean="0"/>
              <a:t> yöresel olarak o alanda bulunan su buharı bulunduğu </a:t>
            </a:r>
            <a:r>
              <a:rPr lang="tr-TR" dirty="0" err="1" smtClean="0"/>
              <a:t>alanada</a:t>
            </a:r>
            <a:r>
              <a:rPr lang="tr-TR" dirty="0" smtClean="0"/>
              <a:t> yükselir ve atmosferin üst ve diğer kısımlarındaki soğuk hava kitleleri bu boşluğu aniden doldurarak bir yağış oluştururlar ki buna da "</a:t>
            </a:r>
            <a:r>
              <a:rPr lang="tr-TR" dirty="0" err="1" smtClean="0"/>
              <a:t>konvektif</a:t>
            </a:r>
            <a:r>
              <a:rPr lang="tr-TR" dirty="0" smtClean="0"/>
              <a:t> yağışlar" denir. Küçük çaplı yağışlardır. </a:t>
            </a:r>
          </a:p>
          <a:p>
            <a:pPr algn="just"/>
            <a:endParaRPr lang="tr-T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002060"/>
                </a:solidFill>
              </a:rPr>
              <a:t>HAVA HAREKETLERİ VE RÜZGARLAR</a:t>
            </a:r>
            <a:endParaRPr lang="tr-TR" dirty="0">
              <a:solidFill>
                <a:srgbClr val="002060"/>
              </a:solidFill>
            </a:endParaRPr>
          </a:p>
        </p:txBody>
      </p:sp>
      <p:sp>
        <p:nvSpPr>
          <p:cNvPr id="3" name="2 İçerik Yer Tutucusu"/>
          <p:cNvSpPr>
            <a:spLocks noGrp="1"/>
          </p:cNvSpPr>
          <p:nvPr>
            <p:ph sz="quarter" idx="1"/>
          </p:nvPr>
        </p:nvSpPr>
        <p:spPr/>
        <p:txBody>
          <a:bodyPr>
            <a:normAutofit fontScale="92500" lnSpcReduction="10000"/>
          </a:bodyPr>
          <a:lstStyle/>
          <a:p>
            <a:pPr algn="just"/>
            <a:r>
              <a:rPr lang="tr-TR" dirty="0" smtClean="0"/>
              <a:t>Hava hareketleri genellikle sıcak ve soğuk havanın birbirine karşı ilgisiyle, yüksek-alçak basınç merkezleri ile oluşur. Yer seviyesinde deniz ve okyanus üzerlerinde bulunan soğuk ve yoğun hava, karalar üzerinde bulunan sıcak ve hafif havaya doğru hareket eder ve yeryüzündeki büyük rüzgar kuşaklarını oluşturur. Büyük rüzgar kuşakları içerisinde de ekolojik faktörlerin değişimi ile alt rüzgar kuşakları oluşur. Rüzgarlar buharlaşmayı ayarlayıp canlıların su rejimini etkilerler. Fotosentez için gerekli karbondioksit dolaşımını, canlılar için oksijen dolaşımını ve bitkilerin (pasif hareket ederek) alt dallarının ışık alımını sağlarlar.</a:t>
            </a:r>
          </a:p>
          <a:p>
            <a:pPr algn="just"/>
            <a:endParaRPr lang="tr-T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85720" y="500042"/>
            <a:ext cx="8534400" cy="758952"/>
          </a:xfrm>
        </p:spPr>
        <p:txBody>
          <a:bodyPr>
            <a:normAutofit fontScale="90000"/>
          </a:bodyPr>
          <a:lstStyle/>
          <a:p>
            <a:r>
              <a:rPr lang="tr-TR" dirty="0" smtClean="0">
                <a:solidFill>
                  <a:srgbClr val="002060"/>
                </a:solidFill>
              </a:rPr>
              <a:t>Yeryüzünde (kuzey yarı kürede) büyük rüzgar kuşakları</a:t>
            </a:r>
            <a:endParaRPr lang="tr-TR" dirty="0">
              <a:solidFill>
                <a:srgbClr val="002060"/>
              </a:solidFill>
            </a:endParaRPr>
          </a:p>
        </p:txBody>
      </p:sp>
      <p:pic>
        <p:nvPicPr>
          <p:cNvPr id="4" name="Picture 2" descr="weather-global-circulation"/>
          <p:cNvPicPr>
            <a:picLocks noGrp="1" noChangeAspect="1" noChangeArrowheads="1"/>
          </p:cNvPicPr>
          <p:nvPr>
            <p:ph sz="quarter" idx="1"/>
          </p:nvPr>
        </p:nvPicPr>
        <p:blipFill>
          <a:blip r:embed="rId2"/>
          <a:srcRect/>
          <a:stretch>
            <a:fillRect/>
          </a:stretch>
        </p:blipFill>
        <p:spPr bwMode="auto">
          <a:xfrm>
            <a:off x="1500166" y="1428736"/>
            <a:ext cx="6357982" cy="500066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4638"/>
            <a:ext cx="9144000" cy="1143000"/>
          </a:xfrm>
        </p:spPr>
        <p:txBody>
          <a:bodyPr>
            <a:noAutofit/>
          </a:bodyPr>
          <a:lstStyle/>
          <a:p>
            <a:pPr algn="just"/>
            <a:r>
              <a:rPr lang="tr-TR" sz="2400" dirty="0" smtClean="0">
                <a:solidFill>
                  <a:srgbClr val="7030A0"/>
                </a:solidFill>
              </a:rPr>
              <a:t>Canlı çevre faktörleri önceki bölümde özet olarak açıklanmıştır. Bu bölümde cansız çevre faktörleri açıklanacaktır. </a:t>
            </a:r>
            <a:br>
              <a:rPr lang="tr-TR" sz="2400" dirty="0" smtClean="0">
                <a:solidFill>
                  <a:srgbClr val="7030A0"/>
                </a:solidFill>
              </a:rPr>
            </a:br>
            <a:endParaRPr lang="tr-TR" sz="2400" dirty="0">
              <a:solidFill>
                <a:srgbClr val="7030A0"/>
              </a:solidFill>
            </a:endParaRPr>
          </a:p>
        </p:txBody>
      </p:sp>
      <p:sp>
        <p:nvSpPr>
          <p:cNvPr id="3" name="İçerik Yer Tutucusu 2"/>
          <p:cNvSpPr>
            <a:spLocks noGrp="1"/>
          </p:cNvSpPr>
          <p:nvPr>
            <p:ph sz="quarter" idx="1"/>
          </p:nvPr>
        </p:nvSpPr>
        <p:spPr>
          <a:xfrm>
            <a:off x="457200" y="1214422"/>
            <a:ext cx="8229600" cy="4911741"/>
          </a:xfrm>
        </p:spPr>
        <p:txBody>
          <a:bodyPr>
            <a:normAutofit fontScale="55000" lnSpcReduction="20000"/>
          </a:bodyPr>
          <a:lstStyle/>
          <a:p>
            <a:pPr algn="just">
              <a:buNone/>
            </a:pPr>
            <a:r>
              <a:rPr lang="tr-TR" dirty="0" smtClean="0"/>
              <a:t> </a:t>
            </a:r>
            <a:r>
              <a:rPr lang="tr-TR" dirty="0" smtClean="0">
                <a:solidFill>
                  <a:srgbClr val="7030A0"/>
                </a:solidFill>
              </a:rPr>
              <a:t>FİZYOGRAFİK (MEVKİ) FAKTÖRLER</a:t>
            </a:r>
          </a:p>
          <a:p>
            <a:pPr algn="just">
              <a:buNone/>
            </a:pPr>
            <a:endParaRPr lang="tr-TR" dirty="0" smtClean="0">
              <a:solidFill>
                <a:srgbClr val="7030A0"/>
              </a:solidFill>
            </a:endParaRPr>
          </a:p>
          <a:p>
            <a:pPr algn="just"/>
            <a:r>
              <a:rPr lang="tr-TR" sz="4500" dirty="0" err="1" smtClean="0"/>
              <a:t>Fizyografik</a:t>
            </a:r>
            <a:r>
              <a:rPr lang="tr-TR" sz="4500" dirty="0" smtClean="0"/>
              <a:t> faktörler, "mevki" deyimi ile ifade edilen coğrafi ilişkilere ve jeomorfolojik özelliklere ait </a:t>
            </a:r>
            <a:r>
              <a:rPr lang="tr-TR" sz="4500" dirty="0" err="1" smtClean="0"/>
              <a:t>çesitli</a:t>
            </a:r>
            <a:r>
              <a:rPr lang="tr-TR" sz="4500" dirty="0" smtClean="0"/>
              <a:t> karakteristikleri kapsar. </a:t>
            </a:r>
            <a:r>
              <a:rPr lang="tr-TR" sz="4500" dirty="0" err="1" smtClean="0"/>
              <a:t>Fizyografik</a:t>
            </a:r>
            <a:r>
              <a:rPr lang="tr-TR" sz="4500" dirty="0" smtClean="0"/>
              <a:t> faktörlerin tanıtımı çoğu kez "mevki, konum" tanıtımı ile eşdeğer kabul edilir ve mevki özellikleri olarak tanıtılır.  </a:t>
            </a:r>
          </a:p>
          <a:p>
            <a:pPr algn="just"/>
            <a:r>
              <a:rPr lang="tr-TR" sz="4500" dirty="0" smtClean="0"/>
              <a:t>Mevki bir ekosistemin yeryüzünde bulunduğu yeri ve yeryüzü şekillerini belirtmeye yarayan bir deyimdir. Bir yerin konumu tanıtılmakla o yerin makro iklim karakteri ile bitki örtüsü hakkında genel bir bilgi verilmiş olur. </a:t>
            </a:r>
          </a:p>
          <a:p>
            <a:pPr algn="just"/>
            <a:r>
              <a:rPr lang="tr-TR" sz="4500" dirty="0" smtClean="0"/>
              <a:t>Mevki faktörleri, genel mevki ve özel mevki olmak üzere iki kısımda incelenir. </a:t>
            </a:r>
          </a:p>
          <a:p>
            <a:pPr algn="just">
              <a:buNone/>
            </a:pPr>
            <a:endParaRPr lang="tr-TR" dirty="0"/>
          </a:p>
        </p:txBody>
      </p:sp>
    </p:spTree>
    <p:extLst>
      <p:ext uri="{BB962C8B-B14F-4D97-AF65-F5344CB8AC3E}">
        <p14:creationId xmlns:p14="http://schemas.microsoft.com/office/powerpoint/2010/main" val="7414455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01752" y="357166"/>
            <a:ext cx="8503920" cy="6215106"/>
          </a:xfrm>
        </p:spPr>
        <p:txBody>
          <a:bodyPr>
            <a:normAutofit lnSpcReduction="10000"/>
          </a:bodyPr>
          <a:lstStyle/>
          <a:p>
            <a:pPr algn="just"/>
            <a:r>
              <a:rPr lang="tr-TR" dirty="0" smtClean="0"/>
              <a:t>Rüzgar ile karbondioksit ve oksijen </a:t>
            </a:r>
            <a:r>
              <a:rPr lang="tr-TR" dirty="0" err="1" smtClean="0"/>
              <a:t>taşınımı</a:t>
            </a:r>
            <a:r>
              <a:rPr lang="tr-TR" dirty="0" smtClean="0"/>
              <a:t> sağlanır ve rüzgarlar ile  bitkilerin asimilasyonu arasında sıkı ilişkiler vardır. Bitkiler için karbondioksit kaynağı toprak solunumu yani </a:t>
            </a:r>
            <a:r>
              <a:rPr lang="tr-TR" dirty="0" err="1" smtClean="0"/>
              <a:t>mikrobiyal</a:t>
            </a:r>
            <a:r>
              <a:rPr lang="tr-TR" dirty="0" smtClean="0"/>
              <a:t> solunum ve hayvansal solunumdur. Karbondioksit açısından optimumdaki ekosistemler mikroorganizma faaliyetlerine elverişli ortamlardır. </a:t>
            </a:r>
          </a:p>
          <a:p>
            <a:pPr algn="just"/>
            <a:r>
              <a:rPr lang="tr-TR" dirty="0" smtClean="0"/>
              <a:t>Endüstriyel kirleticiler ve özellikle baca dumanlarının hareketi ve yayılması hava sirkülasyonları ile olur. Evsel ve endüstriyel yanmadan kaynaklanan hava kirleticilerinin çevreye etkisi hava hareketleri ile çok yakın ilişkilidir. Rüzgarsız havalarda oluşan baca dumanları yakın çevreye çökeceği için Ankara ve Erzurum gibi dağlar arasında kalan yerleşim alanlarında kışın hava kirliliği hat safhalara ulaşmaktadır.</a:t>
            </a:r>
            <a:endParaRPr lang="tr-T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01752" y="285728"/>
            <a:ext cx="8503920" cy="5813320"/>
          </a:xfrm>
        </p:spPr>
        <p:txBody>
          <a:bodyPr>
            <a:normAutofit/>
          </a:bodyPr>
          <a:lstStyle/>
          <a:p>
            <a:pPr algn="just"/>
            <a:r>
              <a:rPr lang="tr-TR" dirty="0" smtClean="0"/>
              <a:t>Sanayide baca dumanlarını yakın çevrenin dışına veya atmosfere vererek konsantrasyonunu düşürmek için yapılan 300 metrenin üstündeki bacalar sayesinde hava kirleticiler atmosfere karışarak uzak mesafelere taşınmak suretiyle bölgesel (ve/veya uluslararası) hava kirliliği oluşmaktadır.  Bunun yanında kirleticiler hava  nemi  ile reaksiyona girerek ikincil kirleticiler dediğimiz kirleticileri oluştururlar. Özellikle kükürt dioksit ve azot oksitlerle reaksiyona girerek asit yağmurları oluşur. Kısaca havada bulunan tüm partikül ve gazların konsantrasyonu hava hareketleriyle sağlanır. Bu nedenle hava hareketleri çeşitli yönleriyle dikkatle incelenmelidir. </a:t>
            </a:r>
          </a:p>
          <a:p>
            <a:pPr algn="just"/>
            <a:endParaRPr lang="tr-T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1752" y="228600"/>
            <a:ext cx="8534400" cy="1414450"/>
          </a:xfrm>
        </p:spPr>
        <p:txBody>
          <a:bodyPr>
            <a:normAutofit fontScale="90000"/>
          </a:bodyPr>
          <a:lstStyle/>
          <a:p>
            <a:r>
              <a:rPr lang="tr-TR" dirty="0" smtClean="0">
                <a:solidFill>
                  <a:srgbClr val="002060"/>
                </a:solidFill>
              </a:rPr>
              <a:t>İKLİM FAKTÖRLERİNE GÖRE BİR YERİN İKLİMİNİN KARAKTERİZE EDİLMESİ  VE İKLİM TİPİNİN BELİRLENMESİ</a:t>
            </a:r>
            <a:endParaRPr lang="tr-TR" dirty="0">
              <a:solidFill>
                <a:srgbClr val="002060"/>
              </a:solidFill>
            </a:endParaRPr>
          </a:p>
        </p:txBody>
      </p:sp>
      <p:sp>
        <p:nvSpPr>
          <p:cNvPr id="3" name="2 İçerik Yer Tutucusu"/>
          <p:cNvSpPr>
            <a:spLocks noGrp="1"/>
          </p:cNvSpPr>
          <p:nvPr>
            <p:ph sz="quarter" idx="1"/>
          </p:nvPr>
        </p:nvSpPr>
        <p:spPr>
          <a:xfrm>
            <a:off x="301752" y="1527048"/>
            <a:ext cx="8503920" cy="5045224"/>
          </a:xfrm>
        </p:spPr>
        <p:txBody>
          <a:bodyPr>
            <a:normAutofit lnSpcReduction="10000"/>
          </a:bodyPr>
          <a:lstStyle/>
          <a:p>
            <a:pPr algn="just"/>
            <a:r>
              <a:rPr lang="tr-TR" dirty="0" err="1" smtClean="0"/>
              <a:t>Isık</a:t>
            </a:r>
            <a:r>
              <a:rPr lang="tr-TR" dirty="0" smtClean="0"/>
              <a:t>, sıcaklık, hava nemi, yağış ve rüzgarlar gibi önemli iklim faktörlerine ait toplu değerler bir yerin veya ekosistemin iklimini karakterize eder. Bu değerler meteoroloji istasyonları tarafından ölçülerek standart formlara işlenir. Meteoroloji istasyonları tarafından bir yerin iklimi hakkında yapılan ölçmelerin aylık ve yıllık </a:t>
            </a:r>
            <a:r>
              <a:rPr lang="tr-TR" dirty="0" err="1" smtClean="0"/>
              <a:t>dökümanları</a:t>
            </a:r>
            <a:r>
              <a:rPr lang="tr-TR" dirty="0" smtClean="0"/>
              <a:t> yapılır. Türkiye'de  küçük ve büyük meteoroloji istasyonu diye adlandırılan iki tip meteoroloji istasyonu vardır. Küçük meteoroloji istasyonlarında günlük değerler olarak yağış, sıcaklık, rüzgar hızı ve yönü 7, 14 ve 21 saatlerinde yapılan üç ölçümün ortalaması olarak alınır.</a:t>
            </a:r>
            <a:endParaRPr lang="tr-T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01752" y="357166"/>
            <a:ext cx="8503920" cy="6357982"/>
          </a:xfrm>
        </p:spPr>
        <p:txBody>
          <a:bodyPr>
            <a:normAutofit/>
          </a:bodyPr>
          <a:lstStyle/>
          <a:p>
            <a:pPr algn="just"/>
            <a:r>
              <a:rPr lang="tr-TR" dirty="0" smtClean="0"/>
              <a:t>Bu meteoroloji istasyonları genelde önemli gelişme gösteren ilçelerde vardır. Büyük meteoroloji istasyonları ise tüm illerde bulunup günlük olarak aşağıda verilen tüm ölçümleri yaparak deftere işler ve bunlara dayalı olarak aylık ve yıllık ortalamaları hesaplarlar. Günümüzde bu ölçümlerin birçoğu elektronik-</a:t>
            </a:r>
            <a:r>
              <a:rPr lang="tr-TR" dirty="0" err="1" smtClean="0"/>
              <a:t>digital</a:t>
            </a:r>
            <a:r>
              <a:rPr lang="tr-TR" dirty="0" smtClean="0"/>
              <a:t> cihazlarla otomatik olarak ölçülerek uluslararası meteoroloji ağına aktarılır. Böylece ülkemiz ve anlaşmalı tüm dünya ülkeleri istedikleri meteorolojik verilere anında ulaşabilirler. Bu veriler uydu fotoğrafları ile birleştirilerek meteorolojik (hava) tahminler büyük bir güvenle yapılır. Meteorolojik tahminler konusunda ülkemiz dünya standartlarına ulaşmış ve en doğru tahminleri yapan dünyanın önde gelen ülkeleri arasına girmiştir</a:t>
            </a:r>
            <a:endParaRPr lang="tr-T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sz="quarter" idx="1"/>
          </p:nvPr>
        </p:nvSpPr>
        <p:spPr/>
        <p:txBody>
          <a:bodyPr/>
          <a:lstStyle/>
          <a:p>
            <a:pPr fontAlgn="base"/>
            <a:r>
              <a:rPr lang="tr-TR" dirty="0" smtClean="0"/>
              <a:t>Klima istasyonlarından elde edilen bilgiler</a:t>
            </a:r>
          </a:p>
          <a:p>
            <a:pPr lvl="1" fontAlgn="base"/>
            <a:r>
              <a:rPr lang="tr-TR" dirty="0" smtClean="0"/>
              <a:t>Büyük Klima istasyon bilgileri</a:t>
            </a:r>
          </a:p>
          <a:p>
            <a:pPr lvl="1" fontAlgn="base"/>
            <a:r>
              <a:rPr lang="tr-TR" dirty="0" smtClean="0"/>
              <a:t>Küçük Klima İstasyon Bilgileri</a:t>
            </a:r>
          </a:p>
          <a:p>
            <a:pPr lvl="1" fontAlgn="base"/>
            <a:r>
              <a:rPr lang="tr-TR" dirty="0" smtClean="0"/>
              <a:t>Yağış istasyonu bilgileri</a:t>
            </a:r>
          </a:p>
          <a:p>
            <a:pPr fontAlgn="base"/>
            <a:r>
              <a:rPr lang="tr-TR" dirty="0" err="1" smtClean="0"/>
              <a:t>Radiosonde</a:t>
            </a:r>
            <a:r>
              <a:rPr lang="tr-TR" dirty="0" smtClean="0"/>
              <a:t> Rasatlarından elde edilen bilgiler</a:t>
            </a:r>
          </a:p>
          <a:p>
            <a:pPr fontAlgn="base"/>
            <a:r>
              <a:rPr lang="tr-TR" dirty="0" smtClean="0"/>
              <a:t>Otomatik Ölçüm İstasyon (</a:t>
            </a:r>
            <a:r>
              <a:rPr lang="tr-TR" dirty="0" err="1" smtClean="0"/>
              <a:t>Awos</a:t>
            </a:r>
            <a:r>
              <a:rPr lang="tr-TR" dirty="0" smtClean="0"/>
              <a:t>) bilgileri.(Test çalışmaları sürdürülüyor.)Deniz Suyu Sıcaklıklarının bilgileri</a:t>
            </a:r>
          </a:p>
          <a:p>
            <a:pPr fontAlgn="base"/>
            <a:r>
              <a:rPr lang="tr-TR" dirty="0" smtClean="0"/>
              <a:t>Açık Siper Rasatlarından elde edilen bilgiler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solidFill>
                  <a:srgbClr val="002060"/>
                </a:solidFill>
              </a:rPr>
              <a:t>Büyük Klima Rasat Bilgileri – 30 Parametre</a:t>
            </a:r>
            <a:endParaRPr lang="tr-TR" dirty="0">
              <a:solidFill>
                <a:srgbClr val="002060"/>
              </a:solidFill>
            </a:endParaRPr>
          </a:p>
        </p:txBody>
      </p:sp>
      <p:sp>
        <p:nvSpPr>
          <p:cNvPr id="3" name="2 İçerik Yer Tutucusu"/>
          <p:cNvSpPr>
            <a:spLocks noGrp="1"/>
          </p:cNvSpPr>
          <p:nvPr>
            <p:ph sz="quarter" idx="1"/>
          </p:nvPr>
        </p:nvSpPr>
        <p:spPr>
          <a:xfrm>
            <a:off x="301752" y="1285860"/>
            <a:ext cx="3841620" cy="5572140"/>
          </a:xfrm>
        </p:spPr>
        <p:txBody>
          <a:bodyPr>
            <a:normAutofit fontScale="32500" lnSpcReduction="20000"/>
          </a:bodyPr>
          <a:lstStyle/>
          <a:p>
            <a:pPr fontAlgn="base"/>
            <a:r>
              <a:rPr lang="tr-TR" sz="4300" dirty="0" smtClean="0"/>
              <a:t>Büyük Klima İstasyonu Rasat Bilgileri</a:t>
            </a:r>
          </a:p>
          <a:p>
            <a:pPr fontAlgn="base"/>
            <a:r>
              <a:rPr lang="tr-TR" sz="3400" dirty="0" smtClean="0"/>
              <a:t>MAHALLİ BASINÇ (</a:t>
            </a:r>
            <a:r>
              <a:rPr lang="tr-TR" sz="3400" dirty="0" err="1" smtClean="0"/>
              <a:t>Mb</a:t>
            </a:r>
            <a:r>
              <a:rPr lang="tr-TR" sz="3400" dirty="0" smtClean="0"/>
              <a:t>.)</a:t>
            </a:r>
          </a:p>
          <a:p>
            <a:pPr fontAlgn="base"/>
            <a:r>
              <a:rPr lang="tr-TR" sz="3400" dirty="0" smtClean="0"/>
              <a:t>DENİZ SEVİYESİNDEKİ BASINÇ (</a:t>
            </a:r>
            <a:r>
              <a:rPr lang="tr-TR" sz="3400" dirty="0" err="1" smtClean="0"/>
              <a:t>Mb</a:t>
            </a:r>
            <a:r>
              <a:rPr lang="tr-TR" sz="3400" dirty="0" smtClean="0"/>
              <a:t>.)</a:t>
            </a:r>
          </a:p>
          <a:p>
            <a:pPr fontAlgn="base"/>
            <a:r>
              <a:rPr lang="tr-TR" sz="3400" dirty="0" smtClean="0"/>
              <a:t>MAX. SICAKLIK (°C)</a:t>
            </a:r>
          </a:p>
          <a:p>
            <a:pPr fontAlgn="base"/>
            <a:r>
              <a:rPr lang="tr-TR" sz="3400" dirty="0" smtClean="0"/>
              <a:t>MİN. SICAKLIK (°C)</a:t>
            </a:r>
          </a:p>
          <a:p>
            <a:pPr fontAlgn="base"/>
            <a:r>
              <a:rPr lang="tr-TR" sz="3400" dirty="0" smtClean="0"/>
              <a:t>TOPRAK ÜSTÜ MİN SICAKLIK (°C)</a:t>
            </a:r>
          </a:p>
          <a:p>
            <a:pPr fontAlgn="base"/>
            <a:r>
              <a:rPr lang="tr-TR" sz="3400" dirty="0" smtClean="0"/>
              <a:t>KURU TERMOMETRE SICAKLIĞI (°C)</a:t>
            </a:r>
          </a:p>
          <a:p>
            <a:pPr fontAlgn="base"/>
            <a:r>
              <a:rPr lang="tr-TR" sz="3400" dirty="0" smtClean="0"/>
              <a:t>ISLAK TERMOMETRE SICAKLIĞI (°C)</a:t>
            </a:r>
          </a:p>
          <a:p>
            <a:pPr fontAlgn="base"/>
            <a:r>
              <a:rPr lang="tr-TR" sz="3400" dirty="0" smtClean="0"/>
              <a:t>BUHAR BASINCI (</a:t>
            </a:r>
            <a:r>
              <a:rPr lang="tr-TR" sz="3400" dirty="0" err="1" smtClean="0"/>
              <a:t>Mb</a:t>
            </a:r>
            <a:r>
              <a:rPr lang="tr-TR" sz="3400" dirty="0" smtClean="0"/>
              <a:t>.)</a:t>
            </a:r>
          </a:p>
          <a:p>
            <a:pPr fontAlgn="base"/>
            <a:r>
              <a:rPr lang="tr-TR" sz="3400" dirty="0" smtClean="0"/>
              <a:t>HESAPLANAN NİSPİ NEM ( % )</a:t>
            </a:r>
          </a:p>
          <a:p>
            <a:pPr fontAlgn="base"/>
            <a:r>
              <a:rPr lang="tr-TR" sz="3400" dirty="0" smtClean="0"/>
              <a:t>HİGROGRAF'TAN OKUNAN NEM ( %)</a:t>
            </a:r>
          </a:p>
          <a:p>
            <a:pPr fontAlgn="base"/>
            <a:r>
              <a:rPr lang="tr-TR" sz="3400" dirty="0" smtClean="0"/>
              <a:t>BULUTLULUK MİKTARI</a:t>
            </a:r>
          </a:p>
          <a:p>
            <a:pPr fontAlgn="base"/>
            <a:r>
              <a:rPr lang="tr-TR" sz="3400" dirty="0" smtClean="0"/>
              <a:t>BULUTLULUK ÇEŞİDİ</a:t>
            </a:r>
          </a:p>
          <a:p>
            <a:pPr fontAlgn="base"/>
            <a:r>
              <a:rPr lang="tr-TR" sz="3400" dirty="0" smtClean="0"/>
              <a:t>YATAY GÖRÜŞ (km.)</a:t>
            </a:r>
          </a:p>
          <a:p>
            <a:pPr fontAlgn="base"/>
            <a:r>
              <a:rPr lang="tr-TR" sz="3400" dirty="0" smtClean="0"/>
              <a:t>SİPER İÇİ BUHARLAŞMA (mm.)</a:t>
            </a:r>
          </a:p>
          <a:p>
            <a:pPr fontAlgn="base"/>
            <a:r>
              <a:rPr lang="tr-TR" sz="3400" dirty="0" smtClean="0"/>
              <a:t>AÇIK YÜZEY BUHARLAŞMASI</a:t>
            </a:r>
          </a:p>
          <a:p>
            <a:pPr fontAlgn="base"/>
            <a:r>
              <a:rPr lang="tr-TR" sz="3400" dirty="0" smtClean="0"/>
              <a:t>GÜNEŞLENME ŞİDDETİ ( </a:t>
            </a:r>
            <a:r>
              <a:rPr lang="tr-TR" sz="3400" dirty="0" err="1" smtClean="0"/>
              <a:t>Cal</a:t>
            </a:r>
            <a:r>
              <a:rPr lang="tr-TR" sz="3400" dirty="0" smtClean="0"/>
              <a:t>/ cm².</a:t>
            </a:r>
            <a:r>
              <a:rPr lang="tr-TR" sz="3400" dirty="0" err="1" smtClean="0"/>
              <a:t>dak</a:t>
            </a:r>
            <a:r>
              <a:rPr lang="tr-TR" sz="3400" dirty="0" smtClean="0"/>
              <a:t>)</a:t>
            </a:r>
          </a:p>
          <a:p>
            <a:pPr fontAlgn="base"/>
            <a:r>
              <a:rPr lang="tr-TR" sz="3400" dirty="0" smtClean="0"/>
              <a:t>GÜNEŞLENME MÜDDETİ (Saat)</a:t>
            </a:r>
          </a:p>
          <a:p>
            <a:pPr fontAlgn="base"/>
            <a:r>
              <a:rPr lang="tr-TR" sz="3400" dirty="0" smtClean="0"/>
              <a:t>RÜZGAR HIZ VE YÖNÜ(m/sn.-16 yön-360°)</a:t>
            </a:r>
          </a:p>
          <a:p>
            <a:pPr fontAlgn="base"/>
            <a:r>
              <a:rPr lang="tr-TR" sz="3400" dirty="0" smtClean="0"/>
              <a:t>YAĞIŞ MİKTARI (mm.)</a:t>
            </a:r>
          </a:p>
          <a:p>
            <a:pPr fontAlgn="base"/>
            <a:r>
              <a:rPr lang="tr-TR" sz="3400" dirty="0" smtClean="0"/>
              <a:t>KAR ÖRTÜSÜ YÜKSEKLİĞİ ( cm.)</a:t>
            </a:r>
          </a:p>
          <a:p>
            <a:pPr fontAlgn="base"/>
            <a:r>
              <a:rPr lang="tr-TR" sz="3400" dirty="0" smtClean="0"/>
              <a:t>KAR YOĞUNLUĞU (kg/cm)</a:t>
            </a:r>
          </a:p>
          <a:p>
            <a:pPr fontAlgn="base"/>
            <a:r>
              <a:rPr lang="tr-TR" sz="3400" dirty="0" smtClean="0"/>
              <a:t>ORAJ RASATLARI</a:t>
            </a:r>
          </a:p>
          <a:p>
            <a:pPr fontAlgn="base"/>
            <a:r>
              <a:rPr lang="tr-TR" sz="3400" dirty="0" smtClean="0"/>
              <a:t>5 Cm. TOPRAK SICAKLIĞI (°C)</a:t>
            </a:r>
          </a:p>
          <a:p>
            <a:pPr fontAlgn="base"/>
            <a:r>
              <a:rPr lang="tr-TR" sz="3400" dirty="0" smtClean="0"/>
              <a:t>10 Cm. TOPRAK SICAKLIĞI (°C)</a:t>
            </a:r>
          </a:p>
          <a:p>
            <a:pPr fontAlgn="base"/>
            <a:r>
              <a:rPr lang="tr-TR" sz="3400" dirty="0" smtClean="0"/>
              <a:t>20 Cm. TOPRAK SICAKLIĞI (°C)</a:t>
            </a:r>
          </a:p>
          <a:p>
            <a:pPr fontAlgn="base"/>
            <a:r>
              <a:rPr lang="tr-TR" sz="3400" dirty="0" smtClean="0"/>
              <a:t>50 C m. TOPRAK SICAKLIĞI (°C)</a:t>
            </a:r>
          </a:p>
          <a:p>
            <a:pPr fontAlgn="base"/>
            <a:r>
              <a:rPr lang="tr-TR" sz="3400" dirty="0" smtClean="0"/>
              <a:t>100 Cm. TOPRAK SICAKLIĞI (°C)</a:t>
            </a:r>
          </a:p>
          <a:p>
            <a:pPr fontAlgn="base"/>
            <a:r>
              <a:rPr lang="tr-TR" sz="3400" dirty="0" smtClean="0"/>
              <a:t>YERİN HALİ</a:t>
            </a:r>
          </a:p>
          <a:p>
            <a:pPr fontAlgn="base"/>
            <a:r>
              <a:rPr lang="tr-TR" sz="3400" dirty="0" smtClean="0"/>
              <a:t>DENİZİN HALİ</a:t>
            </a:r>
          </a:p>
          <a:p>
            <a:pPr fontAlgn="base"/>
            <a:r>
              <a:rPr lang="tr-TR" sz="3400" dirty="0" smtClean="0"/>
              <a:t>HADİSE VE MÜŞAHADE BİLGİLERİ</a:t>
            </a:r>
          </a:p>
          <a:p>
            <a:endParaRPr lang="tr-TR" dirty="0"/>
          </a:p>
        </p:txBody>
      </p:sp>
      <p:sp>
        <p:nvSpPr>
          <p:cNvPr id="4" name="1 Başlık"/>
          <p:cNvSpPr txBox="1">
            <a:spLocks/>
          </p:cNvSpPr>
          <p:nvPr/>
        </p:nvSpPr>
        <p:spPr>
          <a:xfrm>
            <a:off x="4000496" y="1571612"/>
            <a:ext cx="2714644" cy="4857784"/>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3300" b="0" i="0" u="none" strike="noStrike" kern="1200" cap="none" spc="0" normalizeH="0" baseline="0" noProof="0" dirty="0">
              <a:ln>
                <a:noFill/>
              </a:ln>
              <a:solidFill>
                <a:srgbClr val="002060"/>
              </a:solidFill>
              <a:effectLst/>
              <a:uLnTx/>
              <a:uFillTx/>
              <a:latin typeface="+mj-lt"/>
              <a:ea typeface="+mj-ea"/>
              <a:cs typeface="+mj-cs"/>
            </a:endParaRPr>
          </a:p>
        </p:txBody>
      </p:sp>
      <p:sp>
        <p:nvSpPr>
          <p:cNvPr id="7" name="6 Dikdörtgen"/>
          <p:cNvSpPr/>
          <p:nvPr/>
        </p:nvSpPr>
        <p:spPr>
          <a:xfrm>
            <a:off x="3643306" y="1380731"/>
            <a:ext cx="5357850" cy="4832092"/>
          </a:xfrm>
          <a:prstGeom prst="rect">
            <a:avLst/>
          </a:prstGeom>
        </p:spPr>
        <p:txBody>
          <a:bodyPr wrap="square">
            <a:spAutoFit/>
          </a:bodyPr>
          <a:lstStyle/>
          <a:p>
            <a:pPr algn="just"/>
            <a:r>
              <a:rPr lang="tr-TR" sz="2800" dirty="0" smtClean="0">
                <a:solidFill>
                  <a:srgbClr val="002060"/>
                </a:solidFill>
              </a:rPr>
              <a:t>Devlet Meteoroloji İşleri Genel Müdürlüğü </a:t>
            </a:r>
          </a:p>
          <a:p>
            <a:pPr algn="just"/>
            <a:endParaRPr lang="tr-TR" sz="2800" dirty="0" smtClean="0">
              <a:solidFill>
                <a:srgbClr val="002060"/>
              </a:solidFill>
            </a:endParaRPr>
          </a:p>
          <a:p>
            <a:pPr algn="just"/>
            <a:r>
              <a:rPr lang="tr-TR" sz="2800" dirty="0" smtClean="0">
                <a:solidFill>
                  <a:srgbClr val="002060"/>
                </a:solidFill>
              </a:rPr>
              <a:t>23 Meteoroloji Bölge Müdürlüğü</a:t>
            </a:r>
          </a:p>
          <a:p>
            <a:pPr algn="just"/>
            <a:r>
              <a:rPr lang="tr-TR" sz="2800" dirty="0" smtClean="0">
                <a:solidFill>
                  <a:srgbClr val="002060"/>
                </a:solidFill>
              </a:rPr>
              <a:t>60 meydan -Havaalanı</a:t>
            </a:r>
          </a:p>
          <a:p>
            <a:pPr algn="just"/>
            <a:r>
              <a:rPr lang="tr-TR" sz="2800" dirty="0" smtClean="0">
                <a:solidFill>
                  <a:srgbClr val="002060"/>
                </a:solidFill>
              </a:rPr>
              <a:t>125 </a:t>
            </a:r>
            <a:r>
              <a:rPr lang="tr-TR" sz="2800" dirty="0" err="1" smtClean="0">
                <a:solidFill>
                  <a:srgbClr val="002060"/>
                </a:solidFill>
              </a:rPr>
              <a:t>sinoptik</a:t>
            </a:r>
            <a:r>
              <a:rPr lang="tr-TR" sz="2800" dirty="0" smtClean="0">
                <a:solidFill>
                  <a:srgbClr val="002060"/>
                </a:solidFill>
              </a:rPr>
              <a:t> - tüm ölçümler</a:t>
            </a:r>
          </a:p>
          <a:p>
            <a:pPr algn="just"/>
            <a:r>
              <a:rPr lang="tr-TR" sz="2800" dirty="0" smtClean="0">
                <a:solidFill>
                  <a:srgbClr val="002060"/>
                </a:solidFill>
              </a:rPr>
              <a:t>8 </a:t>
            </a:r>
            <a:r>
              <a:rPr lang="tr-TR" sz="2800" dirty="0" err="1" smtClean="0">
                <a:solidFill>
                  <a:srgbClr val="002060"/>
                </a:solidFill>
              </a:rPr>
              <a:t>radiosonde</a:t>
            </a:r>
            <a:r>
              <a:rPr lang="tr-TR" sz="2800" dirty="0" smtClean="0">
                <a:solidFill>
                  <a:srgbClr val="002060"/>
                </a:solidFill>
              </a:rPr>
              <a:t> – düşey profil</a:t>
            </a:r>
          </a:p>
          <a:p>
            <a:pPr algn="just"/>
            <a:r>
              <a:rPr lang="tr-TR" sz="2800" dirty="0" smtClean="0">
                <a:solidFill>
                  <a:srgbClr val="002060"/>
                </a:solidFill>
              </a:rPr>
              <a:t>4 radar olmak üzere </a:t>
            </a:r>
          </a:p>
          <a:p>
            <a:pPr algn="just"/>
            <a:r>
              <a:rPr lang="tr-TR" sz="2800" dirty="0" smtClean="0">
                <a:solidFill>
                  <a:srgbClr val="002060"/>
                </a:solidFill>
              </a:rPr>
              <a:t>İnsanlı ve/veya insansız klimatolojik ölçüm yapan 443 istasyondan oluşmaktadır.</a:t>
            </a:r>
            <a:endParaRPr lang="tr-TR" sz="2800" dirty="0">
              <a:solidFill>
                <a:srgbClr val="00206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2400" dirty="0" smtClean="0">
                <a:solidFill>
                  <a:srgbClr val="002060"/>
                </a:solidFill>
              </a:rPr>
              <a:t>YAĞIŞLARIN ETKİNLİĞİ VE YAĞIŞ ETKİNLİĞİNE GÖRE İKLİM TİPLERİNİN  BELİRLENMESİ </a:t>
            </a:r>
            <a:endParaRPr lang="tr-TR" sz="2400" dirty="0">
              <a:solidFill>
                <a:srgbClr val="002060"/>
              </a:solidFill>
            </a:endParaRPr>
          </a:p>
        </p:txBody>
      </p:sp>
      <p:sp>
        <p:nvSpPr>
          <p:cNvPr id="3" name="2 İçerik Yer Tutucusu"/>
          <p:cNvSpPr>
            <a:spLocks noGrp="1"/>
          </p:cNvSpPr>
          <p:nvPr>
            <p:ph sz="quarter" idx="1"/>
          </p:nvPr>
        </p:nvSpPr>
        <p:spPr/>
        <p:txBody>
          <a:bodyPr/>
          <a:lstStyle/>
          <a:p>
            <a:pPr algn="just"/>
            <a:r>
              <a:rPr lang="tr-TR" dirty="0" smtClean="0"/>
              <a:t>Bir yerde yağış miktarı, yağış şekli ve süresi, sıcaklık, rüzgar, arazi şekli, toprak özellikleri gibi faktörlere bağlı olarak yağmur sularının bitki gelişimi ve sulardan faydalanma bakımından topraktaki kullanım durumunu gösteren yağışların topraktaki bulunuş şekli ve miktarına "yağışların etkinliği" denir. Yağışların etkinliği bitki gelişimi yanında özellikle yaz aylarında yeraltı suyu kapasitesi ile nehir, göl gibi su  kaynaklarının beslenmesinin sağlaması açısından çok önemlidir.</a:t>
            </a:r>
            <a:endParaRPr lang="tr-T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2400" dirty="0" smtClean="0">
                <a:solidFill>
                  <a:srgbClr val="002060"/>
                </a:solidFill>
              </a:rPr>
              <a:t>YAĞIŞ ETKİNLİĞİNE GÖRE İKLİM TİPLERİNİN BELİRLENMESİ </a:t>
            </a:r>
            <a:endParaRPr lang="tr-TR" sz="2400" dirty="0">
              <a:solidFill>
                <a:srgbClr val="002060"/>
              </a:solidFill>
            </a:endParaRPr>
          </a:p>
        </p:txBody>
      </p:sp>
      <p:sp>
        <p:nvSpPr>
          <p:cNvPr id="3" name="2 İçerik Yer Tutucusu"/>
          <p:cNvSpPr>
            <a:spLocks noGrp="1"/>
          </p:cNvSpPr>
          <p:nvPr>
            <p:ph sz="quarter" idx="1"/>
          </p:nvPr>
        </p:nvSpPr>
        <p:spPr/>
        <p:txBody>
          <a:bodyPr>
            <a:normAutofit fontScale="77500" lnSpcReduction="20000"/>
          </a:bodyPr>
          <a:lstStyle/>
          <a:p>
            <a:pPr algn="just"/>
            <a:r>
              <a:rPr lang="tr-TR" dirty="0" err="1" smtClean="0"/>
              <a:t>Biyoiklimciler</a:t>
            </a:r>
            <a:r>
              <a:rPr lang="tr-TR" dirty="0" smtClean="0"/>
              <a:t> iklimleri karakterize etmek için birçok formül geliştirmiştir. Bu formüllerin amacı bir yerdeki iklimin en önemli iki kriteri olan kuraklık veya nemlilik derecesini tespit etmektir. Bitkilerin dağılışı üzerinde etki yapan yağış şartları kuraklık kelimesi ile ifade edilmektedir. Kuraklık aynı zamanda sıcaklık ve buharlaşma ile de yakından ilgilidir. </a:t>
            </a:r>
          </a:p>
          <a:p>
            <a:pPr algn="just"/>
            <a:r>
              <a:rPr lang="tr-TR" dirty="0" smtClean="0"/>
              <a:t>Genel olarak denilebilir ki; bir bölgeye düşen yağış miktarı buharlaşan miktardan fazla ise o bölgenin iklimi nemli, buharlaşma yağış miktarından fazla ise kuraktır. Yağış miktarı belirli süre için birim alana düşen yağmur, dolu, kar gibi su miktarıdır. Buharlaşma ise genelde iki (≈üç) şekilde olur. Bunlar; </a:t>
            </a:r>
          </a:p>
          <a:p>
            <a:pPr algn="just"/>
            <a:r>
              <a:rPr lang="tr-TR" dirty="0" err="1" smtClean="0"/>
              <a:t>Evaporasyon</a:t>
            </a:r>
            <a:endParaRPr lang="tr-TR" dirty="0" smtClean="0"/>
          </a:p>
          <a:p>
            <a:pPr algn="just"/>
            <a:r>
              <a:rPr lang="tr-TR" dirty="0" err="1" smtClean="0"/>
              <a:t>İntersepsiyon</a:t>
            </a:r>
            <a:endParaRPr lang="tr-TR" dirty="0" smtClean="0"/>
          </a:p>
          <a:p>
            <a:pPr algn="just"/>
            <a:r>
              <a:rPr lang="tr-TR" dirty="0" err="1" smtClean="0"/>
              <a:t>Transpirasyon</a:t>
            </a:r>
            <a:endParaRPr lang="tr-TR" dirty="0" smtClean="0"/>
          </a:p>
          <a:p>
            <a:pPr algn="just"/>
            <a:endParaRPr lang="tr-T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01752" y="357166"/>
            <a:ext cx="8503920" cy="5741882"/>
          </a:xfrm>
        </p:spPr>
        <p:txBody>
          <a:bodyPr>
            <a:normAutofit fontScale="92500" lnSpcReduction="10000"/>
          </a:bodyPr>
          <a:lstStyle/>
          <a:p>
            <a:pPr algn="just"/>
            <a:r>
              <a:rPr lang="tr-TR" dirty="0" err="1" smtClean="0">
                <a:solidFill>
                  <a:srgbClr val="002060"/>
                </a:solidFill>
              </a:rPr>
              <a:t>Evoporasyon</a:t>
            </a:r>
            <a:r>
              <a:rPr lang="tr-TR" dirty="0" smtClean="0"/>
              <a:t>: Toprak, bitki,hayvan,  durgun ve akarsu gibi tüm </a:t>
            </a:r>
            <a:r>
              <a:rPr lang="tr-TR" dirty="0" err="1" smtClean="0"/>
              <a:t>yeryüzeyini</a:t>
            </a:r>
            <a:r>
              <a:rPr lang="tr-TR" dirty="0" smtClean="0"/>
              <a:t> oluşturan cisimlerin yüzeyinden sıcaklık etkisi ile suyun buharlaşmasıdır. Ancak </a:t>
            </a:r>
            <a:r>
              <a:rPr lang="tr-TR" dirty="0" err="1" smtClean="0"/>
              <a:t>evaporasyonun</a:t>
            </a:r>
            <a:r>
              <a:rPr lang="tr-TR" dirty="0" smtClean="0"/>
              <a:t> bir kısmı bitkilerin yüzeyine düşen nemin, bitki yüzeylerinden buharlaşması ile olur ki buna da </a:t>
            </a:r>
            <a:r>
              <a:rPr lang="tr-TR" dirty="0" err="1" smtClean="0"/>
              <a:t>intersepsiyon</a:t>
            </a:r>
            <a:r>
              <a:rPr lang="tr-TR" dirty="0" smtClean="0"/>
              <a:t> denir. </a:t>
            </a:r>
          </a:p>
          <a:p>
            <a:pPr algn="just"/>
            <a:r>
              <a:rPr lang="tr-TR" dirty="0" err="1" smtClean="0">
                <a:solidFill>
                  <a:srgbClr val="002060"/>
                </a:solidFill>
              </a:rPr>
              <a:t>Transpirasyon</a:t>
            </a:r>
            <a:r>
              <a:rPr lang="tr-TR" dirty="0" smtClean="0"/>
              <a:t>: </a:t>
            </a:r>
            <a:r>
              <a:rPr lang="tr-TR" dirty="0" err="1" smtClean="0"/>
              <a:t>Evaporasyonun</a:t>
            </a:r>
            <a:r>
              <a:rPr lang="tr-TR" dirty="0" smtClean="0"/>
              <a:t> dışında bitkiler topraktan kökleri ile büyük oranda su alarak bunun az bir kısmını ( </a:t>
            </a:r>
            <a:r>
              <a:rPr lang="tr-TR" dirty="0" err="1" smtClean="0"/>
              <a:t>ort</a:t>
            </a:r>
            <a:r>
              <a:rPr lang="tr-TR" dirty="0" smtClean="0"/>
              <a:t>. %1) fotosentezde kullandıktan sonra büyük bir kısmını da yaprak gözeneklerinden terleme </a:t>
            </a:r>
            <a:r>
              <a:rPr lang="tr-TR" dirty="0" err="1" smtClean="0"/>
              <a:t>vbg</a:t>
            </a:r>
            <a:r>
              <a:rPr lang="tr-TR" dirty="0" smtClean="0"/>
              <a:t>. </a:t>
            </a:r>
            <a:r>
              <a:rPr lang="tr-TR" dirty="0" err="1" smtClean="0"/>
              <a:t>metabolik</a:t>
            </a:r>
            <a:r>
              <a:rPr lang="tr-TR" dirty="0" smtClean="0"/>
              <a:t> olaylarla  buhar halinde atmosfere verirler. Bu olaya da </a:t>
            </a:r>
            <a:r>
              <a:rPr lang="tr-TR" dirty="0" err="1" smtClean="0"/>
              <a:t>transpirasyon</a:t>
            </a:r>
            <a:r>
              <a:rPr lang="tr-TR" dirty="0" smtClean="0"/>
              <a:t> denir. </a:t>
            </a:r>
          </a:p>
          <a:p>
            <a:pPr algn="just">
              <a:buNone/>
            </a:pPr>
            <a:r>
              <a:rPr lang="tr-TR" dirty="0" err="1" smtClean="0"/>
              <a:t>Evaporasyon</a:t>
            </a:r>
            <a:r>
              <a:rPr lang="tr-TR" dirty="0" smtClean="0"/>
              <a:t> ve </a:t>
            </a:r>
            <a:r>
              <a:rPr lang="tr-TR" dirty="0" err="1" smtClean="0"/>
              <a:t>transpirasyon</a:t>
            </a:r>
            <a:r>
              <a:rPr lang="tr-TR" dirty="0" smtClean="0"/>
              <a:t> yeryüzünden buharlaşan su miktarının toplamıdır ve bu iki buharlaşmayı birlikte ifade eden terim </a:t>
            </a:r>
            <a:r>
              <a:rPr lang="tr-TR" dirty="0" err="1" smtClean="0">
                <a:solidFill>
                  <a:srgbClr val="002060"/>
                </a:solidFill>
              </a:rPr>
              <a:t>evapotranspirasyon</a:t>
            </a:r>
            <a:r>
              <a:rPr lang="tr-TR" dirty="0" err="1" smtClean="0"/>
              <a:t>dur</a:t>
            </a:r>
            <a:r>
              <a:rPr lang="tr-TR" dirty="0" smtClean="0"/>
              <a:t> ( E. T. )</a:t>
            </a:r>
          </a:p>
          <a:p>
            <a:pPr algn="just"/>
            <a:endParaRPr lang="tr-TR" dirty="0" smtClean="0"/>
          </a:p>
          <a:p>
            <a:pPr algn="just"/>
            <a:endParaRPr lang="tr-T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01752" y="357166"/>
            <a:ext cx="8503920" cy="5741882"/>
          </a:xfrm>
        </p:spPr>
        <p:txBody>
          <a:bodyPr>
            <a:normAutofit fontScale="92500" lnSpcReduction="10000"/>
          </a:bodyPr>
          <a:lstStyle/>
          <a:p>
            <a:pPr algn="just"/>
            <a:r>
              <a:rPr lang="tr-TR" dirty="0" smtClean="0"/>
              <a:t>Bir yerdeki toplam buharlaşmayı bulabilmek için </a:t>
            </a:r>
            <a:r>
              <a:rPr lang="tr-TR" dirty="0" err="1" smtClean="0"/>
              <a:t>evapotranspirasyon</a:t>
            </a:r>
            <a:r>
              <a:rPr lang="tr-TR" dirty="0" smtClean="0"/>
              <a:t> miktarının deneysel olarak bulunması gerekir. </a:t>
            </a:r>
            <a:r>
              <a:rPr lang="tr-TR" dirty="0" err="1" smtClean="0"/>
              <a:t>Evapotranspirasyonun</a:t>
            </a:r>
            <a:r>
              <a:rPr lang="tr-TR" dirty="0" smtClean="0"/>
              <a:t> deneysel olarak bulunması oldukça güç ve disiplinler arası çalışmayı gerektiren bir araştırmalar zinciridir. Bu amaçla E.T. hesaplanacak alanın yağış miktarı, bitki örtüsü tipi, tüm toprak özellikleri ve eğim derecesi gibi birçok faktör ilişkilendirilerek uzun araştırmalar yapılması gerekir. Bu nedenle çoğu kez E.T deneysel olarak bulunması yerine daha az meteorolojik faktörü  dikkate alan hesaplamalarla bulunarak, buradan kuraklık indis hesaplarına geçilir. Daha pratik olduğu için de çoğu zaman da E.T. sıcaklık ve yağış miktarından yararlanarak kestirme yollardan bulunur ve buna dayalı olarak kuraklık indis hesapları yapılarak bir yerin iklim tipi veya yağış etkenliği belirlenir. </a:t>
            </a:r>
          </a:p>
          <a:p>
            <a:pPr algn="just"/>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GENEL MEVKİ TANITIMI</a:t>
            </a:r>
            <a:br>
              <a:rPr lang="tr-TR" dirty="0" smtClean="0"/>
            </a:br>
            <a:endParaRPr lang="tr-TR" dirty="0"/>
          </a:p>
        </p:txBody>
      </p:sp>
      <p:sp>
        <p:nvSpPr>
          <p:cNvPr id="3" name="2 İçerik Yer Tutucusu"/>
          <p:cNvSpPr>
            <a:spLocks noGrp="1"/>
          </p:cNvSpPr>
          <p:nvPr>
            <p:ph sz="quarter" idx="1"/>
          </p:nvPr>
        </p:nvSpPr>
        <p:spPr>
          <a:xfrm>
            <a:off x="301752" y="571480"/>
            <a:ext cx="8503920" cy="5929354"/>
          </a:xfrm>
        </p:spPr>
        <p:txBody>
          <a:bodyPr>
            <a:normAutofit fontScale="92500" lnSpcReduction="20000"/>
          </a:bodyPr>
          <a:lstStyle/>
          <a:p>
            <a:pPr algn="just"/>
            <a:r>
              <a:rPr lang="tr-TR" dirty="0" smtClean="0"/>
              <a:t>Bir ekosistem veya bir araştırma alanının genel mevki özellikleri tanıtımı için şu hususların belirtilmesi gerekir: 4 özellik ile belirlenir</a:t>
            </a:r>
          </a:p>
          <a:p>
            <a:pPr algn="just">
              <a:buNone/>
            </a:pPr>
            <a:endParaRPr lang="tr-TR" dirty="0" smtClean="0"/>
          </a:p>
          <a:p>
            <a:pPr algn="just"/>
            <a:r>
              <a:rPr lang="tr-TR" dirty="0" smtClean="0"/>
              <a:t>a) Ekosistemin bulunduğu yere verilen yöresel isim: Benzer isimlerin birçok yerde kullanılması nedeniyle ekosistemin tanıtımı için çoğu zaman tam ayırıcı özellik taşımasa da belirtilmesi gerekir. Örneğin; Ilıca, Meryemana ormanları, </a:t>
            </a:r>
            <a:r>
              <a:rPr lang="tr-TR" dirty="0" err="1" smtClean="0"/>
              <a:t>Elmadağı</a:t>
            </a:r>
            <a:r>
              <a:rPr lang="tr-TR" dirty="0" smtClean="0"/>
              <a:t>, </a:t>
            </a:r>
            <a:r>
              <a:rPr lang="tr-TR" dirty="0" err="1" smtClean="0"/>
              <a:t>Kopdağı</a:t>
            </a:r>
            <a:r>
              <a:rPr lang="tr-TR" dirty="0" smtClean="0"/>
              <a:t> gibi. </a:t>
            </a:r>
          </a:p>
          <a:p>
            <a:pPr algn="just">
              <a:buNone/>
            </a:pPr>
            <a:endParaRPr lang="tr-TR" dirty="0" smtClean="0"/>
          </a:p>
          <a:p>
            <a:pPr algn="just"/>
            <a:r>
              <a:rPr lang="tr-TR" dirty="0" smtClean="0"/>
              <a:t>b) Mevki tanıtımı yapılan ekosistemin hangi enlem ve boylam dereceleri arasında kaldığı. </a:t>
            </a:r>
          </a:p>
          <a:p>
            <a:pPr algn="just"/>
            <a:r>
              <a:rPr lang="tr-TR" dirty="0" smtClean="0"/>
              <a:t>Bir ekosistemin enlem ve boylam dereceleri belirtilerek dünya üzerindeki yeri çok net bir şekilde ortaya konur ve ekosistem dünyanın neresinde olursa olsun bir harita üzerinde çok rahatlıkla bulunabilir</a:t>
            </a:r>
            <a:endParaRPr lang="tr-T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002060"/>
                </a:solidFill>
              </a:rPr>
              <a:t>Pratikte ET hesaplanması</a:t>
            </a:r>
            <a:endParaRPr lang="tr-TR" dirty="0">
              <a:solidFill>
                <a:srgbClr val="002060"/>
              </a:solidFill>
            </a:endParaRPr>
          </a:p>
        </p:txBody>
      </p:sp>
      <p:sp>
        <p:nvSpPr>
          <p:cNvPr id="3" name="2 İçerik Yer Tutucusu"/>
          <p:cNvSpPr>
            <a:spLocks noGrp="1"/>
          </p:cNvSpPr>
          <p:nvPr>
            <p:ph sz="quarter" idx="1"/>
          </p:nvPr>
        </p:nvSpPr>
        <p:spPr/>
        <p:txBody>
          <a:bodyPr>
            <a:normAutofit fontScale="70000" lnSpcReduction="20000"/>
          </a:bodyPr>
          <a:lstStyle/>
          <a:p>
            <a:r>
              <a:rPr lang="tr-TR" dirty="0" smtClean="0"/>
              <a:t> </a:t>
            </a:r>
            <a:r>
              <a:rPr lang="tr-TR" dirty="0" err="1" smtClean="0"/>
              <a:t>Evapotranspirasyonun</a:t>
            </a:r>
            <a:r>
              <a:rPr lang="tr-TR" dirty="0" smtClean="0"/>
              <a:t> belirlenmesi için </a:t>
            </a:r>
            <a:r>
              <a:rPr lang="tr-TR" dirty="0" err="1" smtClean="0"/>
              <a:t>Crave</a:t>
            </a:r>
            <a:r>
              <a:rPr lang="tr-TR" dirty="0" smtClean="0"/>
              <a:t> (1957) şu formülü ileri sürmüştür. </a:t>
            </a:r>
          </a:p>
          <a:p>
            <a:r>
              <a:rPr lang="tr-TR" dirty="0" err="1" smtClean="0"/>
              <a:t>Etr</a:t>
            </a:r>
            <a:r>
              <a:rPr lang="tr-TR" dirty="0" smtClean="0"/>
              <a:t> = 7,3 ( T - 6 ) , burada </a:t>
            </a:r>
            <a:r>
              <a:rPr lang="tr-TR" dirty="0" err="1" smtClean="0"/>
              <a:t>Etr</a:t>
            </a:r>
            <a:r>
              <a:rPr lang="tr-TR" dirty="0" smtClean="0"/>
              <a:t> = aylık E.T. miktarı (mm), T = aylık ortalama sıcaklıktır. Bu formülle bulunan </a:t>
            </a:r>
            <a:r>
              <a:rPr lang="tr-TR" dirty="0" err="1" smtClean="0"/>
              <a:t>Etr</a:t>
            </a:r>
            <a:r>
              <a:rPr lang="tr-TR" dirty="0" smtClean="0"/>
              <a:t> değerleri aylık yağışla karşılaştırılarak kurak aylar bulunur. </a:t>
            </a:r>
          </a:p>
          <a:p>
            <a:r>
              <a:rPr lang="tr-TR" dirty="0" err="1" smtClean="0"/>
              <a:t>Lauer</a:t>
            </a:r>
            <a:r>
              <a:rPr lang="tr-TR" dirty="0" smtClean="0"/>
              <a:t> (1968) yaptığı araştırmalara dayanarak açık su yüzeyinden olan buharlaşma miktarının 0,3 - 0,5 arasında bir değerle çarpılması ile o yöredeki E.T. '</a:t>
            </a:r>
            <a:r>
              <a:rPr lang="tr-TR" dirty="0" err="1" smtClean="0"/>
              <a:t>nun</a:t>
            </a:r>
            <a:r>
              <a:rPr lang="tr-TR" dirty="0" smtClean="0"/>
              <a:t> bulunacağını belirtmiştir. </a:t>
            </a:r>
          </a:p>
          <a:p>
            <a:r>
              <a:rPr lang="tr-TR" dirty="0" err="1" smtClean="0"/>
              <a:t>Thornthwaite</a:t>
            </a:r>
            <a:r>
              <a:rPr lang="tr-TR" dirty="0" smtClean="0"/>
              <a:t>, iklim özelliklerini çok yönlü belirlemek için şu formülü önermiştir. </a:t>
            </a:r>
          </a:p>
          <a:p>
            <a:r>
              <a:rPr lang="tr-TR" dirty="0" smtClean="0">
                <a:sym typeface="Symbol"/>
              </a:rPr>
              <a:t></a:t>
            </a:r>
            <a:r>
              <a:rPr lang="tr-TR" dirty="0" smtClean="0"/>
              <a:t> m = ( 100 s - 60 d )  / n, burada </a:t>
            </a:r>
            <a:r>
              <a:rPr lang="tr-TR" dirty="0" smtClean="0">
                <a:sym typeface="Symbol"/>
              </a:rPr>
              <a:t></a:t>
            </a:r>
            <a:r>
              <a:rPr lang="tr-TR" dirty="0" smtClean="0"/>
              <a:t>m = nemlilik göstergesi, s = yıllık su fazlası (cm.) ,  d = yıllık su noksanı ( cm.) , n = yıllık potansiyel E.T. miktarı (cm.) Bu formülle hesaplanan nemlilik göstergesine göre o yerin iklim, yağış etkenliği sınıflandırılır. Sıhhatli sonuçlar vermesine rağmen buradaki s, d, n, değerlerinin hesaplanması oldukça uzun ve karmaşık araştırma ve hesaplamalar gerektirir. Sonuçta o yörenin iklim özellikleri hem grafik hem de indis karşılaştırılması ile bulunur.</a:t>
            </a:r>
          </a:p>
          <a:p>
            <a:endParaRPr lang="tr-T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lstStyle/>
          <a:p>
            <a:pPr algn="just"/>
            <a:r>
              <a:rPr lang="tr-TR" dirty="0" err="1" smtClean="0"/>
              <a:t>Walter</a:t>
            </a:r>
            <a:r>
              <a:rPr lang="tr-TR" dirty="0" smtClean="0"/>
              <a:t> (1970) yukarıdaki karmaşıklığı ortadan kaldırmak için yağış ile sıcaklık ilişkilerini yağış etkenliği olarak grafik yolla çıkarmayı önermiştir. Bu basit ve pratikte çok kullanım alanı bulan yöntemin temelinde, kuraklık sınırı y = 2 s kriteri vardır. Yani yağış miktarı (mm.) =  2 sıcaklık miktarı ( °C ) alınarak grafik üzerinde işaretlenir. Böylece sıcaklık ekseninde bir birim  10°</a:t>
            </a:r>
            <a:r>
              <a:rPr lang="tr-TR" dirty="0" err="1" smtClean="0"/>
              <a:t>C'ı</a:t>
            </a:r>
            <a:r>
              <a:rPr lang="tr-TR" dirty="0" smtClean="0"/>
              <a:t> gösterirse, yağış ekseninde bir birim 20 mm. yağışı gösterecektir. </a:t>
            </a:r>
          </a:p>
          <a:p>
            <a:pPr algn="just"/>
            <a:endParaRPr lang="tr-TR" dirty="0"/>
          </a:p>
        </p:txBody>
      </p:sp>
      <p:sp>
        <p:nvSpPr>
          <p:cNvPr id="4" name="3 Başlık"/>
          <p:cNvSpPr>
            <a:spLocks noGrp="1"/>
          </p:cNvSpPr>
          <p:nvPr>
            <p:ph type="title"/>
          </p:nvPr>
        </p:nvSpPr>
        <p:spPr/>
        <p:txBody>
          <a:bodyPr/>
          <a:lstStyle/>
          <a:p>
            <a:r>
              <a:rPr lang="tr-TR" dirty="0" err="1" smtClean="0"/>
              <a:t>Walter</a:t>
            </a:r>
            <a:r>
              <a:rPr lang="tr-TR" dirty="0" smtClean="0"/>
              <a:t> Yöntemi –Toprakta su </a:t>
            </a:r>
            <a:r>
              <a:rPr lang="tr-TR" dirty="0" err="1" smtClean="0"/>
              <a:t>naksanı</a:t>
            </a:r>
            <a:endParaRPr lang="tr-T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01752" y="214290"/>
            <a:ext cx="8503920" cy="5884758"/>
          </a:xfrm>
        </p:spPr>
        <p:txBody>
          <a:bodyPr>
            <a:noAutofit/>
          </a:bodyPr>
          <a:lstStyle/>
          <a:p>
            <a:pPr algn="just"/>
            <a:r>
              <a:rPr lang="tr-TR" sz="2800" dirty="0" smtClean="0"/>
              <a:t>Bu yönteme göre yatay eksende (apsis) bir yıla ait 12 ay ve yatay eksenin her iki tarafında oluşturulan birisi aylık sıcaklık ortalamalarını (°C) gösteren, diğeri de aylık yağış miktarını (mm.) gösteren iki düşey (</a:t>
            </a:r>
            <a:r>
              <a:rPr lang="tr-TR" sz="2800" dirty="0" err="1" smtClean="0"/>
              <a:t>oordinat</a:t>
            </a:r>
            <a:r>
              <a:rPr lang="tr-TR" sz="2800" dirty="0" smtClean="0"/>
              <a:t>) eksene de aylık sıcaklık ve yağış miktarları işaretlenerek grafikleri çizilir. Grafiğin yatay eksenlerinin birinde 10°</a:t>
            </a:r>
            <a:r>
              <a:rPr lang="tr-TR" sz="2800" dirty="0" err="1" smtClean="0"/>
              <a:t>C'a</a:t>
            </a:r>
            <a:r>
              <a:rPr lang="tr-TR" sz="2800" dirty="0" smtClean="0"/>
              <a:t> karşılık gelen öbür eksendeki aynı skala 20 mm yağış miktarını göstermelidir. Yani eksenlerde aynı skaladaki yağış sıcaklığın iki katı olarak alınmalıdır. Burada sıcaklık ve yağış grafiklerinin birbirini keserek oluşturdukları alanın karşılığı gelen aylarda toprakta su noksanı vardır ve bu su noksanı sınırlayıcı faktör olarak etki eder. </a:t>
            </a:r>
            <a:endParaRPr lang="tr-TR" sz="28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İçerik Yer Tutucusu"/>
          <p:cNvSpPr>
            <a:spLocks noGrp="1"/>
          </p:cNvSpPr>
          <p:nvPr>
            <p:ph sz="quarter" idx="1"/>
          </p:nvPr>
        </p:nvSpPr>
        <p:spPr/>
        <p:txBody>
          <a:bodyPr/>
          <a:lstStyle/>
          <a:p>
            <a:r>
              <a:rPr lang="tr-TR" dirty="0" smtClean="0">
                <a:solidFill>
                  <a:schemeClr val="accent3">
                    <a:lumMod val="20000"/>
                    <a:lumOff val="80000"/>
                  </a:schemeClr>
                </a:solidFill>
              </a:rPr>
              <a:t>m</a:t>
            </a:r>
            <a:endParaRPr lang="tr-TR" dirty="0">
              <a:solidFill>
                <a:schemeClr val="accent3">
                  <a:lumMod val="20000"/>
                  <a:lumOff val="80000"/>
                </a:schemeClr>
              </a:solidFill>
            </a:endParaRPr>
          </a:p>
        </p:txBody>
      </p:sp>
      <p:pic>
        <p:nvPicPr>
          <p:cNvPr id="61446" name="Picture 6"/>
          <p:cNvPicPr>
            <a:picLocks noChangeAspect="1" noChangeArrowheads="1"/>
          </p:cNvPicPr>
          <p:nvPr/>
        </p:nvPicPr>
        <p:blipFill>
          <a:blip r:embed="rId2"/>
          <a:srcRect/>
          <a:stretch>
            <a:fillRect/>
          </a:stretch>
        </p:blipFill>
        <p:spPr bwMode="auto">
          <a:xfrm>
            <a:off x="357158" y="357166"/>
            <a:ext cx="8572560" cy="5929355"/>
          </a:xfrm>
          <a:prstGeom prst="rect">
            <a:avLst/>
          </a:prstGeom>
          <a:noFill/>
          <a:ln w="9525">
            <a:noFill/>
            <a:miter lim="800000"/>
            <a:headEnd/>
            <a:tailEnd/>
          </a:ln>
          <a:effec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1752" y="228600"/>
            <a:ext cx="8534400" cy="1628764"/>
          </a:xfrm>
        </p:spPr>
        <p:txBody>
          <a:bodyPr>
            <a:normAutofit/>
          </a:bodyPr>
          <a:lstStyle/>
          <a:p>
            <a:pPr algn="just"/>
            <a:r>
              <a:rPr lang="tr-TR" sz="2000" dirty="0" smtClean="0">
                <a:solidFill>
                  <a:schemeClr val="tx1"/>
                </a:solidFill>
              </a:rPr>
              <a:t>Ülkemiz koşullarında uygun olarak kullanılan Prof. Dr. Sırrı Erinç tarafından geliştirilen aşağıdaki formül yağış etkinlik indisi ve bitki örtüsü hakkında önemli bilgiler verir.</a:t>
            </a:r>
            <a:br>
              <a:rPr lang="tr-TR" sz="2000" dirty="0" smtClean="0">
                <a:solidFill>
                  <a:schemeClr val="tx1"/>
                </a:solidFill>
              </a:rPr>
            </a:br>
            <a:r>
              <a:rPr lang="tr-TR" sz="2000" dirty="0" smtClean="0">
                <a:solidFill>
                  <a:schemeClr val="tx1"/>
                </a:solidFill>
                <a:sym typeface="Symbol"/>
              </a:rPr>
              <a:t></a:t>
            </a:r>
            <a:r>
              <a:rPr lang="tr-TR" sz="2000" dirty="0" smtClean="0">
                <a:solidFill>
                  <a:schemeClr val="tx1"/>
                </a:solidFill>
              </a:rPr>
              <a:t>m =  P  /   </a:t>
            </a:r>
            <a:r>
              <a:rPr lang="tr-TR" sz="2000" dirty="0" err="1" smtClean="0">
                <a:solidFill>
                  <a:schemeClr val="tx1"/>
                </a:solidFill>
              </a:rPr>
              <a:t>Tom</a:t>
            </a:r>
            <a:r>
              <a:rPr lang="tr-TR" sz="2000" dirty="0" smtClean="0">
                <a:solidFill>
                  <a:schemeClr val="tx1"/>
                </a:solidFill>
              </a:rPr>
              <a:t> , burada </a:t>
            </a:r>
            <a:r>
              <a:rPr lang="tr-TR" sz="2000" dirty="0" smtClean="0">
                <a:solidFill>
                  <a:schemeClr val="tx1"/>
                </a:solidFill>
                <a:sym typeface="Symbol"/>
              </a:rPr>
              <a:t></a:t>
            </a:r>
            <a:r>
              <a:rPr lang="tr-TR" sz="2000" dirty="0" smtClean="0">
                <a:solidFill>
                  <a:schemeClr val="tx1"/>
                </a:solidFill>
              </a:rPr>
              <a:t>m = yağış etkenliği indisi , P = yıllık ortalama yağış  ( mm.) ,    </a:t>
            </a:r>
            <a:r>
              <a:rPr lang="tr-TR" sz="2000" dirty="0" err="1" smtClean="0">
                <a:solidFill>
                  <a:schemeClr val="tx1"/>
                </a:solidFill>
              </a:rPr>
              <a:t>Tom</a:t>
            </a:r>
            <a:r>
              <a:rPr lang="tr-TR" sz="2000" dirty="0" smtClean="0">
                <a:solidFill>
                  <a:schemeClr val="tx1"/>
                </a:solidFill>
              </a:rPr>
              <a:t> = yıllık ortalama sıcaklık (C ) 'dır. </a:t>
            </a:r>
            <a:endParaRPr lang="tr-TR" sz="2000" dirty="0">
              <a:solidFill>
                <a:schemeClr val="tx1"/>
              </a:solidFill>
            </a:endParaRPr>
          </a:p>
        </p:txBody>
      </p:sp>
      <p:pic>
        <p:nvPicPr>
          <p:cNvPr id="62466" name="Picture 2"/>
          <p:cNvPicPr>
            <a:picLocks noGrp="1" noChangeAspect="1" noChangeArrowheads="1"/>
          </p:cNvPicPr>
          <p:nvPr>
            <p:ph sz="quarter" idx="1"/>
          </p:nvPr>
        </p:nvPicPr>
        <p:blipFill>
          <a:blip r:embed="rId2"/>
          <a:srcRect/>
          <a:stretch>
            <a:fillRect/>
          </a:stretch>
        </p:blipFill>
        <p:spPr bwMode="auto">
          <a:xfrm>
            <a:off x="457750" y="2000240"/>
            <a:ext cx="8043340" cy="4286280"/>
          </a:xfrm>
          <a:prstGeom prst="rect">
            <a:avLst/>
          </a:prstGeom>
          <a:noFill/>
          <a:ln w="9525">
            <a:noFill/>
            <a:miter lim="800000"/>
            <a:headEnd/>
            <a:tailEnd/>
          </a:ln>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01752" y="285728"/>
            <a:ext cx="8503920" cy="5813320"/>
          </a:xfrm>
        </p:spPr>
        <p:txBody>
          <a:bodyPr>
            <a:normAutofit fontScale="92500" lnSpcReduction="20000"/>
          </a:bodyPr>
          <a:lstStyle/>
          <a:p>
            <a:r>
              <a:rPr lang="tr-TR" dirty="0" smtClean="0"/>
              <a:t>Böylece ülkemizde 4 </a:t>
            </a:r>
            <a:r>
              <a:rPr lang="tr-TR" dirty="0" err="1" smtClean="0"/>
              <a:t>makroiklim</a:t>
            </a:r>
            <a:r>
              <a:rPr lang="tr-TR" dirty="0" smtClean="0"/>
              <a:t> bölgesi ve alt tipleri belirlenmiştir. Bunlar;</a:t>
            </a:r>
          </a:p>
          <a:p>
            <a:r>
              <a:rPr lang="tr-TR" dirty="0" smtClean="0"/>
              <a:t>   I -  Step iklimi</a:t>
            </a:r>
          </a:p>
          <a:p>
            <a:r>
              <a:rPr lang="tr-TR" dirty="0" smtClean="0"/>
              <a:t>        1a- İç Anadolu step iklimi</a:t>
            </a:r>
          </a:p>
          <a:p>
            <a:r>
              <a:rPr lang="tr-TR" dirty="0" smtClean="0"/>
              <a:t>        1b- Güneydoğu Anadolu step iklimi</a:t>
            </a:r>
          </a:p>
          <a:p>
            <a:r>
              <a:rPr lang="tr-TR" dirty="0" smtClean="0"/>
              <a:t>  II - Karadeniz İklimi</a:t>
            </a:r>
          </a:p>
          <a:p>
            <a:r>
              <a:rPr lang="tr-TR" dirty="0" smtClean="0"/>
              <a:t>         2a- Doğu Karadeniz iklimi</a:t>
            </a:r>
          </a:p>
          <a:p>
            <a:r>
              <a:rPr lang="tr-TR" dirty="0" smtClean="0"/>
              <a:t>         2b- Orta Karadeniz iklimi</a:t>
            </a:r>
          </a:p>
          <a:p>
            <a:r>
              <a:rPr lang="tr-TR" dirty="0" smtClean="0"/>
              <a:t>         2c- Batı Karadeniz iklimi</a:t>
            </a:r>
          </a:p>
          <a:p>
            <a:r>
              <a:rPr lang="tr-TR" dirty="0" smtClean="0"/>
              <a:t>  III- Akdeniz iklimi</a:t>
            </a:r>
          </a:p>
          <a:p>
            <a:r>
              <a:rPr lang="tr-TR" dirty="0" smtClean="0"/>
              <a:t>         3a- Asıl Akdeniz iklimi</a:t>
            </a:r>
          </a:p>
          <a:p>
            <a:r>
              <a:rPr lang="tr-TR" dirty="0" smtClean="0"/>
              <a:t>         3b-Marmara iklimi</a:t>
            </a:r>
          </a:p>
          <a:p>
            <a:r>
              <a:rPr lang="tr-TR" dirty="0" smtClean="0"/>
              <a:t>  IV- Doğu Anadolu iklimi</a:t>
            </a:r>
          </a:p>
          <a:p>
            <a:r>
              <a:rPr lang="tr-TR" dirty="0" smtClean="0"/>
              <a:t>         4a-Her mevsimi yağışlı tip</a:t>
            </a:r>
          </a:p>
          <a:p>
            <a:r>
              <a:rPr lang="tr-TR" dirty="0" smtClean="0"/>
              <a:t>         4b- Yazları kurak tip</a:t>
            </a:r>
          </a:p>
          <a:p>
            <a:endParaRPr lang="tr-T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chemeClr val="tx1"/>
                </a:solidFill>
              </a:rPr>
              <a:t>EDAFİK FAKTÖRLER (TOPRAK FAKTÖRLERİ)</a:t>
            </a:r>
            <a:endParaRPr lang="tr-TR" dirty="0">
              <a:solidFill>
                <a:schemeClr val="tx1"/>
              </a:solidFill>
            </a:endParaRPr>
          </a:p>
        </p:txBody>
      </p:sp>
      <p:sp>
        <p:nvSpPr>
          <p:cNvPr id="3" name="2 İçerik Yer Tutucusu"/>
          <p:cNvSpPr>
            <a:spLocks noGrp="1"/>
          </p:cNvSpPr>
          <p:nvPr>
            <p:ph sz="quarter" idx="1"/>
          </p:nvPr>
        </p:nvSpPr>
        <p:spPr/>
        <p:txBody>
          <a:bodyPr>
            <a:normAutofit fontScale="92500" lnSpcReduction="20000"/>
          </a:bodyPr>
          <a:lstStyle/>
          <a:p>
            <a:pPr algn="just"/>
            <a:r>
              <a:rPr lang="tr-TR" dirty="0" smtClean="0"/>
              <a:t>Toprak; Yeryüzünün üst 80 </a:t>
            </a:r>
            <a:r>
              <a:rPr lang="tr-TR" dirty="0" err="1" smtClean="0"/>
              <a:t>cm’lik</a:t>
            </a:r>
            <a:r>
              <a:rPr lang="tr-TR" dirty="0" smtClean="0"/>
              <a:t> kısmını oluşturan üzerinde bitki köklerinin tutunup geliştiği, barındırdığı canlıların </a:t>
            </a:r>
            <a:r>
              <a:rPr lang="tr-TR" dirty="0" err="1" smtClean="0"/>
              <a:t>biyosenoze</a:t>
            </a:r>
            <a:r>
              <a:rPr lang="tr-TR" dirty="0" smtClean="0"/>
              <a:t> (yaşam birliği) oluşturduğu, biyolojik olarak canlı kabul edilen, taşların ve organik maddelerin parçalanması ve bozunmasıyla oluşan yeryüzünün üst tabakasıdır.</a:t>
            </a:r>
          </a:p>
          <a:p>
            <a:pPr algn="just"/>
            <a:r>
              <a:rPr lang="tr-TR" dirty="0" smtClean="0"/>
              <a:t> Toprağın </a:t>
            </a:r>
            <a:r>
              <a:rPr lang="tr-TR" dirty="0" err="1" smtClean="0"/>
              <a:t>anamateryali</a:t>
            </a:r>
            <a:r>
              <a:rPr lang="tr-TR" dirty="0" smtClean="0"/>
              <a:t> litosfer (taşküre) 'i oluşturan kaya ve minerallerdir. </a:t>
            </a:r>
            <a:r>
              <a:rPr lang="tr-TR" dirty="0" err="1" smtClean="0"/>
              <a:t>Anakayalar</a:t>
            </a:r>
            <a:r>
              <a:rPr lang="tr-TR" dirty="0" smtClean="0"/>
              <a:t> önce fiziksel bölünme ile blok, taş, çakıl, kum gibi parçalara ayrılır ve </a:t>
            </a:r>
            <a:r>
              <a:rPr lang="tr-TR" dirty="0" err="1" smtClean="0"/>
              <a:t>anamateryali</a:t>
            </a:r>
            <a:r>
              <a:rPr lang="tr-TR" dirty="0" smtClean="0"/>
              <a:t> oluşturur. Bu </a:t>
            </a:r>
            <a:r>
              <a:rPr lang="tr-TR" dirty="0" err="1" smtClean="0"/>
              <a:t>anamateryal</a:t>
            </a:r>
            <a:r>
              <a:rPr lang="tr-TR" dirty="0" smtClean="0"/>
              <a:t> de fiziksel ve kimyasal ayrışmalarla toprak denen varlığı oluşturur.</a:t>
            </a:r>
          </a:p>
          <a:p>
            <a:pPr algn="just"/>
            <a:r>
              <a:rPr lang="tr-TR" dirty="0" smtClean="0"/>
              <a:t> </a:t>
            </a:r>
            <a:br>
              <a:rPr lang="tr-TR" dirty="0" smtClean="0"/>
            </a:br>
            <a:endParaRPr lang="tr-T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1752" y="228600"/>
            <a:ext cx="8534400" cy="342880"/>
          </a:xfrm>
        </p:spPr>
        <p:txBody>
          <a:bodyPr>
            <a:normAutofit fontScale="90000"/>
          </a:bodyPr>
          <a:lstStyle/>
          <a:p>
            <a:r>
              <a:rPr lang="tr-TR" dirty="0" smtClean="0">
                <a:solidFill>
                  <a:schemeClr val="tx1"/>
                </a:solidFill>
              </a:rPr>
              <a:t>Erozyon </a:t>
            </a:r>
            <a:endParaRPr lang="tr-TR" dirty="0">
              <a:solidFill>
                <a:schemeClr val="tx1"/>
              </a:solidFill>
            </a:endParaRPr>
          </a:p>
        </p:txBody>
      </p:sp>
      <p:sp>
        <p:nvSpPr>
          <p:cNvPr id="3" name="2 İçerik Yer Tutucusu"/>
          <p:cNvSpPr>
            <a:spLocks noGrp="1"/>
          </p:cNvSpPr>
          <p:nvPr>
            <p:ph sz="quarter" idx="1"/>
          </p:nvPr>
        </p:nvSpPr>
        <p:spPr>
          <a:xfrm>
            <a:off x="301752" y="785794"/>
            <a:ext cx="8503920" cy="6072206"/>
          </a:xfrm>
        </p:spPr>
        <p:txBody>
          <a:bodyPr>
            <a:normAutofit fontScale="92500" lnSpcReduction="20000"/>
          </a:bodyPr>
          <a:lstStyle/>
          <a:p>
            <a:pPr algn="just"/>
            <a:r>
              <a:rPr lang="tr-TR" dirty="0" smtClean="0"/>
              <a:t>Türkiye dağlık bir araziye sahiptir. Ortalama yükseklik 1130 metredir. Yağışların yıl içinde ve ülke içindeki dağılımı düzensizdir. Oldukça karmaşık bir </a:t>
            </a:r>
            <a:r>
              <a:rPr lang="tr-TR" dirty="0" err="1" smtClean="0"/>
              <a:t>topografik</a:t>
            </a:r>
            <a:r>
              <a:rPr lang="tr-TR" dirty="0" smtClean="0"/>
              <a:t> yapısı vardır. Bu nedenle erozyona çok elverişlidir. Türkiye'de erozyonla ne kadar toprak taşındığı konusunda araştırmalar yapılmıştır. Bulunan değerler yılda 400 milyon ton ile 1 milyar ton, ortalama 600 milyon ton toprak taşındığını göstermektedir. Yapılan araştırmalar Türkiye'nin tüm yüzeyinden yılda ortalama 1mm’lik toprağın taşındığını göstermiştir. Buradan hesaplama yoluyla; </a:t>
            </a:r>
            <a:r>
              <a:rPr lang="tr-TR" dirty="0" err="1" smtClean="0"/>
              <a:t>haktarda</a:t>
            </a:r>
            <a:r>
              <a:rPr lang="tr-TR" dirty="0" smtClean="0"/>
              <a:t> yılda, 0,001 m. x 10 000 m2 = 10 m3 / hektar toprak taşındığı bulunmuştur. Tüm Türkiye'de ise yaklaşık olarak, 70 000 000  ha. x 10 m3 = 700 milyon metreküp toprak taşındığı, bir metreküp toprağın da 1,5 ton geldiği düşünülürse yılda ortalama olarak 1050 000 000 ton toprak erozyonla taşınmaktadır. Bu miktar toprağın da Kıbrıs Adasının denizden yüksekte kalan kısmına denk geldiği belirtilmektedir (</a:t>
            </a:r>
            <a:r>
              <a:rPr lang="tr-TR" dirty="0" err="1" smtClean="0"/>
              <a:t>Görçelioğlu</a:t>
            </a:r>
            <a:r>
              <a:rPr lang="tr-TR" dirty="0" smtClean="0"/>
              <a:t>,1983 ). </a:t>
            </a:r>
          </a:p>
          <a:p>
            <a:pPr algn="just"/>
            <a:endParaRPr lang="tr-TR"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Sefaköy</a:t>
            </a:r>
            <a:r>
              <a:rPr lang="tr-TR" dirty="0" smtClean="0"/>
              <a:t> Barajı _Kağızman</a:t>
            </a:r>
            <a:endParaRPr lang="tr-TR" dirty="0"/>
          </a:p>
        </p:txBody>
      </p:sp>
      <p:sp>
        <p:nvSpPr>
          <p:cNvPr id="3" name="2 İçerik Yer Tutucusu"/>
          <p:cNvSpPr>
            <a:spLocks noGrp="1"/>
          </p:cNvSpPr>
          <p:nvPr>
            <p:ph sz="quarter" idx="1"/>
          </p:nvPr>
        </p:nvSpPr>
        <p:spPr/>
        <p:txBody>
          <a:bodyPr/>
          <a:lstStyle/>
          <a:p>
            <a:endParaRPr lang="tr-TR" dirty="0"/>
          </a:p>
        </p:txBody>
      </p:sp>
      <p:pic>
        <p:nvPicPr>
          <p:cNvPr id="1026" name="Picture 2"/>
          <p:cNvPicPr>
            <a:picLocks noChangeAspect="1" noChangeArrowheads="1"/>
          </p:cNvPicPr>
          <p:nvPr/>
        </p:nvPicPr>
        <p:blipFill>
          <a:blip r:embed="rId2"/>
          <a:srcRect/>
          <a:stretch>
            <a:fillRect/>
          </a:stretch>
        </p:blipFill>
        <p:spPr bwMode="auto">
          <a:xfrm>
            <a:off x="357158" y="1500174"/>
            <a:ext cx="7715304" cy="4823597"/>
          </a:xfrm>
          <a:prstGeom prst="rect">
            <a:avLst/>
          </a:prstGeom>
          <a:noFill/>
          <a:ln w="9525">
            <a:noFill/>
            <a:miter lim="800000"/>
            <a:headEnd/>
            <a:tailEnd/>
          </a:ln>
          <a:effec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Sefaköy</a:t>
            </a:r>
            <a:r>
              <a:rPr lang="tr-TR" dirty="0" smtClean="0"/>
              <a:t> barajı 22 ayda %70 doldu</a:t>
            </a:r>
            <a:endParaRPr lang="tr-TR" dirty="0"/>
          </a:p>
        </p:txBody>
      </p:sp>
      <p:pic>
        <p:nvPicPr>
          <p:cNvPr id="4" name="3 İçerik Yer Tutucusu" descr="C:\Users\Admin\Desktop\C\MAHKEME\ERZURUM\KAĞIZMAN SEFAKÖY BARAJ VE HES\FOTOĞRAFLAR\IMG_3499.JPG"/>
          <p:cNvPicPr>
            <a:picLocks noGrp="1"/>
          </p:cNvPicPr>
          <p:nvPr>
            <p:ph sz="quarter" idx="1"/>
          </p:nvPr>
        </p:nvPicPr>
        <p:blipFill>
          <a:blip r:embed="rId2" cstate="print"/>
          <a:srcRect/>
          <a:stretch>
            <a:fillRect/>
          </a:stretch>
        </p:blipFill>
        <p:spPr bwMode="auto">
          <a:xfrm>
            <a:off x="214282" y="1285860"/>
            <a:ext cx="8786874" cy="5143536"/>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1752" y="228600"/>
            <a:ext cx="8534400" cy="1057260"/>
          </a:xfrm>
        </p:spPr>
        <p:txBody>
          <a:bodyPr>
            <a:noAutofit/>
          </a:bodyPr>
          <a:lstStyle/>
          <a:p>
            <a:pPr algn="just"/>
            <a:r>
              <a:rPr lang="tr-TR" sz="2000" dirty="0" smtClean="0">
                <a:solidFill>
                  <a:schemeClr val="tx1"/>
                </a:solidFill>
              </a:rPr>
              <a:t/>
            </a:r>
            <a:br>
              <a:rPr lang="tr-TR" sz="2000" dirty="0" smtClean="0">
                <a:solidFill>
                  <a:schemeClr val="tx1"/>
                </a:solidFill>
              </a:rPr>
            </a:br>
            <a:r>
              <a:rPr lang="tr-TR" sz="2000" dirty="0" smtClean="0">
                <a:solidFill>
                  <a:schemeClr val="tx1"/>
                </a:solidFill>
              </a:rPr>
              <a:t/>
            </a:r>
            <a:br>
              <a:rPr lang="tr-TR" sz="2000" dirty="0" smtClean="0">
                <a:solidFill>
                  <a:schemeClr val="tx1"/>
                </a:solidFill>
              </a:rPr>
            </a:br>
            <a:r>
              <a:rPr lang="tr-TR" sz="2000" dirty="0" smtClean="0">
                <a:solidFill>
                  <a:schemeClr val="tx1"/>
                </a:solidFill>
              </a:rPr>
              <a:t/>
            </a:r>
            <a:br>
              <a:rPr lang="tr-TR" sz="2000" dirty="0" smtClean="0">
                <a:solidFill>
                  <a:schemeClr val="tx1"/>
                </a:solidFill>
              </a:rPr>
            </a:br>
            <a:r>
              <a:rPr lang="tr-TR" sz="2000" dirty="0" smtClean="0">
                <a:solidFill>
                  <a:schemeClr val="tx1"/>
                </a:solidFill>
              </a:rPr>
              <a:t/>
            </a:r>
            <a:br>
              <a:rPr lang="tr-TR" sz="2000" dirty="0" smtClean="0">
                <a:solidFill>
                  <a:schemeClr val="tx1"/>
                </a:solidFill>
              </a:rPr>
            </a:br>
            <a:r>
              <a:rPr lang="tr-TR" sz="2000" dirty="0" smtClean="0">
                <a:solidFill>
                  <a:schemeClr val="tx1"/>
                </a:solidFill>
              </a:rPr>
              <a:t/>
            </a:r>
            <a:br>
              <a:rPr lang="tr-TR" sz="2000" dirty="0" smtClean="0">
                <a:solidFill>
                  <a:schemeClr val="tx1"/>
                </a:solidFill>
              </a:rPr>
            </a:br>
            <a:r>
              <a:rPr lang="tr-TR" sz="2000" dirty="0" smtClean="0">
                <a:solidFill>
                  <a:schemeClr val="tx1"/>
                </a:solidFill>
              </a:rPr>
              <a:t/>
            </a:r>
            <a:br>
              <a:rPr lang="tr-TR" sz="2000" dirty="0" smtClean="0">
                <a:solidFill>
                  <a:schemeClr val="tx1"/>
                </a:solidFill>
              </a:rPr>
            </a:br>
            <a:r>
              <a:rPr lang="tr-TR" sz="2000" dirty="0" smtClean="0">
                <a:solidFill>
                  <a:schemeClr val="tx1"/>
                </a:solidFill>
              </a:rPr>
              <a:t>İlk bakışta bu ekosistem veya yerin büyük hayat </a:t>
            </a:r>
            <a:r>
              <a:rPr lang="tr-TR" sz="2000" dirty="0" err="1" smtClean="0">
                <a:solidFill>
                  <a:schemeClr val="tx1"/>
                </a:solidFill>
              </a:rPr>
              <a:t>zonlarından</a:t>
            </a:r>
            <a:r>
              <a:rPr lang="tr-TR" sz="2000" dirty="0" smtClean="0">
                <a:solidFill>
                  <a:schemeClr val="tx1"/>
                </a:solidFill>
              </a:rPr>
              <a:t> (büyük iklim kuşaklarından) hangisine girdiği kolayca anlaşılır. </a:t>
            </a:r>
            <a:br>
              <a:rPr lang="tr-TR" sz="2000" dirty="0" smtClean="0">
                <a:solidFill>
                  <a:schemeClr val="tx1"/>
                </a:solidFill>
              </a:rPr>
            </a:br>
            <a:endParaRPr lang="tr-TR" sz="2000" dirty="0">
              <a:solidFill>
                <a:schemeClr val="tx1"/>
              </a:solidFill>
            </a:endParaRPr>
          </a:p>
        </p:txBody>
      </p:sp>
      <p:sp>
        <p:nvSpPr>
          <p:cNvPr id="3" name="2 İçerik Yer Tutucusu"/>
          <p:cNvSpPr>
            <a:spLocks noGrp="1"/>
          </p:cNvSpPr>
          <p:nvPr>
            <p:ph sz="quarter" idx="1"/>
          </p:nvPr>
        </p:nvSpPr>
        <p:spPr>
          <a:xfrm>
            <a:off x="0" y="2260623"/>
            <a:ext cx="9144000" cy="4525963"/>
          </a:xfrm>
        </p:spPr>
        <p:txBody>
          <a:bodyPr>
            <a:normAutofit fontScale="55000" lnSpcReduction="20000"/>
          </a:bodyPr>
          <a:lstStyle/>
          <a:p>
            <a:pPr>
              <a:lnSpc>
                <a:spcPct val="170000"/>
              </a:lnSpc>
              <a:buNone/>
            </a:pPr>
            <a:r>
              <a:rPr lang="tr-TR" sz="3800" dirty="0" smtClean="0"/>
              <a:t>Tropikal kuşak  			 0 	- 23,5   enlemlerde yer alır.  </a:t>
            </a:r>
          </a:p>
          <a:p>
            <a:pPr>
              <a:lnSpc>
                <a:spcPct val="170000"/>
              </a:lnSpc>
              <a:buNone/>
            </a:pPr>
            <a:r>
              <a:rPr lang="tr-TR" sz="3800" dirty="0" smtClean="0"/>
              <a:t> Yakın tropikal kuşak       		23,5	- 30          "           "              "</a:t>
            </a:r>
          </a:p>
          <a:p>
            <a:pPr>
              <a:lnSpc>
                <a:spcPct val="170000"/>
              </a:lnSpc>
              <a:buNone/>
            </a:pPr>
            <a:r>
              <a:rPr lang="tr-TR" sz="3800" dirty="0" smtClean="0"/>
              <a:t>Sıcak-ılıman (</a:t>
            </a:r>
            <a:r>
              <a:rPr lang="tr-TR" sz="3800" dirty="0" err="1" smtClean="0"/>
              <a:t>subtropik</a:t>
            </a:r>
            <a:r>
              <a:rPr lang="tr-TR" sz="3800" dirty="0" smtClean="0"/>
              <a:t>) kuşak 	30	 - 40         "            "             "</a:t>
            </a:r>
          </a:p>
          <a:p>
            <a:pPr>
              <a:lnSpc>
                <a:spcPct val="170000"/>
              </a:lnSpc>
              <a:buNone/>
            </a:pPr>
            <a:r>
              <a:rPr lang="tr-TR" sz="3800" dirty="0" smtClean="0"/>
              <a:t>Serin ılıman kuşak        		40  	 - 50         "           "              "</a:t>
            </a:r>
          </a:p>
          <a:p>
            <a:pPr>
              <a:lnSpc>
                <a:spcPct val="170000"/>
              </a:lnSpc>
              <a:buNone/>
            </a:pPr>
            <a:r>
              <a:rPr lang="tr-TR" sz="3800" dirty="0" smtClean="0"/>
              <a:t> Soğuk ılıman kuşak			50	- 66,5       "           "             "</a:t>
            </a:r>
          </a:p>
          <a:p>
            <a:pPr>
              <a:lnSpc>
                <a:spcPct val="170000"/>
              </a:lnSpc>
              <a:buNone/>
            </a:pPr>
            <a:r>
              <a:rPr lang="tr-TR" sz="3800" dirty="0" smtClean="0"/>
              <a:t>Polar ve </a:t>
            </a:r>
            <a:r>
              <a:rPr lang="tr-TR" sz="3800" dirty="0" err="1" smtClean="0"/>
              <a:t>subpolar</a:t>
            </a:r>
            <a:r>
              <a:rPr lang="tr-TR" sz="3800" dirty="0" smtClean="0"/>
              <a:t> kuşak   		66,5	- 90          "           "             " </a:t>
            </a:r>
          </a:p>
          <a:p>
            <a:pPr>
              <a:buNone/>
            </a:pPr>
            <a:endParaRPr lang="tr-TR" sz="3800" dirty="0" smtClean="0"/>
          </a:p>
          <a:p>
            <a:pPr>
              <a:buNone/>
            </a:pPr>
            <a:r>
              <a:rPr lang="tr-TR" sz="3800" dirty="0" smtClean="0"/>
              <a:t>Türkiye 36 - 42 kuzey enlem dereceleri arasında yer alarak sıcak-ılıman ve serin-ılıman kuşak arasında kalmaktadır. </a:t>
            </a:r>
          </a:p>
          <a:p>
            <a:endParaRPr lang="tr-TR"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normAutofit fontScale="92500" lnSpcReduction="20000"/>
          </a:bodyPr>
          <a:lstStyle/>
          <a:p>
            <a:pPr algn="just"/>
            <a:r>
              <a:rPr lang="tr-TR" dirty="0" smtClean="0"/>
              <a:t>Ekolojik açıdan toprağın derinliği, </a:t>
            </a:r>
            <a:r>
              <a:rPr lang="tr-TR" dirty="0" err="1" smtClean="0"/>
              <a:t>tekstürü</a:t>
            </a:r>
            <a:r>
              <a:rPr lang="tr-TR" dirty="0" smtClean="0"/>
              <a:t> (yapısı) , strüktürü, su tutma kapasitesi, besin maddesi içeriği, toprak canlıları, su geçirgenliği gibi faktörler önemlidir. Bu faktörler de toprağı oluşturan </a:t>
            </a:r>
            <a:r>
              <a:rPr lang="tr-TR" dirty="0" err="1" smtClean="0"/>
              <a:t>anataşın</a:t>
            </a:r>
            <a:r>
              <a:rPr lang="tr-TR" dirty="0" smtClean="0"/>
              <a:t> yapı ve bileşimine yakından bağlıdır. </a:t>
            </a:r>
            <a:r>
              <a:rPr lang="tr-TR" dirty="0" err="1" smtClean="0"/>
              <a:t>Anataş</a:t>
            </a:r>
            <a:r>
              <a:rPr lang="tr-TR" dirty="0" smtClean="0"/>
              <a:t> </a:t>
            </a:r>
            <a:r>
              <a:rPr lang="tr-TR" dirty="0" err="1" smtClean="0"/>
              <a:t>menşey</a:t>
            </a:r>
            <a:r>
              <a:rPr lang="tr-TR" dirty="0" smtClean="0"/>
              <a:t>  bakımından; volkanik (püskürük), </a:t>
            </a:r>
            <a:r>
              <a:rPr lang="tr-TR" dirty="0" err="1" smtClean="0"/>
              <a:t>sediment</a:t>
            </a:r>
            <a:r>
              <a:rPr lang="tr-TR" dirty="0" smtClean="0"/>
              <a:t> (çökel) ve </a:t>
            </a:r>
            <a:r>
              <a:rPr lang="tr-TR" dirty="0" err="1" smtClean="0"/>
              <a:t>metamorf</a:t>
            </a:r>
            <a:r>
              <a:rPr lang="tr-TR" dirty="0" smtClean="0"/>
              <a:t> (başkalaşmış) olabilir. </a:t>
            </a:r>
          </a:p>
          <a:p>
            <a:pPr algn="just"/>
            <a:r>
              <a:rPr lang="tr-TR" dirty="0" err="1" smtClean="0"/>
              <a:t>Anataş</a:t>
            </a:r>
            <a:r>
              <a:rPr lang="tr-TR" dirty="0" smtClean="0"/>
              <a:t> deyince, fiziksel bölünmeye uğramamış som kaya, </a:t>
            </a:r>
            <a:r>
              <a:rPr lang="tr-TR" dirty="0" err="1" smtClean="0"/>
              <a:t>anamateryal</a:t>
            </a:r>
            <a:r>
              <a:rPr lang="tr-TR" dirty="0" smtClean="0"/>
              <a:t> deyince de toprağın oluştuğu gevşek kitle anlaşılır. Toprağın mekanik bölünmesi ile toprak oluşum hızı birbirine paralel yürürler. Fakat bazen da toprak taşınmak suretiyle jeolojik tabakalar üzerine sonradan gelebilir. </a:t>
            </a:r>
            <a:endParaRPr lang="tr-TR"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000" dirty="0" smtClean="0">
                <a:solidFill>
                  <a:schemeClr val="tx1"/>
                </a:solidFill>
              </a:rPr>
              <a:t>Bu nedenle </a:t>
            </a:r>
            <a:r>
              <a:rPr lang="tr-TR" sz="2000" dirty="0" err="1" smtClean="0">
                <a:solidFill>
                  <a:schemeClr val="tx1"/>
                </a:solidFill>
              </a:rPr>
              <a:t>anamateryalin</a:t>
            </a:r>
            <a:r>
              <a:rPr lang="tr-TR" sz="2000" dirty="0" smtClean="0">
                <a:solidFill>
                  <a:schemeClr val="tx1"/>
                </a:solidFill>
              </a:rPr>
              <a:t> orijin bakımından sınıflandırılması önemlidir. Ana materyaller orijine bağlı olarak şu şekilde sınıflanırlar: </a:t>
            </a:r>
            <a:endParaRPr lang="tr-TR" sz="2000" dirty="0">
              <a:solidFill>
                <a:schemeClr val="tx1"/>
              </a:solidFill>
            </a:endParaRPr>
          </a:p>
        </p:txBody>
      </p:sp>
      <p:sp>
        <p:nvSpPr>
          <p:cNvPr id="3" name="2 İçerik Yer Tutucusu"/>
          <p:cNvSpPr>
            <a:spLocks noGrp="1"/>
          </p:cNvSpPr>
          <p:nvPr>
            <p:ph sz="quarter" idx="1"/>
          </p:nvPr>
        </p:nvSpPr>
        <p:spPr/>
        <p:txBody>
          <a:bodyPr>
            <a:normAutofit fontScale="85000" lnSpcReduction="10000"/>
          </a:bodyPr>
          <a:lstStyle/>
          <a:p>
            <a:pPr algn="just"/>
            <a:r>
              <a:rPr lang="tr-TR" dirty="0" smtClean="0"/>
              <a:t> 1- Yerli materyal (</a:t>
            </a:r>
            <a:r>
              <a:rPr lang="tr-TR" dirty="0" err="1" smtClean="0"/>
              <a:t>residual</a:t>
            </a:r>
            <a:r>
              <a:rPr lang="tr-TR" dirty="0" smtClean="0"/>
              <a:t>)</a:t>
            </a:r>
          </a:p>
          <a:p>
            <a:pPr algn="just"/>
            <a:r>
              <a:rPr lang="tr-TR" dirty="0" smtClean="0"/>
              <a:t>   2- Taşınmış materyal</a:t>
            </a:r>
          </a:p>
          <a:p>
            <a:pPr algn="just"/>
            <a:r>
              <a:rPr lang="tr-TR" dirty="0" smtClean="0"/>
              <a:t>       2a-</a:t>
            </a:r>
            <a:r>
              <a:rPr lang="tr-TR" dirty="0" err="1" smtClean="0"/>
              <a:t>Kolluviyal</a:t>
            </a:r>
            <a:r>
              <a:rPr lang="tr-TR" dirty="0" smtClean="0"/>
              <a:t> (yerçekimi ile taşınmış) materyal</a:t>
            </a:r>
          </a:p>
          <a:p>
            <a:pPr algn="just"/>
            <a:r>
              <a:rPr lang="tr-TR" dirty="0" smtClean="0"/>
              <a:t>       2b- </a:t>
            </a:r>
            <a:r>
              <a:rPr lang="tr-TR" dirty="0" err="1" smtClean="0"/>
              <a:t>Alluviyal</a:t>
            </a:r>
            <a:r>
              <a:rPr lang="tr-TR" dirty="0" smtClean="0"/>
              <a:t> (akarsu ile taşınmış)        "</a:t>
            </a:r>
          </a:p>
          <a:p>
            <a:pPr algn="just"/>
            <a:r>
              <a:rPr lang="tr-TR" dirty="0" smtClean="0"/>
              <a:t>       2c- </a:t>
            </a:r>
            <a:r>
              <a:rPr lang="tr-TR" dirty="0" err="1" smtClean="0"/>
              <a:t>Glasiyal</a:t>
            </a:r>
            <a:r>
              <a:rPr lang="tr-TR" dirty="0" smtClean="0"/>
              <a:t> (</a:t>
            </a:r>
            <a:r>
              <a:rPr lang="tr-TR" dirty="0" err="1" smtClean="0"/>
              <a:t>buzullaral</a:t>
            </a:r>
            <a:r>
              <a:rPr lang="tr-TR" dirty="0" smtClean="0"/>
              <a:t> taşınmış)         "</a:t>
            </a:r>
          </a:p>
          <a:p>
            <a:pPr algn="just"/>
            <a:r>
              <a:rPr lang="tr-TR" dirty="0" smtClean="0"/>
              <a:t>       2d- </a:t>
            </a:r>
            <a:r>
              <a:rPr lang="tr-TR" dirty="0" err="1" smtClean="0"/>
              <a:t>Eolitik</a:t>
            </a:r>
            <a:r>
              <a:rPr lang="tr-TR" dirty="0" smtClean="0"/>
              <a:t> (rüzgarla taşınmış)              "</a:t>
            </a:r>
          </a:p>
          <a:p>
            <a:pPr algn="just"/>
            <a:r>
              <a:rPr lang="tr-TR" dirty="0" smtClean="0"/>
              <a:t>       2e- Diğer (volkanik, </a:t>
            </a:r>
            <a:r>
              <a:rPr lang="tr-TR" dirty="0" err="1" smtClean="0"/>
              <a:t>vbg</a:t>
            </a:r>
            <a:r>
              <a:rPr lang="tr-TR" dirty="0" smtClean="0"/>
              <a:t>).</a:t>
            </a:r>
          </a:p>
          <a:p>
            <a:pPr algn="just">
              <a:buNone/>
            </a:pPr>
            <a:endParaRPr lang="tr-TR" dirty="0" smtClean="0"/>
          </a:p>
          <a:p>
            <a:pPr algn="just"/>
            <a:r>
              <a:rPr lang="tr-TR" dirty="0" smtClean="0"/>
              <a:t>Toprak hiçbir zaman homojen bir kitle değildir. Genellikle </a:t>
            </a:r>
            <a:r>
              <a:rPr lang="tr-TR" dirty="0" err="1" smtClean="0"/>
              <a:t>horizonlar</a:t>
            </a:r>
            <a:r>
              <a:rPr lang="tr-TR" dirty="0" smtClean="0"/>
              <a:t> ( aynı özellikleri taşıyan yatay tabakalar) 'dan oluşur. </a:t>
            </a:r>
            <a:r>
              <a:rPr lang="tr-TR" dirty="0" err="1" smtClean="0"/>
              <a:t>Horizon</a:t>
            </a:r>
            <a:r>
              <a:rPr lang="tr-TR" dirty="0" smtClean="0"/>
              <a:t>; toprağın renk, </a:t>
            </a:r>
            <a:r>
              <a:rPr lang="tr-TR" dirty="0" err="1" smtClean="0"/>
              <a:t>tekstür</a:t>
            </a:r>
            <a:r>
              <a:rPr lang="tr-TR" dirty="0" smtClean="0"/>
              <a:t>, strüktür, </a:t>
            </a:r>
            <a:r>
              <a:rPr lang="tr-TR" dirty="0" err="1" smtClean="0"/>
              <a:t>vbg</a:t>
            </a:r>
            <a:r>
              <a:rPr lang="tr-TR" dirty="0" smtClean="0"/>
              <a:t>. özellikleri ile birbirinden ayrılan yatay tabakalara denir. </a:t>
            </a:r>
          </a:p>
          <a:p>
            <a:pPr algn="just"/>
            <a:endParaRPr lang="tr-TR"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smtClean="0">
                <a:solidFill>
                  <a:schemeClr val="tx1"/>
                </a:solidFill>
              </a:rPr>
              <a:t>Bir toprak profilinde başlıca </a:t>
            </a:r>
            <a:r>
              <a:rPr lang="tr-TR" sz="2400" dirty="0" err="1" smtClean="0">
                <a:solidFill>
                  <a:schemeClr val="tx1"/>
                </a:solidFill>
              </a:rPr>
              <a:t>horizonların</a:t>
            </a:r>
            <a:r>
              <a:rPr lang="tr-TR" sz="2400" dirty="0" smtClean="0">
                <a:solidFill>
                  <a:schemeClr val="tx1"/>
                </a:solidFill>
              </a:rPr>
              <a:t> şematik gösterilişi.</a:t>
            </a:r>
            <a:endParaRPr lang="tr-TR" sz="2400" dirty="0">
              <a:solidFill>
                <a:schemeClr val="tx1"/>
              </a:solidFill>
            </a:endParaRPr>
          </a:p>
        </p:txBody>
      </p:sp>
      <p:pic>
        <p:nvPicPr>
          <p:cNvPr id="1026" name="Picture 2"/>
          <p:cNvPicPr>
            <a:picLocks noGrp="1" noChangeAspect="1" noChangeArrowheads="1"/>
          </p:cNvPicPr>
          <p:nvPr>
            <p:ph sz="quarter" idx="1"/>
          </p:nvPr>
        </p:nvPicPr>
        <p:blipFill>
          <a:blip r:embed="rId2"/>
          <a:srcRect/>
          <a:stretch>
            <a:fillRect/>
          </a:stretch>
        </p:blipFill>
        <p:spPr bwMode="auto">
          <a:xfrm>
            <a:off x="1379614" y="1571612"/>
            <a:ext cx="5907030" cy="4500594"/>
          </a:xfrm>
          <a:prstGeom prst="rect">
            <a:avLst/>
          </a:prstGeom>
          <a:noFill/>
          <a:ln w="9525">
            <a:noFill/>
            <a:miter lim="800000"/>
            <a:headEnd/>
            <a:tailEnd/>
          </a:ln>
          <a:effec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Toprak profili</a:t>
            </a:r>
            <a:endParaRPr lang="tr-TR" dirty="0"/>
          </a:p>
        </p:txBody>
      </p:sp>
      <p:sp>
        <p:nvSpPr>
          <p:cNvPr id="3" name="2 İçerik Yer Tutucusu"/>
          <p:cNvSpPr>
            <a:spLocks noGrp="1"/>
          </p:cNvSpPr>
          <p:nvPr>
            <p:ph sz="quarter" idx="1"/>
          </p:nvPr>
        </p:nvSpPr>
        <p:spPr/>
        <p:txBody>
          <a:bodyPr/>
          <a:lstStyle/>
          <a:p>
            <a:pPr algn="just"/>
            <a:r>
              <a:rPr lang="tr-TR" dirty="0" smtClean="0"/>
              <a:t>Toprak </a:t>
            </a:r>
            <a:r>
              <a:rPr lang="tr-TR" dirty="0" err="1" smtClean="0"/>
              <a:t>horizonları</a:t>
            </a:r>
            <a:r>
              <a:rPr lang="tr-TR" dirty="0" smtClean="0"/>
              <a:t> toprakta açılan 75-100 cm en ve 120-150 cm derinliğinde dikdörtgenler prizması şeklinde toprak profillerinde (çukurlar) incelenir. Ekolojik araştırmalarda toprak profilinde tespit edilen her </a:t>
            </a:r>
            <a:r>
              <a:rPr lang="tr-TR" dirty="0" err="1" smtClean="0"/>
              <a:t>horizon</a:t>
            </a:r>
            <a:r>
              <a:rPr lang="tr-TR" dirty="0" smtClean="0"/>
              <a:t> için </a:t>
            </a:r>
            <a:r>
              <a:rPr lang="tr-TR" dirty="0" err="1" smtClean="0"/>
              <a:t>tekstür</a:t>
            </a:r>
            <a:r>
              <a:rPr lang="tr-TR" dirty="0" smtClean="0"/>
              <a:t>, strüktür, iskelet miktarı, renk ve lekelilik gibi faktörler detaylı olarak belirlenir.</a:t>
            </a:r>
          </a:p>
          <a:p>
            <a:pPr algn="just"/>
            <a:endParaRPr lang="tr-TR"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Bunların bazıları kısaca açıklanacaktır. </a:t>
            </a:r>
            <a:endParaRPr lang="tr-TR" dirty="0"/>
          </a:p>
        </p:txBody>
      </p:sp>
      <p:sp>
        <p:nvSpPr>
          <p:cNvPr id="3" name="2 İçerik Yer Tutucusu"/>
          <p:cNvSpPr>
            <a:spLocks noGrp="1"/>
          </p:cNvSpPr>
          <p:nvPr>
            <p:ph sz="quarter" idx="1"/>
          </p:nvPr>
        </p:nvSpPr>
        <p:spPr/>
        <p:txBody>
          <a:bodyPr>
            <a:normAutofit fontScale="92500"/>
          </a:bodyPr>
          <a:lstStyle/>
          <a:p>
            <a:r>
              <a:rPr lang="tr-TR" dirty="0" smtClean="0"/>
              <a:t>Toprak </a:t>
            </a:r>
            <a:r>
              <a:rPr lang="tr-TR" dirty="0" err="1" smtClean="0"/>
              <a:t>tekstürü</a:t>
            </a:r>
            <a:r>
              <a:rPr lang="tr-TR" dirty="0" smtClean="0"/>
              <a:t>, toprak materyalinin tane büyüklüğü bakımından bileşimini belirten bir deyimdir. Toprak türünü belirlemede tane büyüklüğüne bağlı olarak kum, toz ve kil olmak üzere üç farklı boyuttaki parçacık dikkate alınır. Bu parçacıkların uluslararası indekse göre tane büyüklük  sınıfları aşağıdadır. </a:t>
            </a:r>
          </a:p>
          <a:p>
            <a:r>
              <a:rPr lang="tr-TR" dirty="0" smtClean="0"/>
              <a:t>   Tane boyutu sınıfı          Tane boyutları (mm.)     </a:t>
            </a:r>
          </a:p>
          <a:p>
            <a:r>
              <a:rPr lang="tr-TR" dirty="0" smtClean="0"/>
              <a:t>    Kum                          	2 - 0.02 		</a:t>
            </a:r>
          </a:p>
          <a:p>
            <a:pPr lvl="1"/>
            <a:r>
              <a:rPr lang="tr-TR" dirty="0" smtClean="0"/>
              <a:t>                                                 </a:t>
            </a:r>
            <a:r>
              <a:rPr lang="tr-TR" dirty="0" smtClean="0">
                <a:solidFill>
                  <a:srgbClr val="7030A0"/>
                </a:solidFill>
              </a:rPr>
              <a:t>(2-0.2 Kaba kum, 0.2-0.02 İnce kum)</a:t>
            </a:r>
          </a:p>
          <a:p>
            <a:r>
              <a:rPr lang="tr-TR" dirty="0" smtClean="0"/>
              <a:t>Toz                            	0.02 - 0,002</a:t>
            </a:r>
          </a:p>
          <a:p>
            <a:r>
              <a:rPr lang="tr-TR" dirty="0" smtClean="0"/>
              <a:t> Kil                                     &lt; 0,002 </a:t>
            </a:r>
          </a:p>
          <a:p>
            <a:endParaRPr lang="tr-TR"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pic>
        <p:nvPicPr>
          <p:cNvPr id="2053" name="Picture 5"/>
          <p:cNvPicPr>
            <a:picLocks noGrp="1" noChangeAspect="1" noChangeArrowheads="1"/>
          </p:cNvPicPr>
          <p:nvPr>
            <p:ph sz="quarter" idx="1"/>
          </p:nvPr>
        </p:nvPicPr>
        <p:blipFill>
          <a:blip r:embed="rId2"/>
          <a:srcRect/>
          <a:stretch>
            <a:fillRect/>
          </a:stretch>
        </p:blipFill>
        <p:spPr bwMode="auto">
          <a:xfrm>
            <a:off x="500034" y="1785926"/>
            <a:ext cx="8158472" cy="4857784"/>
          </a:xfrm>
          <a:prstGeom prst="rect">
            <a:avLst/>
          </a:prstGeom>
          <a:noFill/>
          <a:ln w="9525">
            <a:noFill/>
            <a:miter lim="800000"/>
            <a:headEnd/>
            <a:tailEnd/>
          </a:ln>
          <a:effec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01752" y="142852"/>
            <a:ext cx="8503920" cy="6715148"/>
          </a:xfrm>
        </p:spPr>
        <p:txBody>
          <a:bodyPr>
            <a:normAutofit fontScale="85000" lnSpcReduction="10000"/>
          </a:bodyPr>
          <a:lstStyle/>
          <a:p>
            <a:pPr algn="just"/>
            <a:r>
              <a:rPr lang="tr-TR" dirty="0" smtClean="0"/>
              <a:t>Günümüzde bilinen 118 elementin 92 tanesi doğada bulunur ve bu elementlerden 32 tanesi insan, hayvan, bitki ve mikroorganizma metabolizmasında kullanılır, hayat için önemlidir. Bitkiler için gerekli olan ve topraktan su içerisinde erimiş olarak alınan element ve bileşikler toprağın besin maddelerini oluşturur. İnsan, hayvan ve bitki hayatı için önemli olan bu elementler aşağıdaki gibi gruplandırılabilir:</a:t>
            </a:r>
          </a:p>
          <a:p>
            <a:pPr algn="just"/>
            <a:r>
              <a:rPr lang="tr-TR" dirty="0" smtClean="0"/>
              <a:t>Temel Bileşenler: C, H, O. Taze bitki dokularının % 90-99.5'ini oluştururlar. Karbon ve oksijen fotosentezle havadan, hidrojen sudan alınır. </a:t>
            </a:r>
          </a:p>
          <a:p>
            <a:pPr algn="just"/>
            <a:r>
              <a:rPr lang="tr-TR" dirty="0" smtClean="0"/>
              <a:t>Makro Elementler: N, P, K, S, </a:t>
            </a:r>
            <a:r>
              <a:rPr lang="tr-TR" dirty="0" err="1" smtClean="0"/>
              <a:t>Ca</a:t>
            </a:r>
            <a:r>
              <a:rPr lang="tr-TR" dirty="0" smtClean="0"/>
              <a:t>, Mg, </a:t>
            </a:r>
            <a:r>
              <a:rPr lang="tr-TR" dirty="0" err="1" smtClean="0"/>
              <a:t>Na</a:t>
            </a:r>
            <a:r>
              <a:rPr lang="tr-TR" dirty="0" smtClean="0"/>
              <a:t>, </a:t>
            </a:r>
            <a:r>
              <a:rPr lang="tr-TR" dirty="0" err="1" smtClean="0"/>
              <a:t>Cl</a:t>
            </a:r>
            <a:r>
              <a:rPr lang="tr-TR" dirty="0" smtClean="0"/>
              <a:t>, Bitki dokularının %0.5-6'sını oluştururlar. Topraktan alınırlar. </a:t>
            </a:r>
          </a:p>
          <a:p>
            <a:pPr algn="just"/>
            <a:r>
              <a:rPr lang="tr-TR" dirty="0" smtClean="0"/>
              <a:t>Mikro elementler: </a:t>
            </a:r>
            <a:r>
              <a:rPr lang="tr-TR" dirty="0" err="1" smtClean="0"/>
              <a:t>Fe</a:t>
            </a:r>
            <a:r>
              <a:rPr lang="tr-TR" dirty="0" smtClean="0"/>
              <a:t>, </a:t>
            </a:r>
            <a:r>
              <a:rPr lang="tr-TR" dirty="0" err="1" smtClean="0"/>
              <a:t>Mn</a:t>
            </a:r>
            <a:r>
              <a:rPr lang="tr-TR" dirty="0" smtClean="0"/>
              <a:t>, </a:t>
            </a:r>
            <a:r>
              <a:rPr lang="tr-TR" dirty="0" err="1" smtClean="0"/>
              <a:t>Cu</a:t>
            </a:r>
            <a:r>
              <a:rPr lang="tr-TR" dirty="0" smtClean="0"/>
              <a:t>, </a:t>
            </a:r>
            <a:r>
              <a:rPr lang="tr-TR" dirty="0" err="1" smtClean="0"/>
              <a:t>Zn</a:t>
            </a:r>
            <a:r>
              <a:rPr lang="tr-TR" dirty="0" smtClean="0"/>
              <a:t>, </a:t>
            </a:r>
            <a:r>
              <a:rPr lang="tr-TR" dirty="0" err="1" smtClean="0"/>
              <a:t>Ni</a:t>
            </a:r>
            <a:r>
              <a:rPr lang="tr-TR" dirty="0" smtClean="0"/>
              <a:t>, </a:t>
            </a:r>
            <a:r>
              <a:rPr lang="tr-TR" dirty="0" err="1" smtClean="0"/>
              <a:t>Co</a:t>
            </a:r>
            <a:r>
              <a:rPr lang="tr-TR" dirty="0" smtClean="0"/>
              <a:t>, </a:t>
            </a:r>
            <a:r>
              <a:rPr lang="tr-TR" dirty="0" err="1" smtClean="0"/>
              <a:t>Se</a:t>
            </a:r>
            <a:r>
              <a:rPr lang="tr-TR" dirty="0" smtClean="0"/>
              <a:t>, </a:t>
            </a:r>
            <a:r>
              <a:rPr lang="tr-TR" dirty="0" err="1" smtClean="0"/>
              <a:t>Cr</a:t>
            </a:r>
            <a:r>
              <a:rPr lang="tr-TR" dirty="0" smtClean="0"/>
              <a:t>, </a:t>
            </a:r>
            <a:r>
              <a:rPr lang="tr-TR" dirty="0" smtClean="0">
                <a:sym typeface="Symbol"/>
              </a:rPr>
              <a:t></a:t>
            </a:r>
            <a:r>
              <a:rPr lang="tr-TR" dirty="0" smtClean="0"/>
              <a:t>, F, Sn, Si, As, </a:t>
            </a:r>
            <a:r>
              <a:rPr lang="tr-TR" dirty="0" err="1" smtClean="0"/>
              <a:t>Bo</a:t>
            </a:r>
            <a:r>
              <a:rPr lang="tr-TR" dirty="0" smtClean="0"/>
              <a:t>, </a:t>
            </a:r>
            <a:r>
              <a:rPr lang="tr-TR" dirty="0" err="1" smtClean="0"/>
              <a:t>Mo</a:t>
            </a:r>
            <a:r>
              <a:rPr lang="tr-TR" dirty="0" smtClean="0"/>
              <a:t>, V,  Bitkiler tarafından çok az miktarda kullanılır ve topraktan alınırlar. Ancak bitkilerde temel moleküllerin yapısında yer almak, katalizör görevi yapmak, </a:t>
            </a:r>
            <a:r>
              <a:rPr lang="tr-TR" dirty="0" err="1" smtClean="0"/>
              <a:t>oksidasyon</a:t>
            </a:r>
            <a:r>
              <a:rPr lang="tr-TR" dirty="0" smtClean="0"/>
              <a:t>-redüksiyon olaylarında görev yapmak, doku ve hücrelerin </a:t>
            </a:r>
            <a:r>
              <a:rPr lang="tr-TR" dirty="0" err="1" smtClean="0"/>
              <a:t>asiditesini</a:t>
            </a:r>
            <a:r>
              <a:rPr lang="tr-TR" dirty="0" smtClean="0"/>
              <a:t> ayarlamak, diğer besin maddelerinin hücre içine alınmasını ayarlamak gibi önemli görevleri vardır</a:t>
            </a:r>
            <a:endParaRPr lang="tr-TR"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Toprak suyu-</a:t>
            </a:r>
            <a:r>
              <a:rPr lang="tr-TR" dirty="0" err="1" smtClean="0"/>
              <a:t>akifer</a:t>
            </a:r>
            <a:endParaRPr lang="tr-TR" dirty="0"/>
          </a:p>
        </p:txBody>
      </p:sp>
      <p:pic>
        <p:nvPicPr>
          <p:cNvPr id="2050" name="Picture 2" descr="C:\Users\YAŞAR NUHOĞLU\Desktop\images.jpg"/>
          <p:cNvPicPr>
            <a:picLocks noGrp="1" noChangeAspect="1" noChangeArrowheads="1"/>
          </p:cNvPicPr>
          <p:nvPr>
            <p:ph sz="quarter" idx="1"/>
          </p:nvPr>
        </p:nvPicPr>
        <p:blipFill>
          <a:blip r:embed="rId2"/>
          <a:srcRect/>
          <a:stretch>
            <a:fillRect/>
          </a:stretch>
        </p:blipFill>
        <p:spPr bwMode="auto">
          <a:xfrm>
            <a:off x="214282" y="1357298"/>
            <a:ext cx="8667810" cy="4500594"/>
          </a:xfrm>
          <a:prstGeom prst="rect">
            <a:avLst/>
          </a:prstGeo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Toprak suyu</a:t>
            </a:r>
            <a:endParaRPr lang="tr-TR" dirty="0"/>
          </a:p>
        </p:txBody>
      </p:sp>
      <p:pic>
        <p:nvPicPr>
          <p:cNvPr id="4098" name="Picture 2" descr="C:\Users\YAŞAR NUHOĞLU\Desktop\image0016.jpg"/>
          <p:cNvPicPr>
            <a:picLocks noGrp="1" noChangeAspect="1" noChangeArrowheads="1"/>
          </p:cNvPicPr>
          <p:nvPr>
            <p:ph sz="quarter" idx="1"/>
          </p:nvPr>
        </p:nvPicPr>
        <p:blipFill>
          <a:blip r:embed="rId2"/>
          <a:srcRect/>
          <a:stretch>
            <a:fillRect/>
          </a:stretch>
        </p:blipFill>
        <p:spPr bwMode="auto">
          <a:xfrm>
            <a:off x="214282" y="1285860"/>
            <a:ext cx="8786874" cy="5408805"/>
          </a:xfrm>
          <a:prstGeom prst="rect">
            <a:avLst/>
          </a:prstGeom>
          <a:no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Su temini – Kuyu sondajı</a:t>
            </a:r>
            <a:endParaRPr lang="tr-TR" dirty="0"/>
          </a:p>
        </p:txBody>
      </p:sp>
      <p:pic>
        <p:nvPicPr>
          <p:cNvPr id="3074" name="Picture 2"/>
          <p:cNvPicPr>
            <a:picLocks noGrp="1" noChangeAspect="1" noChangeArrowheads="1"/>
          </p:cNvPicPr>
          <p:nvPr>
            <p:ph sz="quarter" idx="1"/>
          </p:nvPr>
        </p:nvPicPr>
        <p:blipFill>
          <a:blip r:embed="rId2"/>
          <a:srcRect/>
          <a:stretch>
            <a:fillRect/>
          </a:stretch>
        </p:blipFill>
        <p:spPr bwMode="auto">
          <a:xfrm>
            <a:off x="142844" y="1357298"/>
            <a:ext cx="8617209" cy="464347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0" y="0"/>
            <a:ext cx="9144000" cy="6858000"/>
          </a:xfrm>
        </p:spPr>
        <p:txBody>
          <a:bodyPr>
            <a:normAutofit fontScale="92500"/>
          </a:bodyPr>
          <a:lstStyle/>
          <a:p>
            <a:pPr algn="just">
              <a:buNone/>
            </a:pPr>
            <a:r>
              <a:rPr lang="tr-TR" dirty="0" smtClean="0"/>
              <a:t>c) Denizden olan yatay uzaklığı: Denizden yükseklik faktörü ile birlikte incelendiğinde daha çarpıcı sonuçlar elde edilir. Denizden yatay ve düşey uzaklık bir ekosistemin yağış ve sıcaklığı konusunda önemli bilgiler verir. Denizden uzaklaştıkça yağış getiren bulutlar ve yağışlar azalır. </a:t>
            </a:r>
          </a:p>
          <a:p>
            <a:pPr algn="just">
              <a:buNone/>
            </a:pPr>
            <a:r>
              <a:rPr lang="tr-TR" dirty="0" smtClean="0"/>
              <a:t>d) Jeomorfolojik arazi oluşum şekli </a:t>
            </a:r>
          </a:p>
          <a:p>
            <a:pPr algn="just">
              <a:buNone/>
            </a:pPr>
            <a:r>
              <a:rPr lang="tr-TR" dirty="0" smtClean="0"/>
              <a:t>	- Deniz seviyesinden yüksekliği 300 </a:t>
            </a:r>
            <a:r>
              <a:rPr lang="tr-TR" dirty="0" err="1" smtClean="0"/>
              <a:t>m.'ye</a:t>
            </a:r>
            <a:r>
              <a:rPr lang="tr-TR" dirty="0" smtClean="0"/>
              <a:t> kadar olan düz arazilere ova, </a:t>
            </a:r>
          </a:p>
          <a:p>
            <a:pPr algn="just">
              <a:buNone/>
            </a:pPr>
            <a:r>
              <a:rPr lang="tr-TR" dirty="0" smtClean="0"/>
              <a:t>	- Deniz seviyesinden 300 </a:t>
            </a:r>
            <a:r>
              <a:rPr lang="tr-TR" dirty="0" err="1" smtClean="0"/>
              <a:t>m'den</a:t>
            </a:r>
            <a:r>
              <a:rPr lang="tr-TR" dirty="0" smtClean="0"/>
              <a:t> yüksek geniş düz arazilere yüksek ova veya yüksek yayla,	</a:t>
            </a:r>
          </a:p>
          <a:p>
            <a:pPr algn="just">
              <a:buNone/>
            </a:pPr>
            <a:r>
              <a:rPr lang="tr-TR" dirty="0" smtClean="0"/>
              <a:t>	- Deniz seviyesinden 500 </a:t>
            </a:r>
            <a:r>
              <a:rPr lang="tr-TR" dirty="0" err="1" smtClean="0"/>
              <a:t>m.'ye</a:t>
            </a:r>
            <a:r>
              <a:rPr lang="tr-TR" dirty="0" smtClean="0"/>
              <a:t> kadar olan girintili çıkıntılı arazilere tepelik,	</a:t>
            </a:r>
          </a:p>
          <a:p>
            <a:pPr algn="just">
              <a:buNone/>
            </a:pPr>
            <a:r>
              <a:rPr lang="tr-TR" dirty="0" smtClean="0"/>
              <a:t>   - Deniz seviyesinden 500-1600 m. yükseklikler arasında kalan girintili çıkıntılı arazileri orta dağlık,</a:t>
            </a:r>
          </a:p>
          <a:p>
            <a:pPr algn="just">
              <a:buNone/>
            </a:pPr>
            <a:r>
              <a:rPr lang="tr-TR" dirty="0" smtClean="0"/>
              <a:t>	- En yüksek tepesi 1600 </a:t>
            </a:r>
            <a:r>
              <a:rPr lang="tr-TR" dirty="0" err="1" smtClean="0"/>
              <a:t>m.'yi</a:t>
            </a:r>
            <a:r>
              <a:rPr lang="tr-TR" dirty="0" smtClean="0"/>
              <a:t> aşan dağlık arazilere yüksek dağlık araziler denir.  </a:t>
            </a:r>
          </a:p>
          <a:p>
            <a:pPr algn="just">
              <a:buNone/>
            </a:pPr>
            <a:endParaRPr lang="tr-TR"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Teşekkürler</a:t>
            </a:r>
            <a:endParaRPr lang="tr-TR" dirty="0"/>
          </a:p>
        </p:txBody>
      </p:sp>
      <p:sp>
        <p:nvSpPr>
          <p:cNvPr id="3" name="2 İçerik Yer Tutucusu"/>
          <p:cNvSpPr>
            <a:spLocks noGrp="1"/>
          </p:cNvSpPr>
          <p:nvPr>
            <p:ph sz="quarter" idx="1"/>
          </p:nvPr>
        </p:nvSpPr>
        <p:spPr>
          <a:blipFill>
            <a:blip r:embed="rId2"/>
            <a:stretch>
              <a:fillRect/>
            </a:stretch>
          </a:blipFill>
        </p:spPr>
        <p:txBody>
          <a:bodyPr/>
          <a:lstStyle/>
          <a:p>
            <a:r>
              <a:rPr lang="tr-TR" dirty="0" smtClean="0">
                <a:solidFill>
                  <a:schemeClr val="bg2">
                    <a:lumMod val="90000"/>
                  </a:schemeClr>
                </a:solidFill>
              </a:rPr>
              <a:t>Karadeniz evi</a:t>
            </a:r>
            <a:endParaRPr lang="tr-TR" dirty="0">
              <a:solidFill>
                <a:schemeClr val="bg2">
                  <a:lumMod val="90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0"/>
            <a:ext cx="8229600" cy="928670"/>
          </a:xfrm>
        </p:spPr>
        <p:txBody>
          <a:bodyPr/>
          <a:lstStyle/>
          <a:p>
            <a:r>
              <a:rPr lang="tr-TR" dirty="0" smtClean="0">
                <a:solidFill>
                  <a:srgbClr val="00B0F0"/>
                </a:solidFill>
              </a:rPr>
              <a:t>ÖZEL MEVKİ TANITIMI</a:t>
            </a:r>
            <a:endParaRPr lang="tr-TR" dirty="0">
              <a:solidFill>
                <a:srgbClr val="00B0F0"/>
              </a:solidFill>
            </a:endParaRPr>
          </a:p>
        </p:txBody>
      </p:sp>
      <p:sp>
        <p:nvSpPr>
          <p:cNvPr id="3" name="2 İçerik Yer Tutucusu"/>
          <p:cNvSpPr>
            <a:spLocks noGrp="1"/>
          </p:cNvSpPr>
          <p:nvPr>
            <p:ph sz="quarter" idx="1"/>
          </p:nvPr>
        </p:nvSpPr>
        <p:spPr>
          <a:xfrm>
            <a:off x="0" y="857232"/>
            <a:ext cx="9144000" cy="6000768"/>
          </a:xfrm>
        </p:spPr>
        <p:txBody>
          <a:bodyPr>
            <a:normAutofit fontScale="92500"/>
          </a:bodyPr>
          <a:lstStyle/>
          <a:p>
            <a:pPr algn="just"/>
            <a:r>
              <a:rPr lang="tr-TR" dirty="0" smtClean="0"/>
              <a:t>Özel mevki, bir ekosistemin üzerinde bulunduğu yerin arazi şekli ve karakteristiklerini belirtmeye yarayan bir deyimdir. Özel mevki tanıtımı için şu hususların belirtilmesi gerekir; </a:t>
            </a:r>
          </a:p>
          <a:p>
            <a:pPr algn="just"/>
            <a:r>
              <a:rPr lang="tr-TR" dirty="0" smtClean="0"/>
              <a:t>   a) Yöresel isim: Ilıca kaplıcaları, Tortum şelalesi, </a:t>
            </a:r>
            <a:r>
              <a:rPr lang="tr-TR" dirty="0" err="1" smtClean="0"/>
              <a:t>Elmadağı</a:t>
            </a:r>
            <a:r>
              <a:rPr lang="tr-TR" dirty="0" smtClean="0"/>
              <a:t>, </a:t>
            </a:r>
            <a:r>
              <a:rPr lang="tr-TR" dirty="0" err="1" smtClean="0"/>
              <a:t>Yeşiltepe</a:t>
            </a:r>
            <a:r>
              <a:rPr lang="tr-TR" dirty="0" smtClean="0"/>
              <a:t>, </a:t>
            </a:r>
            <a:r>
              <a:rPr lang="tr-TR" dirty="0" err="1" smtClean="0"/>
              <a:t>Karadere</a:t>
            </a:r>
            <a:r>
              <a:rPr lang="tr-TR" dirty="0" smtClean="0"/>
              <a:t> gibi. </a:t>
            </a:r>
          </a:p>
          <a:p>
            <a:pPr algn="just"/>
            <a:r>
              <a:rPr lang="tr-TR" dirty="0" smtClean="0"/>
              <a:t>   b) Denizden yükseklik: Deniz seviyesinden itibaren yükseldikçe özellikle iklim faktörleri değişir. Aynı ekolojik özelliklere sahip alanlarda denizden yükseldikçe her 100 metrede sıcaklık 0.5-1°C azalır, yağış 45-55 mm artar. Bu özellik yurdumuzda Karadeniz ve Akdeniz'de dağların zirvelerine kadar rahatlıkla algılanır. Zirveleri İç Anadolu'ya doğru aştıkça diğer ekolojik koşullar değiştiği için (özellikle yağış getiren bulutlar nem içeriklerini yağmur olarak bıraktığı ve alçalmaya başladığı için) denizsel bölgelerle kıyas ortadan kalkar. </a:t>
            </a:r>
          </a:p>
          <a:p>
            <a:pPr algn="just"/>
            <a:endParaRPr lang="tr-T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0" y="0"/>
            <a:ext cx="8929718" cy="6858000"/>
          </a:xfrm>
        </p:spPr>
        <p:txBody>
          <a:bodyPr>
            <a:normAutofit fontScale="92500"/>
          </a:bodyPr>
          <a:lstStyle/>
          <a:p>
            <a:pPr algn="just"/>
            <a:r>
              <a:rPr lang="tr-TR" dirty="0" smtClean="0"/>
              <a:t>c) Bakı: Bir ekosistem veya arazi parçasının 8 rüzgar gülü yönünden ( Kuzey-batı, kuzey, kuzey-doğu, doğu, güney-doğu, güney, güney-batı, batı ) hangisine baktığını ifade eder. Bakı elde harita varsa eşyükselti eğrili haritalardan belirlenebileceği gibi, çoğunlukla arazide pusla kullanmak suretiyle belirlenir. </a:t>
            </a:r>
          </a:p>
          <a:p>
            <a:pPr algn="just"/>
            <a:r>
              <a:rPr lang="tr-TR" dirty="0" smtClean="0"/>
              <a:t>Bir ekosistem birden çok yükselti ve parçalara ayrılırsa, tüm parçalar bir bütün olarak düşünülmek suretiyle genel arazi şeklinin hangi yöne baktığı belirlenir. Türkiye için bu bakılardan; kuzey-batı, kuzey, kuzey-doğu ve doğu bakılarına gölgeli, batı, güney-batı, güney, güney-doğu bakıları da güneşli bakılar olarak bilinir. </a:t>
            </a:r>
          </a:p>
          <a:p>
            <a:pPr algn="just"/>
            <a:r>
              <a:rPr lang="tr-TR" dirty="0" smtClean="0"/>
              <a:t>Gölgeli bakılar güneş ışığını daha az ve daha eğik aldıkları için toprakları daha nemlidir. Bu nedenle bitki örtüsü çok daha gürdür. Güneşli bakılar  güneş ışığını daha çok ve daha dik aldıkları için toprakları daha nemsiz  ve kurudur. Bu nedenle bitki örtüsü bakımından fakir olurlar.</a:t>
            </a:r>
            <a:endParaRPr lang="tr-TR"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Kent">
  <a:themeElements>
    <a:clrScheme name="Kent">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Kent">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ent">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289</TotalTime>
  <Words>5340</Words>
  <Application>Microsoft Office PowerPoint</Application>
  <PresentationFormat>Ekran Gösterisi (4:3)</PresentationFormat>
  <Paragraphs>268</Paragraphs>
  <Slides>70</Slides>
  <Notes>1</Notes>
  <HiddenSlides>0</HiddenSlides>
  <MMClips>0</MMClips>
  <ScaleCrop>false</ScaleCrop>
  <HeadingPairs>
    <vt:vector size="4" baseType="variant">
      <vt:variant>
        <vt:lpstr>Tema</vt:lpstr>
      </vt:variant>
      <vt:variant>
        <vt:i4>1</vt:i4>
      </vt:variant>
      <vt:variant>
        <vt:lpstr>Slayt Başlıkları</vt:lpstr>
      </vt:variant>
      <vt:variant>
        <vt:i4>70</vt:i4>
      </vt:variant>
    </vt:vector>
  </HeadingPairs>
  <TitlesOfParts>
    <vt:vector size="71" baseType="lpstr">
      <vt:lpstr>Kent</vt:lpstr>
      <vt:lpstr>EKOSİSTEMLERİ OLUŞTURAN DOĞAL EKOLOJİK FAKTÖRLER   </vt:lpstr>
      <vt:lpstr>Ekolojik faktörler;</vt:lpstr>
      <vt:lpstr>EKOSİSTEMLERİN ÖĞELERİ : EKOLOJİK FAKTÖRLER</vt:lpstr>
      <vt:lpstr>Canlı çevre faktörleri önceki bölümde özet olarak açıklanmıştır. Bu bölümde cansız çevre faktörleri açıklanacaktır.  </vt:lpstr>
      <vt:lpstr>GENEL MEVKİ TANITIMI </vt:lpstr>
      <vt:lpstr>      İlk bakışta bu ekosistem veya yerin büyük hayat zonlarından (büyük iklim kuşaklarından) hangisine girdiği kolayca anlaşılır.  </vt:lpstr>
      <vt:lpstr>PowerPoint Sunusu</vt:lpstr>
      <vt:lpstr>ÖZEL MEVKİ TANITIMI</vt:lpstr>
      <vt:lpstr>PowerPoint Sunusu</vt:lpstr>
      <vt:lpstr>Bakı-bitki dağılımı- yüksek yerlerde daha net belirgindir.</vt:lpstr>
      <vt:lpstr>PowerPoint Sunusu</vt:lpstr>
      <vt:lpstr>Bakı </vt:lpstr>
      <vt:lpstr>d)Arazi eğim derecesi</vt:lpstr>
      <vt:lpstr>PowerPoint Sunusu</vt:lpstr>
      <vt:lpstr>Arazi eğimi özellikle erozyon üzerinde çok etkilidir. Erozyona bağlı olarak da toprak derinliği, toprağın su tutma kapasitesi, toprak tekstürü üzerinde etki eder. Bunun yanında sıcaklık ve nem ekonomisi üzerinde de etkilidir. Arazi eğiminin toprakların kullanım üzerindeki etkileri konusunda eski adıyla Toprak-su Genel Müdürlüğü (Köy Hizmetleri Genel Müdürlüğü) önemli çalışmalar yapmış ve Türkiye'nin arazi yetenek (kullanım) sınıfları haritasını hazırlamıştır. Bu haritalar birçok kuruluş tarafından çeşitli amaçlarla kullanılmaktadır.  </vt:lpstr>
      <vt:lpstr>Sefaköy Barajı _Kağızman</vt:lpstr>
      <vt:lpstr>e) Yeryüzü (arazi) şekli: Yeryüzü şekli bir ekosistemin toprak ve iklim özellikleri ile besin maddesi ekonomisi üzerinde etkilidir. Yeryüzü şekli tanıtımı, arazi parçasının bulunduğu yere ve yeryüzü şekline göre ova, plato, vadi, yamaç, sırt, tepe üstü, etek, çukur,gibi deyimlerle yapılır ve özellikle eğim derecesi ile sıkı sıkıya bağımlıdır. Eğim derecesi ile bağımlı olduğu için arazi kullanımı için önemli ipuçları verir. </vt:lpstr>
      <vt:lpstr>f) Komşu çevrenin tanıtımı: </vt:lpstr>
      <vt:lpstr>KLİMATİK FAKTÖRLER (İKLİM FAKTÖRLERİ) </vt:lpstr>
      <vt:lpstr>İklim ve meteorolojik olaylar güneşten gelen ışınların kara ve dinizleri farklı ısıstması sonucu oluşan alçak-yüksek basınç merkezleri ile oluşur.</vt:lpstr>
      <vt:lpstr>Ekologlar tarafından makro, meso ve mikro iklim kategorileri ayrılmıştır. Bu iklim  kategorileri özet olarak şu şekilde açıklanabilir: </vt:lpstr>
      <vt:lpstr>PowerPoint Sunusu</vt:lpstr>
      <vt:lpstr>PowerPoint Sunusu</vt:lpstr>
      <vt:lpstr>İklim elamanları olarak IŞIK, SICAKLIK, SU (HAVA NEMİ VE YAĞIŞLAR) , HAVA HAREKETLERİ, HAVA BASINCI gibi faktörler sayılabilir. </vt:lpstr>
      <vt:lpstr>PowerPoint Sunusu</vt:lpstr>
      <vt:lpstr>PowerPoint Sunusu</vt:lpstr>
      <vt:lpstr>a) Ultraviyole (morötesi) ışınlar:</vt:lpstr>
      <vt:lpstr>b)Görünen ışınlar:</vt:lpstr>
      <vt:lpstr>Kırmızı (kızıl) ötesi ışınlar:</vt:lpstr>
      <vt:lpstr>SICAKLIK</vt:lpstr>
      <vt:lpstr>YERYÜZÜNDE ÖLÇÜLEN EN YÜKSEK SICAKLIKLAR</vt:lpstr>
      <vt:lpstr>Yeryüzündeki ısı değişimi üç şekilde olur. Bunlar;</vt:lpstr>
      <vt:lpstr>b) Kondüksiyon (katılarla temas ve iletim):</vt:lpstr>
      <vt:lpstr>c) Konveksiyon (sıvı ve gazlarla taşıma):</vt:lpstr>
      <vt:lpstr>PowerPoint Sunusu</vt:lpstr>
      <vt:lpstr>PowerPoint Sunusu</vt:lpstr>
      <vt:lpstr>YAĞIŞ TİPLERİ –ÜLKEMİZDE ÜÇ ANA TİP YAĞIŞ OLUŞUR</vt:lpstr>
      <vt:lpstr>HAVA HAREKETLERİ VE RÜZGARLAR</vt:lpstr>
      <vt:lpstr>Yeryüzünde (kuzey yarı kürede) büyük rüzgar kuşakları</vt:lpstr>
      <vt:lpstr>PowerPoint Sunusu</vt:lpstr>
      <vt:lpstr>PowerPoint Sunusu</vt:lpstr>
      <vt:lpstr>İKLİM FAKTÖRLERİNE GÖRE BİR YERİN İKLİMİNİN KARAKTERİZE EDİLMESİ  VE İKLİM TİPİNİN BELİRLENMESİ</vt:lpstr>
      <vt:lpstr>PowerPoint Sunusu</vt:lpstr>
      <vt:lpstr>PowerPoint Sunusu</vt:lpstr>
      <vt:lpstr>Büyük Klima Rasat Bilgileri – 30 Parametre</vt:lpstr>
      <vt:lpstr>YAĞIŞLARIN ETKİNLİĞİ VE YAĞIŞ ETKİNLİĞİNE GÖRE İKLİM TİPLERİNİN  BELİRLENMESİ </vt:lpstr>
      <vt:lpstr>YAĞIŞ ETKİNLİĞİNE GÖRE İKLİM TİPLERİNİN BELİRLENMESİ </vt:lpstr>
      <vt:lpstr>PowerPoint Sunusu</vt:lpstr>
      <vt:lpstr>PowerPoint Sunusu</vt:lpstr>
      <vt:lpstr>Pratikte ET hesaplanması</vt:lpstr>
      <vt:lpstr>Walter Yöntemi –Toprakta su naksanı</vt:lpstr>
      <vt:lpstr>PowerPoint Sunusu</vt:lpstr>
      <vt:lpstr>PowerPoint Sunusu</vt:lpstr>
      <vt:lpstr>Ülkemiz koşullarında uygun olarak kullanılan Prof. Dr. Sırrı Erinç tarafından geliştirilen aşağıdaki formül yağış etkinlik indisi ve bitki örtüsü hakkında önemli bilgiler verir. m =  P  /   Tom , burada m = yağış etkenliği indisi , P = yıllık ortalama yağış  ( mm.) ,    Tom = yıllık ortalama sıcaklık (C ) 'dır. </vt:lpstr>
      <vt:lpstr>PowerPoint Sunusu</vt:lpstr>
      <vt:lpstr>EDAFİK FAKTÖRLER (TOPRAK FAKTÖRLERİ)</vt:lpstr>
      <vt:lpstr>Erozyon </vt:lpstr>
      <vt:lpstr>Sefaköy Barajı _Kağızman</vt:lpstr>
      <vt:lpstr>Sefaköy barajı 22 ayda %70 doldu</vt:lpstr>
      <vt:lpstr>PowerPoint Sunusu</vt:lpstr>
      <vt:lpstr>Bu nedenle anamateryalin orijin bakımından sınıflandırılması önemlidir. Ana materyaller orijine bağlı olarak şu şekilde sınıflanırlar: </vt:lpstr>
      <vt:lpstr>Bir toprak profilinde başlıca horizonların şematik gösterilişi.</vt:lpstr>
      <vt:lpstr>Toprak profili</vt:lpstr>
      <vt:lpstr>Bunların bazıları kısaca açıklanacaktır. </vt:lpstr>
      <vt:lpstr>PowerPoint Sunusu</vt:lpstr>
      <vt:lpstr>PowerPoint Sunusu</vt:lpstr>
      <vt:lpstr>Toprak suyu-akifer</vt:lpstr>
      <vt:lpstr>Toprak suyu</vt:lpstr>
      <vt:lpstr>Su temini – Kuyu sondajı</vt:lpstr>
      <vt:lpstr>Teşekkürler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yaşar</dc:creator>
  <cp:lastModifiedBy>yaşar</cp:lastModifiedBy>
  <cp:revision>33</cp:revision>
  <dcterms:created xsi:type="dcterms:W3CDTF">2016-03-04T17:58:40Z</dcterms:created>
  <dcterms:modified xsi:type="dcterms:W3CDTF">2016-04-07T14:02:41Z</dcterms:modified>
</cp:coreProperties>
</file>