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1" r:id="rId16"/>
    <p:sldId id="282" r:id="rId17"/>
    <p:sldId id="283" r:id="rId18"/>
    <p:sldId id="284" r:id="rId19"/>
    <p:sldId id="285" r:id="rId20"/>
    <p:sldId id="280" r:id="rId21"/>
    <p:sldId id="286" r:id="rId22"/>
    <p:sldId id="287" r:id="rId23"/>
    <p:sldId id="288" r:id="rId24"/>
    <p:sldId id="289" r:id="rId25"/>
    <p:sldId id="292" r:id="rId26"/>
    <p:sldId id="300" r:id="rId27"/>
    <p:sldId id="293" r:id="rId28"/>
    <p:sldId id="294" r:id="rId29"/>
    <p:sldId id="296" r:id="rId30"/>
    <p:sldId id="297" r:id="rId31"/>
    <p:sldId id="298" r:id="rId32"/>
    <p:sldId id="299" r:id="rId33"/>
    <p:sldId id="301"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20.06.2016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3720DD-5B6D-40BF-8493-A6B52D484E6B}" type="datetimeFigureOut">
              <a:rPr lang="tr-TR" smtClean="0"/>
              <a:t>20.06.2016</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02176B-0E47-46AC-8F43-DAB4B8A37D06}"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260648"/>
            <a:ext cx="7786112" cy="6480720"/>
          </a:xfrm>
          <a:blipFill>
            <a:blip r:embed="rId2"/>
            <a:stretch>
              <a:fillRect/>
            </a:stretch>
          </a:blipFill>
        </p:spPr>
        <p:txBody>
          <a:bodyPr/>
          <a:lstStyle/>
          <a:p>
            <a:pPr marL="0" indent="0" algn="ctr">
              <a:buNone/>
            </a:pPr>
            <a:r>
              <a:rPr lang="tr-TR" sz="40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EKOLOJİK </a:t>
            </a:r>
            <a:r>
              <a:rPr lang="tr-TR" sz="40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SÜKSESYON-DOĞAYI KORUMA ALANLARI</a:t>
            </a:r>
            <a:endParaRPr lang="tr-TR"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tr-T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tr-T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tr-TR" sz="1800" b="1" dirty="0">
                <a:ln w="11430"/>
                <a:solidFill>
                  <a:srgbClr val="0070C0"/>
                </a:solidFill>
                <a:effectLst>
                  <a:outerShdw blurRad="50800" dist="39000" dir="5460000" algn="tl">
                    <a:srgbClr val="000000">
                      <a:alpha val="38000"/>
                    </a:srgbClr>
                  </a:outerShdw>
                </a:effectLst>
              </a:rPr>
              <a:t>Prof. Dr. Yaşar Nuhoğlu</a:t>
            </a:r>
          </a:p>
          <a:p>
            <a:r>
              <a:rPr lang="tr-TR" sz="1800" b="1" dirty="0" smtClean="0">
                <a:ln w="11430"/>
                <a:solidFill>
                  <a:srgbClr val="0070C0"/>
                </a:solidFill>
                <a:effectLst>
                  <a:outerShdw blurRad="50800" dist="39000" dir="5460000" algn="tl">
                    <a:srgbClr val="000000">
                      <a:alpha val="38000"/>
                    </a:srgbClr>
                  </a:outerShdw>
                </a:effectLst>
              </a:rPr>
              <a:t>Yrd. </a:t>
            </a:r>
            <a:r>
              <a:rPr lang="tr-TR" sz="1800" b="1" dirty="0" err="1" smtClean="0">
                <a:ln w="11430"/>
                <a:solidFill>
                  <a:srgbClr val="0070C0"/>
                </a:solidFill>
                <a:effectLst>
                  <a:outerShdw blurRad="50800" dist="39000" dir="5460000" algn="tl">
                    <a:srgbClr val="000000">
                      <a:alpha val="38000"/>
                    </a:srgbClr>
                  </a:outerShdw>
                </a:effectLst>
              </a:rPr>
              <a:t>Doç.Dr</a:t>
            </a:r>
            <a:r>
              <a:rPr lang="tr-TR" sz="1800" b="1" dirty="0" smtClean="0">
                <a:ln w="11430"/>
                <a:solidFill>
                  <a:srgbClr val="0070C0"/>
                </a:solidFill>
                <a:effectLst>
                  <a:outerShdw blurRad="50800" dist="39000" dir="5460000" algn="tl">
                    <a:srgbClr val="000000">
                      <a:alpha val="38000"/>
                    </a:srgbClr>
                  </a:outerShdw>
                </a:effectLst>
              </a:rPr>
              <a:t>. </a:t>
            </a:r>
            <a:r>
              <a:rPr lang="tr-TR" sz="1800" b="1" dirty="0">
                <a:ln w="11430"/>
                <a:solidFill>
                  <a:srgbClr val="0070C0"/>
                </a:solidFill>
                <a:effectLst>
                  <a:outerShdw blurRad="50800" dist="39000" dir="5460000" algn="tl">
                    <a:srgbClr val="000000">
                      <a:alpha val="38000"/>
                    </a:srgbClr>
                  </a:outerShdw>
                </a:effectLst>
              </a:rPr>
              <a:t>Süleyman </a:t>
            </a:r>
            <a:r>
              <a:rPr lang="tr-TR" sz="1800" b="1" dirty="0" err="1">
                <a:ln w="11430"/>
                <a:solidFill>
                  <a:srgbClr val="0070C0"/>
                </a:solidFill>
                <a:effectLst>
                  <a:outerShdw blurRad="50800" dist="39000" dir="5460000" algn="tl">
                    <a:srgbClr val="000000">
                      <a:alpha val="38000"/>
                    </a:srgbClr>
                  </a:outerShdw>
                </a:effectLst>
              </a:rPr>
              <a:t>Şakar</a:t>
            </a:r>
            <a:endParaRPr lang="tr-TR" sz="1800" b="1" dirty="0">
              <a:ln w="11430"/>
              <a:solidFill>
                <a:srgbClr val="0070C0"/>
              </a:solidFill>
              <a:effectLst>
                <a:outerShdw blurRad="50800" dist="39000" dir="5460000" algn="tl">
                  <a:srgbClr val="000000">
                    <a:alpha val="38000"/>
                  </a:srgbClr>
                </a:outerShdw>
              </a:effectLst>
            </a:endParaRPr>
          </a:p>
          <a:p>
            <a:endParaRPr lang="tr-TR" dirty="0"/>
          </a:p>
        </p:txBody>
      </p:sp>
    </p:spTree>
    <p:extLst>
      <p:ext uri="{BB962C8B-B14F-4D97-AF65-F5344CB8AC3E}">
        <p14:creationId xmlns:p14="http://schemas.microsoft.com/office/powerpoint/2010/main" val="1312427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507288" cy="6408712"/>
          </a:xfrm>
        </p:spPr>
        <p:txBody>
          <a:bodyPr>
            <a:normAutofit fontScale="85000" lnSpcReduction="20000"/>
          </a:bodyPr>
          <a:lstStyle/>
          <a:p>
            <a:pPr algn="just"/>
            <a:r>
              <a:rPr lang="tr-TR" dirty="0">
                <a:solidFill>
                  <a:srgbClr val="0070C0"/>
                </a:solidFill>
              </a:rPr>
              <a:t>Ekolojik </a:t>
            </a:r>
            <a:r>
              <a:rPr lang="tr-TR" dirty="0" err="1">
                <a:solidFill>
                  <a:srgbClr val="0070C0"/>
                </a:solidFill>
              </a:rPr>
              <a:t>süksesyonun</a:t>
            </a:r>
            <a:r>
              <a:rPr lang="tr-TR" dirty="0">
                <a:solidFill>
                  <a:srgbClr val="0070C0"/>
                </a:solidFill>
              </a:rPr>
              <a:t> dilimizdeki karşıtı ekolojik gelişme aşamaları ve ekolojik silsile </a:t>
            </a:r>
            <a:r>
              <a:rPr lang="tr-TR" dirty="0"/>
              <a:t>olarak verilebilir. Ekolojik </a:t>
            </a:r>
            <a:r>
              <a:rPr lang="tr-TR" dirty="0" err="1"/>
              <a:t>süksesyonda</a:t>
            </a:r>
            <a:r>
              <a:rPr lang="tr-TR" dirty="0"/>
              <a:t> </a:t>
            </a:r>
            <a:r>
              <a:rPr lang="tr-TR" dirty="0" smtClean="0"/>
              <a:t>başlangıçta </a:t>
            </a:r>
            <a:r>
              <a:rPr lang="tr-TR" dirty="0"/>
              <a:t>ekosistemde mikroorganizmalar vardır ve toprak verimli olmadığından toprağı düzeltici rolleri ile mavi-yeşil alglerin (</a:t>
            </a:r>
            <a:r>
              <a:rPr lang="tr-TR" dirty="0" err="1"/>
              <a:t>Cyanophyta</a:t>
            </a:r>
            <a:r>
              <a:rPr lang="tr-TR" dirty="0"/>
              <a:t>) bulunması ilk aşamadır. </a:t>
            </a:r>
            <a:r>
              <a:rPr lang="tr-TR" dirty="0">
                <a:solidFill>
                  <a:srgbClr val="0070C0"/>
                </a:solidFill>
              </a:rPr>
              <a:t>Toprağa havanın serbest azotunu bağlayarak bitkilerin kullanabileceği forma sokan mavi yeşil algleri takiben diğer mikroorganizmaların toprağı az-</a:t>
            </a:r>
            <a:r>
              <a:rPr lang="tr-TR" dirty="0" err="1">
                <a:solidFill>
                  <a:srgbClr val="0070C0"/>
                </a:solidFill>
              </a:rPr>
              <a:t>cok</a:t>
            </a:r>
            <a:r>
              <a:rPr lang="tr-TR" dirty="0">
                <a:solidFill>
                  <a:srgbClr val="0070C0"/>
                </a:solidFill>
              </a:rPr>
              <a:t> işlemesi ile ortama otlar</a:t>
            </a:r>
            <a:r>
              <a:rPr lang="tr-TR" dirty="0"/>
              <a:t> gelir. Otların ve mikroorganizmaların fiziksel koşulların da yardımıyla geçen zaman içinde toprağı verimli hale getirmesiyle de ortama </a:t>
            </a:r>
            <a:r>
              <a:rPr lang="tr-TR" dirty="0">
                <a:solidFill>
                  <a:srgbClr val="0070C0"/>
                </a:solidFill>
              </a:rPr>
              <a:t>çalılar gelecektir. Bu aşamaya kadar ortama hayvanlar aleminden otların altında kendini saklayabilen ve otlarla beslenen böcekler gelecektir. Binlerce hatta </a:t>
            </a:r>
            <a:r>
              <a:rPr lang="tr-TR" dirty="0" smtClean="0">
                <a:solidFill>
                  <a:srgbClr val="0070C0"/>
                </a:solidFill>
              </a:rPr>
              <a:t>milyonlarca </a:t>
            </a:r>
            <a:r>
              <a:rPr lang="tr-TR" dirty="0">
                <a:solidFill>
                  <a:srgbClr val="0070C0"/>
                </a:solidFill>
              </a:rPr>
              <a:t>yıl içerisinde ortamın koşulları düzelince otları takiben çalılar, ağaççıklar ve çalı ve ağaççıkların altında barınabilen tavşan-tilki ebatlarındaki hayvanlar</a:t>
            </a:r>
            <a:r>
              <a:rPr lang="tr-TR" dirty="0"/>
              <a:t> ortamı işgal edecektir.</a:t>
            </a:r>
          </a:p>
        </p:txBody>
      </p:sp>
    </p:spTree>
    <p:extLst>
      <p:ext uri="{BB962C8B-B14F-4D97-AF65-F5344CB8AC3E}">
        <p14:creationId xmlns:p14="http://schemas.microsoft.com/office/powerpoint/2010/main" val="1188366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12968" cy="6336704"/>
          </a:xfrm>
        </p:spPr>
        <p:txBody>
          <a:bodyPr>
            <a:normAutofit fontScale="85000" lnSpcReduction="20000"/>
          </a:bodyPr>
          <a:lstStyle/>
          <a:p>
            <a:pPr algn="just"/>
            <a:r>
              <a:rPr lang="tr-TR" dirty="0"/>
              <a:t>. Ve son olarak ortama ağaçlar gelecek ve ağaçlarla beraber de diğer büyük hayvanlar ortamı işgal edecektir. Ekolojik </a:t>
            </a:r>
            <a:r>
              <a:rPr lang="tr-TR" dirty="0" err="1"/>
              <a:t>süksesyonun</a:t>
            </a:r>
            <a:r>
              <a:rPr lang="tr-TR" dirty="0"/>
              <a:t> son aşaması olarak iğne yapraklı ağaçla ve büyük hayvanlar kabul edilir ve bu durumda ekosistemimizde mikroorganizmasından, otuna, ağaççığına </a:t>
            </a:r>
            <a:r>
              <a:rPr lang="tr-TR" dirty="0" err="1"/>
              <a:t>va</a:t>
            </a:r>
            <a:r>
              <a:rPr lang="tr-TR" dirty="0"/>
              <a:t> ağacına kadar binlerce ve hatta </a:t>
            </a:r>
            <a:r>
              <a:rPr lang="tr-TR" dirty="0" err="1"/>
              <a:t>onbinlerce</a:t>
            </a:r>
            <a:r>
              <a:rPr lang="tr-TR" dirty="0"/>
              <a:t> canlı türü </a:t>
            </a:r>
            <a:r>
              <a:rPr lang="tr-TR" dirty="0" err="1"/>
              <a:t>birarada</a:t>
            </a:r>
            <a:r>
              <a:rPr lang="tr-TR" dirty="0"/>
              <a:t> yaşar. Gelişme aşamalarına bağlı olarak ekosistemimize birbirine paralel olarak şu ebatlardaki canlıların gelmesi beklenir. </a:t>
            </a:r>
          </a:p>
          <a:p>
            <a:pPr algn="just"/>
            <a:r>
              <a:rPr lang="tr-TR" dirty="0" smtClean="0">
                <a:solidFill>
                  <a:srgbClr val="FF0000"/>
                </a:solidFill>
              </a:rPr>
              <a:t>Bitki sırası (genel)</a:t>
            </a:r>
            <a:endParaRPr lang="tr-TR" dirty="0">
              <a:solidFill>
                <a:srgbClr val="FF0000"/>
              </a:solidFill>
            </a:endParaRPr>
          </a:p>
          <a:p>
            <a:pPr algn="just"/>
            <a:r>
              <a:rPr lang="tr-TR" dirty="0"/>
              <a:t>Bakteriler- yosunlar- tek yıllık otsu bitkiler- </a:t>
            </a:r>
            <a:r>
              <a:rPr lang="tr-TR" dirty="0" err="1"/>
              <a:t>cok</a:t>
            </a:r>
            <a:r>
              <a:rPr lang="tr-TR" dirty="0"/>
              <a:t> yıllık otsu bitkiler- çalılar- ağaççıklar </a:t>
            </a:r>
            <a:r>
              <a:rPr lang="tr-TR" dirty="0" smtClean="0"/>
              <a:t>–yapraklı ağaçlar- iğne yapraklı ağaçlar</a:t>
            </a:r>
            <a:endParaRPr lang="tr-TR" dirty="0"/>
          </a:p>
          <a:p>
            <a:pPr algn="just"/>
            <a:r>
              <a:rPr lang="tr-TR" dirty="0" smtClean="0">
                <a:solidFill>
                  <a:srgbClr val="FF0000"/>
                </a:solidFill>
              </a:rPr>
              <a:t>Hayvan </a:t>
            </a:r>
            <a:r>
              <a:rPr lang="tr-TR" dirty="0">
                <a:solidFill>
                  <a:srgbClr val="FF0000"/>
                </a:solidFill>
              </a:rPr>
              <a:t>sırası (genel</a:t>
            </a:r>
            <a:r>
              <a:rPr lang="tr-TR" dirty="0" smtClean="0">
                <a:solidFill>
                  <a:srgbClr val="FF0000"/>
                </a:solidFill>
              </a:rPr>
              <a:t>) </a:t>
            </a:r>
            <a:endParaRPr lang="tr-TR" dirty="0">
              <a:solidFill>
                <a:srgbClr val="FF0000"/>
              </a:solidFill>
            </a:endParaRPr>
          </a:p>
          <a:p>
            <a:pPr algn="just"/>
            <a:r>
              <a:rPr lang="tr-TR" dirty="0" err="1"/>
              <a:t>Protozoalar</a:t>
            </a:r>
            <a:r>
              <a:rPr lang="tr-TR" dirty="0"/>
              <a:t>- küçük böcekler- büyük böcekler- fareler- tavşanlar- tilki ve kurtlar- kaplan ve aslanlar- ayı ve domuzlar.</a:t>
            </a:r>
          </a:p>
          <a:p>
            <a:pPr algn="just"/>
            <a:endParaRPr lang="tr-TR" dirty="0"/>
          </a:p>
        </p:txBody>
      </p:sp>
    </p:spTree>
    <p:extLst>
      <p:ext uri="{BB962C8B-B14F-4D97-AF65-F5344CB8AC3E}">
        <p14:creationId xmlns:p14="http://schemas.microsoft.com/office/powerpoint/2010/main" val="3640827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8579296" cy="5865515"/>
          </a:xfrm>
        </p:spPr>
        <p:txBody>
          <a:bodyPr>
            <a:normAutofit fontScale="85000" lnSpcReduction="20000"/>
          </a:bodyPr>
          <a:lstStyle/>
          <a:p>
            <a:pPr algn="just"/>
            <a:r>
              <a:rPr lang="tr-TR" dirty="0">
                <a:solidFill>
                  <a:srgbClr val="FF0000"/>
                </a:solidFill>
              </a:rPr>
              <a:t>Brüt üretim ile toplam solunum arasındaki ilişki </a:t>
            </a:r>
            <a:r>
              <a:rPr lang="tr-TR" dirty="0"/>
              <a:t>ekosistemlerin toplam fonksiyonunun ve </a:t>
            </a:r>
            <a:r>
              <a:rPr lang="tr-TR" dirty="0">
                <a:solidFill>
                  <a:srgbClr val="FF0000"/>
                </a:solidFill>
              </a:rPr>
              <a:t>ekolojik </a:t>
            </a:r>
            <a:r>
              <a:rPr lang="tr-TR" dirty="0" err="1">
                <a:solidFill>
                  <a:srgbClr val="FF0000"/>
                </a:solidFill>
              </a:rPr>
              <a:t>süksesyonun</a:t>
            </a:r>
            <a:r>
              <a:rPr lang="tr-TR" dirty="0">
                <a:solidFill>
                  <a:srgbClr val="FF0000"/>
                </a:solidFill>
              </a:rPr>
              <a:t> anlaşılması için önemlidir.</a:t>
            </a:r>
            <a:r>
              <a:rPr lang="tr-TR" dirty="0"/>
              <a:t> Bir ekosistemde yıllık organik madde üretimi,  toplam tüketime eşitse </a:t>
            </a:r>
            <a:r>
              <a:rPr lang="tr-TR" dirty="0">
                <a:solidFill>
                  <a:srgbClr val="0070C0"/>
                </a:solidFill>
              </a:rPr>
              <a:t>(Ü/S=1) burada ekolojik bakımdan bir denge vardır.</a:t>
            </a:r>
            <a:r>
              <a:rPr lang="tr-TR" dirty="0"/>
              <a:t> Buna </a:t>
            </a:r>
            <a:r>
              <a:rPr lang="tr-TR" dirty="0" err="1"/>
              <a:t>klimaks</a:t>
            </a:r>
            <a:r>
              <a:rPr lang="tr-TR" dirty="0"/>
              <a:t> durum denir. </a:t>
            </a:r>
            <a:r>
              <a:rPr lang="tr-TR" dirty="0">
                <a:solidFill>
                  <a:srgbClr val="7030A0"/>
                </a:solidFill>
              </a:rPr>
              <a:t>Eğer yıllık organik madde üretimi toplam tüketimden az ise ( Ü/S &lt;1) ekosistemden organik madde </a:t>
            </a:r>
            <a:r>
              <a:rPr lang="tr-TR" dirty="0" smtClean="0">
                <a:solidFill>
                  <a:srgbClr val="7030A0"/>
                </a:solidFill>
              </a:rPr>
              <a:t>eksilmektedir, bu ekosistemler yok olmakta olan ekosistemlerdir.</a:t>
            </a:r>
          </a:p>
          <a:p>
            <a:pPr algn="just"/>
            <a:r>
              <a:rPr lang="tr-TR" dirty="0">
                <a:solidFill>
                  <a:srgbClr val="7030A0"/>
                </a:solidFill>
              </a:rPr>
              <a:t>V</a:t>
            </a:r>
            <a:r>
              <a:rPr lang="tr-TR" dirty="0" smtClean="0">
                <a:solidFill>
                  <a:srgbClr val="7030A0"/>
                </a:solidFill>
              </a:rPr>
              <a:t>eya </a:t>
            </a:r>
            <a:r>
              <a:rPr lang="tr-TR" dirty="0">
                <a:solidFill>
                  <a:srgbClr val="7030A0"/>
                </a:solidFill>
              </a:rPr>
              <a:t>yıllık organik madde üretimi toplam tüketimden fazla ise (Ü/S &gt;1) ekosisteme organik madde </a:t>
            </a:r>
            <a:r>
              <a:rPr lang="tr-TR" dirty="0" smtClean="0">
                <a:solidFill>
                  <a:srgbClr val="7030A0"/>
                </a:solidFill>
              </a:rPr>
              <a:t>depolanmaktadır</a:t>
            </a:r>
            <a:r>
              <a:rPr lang="tr-TR" dirty="0" smtClean="0"/>
              <a:t>,</a:t>
            </a:r>
            <a:r>
              <a:rPr lang="tr-TR" dirty="0">
                <a:solidFill>
                  <a:srgbClr val="7030A0"/>
                </a:solidFill>
              </a:rPr>
              <a:t> bu ekosistemler </a:t>
            </a:r>
            <a:r>
              <a:rPr lang="tr-TR" dirty="0" smtClean="0">
                <a:solidFill>
                  <a:srgbClr val="7030A0"/>
                </a:solidFill>
              </a:rPr>
              <a:t>gelişmekte olan veya genç ekosistemlerdir</a:t>
            </a:r>
            <a:r>
              <a:rPr lang="tr-TR" dirty="0">
                <a:solidFill>
                  <a:srgbClr val="7030A0"/>
                </a:solidFill>
              </a:rPr>
              <a:t>.</a:t>
            </a:r>
            <a:r>
              <a:rPr lang="tr-TR" dirty="0" smtClean="0"/>
              <a:t> Buna </a:t>
            </a:r>
            <a:r>
              <a:rPr lang="tr-TR" dirty="0"/>
              <a:t>göre ekosistemdeki </a:t>
            </a:r>
            <a:r>
              <a:rPr lang="tr-TR" dirty="0" err="1"/>
              <a:t>biyomas</a:t>
            </a:r>
            <a:r>
              <a:rPr lang="tr-TR" dirty="0"/>
              <a:t> miktarı artar veya eksilir. Bir  ekosistemlerde üretim ile tüketim arasında bir dengesizlik olması halinde ekosistemdeki canlı toplumda bir değişiklik süreci başlar, buna ekolojik </a:t>
            </a:r>
            <a:r>
              <a:rPr lang="tr-TR" dirty="0" err="1"/>
              <a:t>süksesyon</a:t>
            </a:r>
            <a:r>
              <a:rPr lang="tr-TR" dirty="0"/>
              <a:t> denir. </a:t>
            </a:r>
          </a:p>
        </p:txBody>
      </p:sp>
    </p:spTree>
    <p:extLst>
      <p:ext uri="{BB962C8B-B14F-4D97-AF65-F5344CB8AC3E}">
        <p14:creationId xmlns:p14="http://schemas.microsoft.com/office/powerpoint/2010/main" val="2579467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568952" cy="6408712"/>
          </a:xfrm>
        </p:spPr>
        <p:txBody>
          <a:bodyPr>
            <a:normAutofit fontScale="85000" lnSpcReduction="10000"/>
          </a:bodyPr>
          <a:lstStyle/>
          <a:p>
            <a:pPr algn="just"/>
            <a:r>
              <a:rPr lang="tr-TR" dirty="0"/>
              <a:t>Ekolojik </a:t>
            </a:r>
            <a:r>
              <a:rPr lang="tr-TR" dirty="0" err="1"/>
              <a:t>süksesyon</a:t>
            </a:r>
            <a:r>
              <a:rPr lang="tr-TR" dirty="0"/>
              <a:t> şu üç karakteristik ile tanımlanabilir.</a:t>
            </a:r>
          </a:p>
          <a:p>
            <a:pPr algn="just"/>
            <a:r>
              <a:rPr lang="tr-TR" dirty="0"/>
              <a:t>1) Ekolojik </a:t>
            </a:r>
            <a:r>
              <a:rPr lang="tr-TR" dirty="0" err="1"/>
              <a:t>süksesyon</a:t>
            </a:r>
            <a:r>
              <a:rPr lang="tr-TR" dirty="0"/>
              <a:t>, canlılar toplumunun </a:t>
            </a:r>
            <a:r>
              <a:rPr lang="tr-TR" dirty="0">
                <a:solidFill>
                  <a:srgbClr val="7030A0"/>
                </a:solidFill>
              </a:rPr>
              <a:t>doğal kurallara göre cereyan eden</a:t>
            </a:r>
            <a:r>
              <a:rPr lang="tr-TR" dirty="0"/>
              <a:t> değişim sürecidir. </a:t>
            </a:r>
          </a:p>
          <a:p>
            <a:pPr algn="just"/>
            <a:r>
              <a:rPr lang="tr-TR" dirty="0"/>
              <a:t>2) Bu süreç, ekosistemdeki </a:t>
            </a:r>
            <a:r>
              <a:rPr lang="tr-TR" dirty="0">
                <a:solidFill>
                  <a:srgbClr val="7030A0"/>
                </a:solidFill>
              </a:rPr>
              <a:t>canlıların oluşturabileceği </a:t>
            </a:r>
            <a:r>
              <a:rPr lang="tr-TR" dirty="0"/>
              <a:t>bir değişimden kaynaklanabileceği gibi </a:t>
            </a:r>
            <a:r>
              <a:rPr lang="tr-TR" dirty="0" err="1">
                <a:solidFill>
                  <a:srgbClr val="7030A0"/>
                </a:solidFill>
              </a:rPr>
              <a:t>abiyotik</a:t>
            </a:r>
            <a:r>
              <a:rPr lang="tr-TR" dirty="0">
                <a:solidFill>
                  <a:srgbClr val="7030A0"/>
                </a:solidFill>
              </a:rPr>
              <a:t> faktörlerin değişimi </a:t>
            </a:r>
            <a:r>
              <a:rPr lang="tr-TR" dirty="0"/>
              <a:t>sonucu da başlayabilir.</a:t>
            </a:r>
          </a:p>
          <a:p>
            <a:pPr algn="just"/>
            <a:r>
              <a:rPr lang="tr-TR" dirty="0"/>
              <a:t>3) ekolojik </a:t>
            </a:r>
            <a:r>
              <a:rPr lang="tr-TR" dirty="0" err="1"/>
              <a:t>süksesyon</a:t>
            </a:r>
            <a:r>
              <a:rPr lang="tr-TR" dirty="0"/>
              <a:t> süreci, </a:t>
            </a:r>
            <a:r>
              <a:rPr lang="tr-TR" dirty="0">
                <a:solidFill>
                  <a:srgbClr val="7030A0"/>
                </a:solidFill>
              </a:rPr>
              <a:t>o ekosistemde biyolojik olarak oluşan dengeli bir durum ile son bulur</a:t>
            </a:r>
            <a:r>
              <a:rPr lang="tr-TR" dirty="0"/>
              <a:t>. Bu dengeli duruma </a:t>
            </a:r>
            <a:r>
              <a:rPr lang="tr-TR" dirty="0" err="1">
                <a:solidFill>
                  <a:srgbClr val="7030A0"/>
                </a:solidFill>
              </a:rPr>
              <a:t>klimaks</a:t>
            </a:r>
            <a:r>
              <a:rPr lang="tr-TR" dirty="0"/>
              <a:t> denir. </a:t>
            </a:r>
            <a:r>
              <a:rPr lang="tr-TR" dirty="0" err="1"/>
              <a:t>Klimaksın</a:t>
            </a:r>
            <a:r>
              <a:rPr lang="tr-TR" dirty="0"/>
              <a:t> tanımı şu şekilde yapılabilir: " ekosistemlerin uzun zaman sürecinde geçirdikleri ekolojik </a:t>
            </a:r>
            <a:r>
              <a:rPr lang="tr-TR" dirty="0" err="1"/>
              <a:t>süksesyonla</a:t>
            </a:r>
            <a:r>
              <a:rPr lang="tr-TR" dirty="0"/>
              <a:t> (gelişme silsilesi) ulaştıkları; madde dolaşımı, enerji akımı ve ekosistem dengesi bakımından kararlı, toplam ürünün maksimum ve Ü/S oranını 1'e eşit olduğu, olgun ve dengeli hallerini belirten dinamik </a:t>
            </a:r>
            <a:r>
              <a:rPr lang="tr-TR" dirty="0" err="1"/>
              <a:t>şüreçlerdir</a:t>
            </a:r>
            <a:r>
              <a:rPr lang="tr-TR" dirty="0"/>
              <a:t>". </a:t>
            </a:r>
          </a:p>
          <a:p>
            <a:pPr algn="just"/>
            <a:endParaRPr lang="tr-TR" dirty="0"/>
          </a:p>
        </p:txBody>
      </p:sp>
    </p:spTree>
    <p:extLst>
      <p:ext uri="{BB962C8B-B14F-4D97-AF65-F5344CB8AC3E}">
        <p14:creationId xmlns:p14="http://schemas.microsoft.com/office/powerpoint/2010/main" val="2047012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229600" cy="6264696"/>
          </a:xfrm>
        </p:spPr>
        <p:txBody>
          <a:bodyPr/>
          <a:lstStyle/>
          <a:p>
            <a:pPr algn="just"/>
            <a:r>
              <a:rPr lang="tr-TR" dirty="0"/>
              <a:t>Ekolojik </a:t>
            </a:r>
            <a:r>
              <a:rPr lang="tr-TR" dirty="0" err="1"/>
              <a:t>süksesyonda</a:t>
            </a:r>
            <a:r>
              <a:rPr lang="tr-TR" dirty="0"/>
              <a:t> öncü sistemlerden olgun ekosistemlerin (</a:t>
            </a:r>
            <a:r>
              <a:rPr lang="tr-TR" dirty="0" err="1"/>
              <a:t>klimaks</a:t>
            </a:r>
            <a:r>
              <a:rPr lang="tr-TR" dirty="0"/>
              <a:t>) meydana gelmesine kadar geçecek süre, coğrafi konum, genel iklim, </a:t>
            </a:r>
            <a:r>
              <a:rPr lang="tr-TR" dirty="0" err="1"/>
              <a:t>anakaya</a:t>
            </a:r>
            <a:r>
              <a:rPr lang="tr-TR" dirty="0"/>
              <a:t> ve buna benzer diğer fiziksel çevre faktörlerine göre </a:t>
            </a:r>
            <a:r>
              <a:rPr lang="tr-TR" dirty="0" err="1"/>
              <a:t>cok</a:t>
            </a:r>
            <a:r>
              <a:rPr lang="tr-TR" dirty="0"/>
              <a:t> </a:t>
            </a:r>
            <a:r>
              <a:rPr lang="tr-TR" dirty="0" smtClean="0"/>
              <a:t>değişir. </a:t>
            </a:r>
            <a:r>
              <a:rPr lang="tr-TR" dirty="0" err="1" smtClean="0"/>
              <a:t>Klimaks</a:t>
            </a:r>
            <a:r>
              <a:rPr lang="tr-TR" dirty="0" smtClean="0"/>
              <a:t> </a:t>
            </a:r>
            <a:r>
              <a:rPr lang="tr-TR" dirty="0"/>
              <a:t>oluşumu yaklaşık 1000 yılı alırken, terkedilen alanlarda sıcak-ılıman bölgede bir orman ekosistemi 200-300 yıl, bir mera ekosistemi ise 40-50 yılda </a:t>
            </a:r>
            <a:r>
              <a:rPr lang="tr-TR" dirty="0" err="1"/>
              <a:t>klimaksa</a:t>
            </a:r>
            <a:r>
              <a:rPr lang="tr-TR" dirty="0"/>
              <a:t> ulaşabilir.</a:t>
            </a:r>
          </a:p>
          <a:p>
            <a:pPr algn="just"/>
            <a:endParaRPr lang="tr-TR" dirty="0"/>
          </a:p>
        </p:txBody>
      </p:sp>
    </p:spTree>
    <p:extLst>
      <p:ext uri="{BB962C8B-B14F-4D97-AF65-F5344CB8AC3E}">
        <p14:creationId xmlns:p14="http://schemas.microsoft.com/office/powerpoint/2010/main" val="203279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84976" cy="6408712"/>
          </a:xfrm>
        </p:spPr>
        <p:txBody>
          <a:bodyPr>
            <a:normAutofit fontScale="77500" lnSpcReduction="20000"/>
          </a:bodyPr>
          <a:lstStyle/>
          <a:p>
            <a:pPr algn="just"/>
            <a:r>
              <a:rPr lang="tr-TR" dirty="0" err="1"/>
              <a:t>Sükseşyon</a:t>
            </a:r>
            <a:r>
              <a:rPr lang="tr-TR" dirty="0"/>
              <a:t> kendini oluşturan koşulların karakteristiğine göre özel isimler alır ve </a:t>
            </a:r>
            <a:r>
              <a:rPr lang="tr-TR" dirty="0">
                <a:solidFill>
                  <a:srgbClr val="7030A0"/>
                </a:solidFill>
              </a:rPr>
              <a:t>çeşitli </a:t>
            </a:r>
            <a:r>
              <a:rPr lang="tr-TR" dirty="0" err="1">
                <a:solidFill>
                  <a:srgbClr val="7030A0"/>
                </a:solidFill>
              </a:rPr>
              <a:t>süksesyon</a:t>
            </a:r>
            <a:r>
              <a:rPr lang="tr-TR" dirty="0">
                <a:solidFill>
                  <a:srgbClr val="7030A0"/>
                </a:solidFill>
              </a:rPr>
              <a:t> tiplerinden bahsedilir. Ancak burada iki tipi tanımlanacaktı</a:t>
            </a:r>
            <a:r>
              <a:rPr lang="tr-TR" dirty="0"/>
              <a:t>r. </a:t>
            </a:r>
          </a:p>
          <a:p>
            <a:pPr algn="just"/>
            <a:r>
              <a:rPr lang="tr-TR" dirty="0"/>
              <a:t>a) </a:t>
            </a:r>
            <a:r>
              <a:rPr lang="tr-TR" dirty="0" err="1">
                <a:solidFill>
                  <a:srgbClr val="7030A0"/>
                </a:solidFill>
              </a:rPr>
              <a:t>Primek</a:t>
            </a:r>
            <a:r>
              <a:rPr lang="tr-TR" dirty="0">
                <a:solidFill>
                  <a:srgbClr val="7030A0"/>
                </a:solidFill>
              </a:rPr>
              <a:t> </a:t>
            </a:r>
            <a:r>
              <a:rPr lang="tr-TR" dirty="0" err="1">
                <a:solidFill>
                  <a:srgbClr val="7030A0"/>
                </a:solidFill>
              </a:rPr>
              <a:t>sükseseyon</a:t>
            </a:r>
            <a:r>
              <a:rPr lang="tr-TR" dirty="0"/>
              <a:t>: Tüm canlılardan soyutlanmış (steril) bir alanda başlayan gelişme silsilesi ile oluşan </a:t>
            </a:r>
            <a:r>
              <a:rPr lang="tr-TR" dirty="0" err="1"/>
              <a:t>süksesyona</a:t>
            </a:r>
            <a:r>
              <a:rPr lang="tr-TR" dirty="0"/>
              <a:t> denir. Bu alan, çıplak bir kaya, yeni teşekkül etmiş bir kum yığını veya yeni katılaşmış bir yanardağ lavı olabilir. Burada ilk anda çok </a:t>
            </a:r>
            <a:r>
              <a:rPr lang="tr-TR" dirty="0" err="1"/>
              <a:t>elverişşiz</a:t>
            </a:r>
            <a:r>
              <a:rPr lang="tr-TR" dirty="0"/>
              <a:t> yetişme koşulları mevcuttur. Buraya gelebilecek canlı grupları yerden yere değişmekle birlikte sırayla şöyle olabilir: kaya, liken - yosun - eğrelti otu ve tek yıllık diğer yabani otlar - çok yıllık otlar ve çalılar - çam ormanı - çam ve karaağaç </a:t>
            </a:r>
            <a:r>
              <a:rPr lang="tr-TR" dirty="0" err="1"/>
              <a:t>klimaksı</a:t>
            </a:r>
            <a:r>
              <a:rPr lang="tr-TR" dirty="0"/>
              <a:t>. </a:t>
            </a:r>
          </a:p>
          <a:p>
            <a:pPr algn="just"/>
            <a:r>
              <a:rPr lang="tr-TR" dirty="0"/>
              <a:t>b) </a:t>
            </a:r>
            <a:r>
              <a:rPr lang="tr-TR" dirty="0" err="1">
                <a:solidFill>
                  <a:srgbClr val="7030A0"/>
                </a:solidFill>
              </a:rPr>
              <a:t>Sekunder</a:t>
            </a:r>
            <a:r>
              <a:rPr lang="tr-TR" dirty="0">
                <a:solidFill>
                  <a:srgbClr val="7030A0"/>
                </a:solidFill>
              </a:rPr>
              <a:t> </a:t>
            </a:r>
            <a:r>
              <a:rPr lang="tr-TR" dirty="0" err="1">
                <a:solidFill>
                  <a:srgbClr val="7030A0"/>
                </a:solidFill>
              </a:rPr>
              <a:t>süksesyon</a:t>
            </a:r>
            <a:r>
              <a:rPr lang="tr-TR" dirty="0"/>
              <a:t>: Daha önce çok iyi gelişmiş canlı topluluklarının mevcut olduğu yerlerde veya terkedilmiş ya da  derin sürülmüş tarlalar, kökünden kesilmiş ormanlar gibi besleyici maddelerce zengin yerlerde gelişen canlılar ikincil (</a:t>
            </a:r>
            <a:r>
              <a:rPr lang="tr-TR" dirty="0" err="1"/>
              <a:t>sekunder</a:t>
            </a:r>
            <a:r>
              <a:rPr lang="tr-TR" dirty="0"/>
              <a:t>) </a:t>
            </a:r>
            <a:r>
              <a:rPr lang="tr-TR" dirty="0" err="1"/>
              <a:t>süksesyonu</a:t>
            </a:r>
            <a:r>
              <a:rPr lang="tr-TR" dirty="0"/>
              <a:t> oluştururlar. </a:t>
            </a:r>
            <a:r>
              <a:rPr lang="tr-TR" dirty="0" err="1"/>
              <a:t>Sekunder</a:t>
            </a:r>
            <a:r>
              <a:rPr lang="tr-TR" dirty="0"/>
              <a:t> </a:t>
            </a:r>
            <a:r>
              <a:rPr lang="tr-TR" dirty="0" err="1"/>
              <a:t>süksesyonda</a:t>
            </a:r>
            <a:r>
              <a:rPr lang="tr-TR" dirty="0"/>
              <a:t> gelişme hızı </a:t>
            </a:r>
            <a:r>
              <a:rPr lang="tr-TR" dirty="0" err="1"/>
              <a:t>primer</a:t>
            </a:r>
            <a:r>
              <a:rPr lang="tr-TR" dirty="0"/>
              <a:t> </a:t>
            </a:r>
            <a:r>
              <a:rPr lang="tr-TR" dirty="0" err="1"/>
              <a:t>süksesyona</a:t>
            </a:r>
            <a:r>
              <a:rPr lang="tr-TR" dirty="0"/>
              <a:t> oranla çok daha fazladır ve daha az zaman alır. Bu tip </a:t>
            </a:r>
            <a:r>
              <a:rPr lang="tr-TR" dirty="0" err="1"/>
              <a:t>okesistemlerde</a:t>
            </a:r>
            <a:r>
              <a:rPr lang="tr-TR" dirty="0"/>
              <a:t> </a:t>
            </a:r>
            <a:r>
              <a:rPr lang="tr-TR" dirty="0" err="1"/>
              <a:t>klimaksa</a:t>
            </a:r>
            <a:r>
              <a:rPr lang="tr-TR" dirty="0"/>
              <a:t> ulaşma 10-20 yıldan 200 yıla kadar olabilir. </a:t>
            </a:r>
          </a:p>
          <a:p>
            <a:pPr algn="just"/>
            <a:endParaRPr lang="tr-TR" dirty="0"/>
          </a:p>
        </p:txBody>
      </p:sp>
    </p:spTree>
    <p:extLst>
      <p:ext uri="{BB962C8B-B14F-4D97-AF65-F5344CB8AC3E}">
        <p14:creationId xmlns:p14="http://schemas.microsoft.com/office/powerpoint/2010/main" val="224354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EKOLOJİK SÜKSESYONUN ÖNEMİ VE EKOSİSTEMLERDE MEYDANA GETİRDİĞİ DEĞİŞİKLİKLER</a:t>
            </a:r>
          </a:p>
        </p:txBody>
      </p:sp>
      <p:sp>
        <p:nvSpPr>
          <p:cNvPr id="3" name="İçerik Yer Tutucusu 2"/>
          <p:cNvSpPr>
            <a:spLocks noGrp="1"/>
          </p:cNvSpPr>
          <p:nvPr>
            <p:ph idx="1"/>
          </p:nvPr>
        </p:nvSpPr>
        <p:spPr>
          <a:xfrm>
            <a:off x="107504" y="1268760"/>
            <a:ext cx="8856984" cy="5589240"/>
          </a:xfrm>
        </p:spPr>
        <p:txBody>
          <a:bodyPr>
            <a:normAutofit fontScale="62500" lnSpcReduction="20000"/>
          </a:bodyPr>
          <a:lstStyle/>
          <a:p>
            <a:pPr algn="just"/>
            <a:r>
              <a:rPr lang="tr-TR" dirty="0"/>
              <a:t>Bu değişimler kısaca şöyle sıralanabilir.</a:t>
            </a:r>
          </a:p>
          <a:p>
            <a:pPr algn="just"/>
            <a:r>
              <a:rPr lang="tr-TR" dirty="0"/>
              <a:t>1) </a:t>
            </a:r>
            <a:r>
              <a:rPr lang="tr-TR" dirty="0" err="1"/>
              <a:t>Süksesyonla</a:t>
            </a:r>
            <a:r>
              <a:rPr lang="tr-TR" dirty="0"/>
              <a:t> ekosistemlerin gelişimi sağlanmış olur.</a:t>
            </a:r>
          </a:p>
          <a:p>
            <a:pPr algn="just"/>
            <a:r>
              <a:rPr lang="tr-TR" dirty="0"/>
              <a:t>2) Ekosistemlerin enerji akımı ve madde dolaşımında değişiklik olur.</a:t>
            </a:r>
          </a:p>
          <a:p>
            <a:pPr algn="just"/>
            <a:r>
              <a:rPr lang="tr-TR" dirty="0"/>
              <a:t>3) Ekosistemdeki canlıların tür bileşimi ve sayısı değişir.</a:t>
            </a:r>
          </a:p>
          <a:p>
            <a:pPr algn="just"/>
            <a:r>
              <a:rPr lang="tr-TR" dirty="0"/>
              <a:t>4) </a:t>
            </a:r>
            <a:r>
              <a:rPr lang="tr-TR" dirty="0" err="1"/>
              <a:t>Süksesyon</a:t>
            </a:r>
            <a:r>
              <a:rPr lang="tr-TR" dirty="0"/>
              <a:t> sürecinde en yüksek net üretime erişildikten sonra uzun bir süre daha tür sayısı, </a:t>
            </a:r>
            <a:r>
              <a:rPr lang="tr-TR" dirty="0" err="1"/>
              <a:t>biyomas</a:t>
            </a:r>
            <a:r>
              <a:rPr lang="tr-TR" dirty="0"/>
              <a:t> miktarı ve ürün-solunum oranı değişmeye devam eder. </a:t>
            </a:r>
          </a:p>
          <a:p>
            <a:pPr algn="just"/>
            <a:r>
              <a:rPr lang="tr-TR" dirty="0"/>
              <a:t>5) Bir ekosistemin net üretiminde meydana gelen azalma ve buna bağlı olarak          solunumdaki artış ekolojik </a:t>
            </a:r>
            <a:r>
              <a:rPr lang="tr-TR" dirty="0" err="1"/>
              <a:t>süksesyonun</a:t>
            </a:r>
            <a:r>
              <a:rPr lang="tr-TR" dirty="0"/>
              <a:t> en önemli iki belirtisidir. </a:t>
            </a:r>
          </a:p>
          <a:p>
            <a:pPr algn="just"/>
            <a:r>
              <a:rPr lang="tr-TR" dirty="0"/>
              <a:t>6) </a:t>
            </a:r>
            <a:r>
              <a:rPr lang="tr-TR" dirty="0" err="1"/>
              <a:t>Süksesyona</a:t>
            </a:r>
            <a:r>
              <a:rPr lang="tr-TR" dirty="0"/>
              <a:t> başka ekosistemlerdeki canlılar da katılabilir.</a:t>
            </a:r>
          </a:p>
          <a:p>
            <a:pPr algn="just"/>
            <a:r>
              <a:rPr lang="tr-TR" dirty="0"/>
              <a:t>7) </a:t>
            </a:r>
            <a:r>
              <a:rPr lang="tr-TR" dirty="0" err="1"/>
              <a:t>Sükseşyon</a:t>
            </a:r>
            <a:r>
              <a:rPr lang="tr-TR" dirty="0"/>
              <a:t> ile ekosistemlerin denge durumuna kavuşması sağlanır. Bu denge de uzun ömürlü türlerin ekosisteme hakim olması ile gerçekleşir.</a:t>
            </a:r>
          </a:p>
          <a:p>
            <a:pPr algn="just"/>
            <a:r>
              <a:rPr lang="tr-TR" dirty="0"/>
              <a:t>8) Doğal </a:t>
            </a:r>
            <a:r>
              <a:rPr lang="tr-TR" dirty="0" err="1"/>
              <a:t>süksesyonun</a:t>
            </a:r>
            <a:r>
              <a:rPr lang="tr-TR" dirty="0"/>
              <a:t> , topluma ait türler üzerine baskısı, ekolojik gelişimi denge durumuna yaklaşması oranında artar. </a:t>
            </a:r>
          </a:p>
          <a:p>
            <a:pPr algn="just"/>
            <a:r>
              <a:rPr lang="tr-TR" dirty="0"/>
              <a:t>9)</a:t>
            </a:r>
            <a:r>
              <a:rPr lang="tr-TR" dirty="0" err="1"/>
              <a:t>Süksesyon</a:t>
            </a:r>
            <a:r>
              <a:rPr lang="tr-TR" dirty="0"/>
              <a:t> ekosistemin </a:t>
            </a:r>
            <a:r>
              <a:rPr lang="tr-TR" dirty="0" err="1"/>
              <a:t>klimaksa</a:t>
            </a:r>
            <a:r>
              <a:rPr lang="tr-TR" dirty="0"/>
              <a:t> ulaşması ile son aşamasına ulaşır. Böylece;</a:t>
            </a:r>
          </a:p>
          <a:p>
            <a:pPr algn="just"/>
            <a:r>
              <a:rPr lang="tr-TR" dirty="0"/>
              <a:t>10) </a:t>
            </a:r>
            <a:r>
              <a:rPr lang="tr-TR" dirty="0" err="1"/>
              <a:t>Biyomas</a:t>
            </a:r>
            <a:r>
              <a:rPr lang="tr-TR" dirty="0"/>
              <a:t> miktarı artarak maksimuma ulaşır.</a:t>
            </a:r>
          </a:p>
          <a:p>
            <a:pPr algn="just"/>
            <a:r>
              <a:rPr lang="tr-TR" dirty="0"/>
              <a:t>11) Net ürün depolaması olmaz, üretilen tüm ürün solunumla tüketilir. </a:t>
            </a:r>
          </a:p>
          <a:p>
            <a:pPr algn="just"/>
            <a:r>
              <a:rPr lang="tr-TR" dirty="0"/>
              <a:t>12) </a:t>
            </a:r>
            <a:r>
              <a:rPr lang="tr-TR" dirty="0" err="1"/>
              <a:t>Klimaksa</a:t>
            </a:r>
            <a:r>
              <a:rPr lang="tr-TR" dirty="0"/>
              <a:t> ulaştıktan sonra da tür sayısı değişebilir. </a:t>
            </a:r>
          </a:p>
          <a:p>
            <a:pPr algn="just"/>
            <a:endParaRPr lang="tr-TR" dirty="0"/>
          </a:p>
        </p:txBody>
      </p:sp>
    </p:spTree>
    <p:extLst>
      <p:ext uri="{BB962C8B-B14F-4D97-AF65-F5344CB8AC3E}">
        <p14:creationId xmlns:p14="http://schemas.microsoft.com/office/powerpoint/2010/main" val="3186103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1143000"/>
          </a:xfrm>
        </p:spPr>
        <p:txBody>
          <a:bodyPr>
            <a:normAutofit fontScale="90000"/>
          </a:bodyPr>
          <a:lstStyle/>
          <a:p>
            <a:pPr algn="just"/>
            <a:r>
              <a:rPr lang="tr-TR"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E</a:t>
            </a:r>
            <a:r>
              <a:rPr lang="tr-TR"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kolojik </a:t>
            </a:r>
            <a:r>
              <a:rPr lang="tr-TR"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süksesyonun</a:t>
            </a:r>
            <a:r>
              <a:rPr lang="tr-TR"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oluşturduğu değişiklikler Konusunda Ders Notunda Tabloyu İnceleyiniz.</a:t>
            </a:r>
            <a:endParaRPr lang="tr-TR" sz="3200" dirty="0"/>
          </a:p>
        </p:txBody>
      </p:sp>
      <p:sp>
        <p:nvSpPr>
          <p:cNvPr id="3" name="İçerik Yer Tutucusu 2"/>
          <p:cNvSpPr>
            <a:spLocks noGrp="1"/>
          </p:cNvSpPr>
          <p:nvPr>
            <p:ph idx="1"/>
          </p:nvPr>
        </p:nvSpPr>
        <p:spPr>
          <a:xfrm>
            <a:off x="457200" y="1340768"/>
            <a:ext cx="8229600" cy="4785395"/>
          </a:xfrm>
        </p:spPr>
        <p:txBody>
          <a:bodyPr>
            <a:normAutofit fontScale="92500" lnSpcReduction="10000"/>
          </a:bodyPr>
          <a:lstStyle/>
          <a:p>
            <a:pPr algn="just"/>
            <a:r>
              <a:rPr lang="tr-TR" dirty="0" smtClean="0"/>
              <a:t>EKO</a:t>
            </a:r>
            <a:r>
              <a:rPr lang="tr-TR" dirty="0"/>
              <a:t>SİSTEMLERİN DİNAMİK </a:t>
            </a:r>
            <a:r>
              <a:rPr lang="tr-TR" dirty="0" smtClean="0"/>
              <a:t>YAPISI</a:t>
            </a:r>
          </a:p>
          <a:p>
            <a:pPr algn="just"/>
            <a:r>
              <a:rPr lang="tr-TR" dirty="0"/>
              <a:t>Ekosistemlerin yapı ve fonksiyonlarında değişiklik meydana getiren en önemli faktör zamandır. </a:t>
            </a:r>
            <a:endParaRPr lang="tr-TR" dirty="0" smtClean="0"/>
          </a:p>
          <a:p>
            <a:pPr algn="just"/>
            <a:r>
              <a:rPr lang="tr-TR" dirty="0"/>
              <a:t>Zaman faktörü ekosistemlerin özellikle madde dolaşımı ve enerji akımı üzerinde etkili olarak dinamik yapısını değiştirmektedir. Buna göre ekosistemler, "</a:t>
            </a:r>
            <a:r>
              <a:rPr lang="tr-TR" dirty="0">
                <a:solidFill>
                  <a:srgbClr val="7030A0"/>
                </a:solidFill>
              </a:rPr>
              <a:t>genç" "olgun" ve "yaşlı" </a:t>
            </a:r>
            <a:r>
              <a:rPr lang="tr-TR" dirty="0"/>
              <a:t>olmak üzere üç ana dinamik yapı gösterirler. </a:t>
            </a:r>
            <a:r>
              <a:rPr lang="tr-TR" dirty="0">
                <a:solidFill>
                  <a:srgbClr val="00B0F0"/>
                </a:solidFill>
              </a:rPr>
              <a:t>Bunlardan birincisine "gelişmekte olan", ikincisine " denge halinde olan" ve üçüncüsüne de " "gerilemekte olan" sistemler</a:t>
            </a:r>
            <a:r>
              <a:rPr lang="tr-TR" dirty="0"/>
              <a:t> ismi verilmektedir (şekil </a:t>
            </a:r>
            <a:r>
              <a:rPr lang="tr-TR" dirty="0" smtClean="0"/>
              <a:t>). </a:t>
            </a:r>
            <a:endParaRPr lang="tr-TR" dirty="0"/>
          </a:p>
          <a:p>
            <a:pPr algn="just"/>
            <a:endParaRPr lang="tr-TR" dirty="0"/>
          </a:p>
        </p:txBody>
      </p:sp>
    </p:spTree>
    <p:extLst>
      <p:ext uri="{BB962C8B-B14F-4D97-AF65-F5344CB8AC3E}">
        <p14:creationId xmlns:p14="http://schemas.microsoft.com/office/powerpoint/2010/main" val="3525267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t>Ekosistemlerin dinamik </a:t>
            </a:r>
            <a:r>
              <a:rPr lang="tr-TR" sz="3200" dirty="0" smtClean="0"/>
              <a:t>yapısı</a:t>
            </a:r>
            <a:r>
              <a:rPr lang="tr-TR" sz="3200" dirty="0"/>
              <a:t> </a:t>
            </a:r>
            <a:r>
              <a:rPr lang="tr-TR" sz="3200" dirty="0" smtClean="0"/>
              <a:t/>
            </a:r>
            <a:br>
              <a:rPr lang="tr-TR" sz="3200" dirty="0" smtClean="0"/>
            </a:br>
            <a:r>
              <a:rPr lang="tr-TR" sz="2000" dirty="0" smtClean="0"/>
              <a:t>(Ekosistem değişimi olarak </a:t>
            </a:r>
            <a:r>
              <a:rPr lang="tr-TR" sz="2000" dirty="0" err="1" smtClean="0"/>
              <a:t>biyomas</a:t>
            </a:r>
            <a:r>
              <a:rPr lang="tr-TR" sz="2000" dirty="0" smtClean="0"/>
              <a:t>, canlı türü, genetik çeşitlilik, … </a:t>
            </a:r>
            <a:r>
              <a:rPr lang="tr-TR" sz="2000" dirty="0" err="1" smtClean="0"/>
              <a:t>vs</a:t>
            </a:r>
            <a:r>
              <a:rPr lang="tr-TR" sz="2000" dirty="0" smtClean="0"/>
              <a:t>)</a:t>
            </a:r>
            <a:endParaRPr lang="tr-TR" sz="2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916832"/>
            <a:ext cx="8385658"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9313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YERYÜZÜNÜN BÜYÜK </a:t>
            </a:r>
            <a:r>
              <a:rPr lang="tr-TR" dirty="0" smtClean="0"/>
              <a:t>EKOSİSTEMLERİ /DOĞAL DENGE</a:t>
            </a:r>
            <a:endParaRPr lang="tr-TR" dirty="0"/>
          </a:p>
        </p:txBody>
      </p:sp>
      <p:sp>
        <p:nvSpPr>
          <p:cNvPr id="3" name="İçerik Yer Tutucusu 2"/>
          <p:cNvSpPr>
            <a:spLocks noGrp="1"/>
          </p:cNvSpPr>
          <p:nvPr>
            <p:ph idx="1"/>
          </p:nvPr>
        </p:nvSpPr>
        <p:spPr>
          <a:xfrm>
            <a:off x="107504" y="1600200"/>
            <a:ext cx="8928992" cy="5141168"/>
          </a:xfrm>
        </p:spPr>
        <p:txBody>
          <a:bodyPr>
            <a:normAutofit fontScale="85000" lnSpcReduction="10000"/>
          </a:bodyPr>
          <a:lstStyle/>
          <a:p>
            <a:pPr algn="just"/>
            <a:r>
              <a:rPr lang="tr-TR" dirty="0"/>
              <a:t>Y</a:t>
            </a:r>
            <a:r>
              <a:rPr lang="tr-TR" dirty="0" smtClean="0"/>
              <a:t>eryüzünde </a:t>
            </a:r>
            <a:r>
              <a:rPr lang="tr-TR" dirty="0"/>
              <a:t>1 santimetrekareden tüm evreni içene alan kilometrelerce karelik ekosistemlere varıncaya kadar milyonlarca ekosistem </a:t>
            </a:r>
            <a:r>
              <a:rPr lang="tr-TR" dirty="0" smtClean="0"/>
              <a:t>iç içe </a:t>
            </a:r>
            <a:r>
              <a:rPr lang="tr-TR" dirty="0"/>
              <a:t>girmiş durumdadır. Bu ekosistemleri ayrı ayrı tasnif etmek ve incelemek imkanı yoktur. Ancak yeryüzünü oluşturan büyük iklim kuşaklarına ait ekosistemleri kabaca gruplandırarak incelemek suretiyle ekosistemler hakkında genel bir bilgi sahibi olabiliriz. Bu nedenle dünyamızdaki tüm ekosistemlerin oluşturduğu biyosfer ismini verdiğimiz canlılar dünyası yapı ve fonksiyonları bakımından birbirinden oldukça ayrıcalıklar gösteren,  sulara ait ekosistemler ve karasal ekosistemler olmak üzere iki ana gruba ayrılır. Bu ekosistemler aşağıdaki gibi gruplandırılabilir. </a:t>
            </a:r>
          </a:p>
          <a:p>
            <a:pPr algn="just"/>
            <a:endParaRPr lang="tr-TR" dirty="0"/>
          </a:p>
        </p:txBody>
      </p:sp>
    </p:spTree>
    <p:extLst>
      <p:ext uri="{BB962C8B-B14F-4D97-AF65-F5344CB8AC3E}">
        <p14:creationId xmlns:p14="http://schemas.microsoft.com/office/powerpoint/2010/main" val="159618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tr-TR"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EKOLO0JİK DEĞİŞİMLER</a:t>
            </a:r>
            <a:endParaRPr lang="tr-TR"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İçerik Yer Tutucusu 2"/>
          <p:cNvSpPr>
            <a:spLocks noGrp="1"/>
          </p:cNvSpPr>
          <p:nvPr>
            <p:ph idx="1"/>
          </p:nvPr>
        </p:nvSpPr>
        <p:spPr/>
        <p:txBody>
          <a:bodyPr>
            <a:normAutofit/>
          </a:bodyPr>
          <a:lstStyle/>
          <a:p>
            <a:pPr marL="0" indent="0">
              <a:buNone/>
            </a:pPr>
            <a:r>
              <a:rPr lang="tr-TR" dirty="0"/>
              <a:t>Ekosistemlerin zamanla geçirdikleri düzen değişiklikleri farklı üçü ayrı  ekolojik </a:t>
            </a:r>
            <a:r>
              <a:rPr lang="tr-TR" dirty="0" err="1"/>
              <a:t>şüreçden</a:t>
            </a:r>
            <a:r>
              <a:rPr lang="tr-TR" dirty="0"/>
              <a:t>  kaynaklanır.  </a:t>
            </a:r>
            <a:endParaRPr lang="tr-TR" dirty="0" smtClean="0"/>
          </a:p>
          <a:p>
            <a:pPr marL="0" indent="0">
              <a:buNone/>
            </a:pPr>
            <a:r>
              <a:rPr lang="tr-TR" dirty="0" smtClean="0"/>
              <a:t>(</a:t>
            </a:r>
            <a:r>
              <a:rPr lang="tr-TR" dirty="0"/>
              <a:t>1) K</a:t>
            </a:r>
            <a:r>
              <a:rPr lang="tr-TR" dirty="0" smtClean="0"/>
              <a:t>ısa </a:t>
            </a:r>
            <a:r>
              <a:rPr lang="tr-TR" dirty="0"/>
              <a:t>süreli ve rastlantıya bağlı ekolojik olaylar. </a:t>
            </a:r>
            <a:endParaRPr lang="tr-TR" dirty="0" smtClean="0"/>
          </a:p>
          <a:p>
            <a:pPr marL="0" indent="0">
              <a:buNone/>
            </a:pPr>
            <a:r>
              <a:rPr lang="tr-TR" dirty="0" smtClean="0"/>
              <a:t>(</a:t>
            </a:r>
            <a:r>
              <a:rPr lang="tr-TR" dirty="0"/>
              <a:t>2) Periyodik olarak tekrarlanan ekolojik olaylar. </a:t>
            </a:r>
            <a:endParaRPr lang="tr-TR" dirty="0" smtClean="0"/>
          </a:p>
          <a:p>
            <a:pPr marL="0" indent="0">
              <a:buNone/>
            </a:pPr>
            <a:r>
              <a:rPr lang="tr-TR" dirty="0" smtClean="0"/>
              <a:t>(</a:t>
            </a:r>
            <a:r>
              <a:rPr lang="tr-TR" dirty="0"/>
              <a:t>3) Sürekli ve sistemli olarak meydana gelen olaylar.</a:t>
            </a:r>
          </a:p>
          <a:p>
            <a:endParaRPr lang="tr-TR" dirty="0"/>
          </a:p>
        </p:txBody>
      </p:sp>
    </p:spTree>
    <p:extLst>
      <p:ext uri="{BB962C8B-B14F-4D97-AF65-F5344CB8AC3E}">
        <p14:creationId xmlns:p14="http://schemas.microsoft.com/office/powerpoint/2010/main" val="3100564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480720"/>
          </a:xfrm>
        </p:spPr>
        <p:txBody>
          <a:bodyPr>
            <a:normAutofit fontScale="92500" lnSpcReduction="10000"/>
          </a:bodyPr>
          <a:lstStyle/>
          <a:p>
            <a:pPr marL="0" indent="0">
              <a:buNone/>
            </a:pPr>
            <a:r>
              <a:rPr lang="tr-TR" dirty="0"/>
              <a:t> 1. Sulara ait büyük ekosistemler</a:t>
            </a:r>
          </a:p>
          <a:p>
            <a:pPr marL="0" indent="0">
              <a:buNone/>
            </a:pPr>
            <a:r>
              <a:rPr lang="tr-TR" dirty="0"/>
              <a:t>       a) Okyanuslar</a:t>
            </a:r>
          </a:p>
          <a:p>
            <a:pPr marL="0" indent="0">
              <a:buNone/>
            </a:pPr>
            <a:r>
              <a:rPr lang="tr-TR" dirty="0"/>
              <a:t> </a:t>
            </a:r>
            <a:r>
              <a:rPr lang="tr-TR" dirty="0" smtClean="0"/>
              <a:t>      b</a:t>
            </a:r>
            <a:r>
              <a:rPr lang="tr-TR" dirty="0"/>
              <a:t>) Denizler </a:t>
            </a:r>
          </a:p>
          <a:p>
            <a:pPr marL="0" indent="0">
              <a:buNone/>
            </a:pPr>
            <a:r>
              <a:rPr lang="tr-TR" dirty="0"/>
              <a:t>       c) Nehir ağızları ve deniz kıyıları</a:t>
            </a:r>
          </a:p>
          <a:p>
            <a:pPr marL="0" indent="0">
              <a:buNone/>
            </a:pPr>
            <a:r>
              <a:rPr lang="tr-TR" dirty="0"/>
              <a:t>       d) Nehir ve ırmaklar</a:t>
            </a:r>
          </a:p>
          <a:p>
            <a:pPr marL="0" indent="0">
              <a:buNone/>
            </a:pPr>
            <a:r>
              <a:rPr lang="tr-TR" dirty="0"/>
              <a:t>       e) Göl ve göletler</a:t>
            </a:r>
          </a:p>
          <a:p>
            <a:pPr marL="0" indent="0">
              <a:buNone/>
            </a:pPr>
            <a:r>
              <a:rPr lang="tr-TR" dirty="0"/>
              <a:t>       f) Tatlısı bataklıkları</a:t>
            </a:r>
          </a:p>
          <a:p>
            <a:pPr marL="0" indent="0">
              <a:buNone/>
            </a:pPr>
            <a:r>
              <a:rPr lang="tr-TR" dirty="0"/>
              <a:t>   2. Karasal büyük ekosistemler (</a:t>
            </a:r>
            <a:r>
              <a:rPr lang="tr-TR" dirty="0" err="1"/>
              <a:t>biyomlar</a:t>
            </a:r>
            <a:r>
              <a:rPr lang="tr-TR" dirty="0"/>
              <a:t>)</a:t>
            </a:r>
          </a:p>
          <a:p>
            <a:pPr marL="0" indent="0">
              <a:buNone/>
            </a:pPr>
            <a:r>
              <a:rPr lang="tr-TR" dirty="0"/>
              <a:t>        a) Çöller</a:t>
            </a:r>
          </a:p>
          <a:p>
            <a:pPr marL="0" indent="0">
              <a:buNone/>
            </a:pPr>
            <a:r>
              <a:rPr lang="tr-TR" dirty="0"/>
              <a:t>        b) </a:t>
            </a:r>
            <a:r>
              <a:rPr lang="tr-TR" dirty="0" err="1"/>
              <a:t>Tudralar</a:t>
            </a:r>
            <a:endParaRPr lang="tr-TR" dirty="0"/>
          </a:p>
          <a:p>
            <a:pPr marL="0" indent="0">
              <a:buNone/>
            </a:pPr>
            <a:r>
              <a:rPr lang="tr-TR" dirty="0"/>
              <a:t>        c) Step ve savanlar</a:t>
            </a:r>
          </a:p>
          <a:p>
            <a:pPr marL="0" indent="0">
              <a:buNone/>
            </a:pPr>
            <a:r>
              <a:rPr lang="tr-TR" dirty="0"/>
              <a:t>        d) Ormanlar</a:t>
            </a:r>
          </a:p>
          <a:p>
            <a:pPr marL="0" indent="0">
              <a:buNone/>
            </a:pPr>
            <a:r>
              <a:rPr lang="tr-TR" dirty="0"/>
              <a:t>        e) Orman kıyıları ve yerleşim alanları</a:t>
            </a:r>
          </a:p>
        </p:txBody>
      </p:sp>
    </p:spTree>
    <p:extLst>
      <p:ext uri="{BB962C8B-B14F-4D97-AF65-F5344CB8AC3E}">
        <p14:creationId xmlns:p14="http://schemas.microsoft.com/office/powerpoint/2010/main" val="2100923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928992" cy="1143000"/>
          </a:xfrm>
        </p:spPr>
        <p:txBody>
          <a:bodyPr>
            <a:noAutofit/>
          </a:bodyPr>
          <a:lstStyle/>
          <a:p>
            <a:r>
              <a:rPr lang="tr-TR" sz="2400" dirty="0"/>
              <a:t>İnceleme ve araştırma kolaylığı bakımından </a:t>
            </a:r>
            <a:r>
              <a:rPr lang="tr-TR" sz="2400" dirty="0" smtClean="0"/>
              <a:t/>
            </a:r>
            <a:br>
              <a:rPr lang="tr-TR" sz="2400" dirty="0" smtClean="0"/>
            </a:br>
            <a:r>
              <a:rPr lang="tr-TR" sz="2400" dirty="0" smtClean="0">
                <a:solidFill>
                  <a:srgbClr val="7030A0"/>
                </a:solidFill>
              </a:rPr>
              <a:t>biyosfer </a:t>
            </a:r>
            <a:r>
              <a:rPr lang="tr-TR" sz="2400" dirty="0">
                <a:solidFill>
                  <a:srgbClr val="7030A0"/>
                </a:solidFill>
              </a:rPr>
              <a:t>ekosistemlere, ekosistemler </a:t>
            </a:r>
            <a:r>
              <a:rPr lang="tr-TR" sz="2400" dirty="0" err="1">
                <a:solidFill>
                  <a:srgbClr val="7030A0"/>
                </a:solidFill>
              </a:rPr>
              <a:t>biyotoplara</a:t>
            </a:r>
            <a:r>
              <a:rPr lang="tr-TR" sz="2400" dirty="0">
                <a:solidFill>
                  <a:srgbClr val="7030A0"/>
                </a:solidFill>
              </a:rPr>
              <a:t>, </a:t>
            </a:r>
            <a:r>
              <a:rPr lang="tr-TR" sz="2400" dirty="0" err="1">
                <a:solidFill>
                  <a:srgbClr val="7030A0"/>
                </a:solidFill>
              </a:rPr>
              <a:t>biyotoplar</a:t>
            </a:r>
            <a:r>
              <a:rPr lang="tr-TR" sz="2400" dirty="0">
                <a:solidFill>
                  <a:srgbClr val="7030A0"/>
                </a:solidFill>
              </a:rPr>
              <a:t> da </a:t>
            </a:r>
            <a:r>
              <a:rPr lang="tr-TR" sz="2400" dirty="0" smtClean="0">
                <a:solidFill>
                  <a:srgbClr val="7030A0"/>
                </a:solidFill>
              </a:rPr>
              <a:t>ekolojik  nişlere </a:t>
            </a:r>
            <a:r>
              <a:rPr lang="tr-TR" sz="2400" dirty="0"/>
              <a:t>ayrılmaktadır</a:t>
            </a:r>
            <a:r>
              <a:rPr lang="tr-TR" sz="2400" dirty="0" smtClean="0"/>
              <a:t>. </a:t>
            </a:r>
            <a:r>
              <a:rPr lang="tr-TR" sz="2400" dirty="0"/>
              <a:t/>
            </a:r>
            <a:br>
              <a:rPr lang="tr-TR" sz="2400" dirty="0"/>
            </a:br>
            <a:endParaRPr lang="tr-TR" sz="2400" dirty="0"/>
          </a:p>
        </p:txBody>
      </p:sp>
      <p:sp>
        <p:nvSpPr>
          <p:cNvPr id="3" name="İçerik Yer Tutucusu 2"/>
          <p:cNvSpPr>
            <a:spLocks noGrp="1"/>
          </p:cNvSpPr>
          <p:nvPr>
            <p:ph idx="1"/>
          </p:nvPr>
        </p:nvSpPr>
        <p:spPr>
          <a:xfrm>
            <a:off x="107504" y="1196752"/>
            <a:ext cx="8579296" cy="5544616"/>
          </a:xfrm>
        </p:spPr>
        <p:txBody>
          <a:bodyPr>
            <a:normAutofit fontScale="85000" lnSpcReduction="20000"/>
          </a:bodyPr>
          <a:lstStyle/>
          <a:p>
            <a:pPr algn="just"/>
            <a:r>
              <a:rPr lang="tr-TR" dirty="0"/>
              <a:t>Karasal </a:t>
            </a:r>
            <a:r>
              <a:rPr lang="tr-TR" dirty="0" smtClean="0"/>
              <a:t>ekosistemler fonksiyonel </a:t>
            </a:r>
            <a:r>
              <a:rPr lang="tr-TR" dirty="0"/>
              <a:t>bakımdan birbirinden farklıdır ve burada beş </a:t>
            </a:r>
            <a:r>
              <a:rPr lang="tr-TR" dirty="0" err="1"/>
              <a:t>biyoma</a:t>
            </a:r>
            <a:r>
              <a:rPr lang="tr-TR" dirty="0"/>
              <a:t>  ayrılmakla beraber, bazı araştırmacılar tarafından </a:t>
            </a:r>
            <a:r>
              <a:rPr lang="tr-TR" dirty="0" err="1"/>
              <a:t>onbir</a:t>
            </a:r>
            <a:r>
              <a:rPr lang="tr-TR" dirty="0"/>
              <a:t> </a:t>
            </a:r>
            <a:r>
              <a:rPr lang="tr-TR" dirty="0" err="1"/>
              <a:t>biyoma</a:t>
            </a:r>
            <a:r>
              <a:rPr lang="tr-TR" dirty="0"/>
              <a:t> da ayrılmaktadırlar. </a:t>
            </a:r>
            <a:r>
              <a:rPr lang="tr-TR" dirty="0" err="1">
                <a:solidFill>
                  <a:srgbClr val="FF0000"/>
                </a:solidFill>
              </a:rPr>
              <a:t>Biyom</a:t>
            </a:r>
            <a:r>
              <a:rPr lang="tr-TR" dirty="0">
                <a:solidFill>
                  <a:srgbClr val="FF0000"/>
                </a:solidFill>
              </a:rPr>
              <a:t>,</a:t>
            </a:r>
            <a:r>
              <a:rPr lang="tr-TR" dirty="0">
                <a:solidFill>
                  <a:srgbClr val="00B0F0"/>
                </a:solidFill>
              </a:rPr>
              <a:t> büyük coğrafi bölgeleri </a:t>
            </a:r>
            <a:r>
              <a:rPr lang="tr-TR" dirty="0" err="1">
                <a:solidFill>
                  <a:srgbClr val="00B0F0"/>
                </a:solidFill>
              </a:rPr>
              <a:t>keplayan</a:t>
            </a:r>
            <a:r>
              <a:rPr lang="tr-TR" dirty="0">
                <a:solidFill>
                  <a:srgbClr val="00B0F0"/>
                </a:solidFill>
              </a:rPr>
              <a:t>, tür bileşimi bakamından benzer bitki ve hayvan topluluklarına sahip, benzer toplum yapısı gösteren büyük karasal yaşam kuşaklarıdır veya büyük coğrafi bölgeleri kaplayan büyük yaşam kuşaklarının karakteristik flora ve faunasının oluşturduğu yaşam birlikleridir</a:t>
            </a:r>
            <a:r>
              <a:rPr lang="tr-TR" dirty="0"/>
              <a:t>, şeklinde tanımlanabilir.  Yeryüzünde enlem dereceleri ile  ekvatordan uzaklığa bağlı olarak buralardaki iklim koşulları da karakteristik olarak değişmektedir. İklim özelliklerinin değişimi de canlı toplumlarının tür bileşimini değiştirmektedir. Aynı şeyler büyük iklim farklılıkları oluşturan denizden yükseklik için de geçerlidir. </a:t>
            </a:r>
          </a:p>
        </p:txBody>
      </p:sp>
    </p:spTree>
    <p:extLst>
      <p:ext uri="{BB962C8B-B14F-4D97-AF65-F5344CB8AC3E}">
        <p14:creationId xmlns:p14="http://schemas.microsoft.com/office/powerpoint/2010/main" val="4164100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706090"/>
          </a:xfrm>
        </p:spPr>
        <p:txBody>
          <a:bodyPr>
            <a:normAutofit/>
          </a:bodyPr>
          <a:lstStyle/>
          <a:p>
            <a:r>
              <a:rPr lang="tr-TR" sz="3200" dirty="0" smtClean="0"/>
              <a:t>DPĞAL DENGE/ ORMAN </a:t>
            </a:r>
            <a:r>
              <a:rPr lang="tr-TR" sz="3200" dirty="0"/>
              <a:t>EKOSİSTEMLERİ</a:t>
            </a:r>
          </a:p>
        </p:txBody>
      </p:sp>
      <p:sp>
        <p:nvSpPr>
          <p:cNvPr id="3" name="İçerik Yer Tutucusu 2"/>
          <p:cNvSpPr>
            <a:spLocks noGrp="1"/>
          </p:cNvSpPr>
          <p:nvPr>
            <p:ph idx="1"/>
          </p:nvPr>
        </p:nvSpPr>
        <p:spPr>
          <a:xfrm>
            <a:off x="179512" y="1052736"/>
            <a:ext cx="8507288" cy="5472608"/>
          </a:xfrm>
        </p:spPr>
        <p:txBody>
          <a:bodyPr/>
          <a:lstStyle/>
          <a:p>
            <a:pPr algn="just"/>
            <a:r>
              <a:rPr lang="tr-TR" dirty="0"/>
              <a:t>Ormanın hukuki tanımı ülkemiz için " emekle yetiştirilen ve kendiliğinden yetişen ağaç ve ağaççık toplulukları yerleriyle birlikte orman sayılır" şeklinde yapılmaktadır. Bilimsel bir tanım olarak da " en az 1 hektar yüklüğünde yer kaplayan, ağaç ve ağaççıkların; çalılar, otlar, toprak üstü ve toprak altı flora ve faunasıyla birlikte oluşturduğu bir yaşam birliğidir" şeklinde tanımlanabilir. </a:t>
            </a:r>
          </a:p>
        </p:txBody>
      </p:sp>
    </p:spTree>
    <p:extLst>
      <p:ext uri="{BB962C8B-B14F-4D97-AF65-F5344CB8AC3E}">
        <p14:creationId xmlns:p14="http://schemas.microsoft.com/office/powerpoint/2010/main" val="1843657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Ormanların doğal denge üzerinde etkili fonksiyonları </a:t>
            </a:r>
            <a:r>
              <a:rPr lang="tr-TR" b="1" dirty="0" err="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fonksiyonları</a:t>
            </a:r>
            <a:r>
              <a:rPr lang="tr-TR"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algn="just"/>
            <a:r>
              <a:rPr lang="tr-TR" dirty="0"/>
              <a:t>B</a:t>
            </a:r>
            <a:r>
              <a:rPr lang="tr-TR" dirty="0" smtClean="0"/>
              <a:t>ir ülke veya kara parçasının ekolojik dolaşımlarını düzenli olarak yapabilmesi ve doğal dengesini muhafaza edebilmesi için bilimsel olarak en az % 25'inin ormanlarla kaplı olması gerektiği ortaya konulmuştur. </a:t>
            </a:r>
          </a:p>
          <a:p>
            <a:pPr algn="just"/>
            <a:r>
              <a:rPr lang="tr-TR" dirty="0"/>
              <a:t>Ülkemiz 77 945 200 hektar karasal alana sahip olup bunun  20 265 000 hektarı (%26'sı) ormanlarla kaplıdır. </a:t>
            </a:r>
            <a:r>
              <a:rPr lang="tr-TR" dirty="0" smtClean="0"/>
              <a:t>Ekolojik denge olarak kritik durumdayız. Bazı bölgelerimizde erozyon çok şiddetlidir.</a:t>
            </a:r>
            <a:endParaRPr lang="tr-TR" dirty="0"/>
          </a:p>
        </p:txBody>
      </p:sp>
    </p:spTree>
    <p:extLst>
      <p:ext uri="{BB962C8B-B14F-4D97-AF65-F5344CB8AC3E}">
        <p14:creationId xmlns:p14="http://schemas.microsoft.com/office/powerpoint/2010/main" val="245617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tr-TR" sz="3100" b="1" dirty="0">
                <a:ln/>
                <a:solidFill>
                  <a:schemeClr val="accent3"/>
                </a:solidFill>
              </a:rPr>
              <a:t>Ormanların doğal denge üzerinde etkili fonksiyonları </a:t>
            </a:r>
            <a:r>
              <a:rPr lang="tr-TR" sz="3100" b="1" dirty="0" err="1">
                <a:ln/>
                <a:solidFill>
                  <a:schemeClr val="accent3"/>
                </a:solidFill>
              </a:rPr>
              <a:t>fonksiyonları</a:t>
            </a:r>
            <a:r>
              <a:rPr lang="tr-TR" sz="3100" b="1" dirty="0">
                <a:ln/>
                <a:solidFill>
                  <a:schemeClr val="accent3"/>
                </a:solidFill>
              </a:rPr>
              <a:t>; </a:t>
            </a:r>
            <a:r>
              <a:rPr lang="tr-TR" b="1" dirty="0">
                <a:ln/>
                <a:solidFill>
                  <a:schemeClr val="accent3"/>
                </a:solidFill>
              </a:rPr>
              <a:t/>
            </a:r>
            <a:br>
              <a:rPr lang="tr-TR" b="1" dirty="0">
                <a:ln/>
                <a:solidFill>
                  <a:schemeClr val="accent3"/>
                </a:solidFill>
              </a:rPr>
            </a:br>
            <a:endParaRPr lang="tr-TR" b="1" dirty="0">
              <a:ln/>
              <a:solidFill>
                <a:schemeClr val="accent3"/>
              </a:solidFill>
            </a:endParaRPr>
          </a:p>
        </p:txBody>
      </p:sp>
      <p:sp>
        <p:nvSpPr>
          <p:cNvPr id="3" name="İçerik Yer Tutucusu 2"/>
          <p:cNvSpPr>
            <a:spLocks noGrp="1"/>
          </p:cNvSpPr>
          <p:nvPr>
            <p:ph idx="1"/>
          </p:nvPr>
        </p:nvSpPr>
        <p:spPr>
          <a:xfrm>
            <a:off x="457200" y="1196752"/>
            <a:ext cx="8229600" cy="5400600"/>
          </a:xfrm>
        </p:spPr>
        <p:txBody>
          <a:bodyPr>
            <a:normAutofit fontScale="55000" lnSpcReduction="20000"/>
          </a:bodyPr>
          <a:lstStyle/>
          <a:p>
            <a:r>
              <a:rPr lang="tr-TR" dirty="0"/>
              <a:t>a) Orman ürünleri üretim fonksiyonu: Beşikten tabuta kadar toplumun 6000'den fazla orman ürünü ihtiyacını karşılar. </a:t>
            </a:r>
          </a:p>
          <a:p>
            <a:r>
              <a:rPr lang="tr-TR" dirty="0"/>
              <a:t>b) </a:t>
            </a:r>
            <a:r>
              <a:rPr lang="tr-TR" dirty="0">
                <a:solidFill>
                  <a:srgbClr val="FF0000"/>
                </a:solidFill>
              </a:rPr>
              <a:t>Doğayı koruma fonksiyonu</a:t>
            </a:r>
            <a:r>
              <a:rPr lang="tr-TR" dirty="0"/>
              <a:t>: İçerisinde yer alan canlıları ve diğer tüm varlıkları korur.</a:t>
            </a:r>
          </a:p>
          <a:p>
            <a:r>
              <a:rPr lang="tr-TR" dirty="0"/>
              <a:t>c) </a:t>
            </a:r>
            <a:r>
              <a:rPr lang="tr-TR" dirty="0" err="1">
                <a:solidFill>
                  <a:srgbClr val="FF0000"/>
                </a:solidFill>
              </a:rPr>
              <a:t>Klimatik</a:t>
            </a:r>
            <a:r>
              <a:rPr lang="tr-TR" dirty="0">
                <a:solidFill>
                  <a:srgbClr val="FF0000"/>
                </a:solidFill>
              </a:rPr>
              <a:t> fonksiyon</a:t>
            </a:r>
            <a:r>
              <a:rPr lang="tr-TR" dirty="0"/>
              <a:t>: Ormanlar </a:t>
            </a:r>
            <a:r>
              <a:rPr lang="tr-TR" dirty="0" err="1"/>
              <a:t>extrem</a:t>
            </a:r>
            <a:r>
              <a:rPr lang="tr-TR" dirty="0"/>
              <a:t> sıcaklıkları ılımanlaştırır. Yazın açık alanlara göre  sıcaklığı 7 C serinletirken, kışın ise 3-6 C ısıtır.</a:t>
            </a:r>
          </a:p>
          <a:p>
            <a:r>
              <a:rPr lang="tr-TR" dirty="0"/>
              <a:t>d) </a:t>
            </a:r>
            <a:r>
              <a:rPr lang="tr-TR" dirty="0">
                <a:solidFill>
                  <a:srgbClr val="FF0000"/>
                </a:solidFill>
              </a:rPr>
              <a:t>Toplum sağlığı fonksiyonu</a:t>
            </a:r>
            <a:r>
              <a:rPr lang="tr-TR" dirty="0"/>
              <a:t>: Yerleşim alanlarının çevresindeki havayı temizler, insanın ruh, beden ve fikir yönünden güçlenmesinin sağlar.</a:t>
            </a:r>
          </a:p>
          <a:p>
            <a:r>
              <a:rPr lang="tr-TR" dirty="0"/>
              <a:t>e) </a:t>
            </a:r>
            <a:r>
              <a:rPr lang="tr-TR" dirty="0">
                <a:solidFill>
                  <a:srgbClr val="FF0000"/>
                </a:solidFill>
              </a:rPr>
              <a:t>Estetik fonksiyon</a:t>
            </a:r>
            <a:r>
              <a:rPr lang="tr-TR" dirty="0"/>
              <a:t>: Ormanlar çevremizi süsler, güzelleştirir ve doğal peyzajı tamamlar. </a:t>
            </a:r>
          </a:p>
          <a:p>
            <a:r>
              <a:rPr lang="tr-TR" dirty="0"/>
              <a:t>f) </a:t>
            </a:r>
            <a:r>
              <a:rPr lang="tr-TR" dirty="0">
                <a:solidFill>
                  <a:srgbClr val="FF0000"/>
                </a:solidFill>
              </a:rPr>
              <a:t>Rekreasyon fonksiyonu</a:t>
            </a:r>
            <a:r>
              <a:rPr lang="tr-TR" dirty="0"/>
              <a:t>: Ormanlar ilgi çekici bitki ve hayvanları içinde barındırır. Zengin doğal güzelliklere sahip olmaları ve  her türlü spora, turistik hareketlere müsait olması nedeniyle eğlenmek, dinlenmek, gezip dolaşmak için uygun ortam oluşturur. </a:t>
            </a:r>
          </a:p>
          <a:p>
            <a:r>
              <a:rPr lang="tr-TR" dirty="0"/>
              <a:t>g) </a:t>
            </a:r>
            <a:r>
              <a:rPr lang="tr-TR" dirty="0" err="1">
                <a:solidFill>
                  <a:srgbClr val="FF0000"/>
                </a:solidFill>
              </a:rPr>
              <a:t>Antierozyonal</a:t>
            </a:r>
            <a:r>
              <a:rPr lang="tr-TR" dirty="0">
                <a:solidFill>
                  <a:srgbClr val="FF0000"/>
                </a:solidFill>
              </a:rPr>
              <a:t> fonksiyon</a:t>
            </a:r>
            <a:r>
              <a:rPr lang="tr-TR" dirty="0"/>
              <a:t>: ormanlar gözenekli ve su tutma kapasitesi yüksek toprak oluşturması nedeniyle yağmur ve kar sularının toprağın içine sızmasını sağlayıp, erozyonu önleyerek doğayı ve tarım alanlarını su baskınlarından korur.</a:t>
            </a:r>
          </a:p>
          <a:p>
            <a:r>
              <a:rPr lang="tr-TR" dirty="0"/>
              <a:t>h) </a:t>
            </a:r>
            <a:r>
              <a:rPr lang="tr-TR" dirty="0">
                <a:solidFill>
                  <a:srgbClr val="FF0000"/>
                </a:solidFill>
              </a:rPr>
              <a:t>Hidrolojik fonksiyon</a:t>
            </a:r>
            <a:r>
              <a:rPr lang="tr-TR" dirty="0"/>
              <a:t>: Doğanın su rejimini düzenlerler. </a:t>
            </a:r>
            <a:r>
              <a:rPr lang="tr-TR" dirty="0" smtClean="0"/>
              <a:t>Ormanlar </a:t>
            </a:r>
            <a:r>
              <a:rPr lang="tr-TR" dirty="0" smtClean="0">
                <a:solidFill>
                  <a:srgbClr val="FF0000"/>
                </a:solidFill>
              </a:rPr>
              <a:t>yağan yağmurun % 75’inin toprağa sızmasını sağlar.</a:t>
            </a:r>
            <a:endParaRPr lang="tr-TR" dirty="0">
              <a:solidFill>
                <a:srgbClr val="FF0000"/>
              </a:solidFill>
            </a:endParaRPr>
          </a:p>
          <a:p>
            <a:r>
              <a:rPr lang="tr-TR" dirty="0"/>
              <a:t>ı) Milli savunma fonksiyonu: Orman ürünleri birçok patlayıcının ham maddesi olduğu gibi savaş esnasında askeri tesis ve gereçleri gizlerler. </a:t>
            </a:r>
          </a:p>
          <a:p>
            <a:endParaRPr lang="tr-TR" dirty="0"/>
          </a:p>
        </p:txBody>
      </p:sp>
    </p:spTree>
    <p:extLst>
      <p:ext uri="{BB962C8B-B14F-4D97-AF65-F5344CB8AC3E}">
        <p14:creationId xmlns:p14="http://schemas.microsoft.com/office/powerpoint/2010/main" val="3660472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29600" cy="562074"/>
          </a:xfrm>
        </p:spPr>
        <p:txBody>
          <a:bodyPr>
            <a:noAutofit/>
          </a:bodyPr>
          <a:lstStyle/>
          <a:p>
            <a:r>
              <a:rPr lang="tr-T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DOĞAYI KORUMA ALANLARI</a:t>
            </a:r>
            <a:endParaRPr lang="tr-T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İçerik Yer Tutucusu 2"/>
          <p:cNvSpPr>
            <a:spLocks noGrp="1"/>
          </p:cNvSpPr>
          <p:nvPr>
            <p:ph idx="1"/>
          </p:nvPr>
        </p:nvSpPr>
        <p:spPr>
          <a:xfrm>
            <a:off x="179512" y="908720"/>
            <a:ext cx="8784976" cy="5760640"/>
          </a:xfrm>
        </p:spPr>
        <p:txBody>
          <a:bodyPr>
            <a:noAutofit/>
          </a:bodyPr>
          <a:lstStyle/>
          <a:p>
            <a:pPr algn="just"/>
            <a:r>
              <a:rPr lang="tr-TR" sz="1800" dirty="0">
                <a:solidFill>
                  <a:srgbClr val="00B0F0"/>
                </a:solidFill>
              </a:rPr>
              <a:t>Doğayı koruma </a:t>
            </a:r>
            <a:r>
              <a:rPr lang="tr-TR" sz="1800" dirty="0" smtClean="0">
                <a:solidFill>
                  <a:srgbClr val="00B0F0"/>
                </a:solidFill>
              </a:rPr>
              <a:t>alanı, </a:t>
            </a:r>
            <a:r>
              <a:rPr lang="tr-TR" sz="1800" dirty="0">
                <a:solidFill>
                  <a:srgbClr val="FF0000"/>
                </a:solidFill>
              </a:rPr>
              <a:t>bilim ve eğitim bakımından önem taşıyan nadir, tehlikeye maruz veya kaybolmaya yüz tutmuş ekosistemler, türler ve tabii olayların meydana getirdiği seçkin örnekleri içeren alanlar olup mutlak korunmaları gerekir. Sadece bilim ve eğitim amacıyla kullanılabilirler. </a:t>
            </a:r>
            <a:endParaRPr lang="tr-TR" sz="1800" dirty="0" smtClean="0">
              <a:solidFill>
                <a:srgbClr val="FF0000"/>
              </a:solidFill>
            </a:endParaRPr>
          </a:p>
          <a:p>
            <a:pPr algn="just"/>
            <a:r>
              <a:rPr lang="tr-TR" sz="1800" dirty="0" smtClean="0">
                <a:solidFill>
                  <a:srgbClr val="7030A0"/>
                </a:solidFill>
              </a:rPr>
              <a:t>Bir </a:t>
            </a:r>
            <a:r>
              <a:rPr lang="tr-TR" sz="1800" dirty="0">
                <a:solidFill>
                  <a:srgbClr val="7030A0"/>
                </a:solidFill>
              </a:rPr>
              <a:t>yerin doğayı koruma alanı seçilebilmesi için şu özellikleri taşıması gerekir:</a:t>
            </a:r>
          </a:p>
          <a:p>
            <a:pPr algn="just"/>
            <a:r>
              <a:rPr lang="tr-TR" sz="1800" dirty="0"/>
              <a:t>a) Milli ve milletlerarası seviyede tipik, emsalsiz, nadir, tehlikeye maruz ve kaybolmaya yüz tutmuş ekosistemler, türler ve tabii olayların meydana geldiği seçkin örnekleri ihtiva etmelidir. </a:t>
            </a:r>
          </a:p>
          <a:p>
            <a:pPr algn="just"/>
            <a:r>
              <a:rPr lang="tr-TR" sz="1800" dirty="0"/>
              <a:t>b) Genel olarak, hassas ekosistemlere ve biyolojik bakımdan önemli farklılıklara ve genetik kaynaklara sahip olmalıdır.</a:t>
            </a:r>
          </a:p>
          <a:p>
            <a:pPr algn="just"/>
            <a:r>
              <a:rPr lang="tr-TR" sz="1800" dirty="0"/>
              <a:t>c) Bu özellik ve farklılıkları bilim, eğitim, araştırma veya ilgili kuruluşlar tarafından tespit edilmiş olmalıdır. </a:t>
            </a:r>
          </a:p>
          <a:p>
            <a:pPr algn="just"/>
            <a:r>
              <a:rPr lang="tr-TR" sz="1800" dirty="0"/>
              <a:t>d) Saha büyüklüğü, kaynak değerlerinin yaşamlarını uzun süreli devam ettirmelerini sağlayacak yeterli bir büyüklükte olmalıdır. (saha sınırları; kaynak değerlerini çevre etkilerinden korumak üzere, yeterli genişlikte bir tampon alan ilave edilerek belirlenmelidir. Orman ekosistemleri için esas alan en az 25 hektar, tampon </a:t>
            </a:r>
            <a:r>
              <a:rPr lang="tr-TR" sz="1800" dirty="0" err="1"/>
              <a:t>zon</a:t>
            </a:r>
            <a:r>
              <a:rPr lang="tr-TR" sz="1800" dirty="0"/>
              <a:t> ise çepeçevre 200 m. olmalıdır.)</a:t>
            </a:r>
          </a:p>
          <a:p>
            <a:pPr algn="just"/>
            <a:r>
              <a:rPr lang="tr-TR" sz="1800" dirty="0"/>
              <a:t>e) Korumanın tam sağlanabilmesi için devlet mülkiyeti olmalıdır</a:t>
            </a:r>
            <a:r>
              <a:rPr lang="tr-TR" sz="1800" dirty="0" smtClean="0"/>
              <a:t>.</a:t>
            </a:r>
            <a:endParaRPr lang="tr-TR" sz="1800" dirty="0"/>
          </a:p>
        </p:txBody>
      </p:sp>
    </p:spTree>
    <p:extLst>
      <p:ext uri="{BB962C8B-B14F-4D97-AF65-F5344CB8AC3E}">
        <p14:creationId xmlns:p14="http://schemas.microsoft.com/office/powerpoint/2010/main" val="2810643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88640"/>
            <a:ext cx="8229600" cy="4525963"/>
          </a:xfrm>
        </p:spPr>
        <p:txBody>
          <a:bodyPr>
            <a:normAutofit fontScale="77500" lnSpcReduction="20000"/>
          </a:bodyPr>
          <a:lstStyle/>
          <a:p>
            <a:pPr algn="just"/>
            <a:r>
              <a:rPr lang="tr-TR" dirty="0"/>
              <a:t>Doğayı koruma alanları, bilim ve eğitim bakımından önem taşıyan nadir, tehlikeye maruz veya kaybolmaya yüz tutmuş ekosistemler, türler ve tabii olayların meydana getirdiği seçkin örnekleri içeren alanlar olup mutlak korunmaları gerekir. Sadece bilim ve eğitim amacıyla kullanılabilirler</a:t>
            </a:r>
            <a:r>
              <a:rPr lang="tr-TR" dirty="0" smtClean="0"/>
              <a:t>.</a:t>
            </a:r>
          </a:p>
          <a:p>
            <a:pPr algn="just"/>
            <a:r>
              <a:rPr lang="tr-TR" dirty="0"/>
              <a:t>Doğayı korumanın birçok sebepleri vardır. Bunların </a:t>
            </a:r>
            <a:r>
              <a:rPr lang="tr-TR" dirty="0" err="1"/>
              <a:t>başlıcaları</a:t>
            </a:r>
            <a:r>
              <a:rPr lang="tr-TR" dirty="0"/>
              <a:t> da şöyle sıralanabilir:</a:t>
            </a:r>
          </a:p>
          <a:p>
            <a:r>
              <a:rPr lang="tr-TR" dirty="0"/>
              <a:t>   a) Ekolojik sebepler</a:t>
            </a:r>
          </a:p>
          <a:p>
            <a:r>
              <a:rPr lang="tr-TR" dirty="0"/>
              <a:t>   b) Ekonomik sebepler</a:t>
            </a:r>
          </a:p>
          <a:p>
            <a:r>
              <a:rPr lang="tr-TR" dirty="0"/>
              <a:t>   c) Psikolojik ve tıbbi sebepler</a:t>
            </a:r>
          </a:p>
          <a:p>
            <a:r>
              <a:rPr lang="tr-TR" dirty="0"/>
              <a:t>   d) Bilimsel sebepler</a:t>
            </a:r>
          </a:p>
          <a:p>
            <a:r>
              <a:rPr lang="tr-TR" dirty="0"/>
              <a:t>   e) Ahlaki sebepler</a:t>
            </a:r>
          </a:p>
          <a:p>
            <a:pPr algn="just"/>
            <a:endParaRPr lang="tr-TR" dirty="0"/>
          </a:p>
          <a:p>
            <a:endParaRPr lang="tr-TR" dirty="0"/>
          </a:p>
        </p:txBody>
      </p:sp>
    </p:spTree>
    <p:extLst>
      <p:ext uri="{BB962C8B-B14F-4D97-AF65-F5344CB8AC3E}">
        <p14:creationId xmlns:p14="http://schemas.microsoft.com/office/powerpoint/2010/main" val="2651810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dirty="0"/>
              <a:t>Ülkemizde doğayı koruma amacıyla çeşitli statüye sahip alanlar mevcuttur. Bunlar; </a:t>
            </a:r>
            <a:br>
              <a:rPr lang="tr-TR" sz="2400" dirty="0"/>
            </a:br>
            <a:endParaRPr lang="tr-TR" sz="2400" dirty="0"/>
          </a:p>
        </p:txBody>
      </p:sp>
      <p:sp>
        <p:nvSpPr>
          <p:cNvPr id="3" name="İçerik Yer Tutucusu 2"/>
          <p:cNvSpPr>
            <a:spLocks noGrp="1"/>
          </p:cNvSpPr>
          <p:nvPr>
            <p:ph idx="1"/>
          </p:nvPr>
        </p:nvSpPr>
        <p:spPr>
          <a:xfrm>
            <a:off x="457200" y="1268760"/>
            <a:ext cx="8229600" cy="4857403"/>
          </a:xfrm>
        </p:spPr>
        <p:txBody>
          <a:bodyPr>
            <a:normAutofit fontScale="92500" lnSpcReduction="20000"/>
          </a:bodyPr>
          <a:lstStyle/>
          <a:p>
            <a:r>
              <a:rPr lang="tr-TR" dirty="0"/>
              <a:t>1-  Milli parklar</a:t>
            </a:r>
          </a:p>
          <a:p>
            <a:r>
              <a:rPr lang="tr-TR" dirty="0"/>
              <a:t>2- </a:t>
            </a:r>
            <a:r>
              <a:rPr lang="tr-TR" dirty="0" err="1"/>
              <a:t>Biyogenetik</a:t>
            </a:r>
            <a:r>
              <a:rPr lang="tr-TR" dirty="0"/>
              <a:t> rezervler</a:t>
            </a:r>
          </a:p>
          <a:p>
            <a:r>
              <a:rPr lang="tr-TR" dirty="0"/>
              <a:t>3- Biyosfer rezervi</a:t>
            </a:r>
          </a:p>
          <a:p>
            <a:r>
              <a:rPr lang="tr-TR" dirty="0"/>
              <a:t>4- Tabiat parkları </a:t>
            </a:r>
          </a:p>
          <a:p>
            <a:r>
              <a:rPr lang="tr-TR" dirty="0"/>
              <a:t>5- Tabiatı koruma alanları </a:t>
            </a:r>
          </a:p>
          <a:p>
            <a:r>
              <a:rPr lang="tr-TR" dirty="0"/>
              <a:t>6- Tabiat anıtları </a:t>
            </a:r>
          </a:p>
          <a:p>
            <a:r>
              <a:rPr lang="tr-TR" dirty="0"/>
              <a:t>6- Orman koruma alanları (koruma ormanları) </a:t>
            </a:r>
          </a:p>
          <a:p>
            <a:r>
              <a:rPr lang="tr-TR" dirty="0"/>
              <a:t>7- Deniz parkları (koruma alanları) </a:t>
            </a:r>
            <a:endParaRPr lang="tr-TR" dirty="0" smtClean="0"/>
          </a:p>
          <a:p>
            <a:r>
              <a:rPr lang="tr-TR" dirty="0" smtClean="0"/>
              <a:t>8-Sit alanları</a:t>
            </a:r>
          </a:p>
          <a:p>
            <a:r>
              <a:rPr lang="tr-TR" dirty="0" smtClean="0"/>
              <a:t>…</a:t>
            </a:r>
            <a:endParaRPr lang="tr-TR" dirty="0"/>
          </a:p>
          <a:p>
            <a:endParaRPr lang="tr-TR" dirty="0"/>
          </a:p>
        </p:txBody>
      </p:sp>
    </p:spTree>
    <p:extLst>
      <p:ext uri="{BB962C8B-B14F-4D97-AF65-F5344CB8AC3E}">
        <p14:creationId xmlns:p14="http://schemas.microsoft.com/office/powerpoint/2010/main" val="2200744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4638"/>
            <a:ext cx="8892480" cy="922114"/>
          </a:xfrm>
        </p:spPr>
        <p:txBody>
          <a:bodyPr>
            <a:noAutofit/>
          </a:bodyPr>
          <a:lstStyle/>
          <a:p>
            <a:pPr algn="just"/>
            <a:r>
              <a:rPr lang="tr-TR" sz="3200" dirty="0"/>
              <a:t>Ülkemizde yer alan bu canlılar toplumunu (flora ve faunayı) tehdit eden başlıca faktörler şunlardır: </a:t>
            </a:r>
            <a:br>
              <a:rPr lang="tr-TR" sz="3200" dirty="0"/>
            </a:br>
            <a:endParaRPr lang="tr-TR" sz="3200" dirty="0"/>
          </a:p>
        </p:txBody>
      </p:sp>
      <p:sp>
        <p:nvSpPr>
          <p:cNvPr id="3" name="İçerik Yer Tutucusu 2"/>
          <p:cNvSpPr>
            <a:spLocks noGrp="1"/>
          </p:cNvSpPr>
          <p:nvPr>
            <p:ph idx="1"/>
          </p:nvPr>
        </p:nvSpPr>
        <p:spPr>
          <a:xfrm>
            <a:off x="0" y="1600200"/>
            <a:ext cx="9144000" cy="4525963"/>
          </a:xfrm>
        </p:spPr>
        <p:txBody>
          <a:bodyPr>
            <a:normAutofit fontScale="92500" lnSpcReduction="10000"/>
          </a:bodyPr>
          <a:lstStyle/>
          <a:p>
            <a:pPr marL="0" indent="0">
              <a:buNone/>
            </a:pPr>
            <a:r>
              <a:rPr lang="tr-TR" dirty="0" smtClean="0"/>
              <a:t>   a</a:t>
            </a:r>
            <a:r>
              <a:rPr lang="tr-TR" dirty="0"/>
              <a:t>) </a:t>
            </a:r>
            <a:r>
              <a:rPr lang="tr-TR" dirty="0" smtClean="0"/>
              <a:t>Çevre (Hava </a:t>
            </a:r>
            <a:r>
              <a:rPr lang="tr-TR" dirty="0"/>
              <a:t>su ve </a:t>
            </a:r>
            <a:r>
              <a:rPr lang="tr-TR" dirty="0" smtClean="0"/>
              <a:t>toprak) </a:t>
            </a:r>
            <a:r>
              <a:rPr lang="tr-TR" dirty="0"/>
              <a:t>kirliliği </a:t>
            </a:r>
          </a:p>
          <a:p>
            <a:pPr marL="0" indent="0">
              <a:buNone/>
            </a:pPr>
            <a:r>
              <a:rPr lang="tr-TR" dirty="0"/>
              <a:t>   b) Pestisit ve herbisit kullanımı</a:t>
            </a:r>
          </a:p>
          <a:p>
            <a:pPr marL="0" indent="0">
              <a:buNone/>
            </a:pPr>
            <a:r>
              <a:rPr lang="tr-TR" dirty="0"/>
              <a:t>   c) Yanlış arazi kullanımı</a:t>
            </a:r>
          </a:p>
          <a:p>
            <a:pPr marL="0" indent="0">
              <a:buNone/>
            </a:pPr>
            <a:r>
              <a:rPr lang="tr-TR" dirty="0"/>
              <a:t>   d) Kaçak ve iyi organize edilmeyen avcılık</a:t>
            </a:r>
          </a:p>
          <a:p>
            <a:pPr marL="0" indent="0">
              <a:buNone/>
            </a:pPr>
            <a:r>
              <a:rPr lang="tr-TR" dirty="0"/>
              <a:t>   e) </a:t>
            </a:r>
            <a:r>
              <a:rPr lang="tr-TR" dirty="0" err="1"/>
              <a:t>Kolleksiyon</a:t>
            </a:r>
            <a:r>
              <a:rPr lang="tr-TR" dirty="0"/>
              <a:t> amacıyla hayvan ve bitkilerin toplanması</a:t>
            </a:r>
          </a:p>
          <a:p>
            <a:pPr marL="0" indent="0">
              <a:buNone/>
            </a:pPr>
            <a:r>
              <a:rPr lang="tr-TR" dirty="0"/>
              <a:t>   f) Orman, mera ve habitatların tahribi</a:t>
            </a:r>
          </a:p>
          <a:p>
            <a:pPr marL="0" indent="0">
              <a:buNone/>
            </a:pPr>
            <a:r>
              <a:rPr lang="tr-TR" dirty="0"/>
              <a:t>   h) Trafik ve gürültü kirliliği</a:t>
            </a:r>
          </a:p>
          <a:p>
            <a:pPr marL="0" indent="0">
              <a:buNone/>
            </a:pPr>
            <a:r>
              <a:rPr lang="tr-TR" dirty="0"/>
              <a:t>   ı) Madencilik</a:t>
            </a:r>
          </a:p>
          <a:p>
            <a:pPr marL="0" indent="0">
              <a:buNone/>
            </a:pPr>
            <a:r>
              <a:rPr lang="tr-TR" dirty="0"/>
              <a:t>   j) Fiziksel etkiler. </a:t>
            </a:r>
          </a:p>
          <a:p>
            <a:pPr marL="0" indent="0">
              <a:buNone/>
            </a:pPr>
            <a:endParaRPr lang="tr-TR" dirty="0"/>
          </a:p>
        </p:txBody>
      </p:sp>
    </p:spTree>
    <p:extLst>
      <p:ext uri="{BB962C8B-B14F-4D97-AF65-F5344CB8AC3E}">
        <p14:creationId xmlns:p14="http://schemas.microsoft.com/office/powerpoint/2010/main" val="52998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pPr algn="just"/>
            <a:r>
              <a:rPr lang="tr-TR" dirty="0"/>
              <a:t>Günümüze değin ülkemizde yok olan türlere çarpıcı örnekler olarak; </a:t>
            </a:r>
            <a:r>
              <a:rPr lang="tr-TR" dirty="0" err="1"/>
              <a:t>asya</a:t>
            </a:r>
            <a:r>
              <a:rPr lang="tr-TR" dirty="0"/>
              <a:t> fili (</a:t>
            </a:r>
            <a:r>
              <a:rPr lang="tr-TR" dirty="0" err="1"/>
              <a:t>Elaphus</a:t>
            </a:r>
            <a:r>
              <a:rPr lang="tr-TR" dirty="0"/>
              <a:t> </a:t>
            </a:r>
            <a:r>
              <a:rPr lang="tr-TR" dirty="0" err="1"/>
              <a:t>maximus</a:t>
            </a:r>
            <a:r>
              <a:rPr lang="tr-TR" dirty="0"/>
              <a:t> </a:t>
            </a:r>
            <a:r>
              <a:rPr lang="tr-TR" dirty="0" err="1"/>
              <a:t>asurus</a:t>
            </a:r>
            <a:r>
              <a:rPr lang="tr-TR" dirty="0"/>
              <a:t>), </a:t>
            </a:r>
            <a:r>
              <a:rPr lang="tr-TR" dirty="0" smtClean="0"/>
              <a:t>yaban öküzü </a:t>
            </a:r>
            <a:r>
              <a:rPr lang="tr-TR" dirty="0"/>
              <a:t>( Bos </a:t>
            </a:r>
            <a:r>
              <a:rPr lang="tr-TR" dirty="0" err="1"/>
              <a:t>primigenius</a:t>
            </a:r>
            <a:r>
              <a:rPr lang="tr-TR" dirty="0"/>
              <a:t> </a:t>
            </a:r>
            <a:r>
              <a:rPr lang="tr-TR" dirty="0" err="1"/>
              <a:t>asurus</a:t>
            </a:r>
            <a:r>
              <a:rPr lang="tr-TR" dirty="0"/>
              <a:t>), yaban eşeği (</a:t>
            </a:r>
            <a:r>
              <a:rPr lang="tr-TR" dirty="0" err="1"/>
              <a:t>Equus</a:t>
            </a:r>
            <a:r>
              <a:rPr lang="tr-TR" dirty="0"/>
              <a:t> </a:t>
            </a:r>
            <a:r>
              <a:rPr lang="tr-TR" dirty="0" err="1"/>
              <a:t>hemionus</a:t>
            </a:r>
            <a:r>
              <a:rPr lang="tr-TR" dirty="0"/>
              <a:t> </a:t>
            </a:r>
            <a:r>
              <a:rPr lang="tr-TR" dirty="0" err="1"/>
              <a:t>bojanus</a:t>
            </a:r>
            <a:r>
              <a:rPr lang="tr-TR" dirty="0"/>
              <a:t>), </a:t>
            </a:r>
            <a:r>
              <a:rPr lang="tr-TR" dirty="0" err="1"/>
              <a:t>arslan</a:t>
            </a:r>
            <a:r>
              <a:rPr lang="tr-TR" dirty="0"/>
              <a:t> (</a:t>
            </a:r>
            <a:r>
              <a:rPr lang="tr-TR" dirty="0" err="1"/>
              <a:t>Panthera</a:t>
            </a:r>
            <a:r>
              <a:rPr lang="tr-TR" dirty="0"/>
              <a:t> </a:t>
            </a:r>
            <a:r>
              <a:rPr lang="tr-TR" dirty="0" err="1"/>
              <a:t>leo</a:t>
            </a:r>
            <a:r>
              <a:rPr lang="tr-TR" dirty="0"/>
              <a:t> </a:t>
            </a:r>
            <a:r>
              <a:rPr lang="tr-TR" dirty="0" err="1"/>
              <a:t>persicus</a:t>
            </a:r>
            <a:r>
              <a:rPr lang="tr-TR" dirty="0"/>
              <a:t>), çita (</a:t>
            </a:r>
            <a:r>
              <a:rPr lang="tr-TR" dirty="0" err="1"/>
              <a:t>Acinonyx</a:t>
            </a:r>
            <a:r>
              <a:rPr lang="tr-TR" dirty="0"/>
              <a:t> </a:t>
            </a:r>
            <a:r>
              <a:rPr lang="tr-TR" dirty="0" err="1"/>
              <a:t>jubatus</a:t>
            </a:r>
            <a:r>
              <a:rPr lang="tr-TR" dirty="0"/>
              <a:t>), kaplan (</a:t>
            </a:r>
            <a:r>
              <a:rPr lang="tr-TR" dirty="0" err="1"/>
              <a:t>Panthera</a:t>
            </a:r>
            <a:r>
              <a:rPr lang="tr-TR" dirty="0"/>
              <a:t> </a:t>
            </a:r>
            <a:r>
              <a:rPr lang="tr-TR" dirty="0" err="1"/>
              <a:t>tigris</a:t>
            </a:r>
            <a:r>
              <a:rPr lang="tr-TR" dirty="0"/>
              <a:t> </a:t>
            </a:r>
            <a:r>
              <a:rPr lang="tr-TR" dirty="0" err="1"/>
              <a:t>virgata</a:t>
            </a:r>
            <a:r>
              <a:rPr lang="tr-TR" dirty="0"/>
              <a:t>), kunduz (</a:t>
            </a:r>
            <a:r>
              <a:rPr lang="tr-TR" dirty="0" err="1"/>
              <a:t>Castor</a:t>
            </a:r>
            <a:r>
              <a:rPr lang="tr-TR" dirty="0"/>
              <a:t> </a:t>
            </a:r>
            <a:r>
              <a:rPr lang="tr-TR" dirty="0" err="1"/>
              <a:t>faber</a:t>
            </a:r>
            <a:r>
              <a:rPr lang="tr-TR" dirty="0"/>
              <a:t>) verilebilir. Bunların yanında </a:t>
            </a:r>
            <a:r>
              <a:rPr lang="tr-TR" dirty="0" err="1"/>
              <a:t>akdeniz</a:t>
            </a:r>
            <a:r>
              <a:rPr lang="tr-TR" dirty="0"/>
              <a:t> foku, kelaynak gibi birçok tür de yok olma tehlikesi ile karşı karşıyadır. </a:t>
            </a:r>
          </a:p>
          <a:p>
            <a:pPr algn="just"/>
            <a:endParaRPr lang="tr-TR" dirty="0"/>
          </a:p>
        </p:txBody>
      </p:sp>
    </p:spTree>
    <p:extLst>
      <p:ext uri="{BB962C8B-B14F-4D97-AF65-F5344CB8AC3E}">
        <p14:creationId xmlns:p14="http://schemas.microsoft.com/office/powerpoint/2010/main" val="36883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Kısa süreli ve rastlantıya bağlı ekolojik olaylar.</a:t>
            </a:r>
          </a:p>
        </p:txBody>
      </p:sp>
      <p:sp>
        <p:nvSpPr>
          <p:cNvPr id="3" name="İçerik Yer Tutucusu 2"/>
          <p:cNvSpPr>
            <a:spLocks noGrp="1"/>
          </p:cNvSpPr>
          <p:nvPr>
            <p:ph idx="1"/>
          </p:nvPr>
        </p:nvSpPr>
        <p:spPr/>
        <p:txBody>
          <a:bodyPr>
            <a:normAutofit fontScale="85000" lnSpcReduction="20000"/>
          </a:bodyPr>
          <a:lstStyle/>
          <a:p>
            <a:pPr algn="just"/>
            <a:r>
              <a:rPr lang="tr-TR" dirty="0"/>
              <a:t>Bu tür değişimler, ekosistemlerin yapı ve fonksiyonlarında geçici ve basit olarak nitelenebilen değişimlerdir. Örneğin, bir denizdeki balıkların besin aramaya çıkması esnasında bu canlıların denizde  yatay ve dikey yönde hareketi ile ekosistemde </a:t>
            </a:r>
            <a:r>
              <a:rPr lang="tr-TR" dirty="0" err="1"/>
              <a:t>geçiçi</a:t>
            </a:r>
            <a:r>
              <a:rPr lang="tr-TR" dirty="0"/>
              <a:t> olarak değişimler olur. Bunun yanında sıcak bir yaz gününde güneş bulutların arkasına girince böceklerin ve diğer canlıların aktivitesi değişir. Bu örneklerden anlaşılacağı gibi  bu tür değişimler geçici bir zaman </a:t>
            </a:r>
            <a:r>
              <a:rPr lang="tr-TR" dirty="0" err="1" smtClean="0"/>
              <a:t>perİyodunu</a:t>
            </a:r>
            <a:r>
              <a:rPr lang="tr-TR" dirty="0" smtClean="0"/>
              <a:t> </a:t>
            </a:r>
            <a:r>
              <a:rPr lang="tr-TR" dirty="0"/>
              <a:t>kapsayıp, ekosistemin yapı ve fonksiyonunu tamamen değiştirecek nitelikte değildir.</a:t>
            </a:r>
          </a:p>
          <a:p>
            <a:pPr algn="just"/>
            <a:endParaRPr lang="tr-TR" dirty="0"/>
          </a:p>
        </p:txBody>
      </p:sp>
    </p:spTree>
    <p:extLst>
      <p:ext uri="{BB962C8B-B14F-4D97-AF65-F5344CB8AC3E}">
        <p14:creationId xmlns:p14="http://schemas.microsoft.com/office/powerpoint/2010/main" val="21784011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EKOLOJİ VE EKOSİSTEM </a:t>
            </a:r>
            <a:r>
              <a:rPr lang="tr-TR"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AMENAJMANI (PLANLAMASI)</a:t>
            </a:r>
            <a:endParaRPr lang="tr-TR"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3" name="İçerik Yer Tutucusu 2"/>
          <p:cNvSpPr>
            <a:spLocks noGrp="1"/>
          </p:cNvSpPr>
          <p:nvPr>
            <p:ph idx="1"/>
          </p:nvPr>
        </p:nvSpPr>
        <p:spPr/>
        <p:txBody>
          <a:bodyPr>
            <a:normAutofit lnSpcReduction="10000"/>
          </a:bodyPr>
          <a:lstStyle/>
          <a:p>
            <a:pPr algn="just"/>
            <a:r>
              <a:rPr lang="tr-TR" dirty="0"/>
              <a:t>E</a:t>
            </a:r>
            <a:r>
              <a:rPr lang="tr-TR" dirty="0" smtClean="0"/>
              <a:t>koloji</a:t>
            </a:r>
            <a:r>
              <a:rPr lang="tr-TR" dirty="0"/>
              <a:t>, "tüm insanlığın geleceğini sigortalamaya çalışan bir bilimdir" şeklinde tanımlama yapılmıştı. Bu tanımlamadan anlaşılacağı gibi, insanın yaşamı ve geleceği ile ekoloji bilim dalı arasında sıkı ilişkiler vardır. Yani  insan ile  çevresi arasındaki ilişkilerin düzenlenmesi ve insanın doğal kaynaklardan yararlanması ekolojik prensiplere göre </a:t>
            </a:r>
            <a:r>
              <a:rPr lang="tr-TR" dirty="0" smtClean="0"/>
              <a:t>ekosistem </a:t>
            </a:r>
            <a:r>
              <a:rPr lang="tr-TR" dirty="0" smtClean="0"/>
              <a:t>planlaması ilkelerine göre yapılmalıdır</a:t>
            </a:r>
            <a:r>
              <a:rPr lang="tr-TR" dirty="0"/>
              <a:t>. </a:t>
            </a:r>
          </a:p>
        </p:txBody>
      </p:sp>
    </p:spTree>
    <p:extLst>
      <p:ext uri="{BB962C8B-B14F-4D97-AF65-F5344CB8AC3E}">
        <p14:creationId xmlns:p14="http://schemas.microsoft.com/office/powerpoint/2010/main" val="2287170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980728"/>
            <a:ext cx="7498080" cy="4800600"/>
          </a:xfrm>
        </p:spPr>
        <p:txBody>
          <a:bodyPr>
            <a:normAutofit fontScale="85000" lnSpcReduction="20000"/>
          </a:bodyPr>
          <a:lstStyle/>
          <a:p>
            <a:pPr algn="just"/>
            <a:r>
              <a:rPr lang="tr-TR" dirty="0"/>
              <a:t>H</a:t>
            </a:r>
            <a:r>
              <a:rPr lang="tr-TR" dirty="0" smtClean="0"/>
              <a:t>erhangi </a:t>
            </a:r>
            <a:r>
              <a:rPr lang="tr-TR" dirty="0"/>
              <a:t>bir yer veya ekosistemdeki doğal verilerin durumu  yani ekolojik denge </a:t>
            </a:r>
            <a:r>
              <a:rPr lang="tr-TR" dirty="0" err="1"/>
              <a:t>gözönünde</a:t>
            </a:r>
            <a:r>
              <a:rPr lang="tr-TR" dirty="0"/>
              <a:t> bulundurularak, ekolojik denge sarsılmadan insanların buradan çok yönlü yararlanmasını (</a:t>
            </a:r>
            <a:r>
              <a:rPr lang="tr-TR" dirty="0" err="1"/>
              <a:t>multiple</a:t>
            </a:r>
            <a:r>
              <a:rPr lang="tr-TR" dirty="0"/>
              <a:t> </a:t>
            </a:r>
            <a:r>
              <a:rPr lang="tr-TR" dirty="0" err="1"/>
              <a:t>use</a:t>
            </a:r>
            <a:r>
              <a:rPr lang="tr-TR" dirty="0"/>
              <a:t>) sağlayacak planlar yapılması ve bunların uygulanmaya konmasını sağlayan bilim dalına "ekosistem </a:t>
            </a:r>
            <a:r>
              <a:rPr lang="tr-TR" dirty="0" err="1"/>
              <a:t>anajmanı</a:t>
            </a:r>
            <a:r>
              <a:rPr lang="tr-TR" dirty="0"/>
              <a:t>" ya da "</a:t>
            </a:r>
            <a:r>
              <a:rPr lang="tr-TR" dirty="0">
                <a:solidFill>
                  <a:srgbClr val="7030A0"/>
                </a:solidFill>
              </a:rPr>
              <a:t>ekosistem planlaması</a:t>
            </a:r>
            <a:r>
              <a:rPr lang="tr-TR" dirty="0"/>
              <a:t>" denir. İnsanların oluşturduğu çevre sorunları ve kaynak kirlenmesi ile ekonomik anlayışa göre zaten kıt olarak kabul edilen doğal kaynaklar çok kıt varlıklar haline gelmiştir. Kıt kaynaklardan optimum ve rasyonel faydalanmanın tek yolu da planlamadan geçmektedir</a:t>
            </a:r>
            <a:r>
              <a:rPr lang="tr-TR" dirty="0" smtClean="0"/>
              <a:t>.</a:t>
            </a:r>
          </a:p>
          <a:p>
            <a:pPr algn="just"/>
            <a:endParaRPr lang="tr-TR" dirty="0"/>
          </a:p>
        </p:txBody>
      </p:sp>
    </p:spTree>
    <p:extLst>
      <p:ext uri="{BB962C8B-B14F-4D97-AF65-F5344CB8AC3E}">
        <p14:creationId xmlns:p14="http://schemas.microsoft.com/office/powerpoint/2010/main" val="2328740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274638"/>
            <a:ext cx="8034096" cy="1143000"/>
          </a:xfrm>
        </p:spPr>
        <p:txBody>
          <a:bodyPr>
            <a:noAutofit/>
          </a:bodyPr>
          <a:lstStyle/>
          <a:p>
            <a:pPr algn="just"/>
            <a:r>
              <a:rPr lang="tr-TR" sz="2800" dirty="0" smtClean="0"/>
              <a:t>Dünyada ekosistem planlaması konusunda GAP 18 ayrı planlama amacıyla ilk sırada yer almaktadır. Daha sonra 9 </a:t>
            </a:r>
            <a:r>
              <a:rPr lang="tr-TR" sz="2800" dirty="0"/>
              <a:t>planlama amacıyla </a:t>
            </a:r>
            <a:r>
              <a:rPr lang="tr-TR" sz="2800" dirty="0" smtClean="0"/>
              <a:t>A.B.D. </a:t>
            </a:r>
            <a:r>
              <a:rPr lang="tr-TR" sz="2800" dirty="0" smtClean="0"/>
              <a:t> .. gelmektedir</a:t>
            </a:r>
            <a:r>
              <a:rPr lang="tr-TR" sz="2800" dirty="0" smtClean="0"/>
              <a:t>. </a:t>
            </a:r>
            <a:endParaRPr lang="tr-TR" sz="2800" dirty="0"/>
          </a:p>
        </p:txBody>
      </p:sp>
      <p:sp>
        <p:nvSpPr>
          <p:cNvPr id="3" name="İçerik Yer Tutucusu 2"/>
          <p:cNvSpPr>
            <a:spLocks noGrp="1"/>
          </p:cNvSpPr>
          <p:nvPr>
            <p:ph idx="1"/>
          </p:nvPr>
        </p:nvSpPr>
        <p:spPr>
          <a:xfrm>
            <a:off x="467544" y="2132856"/>
            <a:ext cx="8229600" cy="4525963"/>
          </a:xfrm>
        </p:spPr>
        <p:txBody>
          <a:bodyPr>
            <a:normAutofit fontScale="77500" lnSpcReduction="20000"/>
          </a:bodyPr>
          <a:lstStyle/>
          <a:p>
            <a:pPr algn="just"/>
            <a:r>
              <a:rPr lang="tr-TR" dirty="0"/>
              <a:t>Örneğin Dicle ve Fırat nehirleri üzerinde 21 baraj ve 17 hidroelektrik santralı içeren GAP olarak adlandırdığımız Güneydoğu Anadolu Projesi ve hidroelektrik santralı çok yönlü planlamaya iyi bir örnektir. </a:t>
            </a:r>
            <a:endParaRPr lang="tr-TR" dirty="0" smtClean="0"/>
          </a:p>
          <a:p>
            <a:pPr algn="just"/>
            <a:r>
              <a:rPr lang="tr-TR" dirty="0" smtClean="0"/>
              <a:t>Bu </a:t>
            </a:r>
            <a:r>
              <a:rPr lang="tr-TR" dirty="0"/>
              <a:t>proje ile Dicle ve Fırat havzalarında sulama, ağaçlandırma ve </a:t>
            </a:r>
            <a:r>
              <a:rPr lang="tr-TR" dirty="0" smtClean="0"/>
              <a:t>erozyon kontrolü, </a:t>
            </a:r>
            <a:r>
              <a:rPr lang="tr-TR" dirty="0"/>
              <a:t>elektrik üretimi, ulaşım, hayvancılık, balıkçılık ve mera </a:t>
            </a:r>
            <a:r>
              <a:rPr lang="tr-TR" dirty="0" smtClean="0"/>
              <a:t>ıslahı, arıcılık, su sporları, ulaşım, tarımsal üretim tesisleri, bitkisel üretim tesisleri, </a:t>
            </a:r>
            <a:r>
              <a:rPr lang="tr-TR" dirty="0" err="1" smtClean="0"/>
              <a:t>sosyo-ekonimik</a:t>
            </a:r>
            <a:r>
              <a:rPr lang="tr-TR" dirty="0" smtClean="0"/>
              <a:t> kalkınma </a:t>
            </a:r>
            <a:r>
              <a:rPr lang="tr-TR" dirty="0"/>
              <a:t>gibi birçok alanda planlama ve kullanım amaçlanmış ve dünyada örnek projeler içerisinde ilk sıraları almıştır. Çok yönlü kullanımın diğer bir örneği de denizlerin kullanımı ile ilgilidir. </a:t>
            </a:r>
          </a:p>
        </p:txBody>
      </p:sp>
    </p:spTree>
    <p:extLst>
      <p:ext uri="{BB962C8B-B14F-4D97-AF65-F5344CB8AC3E}">
        <p14:creationId xmlns:p14="http://schemas.microsoft.com/office/powerpoint/2010/main" val="1384679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336704"/>
          </a:xfrm>
          <a:blipFill>
            <a:blip r:embed="rId2"/>
            <a:stretch>
              <a:fillRect/>
            </a:stretch>
          </a:blipFill>
        </p:spPr>
        <p:txBody>
          <a:bodyPr/>
          <a:lstStyle/>
          <a:p>
            <a:r>
              <a:rPr lang="tr-TR" dirty="0">
                <a:solidFill>
                  <a:srgbClr val="FF0000"/>
                </a:solidFill>
              </a:rPr>
              <a:t>ÇEVRE SORUNLARININ ÜLKEMİZDE YASAL </a:t>
            </a:r>
            <a:r>
              <a:rPr lang="tr-TR" dirty="0" smtClean="0">
                <a:solidFill>
                  <a:srgbClr val="FF0000"/>
                </a:solidFill>
              </a:rPr>
              <a:t>DAYANAKLARI</a:t>
            </a:r>
          </a:p>
          <a:p>
            <a:r>
              <a:rPr lang="tr-TR" dirty="0" smtClean="0">
                <a:solidFill>
                  <a:srgbClr val="FF0000"/>
                </a:solidFill>
              </a:rPr>
              <a:t>ÇEVRESEL </a:t>
            </a:r>
            <a:r>
              <a:rPr lang="tr-TR" dirty="0">
                <a:solidFill>
                  <a:srgbClr val="FF0000"/>
                </a:solidFill>
              </a:rPr>
              <a:t>ETKİ DEĞERLENDİRMESİ </a:t>
            </a:r>
            <a:endParaRPr lang="tr-TR" dirty="0" smtClean="0">
              <a:solidFill>
                <a:srgbClr val="FF0000"/>
              </a:solidFill>
            </a:endParaRPr>
          </a:p>
          <a:p>
            <a:r>
              <a:rPr lang="tr-TR" dirty="0" smtClean="0">
                <a:solidFill>
                  <a:srgbClr val="FF0000"/>
                </a:solidFill>
              </a:rPr>
              <a:t>POPULASYON EKOLOJİSİ KONULARINDA DERS NOTUNA MÜRACAAT EDİNİZ.</a:t>
            </a:r>
          </a:p>
          <a:p>
            <a:endParaRPr lang="tr-TR" dirty="0"/>
          </a:p>
          <a:p>
            <a:r>
              <a:rPr lang="tr-TR" dirty="0" smtClean="0">
                <a:solidFill>
                  <a:srgbClr val="00B0F0"/>
                </a:solidFill>
              </a:rPr>
              <a:t>BAŞARILAR DİLERİZ.</a:t>
            </a:r>
            <a:endParaRPr lang="tr-TR" dirty="0">
              <a:solidFill>
                <a:srgbClr val="00B0F0"/>
              </a:solidFill>
            </a:endParaRPr>
          </a:p>
          <a:p>
            <a:endParaRPr lang="tr-TR" dirty="0"/>
          </a:p>
        </p:txBody>
      </p:sp>
    </p:spTree>
    <p:extLst>
      <p:ext uri="{BB962C8B-B14F-4D97-AF65-F5344CB8AC3E}">
        <p14:creationId xmlns:p14="http://schemas.microsoft.com/office/powerpoint/2010/main" val="887489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PERİYODİK OLAYLARA BAĞLI SİSTEMLİ DEĞİŞİMLER</a:t>
            </a:r>
          </a:p>
        </p:txBody>
      </p:sp>
      <p:sp>
        <p:nvSpPr>
          <p:cNvPr id="3" name="İçerik Yer Tutucusu 2"/>
          <p:cNvSpPr>
            <a:spLocks noGrp="1"/>
          </p:cNvSpPr>
          <p:nvPr>
            <p:ph idx="1"/>
          </p:nvPr>
        </p:nvSpPr>
        <p:spPr>
          <a:xfrm>
            <a:off x="0" y="1556792"/>
            <a:ext cx="9036496" cy="5357192"/>
          </a:xfrm>
        </p:spPr>
        <p:txBody>
          <a:bodyPr>
            <a:normAutofit fontScale="77500" lnSpcReduction="20000"/>
          </a:bodyPr>
          <a:lstStyle/>
          <a:p>
            <a:pPr algn="just"/>
            <a:r>
              <a:rPr lang="tr-TR" dirty="0">
                <a:solidFill>
                  <a:srgbClr val="00B0F0"/>
                </a:solidFill>
              </a:rPr>
              <a:t>G</a:t>
            </a:r>
            <a:r>
              <a:rPr lang="tr-TR" dirty="0" smtClean="0">
                <a:solidFill>
                  <a:srgbClr val="00B0F0"/>
                </a:solidFill>
              </a:rPr>
              <a:t>üneşin, Dünyanın </a:t>
            </a:r>
            <a:r>
              <a:rPr lang="tr-TR" dirty="0">
                <a:solidFill>
                  <a:srgbClr val="00B0F0"/>
                </a:solidFill>
              </a:rPr>
              <a:t>ve ayın periyodik hareketlerine bağlı olarak yeryüzünde düzenli olarak tekrarlanan </a:t>
            </a:r>
            <a:r>
              <a:rPr lang="tr-TR" dirty="0"/>
              <a:t>birçok olay vardır. </a:t>
            </a:r>
            <a:r>
              <a:rPr lang="tr-TR" dirty="0">
                <a:solidFill>
                  <a:srgbClr val="00B0F0"/>
                </a:solidFill>
              </a:rPr>
              <a:t>Gece ve gündüz, mevsimler , denizlerde oluşan gel-git olayları buna örnek olarak verilebilir</a:t>
            </a:r>
            <a:r>
              <a:rPr lang="tr-TR" dirty="0"/>
              <a:t>. Bu olaylar </a:t>
            </a:r>
            <a:r>
              <a:rPr lang="tr-TR" dirty="0">
                <a:solidFill>
                  <a:srgbClr val="7030A0"/>
                </a:solidFill>
              </a:rPr>
              <a:t>belirli zaman dilimleri içerisinde düzenli olarak tekrar ettiklerinden ritmik olaylar olarak adlandırılırlar</a:t>
            </a:r>
            <a:r>
              <a:rPr lang="tr-TR" dirty="0">
                <a:solidFill>
                  <a:srgbClr val="FF0000"/>
                </a:solidFill>
              </a:rPr>
              <a:t>. Bu olayların düzenli olarak tekrar etmesi gibi tüm canlılar da yaşamlarını ve fizyolojik aktivitelerini bu olaylara bağlı olarak ayarlarlar ve bu olaylara göre yaşamlarını </a:t>
            </a:r>
            <a:r>
              <a:rPr lang="tr-TR" dirty="0" smtClean="0">
                <a:solidFill>
                  <a:srgbClr val="FF0000"/>
                </a:solidFill>
              </a:rPr>
              <a:t>şekillendirirler</a:t>
            </a:r>
            <a:r>
              <a:rPr lang="tr-TR" dirty="0">
                <a:solidFill>
                  <a:srgbClr val="FF0000"/>
                </a:solidFill>
              </a:rPr>
              <a:t>. </a:t>
            </a:r>
            <a:r>
              <a:rPr lang="tr-TR" dirty="0"/>
              <a:t>Gerçekten her kuşun belirli zamanlarda yumurtlayıp, belirli sürelerde yumurta üzerinde kuluçkaya yatıp yavru çıkarması, göçmen kuşların belirli zamanlarda hiç şaşırmadan binlerce kilometre yolu aynen takip etmesi, bazı hayvanların kış uykusuna belirli zamanlarda yatması, bitkilerin tomurcuklanma, çiçek açma, tohum verme, yaprak dökmelerinin zamana göre ayarlanması düzenli olarak tekrarlanan bu ritmik olayların birer delilidir ve burada zaman ayarlaması kusursuz olarak gerçekleşir.</a:t>
            </a:r>
          </a:p>
        </p:txBody>
      </p:sp>
    </p:spTree>
    <p:extLst>
      <p:ext uri="{BB962C8B-B14F-4D97-AF65-F5344CB8AC3E}">
        <p14:creationId xmlns:p14="http://schemas.microsoft.com/office/powerpoint/2010/main" val="2825743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4624"/>
            <a:ext cx="8229600" cy="778098"/>
          </a:xfrm>
        </p:spPr>
        <p:txBody>
          <a:bodyPr/>
          <a:lstStyle/>
          <a:p>
            <a:r>
              <a:rPr lang="tr-TR" dirty="0" smtClean="0"/>
              <a:t>Biyolojik Saat:</a:t>
            </a:r>
            <a:endParaRPr lang="tr-TR" dirty="0"/>
          </a:p>
        </p:txBody>
      </p:sp>
      <p:sp>
        <p:nvSpPr>
          <p:cNvPr id="3" name="İçerik Yer Tutucusu 2"/>
          <p:cNvSpPr>
            <a:spLocks noGrp="1"/>
          </p:cNvSpPr>
          <p:nvPr>
            <p:ph idx="1"/>
          </p:nvPr>
        </p:nvSpPr>
        <p:spPr>
          <a:xfrm>
            <a:off x="457200" y="1196752"/>
            <a:ext cx="8229600" cy="5472608"/>
          </a:xfrm>
        </p:spPr>
        <p:txBody>
          <a:bodyPr>
            <a:normAutofit lnSpcReduction="10000"/>
          </a:bodyPr>
          <a:lstStyle/>
          <a:p>
            <a:r>
              <a:rPr lang="tr-TR" dirty="0"/>
              <a:t>İşte tüm canlıların yaşamını bu  zaman dilimlerine göre hiç şaşmadan ayarlaması  canlılarda bulunan bir "biyolojik saat" veya "fizyolojik saat" ile olmaktadır. Canlılarda bulunan bu yeteneğin bilimsel olarak açıklaması tam anlamıyla henüz yapılamamıştır. Yalnız bazı tezler ortaya atılmıştır. </a:t>
            </a:r>
            <a:endParaRPr lang="tr-TR" dirty="0" smtClean="0"/>
          </a:p>
          <a:p>
            <a:r>
              <a:rPr lang="tr-TR" dirty="0"/>
              <a:t>Canlıların zaman ile ilgili yapısını inceleyen </a:t>
            </a:r>
            <a:r>
              <a:rPr lang="tr-TR" dirty="0" err="1"/>
              <a:t>Kronobiyoloji</a:t>
            </a:r>
            <a:r>
              <a:rPr lang="tr-TR" dirty="0"/>
              <a:t> bilim dalı gece ve gündüz ile mevsimlerin değişimine bağlı olarak canlılarda görülen ritmik yaşam aktiviteleri üzerinde aşağıda açıklanan sonuçları elde etmiştir</a:t>
            </a:r>
          </a:p>
          <a:p>
            <a:endParaRPr lang="tr-TR" dirty="0"/>
          </a:p>
        </p:txBody>
      </p:sp>
    </p:spTree>
    <p:extLst>
      <p:ext uri="{BB962C8B-B14F-4D97-AF65-F5344CB8AC3E}">
        <p14:creationId xmlns:p14="http://schemas.microsoft.com/office/powerpoint/2010/main" val="497696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fontScale="70000" lnSpcReduction="20000"/>
          </a:bodyPr>
          <a:lstStyle/>
          <a:p>
            <a:pPr algn="just"/>
            <a:r>
              <a:rPr lang="tr-TR" dirty="0"/>
              <a:t>Bu gelişmeler şu sırayla özetlenebilir: Bu konuda ilk ileri sürülen tez ile "göçmen kuşların göç zamanının ve bitkilerin tomurcuk, çiçek vb. açma </a:t>
            </a:r>
            <a:r>
              <a:rPr lang="tr-TR" dirty="0">
                <a:solidFill>
                  <a:srgbClr val="FF0000"/>
                </a:solidFill>
              </a:rPr>
              <a:t>zamanının geldiğini enzimlerin haber verdiği iddia edilmektedir.</a:t>
            </a:r>
            <a:r>
              <a:rPr lang="tr-TR" dirty="0"/>
              <a:t> </a:t>
            </a:r>
            <a:r>
              <a:rPr lang="tr-TR" dirty="0">
                <a:solidFill>
                  <a:srgbClr val="7030A0"/>
                </a:solidFill>
              </a:rPr>
              <a:t>Periyodik olaylara bağlı olarak havanın soğuması ve ısınması gibi ekolojik faktörler de bu enzimleri aktif hale geçirerek canlılarda bir tür huzursuzluk ve uyanış yaratarak fizyolojik </a:t>
            </a:r>
            <a:r>
              <a:rPr lang="tr-TR" dirty="0" err="1">
                <a:solidFill>
                  <a:srgbClr val="7030A0"/>
                </a:solidFill>
              </a:rPr>
              <a:t>saatın</a:t>
            </a:r>
            <a:r>
              <a:rPr lang="tr-TR" dirty="0">
                <a:solidFill>
                  <a:srgbClr val="7030A0"/>
                </a:solidFill>
              </a:rPr>
              <a:t> harekete </a:t>
            </a:r>
            <a:r>
              <a:rPr lang="tr-TR" dirty="0" err="1">
                <a:solidFill>
                  <a:srgbClr val="7030A0"/>
                </a:solidFill>
              </a:rPr>
              <a:t>geçmesıni</a:t>
            </a:r>
            <a:r>
              <a:rPr lang="tr-TR" dirty="0">
                <a:solidFill>
                  <a:srgbClr val="7030A0"/>
                </a:solidFill>
              </a:rPr>
              <a:t> sağlamaktadır." şeklindeydi.  Ancak </a:t>
            </a:r>
            <a:r>
              <a:rPr lang="tr-TR" dirty="0"/>
              <a:t>müteakiben </a:t>
            </a:r>
            <a:r>
              <a:rPr lang="tr-TR" dirty="0">
                <a:solidFill>
                  <a:srgbClr val="0070C0"/>
                </a:solidFill>
              </a:rPr>
              <a:t>yapılan araştırmalar canlılarda oluşan bu ritmik hareketlerin sadece dış çevre faktörlerinin etkisiyle değil, buna ek olarak canlılarda bir iç takvimin olduğunu ortaya çıkarmıştır. Bu husus şöyle açıklanmıştır. Gündüz uzunluğuna göre karakteristik hareket eden hayvanların gözü bağlanarak aydınlıkla ilişkisi kesilmiş fakat yine düzenli hareketlerini yapmıştır</a:t>
            </a:r>
            <a:r>
              <a:rPr lang="tr-TR" dirty="0" smtClean="0">
                <a:solidFill>
                  <a:srgbClr val="0070C0"/>
                </a:solidFill>
              </a:rPr>
              <a:t>.</a:t>
            </a:r>
          </a:p>
          <a:p>
            <a:pPr algn="just"/>
            <a:r>
              <a:rPr lang="tr-TR" dirty="0"/>
              <a:t>Bazı hayvanlar laboratuvarda yapay ışık ve sabit iklim koşullarında yıllarca tutulmuş, yani gece ve gündüz ile iklim değişimleri önlenmiştir. Ancak tıpkı doğal koşullarda olduğu gibi günlük saatlerde uyanmış, göç zamanında huzursuz olmuşlardır.</a:t>
            </a:r>
          </a:p>
        </p:txBody>
      </p:sp>
    </p:spTree>
    <p:extLst>
      <p:ext uri="{BB962C8B-B14F-4D97-AF65-F5344CB8AC3E}">
        <p14:creationId xmlns:p14="http://schemas.microsoft.com/office/powerpoint/2010/main" val="1324501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568952" cy="6408712"/>
          </a:xfrm>
        </p:spPr>
        <p:txBody>
          <a:bodyPr>
            <a:normAutofit fontScale="70000" lnSpcReduction="20000"/>
          </a:bodyPr>
          <a:lstStyle/>
          <a:p>
            <a:r>
              <a:rPr lang="tr-TR" dirty="0"/>
              <a:t>Bilim adamları bu verilere dayanarak şu sonuçları çıkarmıştır: Canlılar kendi biyolojilerine bağlı olarak ömür boyu planlanmış bir içsel takvime sahiptir. Bunu da beyin ve beyindeki </a:t>
            </a:r>
            <a:r>
              <a:rPr lang="tr-TR" dirty="0" err="1"/>
              <a:t>epifiz</a:t>
            </a:r>
            <a:r>
              <a:rPr lang="tr-TR" dirty="0"/>
              <a:t> bezinin salgıları yapmaktadır. Çünkü bazı kuşlarda beyindeki </a:t>
            </a:r>
            <a:r>
              <a:rPr lang="tr-TR" dirty="0" err="1"/>
              <a:t>epifiz</a:t>
            </a:r>
            <a:r>
              <a:rPr lang="tr-TR" dirty="0"/>
              <a:t> bezinin çıkarılması ile ritmik hareketlerin durduğu, bu kuşa başka bir kuşun </a:t>
            </a:r>
            <a:r>
              <a:rPr lang="tr-TR" dirty="0" err="1"/>
              <a:t>epifiz</a:t>
            </a:r>
            <a:r>
              <a:rPr lang="tr-TR" dirty="0"/>
              <a:t> bezinin nakli ile de </a:t>
            </a:r>
            <a:r>
              <a:rPr lang="tr-TR" dirty="0" err="1"/>
              <a:t>epifiz</a:t>
            </a:r>
            <a:r>
              <a:rPr lang="tr-TR" dirty="0"/>
              <a:t> bezi nakledilen kuşun </a:t>
            </a:r>
            <a:r>
              <a:rPr lang="tr-TR" dirty="0" err="1"/>
              <a:t>rutmik</a:t>
            </a:r>
            <a:r>
              <a:rPr lang="tr-TR" dirty="0"/>
              <a:t> hareketlerinin olduğu belirlenmiştir. Böylece bu kuşlarda bu hareketleri </a:t>
            </a:r>
            <a:r>
              <a:rPr lang="tr-TR" dirty="0" err="1"/>
              <a:t>epifiz</a:t>
            </a:r>
            <a:r>
              <a:rPr lang="tr-TR" dirty="0"/>
              <a:t> bezinin </a:t>
            </a:r>
            <a:r>
              <a:rPr lang="tr-TR" dirty="0" err="1"/>
              <a:t>salgıladığ</a:t>
            </a:r>
            <a:r>
              <a:rPr lang="tr-TR" dirty="0"/>
              <a:t> melatonin hormonunun yaptığı sonucuna varılmıştır. Ancak bu tez tüm kuşlar ve tüm canlılar için geçerli olamamıştır. Bazı kuşların </a:t>
            </a:r>
            <a:r>
              <a:rPr lang="tr-TR" dirty="0" err="1"/>
              <a:t>epifiz</a:t>
            </a:r>
            <a:r>
              <a:rPr lang="tr-TR" dirty="0"/>
              <a:t> bezinin çıkarılması ile yine kendine özgü hareketleri yaptığı bulunmuştur ve sonuç olarak; canlıların yalnızca </a:t>
            </a:r>
            <a:r>
              <a:rPr lang="tr-TR" dirty="0" err="1"/>
              <a:t>epifiz</a:t>
            </a:r>
            <a:r>
              <a:rPr lang="tr-TR" dirty="0"/>
              <a:t> bezinin salgılarına bağlı olarak bir içsel saate sahip olmadığı,  bunun yanında alt içsel saat üniteleri olabileceği sonucu çıkarılmıştır. Bu konuda yapılan araştırmalar devam etmektedir. </a:t>
            </a:r>
            <a:endParaRPr lang="tr-TR" dirty="0" smtClean="0"/>
          </a:p>
          <a:p>
            <a:r>
              <a:rPr lang="tr-TR" dirty="0"/>
              <a:t>Canlıların gündüzün uzunluğuna (ışıklanma süresine) bağlı olarak gösterdikleri reaksiyonlara veya fizyolojik aktivitelere "</a:t>
            </a:r>
            <a:r>
              <a:rPr lang="tr-TR" dirty="0" err="1"/>
              <a:t>fotoperiyodizm</a:t>
            </a:r>
            <a:r>
              <a:rPr lang="tr-TR" dirty="0"/>
              <a:t>", sıcaklık değişimlerine bağlı olarak gösterdikleri reaksiyon değişimlerine de "</a:t>
            </a:r>
            <a:r>
              <a:rPr lang="tr-TR" dirty="0" err="1"/>
              <a:t>termoperiyodizm</a:t>
            </a:r>
            <a:r>
              <a:rPr lang="tr-TR" dirty="0"/>
              <a:t>" denir</a:t>
            </a:r>
            <a:r>
              <a:rPr lang="tr-TR" dirty="0" smtClean="0"/>
              <a:t>.</a:t>
            </a:r>
          </a:p>
          <a:p>
            <a:endParaRPr lang="tr-TR" dirty="0"/>
          </a:p>
          <a:p>
            <a:endParaRPr lang="tr-TR" dirty="0"/>
          </a:p>
        </p:txBody>
      </p:sp>
    </p:spTree>
    <p:extLst>
      <p:ext uri="{BB962C8B-B14F-4D97-AF65-F5344CB8AC3E}">
        <p14:creationId xmlns:p14="http://schemas.microsoft.com/office/powerpoint/2010/main" val="3503437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just"/>
            <a:r>
              <a:rPr lang="tr-TR" sz="2400" dirty="0"/>
              <a:t>Bitki, hayvan ve mikroorganizma topluluklarının ekosistemlerdeki uyumu  bakımından mevsimlere  göre   6 değişik düzenden bahsedilmektedir.</a:t>
            </a:r>
          </a:p>
        </p:txBody>
      </p:sp>
      <p:sp>
        <p:nvSpPr>
          <p:cNvPr id="3" name="İçerik Yer Tutucusu 2"/>
          <p:cNvSpPr>
            <a:spLocks noGrp="1"/>
          </p:cNvSpPr>
          <p:nvPr>
            <p:ph idx="1"/>
          </p:nvPr>
        </p:nvSpPr>
        <p:spPr>
          <a:xfrm>
            <a:off x="0" y="1600200"/>
            <a:ext cx="9144000" cy="5069160"/>
          </a:xfrm>
        </p:spPr>
        <p:txBody>
          <a:bodyPr>
            <a:normAutofit fontScale="92500" lnSpcReduction="10000"/>
          </a:bodyPr>
          <a:lstStyle/>
          <a:p>
            <a:pPr algn="just"/>
            <a:r>
              <a:rPr lang="tr-TR" dirty="0" smtClean="0"/>
              <a:t>Bunlara </a:t>
            </a:r>
            <a:r>
              <a:rPr lang="tr-TR" dirty="0"/>
              <a:t>"</a:t>
            </a:r>
            <a:r>
              <a:rPr lang="tr-TR" dirty="0" err="1"/>
              <a:t>aspekt</a:t>
            </a:r>
            <a:r>
              <a:rPr lang="tr-TR" dirty="0"/>
              <a:t>" denir. Canlıların </a:t>
            </a:r>
            <a:r>
              <a:rPr lang="tr-TR" dirty="0" err="1"/>
              <a:t>aspektlere</a:t>
            </a:r>
            <a:r>
              <a:rPr lang="tr-TR" dirty="0"/>
              <a:t> karşı sağladığı bu uyumlar olumsuz çevre koşullarına karşı aldıkları fizyolojik tedbirlerden kaynaklanmaktadır. Örneğin, bitkilerin sonbaharda yaprak dökmeleri, çevre koşullarının olumsuz olduğu kış ayalarında  su noksanlığı, soğuk, kar kırması, ısı kaybı ve bunlar gibi birçok olumsuz çevre koşuluna karşı kendini savunmak için alınmış fizyolojik bir tedbirdir. Yine hayvanlar da kış uykusuna yatma, deri ve tüy değiştirme, boynuz atımı gibi fizyolojik etkinlikler ile kendilerini iklim koşullarına uydururlar. İlkbaharda ise canlılar aktif hale geçerler. </a:t>
            </a:r>
          </a:p>
          <a:p>
            <a:pPr algn="just"/>
            <a:endParaRPr lang="tr-TR" dirty="0"/>
          </a:p>
        </p:txBody>
      </p:sp>
    </p:spTree>
    <p:extLst>
      <p:ext uri="{BB962C8B-B14F-4D97-AF65-F5344CB8AC3E}">
        <p14:creationId xmlns:p14="http://schemas.microsoft.com/office/powerpoint/2010/main" val="1251480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l"/>
            <a:r>
              <a:rPr lang="tr-TR" sz="2400" dirty="0"/>
              <a:t>EKOSİSTEMLERDE UZUN SÜRE İÇERİSİNDE OLAN DEĞİŞİMLER (GELİŞMELER</a:t>
            </a:r>
            <a:r>
              <a:rPr lang="tr-TR" sz="2400" dirty="0" smtClean="0"/>
              <a:t>): EKOLOJİK </a:t>
            </a:r>
            <a:r>
              <a:rPr lang="tr-TR" sz="2400" dirty="0"/>
              <a:t>SÜKSESYON  (GELİŞME AŞAMALARI, </a:t>
            </a:r>
            <a:r>
              <a:rPr lang="tr-TR" sz="2400" dirty="0" smtClean="0"/>
              <a:t>GELİŞME SİLSİLESİ) </a:t>
            </a:r>
            <a:r>
              <a:rPr lang="tr-TR" sz="2400" dirty="0"/>
              <a:t/>
            </a:r>
            <a:br>
              <a:rPr lang="tr-TR" sz="2400" dirty="0"/>
            </a:br>
            <a:endParaRPr lang="tr-TR" sz="2400" dirty="0"/>
          </a:p>
        </p:txBody>
      </p:sp>
      <p:sp>
        <p:nvSpPr>
          <p:cNvPr id="3" name="İçerik Yer Tutucusu 2"/>
          <p:cNvSpPr>
            <a:spLocks noGrp="1"/>
          </p:cNvSpPr>
          <p:nvPr>
            <p:ph idx="1"/>
          </p:nvPr>
        </p:nvSpPr>
        <p:spPr>
          <a:xfrm>
            <a:off x="107504" y="1412776"/>
            <a:ext cx="8579296" cy="5445224"/>
          </a:xfrm>
        </p:spPr>
        <p:txBody>
          <a:bodyPr>
            <a:normAutofit fontScale="92500" lnSpcReduction="20000"/>
          </a:bodyPr>
          <a:lstStyle/>
          <a:p>
            <a:pPr algn="just"/>
            <a:r>
              <a:rPr lang="tr-TR" dirty="0"/>
              <a:t>Yeryüzünü oluşturan bitki ve hayvan toplulukları yaratılışından beri yaşadıkları çevrenin toprak, sıcaklık ve yağış gibi fiziksel faktörleri ile çevreye en iyi uyumu sağlayabilmek için sürekli etkileşim içindedir. Bu etkileşimin sonucu olarak bu iki varlık devamlı bir değişim ve dinamizm </a:t>
            </a:r>
            <a:r>
              <a:rPr lang="tr-TR" dirty="0" smtClean="0"/>
              <a:t>gösterir. </a:t>
            </a:r>
            <a:r>
              <a:rPr lang="tr-TR" dirty="0"/>
              <a:t>Bu gelişim süreci insan etkisi dışında, doğa kanunlarına göre </a:t>
            </a:r>
            <a:r>
              <a:rPr lang="tr-TR" dirty="0" smtClean="0"/>
              <a:t>oluşur ve </a:t>
            </a:r>
            <a:r>
              <a:rPr lang="tr-TR" dirty="0"/>
              <a:t>ekosistemlerin kararsız dengeden kararlı denge konumuna </a:t>
            </a:r>
            <a:r>
              <a:rPr lang="tr-TR" dirty="0" err="1" smtClean="0"/>
              <a:t>geçmesisağlanır</a:t>
            </a:r>
            <a:r>
              <a:rPr lang="tr-TR" dirty="0"/>
              <a:t>. </a:t>
            </a:r>
            <a:endParaRPr lang="tr-TR" dirty="0" smtClean="0"/>
          </a:p>
          <a:p>
            <a:pPr algn="just"/>
            <a:r>
              <a:rPr lang="tr-TR" dirty="0" smtClean="0"/>
              <a:t>Jeolojik </a:t>
            </a:r>
            <a:r>
              <a:rPr lang="tr-TR" dirty="0"/>
              <a:t>devirlerden beri doğal kurallar içerisinde ekosistemlerin verim gücünü artırıcı yönde sürdükleri ve günümüzde son aşamasını gördüğümüz </a:t>
            </a:r>
            <a:r>
              <a:rPr lang="tr-TR" dirty="0" smtClean="0"/>
              <a:t>dinamik gelişme </a:t>
            </a:r>
            <a:r>
              <a:rPr lang="tr-TR" dirty="0"/>
              <a:t>süreçlerine ekolojik </a:t>
            </a:r>
            <a:r>
              <a:rPr lang="tr-TR" dirty="0" err="1"/>
              <a:t>süksesyon</a:t>
            </a:r>
            <a:r>
              <a:rPr lang="tr-TR" dirty="0"/>
              <a:t> (</a:t>
            </a:r>
            <a:r>
              <a:rPr lang="tr-TR" dirty="0" err="1"/>
              <a:t>ekelojik</a:t>
            </a:r>
            <a:r>
              <a:rPr lang="tr-TR" dirty="0"/>
              <a:t> gelişme aşamaları) denir. </a:t>
            </a:r>
          </a:p>
          <a:p>
            <a:pPr algn="just"/>
            <a:endParaRPr lang="tr-TR" dirty="0"/>
          </a:p>
        </p:txBody>
      </p:sp>
    </p:spTree>
    <p:extLst>
      <p:ext uri="{BB962C8B-B14F-4D97-AF65-F5344CB8AC3E}">
        <p14:creationId xmlns:p14="http://schemas.microsoft.com/office/powerpoint/2010/main" val="4170216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91</TotalTime>
  <Words>3288</Words>
  <Application>Microsoft Office PowerPoint</Application>
  <PresentationFormat>Ekran Gösterisi (4:3)</PresentationFormat>
  <Paragraphs>141</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Gündönümü</vt:lpstr>
      <vt:lpstr>PowerPoint Sunusu</vt:lpstr>
      <vt:lpstr>EKOLO0JİK DEĞİŞİMLER</vt:lpstr>
      <vt:lpstr>Kısa süreli ve rastlantıya bağlı ekolojik olaylar.</vt:lpstr>
      <vt:lpstr>PERİYODİK OLAYLARA BAĞLI SİSTEMLİ DEĞİŞİMLER</vt:lpstr>
      <vt:lpstr>Biyolojik Saat:</vt:lpstr>
      <vt:lpstr>PowerPoint Sunusu</vt:lpstr>
      <vt:lpstr>PowerPoint Sunusu</vt:lpstr>
      <vt:lpstr>Bitki, hayvan ve mikroorganizma topluluklarının ekosistemlerdeki uyumu  bakımından mevsimlere  göre   6 değişik düzenden bahsedilmektedir.</vt:lpstr>
      <vt:lpstr>EKOSİSTEMLERDE UZUN SÜRE İÇERİSİNDE OLAN DEĞİŞİMLER (GELİŞMELER): EKOLOJİK SÜKSESYON  (GELİŞME AŞAMALARI, GELİŞME SİLSİLESİ)  </vt:lpstr>
      <vt:lpstr>PowerPoint Sunusu</vt:lpstr>
      <vt:lpstr>PowerPoint Sunusu</vt:lpstr>
      <vt:lpstr>PowerPoint Sunusu</vt:lpstr>
      <vt:lpstr>PowerPoint Sunusu</vt:lpstr>
      <vt:lpstr>PowerPoint Sunusu</vt:lpstr>
      <vt:lpstr>PowerPoint Sunusu</vt:lpstr>
      <vt:lpstr>EKOLOJİK SÜKSESYONUN ÖNEMİ VE EKOSİSTEMLERDE MEYDANA GETİRDİĞİ DEĞİŞİKLİKLER</vt:lpstr>
      <vt:lpstr>Ekolojik süksesyonun oluşturduğu değişiklikler Konusunda Ders Notunda Tabloyu İnceleyiniz.</vt:lpstr>
      <vt:lpstr>Ekosistemlerin dinamik yapısı  (Ekosistem değişimi olarak biyomas, canlı türü, genetik çeşitlilik, … vs)</vt:lpstr>
      <vt:lpstr>YERYÜZÜNÜN BÜYÜK EKOSİSTEMLERİ /DOĞAL DENGE</vt:lpstr>
      <vt:lpstr>PowerPoint Sunusu</vt:lpstr>
      <vt:lpstr>İnceleme ve araştırma kolaylığı bakımından  biyosfer ekosistemlere, ekosistemler biyotoplara, biyotoplar da ekolojik  nişlere ayrılmaktadır.  </vt:lpstr>
      <vt:lpstr>DPĞAL DENGE/ ORMAN EKOSİSTEMLERİ</vt:lpstr>
      <vt:lpstr>Ormanların doğal denge üzerinde etkili fonksiyonları fonksiyonları;  </vt:lpstr>
      <vt:lpstr>Ormanların doğal denge üzerinde etkili fonksiyonları fonksiyonları;  </vt:lpstr>
      <vt:lpstr>DOĞAYI KORUMA ALANLARI</vt:lpstr>
      <vt:lpstr>PowerPoint Sunusu</vt:lpstr>
      <vt:lpstr>Ülkemizde doğayı koruma amacıyla çeşitli statüye sahip alanlar mevcuttur. Bunlar;  </vt:lpstr>
      <vt:lpstr>Ülkemizde yer alan bu canlılar toplumunu (flora ve faunayı) tehdit eden başlıca faktörler şunlardır:  </vt:lpstr>
      <vt:lpstr>PowerPoint Sunusu</vt:lpstr>
      <vt:lpstr>EKOLOJİ VE EKOSİSTEM AMENAJMANI (PLANLAMASI)</vt:lpstr>
      <vt:lpstr>PowerPoint Sunusu</vt:lpstr>
      <vt:lpstr>Dünyada ekosistem planlaması konusunda GAP 18 ayrı planlama amacıyla ilk sırada yer almaktadır. Daha sonra 9 planlama amacıyla A.B.D.  .. gelmektedir.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yaşar</dc:creator>
  <cp:lastModifiedBy>yaşar</cp:lastModifiedBy>
  <cp:revision>21</cp:revision>
  <dcterms:created xsi:type="dcterms:W3CDTF">2016-05-25T13:52:42Z</dcterms:created>
  <dcterms:modified xsi:type="dcterms:W3CDTF">2016-06-20T13:15:18Z</dcterms:modified>
</cp:coreProperties>
</file>