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9">
  <p:sldMasterIdLst>
    <p:sldMasterId id="2147483648" r:id="rId1"/>
  </p:sldMasterIdLst>
  <p:notesMasterIdLst>
    <p:notesMasterId r:id="rId41"/>
  </p:notesMasterIdLst>
  <p:sldIdLst>
    <p:sldId id="274" r:id="rId2"/>
    <p:sldId id="275" r:id="rId3"/>
    <p:sldId id="276" r:id="rId4"/>
    <p:sldId id="277" r:id="rId5"/>
    <p:sldId id="278" r:id="rId6"/>
    <p:sldId id="279" r:id="rId7"/>
    <p:sldId id="280" r:id="rId8"/>
    <p:sldId id="282" r:id="rId9"/>
    <p:sldId id="284" r:id="rId10"/>
    <p:sldId id="285" r:id="rId11"/>
    <p:sldId id="283" r:id="rId12"/>
    <p:sldId id="286" r:id="rId13"/>
    <p:sldId id="287" r:id="rId14"/>
    <p:sldId id="288" r:id="rId15"/>
    <p:sldId id="289" r:id="rId16"/>
    <p:sldId id="290" r:id="rId17"/>
    <p:sldId id="291" r:id="rId18"/>
    <p:sldId id="292" r:id="rId19"/>
    <p:sldId id="294" r:id="rId20"/>
    <p:sldId id="293" r:id="rId21"/>
    <p:sldId id="295" r:id="rId22"/>
    <p:sldId id="296" r:id="rId23"/>
    <p:sldId id="297" r:id="rId24"/>
    <p:sldId id="298" r:id="rId25"/>
    <p:sldId id="299" r:id="rId26"/>
    <p:sldId id="300" r:id="rId27"/>
    <p:sldId id="301" r:id="rId28"/>
    <p:sldId id="302" r:id="rId29"/>
    <p:sldId id="303" r:id="rId30"/>
    <p:sldId id="304" r:id="rId31"/>
    <p:sldId id="305" r:id="rId32"/>
    <p:sldId id="306" r:id="rId33"/>
    <p:sldId id="307" r:id="rId34"/>
    <p:sldId id="308" r:id="rId35"/>
    <p:sldId id="309" r:id="rId36"/>
    <p:sldId id="310" r:id="rId37"/>
    <p:sldId id="311" r:id="rId38"/>
    <p:sldId id="312" r:id="rId39"/>
    <p:sldId id="313" r:id="rId4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94639" autoAdjust="0"/>
  </p:normalViewPr>
  <p:slideViewPr>
    <p:cSldViewPr>
      <p:cViewPr varScale="1">
        <p:scale>
          <a:sx n="55" d="100"/>
          <a:sy n="55" d="100"/>
        </p:scale>
        <p:origin x="-120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D3CC7B-D30F-4181-8A1F-92DD5B88DCDC}" type="datetimeFigureOut">
              <a:rPr lang="tr-TR" smtClean="0"/>
              <a:pPr/>
              <a:t>22.04.2015</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78E9B3-877A-4DA1-8D9C-95F1972D870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849DC01D-FD85-4C00-A79E-2A125DEE2823}" type="datetimeFigureOut">
              <a:rPr lang="tr-TR" smtClean="0"/>
              <a:pPr/>
              <a:t>22.04.2015</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19F4A11-44E8-4637-8338-4F4B2102F59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9DC01D-FD85-4C00-A79E-2A125DEE2823}" type="datetimeFigureOut">
              <a:rPr lang="tr-TR" smtClean="0"/>
              <a:pPr/>
              <a:t>22.04.2015</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F4A11-44E8-4637-8338-4F4B2102F59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solidFill>
                  <a:srgbClr val="FF0000"/>
                </a:solidFill>
              </a:rPr>
              <a:t>BÖLÜM VI: MİKROORGANİZMALARIN BÜYÜMELERİ VE ÖLÜMLERİ</a:t>
            </a:r>
            <a:endParaRPr lang="tr-TR" dirty="0">
              <a:solidFill>
                <a:srgbClr val="FF0000"/>
              </a:solidFill>
            </a:endParaRPr>
          </a:p>
        </p:txBody>
      </p:sp>
      <p:sp>
        <p:nvSpPr>
          <p:cNvPr id="3" name="2 İçerik Yer Tutucusu"/>
          <p:cNvSpPr>
            <a:spLocks noGrp="1"/>
          </p:cNvSpPr>
          <p:nvPr>
            <p:ph idx="1"/>
          </p:nvPr>
        </p:nvSpPr>
        <p:spPr>
          <a:xfrm>
            <a:off x="457200" y="1916832"/>
            <a:ext cx="8229600" cy="4209331"/>
          </a:xfrm>
        </p:spPr>
        <p:txBody>
          <a:bodyPr>
            <a:normAutofit fontScale="92500" lnSpcReduction="10000"/>
          </a:bodyPr>
          <a:lstStyle/>
          <a:p>
            <a:pPr marL="0" indent="0">
              <a:buNone/>
            </a:pPr>
            <a:r>
              <a:rPr lang="tr-TR" b="1" dirty="0" smtClean="0">
                <a:solidFill>
                  <a:srgbClr val="00B0F0"/>
                </a:solidFill>
              </a:rPr>
              <a:t>VI.1. Giriş</a:t>
            </a:r>
          </a:p>
          <a:p>
            <a:pPr marL="0" indent="0">
              <a:buNone/>
            </a:pPr>
            <a:r>
              <a:rPr lang="tr-TR" sz="1700" b="1" dirty="0" smtClean="0"/>
              <a:t> </a:t>
            </a:r>
            <a:endParaRPr lang="tr-TR" sz="1700" dirty="0" smtClean="0"/>
          </a:p>
          <a:p>
            <a:pPr marL="0" indent="0">
              <a:buNone/>
            </a:pPr>
            <a:r>
              <a:rPr lang="tr-TR" dirty="0" smtClean="0"/>
              <a:t>Her canlı doğar, büyür ve belli bir zaman sonra ölür.</a:t>
            </a:r>
          </a:p>
          <a:p>
            <a:pPr marL="0" indent="0">
              <a:buNone/>
            </a:pPr>
            <a:r>
              <a:rPr lang="tr-TR" dirty="0" smtClean="0">
                <a:solidFill>
                  <a:srgbClr val="00B050"/>
                </a:solidFill>
              </a:rPr>
              <a:t>Bu yeryüzünde değiştirilemez bir ilahi kanundur. </a:t>
            </a:r>
          </a:p>
          <a:p>
            <a:pPr marL="0" indent="0">
              <a:buNone/>
            </a:pPr>
            <a:r>
              <a:rPr lang="tr-TR" dirty="0" smtClean="0"/>
              <a:t>Canlıların büyümeleri ve ölmeleri bir takım olaylara ve bu olayların neticelerine bağlıdır. </a:t>
            </a:r>
          </a:p>
          <a:p>
            <a:pPr marL="0" indent="0">
              <a:buNone/>
            </a:pPr>
            <a:r>
              <a:rPr lang="tr-TR" dirty="0" smtClean="0"/>
              <a:t>Bu kısaca sebep-netice kuralına bağlı bir olay olarak düşünülebilir.</a:t>
            </a:r>
          </a:p>
          <a:p>
            <a:pPr marL="0" indent="0">
              <a:buNone/>
            </a:pPr>
            <a:r>
              <a:rPr lang="tr-TR" dirty="0" smtClean="0"/>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9512" y="188639"/>
            <a:ext cx="8712968" cy="4339650"/>
          </a:xfrm>
          <a:prstGeom prst="rect">
            <a:avLst/>
          </a:prstGeom>
        </p:spPr>
        <p:txBody>
          <a:bodyPr wrap="square">
            <a:spAutoFit/>
          </a:bodyPr>
          <a:lstStyle/>
          <a:p>
            <a:pPr>
              <a:lnSpc>
                <a:spcPct val="150000"/>
              </a:lnSpc>
            </a:pPr>
            <a:r>
              <a:rPr lang="tr-TR" sz="2400" b="1" dirty="0" smtClean="0">
                <a:solidFill>
                  <a:srgbClr val="FF0000"/>
                </a:solidFill>
                <a:latin typeface="Arial" pitchFamily="34" charset="0"/>
                <a:cs typeface="Arial" pitchFamily="34" charset="0"/>
              </a:rPr>
              <a:t>VI.2.2. Hacim Ölçüm Metodu </a:t>
            </a:r>
          </a:p>
          <a:p>
            <a:endParaRPr lang="tr-TR" sz="2000" dirty="0" smtClean="0">
              <a:latin typeface="Arial" pitchFamily="34" charset="0"/>
              <a:cs typeface="Arial" pitchFamily="34" charset="0"/>
            </a:endParaRPr>
          </a:p>
          <a:p>
            <a:pPr>
              <a:lnSpc>
                <a:spcPct val="150000"/>
              </a:lnSpc>
            </a:pPr>
            <a:r>
              <a:rPr lang="tr-TR" sz="2000" dirty="0" smtClean="0">
                <a:latin typeface="Arial" pitchFamily="34" charset="0"/>
                <a:cs typeface="Arial" pitchFamily="34" charset="0"/>
              </a:rPr>
              <a:t>Ne kadar hacimde ne kadar mikroorganizma var, bunu bilmemiz mümkün değildir. </a:t>
            </a:r>
          </a:p>
          <a:p>
            <a:pPr>
              <a:lnSpc>
                <a:spcPct val="150000"/>
              </a:lnSpc>
            </a:pPr>
            <a:r>
              <a:rPr lang="tr-TR" sz="2000" dirty="0" smtClean="0">
                <a:solidFill>
                  <a:srgbClr val="0070C0"/>
                </a:solidFill>
                <a:latin typeface="Arial" pitchFamily="34" charset="0"/>
                <a:cs typeface="Arial" pitchFamily="34" charset="0"/>
              </a:rPr>
              <a:t>Santrifüjde çökelen kısmı, ağırlık olarak kabul edebilmek için, </a:t>
            </a:r>
            <a:r>
              <a:rPr lang="tr-TR" sz="2000" dirty="0" smtClean="0">
                <a:solidFill>
                  <a:srgbClr val="FF0000"/>
                </a:solidFill>
                <a:latin typeface="Arial" pitchFamily="34" charset="0"/>
                <a:cs typeface="Arial" pitchFamily="34" charset="0"/>
              </a:rPr>
              <a:t>ağırlığı belli bir mikroorganizmaların çökelme ve santrifüj hacimlerinden oluşturulmuş korelasyon eğrisine ihtiyaç vardır. </a:t>
            </a:r>
          </a:p>
          <a:p>
            <a:pPr>
              <a:lnSpc>
                <a:spcPct val="150000"/>
              </a:lnSpc>
            </a:pPr>
            <a:r>
              <a:rPr lang="tr-TR" sz="2000" dirty="0" smtClean="0">
                <a:latin typeface="Arial" pitchFamily="34" charset="0"/>
                <a:cs typeface="Arial" pitchFamily="34" charset="0"/>
              </a:rPr>
              <a:t>Bu metodun mahzurları atıksu içindeki askıda katı maddelerin tümünün de mikroorganizma olarak kabul edilmesidir. </a:t>
            </a:r>
            <a:endParaRPr lang="tr-TR" sz="2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048672"/>
          </a:xfrm>
        </p:spPr>
        <p:txBody>
          <a:bodyPr>
            <a:normAutofit fontScale="77500" lnSpcReduction="20000"/>
          </a:bodyPr>
          <a:lstStyle/>
          <a:p>
            <a:pPr marL="0" indent="0">
              <a:lnSpc>
                <a:spcPct val="150000"/>
              </a:lnSpc>
              <a:buNone/>
            </a:pPr>
            <a:r>
              <a:rPr lang="tr-TR" sz="3300" b="1" dirty="0" smtClean="0">
                <a:solidFill>
                  <a:srgbClr val="FF0000"/>
                </a:solidFill>
                <a:latin typeface="Arial" pitchFamily="34" charset="0"/>
                <a:cs typeface="Arial" pitchFamily="34" charset="0"/>
              </a:rPr>
              <a:t>VI.2.3. Çeşitli Kimyasal Maddelerin Ölçümü</a:t>
            </a:r>
          </a:p>
          <a:p>
            <a:pPr marL="0" indent="0">
              <a:lnSpc>
                <a:spcPct val="150000"/>
              </a:lnSpc>
              <a:buNone/>
            </a:pPr>
            <a:r>
              <a:rPr lang="tr-TR" sz="1700" dirty="0" smtClean="0">
                <a:solidFill>
                  <a:srgbClr val="FF0000"/>
                </a:solidFill>
                <a:latin typeface="Arial" pitchFamily="34" charset="0"/>
                <a:cs typeface="Arial" pitchFamily="34" charset="0"/>
              </a:rPr>
              <a:t> </a:t>
            </a:r>
          </a:p>
          <a:p>
            <a:pPr marL="0" indent="0">
              <a:lnSpc>
                <a:spcPct val="150000"/>
              </a:lnSpc>
              <a:buNone/>
            </a:pPr>
            <a:r>
              <a:rPr lang="tr-TR" sz="3300" dirty="0" smtClean="0">
                <a:latin typeface="Arial" pitchFamily="34" charset="0"/>
                <a:cs typeface="Arial" pitchFamily="34" charset="0"/>
              </a:rPr>
              <a:t>Bu metot, </a:t>
            </a:r>
            <a:r>
              <a:rPr lang="tr-TR" sz="3300" dirty="0" smtClean="0">
                <a:solidFill>
                  <a:srgbClr val="7030A0"/>
                </a:solidFill>
                <a:latin typeface="Arial" pitchFamily="34" charset="0"/>
                <a:cs typeface="Arial" pitchFamily="34" charset="0"/>
              </a:rPr>
              <a:t>mikroorganizmayı oluşturan çeşitli kimyasal maddelerin biyokimyasal olarak ölçülmesi </a:t>
            </a:r>
            <a:r>
              <a:rPr lang="tr-TR" sz="3300" dirty="0" smtClean="0">
                <a:latin typeface="Arial" pitchFamily="34" charset="0"/>
                <a:cs typeface="Arial" pitchFamily="34" charset="0"/>
              </a:rPr>
              <a:t>şeklinde yürütülür. </a:t>
            </a:r>
          </a:p>
          <a:p>
            <a:pPr marL="0" indent="0">
              <a:lnSpc>
                <a:spcPct val="150000"/>
              </a:lnSpc>
              <a:buNone/>
            </a:pPr>
            <a:r>
              <a:rPr lang="tr-TR" sz="3300" dirty="0" smtClean="0">
                <a:latin typeface="Arial" pitchFamily="34" charset="0"/>
                <a:cs typeface="Arial" pitchFamily="34" charset="0"/>
              </a:rPr>
              <a:t>Atık sudaki </a:t>
            </a:r>
            <a:r>
              <a:rPr lang="tr-TR" sz="3300" dirty="0" smtClean="0">
                <a:solidFill>
                  <a:srgbClr val="FF0000"/>
                </a:solidFill>
                <a:latin typeface="Arial" pitchFamily="34" charset="0"/>
                <a:cs typeface="Arial" pitchFamily="34" charset="0"/>
              </a:rPr>
              <a:t>demir, azot, fosfor, protein, ATP ve DNA </a:t>
            </a:r>
            <a:r>
              <a:rPr lang="tr-TR" sz="3300" dirty="0" smtClean="0">
                <a:latin typeface="Arial" pitchFamily="34" charset="0"/>
                <a:cs typeface="Arial" pitchFamily="34" charset="0"/>
              </a:rPr>
              <a:t>ölçümleri yapılabilir. </a:t>
            </a:r>
          </a:p>
          <a:p>
            <a:pPr marL="0" indent="0">
              <a:lnSpc>
                <a:spcPct val="150000"/>
              </a:lnSpc>
              <a:buNone/>
            </a:pPr>
            <a:r>
              <a:rPr lang="tr-TR" sz="3300" dirty="0" smtClean="0">
                <a:latin typeface="Arial" pitchFamily="34" charset="0"/>
                <a:cs typeface="Arial" pitchFamily="34" charset="0"/>
              </a:rPr>
              <a:t>Çevre mühendisliği uygulamalarında bu metottan </a:t>
            </a:r>
            <a:r>
              <a:rPr lang="tr-TR" sz="3300" dirty="0" smtClean="0">
                <a:solidFill>
                  <a:srgbClr val="FF0000"/>
                </a:solidFill>
                <a:latin typeface="Arial" pitchFamily="34" charset="0"/>
                <a:cs typeface="Arial" pitchFamily="34" charset="0"/>
              </a:rPr>
              <a:t>azot ve fosfor ölçümleri yapılarak </a:t>
            </a:r>
            <a:r>
              <a:rPr lang="tr-TR" sz="3300" dirty="0" smtClean="0">
                <a:latin typeface="Arial" pitchFamily="34" charset="0"/>
                <a:cs typeface="Arial" pitchFamily="34" charset="0"/>
              </a:rPr>
              <a:t>faydalanılmaktadır.  </a:t>
            </a:r>
          </a:p>
          <a:p>
            <a:pPr marL="0" indent="0">
              <a:lnSpc>
                <a:spcPct val="150000"/>
              </a:lnSpc>
              <a:buNone/>
            </a:pPr>
            <a:r>
              <a:rPr lang="tr-TR" sz="3300" dirty="0" smtClean="0">
                <a:latin typeface="Arial" pitchFamily="34" charset="0"/>
                <a:cs typeface="Arial" pitchFamily="34" charset="0"/>
              </a:rPr>
              <a:t>Diğer kimyasal maddelerin ölçümü fazla yaygın olarak kullanılmamaktadır.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07504" y="117693"/>
            <a:ext cx="8856984" cy="6370975"/>
          </a:xfrm>
          <a:prstGeom prst="rect">
            <a:avLst/>
          </a:prstGeom>
        </p:spPr>
        <p:txBody>
          <a:bodyPr wrap="square">
            <a:spAutoFit/>
          </a:bodyPr>
          <a:lstStyle/>
          <a:p>
            <a:pPr algn="just"/>
            <a:r>
              <a:rPr lang="tr-TR" sz="2400" b="1" dirty="0" smtClean="0">
                <a:solidFill>
                  <a:srgbClr val="FF0000"/>
                </a:solidFill>
                <a:latin typeface="Arial" pitchFamily="34" charset="0"/>
                <a:cs typeface="Arial" pitchFamily="34" charset="0"/>
              </a:rPr>
              <a:t>VI.2.4. Bulanıklık Ölçümü </a:t>
            </a:r>
          </a:p>
          <a:p>
            <a:pPr algn="just"/>
            <a:endParaRPr lang="tr-TR" sz="2400" b="1" dirty="0" smtClean="0">
              <a:solidFill>
                <a:srgbClr val="FF0000"/>
              </a:solidFill>
              <a:latin typeface="Arial" pitchFamily="34" charset="0"/>
              <a:cs typeface="Arial" pitchFamily="34" charset="0"/>
            </a:endParaRPr>
          </a:p>
          <a:p>
            <a:pPr marL="358775" indent="-358775" algn="just">
              <a:buFont typeface="Wingdings" pitchFamily="2" charset="2"/>
              <a:buChar char="Ø"/>
            </a:pPr>
            <a:r>
              <a:rPr lang="tr-TR" sz="2000" dirty="0" smtClean="0">
                <a:latin typeface="Arial" pitchFamily="34" charset="0"/>
                <a:cs typeface="Arial" pitchFamily="34" charset="0"/>
              </a:rPr>
              <a:t>Mikrobiyoloji laboratuarlarında, sıvı bakteri kültürlerinin büyüme hızları tayini ve mikroorganizma ağırlıklarını tespit etmek için çok sık kullanılan metottur. </a:t>
            </a:r>
          </a:p>
          <a:p>
            <a:pPr marL="358775" indent="-358775" algn="just">
              <a:buFont typeface="Wingdings" pitchFamily="2" charset="2"/>
              <a:buChar char="Ø"/>
            </a:pPr>
            <a:r>
              <a:rPr lang="tr-TR" sz="2000" b="1" dirty="0" smtClean="0">
                <a:solidFill>
                  <a:srgbClr val="FF0000"/>
                </a:solidFill>
                <a:latin typeface="Arial" pitchFamily="34" charset="0"/>
                <a:cs typeface="Arial" pitchFamily="34" charset="0"/>
              </a:rPr>
              <a:t>Bu metodun esası, bulanıklık ölçümüne, yani askıda kolloidal maddelerin ışık geçirgenliğinden yararlanılarak ölçülmesi esasına dayanır. </a:t>
            </a:r>
          </a:p>
          <a:p>
            <a:pPr marL="358775" indent="-358775" algn="just">
              <a:buFont typeface="Wingdings" pitchFamily="2" charset="2"/>
              <a:buChar char="Ø"/>
            </a:pPr>
            <a:r>
              <a:rPr lang="tr-TR" sz="2000" dirty="0" smtClean="0">
                <a:solidFill>
                  <a:srgbClr val="7030A0"/>
                </a:solidFill>
                <a:latin typeface="Arial" pitchFamily="34" charset="0"/>
                <a:cs typeface="Arial" pitchFamily="34" charset="0"/>
              </a:rPr>
              <a:t>Bu metotla ölçüm esnasında mikroorganizmaları kolloidal madde kabul ediyoruz. </a:t>
            </a:r>
          </a:p>
          <a:p>
            <a:pPr marL="358775" indent="-358775" algn="just">
              <a:buFont typeface="Wingdings" pitchFamily="2" charset="2"/>
              <a:buChar char="Ø"/>
            </a:pPr>
            <a:r>
              <a:rPr lang="tr-TR" sz="2000" dirty="0" smtClean="0">
                <a:latin typeface="Arial" pitchFamily="34" charset="0"/>
                <a:cs typeface="Arial" pitchFamily="34" charset="0"/>
              </a:rPr>
              <a:t>Mikroorganizmalar ölçülecek sıvı içinde homojen dağılmış halde bulunmalı, yumaklar halinde bulunmamalıdır. </a:t>
            </a:r>
          </a:p>
          <a:p>
            <a:pPr marL="358775" indent="-358775" algn="just">
              <a:buFont typeface="Wingdings" pitchFamily="2" charset="2"/>
              <a:buChar char="Ø"/>
            </a:pPr>
            <a:r>
              <a:rPr lang="tr-TR" sz="2000" dirty="0" smtClean="0">
                <a:solidFill>
                  <a:srgbClr val="C00000"/>
                </a:solidFill>
                <a:latin typeface="Arial" pitchFamily="34" charset="0"/>
                <a:cs typeface="Arial" pitchFamily="34" charset="0"/>
              </a:rPr>
              <a:t>Bulanıklık ölçümü ile mikroorganizmaların ağırlıklarının tespit edilmesinde bazı belirsizlikler de vardır. </a:t>
            </a:r>
          </a:p>
          <a:p>
            <a:pPr marL="358775" indent="-358775" algn="just">
              <a:buFont typeface="Wingdings" pitchFamily="2" charset="2"/>
              <a:buChar char="Ø"/>
            </a:pPr>
            <a:r>
              <a:rPr lang="tr-TR" sz="2000" dirty="0" smtClean="0">
                <a:latin typeface="Arial" pitchFamily="34" charset="0"/>
                <a:cs typeface="Arial" pitchFamily="34" charset="0"/>
              </a:rPr>
              <a:t>Bunların başında, bulanıklık değerlerinin ağırlığa, sayıya dönüştürecek bir korelâsyona ihtiyaç duyulması gelmektedir. </a:t>
            </a:r>
          </a:p>
          <a:p>
            <a:pPr marL="358775" indent="-358775" algn="just">
              <a:buFont typeface="Wingdings" pitchFamily="2" charset="2"/>
              <a:buChar char="Ø"/>
            </a:pPr>
            <a:r>
              <a:rPr lang="tr-TR" sz="2000" dirty="0" smtClean="0">
                <a:solidFill>
                  <a:srgbClr val="7030A0"/>
                </a:solidFill>
                <a:latin typeface="Arial" pitchFamily="34" charset="0"/>
                <a:cs typeface="Arial" pitchFamily="34" charset="0"/>
              </a:rPr>
              <a:t>Ayrıca bulanıklık değerleri belli bir limitin üstünde olmamalıdır. </a:t>
            </a:r>
          </a:p>
          <a:p>
            <a:pPr marL="358775" indent="-358775" algn="just">
              <a:buFont typeface="Wingdings" pitchFamily="2" charset="2"/>
              <a:buChar char="Ø"/>
            </a:pPr>
            <a:r>
              <a:rPr lang="tr-TR" sz="2000" dirty="0" smtClean="0">
                <a:latin typeface="Arial" pitchFamily="34" charset="0"/>
                <a:cs typeface="Arial" pitchFamily="34" charset="0"/>
              </a:rPr>
              <a:t>Bu değer </a:t>
            </a:r>
            <a:r>
              <a:rPr lang="tr-TR" sz="2000" b="1" dirty="0" smtClean="0">
                <a:solidFill>
                  <a:srgbClr val="C00000"/>
                </a:solidFill>
                <a:latin typeface="Arial" pitchFamily="34" charset="0"/>
                <a:cs typeface="Arial" pitchFamily="34" charset="0"/>
              </a:rPr>
              <a:t>300 mg/l askıda katı madde miktarıdır. </a:t>
            </a:r>
          </a:p>
          <a:p>
            <a:pPr marL="358775" indent="-358775" algn="just">
              <a:buFont typeface="Wingdings" pitchFamily="2" charset="2"/>
              <a:buChar char="Ø"/>
            </a:pPr>
            <a:r>
              <a:rPr lang="tr-TR" sz="2000" b="1" dirty="0" smtClean="0">
                <a:solidFill>
                  <a:srgbClr val="0070C0"/>
                </a:solidFill>
                <a:latin typeface="Arial" pitchFamily="34" charset="0"/>
                <a:cs typeface="Arial" pitchFamily="34" charset="0"/>
              </a:rPr>
              <a:t>Bu değerin üstünde mikroorganizma konsantrasyonuna sahip atık sularda bu yöntem kullanılması hatalı sonuçlar vermektedir. </a:t>
            </a:r>
            <a:endParaRPr lang="tr-TR" sz="2000" dirty="0">
              <a:solidFill>
                <a:srgbClr val="0070C0"/>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12968" cy="6509474"/>
          </a:xfrm>
          <a:prstGeom prst="rect">
            <a:avLst/>
          </a:prstGeom>
        </p:spPr>
        <p:txBody>
          <a:bodyPr wrap="square">
            <a:spAutoFit/>
          </a:bodyPr>
          <a:lstStyle/>
          <a:p>
            <a:pPr>
              <a:lnSpc>
                <a:spcPct val="150000"/>
              </a:lnSpc>
            </a:pPr>
            <a:r>
              <a:rPr lang="tr-TR" sz="2000" b="1" dirty="0" smtClean="0">
                <a:solidFill>
                  <a:srgbClr val="FF0000"/>
                </a:solidFill>
                <a:latin typeface="Arial" pitchFamily="34" charset="0"/>
                <a:cs typeface="Arial" pitchFamily="34" charset="0"/>
              </a:rPr>
              <a:t>VI.2.5. Mikroskop Sayımı </a:t>
            </a:r>
          </a:p>
          <a:p>
            <a:pPr>
              <a:lnSpc>
                <a:spcPct val="150000"/>
              </a:lnSpc>
            </a:pPr>
            <a:endParaRPr lang="tr-TR" sz="1400" b="1" dirty="0" smtClean="0">
              <a:solidFill>
                <a:srgbClr val="FF0000"/>
              </a:solidFill>
              <a:latin typeface="Arial" pitchFamily="34" charset="0"/>
              <a:cs typeface="Arial" pitchFamily="34" charset="0"/>
            </a:endParaRPr>
          </a:p>
          <a:p>
            <a:pPr marL="358775" indent="-358775">
              <a:lnSpc>
                <a:spcPct val="150000"/>
              </a:lnSpc>
              <a:buFont typeface="Wingdings" pitchFamily="2" charset="2"/>
              <a:buChar char="Ø"/>
            </a:pPr>
            <a:r>
              <a:rPr lang="tr-TR" dirty="0" smtClean="0">
                <a:latin typeface="Arial" pitchFamily="34" charset="0"/>
                <a:cs typeface="Arial" pitchFamily="34" charset="0"/>
              </a:rPr>
              <a:t>Hacmi belli lameller kullanılması süratiyle mikroskopta mikroorganizmaların sayımı yapılabilmektedir. </a:t>
            </a:r>
          </a:p>
          <a:p>
            <a:pPr marL="358775" indent="-358775">
              <a:lnSpc>
                <a:spcPct val="150000"/>
              </a:lnSpc>
              <a:buFont typeface="Wingdings" pitchFamily="2" charset="2"/>
              <a:buChar char="Ø"/>
            </a:pPr>
            <a:r>
              <a:rPr lang="tr-TR" dirty="0" smtClean="0">
                <a:latin typeface="Arial" pitchFamily="34" charset="0"/>
                <a:cs typeface="Arial" pitchFamily="34" charset="0"/>
              </a:rPr>
              <a:t>Bu ölçüm tekniğine göre mikroorganizma sayısının çok yoğun olmaması gerekir. </a:t>
            </a:r>
          </a:p>
          <a:p>
            <a:pPr marL="358775" indent="-358775">
              <a:lnSpc>
                <a:spcPct val="150000"/>
              </a:lnSpc>
              <a:buFont typeface="Wingdings" pitchFamily="2" charset="2"/>
              <a:buChar char="Ø"/>
            </a:pPr>
            <a:r>
              <a:rPr lang="tr-TR" dirty="0" smtClean="0">
                <a:latin typeface="Arial" pitchFamily="34" charset="0"/>
                <a:cs typeface="Arial" pitchFamily="34" charset="0"/>
              </a:rPr>
              <a:t>Sayım lamellerinde hacmi belli bir alan karelere bölünmüştür. </a:t>
            </a:r>
          </a:p>
          <a:p>
            <a:pPr marL="358775" indent="-358775">
              <a:lnSpc>
                <a:spcPct val="150000"/>
              </a:lnSpc>
              <a:buFont typeface="Wingdings" pitchFamily="2" charset="2"/>
              <a:buChar char="Ø"/>
            </a:pPr>
            <a:r>
              <a:rPr lang="tr-TR" dirty="0" smtClean="0">
                <a:latin typeface="Arial" pitchFamily="34" charset="0"/>
                <a:cs typeface="Arial" pitchFamily="34" charset="0"/>
              </a:rPr>
              <a:t>Kareler içindeki mikroorganizmalar sayılarak miktar tespit edilmektedir.</a:t>
            </a:r>
          </a:p>
          <a:p>
            <a:r>
              <a:rPr lang="tr-TR" dirty="0" smtClean="0">
                <a:latin typeface="Arial" pitchFamily="34" charset="0"/>
                <a:cs typeface="Arial" pitchFamily="34" charset="0"/>
              </a:rPr>
              <a:t> </a:t>
            </a:r>
          </a:p>
          <a:p>
            <a:pPr>
              <a:lnSpc>
                <a:spcPct val="150000"/>
              </a:lnSpc>
            </a:pPr>
            <a:r>
              <a:rPr lang="tr-TR" sz="2000" b="1" dirty="0" smtClean="0">
                <a:solidFill>
                  <a:srgbClr val="FF0000"/>
                </a:solidFill>
                <a:latin typeface="Arial" pitchFamily="34" charset="0"/>
                <a:cs typeface="Arial" pitchFamily="34" charset="0"/>
              </a:rPr>
              <a:t>VI.2.6. Koloni Sayımı </a:t>
            </a:r>
          </a:p>
          <a:p>
            <a:pPr>
              <a:lnSpc>
                <a:spcPct val="150000"/>
              </a:lnSpc>
            </a:pPr>
            <a:endParaRPr lang="tr-TR" sz="1400" b="1" dirty="0" smtClean="0">
              <a:solidFill>
                <a:srgbClr val="FF0000"/>
              </a:solidFill>
              <a:latin typeface="Arial" pitchFamily="34" charset="0"/>
              <a:cs typeface="Arial" pitchFamily="34" charset="0"/>
            </a:endParaRPr>
          </a:p>
          <a:p>
            <a:pPr marL="358775" indent="-358775">
              <a:lnSpc>
                <a:spcPct val="150000"/>
              </a:lnSpc>
              <a:buFont typeface="Wingdings" pitchFamily="2" charset="2"/>
              <a:buChar char="Ø"/>
            </a:pPr>
            <a:r>
              <a:rPr lang="tr-TR" dirty="0" smtClean="0">
                <a:latin typeface="Arial" pitchFamily="34" charset="0"/>
                <a:cs typeface="Arial" pitchFamily="34" charset="0"/>
              </a:rPr>
              <a:t>Belli bir hacimdeki numunenin ya süzülerek ya da katı vasatta ekimi yapılarak, o numune içindeki bakterilerin sayısını bulmak mümkündür.</a:t>
            </a:r>
          </a:p>
          <a:p>
            <a:pPr marL="358775" indent="-358775">
              <a:lnSpc>
                <a:spcPct val="150000"/>
              </a:lnSpc>
              <a:buFont typeface="Wingdings" pitchFamily="2" charset="2"/>
              <a:buChar char="Ø"/>
            </a:pPr>
            <a:r>
              <a:rPr lang="tr-TR" dirty="0" smtClean="0">
                <a:latin typeface="Arial" pitchFamily="34" charset="0"/>
                <a:cs typeface="Arial" pitchFamily="34" charset="0"/>
              </a:rPr>
              <a:t>Organizmalar katı vasatta çoğunlukla her biri bağımsız bir koloni oluşturmaktadır. </a:t>
            </a:r>
          </a:p>
          <a:p>
            <a:pPr marL="358775" indent="-358775">
              <a:lnSpc>
                <a:spcPct val="150000"/>
              </a:lnSpc>
              <a:buFont typeface="Wingdings" pitchFamily="2" charset="2"/>
              <a:buChar char="Ø"/>
            </a:pPr>
            <a:r>
              <a:rPr lang="tr-TR" dirty="0" smtClean="0">
                <a:latin typeface="Arial" pitchFamily="34" charset="0"/>
                <a:cs typeface="Arial" pitchFamily="34" charset="0"/>
              </a:rPr>
              <a:t>Çok az bir ihtimal de olsa, iki bakterinin üst üste gelme durumu söz konusu olabilmektedir. </a:t>
            </a:r>
            <a:endParaRPr lang="tr-TR"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116632"/>
            <a:ext cx="8964488" cy="6801862"/>
          </a:xfrm>
          <a:prstGeom prst="rect">
            <a:avLst/>
          </a:prstGeom>
        </p:spPr>
        <p:txBody>
          <a:bodyPr wrap="square">
            <a:spAutoFit/>
          </a:bodyPr>
          <a:lstStyle/>
          <a:p>
            <a:pPr>
              <a:lnSpc>
                <a:spcPct val="150000"/>
              </a:lnSpc>
            </a:pPr>
            <a:r>
              <a:rPr lang="fi-FI" sz="2000" b="1" dirty="0" smtClean="0">
                <a:solidFill>
                  <a:srgbClr val="FF0000"/>
                </a:solidFill>
                <a:latin typeface="Arial" pitchFamily="34" charset="0"/>
                <a:cs typeface="Arial" pitchFamily="34" charset="0"/>
              </a:rPr>
              <a:t>VI.2.7. Oksijen Kullanımın (Gideriminin ) Ölçülmesi </a:t>
            </a:r>
          </a:p>
          <a:p>
            <a:endParaRPr lang="tr-TR" sz="1400" dirty="0" smtClean="0">
              <a:latin typeface="Arial" pitchFamily="34" charset="0"/>
              <a:cs typeface="Arial" pitchFamily="34" charset="0"/>
            </a:endParaRPr>
          </a:p>
          <a:p>
            <a:pPr marL="266700" indent="-266700">
              <a:lnSpc>
                <a:spcPct val="140000"/>
              </a:lnSpc>
              <a:buFont typeface="Wingdings" pitchFamily="2" charset="2"/>
              <a:buChar char="Ø"/>
            </a:pPr>
            <a:r>
              <a:rPr lang="tr-TR" sz="2000" dirty="0" smtClean="0">
                <a:latin typeface="Arial" pitchFamily="34" charset="0"/>
                <a:cs typeface="Arial" pitchFamily="34" charset="0"/>
              </a:rPr>
              <a:t>Çevre mühendisliği uygulamalarında çok sık kullanılan önemli bir tekniktir.</a:t>
            </a:r>
          </a:p>
          <a:p>
            <a:pPr marL="252000" indent="-252000">
              <a:lnSpc>
                <a:spcPct val="140000"/>
              </a:lnSpc>
              <a:buFont typeface="Wingdings" pitchFamily="2" charset="2"/>
              <a:buChar char="Ø"/>
            </a:pPr>
            <a:r>
              <a:rPr lang="tr-TR" sz="2000" dirty="0" smtClean="0">
                <a:solidFill>
                  <a:srgbClr val="7030A0"/>
                </a:solidFill>
                <a:latin typeface="Arial" pitchFamily="34" charset="0"/>
                <a:cs typeface="Arial" pitchFamily="34" charset="0"/>
              </a:rPr>
              <a:t>Bu yöntem mikroorganizmaların oksijen tüketim hızlarının tespit edilmesi esasına dayanmaktadır</a:t>
            </a:r>
            <a:r>
              <a:rPr lang="tr-TR" sz="2000" dirty="0" smtClean="0">
                <a:latin typeface="Arial" pitchFamily="34" charset="0"/>
                <a:cs typeface="Arial" pitchFamily="34" charset="0"/>
              </a:rPr>
              <a:t>. </a:t>
            </a:r>
          </a:p>
          <a:p>
            <a:pPr marL="266700" indent="-266700">
              <a:lnSpc>
                <a:spcPct val="140000"/>
              </a:lnSpc>
              <a:buFont typeface="Wingdings" pitchFamily="2" charset="2"/>
              <a:buChar char="Ø"/>
            </a:pPr>
            <a:r>
              <a:rPr lang="tr-TR" sz="2000" dirty="0" smtClean="0">
                <a:latin typeface="Arial" pitchFamily="34" charset="0"/>
                <a:cs typeface="Arial" pitchFamily="34" charset="0"/>
              </a:rPr>
              <a:t>BOİ şişeleri ve oksijen metre kullanılan çok kolay ve hızlı bir tekniktir. Ölçümü yapılacak numune BOİ şişesine konur ve bir oksijen metre ile 1- 30 dakika arasında oksijen tüketimi izlenir. </a:t>
            </a:r>
          </a:p>
          <a:p>
            <a:pPr marL="266700" indent="-266700">
              <a:lnSpc>
                <a:spcPct val="140000"/>
              </a:lnSpc>
              <a:buFont typeface="Wingdings" pitchFamily="2" charset="2"/>
              <a:buChar char="Ø"/>
            </a:pPr>
            <a:r>
              <a:rPr lang="tr-TR" sz="2000" dirty="0" smtClean="0">
                <a:solidFill>
                  <a:srgbClr val="0070C0"/>
                </a:solidFill>
                <a:latin typeface="Arial" pitchFamily="34" charset="0"/>
                <a:cs typeface="Arial" pitchFamily="34" charset="0"/>
              </a:rPr>
              <a:t>Bu yöntemin ilginç olan tarafı, sadece canlı organizmaların oksijen kullanacak olmasıdır. </a:t>
            </a:r>
          </a:p>
          <a:p>
            <a:pPr marL="266700" indent="-266700">
              <a:lnSpc>
                <a:spcPct val="140000"/>
              </a:lnSpc>
              <a:buFont typeface="Wingdings" pitchFamily="2" charset="2"/>
              <a:buChar char="Ø"/>
            </a:pPr>
            <a:r>
              <a:rPr lang="tr-TR" sz="2000" dirty="0" smtClean="0">
                <a:solidFill>
                  <a:srgbClr val="FF0000"/>
                </a:solidFill>
                <a:latin typeface="Arial" pitchFamily="34" charset="0"/>
                <a:cs typeface="Arial" pitchFamily="34" charset="0"/>
              </a:rPr>
              <a:t>Dezavantajı ise, bulunan değerleri kontrol edebilmek için başka değerler ile korelasyon etme zarureti olmasıdır</a:t>
            </a:r>
            <a:r>
              <a:rPr lang="tr-TR" sz="2000" dirty="0" smtClean="0">
                <a:latin typeface="Arial" pitchFamily="34" charset="0"/>
                <a:cs typeface="Arial" pitchFamily="34" charset="0"/>
              </a:rPr>
              <a:t>. </a:t>
            </a:r>
          </a:p>
          <a:p>
            <a:pPr marL="266700" indent="-266700">
              <a:lnSpc>
                <a:spcPct val="140000"/>
              </a:lnSpc>
              <a:buFont typeface="Wingdings" pitchFamily="2" charset="2"/>
              <a:buChar char="Ø"/>
            </a:pPr>
            <a:r>
              <a:rPr lang="tr-TR" sz="2000" dirty="0" smtClean="0">
                <a:latin typeface="Arial" pitchFamily="34" charset="0"/>
                <a:cs typeface="Arial" pitchFamily="34" charset="0"/>
              </a:rPr>
              <a:t>Mikroorganizmaların ağırlık ve sayılarının belirlenmesinde yaygın olarak kullanılan metotların her birinin, avantaj ve dezavantajları vardır. </a:t>
            </a:r>
          </a:p>
          <a:p>
            <a:pPr marL="266700" indent="-266700">
              <a:lnSpc>
                <a:spcPct val="140000"/>
              </a:lnSpc>
              <a:buFont typeface="Wingdings" pitchFamily="2" charset="2"/>
              <a:buChar char="Ø"/>
            </a:pPr>
            <a:r>
              <a:rPr lang="tr-TR" sz="2000" dirty="0" smtClean="0">
                <a:latin typeface="Arial" pitchFamily="34" charset="0"/>
                <a:cs typeface="Arial" pitchFamily="34" charset="0"/>
              </a:rPr>
              <a:t>Bu metotları kendi sınırları içinde kullanıldığı zaman sağlıklı sonuçlar vermektedir. </a:t>
            </a:r>
            <a:endParaRPr lang="tr-TR" sz="2000" dirty="0">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16632"/>
            <a:ext cx="8784976" cy="6740307"/>
          </a:xfrm>
          <a:prstGeom prst="rect">
            <a:avLst/>
          </a:prstGeom>
        </p:spPr>
        <p:txBody>
          <a:bodyPr wrap="square">
            <a:spAutoFit/>
          </a:bodyPr>
          <a:lstStyle/>
          <a:p>
            <a:r>
              <a:rPr lang="tr-TR" b="1" dirty="0" smtClean="0">
                <a:solidFill>
                  <a:srgbClr val="FF0000"/>
                </a:solidFill>
                <a:latin typeface="Arial" pitchFamily="34" charset="0"/>
                <a:cs typeface="Arial" pitchFamily="34" charset="0"/>
              </a:rPr>
              <a:t>VI.3. Büyümeyi Etkileyen Faktörler </a:t>
            </a:r>
          </a:p>
          <a:p>
            <a:pPr>
              <a:lnSpc>
                <a:spcPct val="150000"/>
              </a:lnSpc>
            </a:pPr>
            <a:endParaRPr lang="tr-TR" sz="1000" b="1" dirty="0" smtClean="0">
              <a:latin typeface="Arial" pitchFamily="34" charset="0"/>
              <a:cs typeface="Arial" pitchFamily="34" charset="0"/>
            </a:endParaRPr>
          </a:p>
          <a:p>
            <a:pPr marL="358775" indent="-358775">
              <a:lnSpc>
                <a:spcPct val="150000"/>
              </a:lnSpc>
              <a:buFont typeface="Wingdings" pitchFamily="2" charset="2"/>
              <a:buChar char="Ø"/>
            </a:pPr>
            <a:r>
              <a:rPr lang="tr-TR" kern="0" spc="-40" dirty="0" smtClean="0">
                <a:latin typeface="Arial" pitchFamily="34" charset="0"/>
                <a:cs typeface="Arial" pitchFamily="34" charset="0"/>
              </a:rPr>
              <a:t>Biyolojik arıtma sistemlerinde mikroorganizmaların kontrollü olarak büyümeleri istenir. </a:t>
            </a:r>
          </a:p>
          <a:p>
            <a:pPr marL="358775" indent="-358775">
              <a:lnSpc>
                <a:spcPct val="150000"/>
              </a:lnSpc>
              <a:buFont typeface="Wingdings" pitchFamily="2" charset="2"/>
              <a:buChar char="Ø"/>
            </a:pPr>
            <a:r>
              <a:rPr lang="tr-TR" kern="0" spc="-40" dirty="0" smtClean="0">
                <a:solidFill>
                  <a:srgbClr val="FF0000"/>
                </a:solidFill>
                <a:latin typeface="Arial" pitchFamily="34" charset="0"/>
                <a:cs typeface="Arial" pitchFamily="34" charset="0"/>
              </a:rPr>
              <a:t>Dolayısıyla mikroorganizmaların büyümesinde hangi faktörlerden etkileniyorsa, bu faktörlerin belirlenmesi gerekir. </a:t>
            </a:r>
          </a:p>
          <a:p>
            <a:pPr marL="358775" indent="-358775">
              <a:lnSpc>
                <a:spcPct val="150000"/>
              </a:lnSpc>
              <a:buFont typeface="Wingdings" pitchFamily="2" charset="2"/>
              <a:buChar char="Ø"/>
            </a:pPr>
            <a:r>
              <a:rPr lang="tr-TR" kern="0" spc="-40" dirty="0" smtClean="0">
                <a:solidFill>
                  <a:srgbClr val="7030A0"/>
                </a:solidFill>
                <a:latin typeface="Arial" pitchFamily="34" charset="0"/>
                <a:cs typeface="Arial" pitchFamily="34" charset="0"/>
              </a:rPr>
              <a:t>Bu faktörler, arıtma verimi ve arıtma sistemlerinin çalışma prensipleri üzerinde önemli etkiye sahiptirler. </a:t>
            </a:r>
          </a:p>
          <a:p>
            <a:pPr marL="358775" indent="-358775">
              <a:lnSpc>
                <a:spcPct val="150000"/>
              </a:lnSpc>
              <a:buFont typeface="Wingdings" pitchFamily="2" charset="2"/>
              <a:buChar char="Ø"/>
            </a:pPr>
            <a:r>
              <a:rPr lang="tr-TR" kern="0" spc="-40" dirty="0" smtClean="0">
                <a:latin typeface="Arial" pitchFamily="34" charset="0"/>
                <a:cs typeface="Arial" pitchFamily="34" charset="0"/>
              </a:rPr>
              <a:t>Büyümeyi etkiyen çevre şartları aşağıda verilmiştir. </a:t>
            </a:r>
          </a:p>
          <a:p>
            <a:pPr>
              <a:lnSpc>
                <a:spcPct val="150000"/>
              </a:lnSpc>
            </a:pPr>
            <a:endParaRPr lang="tr-TR" sz="1000" dirty="0" smtClean="0">
              <a:latin typeface="Arial" pitchFamily="34" charset="0"/>
              <a:cs typeface="Arial" pitchFamily="34" charset="0"/>
            </a:endParaRPr>
          </a:p>
          <a:p>
            <a:r>
              <a:rPr lang="tr-TR" b="1" dirty="0" smtClean="0">
                <a:solidFill>
                  <a:srgbClr val="FF0000"/>
                </a:solidFill>
                <a:latin typeface="Arial" pitchFamily="34" charset="0"/>
                <a:cs typeface="Arial" pitchFamily="34" charset="0"/>
              </a:rPr>
              <a:t>VI.3.1. Sıcaklık </a:t>
            </a:r>
          </a:p>
          <a:p>
            <a:pPr>
              <a:lnSpc>
                <a:spcPct val="150000"/>
              </a:lnSpc>
            </a:pPr>
            <a:endParaRPr lang="tr-TR" sz="1000" b="1" dirty="0" smtClean="0">
              <a:latin typeface="Arial" pitchFamily="34" charset="0"/>
              <a:cs typeface="Arial" pitchFamily="34" charset="0"/>
            </a:endParaRPr>
          </a:p>
          <a:p>
            <a:pPr marL="358775" indent="-358775">
              <a:lnSpc>
                <a:spcPct val="150000"/>
              </a:lnSpc>
              <a:buFont typeface="Wingdings" pitchFamily="2" charset="2"/>
              <a:buChar char="Ø"/>
            </a:pPr>
            <a:r>
              <a:rPr lang="tr-TR" b="1" kern="0" spc="-40" dirty="0" smtClean="0">
                <a:solidFill>
                  <a:srgbClr val="7030A0"/>
                </a:solidFill>
                <a:latin typeface="Arial" pitchFamily="34" charset="0"/>
                <a:cs typeface="Arial" pitchFamily="34" charset="0"/>
              </a:rPr>
              <a:t>Mikroorganizmaların vücut ısılarını kontrol mekanizmaları yoktur. </a:t>
            </a:r>
          </a:p>
          <a:p>
            <a:pPr marL="358775" indent="-358775">
              <a:lnSpc>
                <a:spcPct val="150000"/>
              </a:lnSpc>
              <a:buFont typeface="Wingdings" pitchFamily="2" charset="2"/>
              <a:buChar char="Ø"/>
            </a:pPr>
            <a:r>
              <a:rPr lang="tr-TR" kern="0" spc="-40" dirty="0" smtClean="0">
                <a:solidFill>
                  <a:srgbClr val="00B0F0"/>
                </a:solidFill>
                <a:latin typeface="Arial" pitchFamily="34" charset="0"/>
                <a:cs typeface="Arial" pitchFamily="34" charset="0"/>
              </a:rPr>
              <a:t>Yani kendi hücre ısılarını kontrol etmeleri veya kontrol altında tutmaları mümkün değildir. </a:t>
            </a:r>
          </a:p>
          <a:p>
            <a:pPr marL="358775" indent="-358775">
              <a:lnSpc>
                <a:spcPct val="150000"/>
              </a:lnSpc>
              <a:buFont typeface="Wingdings" pitchFamily="2" charset="2"/>
              <a:buChar char="Ø"/>
            </a:pPr>
            <a:r>
              <a:rPr lang="tr-TR" kern="0" spc="-40" dirty="0" smtClean="0">
                <a:solidFill>
                  <a:srgbClr val="FF0000"/>
                </a:solidFill>
                <a:latin typeface="Arial" pitchFamily="34" charset="0"/>
                <a:cs typeface="Arial" pitchFamily="34" charset="0"/>
              </a:rPr>
              <a:t>Mikroorganizmaların bulundukları ortamın ısısı ne derece ise, hücre ısıları da aynı derecede olur. </a:t>
            </a:r>
            <a:r>
              <a:rPr lang="tr-TR" kern="0" spc="-40" dirty="0" smtClean="0">
                <a:latin typeface="Arial" pitchFamily="34" charset="0"/>
                <a:cs typeface="Arial" pitchFamily="34" charset="0"/>
              </a:rPr>
              <a:t>Dolayısıyla mikroorganizmaların bulundukları ortamın ısısı, mikroorganizma üzerinde rol oynayan en önemli faktörlerin başında gelir. </a:t>
            </a:r>
          </a:p>
          <a:p>
            <a:pPr marL="358775" indent="-358775">
              <a:lnSpc>
                <a:spcPct val="150000"/>
              </a:lnSpc>
              <a:buFont typeface="Wingdings" pitchFamily="2" charset="2"/>
              <a:buChar char="Ø"/>
            </a:pPr>
            <a:r>
              <a:rPr lang="tr-TR" kern="0" spc="-40" dirty="0" smtClean="0">
                <a:solidFill>
                  <a:srgbClr val="FF0000"/>
                </a:solidFill>
                <a:latin typeface="Arial" pitchFamily="34" charset="0"/>
                <a:cs typeface="Arial" pitchFamily="34" charset="0"/>
              </a:rPr>
              <a:t>Mikroorganizmaların dayanabildikleri sıcaklık aralıkları türlere göre farklılıklar gösterir. </a:t>
            </a:r>
            <a:endParaRPr lang="tr-TR" kern="0" spc="-40" dirty="0">
              <a:solidFill>
                <a:srgbClr val="FF00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12968" cy="6093976"/>
          </a:xfrm>
          <a:prstGeom prst="rect">
            <a:avLst/>
          </a:prstGeom>
        </p:spPr>
        <p:txBody>
          <a:bodyPr wrap="square">
            <a:spAutoFit/>
          </a:bodyPr>
          <a:lstStyle/>
          <a:p>
            <a:pPr marL="358775" indent="-358775">
              <a:lnSpc>
                <a:spcPct val="150000"/>
              </a:lnSpc>
              <a:buFont typeface="Wingdings" pitchFamily="2" charset="2"/>
              <a:buChar char="Ø"/>
            </a:pPr>
            <a:r>
              <a:rPr lang="tr-TR" sz="2000" dirty="0" smtClean="0">
                <a:latin typeface="Arial" pitchFamily="34" charset="0"/>
                <a:cs typeface="Arial" pitchFamily="34" charset="0"/>
              </a:rPr>
              <a:t>Mikroorganizmaların bazılarının dayanabildikleri </a:t>
            </a:r>
            <a:r>
              <a:rPr lang="tr-TR" sz="2000" dirty="0" smtClean="0">
                <a:solidFill>
                  <a:srgbClr val="FF0000"/>
                </a:solidFill>
                <a:latin typeface="Arial" pitchFamily="34" charset="0"/>
                <a:cs typeface="Arial" pitchFamily="34" charset="0"/>
              </a:rPr>
              <a:t>sıcaklık aralığı değişimi çok az (0-10</a:t>
            </a:r>
            <a:r>
              <a:rPr lang="tr-TR" sz="2000" baseline="30000" dirty="0" smtClean="0">
                <a:solidFill>
                  <a:srgbClr val="FF0000"/>
                </a:solidFill>
                <a:latin typeface="Arial" pitchFamily="34" charset="0"/>
                <a:cs typeface="Arial" pitchFamily="34" charset="0"/>
              </a:rPr>
              <a:t>o</a:t>
            </a:r>
            <a:r>
              <a:rPr lang="tr-TR" sz="2000" dirty="0" smtClean="0">
                <a:solidFill>
                  <a:srgbClr val="FF0000"/>
                </a:solidFill>
                <a:latin typeface="Arial" pitchFamily="34" charset="0"/>
                <a:cs typeface="Arial" pitchFamily="34" charset="0"/>
              </a:rPr>
              <a:t>C), </a:t>
            </a:r>
            <a:r>
              <a:rPr lang="tr-TR" sz="2000" dirty="0" smtClean="0">
                <a:latin typeface="Arial" pitchFamily="34" charset="0"/>
                <a:cs typeface="Arial" pitchFamily="34" charset="0"/>
              </a:rPr>
              <a:t>bazılarının ise, </a:t>
            </a:r>
            <a:r>
              <a:rPr lang="tr-TR" sz="2000" dirty="0" smtClean="0">
                <a:solidFill>
                  <a:srgbClr val="FF0000"/>
                </a:solidFill>
                <a:latin typeface="Arial" pitchFamily="34" charset="0"/>
                <a:cs typeface="Arial" pitchFamily="34" charset="0"/>
              </a:rPr>
              <a:t>çok fazla (10-50</a:t>
            </a:r>
            <a:r>
              <a:rPr lang="tr-TR" sz="2000" baseline="30000" dirty="0" smtClean="0">
                <a:solidFill>
                  <a:srgbClr val="FF0000"/>
                </a:solidFill>
                <a:latin typeface="Arial" pitchFamily="34" charset="0"/>
                <a:cs typeface="Arial" pitchFamily="34" charset="0"/>
              </a:rPr>
              <a:t>o</a:t>
            </a:r>
            <a:r>
              <a:rPr lang="tr-TR" sz="2000" dirty="0" smtClean="0">
                <a:solidFill>
                  <a:srgbClr val="FF0000"/>
                </a:solidFill>
                <a:latin typeface="Arial" pitchFamily="34" charset="0"/>
                <a:cs typeface="Arial" pitchFamily="34" charset="0"/>
              </a:rPr>
              <a:t>C) </a:t>
            </a:r>
            <a:r>
              <a:rPr lang="tr-TR" sz="2000" dirty="0" smtClean="0">
                <a:latin typeface="Arial" pitchFamily="34" charset="0"/>
                <a:cs typeface="Arial" pitchFamily="34" charset="0"/>
              </a:rPr>
              <a:t>olabilir. </a:t>
            </a:r>
          </a:p>
          <a:p>
            <a:pPr marL="358775" indent="-358775">
              <a:lnSpc>
                <a:spcPct val="150000"/>
              </a:lnSpc>
              <a:buFont typeface="Wingdings" pitchFamily="2" charset="2"/>
              <a:buChar char="Ø"/>
            </a:pPr>
            <a:r>
              <a:rPr lang="tr-TR" sz="2000" dirty="0" smtClean="0">
                <a:latin typeface="Arial" pitchFamily="34" charset="0"/>
                <a:cs typeface="Arial" pitchFamily="34" charset="0"/>
              </a:rPr>
              <a:t>Sıcaklık aralığı değişimi </a:t>
            </a:r>
            <a:r>
              <a:rPr lang="tr-TR" sz="2000" b="1" dirty="0" smtClean="0">
                <a:solidFill>
                  <a:srgbClr val="FF0000"/>
                </a:solidFill>
                <a:latin typeface="Arial" pitchFamily="34" charset="0"/>
                <a:cs typeface="Arial" pitchFamily="34" charset="0"/>
              </a:rPr>
              <a:t>az olan </a:t>
            </a:r>
            <a:r>
              <a:rPr lang="tr-TR" sz="2000" dirty="0" smtClean="0">
                <a:latin typeface="Arial" pitchFamily="34" charset="0"/>
                <a:cs typeface="Arial" pitchFamily="34" charset="0"/>
              </a:rPr>
              <a:t>mikroorganizmalara, </a:t>
            </a:r>
            <a:r>
              <a:rPr lang="tr-TR" sz="2000" b="1" dirty="0" smtClean="0">
                <a:solidFill>
                  <a:srgbClr val="FF0000"/>
                </a:solidFill>
                <a:latin typeface="Arial" pitchFamily="34" charset="0"/>
                <a:cs typeface="Arial" pitchFamily="34" charset="0"/>
              </a:rPr>
              <a:t>Stenotermal Mikroorganizmalar (</a:t>
            </a:r>
            <a:r>
              <a:rPr lang="tr-TR" sz="2000" b="1" dirty="0" smtClean="0">
                <a:solidFill>
                  <a:srgbClr val="FF0000"/>
                </a:solidFill>
                <a:latin typeface="Arial" pitchFamily="34" charset="0"/>
                <a:cs typeface="Arial" pitchFamily="34" charset="0"/>
                <a:sym typeface="Symbol"/>
              </a:rPr>
              <a:t></a:t>
            </a:r>
            <a:r>
              <a:rPr lang="tr-TR" sz="2000" b="1" dirty="0" smtClean="0">
                <a:solidFill>
                  <a:srgbClr val="FF0000"/>
                </a:solidFill>
                <a:latin typeface="Arial" pitchFamily="34" charset="0"/>
                <a:cs typeface="Arial" pitchFamily="34" charset="0"/>
              </a:rPr>
              <a:t>10</a:t>
            </a:r>
            <a:r>
              <a:rPr lang="tr-TR" sz="2000" b="1" baseline="30000" dirty="0" smtClean="0">
                <a:solidFill>
                  <a:srgbClr val="FF0000"/>
                </a:solidFill>
                <a:latin typeface="Arial" pitchFamily="34" charset="0"/>
                <a:cs typeface="Arial" pitchFamily="34" charset="0"/>
              </a:rPr>
              <a:t>o</a:t>
            </a:r>
            <a:r>
              <a:rPr lang="tr-TR" sz="2000" b="1" dirty="0" smtClean="0">
                <a:solidFill>
                  <a:srgbClr val="FF0000"/>
                </a:solidFill>
                <a:latin typeface="Arial" pitchFamily="34" charset="0"/>
                <a:cs typeface="Arial" pitchFamily="34" charset="0"/>
              </a:rPr>
              <a:t>C) </a:t>
            </a:r>
            <a:r>
              <a:rPr lang="tr-TR" sz="2000" b="1" dirty="0" smtClean="0">
                <a:latin typeface="Arial" pitchFamily="34" charset="0"/>
                <a:cs typeface="Arial" pitchFamily="34" charset="0"/>
              </a:rPr>
              <a:t>denir. </a:t>
            </a:r>
          </a:p>
          <a:p>
            <a:pPr marL="358775" indent="-358775">
              <a:lnSpc>
                <a:spcPct val="150000"/>
              </a:lnSpc>
              <a:buFont typeface="Wingdings" pitchFamily="2" charset="2"/>
              <a:buChar char="Ø"/>
            </a:pPr>
            <a:r>
              <a:rPr lang="tr-TR" sz="2000" dirty="0" smtClean="0">
                <a:latin typeface="Arial" pitchFamily="34" charset="0"/>
                <a:cs typeface="Arial" pitchFamily="34" charset="0"/>
              </a:rPr>
              <a:t>Sıcaklık aralığı değişimi </a:t>
            </a:r>
            <a:r>
              <a:rPr lang="tr-TR" sz="2000" b="1" dirty="0" smtClean="0">
                <a:solidFill>
                  <a:srgbClr val="FF0000"/>
                </a:solidFill>
                <a:latin typeface="Arial" pitchFamily="34" charset="0"/>
                <a:cs typeface="Arial" pitchFamily="34" charset="0"/>
              </a:rPr>
              <a:t>çok olan </a:t>
            </a:r>
            <a:r>
              <a:rPr lang="tr-TR" sz="2000" dirty="0" smtClean="0">
                <a:latin typeface="Arial" pitchFamily="34" charset="0"/>
                <a:cs typeface="Arial" pitchFamily="34" charset="0"/>
              </a:rPr>
              <a:t>mikroorganizmalara ise</a:t>
            </a:r>
            <a:r>
              <a:rPr lang="tr-TR" sz="2000" b="1" dirty="0" smtClean="0">
                <a:solidFill>
                  <a:srgbClr val="FF0000"/>
                </a:solidFill>
                <a:latin typeface="Arial" pitchFamily="34" charset="0"/>
                <a:cs typeface="Arial" pitchFamily="34" charset="0"/>
              </a:rPr>
              <a:t>, Eurytermal Mikroorganizmalar (</a:t>
            </a:r>
            <a:r>
              <a:rPr lang="tr-TR" sz="2000" b="1" dirty="0" smtClean="0">
                <a:solidFill>
                  <a:srgbClr val="FF0000"/>
                </a:solidFill>
                <a:latin typeface="Arial" pitchFamily="34" charset="0"/>
                <a:cs typeface="Arial" pitchFamily="34" charset="0"/>
                <a:sym typeface="Symbol"/>
              </a:rPr>
              <a:t></a:t>
            </a:r>
            <a:r>
              <a:rPr lang="tr-TR" sz="2000" b="1" dirty="0" smtClean="0">
                <a:solidFill>
                  <a:srgbClr val="FF0000"/>
                </a:solidFill>
                <a:latin typeface="Arial" pitchFamily="34" charset="0"/>
                <a:cs typeface="Arial" pitchFamily="34" charset="0"/>
              </a:rPr>
              <a:t> 30-40 </a:t>
            </a:r>
            <a:r>
              <a:rPr lang="tr-TR" sz="2000" b="1" baseline="30000" dirty="0" smtClean="0">
                <a:solidFill>
                  <a:srgbClr val="FF0000"/>
                </a:solidFill>
                <a:latin typeface="Arial" pitchFamily="34" charset="0"/>
                <a:cs typeface="Arial" pitchFamily="34" charset="0"/>
              </a:rPr>
              <a:t>o</a:t>
            </a:r>
            <a:r>
              <a:rPr lang="tr-TR" sz="2000" b="1" dirty="0" smtClean="0">
                <a:solidFill>
                  <a:srgbClr val="FF0000"/>
                </a:solidFill>
                <a:latin typeface="Arial" pitchFamily="34" charset="0"/>
                <a:cs typeface="Arial" pitchFamily="34" charset="0"/>
              </a:rPr>
              <a:t>C) </a:t>
            </a:r>
            <a:r>
              <a:rPr lang="tr-TR" sz="2000" b="1" dirty="0" smtClean="0">
                <a:latin typeface="Arial" pitchFamily="34" charset="0"/>
                <a:cs typeface="Arial" pitchFamily="34" charset="0"/>
              </a:rPr>
              <a:t>adı verilir. </a:t>
            </a:r>
          </a:p>
          <a:p>
            <a:pPr marL="358775" indent="-358775">
              <a:lnSpc>
                <a:spcPct val="150000"/>
              </a:lnSpc>
              <a:buFont typeface="Wingdings" pitchFamily="2" charset="2"/>
              <a:buChar char="Ø"/>
            </a:pPr>
            <a:r>
              <a:rPr lang="tr-TR" sz="2000" dirty="0" smtClean="0">
                <a:solidFill>
                  <a:srgbClr val="002060"/>
                </a:solidFill>
                <a:latin typeface="Arial" pitchFamily="34" charset="0"/>
                <a:cs typeface="Arial" pitchFamily="34" charset="0"/>
              </a:rPr>
              <a:t>Tabiattaki mikroorganizmaların çoğu, eurytermal grubuna, patojen organizmaların çoğunluğu ise, stenotermal mikroorganizmalar grubuna girer. </a:t>
            </a:r>
          </a:p>
          <a:p>
            <a:pPr marL="358775" indent="-358775">
              <a:lnSpc>
                <a:spcPct val="150000"/>
              </a:lnSpc>
              <a:buFont typeface="Wingdings" pitchFamily="2" charset="2"/>
              <a:buChar char="Ø"/>
            </a:pPr>
            <a:r>
              <a:rPr lang="tr-TR" sz="2000" dirty="0" smtClean="0">
                <a:solidFill>
                  <a:srgbClr val="0070C0"/>
                </a:solidFill>
                <a:latin typeface="Arial" pitchFamily="34" charset="0"/>
                <a:cs typeface="Arial" pitchFamily="34" charset="0"/>
              </a:rPr>
              <a:t>Patojen mikroorganizmalar insan sıcaklığın 5 </a:t>
            </a:r>
            <a:r>
              <a:rPr lang="tr-TR" sz="2000" baseline="30000" dirty="0" smtClean="0">
                <a:solidFill>
                  <a:srgbClr val="0070C0"/>
                </a:solidFill>
                <a:latin typeface="Arial" pitchFamily="34" charset="0"/>
                <a:cs typeface="Arial" pitchFamily="34" charset="0"/>
              </a:rPr>
              <a:t>o</a:t>
            </a:r>
            <a:r>
              <a:rPr lang="tr-TR" sz="2000" dirty="0" smtClean="0">
                <a:solidFill>
                  <a:srgbClr val="0070C0"/>
                </a:solidFill>
                <a:latin typeface="Arial" pitchFamily="34" charset="0"/>
                <a:cs typeface="Arial" pitchFamily="34" charset="0"/>
              </a:rPr>
              <a:t>C üstünde ve altında yaşamlarını sürdürebilmektedirler</a:t>
            </a:r>
            <a:r>
              <a:rPr lang="tr-TR" sz="2000" dirty="0" smtClean="0">
                <a:latin typeface="Arial" pitchFamily="34" charset="0"/>
                <a:cs typeface="Arial" pitchFamily="34" charset="0"/>
              </a:rPr>
              <a:t>. </a:t>
            </a:r>
          </a:p>
          <a:p>
            <a:pPr marL="358775" indent="-358775">
              <a:lnSpc>
                <a:spcPct val="150000"/>
              </a:lnSpc>
              <a:buFont typeface="Wingdings" pitchFamily="2" charset="2"/>
              <a:buChar char="Ø"/>
            </a:pPr>
            <a:r>
              <a:rPr lang="tr-TR" sz="2000" dirty="0" smtClean="0">
                <a:latin typeface="Arial" pitchFamily="34" charset="0"/>
                <a:cs typeface="Arial" pitchFamily="34" charset="0"/>
              </a:rPr>
              <a:t>Bu yüzden hasta olan insanlarda sıcaklık yükselmesinde ateşi çıkma, düşüklüğünde ise, titreme şeklinde görülmektedir. </a:t>
            </a:r>
            <a:endParaRPr lang="tr-TR" sz="2000" dirty="0">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188640"/>
            <a:ext cx="8784976" cy="6555641"/>
          </a:xfrm>
          <a:prstGeom prst="rect">
            <a:avLst/>
          </a:prstGeom>
        </p:spPr>
        <p:txBody>
          <a:bodyPr wrap="square">
            <a:spAutoFit/>
          </a:bodyPr>
          <a:lstStyle/>
          <a:p>
            <a:pPr marL="358775" indent="-358775">
              <a:lnSpc>
                <a:spcPct val="150000"/>
              </a:lnSpc>
              <a:buFont typeface="Wingdings" pitchFamily="2" charset="2"/>
              <a:buChar char="Ø"/>
            </a:pPr>
            <a:r>
              <a:rPr lang="tr-TR" sz="2000" dirty="0" smtClean="0">
                <a:latin typeface="Arial" pitchFamily="34" charset="0"/>
                <a:cs typeface="Arial" pitchFamily="34" charset="0"/>
              </a:rPr>
              <a:t>Her mikroorganizmanın sevdiği ve yaşadığı belli bir sıcaklık aralığı vardır. Mikroorganizmaların yaşadıkları (sevdikleri) sıcaklık aralıkları türlere göre de değişebilmektedir. Bu durumu mikroorganizmanın </a:t>
            </a:r>
            <a:r>
              <a:rPr lang="tr-TR" sz="2000" dirty="0" smtClean="0">
                <a:solidFill>
                  <a:srgbClr val="FF0000"/>
                </a:solidFill>
                <a:latin typeface="Arial" pitchFamily="34" charset="0"/>
                <a:cs typeface="Arial" pitchFamily="34" charset="0"/>
              </a:rPr>
              <a:t>Eurytermal</a:t>
            </a:r>
            <a:r>
              <a:rPr lang="tr-TR" sz="2000" dirty="0" smtClean="0">
                <a:latin typeface="Arial" pitchFamily="34" charset="0"/>
                <a:cs typeface="Arial" pitchFamily="34" charset="0"/>
              </a:rPr>
              <a:t> veya </a:t>
            </a:r>
            <a:r>
              <a:rPr lang="tr-TR" sz="2000" dirty="0" smtClean="0">
                <a:solidFill>
                  <a:srgbClr val="FF0000"/>
                </a:solidFill>
                <a:latin typeface="Arial" pitchFamily="34" charset="0"/>
                <a:cs typeface="Arial" pitchFamily="34" charset="0"/>
              </a:rPr>
              <a:t>Stenotermal</a:t>
            </a:r>
            <a:r>
              <a:rPr lang="tr-TR" sz="2000" dirty="0" smtClean="0">
                <a:latin typeface="Arial" pitchFamily="34" charset="0"/>
                <a:cs typeface="Arial" pitchFamily="34" charset="0"/>
              </a:rPr>
              <a:t> olması değiştirmez. </a:t>
            </a:r>
          </a:p>
          <a:p>
            <a:pPr marL="358775" indent="-358775">
              <a:lnSpc>
                <a:spcPct val="150000"/>
              </a:lnSpc>
              <a:buFont typeface="Wingdings" pitchFamily="2" charset="2"/>
              <a:buChar char="Ø"/>
            </a:pPr>
            <a:r>
              <a:rPr lang="tr-TR" sz="2000" dirty="0" smtClean="0">
                <a:solidFill>
                  <a:srgbClr val="FF0000"/>
                </a:solidFill>
                <a:latin typeface="Arial" pitchFamily="34" charset="0"/>
                <a:cs typeface="Arial" pitchFamily="34" charset="0"/>
              </a:rPr>
              <a:t>Mikroorganizmaları yaşamayı sevdikleri sıcaklık aralıklarına göre 3 grupta toplamak mümkündür. </a:t>
            </a:r>
          </a:p>
          <a:p>
            <a:pPr marL="358775" indent="-358775">
              <a:lnSpc>
                <a:spcPct val="150000"/>
              </a:lnSpc>
              <a:buFont typeface="Wingdings" pitchFamily="2" charset="2"/>
              <a:buChar char="Ø"/>
            </a:pPr>
            <a:r>
              <a:rPr lang="tr-TR" sz="2000" b="1" dirty="0" smtClean="0">
                <a:solidFill>
                  <a:srgbClr val="7030A0"/>
                </a:solidFill>
                <a:latin typeface="Arial" pitchFamily="34" charset="0"/>
                <a:cs typeface="Arial" pitchFamily="34" charset="0"/>
              </a:rPr>
              <a:t>Pisikofilik Mikroorganizmalar: </a:t>
            </a:r>
            <a:r>
              <a:rPr lang="tr-TR" sz="2000" dirty="0" smtClean="0">
                <a:solidFill>
                  <a:srgbClr val="000000"/>
                </a:solidFill>
                <a:latin typeface="Arial" pitchFamily="34" charset="0"/>
                <a:cs typeface="Arial" pitchFamily="34" charset="0"/>
              </a:rPr>
              <a:t>20 </a:t>
            </a:r>
            <a:r>
              <a:rPr lang="tr-TR" kern="0" baseline="30000" dirty="0" smtClean="0">
                <a:solidFill>
                  <a:srgbClr val="000000"/>
                </a:solidFill>
                <a:latin typeface="Arial" pitchFamily="34" charset="0"/>
                <a:cs typeface="Arial" pitchFamily="34" charset="0"/>
              </a:rPr>
              <a:t>o</a:t>
            </a:r>
            <a:r>
              <a:rPr lang="tr-TR" sz="2000" dirty="0" smtClean="0">
                <a:solidFill>
                  <a:srgbClr val="000000"/>
                </a:solidFill>
                <a:latin typeface="Arial" pitchFamily="34" charset="0"/>
                <a:cs typeface="Arial" pitchFamily="34" charset="0"/>
              </a:rPr>
              <a:t>C’nin altında yaşamayı seven mikroorganizmalara yani Düşük sıcaklığı seven mikroorganizmalara denir. </a:t>
            </a:r>
          </a:p>
          <a:p>
            <a:pPr marL="358775" indent="-358775">
              <a:lnSpc>
                <a:spcPct val="150000"/>
              </a:lnSpc>
              <a:buFont typeface="Wingdings" pitchFamily="2" charset="2"/>
              <a:buChar char="Ø"/>
            </a:pPr>
            <a:r>
              <a:rPr lang="tr-TR" sz="2000" b="1" dirty="0" smtClean="0">
                <a:solidFill>
                  <a:srgbClr val="7030A0"/>
                </a:solidFill>
                <a:latin typeface="Arial" pitchFamily="34" charset="0"/>
                <a:cs typeface="Arial" pitchFamily="34" charset="0"/>
              </a:rPr>
              <a:t>Mezofilik Mikroorganizmalar: </a:t>
            </a:r>
            <a:r>
              <a:rPr lang="tr-TR" sz="2000" dirty="0" smtClean="0">
                <a:solidFill>
                  <a:srgbClr val="000000"/>
                </a:solidFill>
                <a:latin typeface="Arial" pitchFamily="34" charset="0"/>
                <a:cs typeface="Arial" pitchFamily="34" charset="0"/>
              </a:rPr>
              <a:t>20-45 </a:t>
            </a:r>
            <a:r>
              <a:rPr lang="tr-TR" baseline="30000" dirty="0" smtClean="0">
                <a:solidFill>
                  <a:srgbClr val="000000"/>
                </a:solidFill>
                <a:latin typeface="Arial" pitchFamily="34" charset="0"/>
                <a:cs typeface="Arial" pitchFamily="34" charset="0"/>
              </a:rPr>
              <a:t>o</a:t>
            </a:r>
            <a:r>
              <a:rPr lang="tr-TR" sz="2000" dirty="0" smtClean="0">
                <a:solidFill>
                  <a:srgbClr val="000000"/>
                </a:solidFill>
                <a:latin typeface="Arial" pitchFamily="34" charset="0"/>
                <a:cs typeface="Arial" pitchFamily="34" charset="0"/>
              </a:rPr>
              <a:t>C arasında yaşamayı seven mikroorganizmalara yani orta sıcaklığı seven mikroorganizmalara denir. </a:t>
            </a:r>
          </a:p>
          <a:p>
            <a:pPr marL="358775" indent="-358775">
              <a:lnSpc>
                <a:spcPct val="150000"/>
              </a:lnSpc>
              <a:buFont typeface="Wingdings" pitchFamily="2" charset="2"/>
              <a:buChar char="Ø"/>
            </a:pPr>
            <a:r>
              <a:rPr lang="tr-TR" sz="2000" b="1" kern="0" spc="-50" dirty="0" smtClean="0">
                <a:solidFill>
                  <a:srgbClr val="7030A0"/>
                </a:solidFill>
                <a:latin typeface="Arial" pitchFamily="34" charset="0"/>
                <a:cs typeface="Arial" pitchFamily="34" charset="0"/>
              </a:rPr>
              <a:t>Termofilik Mikroorganizmalar: </a:t>
            </a:r>
            <a:r>
              <a:rPr lang="tr-TR" sz="2000" kern="0" spc="-50" dirty="0" smtClean="0">
                <a:solidFill>
                  <a:srgbClr val="000000"/>
                </a:solidFill>
                <a:latin typeface="Arial" pitchFamily="34" charset="0"/>
                <a:cs typeface="Arial" pitchFamily="34" charset="0"/>
              </a:rPr>
              <a:t>45 </a:t>
            </a:r>
            <a:r>
              <a:rPr lang="tr-TR" kern="0" spc="-50" baseline="30000" dirty="0" smtClean="0">
                <a:solidFill>
                  <a:srgbClr val="000000"/>
                </a:solidFill>
                <a:latin typeface="Arial" pitchFamily="34" charset="0"/>
                <a:cs typeface="Arial" pitchFamily="34" charset="0"/>
              </a:rPr>
              <a:t>o</a:t>
            </a:r>
            <a:r>
              <a:rPr lang="tr-TR" sz="2000" kern="0" spc="-50" dirty="0" smtClean="0">
                <a:solidFill>
                  <a:srgbClr val="000000"/>
                </a:solidFill>
                <a:latin typeface="Arial" pitchFamily="34" charset="0"/>
                <a:cs typeface="Arial" pitchFamily="34" charset="0"/>
              </a:rPr>
              <a:t>C’nin üstünde yaşamayı seven mikroorganizmalara yani yüksek sıcaklığı seven mikroorganizmalara denir. </a:t>
            </a:r>
          </a:p>
          <a:p>
            <a:pPr>
              <a:lnSpc>
                <a:spcPct val="150000"/>
              </a:lnSpc>
            </a:pPr>
            <a:endParaRPr lang="tr-TR" sz="2000"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640960" cy="5863144"/>
          </a:xfrm>
          <a:prstGeom prst="rect">
            <a:avLst/>
          </a:prstGeom>
        </p:spPr>
        <p:txBody>
          <a:bodyPr wrap="square">
            <a:spAutoFit/>
          </a:bodyPr>
          <a:lstStyle/>
          <a:p>
            <a:pPr algn="ctr">
              <a:lnSpc>
                <a:spcPct val="150000"/>
              </a:lnSpc>
            </a:pPr>
            <a:r>
              <a:rPr lang="tr-TR" sz="2400" b="1" dirty="0" smtClean="0">
                <a:solidFill>
                  <a:srgbClr val="C00000"/>
                </a:solidFill>
                <a:latin typeface="Arial" pitchFamily="34" charset="0"/>
                <a:cs typeface="Arial" pitchFamily="34" charset="0"/>
              </a:rPr>
              <a:t>Mikroorganizmaların Sıcaklık İstekleri </a:t>
            </a:r>
          </a:p>
          <a:p>
            <a:pPr algn="just">
              <a:lnSpc>
                <a:spcPct val="150000"/>
              </a:lnSpc>
            </a:pPr>
            <a:r>
              <a:rPr lang="tr-TR" sz="2000" b="1" dirty="0" smtClean="0">
                <a:solidFill>
                  <a:srgbClr val="C00000"/>
                </a:solidFill>
                <a:latin typeface="Arial" pitchFamily="34" charset="0"/>
                <a:cs typeface="Arial" pitchFamily="34" charset="0"/>
              </a:rPr>
              <a:t>Örneğin; </a:t>
            </a:r>
          </a:p>
          <a:p>
            <a:pPr>
              <a:lnSpc>
                <a:spcPct val="150000"/>
              </a:lnSpc>
            </a:pPr>
            <a:r>
              <a:rPr lang="tr-TR" sz="2000" b="1" dirty="0" smtClean="0">
                <a:solidFill>
                  <a:srgbClr val="C00000"/>
                </a:solidFill>
                <a:latin typeface="Arial" pitchFamily="34" charset="0"/>
                <a:cs typeface="Arial" pitchFamily="34" charset="0"/>
              </a:rPr>
              <a:t>Protozoa</a:t>
            </a:r>
            <a:r>
              <a:rPr lang="tr-TR" sz="2000" b="1" dirty="0" smtClean="0">
                <a:latin typeface="Arial" pitchFamily="34" charset="0"/>
                <a:cs typeface="Arial" pitchFamily="34" charset="0"/>
              </a:rPr>
              <a:t>:</a:t>
            </a:r>
          </a:p>
          <a:p>
            <a:pPr marL="352425" indent="-352425">
              <a:lnSpc>
                <a:spcPct val="150000"/>
              </a:lnSpc>
              <a:buFont typeface="Wingdings" pitchFamily="2" charset="2"/>
              <a:buChar char="Ø"/>
            </a:pPr>
            <a:r>
              <a:rPr lang="tr-TR" sz="2000" dirty="0" smtClean="0">
                <a:latin typeface="Arial" pitchFamily="34" charset="0"/>
                <a:cs typeface="Arial" pitchFamily="34" charset="0"/>
              </a:rPr>
              <a:t>Protozoa türlerinde çoğunlukla termofiliktir. </a:t>
            </a:r>
          </a:p>
          <a:p>
            <a:pPr marL="352425" indent="-352425">
              <a:lnSpc>
                <a:spcPct val="150000"/>
              </a:lnSpc>
              <a:buFont typeface="Wingdings" pitchFamily="2" charset="2"/>
              <a:buChar char="Ø"/>
            </a:pPr>
            <a:r>
              <a:rPr lang="tr-TR" sz="2000" b="1" dirty="0" smtClean="0">
                <a:solidFill>
                  <a:srgbClr val="7030A0"/>
                </a:solidFill>
                <a:latin typeface="Arial" pitchFamily="34" charset="0"/>
                <a:cs typeface="Arial" pitchFamily="34" charset="0"/>
              </a:rPr>
              <a:t>Bilhassa hastalık yapan protozoa türleri vücut sıcaklığını severler. </a:t>
            </a:r>
          </a:p>
          <a:p>
            <a:pPr marL="352425" indent="-352425">
              <a:lnSpc>
                <a:spcPct val="150000"/>
              </a:lnSpc>
              <a:buFont typeface="Wingdings" pitchFamily="2" charset="2"/>
              <a:buChar char="Ø"/>
            </a:pPr>
            <a:r>
              <a:rPr lang="tr-TR" sz="2000" dirty="0" smtClean="0">
                <a:latin typeface="Arial" pitchFamily="34" charset="0"/>
                <a:cs typeface="Arial" pitchFamily="34" charset="0"/>
              </a:rPr>
              <a:t>Protozoa türlerinin dayandığı maksimum sıcaklık, 45-50 </a:t>
            </a:r>
            <a:r>
              <a:rPr lang="tr-TR" sz="2400" baseline="30000" dirty="0" smtClean="0">
                <a:latin typeface="Arial" pitchFamily="34" charset="0"/>
                <a:cs typeface="Arial" pitchFamily="34" charset="0"/>
              </a:rPr>
              <a:t>o</a:t>
            </a:r>
            <a:r>
              <a:rPr lang="tr-TR" sz="2000" dirty="0" smtClean="0">
                <a:latin typeface="Arial" pitchFamily="34" charset="0"/>
                <a:cs typeface="Arial" pitchFamily="34" charset="0"/>
              </a:rPr>
              <a:t>C arasında değişmektedir. </a:t>
            </a:r>
          </a:p>
          <a:p>
            <a:pPr>
              <a:lnSpc>
                <a:spcPct val="150000"/>
              </a:lnSpc>
            </a:pPr>
            <a:endParaRPr lang="tr-TR" sz="1400" dirty="0" smtClean="0">
              <a:latin typeface="Arial" pitchFamily="34" charset="0"/>
              <a:cs typeface="Arial" pitchFamily="34" charset="0"/>
            </a:endParaRPr>
          </a:p>
          <a:p>
            <a:pPr>
              <a:lnSpc>
                <a:spcPct val="150000"/>
              </a:lnSpc>
            </a:pPr>
            <a:r>
              <a:rPr lang="tr-TR" sz="2000" b="1" dirty="0" smtClean="0">
                <a:solidFill>
                  <a:srgbClr val="C00000"/>
                </a:solidFill>
                <a:latin typeface="Arial" pitchFamily="34" charset="0"/>
                <a:cs typeface="Arial" pitchFamily="34" charset="0"/>
              </a:rPr>
              <a:t>Algler:</a:t>
            </a:r>
          </a:p>
          <a:p>
            <a:pPr>
              <a:lnSpc>
                <a:spcPct val="150000"/>
              </a:lnSpc>
            </a:pPr>
            <a:endParaRPr lang="tr-TR" sz="1200" dirty="0" smtClean="0">
              <a:latin typeface="Arial" pitchFamily="34" charset="0"/>
              <a:cs typeface="Arial" pitchFamily="34" charset="0"/>
            </a:endParaRPr>
          </a:p>
          <a:p>
            <a:pPr>
              <a:lnSpc>
                <a:spcPct val="150000"/>
              </a:lnSpc>
              <a:buFont typeface="Wingdings" pitchFamily="2" charset="2"/>
              <a:buChar char="Ø"/>
            </a:pPr>
            <a:r>
              <a:rPr lang="tr-TR" sz="2000" dirty="0" smtClean="0">
                <a:latin typeface="Arial" pitchFamily="34" charset="0"/>
                <a:cs typeface="Arial" pitchFamily="34" charset="0"/>
              </a:rPr>
              <a:t>Alglerin büyük çoğunluğu mezofilik sıcaklık şartlarını severler. </a:t>
            </a:r>
          </a:p>
          <a:p>
            <a:pPr>
              <a:lnSpc>
                <a:spcPct val="150000"/>
              </a:lnSpc>
              <a:buFont typeface="Wingdings" pitchFamily="2" charset="2"/>
              <a:buChar char="Ø"/>
            </a:pPr>
            <a:r>
              <a:rPr lang="tr-TR" sz="2000" dirty="0" smtClean="0">
                <a:latin typeface="Arial" pitchFamily="34" charset="0"/>
                <a:cs typeface="Arial" pitchFamily="34" charset="0"/>
              </a:rPr>
              <a:t>Algler aynı zamanda eurytermal mikroorganizma grubundandır.</a:t>
            </a:r>
          </a:p>
          <a:p>
            <a:pPr>
              <a:lnSpc>
                <a:spcPct val="150000"/>
              </a:lnSpc>
              <a:buFont typeface="Wingdings" pitchFamily="2" charset="2"/>
              <a:buChar char="Ø"/>
            </a:pPr>
            <a:r>
              <a:rPr lang="tr-TR" sz="2000" dirty="0" smtClean="0">
                <a:latin typeface="Arial" pitchFamily="34" charset="0"/>
                <a:cs typeface="Arial" pitchFamily="34" charset="0"/>
              </a:rPr>
              <a:t> Alg türlerinin dayandığı maksimum sıcaklık, ≈ 56 </a:t>
            </a:r>
            <a:r>
              <a:rPr lang="tr-TR" sz="2400" baseline="30000" dirty="0" smtClean="0">
                <a:latin typeface="Arial" pitchFamily="34" charset="0"/>
                <a:cs typeface="Arial" pitchFamily="34" charset="0"/>
              </a:rPr>
              <a:t>o</a:t>
            </a:r>
            <a:r>
              <a:rPr lang="tr-TR" sz="2000" dirty="0" smtClean="0">
                <a:latin typeface="Arial" pitchFamily="34" charset="0"/>
                <a:cs typeface="Arial" pitchFamily="34" charset="0"/>
              </a:rPr>
              <a:t>C civarındadır.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640960" cy="6186309"/>
          </a:xfrm>
          <a:prstGeom prst="rect">
            <a:avLst/>
          </a:prstGeom>
        </p:spPr>
        <p:txBody>
          <a:bodyPr wrap="square">
            <a:spAutoFit/>
          </a:bodyPr>
          <a:lstStyle/>
          <a:p>
            <a:pPr algn="ctr">
              <a:lnSpc>
                <a:spcPct val="150000"/>
              </a:lnSpc>
            </a:pPr>
            <a:r>
              <a:rPr lang="tr-TR" sz="2400" b="1" dirty="0" smtClean="0">
                <a:solidFill>
                  <a:srgbClr val="C00000"/>
                </a:solidFill>
                <a:latin typeface="Arial" pitchFamily="34" charset="0"/>
                <a:cs typeface="Arial" pitchFamily="34" charset="0"/>
              </a:rPr>
              <a:t>Mikroorganizmaların Sıcaklık İstekleri </a:t>
            </a:r>
          </a:p>
          <a:p>
            <a:r>
              <a:rPr lang="tr-TR" sz="2400" b="1" dirty="0" smtClean="0">
                <a:solidFill>
                  <a:srgbClr val="C00000"/>
                </a:solidFill>
                <a:latin typeface="Tahoma"/>
              </a:rPr>
              <a:t>Fungus:</a:t>
            </a:r>
          </a:p>
          <a:p>
            <a:pPr marL="352425" indent="-352425">
              <a:lnSpc>
                <a:spcPct val="150000"/>
              </a:lnSpc>
              <a:buFont typeface="Wingdings" pitchFamily="2" charset="2"/>
              <a:buChar char="Ø"/>
            </a:pPr>
            <a:r>
              <a:rPr lang="tr-TR" sz="2400" dirty="0" smtClean="0">
                <a:solidFill>
                  <a:srgbClr val="000000"/>
                </a:solidFill>
                <a:latin typeface="Tahoma"/>
              </a:rPr>
              <a:t>Fungusların büyük çoğunluğu termofilik sıcaklık şartlarını severler. </a:t>
            </a:r>
          </a:p>
          <a:p>
            <a:pPr marL="352425" indent="-352425">
              <a:lnSpc>
                <a:spcPct val="150000"/>
              </a:lnSpc>
              <a:buFont typeface="Wingdings" pitchFamily="2" charset="2"/>
              <a:buChar char="Ø"/>
            </a:pPr>
            <a:r>
              <a:rPr lang="tr-TR" sz="2400" dirty="0" smtClean="0">
                <a:solidFill>
                  <a:srgbClr val="000000"/>
                </a:solidFill>
                <a:latin typeface="Tahoma"/>
              </a:rPr>
              <a:t>Fungus türlerinin dayandığı maksimum sıcaklık, ≈ 60 </a:t>
            </a:r>
            <a:r>
              <a:rPr lang="tr-TR" sz="2400" baseline="30000" dirty="0" smtClean="0">
                <a:solidFill>
                  <a:srgbClr val="000000"/>
                </a:solidFill>
                <a:latin typeface="Tahoma"/>
              </a:rPr>
              <a:t>o</a:t>
            </a:r>
            <a:r>
              <a:rPr lang="tr-TR" sz="2400" dirty="0" smtClean="0">
                <a:solidFill>
                  <a:srgbClr val="000000"/>
                </a:solidFill>
                <a:latin typeface="Tahoma"/>
              </a:rPr>
              <a:t>C civarındadır. </a:t>
            </a:r>
          </a:p>
          <a:p>
            <a:endParaRPr lang="tr-TR" sz="2400" b="1" dirty="0" smtClean="0">
              <a:solidFill>
                <a:srgbClr val="C00000"/>
              </a:solidFill>
              <a:latin typeface="Tahoma"/>
            </a:endParaRPr>
          </a:p>
          <a:p>
            <a:r>
              <a:rPr lang="tr-TR" sz="2400" b="1" dirty="0" smtClean="0">
                <a:solidFill>
                  <a:srgbClr val="C00000"/>
                </a:solidFill>
                <a:latin typeface="Tahoma"/>
              </a:rPr>
              <a:t>Bakteriler:</a:t>
            </a:r>
          </a:p>
          <a:p>
            <a:pPr marL="352425" indent="-352425">
              <a:lnSpc>
                <a:spcPct val="150000"/>
              </a:lnSpc>
              <a:buFont typeface="Wingdings" pitchFamily="2" charset="2"/>
              <a:buChar char="Ø"/>
            </a:pPr>
            <a:r>
              <a:rPr lang="tr-TR" sz="2400" dirty="0" smtClean="0">
                <a:solidFill>
                  <a:srgbClr val="000000"/>
                </a:solidFill>
                <a:latin typeface="Tahoma"/>
              </a:rPr>
              <a:t>Bakteriler her türlü sıcaklık şartlarını severler. </a:t>
            </a:r>
          </a:p>
          <a:p>
            <a:pPr marL="352425" indent="-352425">
              <a:lnSpc>
                <a:spcPct val="150000"/>
              </a:lnSpc>
              <a:buFont typeface="Wingdings" pitchFamily="2" charset="2"/>
              <a:buChar char="Ø"/>
            </a:pPr>
            <a:r>
              <a:rPr lang="tr-TR" sz="2400" dirty="0" smtClean="0">
                <a:solidFill>
                  <a:srgbClr val="000000"/>
                </a:solidFill>
                <a:latin typeface="Tahoma"/>
              </a:rPr>
              <a:t>Piskofilik, mezofilik veya termofilik şartlarda hayatlarını idame ettirebilen bakteri türleri pek çoktur. </a:t>
            </a:r>
          </a:p>
          <a:p>
            <a:pPr marL="352425" indent="-352425">
              <a:lnSpc>
                <a:spcPct val="150000"/>
              </a:lnSpc>
              <a:buFont typeface="Wingdings" pitchFamily="2" charset="2"/>
              <a:buChar char="Ø"/>
            </a:pPr>
            <a:r>
              <a:rPr lang="tr-TR" sz="2400" dirty="0" smtClean="0">
                <a:solidFill>
                  <a:srgbClr val="000000"/>
                </a:solidFill>
                <a:latin typeface="Tahoma"/>
              </a:rPr>
              <a:t>Bakteri türlerinin dayandığı maksimum sıcaklık, &gt; 99 </a:t>
            </a:r>
            <a:r>
              <a:rPr lang="tr-TR" sz="2400" baseline="30000" dirty="0" smtClean="0">
                <a:solidFill>
                  <a:srgbClr val="000000"/>
                </a:solidFill>
                <a:latin typeface="Tahoma"/>
              </a:rPr>
              <a:t>o</a:t>
            </a:r>
            <a:r>
              <a:rPr lang="tr-TR" sz="2400" dirty="0" smtClean="0">
                <a:solidFill>
                  <a:srgbClr val="000000"/>
                </a:solidFill>
                <a:latin typeface="Tahoma"/>
              </a:rPr>
              <a:t>C dir. </a:t>
            </a:r>
            <a:r>
              <a:rPr lang="tr-TR" sz="2000" b="1" dirty="0" smtClean="0">
                <a:solidFill>
                  <a:srgbClr val="C00000"/>
                </a:solidFill>
                <a:latin typeface="Arial" pitchFamily="34" charset="0"/>
                <a:cs typeface="Arial" pitchFamily="34" charset="0"/>
              </a:rPr>
              <a:t> </a:t>
            </a:r>
            <a:endParaRPr lang="tr-TR" sz="2000" dirty="0" smtClean="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04664"/>
            <a:ext cx="8229600" cy="5721499"/>
          </a:xfrm>
        </p:spPr>
        <p:txBody>
          <a:bodyPr>
            <a:normAutofit/>
          </a:bodyPr>
          <a:lstStyle/>
          <a:p>
            <a:pPr marL="0" indent="0">
              <a:buNone/>
            </a:pPr>
            <a:r>
              <a:rPr lang="tr-TR" dirty="0" smtClean="0"/>
              <a:t> </a:t>
            </a:r>
            <a:r>
              <a:rPr lang="tr-TR" dirty="0" smtClean="0">
                <a:solidFill>
                  <a:srgbClr val="FF0000"/>
                </a:solidFill>
              </a:rPr>
              <a:t>Mikroorganizmalar açısından en geniş anlamda büyüme; </a:t>
            </a:r>
            <a:r>
              <a:rPr lang="tr-TR" dirty="0" smtClean="0">
                <a:solidFill>
                  <a:srgbClr val="0070C0"/>
                </a:solidFill>
              </a:rPr>
              <a:t>mikroorganizmanın yapısını oluşturan maddelerdeki </a:t>
            </a:r>
            <a:r>
              <a:rPr lang="tr-TR" b="1" dirty="0" smtClean="0">
                <a:solidFill>
                  <a:srgbClr val="0070C0"/>
                </a:solidFill>
              </a:rPr>
              <a:t>oransal artış </a:t>
            </a:r>
            <a:r>
              <a:rPr lang="tr-TR" dirty="0" smtClean="0">
                <a:solidFill>
                  <a:srgbClr val="0070C0"/>
                </a:solidFill>
              </a:rPr>
              <a:t>olarak tanımlanabilir. </a:t>
            </a:r>
          </a:p>
          <a:p>
            <a:pPr marL="0" indent="0">
              <a:buNone/>
            </a:pPr>
            <a:r>
              <a:rPr lang="tr-TR" dirty="0" smtClean="0">
                <a:solidFill>
                  <a:srgbClr val="FF0000"/>
                </a:solidFill>
              </a:rPr>
              <a:t>Büyüme için başka bir tanım ise; </a:t>
            </a:r>
            <a:r>
              <a:rPr lang="tr-TR" dirty="0" smtClean="0">
                <a:solidFill>
                  <a:srgbClr val="0070C0"/>
                </a:solidFill>
              </a:rPr>
              <a:t>mikroorganizmaların belirli bir boya ve olgunluğa geldikten sonra </a:t>
            </a:r>
            <a:r>
              <a:rPr lang="tr-TR" b="1" dirty="0" smtClean="0">
                <a:solidFill>
                  <a:srgbClr val="0070C0"/>
                </a:solidFill>
              </a:rPr>
              <a:t>parçalanma</a:t>
            </a:r>
            <a:r>
              <a:rPr lang="tr-TR" dirty="0" smtClean="0">
                <a:solidFill>
                  <a:srgbClr val="0070C0"/>
                </a:solidFill>
              </a:rPr>
              <a:t> olayına denir. </a:t>
            </a:r>
          </a:p>
          <a:p>
            <a:pPr marL="0" indent="0">
              <a:buNone/>
            </a:pPr>
            <a:r>
              <a:rPr lang="tr-TR" dirty="0" smtClean="0"/>
              <a:t>Mikroorganizma topluluğundaki fertlerin sayısının artması olayı da </a:t>
            </a:r>
            <a:r>
              <a:rPr lang="tr-TR" b="1" dirty="0" smtClean="0"/>
              <a:t>çoğalma</a:t>
            </a:r>
            <a:r>
              <a:rPr lang="tr-TR" dirty="0" smtClean="0"/>
              <a:t> olarak kabul edilir.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640960" cy="5078313"/>
          </a:xfrm>
          <a:prstGeom prst="rect">
            <a:avLst/>
          </a:prstGeom>
        </p:spPr>
        <p:txBody>
          <a:bodyPr wrap="square">
            <a:spAutoFit/>
          </a:bodyPr>
          <a:lstStyle/>
          <a:p>
            <a:pPr marL="439738" indent="-439738" algn="just">
              <a:lnSpc>
                <a:spcPct val="150000"/>
              </a:lnSpc>
              <a:buFont typeface="Wingdings" pitchFamily="2" charset="2"/>
              <a:buChar char="Ø"/>
            </a:pPr>
            <a:r>
              <a:rPr lang="tr-TR" sz="2400" b="1" dirty="0" smtClean="0">
                <a:solidFill>
                  <a:srgbClr val="C00000"/>
                </a:solidFill>
                <a:latin typeface="Arial" pitchFamily="34" charset="0"/>
                <a:cs typeface="Arial" pitchFamily="34" charset="0"/>
              </a:rPr>
              <a:t>Gelişmiş hücrelerde 60 </a:t>
            </a:r>
            <a:r>
              <a:rPr lang="tr-TR" sz="2400" b="1" baseline="30000" dirty="0" smtClean="0">
                <a:solidFill>
                  <a:srgbClr val="C00000"/>
                </a:solidFill>
                <a:latin typeface="Arial" pitchFamily="34" charset="0"/>
                <a:cs typeface="Arial" pitchFamily="34" charset="0"/>
              </a:rPr>
              <a:t>o</a:t>
            </a:r>
            <a:r>
              <a:rPr lang="tr-TR" sz="2400" b="1" dirty="0" smtClean="0">
                <a:solidFill>
                  <a:srgbClr val="C00000"/>
                </a:solidFill>
                <a:latin typeface="Arial" pitchFamily="34" charset="0"/>
                <a:cs typeface="Arial" pitchFamily="34" charset="0"/>
              </a:rPr>
              <a:t>C nin üstündeki sıcaklığa dayanma özellikleri yoktur. </a:t>
            </a:r>
          </a:p>
          <a:p>
            <a:pPr algn="just">
              <a:lnSpc>
                <a:spcPct val="150000"/>
              </a:lnSpc>
            </a:pPr>
            <a:endParaRPr lang="tr-TR" sz="2400" dirty="0" smtClean="0">
              <a:latin typeface="Arial" pitchFamily="34" charset="0"/>
              <a:cs typeface="Arial" pitchFamily="34" charset="0"/>
            </a:endParaRPr>
          </a:p>
          <a:p>
            <a:pPr marL="439738" indent="-439738" algn="just">
              <a:lnSpc>
                <a:spcPct val="150000"/>
              </a:lnSpc>
              <a:buFont typeface="Wingdings" pitchFamily="2" charset="2"/>
              <a:buChar char="Ø"/>
            </a:pPr>
            <a:r>
              <a:rPr lang="tr-TR" sz="2400" b="1" dirty="0" smtClean="0">
                <a:solidFill>
                  <a:srgbClr val="C00000"/>
                </a:solidFill>
                <a:latin typeface="Arial" pitchFamily="34" charset="0"/>
                <a:cs typeface="Arial" pitchFamily="34" charset="0"/>
              </a:rPr>
              <a:t>Düşük sıcaklıklarda </a:t>
            </a:r>
            <a:r>
              <a:rPr lang="tr-TR" sz="2400" dirty="0" smtClean="0">
                <a:latin typeface="Arial" pitchFamily="34" charset="0"/>
                <a:cs typeface="Arial" pitchFamily="34" charset="0"/>
              </a:rPr>
              <a:t>mikroorganizmalarda </a:t>
            </a:r>
            <a:r>
              <a:rPr lang="tr-TR" sz="2400" b="1" dirty="0" smtClean="0">
                <a:solidFill>
                  <a:srgbClr val="7030A0"/>
                </a:solidFill>
                <a:latin typeface="Arial" pitchFamily="34" charset="0"/>
                <a:cs typeface="Arial" pitchFamily="34" charset="0"/>
              </a:rPr>
              <a:t>ölümden ziyade faaliyetleri durdurma veya azaltma etkisi </a:t>
            </a:r>
            <a:r>
              <a:rPr lang="tr-TR" sz="2400" dirty="0" smtClean="0">
                <a:latin typeface="Arial" pitchFamily="34" charset="0"/>
                <a:cs typeface="Arial" pitchFamily="34" charset="0"/>
              </a:rPr>
              <a:t>söz konusudur.</a:t>
            </a:r>
          </a:p>
          <a:p>
            <a:pPr marL="439738" indent="-439738" algn="just">
              <a:lnSpc>
                <a:spcPct val="150000"/>
              </a:lnSpc>
              <a:buFont typeface="Wingdings" pitchFamily="2" charset="2"/>
              <a:buChar char="Ø"/>
            </a:pPr>
            <a:r>
              <a:rPr lang="tr-TR" sz="2400" b="1" dirty="0" smtClean="0">
                <a:solidFill>
                  <a:srgbClr val="C00000"/>
                </a:solidFill>
                <a:latin typeface="Arial" pitchFamily="34" charset="0"/>
                <a:cs typeface="Arial" pitchFamily="34" charset="0"/>
              </a:rPr>
              <a:t>Maksimum sıcaklığın üstündeki yüksek sıcaklıklarda </a:t>
            </a:r>
            <a:r>
              <a:rPr lang="tr-TR" sz="2400" dirty="0" smtClean="0">
                <a:latin typeface="Arial" pitchFamily="34" charset="0"/>
                <a:cs typeface="Arial" pitchFamily="34" charset="0"/>
              </a:rPr>
              <a:t>ise, mikroorganizmalar üzerinde </a:t>
            </a:r>
            <a:r>
              <a:rPr lang="tr-TR" sz="2400" b="1" dirty="0" smtClean="0">
                <a:solidFill>
                  <a:srgbClr val="7030A0"/>
                </a:solidFill>
                <a:latin typeface="Arial" pitchFamily="34" charset="0"/>
                <a:cs typeface="Arial" pitchFamily="34" charset="0"/>
              </a:rPr>
              <a:t>kesin olarak ölüm olayına neden olmaktadır. </a:t>
            </a:r>
            <a:endParaRPr lang="tr-TR" sz="2400" b="1" dirty="0">
              <a:solidFill>
                <a:srgbClr val="7030A0"/>
              </a:solidFill>
              <a:latin typeface="Arial" pitchFamily="34"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476672"/>
            <a:ext cx="8892480" cy="5170646"/>
          </a:xfrm>
          <a:prstGeom prst="rect">
            <a:avLst/>
          </a:prstGeom>
        </p:spPr>
        <p:txBody>
          <a:bodyPr wrap="square">
            <a:spAutoFit/>
          </a:bodyPr>
          <a:lstStyle/>
          <a:p>
            <a:pPr>
              <a:lnSpc>
                <a:spcPct val="150000"/>
              </a:lnSpc>
            </a:pPr>
            <a:r>
              <a:rPr lang="tr-TR" sz="2000" dirty="0" smtClean="0">
                <a:solidFill>
                  <a:srgbClr val="C00000"/>
                </a:solidFill>
                <a:latin typeface="Arial" pitchFamily="34" charset="0"/>
                <a:cs typeface="Arial" pitchFamily="34" charset="0"/>
              </a:rPr>
              <a:t>Mikroorganizmaların hücre zarlarının temel maddesi, </a:t>
            </a:r>
            <a:r>
              <a:rPr lang="tr-TR" sz="2000" b="1" dirty="0" smtClean="0">
                <a:solidFill>
                  <a:srgbClr val="C00000"/>
                </a:solidFill>
                <a:latin typeface="Arial" pitchFamily="34" charset="0"/>
                <a:cs typeface="Arial" pitchFamily="34" charset="0"/>
              </a:rPr>
              <a:t>lipit + protein’dir</a:t>
            </a:r>
            <a:r>
              <a:rPr lang="tr-TR" sz="2000" dirty="0" smtClean="0">
                <a:solidFill>
                  <a:srgbClr val="C00000"/>
                </a:solidFill>
                <a:latin typeface="Arial" pitchFamily="34" charset="0"/>
                <a:cs typeface="Arial" pitchFamily="34" charset="0"/>
              </a:rPr>
              <a:t>. </a:t>
            </a:r>
          </a:p>
          <a:p>
            <a:pPr marL="352425" indent="-352425" algn="just">
              <a:lnSpc>
                <a:spcPct val="150000"/>
              </a:lnSpc>
              <a:buFont typeface="Wingdings" pitchFamily="2" charset="2"/>
              <a:buChar char="Ø"/>
            </a:pPr>
            <a:r>
              <a:rPr lang="tr-TR" sz="2000" b="1" dirty="0" smtClean="0">
                <a:solidFill>
                  <a:srgbClr val="7030A0"/>
                </a:solidFill>
                <a:latin typeface="Arial" pitchFamily="34" charset="0"/>
                <a:cs typeface="Arial" pitchFamily="34" charset="0"/>
              </a:rPr>
              <a:t>Lipitlerin doygunluk değeri, sıcaklığa bağlı olarak değişiyor. </a:t>
            </a:r>
          </a:p>
          <a:p>
            <a:pPr marL="352425" indent="-352425" algn="just">
              <a:lnSpc>
                <a:spcPct val="150000"/>
              </a:lnSpc>
              <a:buFont typeface="Wingdings" pitchFamily="2" charset="2"/>
              <a:buChar char="Ø"/>
            </a:pPr>
            <a:r>
              <a:rPr lang="tr-TR" sz="2000" dirty="0" smtClean="0">
                <a:latin typeface="Arial" pitchFamily="34" charset="0"/>
                <a:cs typeface="Arial" pitchFamily="34" charset="0"/>
              </a:rPr>
              <a:t>Düşük sıcaklıklarda membranlardaki lipitlerin özelliği değişir ve geçirgenliği azalıyor. </a:t>
            </a:r>
          </a:p>
          <a:p>
            <a:pPr marL="352425" indent="-352425" algn="just">
              <a:lnSpc>
                <a:spcPct val="150000"/>
              </a:lnSpc>
              <a:buFont typeface="Wingdings" pitchFamily="2" charset="2"/>
              <a:buChar char="Ø"/>
            </a:pPr>
            <a:r>
              <a:rPr lang="tr-TR" sz="2000" dirty="0" smtClean="0">
                <a:latin typeface="Arial" pitchFamily="34" charset="0"/>
                <a:cs typeface="Arial" pitchFamily="34" charset="0"/>
              </a:rPr>
              <a:t>Yüksek sıcaklıklarda ise, lipitin dağılmasına neden oluyor, membran çözülüyor ve bakteri dağılıyor. </a:t>
            </a:r>
          </a:p>
          <a:p>
            <a:pPr marL="352425" indent="-352425">
              <a:lnSpc>
                <a:spcPct val="150000"/>
              </a:lnSpc>
            </a:pPr>
            <a:r>
              <a:rPr lang="tr-TR" sz="2000" dirty="0" smtClean="0">
                <a:solidFill>
                  <a:srgbClr val="7030A0"/>
                </a:solidFill>
                <a:latin typeface="Arial" pitchFamily="34" charset="0"/>
                <a:cs typeface="Arial" pitchFamily="34" charset="0"/>
              </a:rPr>
              <a:t>Protein, membrandan başka hücrede olmadığı yer hemen hemen yoktur. </a:t>
            </a:r>
          </a:p>
          <a:p>
            <a:pPr marL="352425" indent="-352425">
              <a:lnSpc>
                <a:spcPct val="150000"/>
              </a:lnSpc>
              <a:buFont typeface="Wingdings" pitchFamily="2" charset="2"/>
              <a:buChar char="Ø"/>
            </a:pPr>
            <a:r>
              <a:rPr lang="tr-TR" sz="2000" dirty="0" smtClean="0">
                <a:latin typeface="Arial" pitchFamily="34" charset="0"/>
                <a:cs typeface="Arial" pitchFamily="34" charset="0"/>
              </a:rPr>
              <a:t>Proteinler üç boyutlu yapıya sahiptirler. </a:t>
            </a:r>
          </a:p>
          <a:p>
            <a:pPr marL="352425" indent="-352425">
              <a:lnSpc>
                <a:spcPct val="150000"/>
              </a:lnSpc>
              <a:buFont typeface="Wingdings" pitchFamily="2" charset="2"/>
              <a:buChar char="Ø"/>
            </a:pPr>
            <a:r>
              <a:rPr lang="tr-TR" sz="2000" dirty="0" smtClean="0">
                <a:latin typeface="Arial" pitchFamily="34" charset="0"/>
                <a:cs typeface="Arial" pitchFamily="34" charset="0"/>
              </a:rPr>
              <a:t>Yüksek sıcaklık bu üç boyutlu yapıyı değiştirerek hücrenin bozulmasını sağlamaktadır. </a:t>
            </a:r>
          </a:p>
          <a:p>
            <a:pPr marL="352425" indent="-352425">
              <a:lnSpc>
                <a:spcPct val="150000"/>
              </a:lnSpc>
              <a:buFont typeface="Wingdings" pitchFamily="2" charset="2"/>
              <a:buChar char="Ø"/>
            </a:pPr>
            <a:r>
              <a:rPr lang="tr-TR" sz="2000" kern="0" spc="-40" dirty="0" smtClean="0">
                <a:latin typeface="Arial" pitchFamily="34" charset="0"/>
                <a:cs typeface="Arial" pitchFamily="34" charset="0"/>
              </a:rPr>
              <a:t>Proteindeki bu değişim belli sıcaklık aralıklarında geri dönüşümlü olabiliyor.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0"/>
            <a:ext cx="8964488" cy="4247317"/>
          </a:xfrm>
          <a:prstGeom prst="rect">
            <a:avLst/>
          </a:prstGeom>
        </p:spPr>
        <p:txBody>
          <a:bodyPr wrap="square">
            <a:spAutoFit/>
          </a:bodyPr>
          <a:lstStyle/>
          <a:p>
            <a:pPr marL="352425" indent="-352425">
              <a:lnSpc>
                <a:spcPct val="150000"/>
              </a:lnSpc>
              <a:buFont typeface="Wingdings" pitchFamily="2" charset="2"/>
              <a:buChar char="Ø"/>
            </a:pPr>
            <a:r>
              <a:rPr lang="tr-TR" sz="2000" dirty="0" smtClean="0">
                <a:latin typeface="Arial" pitchFamily="34" charset="0"/>
                <a:cs typeface="Arial" pitchFamily="34" charset="0"/>
              </a:rPr>
              <a:t>Hücrenin dayanma sıcaklığını aşınca proteinin bu yapısı geri dönüşsüz olarak değişiyor. </a:t>
            </a:r>
          </a:p>
          <a:p>
            <a:pPr marL="352425" indent="-352425">
              <a:lnSpc>
                <a:spcPct val="150000"/>
              </a:lnSpc>
              <a:buFont typeface="Wingdings" pitchFamily="2" charset="2"/>
              <a:buChar char="Ø"/>
            </a:pPr>
            <a:r>
              <a:rPr lang="tr-TR" sz="2000" dirty="0" smtClean="0">
                <a:solidFill>
                  <a:srgbClr val="FF0000"/>
                </a:solidFill>
                <a:latin typeface="Arial" pitchFamily="34" charset="0"/>
                <a:cs typeface="Arial" pitchFamily="34" charset="0"/>
              </a:rPr>
              <a:t>Bu değişim sonucu membran bozuluyor enzimler kullanılamıyor. Bu olaya </a:t>
            </a:r>
            <a:r>
              <a:rPr lang="tr-TR" sz="2000" b="1" dirty="0" smtClean="0">
                <a:solidFill>
                  <a:srgbClr val="FF0000"/>
                </a:solidFill>
                <a:latin typeface="Arial" pitchFamily="34" charset="0"/>
                <a:cs typeface="Arial" pitchFamily="34" charset="0"/>
              </a:rPr>
              <a:t>Denatürasyon adı verilir. </a:t>
            </a:r>
          </a:p>
          <a:p>
            <a:pPr marL="352425" indent="-352425">
              <a:lnSpc>
                <a:spcPct val="150000"/>
              </a:lnSpc>
              <a:buFont typeface="Wingdings" pitchFamily="2" charset="2"/>
              <a:buChar char="Ø"/>
            </a:pPr>
            <a:r>
              <a:rPr lang="tr-TR" sz="2000" dirty="0" smtClean="0">
                <a:latin typeface="Arial" pitchFamily="34" charset="0"/>
                <a:cs typeface="Arial" pitchFamily="34" charset="0"/>
              </a:rPr>
              <a:t>Sıcaklıktaki artış hızı da hücre yaşamı için önemlidir. </a:t>
            </a:r>
          </a:p>
          <a:p>
            <a:pPr marL="352425" indent="-352425">
              <a:lnSpc>
                <a:spcPct val="150000"/>
              </a:lnSpc>
              <a:buFont typeface="Wingdings" pitchFamily="2" charset="2"/>
              <a:buChar char="Ø"/>
            </a:pPr>
            <a:r>
              <a:rPr lang="tr-TR" sz="2000" dirty="0" smtClean="0">
                <a:latin typeface="Arial" pitchFamily="34" charset="0"/>
                <a:cs typeface="Arial" pitchFamily="34" charset="0"/>
              </a:rPr>
              <a:t>Hızlı ani sıcaklık artışları olduğu zaman, </a:t>
            </a:r>
            <a:r>
              <a:rPr lang="tr-TR" sz="2000" dirty="0" smtClean="0">
                <a:solidFill>
                  <a:srgbClr val="FF0000"/>
                </a:solidFill>
                <a:latin typeface="Arial" pitchFamily="34" charset="0"/>
                <a:cs typeface="Arial" pitchFamily="34" charset="0"/>
              </a:rPr>
              <a:t>hücrenin tepkisi ve etkilenmesi de daha fazla olmaktadır. </a:t>
            </a:r>
          </a:p>
          <a:p>
            <a:pPr marL="352425" indent="-352425">
              <a:lnSpc>
                <a:spcPct val="150000"/>
              </a:lnSpc>
              <a:buFont typeface="Wingdings" pitchFamily="2" charset="2"/>
              <a:buChar char="Ø"/>
            </a:pPr>
            <a:r>
              <a:rPr lang="tr-TR" sz="2000" dirty="0" smtClean="0">
                <a:latin typeface="Arial" pitchFamily="34" charset="0"/>
                <a:cs typeface="Arial" pitchFamily="34" charset="0"/>
              </a:rPr>
              <a:t>Sıcaklık artışları yavaş yavaş olduğu zaman, hücrelerin sıcaklıktan </a:t>
            </a:r>
            <a:r>
              <a:rPr lang="tr-TR" sz="2000" dirty="0" smtClean="0">
                <a:solidFill>
                  <a:srgbClr val="FF0000"/>
                </a:solidFill>
                <a:latin typeface="Arial" pitchFamily="34" charset="0"/>
                <a:cs typeface="Arial" pitchFamily="34" charset="0"/>
              </a:rPr>
              <a:t>etkilenmesi daha uzun olmaktadır. </a:t>
            </a:r>
            <a:endParaRPr lang="tr-TR" sz="2000" dirty="0">
              <a:solidFill>
                <a:srgbClr val="FF0000"/>
              </a:solidFill>
              <a:latin typeface="Arial" pitchFamily="34"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88640"/>
            <a:ext cx="8640960" cy="4190314"/>
          </a:xfrm>
          <a:prstGeom prst="rect">
            <a:avLst/>
          </a:prstGeom>
        </p:spPr>
        <p:txBody>
          <a:bodyPr wrap="square">
            <a:spAutoFit/>
          </a:bodyPr>
          <a:lstStyle/>
          <a:p>
            <a:pPr>
              <a:lnSpc>
                <a:spcPct val="150000"/>
              </a:lnSpc>
            </a:pPr>
            <a:r>
              <a:rPr lang="tr-TR" sz="2000" b="1" dirty="0" smtClean="0">
                <a:solidFill>
                  <a:srgbClr val="FF0000"/>
                </a:solidFill>
                <a:latin typeface="Arial" pitchFamily="34" charset="0"/>
                <a:cs typeface="Arial" pitchFamily="34" charset="0"/>
              </a:rPr>
              <a:t>VI.3.2. pH </a:t>
            </a:r>
          </a:p>
          <a:p>
            <a:pPr>
              <a:lnSpc>
                <a:spcPct val="150000"/>
              </a:lnSpc>
            </a:pPr>
            <a:endParaRPr lang="tr-TR" sz="2000" b="1" dirty="0" smtClean="0">
              <a:latin typeface="Arial" pitchFamily="34" charset="0"/>
              <a:cs typeface="Arial" pitchFamily="34" charset="0"/>
            </a:endParaRPr>
          </a:p>
          <a:p>
            <a:pPr>
              <a:lnSpc>
                <a:spcPct val="150000"/>
              </a:lnSpc>
            </a:pPr>
            <a:r>
              <a:rPr lang="tr-TR" sz="2000" dirty="0" smtClean="0">
                <a:latin typeface="Arial" pitchFamily="34" charset="0"/>
                <a:cs typeface="Arial" pitchFamily="34" charset="0"/>
              </a:rPr>
              <a:t>pH da mikroorganizmalar üzerinde ve büyümelerinde sıcaklık gibi bir etkiye sahiptir. </a:t>
            </a:r>
          </a:p>
          <a:p>
            <a:pPr>
              <a:lnSpc>
                <a:spcPct val="150000"/>
              </a:lnSpc>
            </a:pPr>
            <a:r>
              <a:rPr lang="tr-TR" sz="2000" dirty="0" smtClean="0">
                <a:latin typeface="Arial" pitchFamily="34" charset="0"/>
                <a:cs typeface="Arial" pitchFamily="34" charset="0"/>
              </a:rPr>
              <a:t>Her mikroorganizmanın sevdiği ve yaşadığı belli bir pH aralığı vardır. </a:t>
            </a:r>
          </a:p>
          <a:p>
            <a:pPr>
              <a:lnSpc>
                <a:spcPct val="150000"/>
              </a:lnSpc>
            </a:pPr>
            <a:r>
              <a:rPr lang="tr-TR" sz="2000" dirty="0" smtClean="0">
                <a:latin typeface="Arial" pitchFamily="34" charset="0"/>
                <a:cs typeface="Arial" pitchFamily="34" charset="0"/>
              </a:rPr>
              <a:t>Bu pH aralıklarında mikroorganizmalar maksimum hızla büyüme göstermektedir. </a:t>
            </a:r>
          </a:p>
          <a:p>
            <a:pPr>
              <a:lnSpc>
                <a:spcPct val="150000"/>
              </a:lnSpc>
            </a:pPr>
            <a:r>
              <a:rPr lang="tr-TR" sz="2000" dirty="0" smtClean="0">
                <a:latin typeface="Arial" pitchFamily="34" charset="0"/>
                <a:cs typeface="Arial" pitchFamily="34" charset="0"/>
              </a:rPr>
              <a:t>Mikroorganizmaların çoğunluğu pH 5-9 aralığında en uygun şekilde büyürler. </a:t>
            </a:r>
            <a:endParaRPr lang="tr-TR" sz="2000"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srcRect/>
          <a:stretch>
            <a:fillRect/>
          </a:stretch>
        </p:blipFill>
        <p:spPr bwMode="auto">
          <a:xfrm>
            <a:off x="1691680" y="3933056"/>
            <a:ext cx="4552277" cy="205200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712968" cy="6555641"/>
          </a:xfrm>
          <a:prstGeom prst="rect">
            <a:avLst/>
          </a:prstGeom>
        </p:spPr>
        <p:txBody>
          <a:bodyPr wrap="square">
            <a:spAutoFit/>
          </a:bodyPr>
          <a:lstStyle/>
          <a:p>
            <a:pPr>
              <a:lnSpc>
                <a:spcPct val="150000"/>
              </a:lnSpc>
            </a:pPr>
            <a:r>
              <a:rPr lang="tr-TR" sz="2000" b="1" dirty="0" smtClean="0">
                <a:solidFill>
                  <a:srgbClr val="FF0000"/>
                </a:solidFill>
                <a:latin typeface="Arial" pitchFamily="34" charset="0"/>
                <a:cs typeface="Arial" pitchFamily="34" charset="0"/>
              </a:rPr>
              <a:t>Mikroorganizmaların pH büyüme aralıkları Tablo VI.1.de gösterilmiştir. </a:t>
            </a:r>
          </a:p>
          <a:p>
            <a:pPr>
              <a:lnSpc>
                <a:spcPct val="150000"/>
              </a:lnSpc>
            </a:pPr>
            <a:endParaRPr lang="tr-TR" sz="2000" dirty="0" smtClean="0">
              <a:latin typeface="Arial" pitchFamily="34" charset="0"/>
              <a:cs typeface="Arial" pitchFamily="34" charset="0"/>
            </a:endParaRPr>
          </a:p>
          <a:p>
            <a:pPr>
              <a:lnSpc>
                <a:spcPct val="150000"/>
              </a:lnSpc>
            </a:pPr>
            <a:endParaRPr lang="tr-TR" sz="2000" dirty="0" smtClean="0">
              <a:latin typeface="Arial" pitchFamily="34" charset="0"/>
              <a:cs typeface="Arial" pitchFamily="34" charset="0"/>
            </a:endParaRPr>
          </a:p>
          <a:p>
            <a:pPr>
              <a:lnSpc>
                <a:spcPct val="150000"/>
              </a:lnSpc>
            </a:pPr>
            <a:endParaRPr lang="tr-TR" sz="2000" dirty="0" smtClean="0">
              <a:latin typeface="Arial" pitchFamily="34" charset="0"/>
              <a:cs typeface="Arial" pitchFamily="34" charset="0"/>
            </a:endParaRPr>
          </a:p>
          <a:p>
            <a:pPr>
              <a:lnSpc>
                <a:spcPct val="150000"/>
              </a:lnSpc>
            </a:pPr>
            <a:endParaRPr lang="tr-TR" sz="2000" dirty="0" smtClean="0">
              <a:latin typeface="Arial" pitchFamily="34" charset="0"/>
              <a:cs typeface="Arial" pitchFamily="34" charset="0"/>
            </a:endParaRPr>
          </a:p>
          <a:p>
            <a:pPr>
              <a:lnSpc>
                <a:spcPct val="150000"/>
              </a:lnSpc>
            </a:pPr>
            <a:endParaRPr lang="tr-TR" sz="2000" dirty="0" smtClean="0">
              <a:latin typeface="Arial" pitchFamily="34" charset="0"/>
              <a:cs typeface="Arial" pitchFamily="34" charset="0"/>
            </a:endParaRPr>
          </a:p>
          <a:p>
            <a:pPr>
              <a:lnSpc>
                <a:spcPct val="150000"/>
              </a:lnSpc>
            </a:pPr>
            <a:r>
              <a:rPr lang="tr-TR" sz="2000" kern="0" spc="-50" dirty="0" smtClean="0">
                <a:latin typeface="Arial" pitchFamily="34" charset="0"/>
                <a:cs typeface="Arial" pitchFamily="34" charset="0"/>
              </a:rPr>
              <a:t>Tablo VI.1.de verilen pH aralıkları genel özellikleri göstermektedir. Bu değerlerin dışında, ekstrem özelikler gösteren mikroorganizma türleri de mevcuttur. </a:t>
            </a:r>
          </a:p>
          <a:p>
            <a:pPr marL="352425" indent="-352425">
              <a:lnSpc>
                <a:spcPct val="150000"/>
              </a:lnSpc>
              <a:buFont typeface="Wingdings" pitchFamily="2" charset="2"/>
              <a:buChar char="Ø"/>
            </a:pPr>
            <a:r>
              <a:rPr lang="tr-TR" sz="2000" dirty="0" smtClean="0">
                <a:latin typeface="Arial" pitchFamily="34" charset="0"/>
                <a:cs typeface="Arial" pitchFamily="34" charset="0"/>
              </a:rPr>
              <a:t>Fungusların dayanabileceği aralık asidik tarafa doğru olup, yaşantılarını asidik olarak da sürdürüyorlar. </a:t>
            </a:r>
            <a:r>
              <a:rPr lang="tr-TR" sz="2000" dirty="0" smtClean="0">
                <a:solidFill>
                  <a:srgbClr val="FF0000"/>
                </a:solidFill>
                <a:latin typeface="Arial" pitchFamily="34" charset="0"/>
                <a:cs typeface="Arial" pitchFamily="34" charset="0"/>
              </a:rPr>
              <a:t>pH =1,0 de bile yaşabilen fungus türleri mevcuttur. </a:t>
            </a:r>
          </a:p>
          <a:p>
            <a:pPr marL="352425" indent="-352425">
              <a:lnSpc>
                <a:spcPct val="150000"/>
              </a:lnSpc>
              <a:buFont typeface="Wingdings" pitchFamily="2" charset="2"/>
              <a:buChar char="Ø"/>
            </a:pPr>
            <a:r>
              <a:rPr lang="tr-TR" sz="2000" dirty="0" smtClean="0">
                <a:latin typeface="Arial" pitchFamily="34" charset="0"/>
                <a:cs typeface="Arial" pitchFamily="34" charset="0"/>
              </a:rPr>
              <a:t>Alglerin dayanabileceği aralık bazik tarafa doğru olup, yaşantılarını bazik olarak da sürdürüyorlar. </a:t>
            </a:r>
            <a:r>
              <a:rPr lang="tr-TR" sz="2000" dirty="0" smtClean="0">
                <a:solidFill>
                  <a:srgbClr val="FF0000"/>
                </a:solidFill>
                <a:latin typeface="Arial" pitchFamily="34" charset="0"/>
                <a:cs typeface="Arial" pitchFamily="34" charset="0"/>
              </a:rPr>
              <a:t>pH, 9,0 un üstünde bile büyüyebilen alg türleri mevcuttur. </a:t>
            </a:r>
          </a:p>
        </p:txBody>
      </p:sp>
      <p:pic>
        <p:nvPicPr>
          <p:cNvPr id="2050" name="Picture 2"/>
          <p:cNvPicPr>
            <a:picLocks noChangeAspect="1" noChangeArrowheads="1"/>
          </p:cNvPicPr>
          <p:nvPr/>
        </p:nvPicPr>
        <p:blipFill>
          <a:blip r:embed="rId2" cstate="print"/>
          <a:srcRect/>
          <a:stretch>
            <a:fillRect/>
          </a:stretch>
        </p:blipFill>
        <p:spPr bwMode="auto">
          <a:xfrm>
            <a:off x="539552" y="908720"/>
            <a:ext cx="8097740" cy="20160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568952" cy="6186309"/>
          </a:xfrm>
          <a:prstGeom prst="rect">
            <a:avLst/>
          </a:prstGeom>
        </p:spPr>
        <p:txBody>
          <a:bodyPr wrap="square">
            <a:spAutoFit/>
          </a:bodyPr>
          <a:lstStyle/>
          <a:p>
            <a:pPr marL="352425" indent="-352425">
              <a:lnSpc>
                <a:spcPct val="150000"/>
              </a:lnSpc>
              <a:buFont typeface="Wingdings" pitchFamily="2" charset="2"/>
              <a:buChar char="Ø"/>
            </a:pPr>
            <a:r>
              <a:rPr lang="tr-TR" sz="2200" dirty="0" smtClean="0">
                <a:solidFill>
                  <a:srgbClr val="7030A0"/>
                </a:solidFill>
                <a:latin typeface="Arial" pitchFamily="34" charset="0"/>
                <a:cs typeface="Arial" pitchFamily="34" charset="0"/>
              </a:rPr>
              <a:t>Mikroorganizmaların optimum ve maksimum büyüdükleri pH aralıkları, biyolojik artıma tesislerinde arıtmada önemli bir faktördür. </a:t>
            </a:r>
          </a:p>
          <a:p>
            <a:pPr marL="352425" indent="-352425">
              <a:lnSpc>
                <a:spcPct val="150000"/>
              </a:lnSpc>
              <a:buFont typeface="Wingdings" pitchFamily="2" charset="2"/>
              <a:buChar char="Ø"/>
            </a:pPr>
            <a:r>
              <a:rPr lang="tr-TR" sz="2200" dirty="0" smtClean="0">
                <a:solidFill>
                  <a:srgbClr val="FF0000"/>
                </a:solidFill>
                <a:latin typeface="Arial" pitchFamily="34" charset="0"/>
                <a:cs typeface="Arial" pitchFamily="34" charset="0"/>
              </a:rPr>
              <a:t>Biyolojik arıtma tesislerinde arıtılacak atıksuların pH değerleri, mikroorganizmaların büyüdükleri optimum pH aralığında olması gerekmektedir. </a:t>
            </a:r>
          </a:p>
          <a:p>
            <a:pPr marL="352425" indent="-352425">
              <a:lnSpc>
                <a:spcPct val="150000"/>
              </a:lnSpc>
              <a:buFont typeface="Wingdings" pitchFamily="2" charset="2"/>
              <a:buChar char="Ø"/>
            </a:pPr>
            <a:r>
              <a:rPr lang="tr-TR" sz="2200" dirty="0" smtClean="0">
                <a:solidFill>
                  <a:srgbClr val="0070C0"/>
                </a:solidFill>
                <a:latin typeface="Arial" pitchFamily="34" charset="0"/>
                <a:cs typeface="Arial" pitchFamily="34" charset="0"/>
              </a:rPr>
              <a:t>Mikroorganizmaların büyüdükleri veya yaşadıkları optimum pH değerinin altında veya üstündeki pH değerlerinde büyüme hızı azalmaktadır. </a:t>
            </a:r>
          </a:p>
          <a:p>
            <a:pPr marL="352425" indent="-352425">
              <a:lnSpc>
                <a:spcPct val="150000"/>
              </a:lnSpc>
              <a:buFont typeface="Wingdings" pitchFamily="2" charset="2"/>
              <a:buChar char="Ø"/>
            </a:pPr>
            <a:r>
              <a:rPr lang="tr-TR" sz="2200" dirty="0" smtClean="0">
                <a:solidFill>
                  <a:srgbClr val="C00000"/>
                </a:solidFill>
                <a:latin typeface="Arial" pitchFamily="34" charset="0"/>
                <a:cs typeface="Arial" pitchFamily="34" charset="0"/>
              </a:rPr>
              <a:t>pH değerleri 5-9 aralıklarının dışına doğru olunca, ilk önce mikroorganizmanın metabolizma faaliyetleri yavaşlar daha sonra ise, ölüm olayı gerçekleşiyor. </a:t>
            </a:r>
            <a:endParaRPr lang="tr-TR" sz="2200" dirty="0">
              <a:solidFill>
                <a:srgbClr val="C00000"/>
              </a:solidFill>
              <a:latin typeface="Arial" pitchFamily="34" charset="0"/>
              <a:cs typeface="Arial"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712968" cy="6555641"/>
          </a:xfrm>
          <a:prstGeom prst="rect">
            <a:avLst/>
          </a:prstGeom>
        </p:spPr>
        <p:txBody>
          <a:bodyPr wrap="square">
            <a:spAutoFit/>
          </a:bodyPr>
          <a:lstStyle/>
          <a:p>
            <a:pPr marL="352425" indent="-352425">
              <a:lnSpc>
                <a:spcPct val="150000"/>
              </a:lnSpc>
              <a:buFont typeface="Wingdings" pitchFamily="2" charset="2"/>
              <a:buChar char="Ø"/>
            </a:pPr>
            <a:r>
              <a:rPr lang="tr-TR" sz="2000" dirty="0" smtClean="0">
                <a:solidFill>
                  <a:srgbClr val="C00000"/>
                </a:solidFill>
                <a:latin typeface="Arial" pitchFamily="34" charset="0"/>
                <a:cs typeface="Arial" pitchFamily="34" charset="0"/>
              </a:rPr>
              <a:t>Mikroorganizmaların optimum pH aralığının hem üstünde hem de altındaki değerlerde mikroorganizma büyüme hızı durur ve sonuçta ölüm olayı meydana gelmektedir. </a:t>
            </a:r>
          </a:p>
          <a:p>
            <a:pPr marL="352425" indent="-352425">
              <a:lnSpc>
                <a:spcPct val="150000"/>
              </a:lnSpc>
              <a:buFont typeface="Wingdings" pitchFamily="2" charset="2"/>
              <a:buChar char="Ø"/>
            </a:pPr>
            <a:r>
              <a:rPr lang="tr-TR" sz="2000" dirty="0" smtClean="0">
                <a:latin typeface="Arial" pitchFamily="34" charset="0"/>
                <a:cs typeface="Arial" pitchFamily="34" charset="0"/>
              </a:rPr>
              <a:t>pH değiştikçe proteinin yapısını oluşturan amino asitlerdeki peptit bağlarının yapılarındaki hidrojen bağları koparak protein yapıları bozulur. </a:t>
            </a:r>
          </a:p>
          <a:p>
            <a:pPr marL="352425" indent="-352425">
              <a:lnSpc>
                <a:spcPct val="150000"/>
              </a:lnSpc>
              <a:buFont typeface="Wingdings" pitchFamily="2" charset="2"/>
              <a:buChar char="Ø"/>
            </a:pPr>
            <a:r>
              <a:rPr lang="tr-TR" sz="2000" dirty="0" smtClean="0">
                <a:latin typeface="Arial" pitchFamily="34" charset="0"/>
                <a:cs typeface="Arial" pitchFamily="34" charset="0"/>
              </a:rPr>
              <a:t>Hücre zarındaki ve hücredeki diğer proteinlerin yapısının bozulması hücrede ölüm meydana getirmektedir. </a:t>
            </a:r>
          </a:p>
          <a:p>
            <a:pPr marL="352425" indent="-352425">
              <a:lnSpc>
                <a:spcPct val="150000"/>
              </a:lnSpc>
              <a:buFont typeface="Wingdings" pitchFamily="2" charset="2"/>
              <a:buChar char="Ø"/>
            </a:pPr>
            <a:r>
              <a:rPr lang="tr-TR" sz="2000" dirty="0" smtClean="0">
                <a:solidFill>
                  <a:srgbClr val="0070C0"/>
                </a:solidFill>
                <a:latin typeface="Arial" pitchFamily="34" charset="0"/>
                <a:cs typeface="Arial" pitchFamily="34" charset="0"/>
              </a:rPr>
              <a:t>Enzimlerin faaliyet gösterdiği optimum bir pH aralığı mevcuttur. </a:t>
            </a:r>
          </a:p>
          <a:p>
            <a:pPr marL="352425" indent="-352425">
              <a:lnSpc>
                <a:spcPct val="150000"/>
              </a:lnSpc>
              <a:buFont typeface="Wingdings" pitchFamily="2" charset="2"/>
              <a:buChar char="Ø"/>
            </a:pPr>
            <a:r>
              <a:rPr lang="tr-TR" sz="2000" dirty="0" smtClean="0">
                <a:solidFill>
                  <a:srgbClr val="7030A0"/>
                </a:solidFill>
                <a:latin typeface="Arial" pitchFamily="34" charset="0"/>
                <a:cs typeface="Arial" pitchFamily="34" charset="0"/>
              </a:rPr>
              <a:t>Optimum pH aralığının alt sınırlarının aşılması durumunda enzimin etkisi azalmaktadır. </a:t>
            </a:r>
          </a:p>
          <a:p>
            <a:pPr marL="352425" indent="-352425">
              <a:lnSpc>
                <a:spcPct val="150000"/>
              </a:lnSpc>
              <a:buFont typeface="Wingdings" pitchFamily="2" charset="2"/>
              <a:buChar char="Ø"/>
            </a:pPr>
            <a:r>
              <a:rPr lang="tr-TR" sz="2000" dirty="0" smtClean="0">
                <a:latin typeface="Arial" pitchFamily="34" charset="0"/>
                <a:cs typeface="Arial" pitchFamily="34" charset="0"/>
              </a:rPr>
              <a:t>Enzimlerin aktivetesinin azalması ise, büyüme mekanizmasını etkilemekte, nihayetinde ise, hücre de ölüm meydana gelmektedir. </a:t>
            </a:r>
          </a:p>
          <a:p>
            <a:pPr marL="352425" indent="-352425">
              <a:lnSpc>
                <a:spcPct val="150000"/>
              </a:lnSpc>
              <a:buFont typeface="Wingdings" pitchFamily="2" charset="2"/>
              <a:buChar char="Ø"/>
            </a:pPr>
            <a:r>
              <a:rPr lang="tr-TR" sz="2000" dirty="0" smtClean="0">
                <a:solidFill>
                  <a:srgbClr val="C00000"/>
                </a:solidFill>
                <a:latin typeface="Arial" pitchFamily="34" charset="0"/>
                <a:cs typeface="Arial" pitchFamily="34" charset="0"/>
              </a:rPr>
              <a:t>Optimum pH aralığının üst sınırlarının aşılması durumunda enzim bir daha geri dönüşmeksizin değişmektedir. Yani denatüre olmaktadır. </a:t>
            </a:r>
            <a:endParaRPr lang="tr-TR" sz="2000" dirty="0">
              <a:solidFill>
                <a:srgbClr val="C00000"/>
              </a:solidFill>
              <a:latin typeface="Arial" pitchFamily="34"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0" y="0"/>
            <a:ext cx="9144000" cy="7298858"/>
          </a:xfrm>
          <a:prstGeom prst="rect">
            <a:avLst/>
          </a:prstGeom>
        </p:spPr>
        <p:txBody>
          <a:bodyPr wrap="square">
            <a:spAutoFit/>
          </a:bodyPr>
          <a:lstStyle/>
          <a:p>
            <a:pPr marL="352425" indent="-352425">
              <a:lnSpc>
                <a:spcPct val="130000"/>
              </a:lnSpc>
              <a:buFont typeface="Wingdings" pitchFamily="2" charset="2"/>
              <a:buChar char="Ø"/>
            </a:pPr>
            <a:r>
              <a:rPr lang="tr-TR" sz="2000" dirty="0" smtClean="0">
                <a:latin typeface="Arial" pitchFamily="34" charset="0"/>
                <a:cs typeface="Arial" pitchFamily="34" charset="0"/>
              </a:rPr>
              <a:t>pH değişiklikleri mikroorganizmaların bulundukları ortamın ve </a:t>
            </a:r>
            <a:r>
              <a:rPr lang="tr-TR" sz="2000" b="1" dirty="0" smtClean="0">
                <a:solidFill>
                  <a:srgbClr val="C00000"/>
                </a:solidFill>
                <a:latin typeface="Arial" pitchFamily="34" charset="0"/>
                <a:cs typeface="Arial" pitchFamily="34" charset="0"/>
              </a:rPr>
              <a:t>hücrenin çözünürlük ve iyonlaşma </a:t>
            </a:r>
            <a:r>
              <a:rPr lang="tr-TR" sz="2000" dirty="0" smtClean="0">
                <a:latin typeface="Arial" pitchFamily="34" charset="0"/>
                <a:cs typeface="Arial" pitchFamily="34" charset="0"/>
              </a:rPr>
              <a:t>olaylarını etkilemektedir. </a:t>
            </a:r>
          </a:p>
          <a:p>
            <a:pPr marL="352425" indent="-352425">
              <a:lnSpc>
                <a:spcPct val="130000"/>
              </a:lnSpc>
              <a:buFont typeface="Wingdings" pitchFamily="2" charset="2"/>
              <a:buChar char="Ø"/>
            </a:pPr>
            <a:r>
              <a:rPr lang="tr-TR" sz="2000" dirty="0" smtClean="0">
                <a:latin typeface="Arial" pitchFamily="34" charset="0"/>
                <a:cs typeface="Arial" pitchFamily="34" charset="0"/>
              </a:rPr>
              <a:t>Bundan dolayı da mikroorganizmalarda yaşam faaliyetleri yavaşlamakta ya da durmaktadır. </a:t>
            </a:r>
          </a:p>
          <a:p>
            <a:pPr marL="352425" indent="-352425">
              <a:lnSpc>
                <a:spcPct val="130000"/>
              </a:lnSpc>
              <a:buFont typeface="Wingdings" pitchFamily="2" charset="2"/>
              <a:buChar char="Ø"/>
            </a:pPr>
            <a:r>
              <a:rPr lang="tr-TR" sz="2000" dirty="0" smtClean="0">
                <a:solidFill>
                  <a:srgbClr val="C00000"/>
                </a:solidFill>
                <a:latin typeface="Arial" pitchFamily="34" charset="0"/>
                <a:cs typeface="Arial" pitchFamily="34" charset="0"/>
              </a:rPr>
              <a:t>Mikroorganizmalar kendi faaliyetleri sonucu da bulundukları ortamın pH değerini değiştirebilmektedir</a:t>
            </a:r>
            <a:r>
              <a:rPr lang="tr-TR" sz="2000" dirty="0" smtClean="0">
                <a:latin typeface="Arial" pitchFamily="34" charset="0"/>
                <a:cs typeface="Arial" pitchFamily="34" charset="0"/>
              </a:rPr>
              <a:t>. </a:t>
            </a:r>
          </a:p>
          <a:p>
            <a:pPr marL="352425" indent="-352425">
              <a:lnSpc>
                <a:spcPct val="130000"/>
              </a:lnSpc>
              <a:buFont typeface="Wingdings" pitchFamily="2" charset="2"/>
              <a:buChar char="Ø"/>
            </a:pPr>
            <a:r>
              <a:rPr lang="tr-TR" sz="2000" b="1" dirty="0" smtClean="0">
                <a:solidFill>
                  <a:srgbClr val="0070C0"/>
                </a:solidFill>
                <a:latin typeface="Arial" pitchFamily="34" charset="0"/>
                <a:cs typeface="Arial" pitchFamily="34" charset="0"/>
              </a:rPr>
              <a:t>Mikroorganizmaların bu özellikleri bilhassa havasız arıtma tesislerinde olmak üzere, diğer biyolojik arıtma tesislerinde çok sık görülür. </a:t>
            </a:r>
          </a:p>
          <a:p>
            <a:pPr marL="352425" indent="-352425">
              <a:lnSpc>
                <a:spcPct val="130000"/>
              </a:lnSpc>
              <a:buFont typeface="Wingdings" pitchFamily="2" charset="2"/>
              <a:buChar char="Ø"/>
            </a:pPr>
            <a:r>
              <a:rPr lang="tr-TR" sz="2000" dirty="0" smtClean="0">
                <a:latin typeface="Arial" pitchFamily="34" charset="0"/>
                <a:cs typeface="Arial" pitchFamily="34" charset="0"/>
              </a:rPr>
              <a:t>Laktik asit bakterileri, normal faaliyetleri sonucu asit ürettiklerinden bulundukları ortamın pH’sını bozarak değiştirirler. </a:t>
            </a:r>
          </a:p>
          <a:p>
            <a:pPr marL="352425" indent="-352425">
              <a:lnSpc>
                <a:spcPct val="130000"/>
              </a:lnSpc>
              <a:buFont typeface="Wingdings" pitchFamily="2" charset="2"/>
              <a:buChar char="Ø"/>
            </a:pPr>
            <a:r>
              <a:rPr lang="tr-TR" sz="2000" dirty="0" smtClean="0">
                <a:solidFill>
                  <a:srgbClr val="C00000"/>
                </a:solidFill>
                <a:latin typeface="Arial" pitchFamily="34" charset="0"/>
                <a:cs typeface="Arial" pitchFamily="34" charset="0"/>
              </a:rPr>
              <a:t>Bulundukları ortamın pH’ı 4.0 civarında Laktik asit bakterilerinin faaliyetleri durmakta ve pH 4,0 ün altına düştüğü anda yaşamlarını yitirmektedirler. </a:t>
            </a:r>
          </a:p>
          <a:p>
            <a:pPr marL="352425" indent="-352425">
              <a:lnSpc>
                <a:spcPct val="130000"/>
              </a:lnSpc>
              <a:buFont typeface="Wingdings" pitchFamily="2" charset="2"/>
              <a:buChar char="Ø"/>
            </a:pPr>
            <a:r>
              <a:rPr lang="tr-TR" sz="2000" dirty="0" smtClean="0">
                <a:latin typeface="Arial" pitchFamily="34" charset="0"/>
                <a:cs typeface="Arial" pitchFamily="34" charset="0"/>
              </a:rPr>
              <a:t>Algler, arıtma tesislerindeki CO</a:t>
            </a:r>
            <a:r>
              <a:rPr lang="tr-TR" sz="2000" baseline="-25000" dirty="0" smtClean="0">
                <a:latin typeface="Arial" pitchFamily="34" charset="0"/>
                <a:cs typeface="Arial" pitchFamily="34" charset="0"/>
              </a:rPr>
              <a:t>3</a:t>
            </a:r>
            <a:r>
              <a:rPr lang="tr-TR" sz="2000" dirty="0" smtClean="0">
                <a:latin typeface="Arial" pitchFamily="34" charset="0"/>
                <a:cs typeface="Arial" pitchFamily="34" charset="0"/>
              </a:rPr>
              <a:t> dengesini bozdukları için pH yükselmesine sebep olurlar. </a:t>
            </a:r>
          </a:p>
          <a:p>
            <a:pPr marL="352425" indent="-352425">
              <a:lnSpc>
                <a:spcPct val="130000"/>
              </a:lnSpc>
              <a:buFont typeface="Wingdings" pitchFamily="2" charset="2"/>
              <a:buChar char="Ø"/>
            </a:pPr>
            <a:r>
              <a:rPr lang="tr-TR" sz="2000" dirty="0" smtClean="0">
                <a:solidFill>
                  <a:srgbClr val="7030A0"/>
                </a:solidFill>
                <a:latin typeface="Arial" pitchFamily="34" charset="0"/>
                <a:cs typeface="Arial" pitchFamily="34" charset="0"/>
              </a:rPr>
              <a:t>Bakteriler, NH4</a:t>
            </a:r>
            <a:r>
              <a:rPr lang="tr-TR" sz="2000" baseline="30000" dirty="0" smtClean="0">
                <a:solidFill>
                  <a:srgbClr val="7030A0"/>
                </a:solidFill>
                <a:latin typeface="Arial" pitchFamily="34" charset="0"/>
                <a:cs typeface="Arial" pitchFamily="34" charset="0"/>
              </a:rPr>
              <a:t>+</a:t>
            </a:r>
            <a:r>
              <a:rPr lang="tr-TR" sz="2000" dirty="0" smtClean="0">
                <a:solidFill>
                  <a:srgbClr val="7030A0"/>
                </a:solidFill>
                <a:latin typeface="Arial" pitchFamily="34" charset="0"/>
                <a:cs typeface="Arial" pitchFamily="34" charset="0"/>
              </a:rPr>
              <a:t> iyonunu NH4OH çevirince ortamın pH değeri yükselmektedirler. </a:t>
            </a:r>
          </a:p>
          <a:p>
            <a:pPr marL="352425" indent="-352425">
              <a:lnSpc>
                <a:spcPct val="130000"/>
              </a:lnSpc>
              <a:buFont typeface="Wingdings" pitchFamily="2" charset="2"/>
              <a:buChar char="Ø"/>
            </a:pPr>
            <a:r>
              <a:rPr lang="tr-TR" sz="2000" dirty="0" smtClean="0">
                <a:solidFill>
                  <a:srgbClr val="C00000"/>
                </a:solidFill>
                <a:latin typeface="Arial" pitchFamily="34" charset="0"/>
                <a:cs typeface="Arial" pitchFamily="34" charset="0"/>
              </a:rPr>
              <a:t>Aynı şekilde ortaya çıkan amonyak da pH değerini yükseltmektedir. </a:t>
            </a:r>
          </a:p>
          <a:p>
            <a:pPr marL="352425" indent="-352425">
              <a:lnSpc>
                <a:spcPct val="150000"/>
              </a:lnSpc>
              <a:buFont typeface="Wingdings" pitchFamily="2" charset="2"/>
              <a:buChar char="Ø"/>
            </a:pPr>
            <a:endParaRPr lang="tr-TR" sz="2000" dirty="0">
              <a:latin typeface="Arial" pitchFamily="34"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640960" cy="5601533"/>
          </a:xfrm>
          <a:prstGeom prst="rect">
            <a:avLst/>
          </a:prstGeom>
        </p:spPr>
        <p:txBody>
          <a:bodyPr wrap="square">
            <a:spAutoFit/>
          </a:bodyPr>
          <a:lstStyle/>
          <a:p>
            <a:pPr>
              <a:lnSpc>
                <a:spcPct val="150000"/>
              </a:lnSpc>
            </a:pPr>
            <a:r>
              <a:rPr lang="tr-TR" sz="2000" b="1" dirty="0" smtClean="0">
                <a:latin typeface="Arial" pitchFamily="34" charset="0"/>
                <a:cs typeface="Arial" pitchFamily="34" charset="0"/>
              </a:rPr>
              <a:t>VI.3.3. Oksijenin Etkisi </a:t>
            </a:r>
          </a:p>
          <a:p>
            <a:pPr marL="263525" indent="-263525">
              <a:lnSpc>
                <a:spcPct val="150000"/>
              </a:lnSpc>
              <a:buFont typeface="Wingdings" pitchFamily="2" charset="2"/>
              <a:buChar char="Ø"/>
            </a:pPr>
            <a:r>
              <a:rPr lang="tr-TR" sz="2000" dirty="0" smtClean="0">
                <a:latin typeface="Arial" pitchFamily="34" charset="0"/>
                <a:cs typeface="Arial" pitchFamily="34" charset="0"/>
              </a:rPr>
              <a:t>Mikroorganizmalar bir seri reaksiyon sonucu besinleri parçalayarak enerji sağlamaktadırlar. </a:t>
            </a:r>
          </a:p>
          <a:p>
            <a:pPr marL="263525" indent="-263525">
              <a:lnSpc>
                <a:spcPct val="150000"/>
              </a:lnSpc>
              <a:buFont typeface="Wingdings" pitchFamily="2" charset="2"/>
              <a:buChar char="Ø"/>
            </a:pPr>
            <a:r>
              <a:rPr lang="tr-TR" sz="2000" dirty="0" smtClean="0">
                <a:latin typeface="Arial" pitchFamily="34" charset="0"/>
                <a:cs typeface="Arial" pitchFamily="34" charset="0"/>
              </a:rPr>
              <a:t>Mikroorganizmalar besinleri yani besi maddelerini sonuç olarak CO</a:t>
            </a:r>
            <a:r>
              <a:rPr lang="tr-TR" sz="2000" baseline="-25000" dirty="0" smtClean="0">
                <a:latin typeface="Arial" pitchFamily="34" charset="0"/>
                <a:cs typeface="Arial" pitchFamily="34" charset="0"/>
              </a:rPr>
              <a:t>2</a:t>
            </a:r>
            <a:r>
              <a:rPr lang="tr-TR" sz="2000" dirty="0" smtClean="0">
                <a:latin typeface="Arial" pitchFamily="34" charset="0"/>
                <a:cs typeface="Arial" pitchFamily="34" charset="0"/>
              </a:rPr>
              <a:t> ve H</a:t>
            </a:r>
            <a:r>
              <a:rPr lang="tr-TR" sz="2000" baseline="-25000" dirty="0" smtClean="0">
                <a:latin typeface="Arial" pitchFamily="34" charset="0"/>
                <a:cs typeface="Arial" pitchFamily="34" charset="0"/>
              </a:rPr>
              <a:t>2</a:t>
            </a:r>
            <a:r>
              <a:rPr lang="tr-TR" sz="2000" dirty="0" smtClean="0">
                <a:latin typeface="Arial" pitchFamily="34" charset="0"/>
                <a:cs typeface="Arial" pitchFamily="34" charset="0"/>
              </a:rPr>
              <a:t>O ya indirgiyorlar. </a:t>
            </a:r>
          </a:p>
          <a:p>
            <a:pPr>
              <a:lnSpc>
                <a:spcPct val="150000"/>
              </a:lnSpc>
            </a:pPr>
            <a:r>
              <a:rPr lang="tr-TR" sz="2000" dirty="0" smtClean="0">
                <a:latin typeface="Arial" pitchFamily="34" charset="0"/>
                <a:cs typeface="Arial" pitchFamily="34" charset="0"/>
              </a:rPr>
              <a:t>Bu bağlamda </a:t>
            </a:r>
            <a:r>
              <a:rPr lang="tr-TR" sz="2000" b="1" dirty="0" smtClean="0">
                <a:solidFill>
                  <a:srgbClr val="7030A0"/>
                </a:solidFill>
                <a:latin typeface="Arial" pitchFamily="34" charset="0"/>
                <a:cs typeface="Arial" pitchFamily="34" charset="0"/>
              </a:rPr>
              <a:t>Oksijenin hücredeki görevi iki noktada toplanır. </a:t>
            </a:r>
          </a:p>
          <a:p>
            <a:endParaRPr lang="tr-TR" sz="1400" dirty="0" smtClean="0">
              <a:latin typeface="Arial" pitchFamily="34" charset="0"/>
              <a:cs typeface="Arial" pitchFamily="34" charset="0"/>
            </a:endParaRPr>
          </a:p>
          <a:p>
            <a:pPr marL="457200" indent="-457200">
              <a:lnSpc>
                <a:spcPct val="150000"/>
              </a:lnSpc>
              <a:buAutoNum type="arabicPeriod"/>
            </a:pPr>
            <a:r>
              <a:rPr lang="tr-TR" sz="2000" b="1" dirty="0" smtClean="0">
                <a:solidFill>
                  <a:srgbClr val="FF0000"/>
                </a:solidFill>
                <a:latin typeface="Arial" pitchFamily="34" charset="0"/>
                <a:cs typeface="Arial" pitchFamily="34" charset="0"/>
              </a:rPr>
              <a:t>Oksijen, ortamda açığa çıkan elektronu alıyor</a:t>
            </a:r>
            <a:r>
              <a:rPr lang="tr-TR" sz="2000" b="1" dirty="0" smtClean="0">
                <a:latin typeface="Arial" pitchFamily="34" charset="0"/>
                <a:cs typeface="Arial" pitchFamily="34" charset="0"/>
              </a:rPr>
              <a:t>. </a:t>
            </a:r>
          </a:p>
          <a:p>
            <a:pPr marL="457200" indent="-457200"/>
            <a:endParaRPr lang="tr-TR" sz="1400" b="1" dirty="0" smtClean="0">
              <a:latin typeface="Arial" pitchFamily="34" charset="0"/>
              <a:cs typeface="Arial" pitchFamily="34" charset="0"/>
            </a:endParaRPr>
          </a:p>
          <a:p>
            <a:pPr marL="263525" indent="-263525">
              <a:lnSpc>
                <a:spcPct val="150000"/>
              </a:lnSpc>
              <a:buFont typeface="Wingdings" pitchFamily="2" charset="2"/>
              <a:buChar char="Ø"/>
              <a:tabLst>
                <a:tab pos="263525" algn="l"/>
              </a:tabLst>
            </a:pPr>
            <a:r>
              <a:rPr lang="tr-TR" sz="2000" dirty="0" smtClean="0">
                <a:latin typeface="Arial" pitchFamily="34" charset="0"/>
                <a:cs typeface="Arial" pitchFamily="34" charset="0"/>
              </a:rPr>
              <a:t>Bazı mikroorganizma türleri bu iş için başka maddeleri kullanabiliyorlar. </a:t>
            </a:r>
          </a:p>
          <a:p>
            <a:pPr marL="263525" indent="-263525">
              <a:lnSpc>
                <a:spcPct val="150000"/>
              </a:lnSpc>
              <a:buFont typeface="Wingdings" pitchFamily="2" charset="2"/>
              <a:buChar char="Ø"/>
              <a:tabLst>
                <a:tab pos="263525" algn="l"/>
              </a:tabLst>
            </a:pPr>
            <a:r>
              <a:rPr lang="tr-TR" sz="2000" dirty="0" smtClean="0">
                <a:latin typeface="Arial" pitchFamily="34" charset="0"/>
                <a:cs typeface="Arial" pitchFamily="34" charset="0"/>
              </a:rPr>
              <a:t>Bundan dolayı farklı ortamlarda yaşayan mikroorganizma türleri ortaya çıkabilmektedir. </a:t>
            </a:r>
          </a:p>
          <a:p>
            <a:pPr marL="263525" indent="-263525">
              <a:lnSpc>
                <a:spcPct val="150000"/>
              </a:lnSpc>
              <a:buFont typeface="Wingdings" pitchFamily="2" charset="2"/>
              <a:buChar char="Ø"/>
              <a:tabLst>
                <a:tab pos="263525" algn="l"/>
              </a:tabLst>
            </a:pPr>
            <a:r>
              <a:rPr lang="tr-TR" sz="2000" dirty="0" smtClean="0">
                <a:latin typeface="Arial" pitchFamily="34" charset="0"/>
                <a:cs typeface="Arial" pitchFamily="34" charset="0"/>
              </a:rPr>
              <a:t>Bu durumda oksijen, elektron alıcısı olarak görev yapar.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431032" y="260648"/>
            <a:ext cx="8712968" cy="6309420"/>
          </a:xfrm>
          <a:prstGeom prst="rect">
            <a:avLst/>
          </a:prstGeom>
        </p:spPr>
        <p:txBody>
          <a:bodyPr wrap="square">
            <a:spAutoFit/>
          </a:bodyPr>
          <a:lstStyle/>
          <a:p>
            <a:pPr marL="352425" indent="-352425">
              <a:lnSpc>
                <a:spcPct val="150000"/>
              </a:lnSpc>
            </a:pPr>
            <a:r>
              <a:rPr lang="tr-TR" sz="2000" b="1" dirty="0" smtClean="0">
                <a:solidFill>
                  <a:srgbClr val="FF0000"/>
                </a:solidFill>
                <a:latin typeface="Arial" pitchFamily="34" charset="0"/>
                <a:cs typeface="Arial" pitchFamily="34" charset="0"/>
              </a:rPr>
              <a:t>2. Bazı hidrokarbonlu malzemelerin parçalanması işinde reaksiyona giren bir madde olarak görev alıyor. </a:t>
            </a:r>
          </a:p>
          <a:p>
            <a:pPr marL="352425" indent="-352425">
              <a:lnSpc>
                <a:spcPct val="150000"/>
              </a:lnSpc>
              <a:buFont typeface="Wingdings" pitchFamily="2" charset="2"/>
              <a:buChar char="Ø"/>
            </a:pPr>
            <a:r>
              <a:rPr lang="tr-TR" sz="2000" dirty="0" smtClean="0">
                <a:latin typeface="Arial" pitchFamily="34" charset="0"/>
                <a:cs typeface="Arial" pitchFamily="34" charset="0"/>
              </a:rPr>
              <a:t>Anaerobik canlılar; yağları, hidrokarbonları parçalayamamalarının nedeni oksijen olmadığı için bu reaksiyonu gerçekleştirememelerindendir. </a:t>
            </a:r>
          </a:p>
          <a:p>
            <a:pPr marL="352425" indent="-352425">
              <a:lnSpc>
                <a:spcPct val="150000"/>
              </a:lnSpc>
              <a:buFont typeface="Wingdings" pitchFamily="2" charset="2"/>
              <a:buChar char="Ø"/>
            </a:pPr>
            <a:r>
              <a:rPr lang="tr-TR" sz="2000" dirty="0" smtClean="0">
                <a:latin typeface="Arial" pitchFamily="34" charset="0"/>
                <a:cs typeface="Arial" pitchFamily="34" charset="0"/>
              </a:rPr>
              <a:t>Oksijenin element olarak kullanılması gerekiyor. </a:t>
            </a:r>
          </a:p>
          <a:p>
            <a:pPr marL="352425" indent="-352425">
              <a:lnSpc>
                <a:spcPct val="150000"/>
              </a:lnSpc>
              <a:buFont typeface="Wingdings" pitchFamily="2" charset="2"/>
              <a:buChar char="Ø"/>
            </a:pPr>
            <a:r>
              <a:rPr lang="tr-TR" sz="2000" dirty="0" smtClean="0">
                <a:latin typeface="Arial" pitchFamily="34" charset="0"/>
                <a:cs typeface="Arial" pitchFamily="34" charset="0"/>
              </a:rPr>
              <a:t>Ama bu canlılar oksijen olduğu için yaşayamıyorlar. </a:t>
            </a:r>
          </a:p>
          <a:p>
            <a:pPr marL="352425" indent="-352425">
              <a:lnSpc>
                <a:spcPct val="150000"/>
              </a:lnSpc>
              <a:buFont typeface="Wingdings" pitchFamily="2" charset="2"/>
              <a:buChar char="Ø"/>
            </a:pPr>
            <a:r>
              <a:rPr lang="tr-TR" sz="2000" dirty="0" smtClean="0">
                <a:latin typeface="Arial" pitchFamily="34" charset="0"/>
                <a:cs typeface="Arial" pitchFamily="34" charset="0"/>
              </a:rPr>
              <a:t>Bu reaksiyonları da gerçekleştiremiyor. </a:t>
            </a:r>
          </a:p>
          <a:p>
            <a:pPr marL="352425" indent="-352425">
              <a:lnSpc>
                <a:spcPct val="150000"/>
              </a:lnSpc>
              <a:buFont typeface="Wingdings" pitchFamily="2" charset="2"/>
              <a:buChar char="Ø"/>
            </a:pPr>
            <a:r>
              <a:rPr lang="tr-TR" sz="2000" dirty="0" smtClean="0">
                <a:latin typeface="Arial" pitchFamily="34" charset="0"/>
                <a:cs typeface="Arial" pitchFamily="34" charset="0"/>
              </a:rPr>
              <a:t>Yeraltındaki petrolün oluşumunun temel nedeni budur. </a:t>
            </a:r>
          </a:p>
          <a:p>
            <a:endParaRPr lang="tr-TR" sz="1400" b="1" dirty="0" smtClean="0">
              <a:latin typeface="Arial" pitchFamily="34" charset="0"/>
              <a:cs typeface="Arial" pitchFamily="34" charset="0"/>
            </a:endParaRPr>
          </a:p>
          <a:p>
            <a:pPr>
              <a:lnSpc>
                <a:spcPct val="150000"/>
              </a:lnSpc>
            </a:pPr>
            <a:r>
              <a:rPr lang="tr-TR" sz="2000" b="1" dirty="0" smtClean="0">
                <a:solidFill>
                  <a:srgbClr val="FF0000"/>
                </a:solidFill>
                <a:latin typeface="Arial" pitchFamily="34" charset="0"/>
                <a:cs typeface="Arial" pitchFamily="34" charset="0"/>
              </a:rPr>
              <a:t>Soru: </a:t>
            </a:r>
            <a:r>
              <a:rPr lang="tr-TR" sz="2000" b="1" dirty="0" smtClean="0">
                <a:solidFill>
                  <a:srgbClr val="7030A0"/>
                </a:solidFill>
                <a:latin typeface="Arial" pitchFamily="34" charset="0"/>
                <a:cs typeface="Arial" pitchFamily="34" charset="0"/>
              </a:rPr>
              <a:t>Oksijenin bulunduğu zaman anaerobik canlılar niçin ölüyorlar? </a:t>
            </a:r>
          </a:p>
          <a:p>
            <a:pPr marL="352425" indent="-352425">
              <a:lnSpc>
                <a:spcPct val="150000"/>
              </a:lnSpc>
              <a:buFont typeface="Wingdings" pitchFamily="2" charset="2"/>
              <a:buChar char="Ø"/>
            </a:pPr>
            <a:r>
              <a:rPr lang="tr-TR" sz="2000" dirty="0" smtClean="0">
                <a:solidFill>
                  <a:srgbClr val="FF0000"/>
                </a:solidFill>
                <a:latin typeface="Arial" pitchFamily="34" charset="0"/>
                <a:cs typeface="Arial" pitchFamily="34" charset="0"/>
              </a:rPr>
              <a:t>Oksijen bazı amino asitlerle peroksitleri oluşturabiliyor. </a:t>
            </a:r>
          </a:p>
          <a:p>
            <a:pPr marL="352425" indent="-352425">
              <a:lnSpc>
                <a:spcPct val="150000"/>
              </a:lnSpc>
              <a:buFont typeface="Wingdings" pitchFamily="2" charset="2"/>
              <a:buChar char="Ø"/>
            </a:pPr>
            <a:r>
              <a:rPr lang="tr-TR" sz="2000" dirty="0" smtClean="0">
                <a:latin typeface="Arial" pitchFamily="34" charset="0"/>
                <a:cs typeface="Arial" pitchFamily="34" charset="0"/>
              </a:rPr>
              <a:t>Bu da anstabil bir maddedir ve hemen organik maddelerle reaksiyona girip parçalıyor.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820472" cy="6048672"/>
          </a:xfrm>
        </p:spPr>
        <p:txBody>
          <a:bodyPr>
            <a:normAutofit fontScale="85000" lnSpcReduction="10000"/>
          </a:bodyPr>
          <a:lstStyle/>
          <a:p>
            <a:pPr marL="0" indent="0">
              <a:buNone/>
            </a:pPr>
            <a:r>
              <a:rPr lang="tr-TR" b="1" dirty="0" smtClean="0">
                <a:solidFill>
                  <a:srgbClr val="FF0000"/>
                </a:solidFill>
              </a:rPr>
              <a:t>Büyümeyi bilmemizdeki amaç;</a:t>
            </a:r>
          </a:p>
          <a:p>
            <a:pPr marL="514350" indent="-514350">
              <a:buFont typeface="+mj-lt"/>
              <a:buAutoNum type="arabicPeriod"/>
            </a:pPr>
            <a:r>
              <a:rPr lang="tr-TR" dirty="0" smtClean="0"/>
              <a:t>Arıtma tesislerindeki mikroorganizmaların büyümelerini belirli bir sayıda kontrol altında tutmak,</a:t>
            </a:r>
          </a:p>
          <a:p>
            <a:pPr marL="514350" indent="-514350">
              <a:buFont typeface="+mj-lt"/>
              <a:buAutoNum type="arabicPeriod"/>
            </a:pPr>
            <a:r>
              <a:rPr lang="tr-TR" dirty="0" smtClean="0"/>
              <a:t>Zararlı mikroorganizmaları ortadan kaldırmak veya faaliyetlerini sona erdirmek, </a:t>
            </a:r>
          </a:p>
          <a:p>
            <a:pPr marL="514350" indent="-514350">
              <a:buNone/>
            </a:pPr>
            <a:r>
              <a:rPr lang="tr-TR" dirty="0" smtClean="0"/>
              <a:t>içindir.</a:t>
            </a:r>
          </a:p>
          <a:p>
            <a:pPr marL="0" indent="0">
              <a:buNone/>
            </a:pPr>
            <a:r>
              <a:rPr lang="tr-TR" sz="1600" dirty="0" smtClean="0"/>
              <a:t> </a:t>
            </a:r>
          </a:p>
          <a:p>
            <a:pPr marL="0" indent="0">
              <a:buNone/>
            </a:pPr>
            <a:r>
              <a:rPr lang="tr-TR" dirty="0" smtClean="0">
                <a:solidFill>
                  <a:srgbClr val="FF0000"/>
                </a:solidFill>
              </a:rPr>
              <a:t>Mikroorganizmaların ölümü ile diğer canlıların ölümü arasında fark vardır, </a:t>
            </a:r>
            <a:r>
              <a:rPr lang="tr-TR" dirty="0" smtClean="0"/>
              <a:t>yani aynı şekilde değerlendiremiyoruz. </a:t>
            </a:r>
          </a:p>
          <a:p>
            <a:pPr marL="0" indent="0">
              <a:buNone/>
            </a:pPr>
            <a:endParaRPr lang="tr-TR" sz="1600" dirty="0" smtClean="0"/>
          </a:p>
          <a:p>
            <a:pPr marL="0" indent="0">
              <a:buNone/>
            </a:pPr>
            <a:r>
              <a:rPr lang="tr-TR" dirty="0" smtClean="0">
                <a:solidFill>
                  <a:srgbClr val="FF0000"/>
                </a:solidFill>
              </a:rPr>
              <a:t>Büyük canlılarda ölüm olayı sonunda geri dönüşüm yoktur. </a:t>
            </a:r>
          </a:p>
          <a:p>
            <a:pPr marL="0" indent="0">
              <a:buNone/>
            </a:pPr>
            <a:r>
              <a:rPr lang="tr-TR" dirty="0" smtClean="0"/>
              <a:t>Oysa bazı mikroorganizmalar spor oluşturarak zararlı ortamdan kendilerini korurlar. </a:t>
            </a:r>
          </a:p>
          <a:p>
            <a:pPr marL="0" indent="0">
              <a:buNone/>
            </a:pPr>
            <a:r>
              <a:rPr lang="tr-TR" dirty="0" smtClean="0">
                <a:solidFill>
                  <a:srgbClr val="FF0000"/>
                </a:solidFill>
              </a:rPr>
              <a:t>Mikroorganizmalar çoğalmıyorsa veya çoğalma faaliyetini durdurmuşsa o mikroorganizmayı </a:t>
            </a:r>
            <a:r>
              <a:rPr lang="tr-TR" b="1" dirty="0" smtClean="0"/>
              <a:t>ölü kabul edebiliriz</a:t>
            </a:r>
            <a:r>
              <a:rPr lang="tr-TR" dirty="0" smtClean="0"/>
              <a:t>.</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02359"/>
            <a:ext cx="8496944" cy="6555641"/>
          </a:xfrm>
          <a:prstGeom prst="rect">
            <a:avLst/>
          </a:prstGeom>
        </p:spPr>
        <p:txBody>
          <a:bodyPr wrap="square">
            <a:spAutoFit/>
          </a:bodyPr>
          <a:lstStyle/>
          <a:p>
            <a:pPr>
              <a:lnSpc>
                <a:spcPct val="150000"/>
              </a:lnSpc>
            </a:pPr>
            <a:r>
              <a:rPr lang="tr-TR" sz="2000" b="1" dirty="0" smtClean="0">
                <a:solidFill>
                  <a:srgbClr val="FF0000"/>
                </a:solidFill>
                <a:latin typeface="Arial" pitchFamily="34" charset="0"/>
                <a:cs typeface="Arial" pitchFamily="34" charset="0"/>
              </a:rPr>
              <a:t>Oksijen Gerilimi </a:t>
            </a:r>
          </a:p>
          <a:p>
            <a:pPr>
              <a:lnSpc>
                <a:spcPct val="150000"/>
              </a:lnSpc>
            </a:pPr>
            <a:r>
              <a:rPr lang="tr-TR" sz="2000" dirty="0" smtClean="0">
                <a:latin typeface="Arial" pitchFamily="34" charset="0"/>
                <a:cs typeface="Arial" pitchFamily="34" charset="0"/>
              </a:rPr>
              <a:t>Bazı mikroorganizmalar ortamdaki mevcut oksijen miktarına göre faaliyet gösteriyorlar ve ortamdaki oksijen miktarına göre de faaliyeti değişiyor. </a:t>
            </a:r>
          </a:p>
          <a:p>
            <a:pPr>
              <a:lnSpc>
                <a:spcPct val="150000"/>
              </a:lnSpc>
            </a:pPr>
            <a:r>
              <a:rPr lang="tr-TR" sz="2000" dirty="0" smtClean="0">
                <a:solidFill>
                  <a:srgbClr val="C00000"/>
                </a:solidFill>
                <a:latin typeface="Arial" pitchFamily="34" charset="0"/>
                <a:cs typeface="Arial" pitchFamily="34" charset="0"/>
              </a:rPr>
              <a:t>Bu canlılar fakültatif mikroorganizmalardır. </a:t>
            </a:r>
          </a:p>
          <a:p>
            <a:pPr>
              <a:lnSpc>
                <a:spcPct val="150000"/>
              </a:lnSpc>
            </a:pPr>
            <a:r>
              <a:rPr lang="tr-TR" sz="2000" dirty="0" smtClean="0">
                <a:solidFill>
                  <a:srgbClr val="7030A0"/>
                </a:solidFill>
                <a:latin typeface="Arial" pitchFamily="34" charset="0"/>
                <a:cs typeface="Arial" pitchFamily="34" charset="0"/>
              </a:rPr>
              <a:t>Eğer ortamda oksijen az ise, asetik asit, oksijen çok ise, CO</a:t>
            </a:r>
            <a:r>
              <a:rPr lang="tr-TR" sz="2000" baseline="-25000" dirty="0" smtClean="0">
                <a:solidFill>
                  <a:srgbClr val="7030A0"/>
                </a:solidFill>
                <a:latin typeface="Arial" pitchFamily="34" charset="0"/>
                <a:cs typeface="Arial" pitchFamily="34" charset="0"/>
              </a:rPr>
              <a:t>2</a:t>
            </a:r>
            <a:r>
              <a:rPr lang="tr-TR" sz="2000" dirty="0" smtClean="0">
                <a:solidFill>
                  <a:srgbClr val="7030A0"/>
                </a:solidFill>
                <a:latin typeface="Arial" pitchFamily="34" charset="0"/>
                <a:cs typeface="Arial" pitchFamily="34" charset="0"/>
              </a:rPr>
              <a:t> ve H</a:t>
            </a:r>
            <a:r>
              <a:rPr lang="tr-TR" sz="2000" baseline="-25000" dirty="0" smtClean="0">
                <a:solidFill>
                  <a:srgbClr val="7030A0"/>
                </a:solidFill>
                <a:latin typeface="Arial" pitchFamily="34" charset="0"/>
                <a:cs typeface="Arial" pitchFamily="34" charset="0"/>
              </a:rPr>
              <a:t>2</a:t>
            </a:r>
            <a:r>
              <a:rPr lang="tr-TR" sz="2000" dirty="0" smtClean="0">
                <a:solidFill>
                  <a:srgbClr val="7030A0"/>
                </a:solidFill>
                <a:latin typeface="Arial" pitchFamily="34" charset="0"/>
                <a:cs typeface="Arial" pitchFamily="34" charset="0"/>
              </a:rPr>
              <a:t>O oluşumu meydana getirebiliyorlar. </a:t>
            </a:r>
          </a:p>
          <a:p>
            <a:pPr>
              <a:lnSpc>
                <a:spcPct val="150000"/>
              </a:lnSpc>
            </a:pPr>
            <a:r>
              <a:rPr lang="tr-TR" sz="2000" dirty="0" smtClean="0">
                <a:solidFill>
                  <a:srgbClr val="FF0000"/>
                </a:solidFill>
                <a:latin typeface="Arial" pitchFamily="34" charset="0"/>
                <a:cs typeface="Arial" pitchFamily="34" charset="0"/>
              </a:rPr>
              <a:t>Ortamdaki oksijen dengesinin azalıp çoğalmasıyla mikroorganizma faaliyet sahasının değişmesi olayına oksijen </a:t>
            </a:r>
            <a:r>
              <a:rPr lang="tr-TR" sz="2000" b="1" dirty="0" smtClean="0">
                <a:solidFill>
                  <a:srgbClr val="FF0000"/>
                </a:solidFill>
                <a:latin typeface="Arial" pitchFamily="34" charset="0"/>
                <a:cs typeface="Arial" pitchFamily="34" charset="0"/>
              </a:rPr>
              <a:t>gerilimi adı verilir. </a:t>
            </a:r>
          </a:p>
          <a:p>
            <a:pPr>
              <a:lnSpc>
                <a:spcPct val="150000"/>
              </a:lnSpc>
            </a:pPr>
            <a:r>
              <a:rPr lang="tr-TR" sz="2000" b="1" dirty="0" smtClean="0">
                <a:solidFill>
                  <a:srgbClr val="7030A0"/>
                </a:solidFill>
                <a:latin typeface="Arial" pitchFamily="34" charset="0"/>
                <a:cs typeface="Arial" pitchFamily="34" charset="0"/>
              </a:rPr>
              <a:t>Oksijen, ortamdaki mikroorganizma faaliyetlerini</a:t>
            </a:r>
            <a:r>
              <a:rPr lang="tr-TR" sz="2000" dirty="0" smtClean="0">
                <a:latin typeface="Arial" pitchFamily="34" charset="0"/>
                <a:cs typeface="Arial" pitchFamily="34" charset="0"/>
              </a:rPr>
              <a:t>; </a:t>
            </a:r>
          </a:p>
          <a:p>
            <a:pPr marL="352425" indent="-352425">
              <a:lnSpc>
                <a:spcPct val="150000"/>
              </a:lnSpc>
              <a:buFont typeface="Wingdings" pitchFamily="2" charset="2"/>
              <a:buChar char="Ø"/>
            </a:pPr>
            <a:r>
              <a:rPr lang="tr-TR" sz="2000" dirty="0" smtClean="0">
                <a:latin typeface="Arial" pitchFamily="34" charset="0"/>
                <a:cs typeface="Arial" pitchFamily="34" charset="0"/>
              </a:rPr>
              <a:t>Durdurabilir, </a:t>
            </a:r>
          </a:p>
          <a:p>
            <a:pPr marL="352425" indent="-352425">
              <a:lnSpc>
                <a:spcPct val="150000"/>
              </a:lnSpc>
              <a:buFont typeface="Wingdings" pitchFamily="2" charset="2"/>
              <a:buChar char="Ø"/>
            </a:pPr>
            <a:r>
              <a:rPr lang="tr-TR" sz="2000" dirty="0" smtClean="0">
                <a:latin typeface="Arial" pitchFamily="34" charset="0"/>
                <a:cs typeface="Arial" pitchFamily="34" charset="0"/>
              </a:rPr>
              <a:t>Azaltabilir, </a:t>
            </a:r>
          </a:p>
          <a:p>
            <a:pPr marL="352425" indent="-352425">
              <a:lnSpc>
                <a:spcPct val="150000"/>
              </a:lnSpc>
              <a:buFont typeface="Wingdings" pitchFamily="2" charset="2"/>
              <a:buChar char="Ø"/>
            </a:pPr>
            <a:r>
              <a:rPr lang="tr-TR" sz="2000" dirty="0" smtClean="0">
                <a:latin typeface="Arial" pitchFamily="34" charset="0"/>
                <a:cs typeface="Arial" pitchFamily="34" charset="0"/>
              </a:rPr>
              <a:t>Arttırabilir, </a:t>
            </a:r>
          </a:p>
          <a:p>
            <a:pPr marL="352425" indent="-352425">
              <a:lnSpc>
                <a:spcPct val="150000"/>
              </a:lnSpc>
              <a:buFont typeface="Wingdings" pitchFamily="2" charset="2"/>
              <a:buChar char="Ø"/>
            </a:pPr>
            <a:r>
              <a:rPr lang="tr-TR" sz="2000" dirty="0" smtClean="0">
                <a:latin typeface="Arial" pitchFamily="34" charset="0"/>
                <a:cs typeface="Arial" pitchFamily="34" charset="0"/>
              </a:rPr>
              <a:t>Tamamen durdurabilir, </a:t>
            </a:r>
          </a:p>
          <a:p>
            <a:pPr marL="352425" indent="-352425">
              <a:lnSpc>
                <a:spcPct val="150000"/>
              </a:lnSpc>
              <a:buFont typeface="Wingdings" pitchFamily="2" charset="2"/>
              <a:buChar char="Ø"/>
            </a:pPr>
            <a:r>
              <a:rPr lang="tr-TR" sz="2000" dirty="0" smtClean="0">
                <a:latin typeface="Arial" pitchFamily="34" charset="0"/>
                <a:cs typeface="Arial" pitchFamily="34" charset="0"/>
              </a:rPr>
              <a:t>Üretime geçme faaliyetlerini arttırabilir.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640960" cy="5632311"/>
          </a:xfrm>
          <a:prstGeom prst="rect">
            <a:avLst/>
          </a:prstGeom>
        </p:spPr>
        <p:txBody>
          <a:bodyPr wrap="square">
            <a:spAutoFit/>
          </a:bodyPr>
          <a:lstStyle/>
          <a:p>
            <a:pPr>
              <a:lnSpc>
                <a:spcPct val="150000"/>
              </a:lnSpc>
            </a:pPr>
            <a:r>
              <a:rPr lang="tr-TR" sz="2000" b="1" dirty="0" smtClean="0">
                <a:solidFill>
                  <a:srgbClr val="C00000"/>
                </a:solidFill>
                <a:latin typeface="Arial" pitchFamily="34" charset="0"/>
                <a:cs typeface="Arial" pitchFamily="34" charset="0"/>
              </a:rPr>
              <a:t>VI.3.4. Nütrientler </a:t>
            </a:r>
          </a:p>
          <a:p>
            <a:pPr>
              <a:lnSpc>
                <a:spcPct val="150000"/>
              </a:lnSpc>
            </a:pPr>
            <a:r>
              <a:rPr lang="tr-TR" sz="2000" dirty="0" smtClean="0">
                <a:solidFill>
                  <a:srgbClr val="7030A0"/>
                </a:solidFill>
                <a:latin typeface="Arial" pitchFamily="34" charset="0"/>
                <a:cs typeface="Arial" pitchFamily="34" charset="0"/>
              </a:rPr>
              <a:t>Karbonlu maddelerin dışında kalan yardımcı besi maddelerine </a:t>
            </a:r>
            <a:r>
              <a:rPr lang="tr-TR" sz="2000" b="1" dirty="0" smtClean="0">
                <a:solidFill>
                  <a:srgbClr val="7030A0"/>
                </a:solidFill>
                <a:latin typeface="Arial" pitchFamily="34" charset="0"/>
                <a:cs typeface="Arial" pitchFamily="34" charset="0"/>
              </a:rPr>
              <a:t>nütrient,</a:t>
            </a:r>
            <a:r>
              <a:rPr lang="tr-TR" sz="2000" dirty="0" smtClean="0">
                <a:solidFill>
                  <a:srgbClr val="7030A0"/>
                </a:solidFill>
                <a:latin typeface="Arial" pitchFamily="34" charset="0"/>
                <a:cs typeface="Arial" pitchFamily="34" charset="0"/>
              </a:rPr>
              <a:t> </a:t>
            </a:r>
            <a:r>
              <a:rPr lang="tr-TR" sz="2000" dirty="0" smtClean="0">
                <a:solidFill>
                  <a:srgbClr val="C00000"/>
                </a:solidFill>
                <a:latin typeface="Arial" pitchFamily="34" charset="0"/>
                <a:cs typeface="Arial" pitchFamily="34" charset="0"/>
              </a:rPr>
              <a:t>karbonlu maddelere ise, </a:t>
            </a:r>
            <a:r>
              <a:rPr lang="tr-TR" sz="2000" b="1" dirty="0" smtClean="0">
                <a:solidFill>
                  <a:srgbClr val="C00000"/>
                </a:solidFill>
                <a:latin typeface="Arial" pitchFamily="34" charset="0"/>
                <a:cs typeface="Arial" pitchFamily="34" charset="0"/>
              </a:rPr>
              <a:t>substrat</a:t>
            </a:r>
            <a:r>
              <a:rPr lang="tr-TR" sz="2000" dirty="0" smtClean="0">
                <a:solidFill>
                  <a:srgbClr val="C00000"/>
                </a:solidFill>
                <a:latin typeface="Arial" pitchFamily="34" charset="0"/>
                <a:cs typeface="Arial" pitchFamily="34" charset="0"/>
              </a:rPr>
              <a:t> adı verilir</a:t>
            </a:r>
            <a:r>
              <a:rPr lang="tr-TR" sz="2000" dirty="0" smtClean="0">
                <a:latin typeface="Arial" pitchFamily="34" charset="0"/>
                <a:cs typeface="Arial" pitchFamily="34" charset="0"/>
              </a:rPr>
              <a:t>. </a:t>
            </a:r>
          </a:p>
          <a:p>
            <a:pPr>
              <a:lnSpc>
                <a:spcPct val="150000"/>
              </a:lnSpc>
            </a:pPr>
            <a:r>
              <a:rPr lang="tr-TR" sz="2000" dirty="0" smtClean="0">
                <a:latin typeface="Arial" pitchFamily="34" charset="0"/>
                <a:cs typeface="Arial" pitchFamily="34" charset="0"/>
              </a:rPr>
              <a:t>Hücrenin kullandığı C, H, O gibi organik maddelere esas maddeler denir. Nütrientler ise, N, P, S, K, Na, Ca, Mg, Fe, Mn, cO, Cu, Zn, Bor Mo, ve Silis dir. </a:t>
            </a:r>
            <a:r>
              <a:rPr lang="tr-TR" sz="2000" dirty="0" smtClean="0">
                <a:solidFill>
                  <a:srgbClr val="C00000"/>
                </a:solidFill>
                <a:latin typeface="Arial" pitchFamily="34" charset="0"/>
                <a:cs typeface="Arial" pitchFamily="34" charset="0"/>
              </a:rPr>
              <a:t>Bunlardan N ve P çok önemlidir. </a:t>
            </a:r>
          </a:p>
          <a:p>
            <a:pPr>
              <a:lnSpc>
                <a:spcPct val="150000"/>
              </a:lnSpc>
            </a:pPr>
            <a:r>
              <a:rPr lang="tr-TR" sz="2000" b="1" dirty="0" smtClean="0">
                <a:solidFill>
                  <a:srgbClr val="C00000"/>
                </a:solidFill>
                <a:latin typeface="Arial" pitchFamily="34" charset="0"/>
                <a:cs typeface="Arial" pitchFamily="34" charset="0"/>
              </a:rPr>
              <a:t>Azot: </a:t>
            </a:r>
            <a:r>
              <a:rPr lang="tr-TR" sz="2000" dirty="0" smtClean="0">
                <a:latin typeface="Arial" pitchFamily="34" charset="0"/>
                <a:cs typeface="Arial" pitchFamily="34" charset="0"/>
              </a:rPr>
              <a:t>Bütün proteinlerde bulunur. Nükleik asit ve benzeri maddelerin yapılarında yer alır. </a:t>
            </a:r>
          </a:p>
          <a:p>
            <a:pPr>
              <a:lnSpc>
                <a:spcPct val="150000"/>
              </a:lnSpc>
            </a:pPr>
            <a:r>
              <a:rPr lang="tr-TR" sz="2000" dirty="0" smtClean="0">
                <a:latin typeface="Arial" pitchFamily="34" charset="0"/>
                <a:cs typeface="Arial" pitchFamily="34" charset="0"/>
              </a:rPr>
              <a:t>Önemli bir hücresel yapı elemanıdır. </a:t>
            </a:r>
            <a:r>
              <a:rPr lang="tr-TR" sz="2000" b="1" dirty="0" smtClean="0">
                <a:solidFill>
                  <a:srgbClr val="C00000"/>
                </a:solidFill>
                <a:latin typeface="Arial" pitchFamily="34" charset="0"/>
                <a:cs typeface="Arial" pitchFamily="34" charset="0"/>
              </a:rPr>
              <a:t>Azot hücrede; </a:t>
            </a:r>
          </a:p>
          <a:p>
            <a:pPr marL="352425" indent="-352425">
              <a:lnSpc>
                <a:spcPct val="150000"/>
              </a:lnSpc>
              <a:buFont typeface="Wingdings" pitchFamily="2" charset="2"/>
              <a:buChar char="Ø"/>
            </a:pPr>
            <a:r>
              <a:rPr lang="tr-TR" sz="2000" dirty="0" smtClean="0">
                <a:latin typeface="Arial" pitchFamily="34" charset="0"/>
                <a:cs typeface="Arial" pitchFamily="34" charset="0"/>
              </a:rPr>
              <a:t>Nitrifikasyon olayında </a:t>
            </a:r>
            <a:r>
              <a:rPr lang="tr-TR" sz="2000" b="1" dirty="0" smtClean="0">
                <a:latin typeface="Arial" pitchFamily="34" charset="0"/>
                <a:cs typeface="Arial" pitchFamily="34" charset="0"/>
              </a:rPr>
              <a:t>e- vericisi olarak </a:t>
            </a:r>
          </a:p>
          <a:p>
            <a:pPr marL="352425" indent="-352425">
              <a:lnSpc>
                <a:spcPct val="150000"/>
              </a:lnSpc>
              <a:buFont typeface="Wingdings" pitchFamily="2" charset="2"/>
              <a:buChar char="Ø"/>
            </a:pPr>
            <a:r>
              <a:rPr lang="tr-TR" sz="2000" dirty="0" smtClean="0">
                <a:latin typeface="Arial" pitchFamily="34" charset="0"/>
                <a:cs typeface="Arial" pitchFamily="34" charset="0"/>
              </a:rPr>
              <a:t>Denitrifikasyon olayında </a:t>
            </a:r>
            <a:r>
              <a:rPr lang="tr-TR" sz="2000" b="1" dirty="0" smtClean="0">
                <a:latin typeface="Arial" pitchFamily="34" charset="0"/>
                <a:cs typeface="Arial" pitchFamily="34" charset="0"/>
              </a:rPr>
              <a:t>e- alıcısı olarak </a:t>
            </a:r>
          </a:p>
          <a:p>
            <a:pPr>
              <a:lnSpc>
                <a:spcPct val="150000"/>
              </a:lnSpc>
            </a:pPr>
            <a:r>
              <a:rPr lang="tr-TR" sz="2000" dirty="0" smtClean="0">
                <a:latin typeface="Arial" pitchFamily="34" charset="0"/>
                <a:cs typeface="Arial" pitchFamily="34" charset="0"/>
              </a:rPr>
              <a:t>olarak kullanılır. </a:t>
            </a:r>
            <a:endParaRPr lang="tr-TR" sz="2000" dirty="0">
              <a:latin typeface="Arial" pitchFamily="34"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332656"/>
            <a:ext cx="8640960" cy="5170646"/>
          </a:xfrm>
          <a:prstGeom prst="rect">
            <a:avLst/>
          </a:prstGeom>
        </p:spPr>
        <p:txBody>
          <a:bodyPr wrap="square">
            <a:spAutoFit/>
          </a:bodyPr>
          <a:lstStyle/>
          <a:p>
            <a:pPr>
              <a:lnSpc>
                <a:spcPct val="150000"/>
              </a:lnSpc>
            </a:pPr>
            <a:r>
              <a:rPr lang="tr-TR" sz="2000" b="1" dirty="0" smtClean="0">
                <a:solidFill>
                  <a:srgbClr val="C00000"/>
                </a:solidFill>
                <a:latin typeface="Arial" pitchFamily="34" charset="0"/>
                <a:cs typeface="Arial" pitchFamily="34" charset="0"/>
              </a:rPr>
              <a:t>Fosfor: </a:t>
            </a:r>
          </a:p>
          <a:p>
            <a:pPr marL="352425" indent="-352425">
              <a:lnSpc>
                <a:spcPct val="150000"/>
              </a:lnSpc>
              <a:buFont typeface="Wingdings" pitchFamily="2" charset="2"/>
              <a:buChar char="Ø"/>
            </a:pPr>
            <a:r>
              <a:rPr lang="tr-TR" sz="2000" dirty="0" smtClean="0">
                <a:latin typeface="Arial" pitchFamily="34" charset="0"/>
                <a:cs typeface="Arial" pitchFamily="34" charset="0"/>
              </a:rPr>
              <a:t>Nükleik asitler, Co-enzimler ve fosfolipitlerde yapı taşı olarak yer alır. </a:t>
            </a:r>
          </a:p>
          <a:p>
            <a:pPr marL="352425" indent="-352425">
              <a:lnSpc>
                <a:spcPct val="150000"/>
              </a:lnSpc>
              <a:buFont typeface="Wingdings" pitchFamily="2" charset="2"/>
              <a:buChar char="Ø"/>
            </a:pPr>
            <a:r>
              <a:rPr lang="tr-TR" sz="2000" dirty="0" smtClean="0">
                <a:latin typeface="Arial" pitchFamily="34" charset="0"/>
                <a:cs typeface="Arial" pitchFamily="34" charset="0"/>
              </a:rPr>
              <a:t>Enerji reaksiyonlarda ortaya çıkan enerjiyi almak veya ortama enerji vermek için kullanılır. </a:t>
            </a:r>
          </a:p>
          <a:p>
            <a:pPr>
              <a:lnSpc>
                <a:spcPct val="150000"/>
              </a:lnSpc>
            </a:pPr>
            <a:r>
              <a:rPr lang="tr-TR" sz="2000" b="1" dirty="0" smtClean="0">
                <a:solidFill>
                  <a:srgbClr val="C00000"/>
                </a:solidFill>
                <a:latin typeface="Arial" pitchFamily="34" charset="0"/>
                <a:cs typeface="Arial" pitchFamily="34" charset="0"/>
              </a:rPr>
              <a:t>Sülfür: </a:t>
            </a:r>
          </a:p>
          <a:p>
            <a:pPr marL="352425" indent="-352425">
              <a:lnSpc>
                <a:spcPct val="150000"/>
              </a:lnSpc>
              <a:buFont typeface="Wingdings" pitchFamily="2" charset="2"/>
              <a:buChar char="Ø"/>
            </a:pPr>
            <a:r>
              <a:rPr lang="tr-TR" sz="2000" dirty="0" smtClean="0">
                <a:latin typeface="Arial" pitchFamily="34" charset="0"/>
                <a:cs typeface="Arial" pitchFamily="34" charset="0"/>
              </a:rPr>
              <a:t>Protein ve Co-enzimlerin yapı taşı olarak bulunurlar.</a:t>
            </a:r>
          </a:p>
          <a:p>
            <a:pPr marL="352425" indent="-352425">
              <a:lnSpc>
                <a:spcPct val="150000"/>
              </a:lnSpc>
              <a:buFont typeface="Wingdings" pitchFamily="2" charset="2"/>
              <a:buChar char="Ø"/>
            </a:pPr>
            <a:r>
              <a:rPr lang="tr-TR" sz="2000" dirty="0" smtClean="0">
                <a:latin typeface="Arial" pitchFamily="34" charset="0"/>
                <a:cs typeface="Arial" pitchFamily="34" charset="0"/>
              </a:rPr>
              <a:t>-SH olarak da belli protein ve enzimlerin yapısında yer alırlar. </a:t>
            </a:r>
          </a:p>
          <a:p>
            <a:pPr marL="352425" indent="-352425">
              <a:lnSpc>
                <a:spcPct val="150000"/>
              </a:lnSpc>
              <a:buFont typeface="Wingdings" pitchFamily="2" charset="2"/>
              <a:buChar char="Ø"/>
            </a:pPr>
            <a:r>
              <a:rPr lang="tr-TR" sz="2000" dirty="0" smtClean="0">
                <a:latin typeface="Arial" pitchFamily="34" charset="0"/>
                <a:cs typeface="Arial" pitchFamily="34" charset="0"/>
              </a:rPr>
              <a:t>Sülfür, sülfür bakterileri tarafından e- alıcısı, Anaerobik H</a:t>
            </a:r>
            <a:r>
              <a:rPr lang="tr-TR" sz="2000" baseline="-25000" dirty="0" smtClean="0">
                <a:latin typeface="Arial" pitchFamily="34" charset="0"/>
                <a:cs typeface="Arial" pitchFamily="34" charset="0"/>
              </a:rPr>
              <a:t>2</a:t>
            </a:r>
            <a:r>
              <a:rPr lang="tr-TR" sz="2000" dirty="0" smtClean="0">
                <a:latin typeface="Arial" pitchFamily="34" charset="0"/>
                <a:cs typeface="Arial" pitchFamily="34" charset="0"/>
              </a:rPr>
              <a:t>S bakterileri de bunu parçalayarak e- vericisi olarak kullanırlar. </a:t>
            </a:r>
          </a:p>
          <a:p>
            <a:pPr>
              <a:lnSpc>
                <a:spcPct val="150000"/>
              </a:lnSpc>
            </a:pPr>
            <a:r>
              <a:rPr lang="tr-TR" sz="2000" b="1" dirty="0" smtClean="0">
                <a:solidFill>
                  <a:srgbClr val="C00000"/>
                </a:solidFill>
                <a:latin typeface="Arial" pitchFamily="34" charset="0"/>
                <a:cs typeface="Arial" pitchFamily="34" charset="0"/>
              </a:rPr>
              <a:t>K, Na, Ca, Mg, Fe: </a:t>
            </a:r>
          </a:p>
          <a:p>
            <a:pPr>
              <a:lnSpc>
                <a:spcPct val="150000"/>
              </a:lnSpc>
            </a:pPr>
            <a:r>
              <a:rPr lang="tr-TR" sz="2000" dirty="0" smtClean="0">
                <a:latin typeface="Arial" pitchFamily="34" charset="0"/>
                <a:cs typeface="Arial" pitchFamily="34" charset="0"/>
              </a:rPr>
              <a:t>Enzimler için Co-faktör özellikleri oldukları için çok fazla kullanılmaktadır.</a:t>
            </a:r>
            <a:endParaRPr lang="tr-TR" sz="2000" dirty="0">
              <a:latin typeface="Arial" pitchFamily="34"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260648"/>
            <a:ext cx="8892480" cy="6278642"/>
          </a:xfrm>
          <a:prstGeom prst="rect">
            <a:avLst/>
          </a:prstGeom>
        </p:spPr>
        <p:txBody>
          <a:bodyPr wrap="square">
            <a:spAutoFit/>
          </a:bodyPr>
          <a:lstStyle/>
          <a:p>
            <a:pPr>
              <a:lnSpc>
                <a:spcPct val="150000"/>
              </a:lnSpc>
            </a:pPr>
            <a:r>
              <a:rPr lang="tr-TR" sz="2000" b="1" dirty="0" smtClean="0">
                <a:solidFill>
                  <a:srgbClr val="C00000"/>
                </a:solidFill>
                <a:latin typeface="Arial" pitchFamily="34" charset="0"/>
                <a:cs typeface="Arial" pitchFamily="34" charset="0"/>
              </a:rPr>
              <a:t>VI.3.5. Ozmotik Basınç </a:t>
            </a:r>
          </a:p>
          <a:p>
            <a:pPr>
              <a:lnSpc>
                <a:spcPct val="150000"/>
              </a:lnSpc>
            </a:pPr>
            <a:endParaRPr lang="tr-TR" sz="1400" dirty="0" smtClean="0">
              <a:latin typeface="Arial" pitchFamily="34" charset="0"/>
              <a:cs typeface="Arial" pitchFamily="34" charset="0"/>
            </a:endParaRPr>
          </a:p>
          <a:p>
            <a:pPr>
              <a:lnSpc>
                <a:spcPct val="150000"/>
              </a:lnSpc>
            </a:pPr>
            <a:r>
              <a:rPr lang="tr-TR" sz="2000" dirty="0" smtClean="0">
                <a:latin typeface="Arial" pitchFamily="34" charset="0"/>
                <a:cs typeface="Arial" pitchFamily="34" charset="0"/>
              </a:rPr>
              <a:t>Hücre duvarlarında, hücrenin yapısal özelliklerine bağlı olarak bir koruyuculuk görevi vardır. Bu koruyucu görevlerinden birisi de hücrenin hücre duvarlarına basınç uygulamasıdır. Hücre içinde çok sayıda çözünmüş madde yer alır. </a:t>
            </a:r>
          </a:p>
          <a:p>
            <a:pPr>
              <a:lnSpc>
                <a:spcPct val="150000"/>
              </a:lnSpc>
            </a:pPr>
            <a:endParaRPr lang="tr-TR" sz="1400" dirty="0" smtClean="0">
              <a:solidFill>
                <a:srgbClr val="C00000"/>
              </a:solidFill>
              <a:latin typeface="Arial" pitchFamily="34" charset="0"/>
              <a:cs typeface="Arial" pitchFamily="34" charset="0"/>
            </a:endParaRPr>
          </a:p>
          <a:p>
            <a:pPr>
              <a:lnSpc>
                <a:spcPct val="150000"/>
              </a:lnSpc>
            </a:pPr>
            <a:r>
              <a:rPr lang="tr-TR" sz="2000" dirty="0" smtClean="0">
                <a:solidFill>
                  <a:srgbClr val="C00000"/>
                </a:solidFill>
                <a:latin typeface="Arial" pitchFamily="34" charset="0"/>
                <a:cs typeface="Arial" pitchFamily="34" charset="0"/>
              </a:rPr>
              <a:t>Hücre su ortamında veya sulu bir faz içinde ise, hücredeki çözünmüş maddelerin hücreden dışarı çıkmasına ve su ortamındaki maddelerin ve suyun hücrenin içine girmesini engel için, hücrenin hücre duvarlarına uyguladığı basınca </a:t>
            </a:r>
            <a:r>
              <a:rPr lang="tr-TR" sz="2000" b="1" dirty="0" smtClean="0">
                <a:solidFill>
                  <a:srgbClr val="C00000"/>
                </a:solidFill>
                <a:latin typeface="Arial" pitchFamily="34" charset="0"/>
                <a:cs typeface="Arial" pitchFamily="34" charset="0"/>
              </a:rPr>
              <a:t>osmotik basınç denir. </a:t>
            </a:r>
          </a:p>
          <a:p>
            <a:pPr>
              <a:lnSpc>
                <a:spcPct val="150000"/>
              </a:lnSpc>
            </a:pPr>
            <a:r>
              <a:rPr lang="tr-TR" sz="2000" b="1" dirty="0" smtClean="0">
                <a:solidFill>
                  <a:srgbClr val="7030A0"/>
                </a:solidFill>
                <a:latin typeface="Arial" pitchFamily="34" charset="0"/>
                <a:cs typeface="Arial" pitchFamily="34" charset="0"/>
              </a:rPr>
              <a:t>Bu basınç hücreyi dış ortamda dengede tutar. </a:t>
            </a:r>
            <a:r>
              <a:rPr lang="tr-TR" sz="2000" dirty="0" smtClean="0">
                <a:latin typeface="Arial" pitchFamily="34" charset="0"/>
                <a:cs typeface="Arial" pitchFamily="34" charset="0"/>
              </a:rPr>
              <a:t>Doğadaki tüm canlılar kendilerine özgü, belli bir osmotik basınç mekanizmasına sahiptir. </a:t>
            </a:r>
            <a:r>
              <a:rPr lang="tr-TR" sz="2000" b="1" dirty="0" smtClean="0">
                <a:solidFill>
                  <a:srgbClr val="7030A0"/>
                </a:solidFill>
                <a:latin typeface="Arial" pitchFamily="34" charset="0"/>
                <a:cs typeface="Arial" pitchFamily="34" charset="0"/>
              </a:rPr>
              <a:t>Örneğin;</a:t>
            </a:r>
            <a:r>
              <a:rPr lang="tr-TR" sz="2000" dirty="0" smtClean="0">
                <a:latin typeface="Arial" pitchFamily="34" charset="0"/>
                <a:cs typeface="Arial" pitchFamily="34" charset="0"/>
              </a:rPr>
              <a:t> </a:t>
            </a:r>
          </a:p>
          <a:p>
            <a:pPr>
              <a:lnSpc>
                <a:spcPct val="150000"/>
              </a:lnSpc>
            </a:pPr>
            <a:r>
              <a:rPr lang="tr-TR" sz="2000" dirty="0" smtClean="0">
                <a:latin typeface="Arial" pitchFamily="34" charset="0"/>
                <a:cs typeface="Arial" pitchFamily="34" charset="0"/>
              </a:rPr>
              <a:t>Tuzlu suda yaşayan balığın, tatlı suda, Tatlı suda yaşayan balığın tuzla suda yaşayamadığı gibi. </a:t>
            </a:r>
            <a:endParaRPr lang="tr-TR" sz="2000" dirty="0">
              <a:solidFill>
                <a:srgbClr val="7030A0"/>
              </a:solidFill>
              <a:latin typeface="Arial" pitchFamily="34" charset="0"/>
              <a:cs typeface="Arial" pitchFamily="34"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51520" y="332656"/>
            <a:ext cx="8892480" cy="2400657"/>
          </a:xfrm>
          <a:prstGeom prst="rect">
            <a:avLst/>
          </a:prstGeom>
        </p:spPr>
        <p:txBody>
          <a:bodyPr wrap="square">
            <a:spAutoFit/>
          </a:bodyPr>
          <a:lstStyle/>
          <a:p>
            <a:pPr>
              <a:lnSpc>
                <a:spcPct val="150000"/>
              </a:lnSpc>
            </a:pPr>
            <a:r>
              <a:rPr lang="tr-TR" sz="2000" dirty="0" smtClean="0">
                <a:latin typeface="Arial" pitchFamily="34" charset="0"/>
                <a:cs typeface="Arial" pitchFamily="34" charset="0"/>
              </a:rPr>
              <a:t>Su içindeki iyonizasyon, çözünmüş madde fazla olduğu zaman, hücreden su kaybı olur. Hücre büzülür. </a:t>
            </a:r>
          </a:p>
          <a:p>
            <a:pPr>
              <a:lnSpc>
                <a:spcPct val="150000"/>
              </a:lnSpc>
            </a:pPr>
            <a:r>
              <a:rPr lang="tr-TR" sz="2000" dirty="0" smtClean="0">
                <a:latin typeface="Arial" pitchFamily="34" charset="0"/>
                <a:cs typeface="Arial" pitchFamily="34" charset="0"/>
              </a:rPr>
              <a:t>Eğer ortamdaki şartlarda ani değişiklik olursa, ozmotik basınç değişmesi de ani olur. Ortam şartlarındaki değişiklik yavaş yavaş olursa canlı hücre hemen adaptasyon sağlayabilir. </a:t>
            </a:r>
            <a:endParaRPr lang="tr-TR" sz="2000" dirty="0">
              <a:latin typeface="Arial" pitchFamily="34" charset="0"/>
              <a:cs typeface="Arial" pitchFamily="34" charset="0"/>
            </a:endParaRPr>
          </a:p>
        </p:txBody>
      </p:sp>
      <p:pic>
        <p:nvPicPr>
          <p:cNvPr id="3075" name="Picture 3"/>
          <p:cNvPicPr>
            <a:picLocks noChangeAspect="1" noChangeArrowheads="1"/>
          </p:cNvPicPr>
          <p:nvPr/>
        </p:nvPicPr>
        <p:blipFill>
          <a:blip r:embed="rId2" cstate="print"/>
          <a:srcRect/>
          <a:stretch>
            <a:fillRect/>
          </a:stretch>
        </p:blipFill>
        <p:spPr bwMode="auto">
          <a:xfrm>
            <a:off x="402111" y="2780929"/>
            <a:ext cx="8604000" cy="2763707"/>
          </a:xfrm>
          <a:prstGeom prst="rect">
            <a:avLst/>
          </a:prstGeom>
          <a:noFill/>
          <a:ln w="9525">
            <a:noFill/>
            <a:miter lim="800000"/>
            <a:headEnd/>
            <a:tailEnd/>
          </a:ln>
        </p:spPr>
      </p:pic>
      <p:sp>
        <p:nvSpPr>
          <p:cNvPr id="5" name="4 Dikdörtgen"/>
          <p:cNvSpPr/>
          <p:nvPr/>
        </p:nvSpPr>
        <p:spPr>
          <a:xfrm>
            <a:off x="251520" y="5589240"/>
            <a:ext cx="8676456" cy="967957"/>
          </a:xfrm>
          <a:prstGeom prst="rect">
            <a:avLst/>
          </a:prstGeom>
        </p:spPr>
        <p:txBody>
          <a:bodyPr wrap="square">
            <a:spAutoFit/>
          </a:bodyPr>
          <a:lstStyle/>
          <a:p>
            <a:pPr>
              <a:lnSpc>
                <a:spcPct val="150000"/>
              </a:lnSpc>
            </a:pPr>
            <a:r>
              <a:rPr lang="tr-TR" sz="2000" dirty="0" smtClean="0">
                <a:solidFill>
                  <a:srgbClr val="C00000"/>
                </a:solidFill>
                <a:latin typeface="Arial" pitchFamily="34" charset="0"/>
                <a:cs typeface="Arial" pitchFamily="34" charset="0"/>
              </a:rPr>
              <a:t>Hücrelerin su geçişleri yalnızca osmotik basınçla olur. </a:t>
            </a:r>
          </a:p>
          <a:p>
            <a:pPr>
              <a:lnSpc>
                <a:spcPct val="150000"/>
              </a:lnSpc>
            </a:pPr>
            <a:r>
              <a:rPr lang="tr-TR" sz="2000" dirty="0" smtClean="0">
                <a:latin typeface="Arial" pitchFamily="34" charset="0"/>
                <a:cs typeface="Arial" pitchFamily="34" charset="0"/>
              </a:rPr>
              <a:t>Yani canlı su geçişlerini osmotik basınçla ayarlar. </a:t>
            </a:r>
            <a:endParaRPr lang="tr-TR" sz="2000" dirty="0">
              <a:latin typeface="Arial" pitchFamily="34"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0"/>
            <a:ext cx="8964488" cy="4708981"/>
          </a:xfrm>
          <a:prstGeom prst="rect">
            <a:avLst/>
          </a:prstGeom>
        </p:spPr>
        <p:txBody>
          <a:bodyPr wrap="square">
            <a:spAutoFit/>
          </a:bodyPr>
          <a:lstStyle/>
          <a:p>
            <a:pPr>
              <a:lnSpc>
                <a:spcPct val="150000"/>
              </a:lnSpc>
            </a:pPr>
            <a:r>
              <a:rPr lang="tr-TR" sz="2000" b="1" dirty="0" smtClean="0">
                <a:solidFill>
                  <a:srgbClr val="C00000"/>
                </a:solidFill>
                <a:latin typeface="Arial" pitchFamily="34" charset="0"/>
                <a:cs typeface="Arial" pitchFamily="34" charset="0"/>
              </a:rPr>
              <a:t>VI.3.6. Hidrostatik Basınç </a:t>
            </a:r>
          </a:p>
          <a:p>
            <a:pPr>
              <a:lnSpc>
                <a:spcPct val="150000"/>
              </a:lnSpc>
            </a:pPr>
            <a:endParaRPr lang="tr-TR" sz="2000" dirty="0" smtClean="0">
              <a:latin typeface="Arial" pitchFamily="34" charset="0"/>
              <a:cs typeface="Arial" pitchFamily="34" charset="0"/>
            </a:endParaRPr>
          </a:p>
          <a:p>
            <a:pPr>
              <a:lnSpc>
                <a:spcPct val="150000"/>
              </a:lnSpc>
            </a:pPr>
            <a:r>
              <a:rPr lang="tr-TR" sz="2000" dirty="0" smtClean="0">
                <a:latin typeface="Arial" pitchFamily="34" charset="0"/>
                <a:cs typeface="Arial" pitchFamily="34" charset="0"/>
              </a:rPr>
              <a:t>Her canlının dayandığı belli bir hidrostatik basınç düzeyi mevcuttur. </a:t>
            </a:r>
          </a:p>
          <a:p>
            <a:pPr>
              <a:lnSpc>
                <a:spcPct val="150000"/>
              </a:lnSpc>
            </a:pPr>
            <a:r>
              <a:rPr lang="tr-TR" sz="2000" dirty="0" smtClean="0">
                <a:latin typeface="Arial" pitchFamily="34" charset="0"/>
                <a:cs typeface="Arial" pitchFamily="34" charset="0"/>
              </a:rPr>
              <a:t>Bu düzeyin altında veya üstündeki hidrostatik basınç değerlerinde canlı yaşayamaz. </a:t>
            </a:r>
          </a:p>
          <a:p>
            <a:pPr>
              <a:lnSpc>
                <a:spcPct val="150000"/>
              </a:lnSpc>
            </a:pPr>
            <a:r>
              <a:rPr lang="tr-TR" sz="2000" dirty="0" smtClean="0">
                <a:latin typeface="Arial" pitchFamily="34" charset="0"/>
                <a:cs typeface="Arial" pitchFamily="34" charset="0"/>
              </a:rPr>
              <a:t>Havalandırma havuzlarında basınç daha fazla olduğu zaman oksijen daha rahat bir şekilde çözünüyor. </a:t>
            </a:r>
          </a:p>
          <a:p>
            <a:pPr>
              <a:lnSpc>
                <a:spcPct val="150000"/>
              </a:lnSpc>
            </a:pPr>
            <a:r>
              <a:rPr lang="tr-TR" sz="2000" dirty="0" smtClean="0">
                <a:latin typeface="Arial" pitchFamily="34" charset="0"/>
                <a:cs typeface="Arial" pitchFamily="34" charset="0"/>
              </a:rPr>
              <a:t>Havalandırma havuzlarında basınç az olduğu zaman hava habbecikler halinde yukarı çıkar.</a:t>
            </a:r>
          </a:p>
          <a:p>
            <a:pPr>
              <a:lnSpc>
                <a:spcPct val="150000"/>
              </a:lnSpc>
            </a:pPr>
            <a:r>
              <a:rPr lang="tr-TR" sz="2000" dirty="0" smtClean="0">
                <a:latin typeface="Arial" pitchFamily="34" charset="0"/>
                <a:cs typeface="Arial" pitchFamily="34" charset="0"/>
              </a:rPr>
              <a:t>Basınç arttırıldığı takdirde oksijen çözülür.  </a:t>
            </a:r>
            <a:endParaRPr lang="tr-TR" sz="2000" dirty="0">
              <a:latin typeface="Arial" pitchFamily="34"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179512" y="548680"/>
            <a:ext cx="8964488" cy="5170646"/>
          </a:xfrm>
          <a:prstGeom prst="rect">
            <a:avLst/>
          </a:prstGeom>
        </p:spPr>
        <p:txBody>
          <a:bodyPr wrap="square">
            <a:spAutoFit/>
          </a:bodyPr>
          <a:lstStyle/>
          <a:p>
            <a:pPr>
              <a:lnSpc>
                <a:spcPct val="150000"/>
              </a:lnSpc>
            </a:pPr>
            <a:r>
              <a:rPr lang="tr-TR" sz="2000" b="1" dirty="0" smtClean="0">
                <a:solidFill>
                  <a:srgbClr val="C00000"/>
                </a:solidFill>
                <a:latin typeface="Arial" pitchFamily="34" charset="0"/>
                <a:cs typeface="Arial" pitchFamily="34" charset="0"/>
              </a:rPr>
              <a:t>VI.3.7. Radyasyon Etkisi </a:t>
            </a:r>
          </a:p>
          <a:p>
            <a:pPr marL="352425" indent="-352425">
              <a:lnSpc>
                <a:spcPct val="150000"/>
              </a:lnSpc>
              <a:buFont typeface="Wingdings" pitchFamily="2" charset="2"/>
              <a:buChar char="Ø"/>
            </a:pPr>
            <a:r>
              <a:rPr lang="tr-TR" sz="2000" dirty="0" smtClean="0">
                <a:latin typeface="Arial" pitchFamily="34" charset="0"/>
                <a:cs typeface="Arial" pitchFamily="34" charset="0"/>
              </a:rPr>
              <a:t>Canlılar ışıktaki radyasyon enerjisini kullanarak kendileri için gerekli enerjiyi sağlıyorlar. </a:t>
            </a:r>
          </a:p>
          <a:p>
            <a:pPr marL="352425" indent="-352425">
              <a:lnSpc>
                <a:spcPct val="150000"/>
              </a:lnSpc>
              <a:buFont typeface="Wingdings" pitchFamily="2" charset="2"/>
              <a:buChar char="Ø"/>
            </a:pPr>
            <a:r>
              <a:rPr lang="tr-TR" sz="2000" dirty="0" smtClean="0">
                <a:latin typeface="Arial" pitchFamily="34" charset="0"/>
                <a:cs typeface="Arial" pitchFamily="34" charset="0"/>
              </a:rPr>
              <a:t>Aynı zamanda ışığın bazı canlılar için de öldürücü etkisi vardır. </a:t>
            </a:r>
          </a:p>
          <a:p>
            <a:pPr marL="352425" indent="-352425">
              <a:lnSpc>
                <a:spcPct val="150000"/>
              </a:lnSpc>
              <a:buFont typeface="Wingdings" pitchFamily="2" charset="2"/>
              <a:buChar char="Ø"/>
            </a:pPr>
            <a:r>
              <a:rPr lang="tr-TR" sz="2000" dirty="0" smtClean="0">
                <a:latin typeface="Arial" pitchFamily="34" charset="0"/>
                <a:cs typeface="Arial" pitchFamily="34" charset="0"/>
              </a:rPr>
              <a:t>Radyasyonun en büyük kaynağı güneştir. </a:t>
            </a:r>
          </a:p>
          <a:p>
            <a:pPr marL="352425" indent="-352425">
              <a:lnSpc>
                <a:spcPct val="150000"/>
              </a:lnSpc>
              <a:buFont typeface="Wingdings" pitchFamily="2" charset="2"/>
              <a:buChar char="Ø"/>
            </a:pPr>
            <a:r>
              <a:rPr lang="tr-TR" sz="2000" dirty="0" smtClean="0">
                <a:latin typeface="Arial" pitchFamily="34" charset="0"/>
                <a:cs typeface="Arial" pitchFamily="34" charset="0"/>
              </a:rPr>
              <a:t>Güneşten gelen radyasyon atmosferden geçerken tutulmaktadır. </a:t>
            </a:r>
          </a:p>
          <a:p>
            <a:pPr marL="352425" indent="-352425">
              <a:lnSpc>
                <a:spcPct val="150000"/>
              </a:lnSpc>
              <a:buFont typeface="Wingdings" pitchFamily="2" charset="2"/>
              <a:buChar char="Ø"/>
            </a:pPr>
            <a:r>
              <a:rPr lang="tr-TR" sz="2000" dirty="0" smtClean="0">
                <a:latin typeface="Arial" pitchFamily="34" charset="0"/>
                <a:cs typeface="Arial" pitchFamily="34" charset="0"/>
              </a:rPr>
              <a:t>Ozon tabakasındaki bu tutulma esnasında radyasyonun öldürücü etkisi (ultroviole gibi) yok ediliyor. </a:t>
            </a:r>
          </a:p>
          <a:p>
            <a:pPr marL="352425" indent="-352425">
              <a:lnSpc>
                <a:spcPct val="150000"/>
              </a:lnSpc>
              <a:buFont typeface="Wingdings" pitchFamily="2" charset="2"/>
              <a:buChar char="Ø"/>
            </a:pPr>
            <a:r>
              <a:rPr lang="tr-TR" sz="2000" dirty="0" smtClean="0">
                <a:solidFill>
                  <a:srgbClr val="C00000"/>
                </a:solidFill>
                <a:latin typeface="Arial" pitchFamily="34" charset="0"/>
                <a:cs typeface="Arial" pitchFamily="34" charset="0"/>
              </a:rPr>
              <a:t>Güneşten gelen radyasyon enerjisi ( </a:t>
            </a:r>
            <a:r>
              <a:rPr lang="tr-TR" sz="2000" dirty="0" smtClean="0">
                <a:latin typeface="Arial" pitchFamily="34" charset="0"/>
                <a:cs typeface="Arial" pitchFamily="34" charset="0"/>
              </a:rPr>
              <a:t>X Işınları, Beta Işınları, Kozmik Işınları, Gama Işınları </a:t>
            </a:r>
            <a:r>
              <a:rPr lang="tr-TR" sz="2000" dirty="0" smtClean="0">
                <a:solidFill>
                  <a:srgbClr val="C00000"/>
                </a:solidFill>
                <a:latin typeface="Arial" pitchFamily="34" charset="0"/>
                <a:cs typeface="Arial" pitchFamily="34" charset="0"/>
              </a:rPr>
              <a:t>gibi</a:t>
            </a:r>
            <a:r>
              <a:rPr lang="tr-TR" sz="2000" dirty="0" smtClean="0">
                <a:solidFill>
                  <a:srgbClr val="7030A0"/>
                </a:solidFill>
                <a:latin typeface="Arial" pitchFamily="34" charset="0"/>
                <a:cs typeface="Arial" pitchFamily="34" charset="0"/>
              </a:rPr>
              <a:t>) moleküllerin yani proteinlerin parçalanmasında etkili oluyor. </a:t>
            </a:r>
            <a:endParaRPr lang="tr-TR" sz="2000" dirty="0">
              <a:solidFill>
                <a:srgbClr val="7030A0"/>
              </a:solidFill>
              <a:latin typeface="Arial" pitchFamily="34"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260648"/>
            <a:ext cx="8496944" cy="4662815"/>
          </a:xfrm>
          <a:prstGeom prst="rect">
            <a:avLst/>
          </a:prstGeom>
        </p:spPr>
        <p:txBody>
          <a:bodyPr wrap="square">
            <a:spAutoFit/>
          </a:bodyPr>
          <a:lstStyle/>
          <a:p>
            <a:pPr>
              <a:lnSpc>
                <a:spcPct val="150000"/>
              </a:lnSpc>
            </a:pPr>
            <a:r>
              <a:rPr lang="tr-TR" b="1" dirty="0" smtClean="0">
                <a:solidFill>
                  <a:srgbClr val="FF0000"/>
                </a:solidFill>
                <a:latin typeface="Arial" pitchFamily="34" charset="0"/>
                <a:cs typeface="Arial" pitchFamily="34" charset="0"/>
              </a:rPr>
              <a:t>VI.4. Çevre Mühendisliği Açısından Büyüme </a:t>
            </a:r>
          </a:p>
          <a:p>
            <a:pPr>
              <a:lnSpc>
                <a:spcPct val="150000"/>
              </a:lnSpc>
            </a:pPr>
            <a:endParaRPr lang="tr-TR" b="1" dirty="0" smtClean="0">
              <a:latin typeface="Arial" pitchFamily="34" charset="0"/>
              <a:cs typeface="Arial" pitchFamily="34" charset="0"/>
            </a:endParaRPr>
          </a:p>
          <a:p>
            <a:pPr marL="352425" indent="-352425">
              <a:lnSpc>
                <a:spcPct val="150000"/>
              </a:lnSpc>
              <a:buFont typeface="Wingdings" pitchFamily="2" charset="2"/>
              <a:buChar char="Ø"/>
            </a:pPr>
            <a:r>
              <a:rPr lang="tr-TR" dirty="0" smtClean="0">
                <a:solidFill>
                  <a:srgbClr val="002060"/>
                </a:solidFill>
                <a:latin typeface="Arial" pitchFamily="34" charset="0"/>
                <a:cs typeface="Arial" pitchFamily="34" charset="0"/>
              </a:rPr>
              <a:t>Büyüme olayı çevre mühendisliği açısından ne gibi bir anlam ifade eder? </a:t>
            </a:r>
          </a:p>
          <a:p>
            <a:pPr marL="352425" indent="-352425">
              <a:lnSpc>
                <a:spcPct val="150000"/>
              </a:lnSpc>
              <a:buFont typeface="Wingdings" pitchFamily="2" charset="2"/>
              <a:buChar char="Ø"/>
            </a:pPr>
            <a:r>
              <a:rPr lang="tr-TR" dirty="0" smtClean="0">
                <a:solidFill>
                  <a:srgbClr val="002060"/>
                </a:solidFill>
                <a:latin typeface="Arial" pitchFamily="34" charset="0"/>
                <a:cs typeface="Arial" pitchFamily="34" charset="0"/>
              </a:rPr>
              <a:t>Çevre Mühendisliği açısından büyüme olayını nasıl yorumlamamız gerekir? </a:t>
            </a:r>
          </a:p>
          <a:p>
            <a:pPr>
              <a:lnSpc>
                <a:spcPct val="150000"/>
              </a:lnSpc>
            </a:pPr>
            <a:r>
              <a:rPr lang="tr-TR" dirty="0" smtClean="0">
                <a:latin typeface="Arial" pitchFamily="34" charset="0"/>
                <a:cs typeface="Arial" pitchFamily="34" charset="0"/>
              </a:rPr>
              <a:t>Bu suallerin cevabını bulmaya çalışalım. </a:t>
            </a:r>
          </a:p>
          <a:p>
            <a:pPr>
              <a:lnSpc>
                <a:spcPct val="150000"/>
              </a:lnSpc>
            </a:pPr>
            <a:endParaRPr lang="tr-TR" dirty="0" smtClean="0">
              <a:latin typeface="Arial" pitchFamily="34" charset="0"/>
              <a:cs typeface="Arial" pitchFamily="34" charset="0"/>
            </a:endParaRPr>
          </a:p>
          <a:p>
            <a:pPr>
              <a:lnSpc>
                <a:spcPct val="150000"/>
              </a:lnSpc>
            </a:pPr>
            <a:r>
              <a:rPr lang="tr-TR" dirty="0" smtClean="0">
                <a:latin typeface="Arial" pitchFamily="34" charset="0"/>
                <a:cs typeface="Arial" pitchFamily="34" charset="0"/>
              </a:rPr>
              <a:t>Büyüme olayı, mikroorganizmaların yapısını oluşturan maddelerin oransal olarak artış olması hali olarak tanımlıyoruz. </a:t>
            </a:r>
          </a:p>
          <a:p>
            <a:pPr>
              <a:lnSpc>
                <a:spcPct val="150000"/>
              </a:lnSpc>
            </a:pPr>
            <a:r>
              <a:rPr lang="tr-TR" dirty="0" smtClean="0">
                <a:solidFill>
                  <a:srgbClr val="C00000"/>
                </a:solidFill>
                <a:latin typeface="Arial" pitchFamily="34" charset="0"/>
                <a:cs typeface="Arial" pitchFamily="34" charset="0"/>
              </a:rPr>
              <a:t>Burada büyüme olayını etkileyen faktörler söz konusudur. </a:t>
            </a:r>
          </a:p>
          <a:p>
            <a:pPr>
              <a:lnSpc>
                <a:spcPct val="150000"/>
              </a:lnSpc>
            </a:pPr>
            <a:r>
              <a:rPr lang="tr-TR" dirty="0" smtClean="0">
                <a:latin typeface="Arial" pitchFamily="34" charset="0"/>
                <a:cs typeface="Arial" pitchFamily="34" charset="0"/>
              </a:rPr>
              <a:t>Bu faktörleri; </a:t>
            </a:r>
            <a:r>
              <a:rPr lang="tr-TR" b="1" dirty="0" smtClean="0">
                <a:solidFill>
                  <a:srgbClr val="FF0000"/>
                </a:solidFill>
                <a:latin typeface="Arial" pitchFamily="34" charset="0"/>
                <a:cs typeface="Arial" pitchFamily="34" charset="0"/>
              </a:rPr>
              <a:t>Mikroorganizmaların kendisinden kaynaklanan ve çevreden kaynaklanan faktörler </a:t>
            </a:r>
            <a:r>
              <a:rPr lang="tr-TR" dirty="0" smtClean="0">
                <a:latin typeface="Arial" pitchFamily="34" charset="0"/>
                <a:cs typeface="Arial" pitchFamily="34" charset="0"/>
              </a:rPr>
              <a:t>olmak üzere iki ana grupta toplamak mümkündür. </a:t>
            </a:r>
            <a:endParaRPr lang="tr-TR" dirty="0">
              <a:latin typeface="Arial" pitchFamily="34"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251520" y="188640"/>
            <a:ext cx="8892480" cy="6555641"/>
          </a:xfrm>
          <a:prstGeom prst="rect">
            <a:avLst/>
          </a:prstGeom>
        </p:spPr>
        <p:txBody>
          <a:bodyPr wrap="square">
            <a:spAutoFit/>
          </a:bodyPr>
          <a:lstStyle/>
          <a:p>
            <a:pPr marL="342900" indent="-342900">
              <a:lnSpc>
                <a:spcPct val="150000"/>
              </a:lnSpc>
              <a:buFont typeface="+mj-lt"/>
              <a:buAutoNum type="arabicPeriod"/>
            </a:pPr>
            <a:r>
              <a:rPr lang="tr-TR" sz="2000" b="1" dirty="0" smtClean="0">
                <a:solidFill>
                  <a:srgbClr val="FF0000"/>
                </a:solidFill>
                <a:latin typeface="Arial" pitchFamily="34" charset="0"/>
                <a:cs typeface="Arial" pitchFamily="34" charset="0"/>
              </a:rPr>
              <a:t>Mikroorganizmaların Kendisinden Kaynaklanan Faktörler: </a:t>
            </a:r>
          </a:p>
          <a:p>
            <a:pPr marL="342900" indent="-342900">
              <a:lnSpc>
                <a:spcPct val="150000"/>
              </a:lnSpc>
            </a:pPr>
            <a:endParaRPr lang="tr-TR" sz="1000" b="1" dirty="0" smtClean="0">
              <a:solidFill>
                <a:srgbClr val="FF0000"/>
              </a:solidFill>
              <a:latin typeface="Arial" pitchFamily="34" charset="0"/>
              <a:cs typeface="Arial" pitchFamily="34" charset="0"/>
            </a:endParaRPr>
          </a:p>
          <a:p>
            <a:pPr marL="352425" indent="-352425">
              <a:lnSpc>
                <a:spcPct val="150000"/>
              </a:lnSpc>
            </a:pPr>
            <a:r>
              <a:rPr lang="tr-TR" sz="2000" dirty="0" smtClean="0">
                <a:solidFill>
                  <a:srgbClr val="7030A0"/>
                </a:solidFill>
                <a:latin typeface="Arial" pitchFamily="34" charset="0"/>
                <a:cs typeface="Arial" pitchFamily="34" charset="0"/>
              </a:rPr>
              <a:t>Mikroorganizma kültürünün özellikleri büyüme için çok önemlidir.</a:t>
            </a:r>
          </a:p>
          <a:p>
            <a:pPr>
              <a:lnSpc>
                <a:spcPct val="150000"/>
              </a:lnSpc>
            </a:pPr>
            <a:r>
              <a:rPr lang="tr-TR" sz="2000" dirty="0" smtClean="0">
                <a:latin typeface="Arial" pitchFamily="34" charset="0"/>
                <a:cs typeface="Arial" pitchFamily="34" charset="0"/>
              </a:rPr>
              <a:t>Büyümenin gerçekleşebilmesi için Mikroorganizma kültüründen kaynaklanan özelliklerin ön planda tutulması gerekir. </a:t>
            </a:r>
          </a:p>
          <a:p>
            <a:pPr marL="352425" indent="-352425">
              <a:lnSpc>
                <a:spcPct val="150000"/>
              </a:lnSpc>
              <a:buFont typeface="Wingdings" pitchFamily="2" charset="2"/>
              <a:buChar char="Ø"/>
            </a:pPr>
            <a:r>
              <a:rPr lang="tr-TR" sz="2000" dirty="0" smtClean="0">
                <a:solidFill>
                  <a:srgbClr val="FF0000"/>
                </a:solidFill>
                <a:latin typeface="Arial" pitchFamily="34" charset="0"/>
                <a:cs typeface="Arial" pitchFamily="34" charset="0"/>
              </a:rPr>
              <a:t>Bu özellikler</a:t>
            </a:r>
            <a:r>
              <a:rPr lang="tr-TR" sz="2000" dirty="0" smtClean="0">
                <a:latin typeface="Arial" pitchFamily="34" charset="0"/>
                <a:cs typeface="Arial" pitchFamily="34" charset="0"/>
              </a:rPr>
              <a:t>; </a:t>
            </a:r>
          </a:p>
          <a:p>
            <a:pPr marL="439738" indent="-1588">
              <a:lnSpc>
                <a:spcPct val="150000"/>
              </a:lnSpc>
            </a:pPr>
            <a:r>
              <a:rPr lang="tr-TR" sz="2000" dirty="0" smtClean="0">
                <a:solidFill>
                  <a:srgbClr val="0070C0"/>
                </a:solidFill>
                <a:latin typeface="Arial" pitchFamily="34" charset="0"/>
                <a:cs typeface="Arial" pitchFamily="34" charset="0"/>
              </a:rPr>
              <a:t>Mikroorganizmanın türü, </a:t>
            </a:r>
            <a:r>
              <a:rPr lang="tr-TR" sz="2000" dirty="0" smtClean="0">
                <a:solidFill>
                  <a:srgbClr val="FF0000"/>
                </a:solidFill>
                <a:latin typeface="Arial" pitchFamily="34" charset="0"/>
                <a:cs typeface="Arial" pitchFamily="34" charset="0"/>
              </a:rPr>
              <a:t>kimyasal yapısı</a:t>
            </a:r>
            <a:r>
              <a:rPr lang="tr-TR" sz="2000" dirty="0" smtClean="0">
                <a:latin typeface="Arial" pitchFamily="34" charset="0"/>
                <a:cs typeface="Arial" pitchFamily="34" charset="0"/>
              </a:rPr>
              <a:t>; </a:t>
            </a:r>
            <a:r>
              <a:rPr lang="tr-TR" sz="2000" dirty="0" smtClean="0">
                <a:solidFill>
                  <a:srgbClr val="0070C0"/>
                </a:solidFill>
                <a:latin typeface="Arial" pitchFamily="34" charset="0"/>
                <a:cs typeface="Arial" pitchFamily="34" charset="0"/>
              </a:rPr>
              <a:t>üreme özellikleri, </a:t>
            </a:r>
            <a:r>
              <a:rPr lang="tr-TR" sz="2000" dirty="0" smtClean="0">
                <a:solidFill>
                  <a:srgbClr val="FF0000"/>
                </a:solidFill>
                <a:latin typeface="Arial" pitchFamily="34" charset="0"/>
                <a:cs typeface="Arial" pitchFamily="34" charset="0"/>
              </a:rPr>
              <a:t>üreme dönemleri, </a:t>
            </a:r>
            <a:r>
              <a:rPr lang="tr-TR" sz="2000" dirty="0" smtClean="0">
                <a:latin typeface="Arial" pitchFamily="34" charset="0"/>
                <a:cs typeface="Arial" pitchFamily="34" charset="0"/>
              </a:rPr>
              <a:t>ve </a:t>
            </a:r>
            <a:r>
              <a:rPr lang="tr-TR" sz="2000" dirty="0" smtClean="0">
                <a:solidFill>
                  <a:srgbClr val="7030A0"/>
                </a:solidFill>
                <a:latin typeface="Arial" pitchFamily="34" charset="0"/>
                <a:cs typeface="Arial" pitchFamily="34" charset="0"/>
              </a:rPr>
              <a:t>Mikroorganizmaların bulunduğu ortamla ilişkileri</a:t>
            </a:r>
            <a:r>
              <a:rPr lang="tr-TR" sz="2000" dirty="0" smtClean="0">
                <a:latin typeface="Arial" pitchFamily="34" charset="0"/>
                <a:cs typeface="Arial" pitchFamily="34" charset="0"/>
              </a:rPr>
              <a:t>, dir. </a:t>
            </a:r>
          </a:p>
          <a:p>
            <a:pPr marL="439738" indent="-1588">
              <a:lnSpc>
                <a:spcPct val="150000"/>
              </a:lnSpc>
            </a:pPr>
            <a:endParaRPr lang="tr-TR" sz="1000" dirty="0" smtClean="0">
              <a:latin typeface="Arial" pitchFamily="34" charset="0"/>
              <a:cs typeface="Arial" pitchFamily="34" charset="0"/>
            </a:endParaRPr>
          </a:p>
          <a:p>
            <a:pPr>
              <a:lnSpc>
                <a:spcPct val="150000"/>
              </a:lnSpc>
            </a:pPr>
            <a:r>
              <a:rPr lang="tr-TR" sz="2000" b="1" dirty="0" smtClean="0">
                <a:solidFill>
                  <a:srgbClr val="FF0000"/>
                </a:solidFill>
                <a:latin typeface="Arial" pitchFamily="34" charset="0"/>
                <a:cs typeface="Arial" pitchFamily="34" charset="0"/>
              </a:rPr>
              <a:t>2. Çevreden Kaynaklanan Faktörler: </a:t>
            </a:r>
          </a:p>
          <a:p>
            <a:pPr>
              <a:lnSpc>
                <a:spcPct val="150000"/>
              </a:lnSpc>
            </a:pPr>
            <a:endParaRPr lang="tr-TR" sz="1000" b="1" dirty="0" smtClean="0">
              <a:solidFill>
                <a:srgbClr val="FF0000"/>
              </a:solidFill>
              <a:latin typeface="Arial" pitchFamily="34" charset="0"/>
              <a:cs typeface="Arial" pitchFamily="34" charset="0"/>
            </a:endParaRPr>
          </a:p>
          <a:p>
            <a:pPr>
              <a:lnSpc>
                <a:spcPct val="150000"/>
              </a:lnSpc>
            </a:pPr>
            <a:r>
              <a:rPr lang="tr-TR" sz="2000" dirty="0" smtClean="0">
                <a:latin typeface="Arial" pitchFamily="34" charset="0"/>
                <a:cs typeface="Arial" pitchFamily="34" charset="0"/>
              </a:rPr>
              <a:t>Mikroorganizmanın çevresindeki ortam şartları da büyüme için çok önemlidir. Bu faktörler geniş olarak yukarıda izah edildi. Bunlara ilave olarak; </a:t>
            </a:r>
          </a:p>
          <a:p>
            <a:pPr marL="544513">
              <a:lnSpc>
                <a:spcPct val="150000"/>
              </a:lnSpc>
            </a:pPr>
            <a:r>
              <a:rPr lang="tr-TR" sz="2000" dirty="0" smtClean="0">
                <a:solidFill>
                  <a:srgbClr val="0070C0"/>
                </a:solidFill>
                <a:latin typeface="Arial" pitchFamily="34" charset="0"/>
                <a:cs typeface="Arial" pitchFamily="34" charset="0"/>
              </a:rPr>
              <a:t>a) Organik madde muhtevası </a:t>
            </a:r>
          </a:p>
          <a:p>
            <a:pPr marL="544513">
              <a:lnSpc>
                <a:spcPct val="150000"/>
              </a:lnSpc>
            </a:pPr>
            <a:r>
              <a:rPr lang="tr-TR" sz="2000" dirty="0" smtClean="0">
                <a:solidFill>
                  <a:srgbClr val="FF0000"/>
                </a:solidFill>
                <a:latin typeface="Arial" pitchFamily="34" charset="0"/>
                <a:cs typeface="Arial" pitchFamily="34" charset="0"/>
              </a:rPr>
              <a:t>b) Etkileşme süresi</a:t>
            </a:r>
            <a:r>
              <a:rPr lang="tr-TR" sz="2000" dirty="0" smtClean="0">
                <a:latin typeface="Arial" pitchFamily="34" charset="0"/>
                <a:cs typeface="Arial" pitchFamily="34" charset="0"/>
              </a:rPr>
              <a:t>, önem arz eder.</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323528" y="620688"/>
            <a:ext cx="8820472" cy="4708981"/>
          </a:xfrm>
          <a:prstGeom prst="rect">
            <a:avLst/>
          </a:prstGeom>
        </p:spPr>
        <p:txBody>
          <a:bodyPr wrap="square">
            <a:spAutoFit/>
          </a:bodyPr>
          <a:lstStyle/>
          <a:p>
            <a:pPr marL="352425" indent="-352425">
              <a:lnSpc>
                <a:spcPct val="150000"/>
              </a:lnSpc>
              <a:buFont typeface="Wingdings" pitchFamily="2" charset="2"/>
              <a:buChar char="Ø"/>
            </a:pPr>
            <a:r>
              <a:rPr lang="tr-TR" sz="2000" dirty="0" smtClean="0">
                <a:latin typeface="Arial" pitchFamily="34" charset="0"/>
                <a:cs typeface="Arial" pitchFamily="34" charset="0"/>
              </a:rPr>
              <a:t>Biyolojik arıtma sistemlerinde arıtılacak atık sulardaki organik madde muhtevası mikroorganizmalarla etkileşim süresi arıtma verimi açısından son derece önemlidir. </a:t>
            </a:r>
          </a:p>
          <a:p>
            <a:pPr marL="352425" indent="-352425">
              <a:lnSpc>
                <a:spcPct val="150000"/>
              </a:lnSpc>
              <a:buFont typeface="Wingdings" pitchFamily="2" charset="2"/>
              <a:buChar char="Ø"/>
            </a:pPr>
            <a:r>
              <a:rPr lang="tr-TR" sz="2000" dirty="0" smtClean="0">
                <a:solidFill>
                  <a:srgbClr val="FF0000"/>
                </a:solidFill>
                <a:latin typeface="Arial" pitchFamily="34" charset="0"/>
                <a:cs typeface="Arial" pitchFamily="34" charset="0"/>
              </a:rPr>
              <a:t>İyi bir arıtma verimi için mikroorganizma türleri ile organik madde muhtevası ile etkileşim süresinin tam bir uyum içinde olması gerekmektedir. </a:t>
            </a:r>
          </a:p>
          <a:p>
            <a:pPr marL="352425" indent="-352425">
              <a:lnSpc>
                <a:spcPct val="150000"/>
              </a:lnSpc>
              <a:buFont typeface="Wingdings" pitchFamily="2" charset="2"/>
              <a:buChar char="Ø"/>
            </a:pPr>
            <a:r>
              <a:rPr lang="tr-TR" sz="2000" dirty="0" smtClean="0">
                <a:solidFill>
                  <a:srgbClr val="7030A0"/>
                </a:solidFill>
                <a:latin typeface="Arial" pitchFamily="34" charset="0"/>
                <a:cs typeface="Arial" pitchFamily="34" charset="0"/>
              </a:rPr>
              <a:t>Çevre mühendisleri, Biyolojik arıtma sistemlerinin dizaynında ve arıtma sistemlerinin işletme esnasında iyi bir verim elde edebilmek için mikroorganizmaların büyümelerini, ölümlerini ve bunların büyümesine etki eden faktörleri çok iyi bilmeleri gerekir</a:t>
            </a:r>
            <a:r>
              <a:rPr lang="tr-TR" sz="2000" dirty="0" smtClean="0">
                <a:latin typeface="Arial" pitchFamily="34" charset="0"/>
                <a:cs typeface="Arial" pitchFamily="34"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404664"/>
            <a:ext cx="8820472" cy="6048672"/>
          </a:xfrm>
        </p:spPr>
        <p:txBody>
          <a:bodyPr>
            <a:normAutofit/>
          </a:bodyPr>
          <a:lstStyle/>
          <a:p>
            <a:pPr marL="0" indent="0">
              <a:buNone/>
            </a:pPr>
            <a:r>
              <a:rPr lang="tr-TR" b="1" dirty="0" smtClean="0">
                <a:solidFill>
                  <a:srgbClr val="FF0000"/>
                </a:solidFill>
              </a:rPr>
              <a:t>Mikroorganizmaların ölümü ile ilgili iki görüş vardır. </a:t>
            </a:r>
          </a:p>
          <a:p>
            <a:pPr marL="514350" indent="-514350">
              <a:buFont typeface="+mj-lt"/>
              <a:buAutoNum type="arabicPeriod"/>
            </a:pPr>
            <a:r>
              <a:rPr lang="tr-TR" b="1" dirty="0" smtClean="0"/>
              <a:t>Mikroorganizmaların çoğalma özelliğinin durması veya durdurulması</a:t>
            </a:r>
          </a:p>
          <a:p>
            <a:pPr marL="514350" indent="-514350">
              <a:buFont typeface="+mj-lt"/>
              <a:buAutoNum type="arabicPeriod"/>
            </a:pPr>
            <a:r>
              <a:rPr lang="tr-TR" b="1" dirty="0" smtClean="0"/>
              <a:t>Mikroorganizmaların hayati faaliyetlerinin durdurulması</a:t>
            </a:r>
          </a:p>
          <a:p>
            <a:pPr marL="0" indent="0">
              <a:buNone/>
            </a:pPr>
            <a:r>
              <a:rPr lang="tr-TR" sz="1600" dirty="0" smtClean="0"/>
              <a:t> </a:t>
            </a:r>
          </a:p>
          <a:p>
            <a:pPr marL="0" indent="0">
              <a:buNone/>
            </a:pPr>
            <a:r>
              <a:rPr lang="tr-TR" dirty="0" smtClean="0"/>
              <a:t>Çevre Mühendisliği açısından  Büyüme olayını değerlendirirsek, ölüm olayı mikroorganizmaların geri dönüşümü de dâhil, çoğalma özelliğinin kaybedilmesini de bilmemiz gerekir.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048672"/>
          </a:xfrm>
        </p:spPr>
        <p:txBody>
          <a:bodyPr>
            <a:noAutofit/>
          </a:bodyPr>
          <a:lstStyle/>
          <a:p>
            <a:pPr marL="0" indent="0">
              <a:buNone/>
            </a:pPr>
            <a:r>
              <a:rPr lang="tr-TR" sz="2800" b="1" spc="-100" dirty="0" smtClean="0">
                <a:solidFill>
                  <a:srgbClr val="FF0000"/>
                </a:solidFill>
                <a:latin typeface="Arial" pitchFamily="34" charset="0"/>
                <a:cs typeface="Arial" pitchFamily="34" charset="0"/>
              </a:rPr>
              <a:t>VI.2. Mikroorganizma Büyümesinin Ölçüm Metotları </a:t>
            </a:r>
          </a:p>
          <a:p>
            <a:pPr marL="0" indent="0">
              <a:buNone/>
            </a:pPr>
            <a:endParaRPr lang="tr-TR" sz="1400" b="1" dirty="0" smtClean="0">
              <a:solidFill>
                <a:srgbClr val="FF0000"/>
              </a:solidFill>
              <a:latin typeface="Arial" pitchFamily="34" charset="0"/>
              <a:cs typeface="Arial" pitchFamily="34" charset="0"/>
            </a:endParaRPr>
          </a:p>
          <a:p>
            <a:pPr marL="0" indent="0">
              <a:buNone/>
            </a:pPr>
            <a:r>
              <a:rPr lang="tr-TR" sz="2400" b="1" dirty="0" smtClean="0">
                <a:solidFill>
                  <a:srgbClr val="7030A0"/>
                </a:solidFill>
                <a:latin typeface="Arial" pitchFamily="34" charset="0"/>
                <a:cs typeface="Arial" pitchFamily="34" charset="0"/>
              </a:rPr>
              <a:t>Mikroorganizmaların büyümesinin ölçümü, </a:t>
            </a:r>
            <a:r>
              <a:rPr lang="tr-TR" sz="2400" dirty="0" smtClean="0">
                <a:latin typeface="Arial" pitchFamily="34" charset="0"/>
                <a:cs typeface="Arial" pitchFamily="34" charset="0"/>
              </a:rPr>
              <a:t>mikroorganizmaların </a:t>
            </a:r>
            <a:r>
              <a:rPr lang="tr-TR" sz="2400" b="1" dirty="0" smtClean="0">
                <a:solidFill>
                  <a:srgbClr val="FF0000"/>
                </a:solidFill>
                <a:latin typeface="Arial" pitchFamily="34" charset="0"/>
                <a:cs typeface="Arial" pitchFamily="34" charset="0"/>
              </a:rPr>
              <a:t>artışını ya doğrudan yada dolaylı olarak </a:t>
            </a:r>
            <a:r>
              <a:rPr lang="tr-TR" sz="2400" dirty="0" smtClean="0">
                <a:latin typeface="Arial" pitchFamily="34" charset="0"/>
                <a:cs typeface="Arial" pitchFamily="34" charset="0"/>
              </a:rPr>
              <a:t>ölçebiliriz. </a:t>
            </a:r>
          </a:p>
          <a:p>
            <a:pPr marL="0" indent="0">
              <a:buNone/>
            </a:pPr>
            <a:endParaRPr lang="tr-TR" sz="1400" b="1" dirty="0" smtClean="0">
              <a:latin typeface="Arial" pitchFamily="34" charset="0"/>
              <a:cs typeface="Arial" pitchFamily="34" charset="0"/>
            </a:endParaRPr>
          </a:p>
          <a:p>
            <a:pPr marL="0" indent="0">
              <a:buNone/>
            </a:pPr>
            <a:r>
              <a:rPr lang="tr-TR" sz="2800" b="1" dirty="0" smtClean="0">
                <a:solidFill>
                  <a:srgbClr val="FF0000"/>
                </a:solidFill>
                <a:latin typeface="Arial" pitchFamily="34" charset="0"/>
                <a:cs typeface="Arial" pitchFamily="34" charset="0"/>
              </a:rPr>
              <a:t>VI.2.1. Ağırlık Ölçüm Metodu</a:t>
            </a:r>
          </a:p>
          <a:p>
            <a:pPr marL="0" indent="0">
              <a:buNone/>
            </a:pPr>
            <a:r>
              <a:rPr lang="tr-TR" sz="1400" b="1" dirty="0" smtClean="0">
                <a:latin typeface="Arial" pitchFamily="34" charset="0"/>
                <a:cs typeface="Arial" pitchFamily="34" charset="0"/>
              </a:rPr>
              <a:t> </a:t>
            </a:r>
          </a:p>
          <a:p>
            <a:pPr marL="0" indent="0">
              <a:buNone/>
            </a:pPr>
            <a:r>
              <a:rPr lang="tr-TR" sz="2400" dirty="0" smtClean="0">
                <a:latin typeface="Arial" pitchFamily="34" charset="0"/>
                <a:cs typeface="Arial" pitchFamily="34" charset="0"/>
              </a:rPr>
              <a:t>Birçok mahzuru olmasına karşın en çok kullanılan yöntemdir.</a:t>
            </a:r>
          </a:p>
          <a:p>
            <a:pPr marL="0" indent="0">
              <a:buNone/>
            </a:pPr>
            <a:r>
              <a:rPr lang="tr-TR" sz="800" dirty="0" smtClean="0">
                <a:latin typeface="Arial" pitchFamily="34" charset="0"/>
                <a:cs typeface="Arial" pitchFamily="34" charset="0"/>
              </a:rPr>
              <a:t> </a:t>
            </a:r>
          </a:p>
          <a:p>
            <a:pPr marL="0" indent="0">
              <a:buNone/>
            </a:pPr>
            <a:r>
              <a:rPr lang="tr-TR" sz="2400" dirty="0" smtClean="0">
                <a:latin typeface="Arial" pitchFamily="34" charset="0"/>
                <a:cs typeface="Arial" pitchFamily="34" charset="0"/>
              </a:rPr>
              <a:t>Bu yöntemde büyüme, kuru ağırlık esasına göre tayin edilir.</a:t>
            </a:r>
          </a:p>
          <a:p>
            <a:pPr marL="0" indent="0">
              <a:buNone/>
            </a:pPr>
            <a:r>
              <a:rPr lang="tr-TR" sz="800" dirty="0" smtClean="0">
                <a:latin typeface="Arial" pitchFamily="34" charset="0"/>
                <a:cs typeface="Arial" pitchFamily="34" charset="0"/>
              </a:rPr>
              <a:t> </a:t>
            </a:r>
          </a:p>
          <a:p>
            <a:pPr marL="0" indent="0">
              <a:buNone/>
            </a:pPr>
            <a:r>
              <a:rPr lang="tr-TR" sz="2400" dirty="0" smtClean="0">
                <a:latin typeface="Arial" pitchFamily="34" charset="0"/>
                <a:cs typeface="Arial" pitchFamily="34" charset="0"/>
              </a:rPr>
              <a:t>Ancak mikroorganizmalar çok küçük olduklarından kuru ağırlıklarını tayin etmek çok güç ve zor olduğundan, </a:t>
            </a:r>
          </a:p>
          <a:p>
            <a:pPr marL="0" indent="0">
              <a:buNone/>
            </a:pPr>
            <a:r>
              <a:rPr lang="tr-TR" sz="2400" dirty="0" smtClean="0">
                <a:latin typeface="Arial" pitchFamily="34" charset="0"/>
                <a:cs typeface="Arial" pitchFamily="34" charset="0"/>
              </a:rPr>
              <a:t>tayin edilecek </a:t>
            </a:r>
            <a:r>
              <a:rPr lang="tr-TR" sz="2400" dirty="0" smtClean="0">
                <a:solidFill>
                  <a:srgbClr val="7030A0"/>
                </a:solidFill>
                <a:latin typeface="Arial" pitchFamily="34" charset="0"/>
                <a:cs typeface="Arial" pitchFamily="34" charset="0"/>
              </a:rPr>
              <a:t>mikroorganizmanın bir sıvı içinde olması gerekir.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048672"/>
          </a:xfrm>
        </p:spPr>
        <p:txBody>
          <a:bodyPr>
            <a:noAutofit/>
          </a:bodyPr>
          <a:lstStyle/>
          <a:p>
            <a:pPr marL="0" indent="0">
              <a:lnSpc>
                <a:spcPct val="150000"/>
              </a:lnSpc>
              <a:buNone/>
            </a:pPr>
            <a:r>
              <a:rPr lang="tr-TR" sz="2800" spc="-100" dirty="0" smtClean="0">
                <a:solidFill>
                  <a:srgbClr val="FF0000"/>
                </a:solidFill>
                <a:latin typeface="Arial" pitchFamily="34" charset="0"/>
                <a:cs typeface="Arial" pitchFamily="34" charset="0"/>
              </a:rPr>
              <a:t>Bu metodun mahzuru uygulama esnasında sıvı içindeki </a:t>
            </a:r>
            <a:r>
              <a:rPr lang="tr-TR" sz="2800" spc="-100" dirty="0" smtClean="0">
                <a:latin typeface="Arial" pitchFamily="34" charset="0"/>
                <a:cs typeface="Arial" pitchFamily="34" charset="0"/>
              </a:rPr>
              <a:t>askıdaki katı madde parçacıklarının </a:t>
            </a:r>
            <a:r>
              <a:rPr lang="tr-TR" sz="2800" spc="-100" dirty="0" smtClean="0">
                <a:solidFill>
                  <a:srgbClr val="FF0000"/>
                </a:solidFill>
                <a:latin typeface="Arial" pitchFamily="34" charset="0"/>
                <a:cs typeface="Arial" pitchFamily="34" charset="0"/>
              </a:rPr>
              <a:t>da canlı mikroorganizma olarak kabul edilmesidir. </a:t>
            </a:r>
          </a:p>
          <a:p>
            <a:pPr marL="0" indent="0">
              <a:lnSpc>
                <a:spcPct val="150000"/>
              </a:lnSpc>
              <a:buNone/>
            </a:pPr>
            <a:r>
              <a:rPr lang="tr-TR" sz="2800" spc="-100" dirty="0" smtClean="0">
                <a:latin typeface="Arial" pitchFamily="34" charset="0"/>
                <a:cs typeface="Arial" pitchFamily="34" charset="0"/>
              </a:rPr>
              <a:t>Mikroorganizmaların ağırlıkları çok farklılık gösterir. </a:t>
            </a:r>
            <a:r>
              <a:rPr lang="tr-TR" sz="2800" spc="-100" dirty="0" smtClean="0">
                <a:solidFill>
                  <a:srgbClr val="FF0000"/>
                </a:solidFill>
                <a:latin typeface="Arial" pitchFamily="34" charset="0"/>
                <a:cs typeface="Arial" pitchFamily="34" charset="0"/>
              </a:rPr>
              <a:t>Bakterilerin ağırlıkları </a:t>
            </a:r>
            <a:r>
              <a:rPr lang="tr-TR" sz="2800" spc="-100" dirty="0" smtClean="0">
                <a:latin typeface="Arial" pitchFamily="34" charset="0"/>
                <a:cs typeface="Arial" pitchFamily="34" charset="0"/>
              </a:rPr>
              <a:t>mikron</a:t>
            </a:r>
            <a:r>
              <a:rPr lang="tr-TR" sz="2800" spc="-100" dirty="0" smtClean="0">
                <a:solidFill>
                  <a:srgbClr val="FF0000"/>
                </a:solidFill>
                <a:latin typeface="Arial" pitchFamily="34" charset="0"/>
                <a:cs typeface="Arial" pitchFamily="34" charset="0"/>
              </a:rPr>
              <a:t> mertebesindedir. Protozoa'nın ağırlıkları bakterilerin ağırlıklarından </a:t>
            </a:r>
            <a:r>
              <a:rPr lang="tr-TR" sz="2800" spc="-100" dirty="0" smtClean="0">
                <a:latin typeface="Arial" pitchFamily="34" charset="0"/>
                <a:cs typeface="Arial" pitchFamily="34" charset="0"/>
              </a:rPr>
              <a:t>10 kat daha fazladır. </a:t>
            </a:r>
          </a:p>
          <a:p>
            <a:pPr marL="0" indent="0">
              <a:lnSpc>
                <a:spcPct val="150000"/>
              </a:lnSpc>
              <a:buNone/>
            </a:pPr>
            <a:r>
              <a:rPr lang="tr-TR" sz="2800" spc="-100" dirty="0" smtClean="0">
                <a:solidFill>
                  <a:srgbClr val="FF0000"/>
                </a:solidFill>
                <a:latin typeface="Arial" pitchFamily="34" charset="0"/>
                <a:cs typeface="Arial" pitchFamily="34" charset="0"/>
              </a:rPr>
              <a:t>Mesela; </a:t>
            </a:r>
            <a:r>
              <a:rPr lang="tr-TR" sz="2800" i="1" spc="-100" dirty="0" smtClean="0">
                <a:latin typeface="Arial" pitchFamily="34" charset="0"/>
                <a:cs typeface="Arial" pitchFamily="34" charset="0"/>
              </a:rPr>
              <a:t>Echerichia coli</a:t>
            </a:r>
            <a:r>
              <a:rPr lang="tr-TR" sz="2800" spc="-100" dirty="0" smtClean="0">
                <a:solidFill>
                  <a:srgbClr val="FF0000"/>
                </a:solidFill>
                <a:latin typeface="Arial" pitchFamily="34" charset="0"/>
                <a:cs typeface="Arial" pitchFamily="34" charset="0"/>
              </a:rPr>
              <a:t> bakteri hücresinin </a:t>
            </a:r>
            <a:r>
              <a:rPr lang="tr-TR" sz="2800" spc="-100" dirty="0" smtClean="0">
                <a:latin typeface="Arial" pitchFamily="34" charset="0"/>
                <a:cs typeface="Arial" pitchFamily="34" charset="0"/>
              </a:rPr>
              <a:t>ağırlığı 2x10</a:t>
            </a:r>
            <a:r>
              <a:rPr lang="tr-TR" sz="2800" spc="-100" baseline="30000" dirty="0" smtClean="0">
                <a:latin typeface="Arial" pitchFamily="34" charset="0"/>
                <a:cs typeface="Arial" pitchFamily="34" charset="0"/>
              </a:rPr>
              <a:t>-13</a:t>
            </a:r>
            <a:r>
              <a:rPr lang="tr-TR" sz="2800" spc="-100" dirty="0" smtClean="0">
                <a:latin typeface="Arial" pitchFamily="34" charset="0"/>
                <a:cs typeface="Arial" pitchFamily="34" charset="0"/>
              </a:rPr>
              <a:t> gramdır.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048672"/>
          </a:xfrm>
        </p:spPr>
        <p:txBody>
          <a:bodyPr>
            <a:noAutofit/>
          </a:bodyPr>
          <a:lstStyle/>
          <a:p>
            <a:pPr marL="0" indent="0">
              <a:lnSpc>
                <a:spcPct val="150000"/>
              </a:lnSpc>
              <a:buNone/>
            </a:pPr>
            <a:r>
              <a:rPr lang="tr-TR" sz="2800" spc="-100" dirty="0" smtClean="0">
                <a:latin typeface="Arial" pitchFamily="34" charset="0"/>
                <a:cs typeface="Arial" pitchFamily="34" charset="0"/>
              </a:rPr>
              <a:t>Çevre Mühendisliği açısından olaya baktığımızda, bu durumu daha büyük boyutlarda inceliyoruz. </a:t>
            </a:r>
          </a:p>
          <a:p>
            <a:pPr marL="0" indent="0">
              <a:lnSpc>
                <a:spcPct val="150000"/>
              </a:lnSpc>
              <a:buNone/>
            </a:pPr>
            <a:r>
              <a:rPr lang="tr-TR" sz="2800" spc="-100" dirty="0" smtClean="0">
                <a:latin typeface="Arial" pitchFamily="34" charset="0"/>
                <a:cs typeface="Arial" pitchFamily="34" charset="0"/>
              </a:rPr>
              <a:t>Bir miligram kuru ağırlık bakteri topluluğunu ölçtüğümüz zaman, 1-5 milyar adet bakteri olduğunu kabul ediyoruz. </a:t>
            </a:r>
          </a:p>
          <a:p>
            <a:pPr marL="0" indent="0">
              <a:lnSpc>
                <a:spcPct val="150000"/>
              </a:lnSpc>
              <a:buNone/>
            </a:pPr>
            <a:r>
              <a:rPr lang="tr-TR" sz="2800" spc="-100" dirty="0" smtClean="0">
                <a:solidFill>
                  <a:srgbClr val="FF0000"/>
                </a:solidFill>
                <a:latin typeface="Arial" pitchFamily="34" charset="0"/>
                <a:cs typeface="Arial" pitchFamily="34" charset="0"/>
              </a:rPr>
              <a:t>Dolayısıyla ortamda çok bakteri mevcutsa, Ağırlık ölçüm metodunu kullanıyoruz.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51520" y="404664"/>
            <a:ext cx="8640960" cy="6048672"/>
          </a:xfrm>
        </p:spPr>
        <p:txBody>
          <a:bodyPr>
            <a:normAutofit fontScale="85000" lnSpcReduction="10000"/>
          </a:bodyPr>
          <a:lstStyle/>
          <a:p>
            <a:pPr marL="0" indent="0">
              <a:lnSpc>
                <a:spcPct val="150000"/>
              </a:lnSpc>
              <a:buNone/>
            </a:pPr>
            <a:r>
              <a:rPr lang="tr-TR" sz="2800" dirty="0" smtClean="0">
                <a:solidFill>
                  <a:srgbClr val="FF0000"/>
                </a:solidFill>
                <a:latin typeface="Arial" pitchFamily="34" charset="0"/>
                <a:cs typeface="Arial" pitchFamily="34" charset="0"/>
              </a:rPr>
              <a:t>Ölçüm yaparken</a:t>
            </a:r>
            <a:r>
              <a:rPr lang="tr-TR" sz="2800" dirty="0" smtClean="0">
                <a:latin typeface="Arial" pitchFamily="34" charset="0"/>
                <a:cs typeface="Arial" pitchFamily="34" charset="0"/>
              </a:rPr>
              <a:t>, </a:t>
            </a:r>
          </a:p>
          <a:p>
            <a:pPr marL="514350" indent="-514350">
              <a:lnSpc>
                <a:spcPct val="150000"/>
              </a:lnSpc>
              <a:buFont typeface="+mj-lt"/>
              <a:buAutoNum type="arabicPeriod"/>
            </a:pPr>
            <a:r>
              <a:rPr lang="tr-TR" sz="2800" dirty="0" smtClean="0">
                <a:latin typeface="Arial" pitchFamily="34" charset="0"/>
                <a:cs typeface="Arial" pitchFamily="34" charset="0"/>
              </a:rPr>
              <a:t>İlk adımda numunedeki </a:t>
            </a:r>
            <a:r>
              <a:rPr lang="tr-TR" sz="2800" dirty="0" smtClean="0">
                <a:solidFill>
                  <a:srgbClr val="FF0000"/>
                </a:solidFill>
                <a:latin typeface="Arial" pitchFamily="34" charset="0"/>
                <a:cs typeface="Arial" pitchFamily="34" charset="0"/>
              </a:rPr>
              <a:t>mikroorganizma ile suyu </a:t>
            </a:r>
            <a:r>
              <a:rPr lang="tr-TR" sz="2800" dirty="0" smtClean="0">
                <a:latin typeface="Arial" pitchFamily="34" charset="0"/>
                <a:cs typeface="Arial" pitchFamily="34" charset="0"/>
              </a:rPr>
              <a:t>birbirinden ayırırız. Bu işlemi filtreden geçirerek veya buharlaştırarak yaparız. </a:t>
            </a:r>
          </a:p>
          <a:p>
            <a:pPr marL="514350" indent="-514350">
              <a:lnSpc>
                <a:spcPct val="150000"/>
              </a:lnSpc>
              <a:buFont typeface="+mj-lt"/>
              <a:buAutoNum type="arabicPeriod"/>
            </a:pPr>
            <a:r>
              <a:rPr lang="tr-TR" sz="2800" dirty="0" smtClean="0">
                <a:latin typeface="Arial" pitchFamily="34" charset="0"/>
                <a:cs typeface="Arial" pitchFamily="34" charset="0"/>
              </a:rPr>
              <a:t>İkinci adımda </a:t>
            </a:r>
            <a:r>
              <a:rPr lang="tr-TR" sz="2800" dirty="0" smtClean="0">
                <a:solidFill>
                  <a:srgbClr val="FF0000"/>
                </a:solidFill>
                <a:latin typeface="Arial" pitchFamily="34" charset="0"/>
                <a:cs typeface="Arial" pitchFamily="34" charset="0"/>
              </a:rPr>
              <a:t>103 </a:t>
            </a:r>
            <a:r>
              <a:rPr lang="tr-TR" sz="2800" baseline="30000" dirty="0" smtClean="0">
                <a:solidFill>
                  <a:srgbClr val="FF0000"/>
                </a:solidFill>
                <a:latin typeface="Arial" pitchFamily="34" charset="0"/>
                <a:cs typeface="Arial" pitchFamily="34" charset="0"/>
              </a:rPr>
              <a:t>0</a:t>
            </a:r>
            <a:r>
              <a:rPr lang="tr-TR" sz="2800" dirty="0" smtClean="0">
                <a:solidFill>
                  <a:srgbClr val="FF0000"/>
                </a:solidFill>
                <a:latin typeface="Arial" pitchFamily="34" charset="0"/>
                <a:cs typeface="Arial" pitchFamily="34" charset="0"/>
              </a:rPr>
              <a:t>C de </a:t>
            </a:r>
            <a:r>
              <a:rPr lang="tr-TR" sz="2800" dirty="0" smtClean="0">
                <a:latin typeface="Arial" pitchFamily="34" charset="0"/>
                <a:cs typeface="Arial" pitchFamily="34" charset="0"/>
              </a:rPr>
              <a:t>kurutulur. </a:t>
            </a:r>
          </a:p>
          <a:p>
            <a:pPr marL="514350" indent="-514350">
              <a:lnSpc>
                <a:spcPct val="150000"/>
              </a:lnSpc>
              <a:buFont typeface="+mj-lt"/>
              <a:buAutoNum type="arabicPeriod"/>
            </a:pPr>
            <a:r>
              <a:rPr lang="tr-TR" sz="2800" dirty="0" smtClean="0">
                <a:latin typeface="Arial" pitchFamily="34" charset="0"/>
                <a:cs typeface="Arial" pitchFamily="34" charset="0"/>
              </a:rPr>
              <a:t>Üçüncü adımda </a:t>
            </a:r>
            <a:r>
              <a:rPr lang="tr-TR" sz="2800" dirty="0" smtClean="0">
                <a:solidFill>
                  <a:srgbClr val="FF0000"/>
                </a:solidFill>
                <a:latin typeface="Arial" pitchFamily="34" charset="0"/>
                <a:cs typeface="Arial" pitchFamily="34" charset="0"/>
              </a:rPr>
              <a:t>550 </a:t>
            </a:r>
            <a:r>
              <a:rPr lang="tr-TR" sz="2800" baseline="30000" dirty="0" smtClean="0">
                <a:solidFill>
                  <a:srgbClr val="FF0000"/>
                </a:solidFill>
                <a:latin typeface="Arial" pitchFamily="34" charset="0"/>
                <a:cs typeface="Arial" pitchFamily="34" charset="0"/>
              </a:rPr>
              <a:t>0</a:t>
            </a:r>
            <a:r>
              <a:rPr lang="tr-TR" sz="2800" dirty="0" smtClean="0">
                <a:solidFill>
                  <a:srgbClr val="FF0000"/>
                </a:solidFill>
                <a:latin typeface="Arial" pitchFamily="34" charset="0"/>
                <a:cs typeface="Arial" pitchFamily="34" charset="0"/>
              </a:rPr>
              <a:t>C de yakılarak organik madde uçurulur.</a:t>
            </a:r>
            <a:r>
              <a:rPr lang="tr-TR" sz="2800" dirty="0" smtClean="0">
                <a:latin typeface="Arial" pitchFamily="34" charset="0"/>
                <a:cs typeface="Arial" pitchFamily="34" charset="0"/>
              </a:rPr>
              <a:t> Kalan inorganik madde tespit edilir. </a:t>
            </a:r>
          </a:p>
          <a:p>
            <a:pPr marL="0" indent="0">
              <a:lnSpc>
                <a:spcPct val="150000"/>
              </a:lnSpc>
              <a:buNone/>
            </a:pPr>
            <a:r>
              <a:rPr lang="tr-TR" sz="2800" dirty="0" smtClean="0">
                <a:solidFill>
                  <a:srgbClr val="FF0000"/>
                </a:solidFill>
                <a:latin typeface="Arial" pitchFamily="34" charset="0"/>
                <a:cs typeface="Arial" pitchFamily="34" charset="0"/>
              </a:rPr>
              <a:t>Buharlaştırarak ölçmenin bir dezavantajı</a:t>
            </a:r>
            <a:r>
              <a:rPr lang="tr-TR" sz="2800" dirty="0" smtClean="0">
                <a:latin typeface="Arial" pitchFamily="34" charset="0"/>
                <a:cs typeface="Arial" pitchFamily="34" charset="0"/>
              </a:rPr>
              <a:t>, </a:t>
            </a:r>
            <a:r>
              <a:rPr lang="tr-TR" sz="2800" dirty="0" smtClean="0">
                <a:solidFill>
                  <a:srgbClr val="0070C0"/>
                </a:solidFill>
                <a:latin typeface="Arial" pitchFamily="34" charset="0"/>
                <a:cs typeface="Arial" pitchFamily="34" charset="0"/>
              </a:rPr>
              <a:t>Na, Ca gibi inorganik maddeleri de mikroorganizma olarak </a:t>
            </a:r>
            <a:r>
              <a:rPr lang="tr-TR" sz="2800" dirty="0" smtClean="0">
                <a:solidFill>
                  <a:srgbClr val="FF0000"/>
                </a:solidFill>
                <a:latin typeface="Arial" pitchFamily="34" charset="0"/>
                <a:cs typeface="Arial" pitchFamily="34" charset="0"/>
              </a:rPr>
              <a:t>kabul etmiş </a:t>
            </a:r>
            <a:r>
              <a:rPr lang="tr-TR" sz="2800" dirty="0" smtClean="0">
                <a:solidFill>
                  <a:srgbClr val="0070C0"/>
                </a:solidFill>
                <a:latin typeface="Arial" pitchFamily="34" charset="0"/>
                <a:cs typeface="Arial" pitchFamily="34" charset="0"/>
              </a:rPr>
              <a:t>oluyoruz</a:t>
            </a:r>
            <a:r>
              <a:rPr lang="tr-TR" sz="2800" dirty="0" smtClean="0">
                <a:latin typeface="Arial" pitchFamily="34" charset="0"/>
                <a:cs typeface="Arial" pitchFamily="34" charset="0"/>
              </a:rPr>
              <a:t>. Diğeri de </a:t>
            </a:r>
            <a:r>
              <a:rPr lang="tr-TR" sz="2800" dirty="0" smtClean="0">
                <a:solidFill>
                  <a:srgbClr val="FF0000"/>
                </a:solidFill>
                <a:latin typeface="Arial" pitchFamily="34" charset="0"/>
                <a:cs typeface="Arial" pitchFamily="34" charset="0"/>
              </a:rPr>
              <a:t>ölçtüğümüz ağırlığın ne kadarının mikroorganizma ne kadarının askıda katı madde olduğunun bilinmemesidir. </a:t>
            </a:r>
          </a:p>
          <a:p>
            <a:pPr marL="0" indent="0">
              <a:lnSpc>
                <a:spcPct val="150000"/>
              </a:lnSpc>
              <a:buNone/>
            </a:pPr>
            <a:endParaRPr lang="tr-TR" sz="2800" dirty="0" smtClean="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9512" y="188639"/>
            <a:ext cx="8712968" cy="3416320"/>
          </a:xfrm>
          <a:prstGeom prst="rect">
            <a:avLst/>
          </a:prstGeom>
        </p:spPr>
        <p:txBody>
          <a:bodyPr wrap="square">
            <a:spAutoFit/>
          </a:bodyPr>
          <a:lstStyle/>
          <a:p>
            <a:pPr>
              <a:lnSpc>
                <a:spcPct val="150000"/>
              </a:lnSpc>
            </a:pPr>
            <a:r>
              <a:rPr lang="tr-TR" sz="2400" b="1" dirty="0" smtClean="0">
                <a:solidFill>
                  <a:srgbClr val="FF0000"/>
                </a:solidFill>
                <a:latin typeface="Arial" pitchFamily="34" charset="0"/>
                <a:cs typeface="Arial" pitchFamily="34" charset="0"/>
              </a:rPr>
              <a:t>VI.2.2. Hacim Ölçüm Metodu </a:t>
            </a:r>
          </a:p>
          <a:p>
            <a:pPr>
              <a:lnSpc>
                <a:spcPct val="150000"/>
              </a:lnSpc>
            </a:pPr>
            <a:r>
              <a:rPr lang="tr-TR" sz="2000" dirty="0" smtClean="0">
                <a:latin typeface="Arial" pitchFamily="34" charset="0"/>
                <a:cs typeface="Arial" pitchFamily="34" charset="0"/>
              </a:rPr>
              <a:t>Ağırlığı ölçülecek atıksu numunesi belli bir hacimde alınır. </a:t>
            </a:r>
          </a:p>
          <a:p>
            <a:pPr>
              <a:lnSpc>
                <a:spcPct val="150000"/>
              </a:lnSpc>
            </a:pPr>
            <a:r>
              <a:rPr lang="tr-TR" sz="2000" dirty="0" smtClean="0">
                <a:solidFill>
                  <a:srgbClr val="FF0000"/>
                </a:solidFill>
                <a:latin typeface="Arial" pitchFamily="34" charset="0"/>
                <a:cs typeface="Arial" pitchFamily="34" charset="0"/>
              </a:rPr>
              <a:t>Çökelme işlemine tabi tutulur. </a:t>
            </a:r>
          </a:p>
          <a:p>
            <a:pPr>
              <a:lnSpc>
                <a:spcPct val="150000"/>
              </a:lnSpc>
            </a:pPr>
            <a:r>
              <a:rPr lang="tr-TR" sz="2000" dirty="0" smtClean="0">
                <a:latin typeface="Arial" pitchFamily="34" charset="0"/>
                <a:cs typeface="Arial" pitchFamily="34" charset="0"/>
              </a:rPr>
              <a:t>Çökelen hacim miktarı ölçülerek, numunedeki çamur belirlenir. </a:t>
            </a:r>
          </a:p>
          <a:p>
            <a:pPr>
              <a:lnSpc>
                <a:spcPct val="150000"/>
              </a:lnSpc>
            </a:pPr>
            <a:r>
              <a:rPr lang="tr-TR" sz="2000" dirty="0" smtClean="0">
                <a:solidFill>
                  <a:srgbClr val="0070C0"/>
                </a:solidFill>
                <a:latin typeface="Arial" pitchFamily="34" charset="0"/>
                <a:cs typeface="Arial" pitchFamily="34" charset="0"/>
              </a:rPr>
              <a:t>Daha sonra atıksu santrifüj ederek çökelen miktar tespit edilebilir. </a:t>
            </a:r>
          </a:p>
          <a:p>
            <a:pPr>
              <a:lnSpc>
                <a:spcPct val="150000"/>
              </a:lnSpc>
            </a:pPr>
            <a:r>
              <a:rPr lang="tr-TR" sz="2000" dirty="0" smtClean="0">
                <a:latin typeface="Arial" pitchFamily="34" charset="0"/>
                <a:cs typeface="Arial" pitchFamily="34" charset="0"/>
              </a:rPr>
              <a:t>Aktif çamur tesislerin işletilmesinde arıtma verimi ve çamur miktarını tespit etmek için yaygın olarak kullanılan metottur. </a:t>
            </a:r>
            <a:endParaRPr lang="tr-TR" sz="2000" dirty="0">
              <a:latin typeface="Arial" pitchFamily="34" charset="0"/>
              <a:cs typeface="Arial" pitchFamily="34" charset="0"/>
            </a:endParaRPr>
          </a:p>
        </p:txBody>
      </p:sp>
      <p:pic>
        <p:nvPicPr>
          <p:cNvPr id="1026" name="Picture 2"/>
          <p:cNvPicPr>
            <a:picLocks noGrp="1" noChangeAspect="1" noChangeArrowheads="1"/>
          </p:cNvPicPr>
          <p:nvPr>
            <p:ph idx="1"/>
          </p:nvPr>
        </p:nvPicPr>
        <p:blipFill>
          <a:blip r:embed="rId2" cstate="print"/>
          <a:srcRect/>
          <a:stretch>
            <a:fillRect/>
          </a:stretch>
        </p:blipFill>
        <p:spPr bwMode="auto">
          <a:xfrm>
            <a:off x="1691673" y="3501008"/>
            <a:ext cx="5818593" cy="3024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TotalTime>
  <Words>2718</Words>
  <Application>Microsoft Office PowerPoint</Application>
  <PresentationFormat>Ekran Gösterisi (4:3)</PresentationFormat>
  <Paragraphs>292</Paragraphs>
  <Slides>39</Slides>
  <Notes>0</Notes>
  <HiddenSlides>0</HiddenSlides>
  <MMClips>0</MMClips>
  <ScaleCrop>false</ScaleCrop>
  <HeadingPairs>
    <vt:vector size="4" baseType="variant">
      <vt:variant>
        <vt:lpstr>Tema</vt:lpstr>
      </vt:variant>
      <vt:variant>
        <vt:i4>1</vt:i4>
      </vt:variant>
      <vt:variant>
        <vt:lpstr>Slayt Başlıkları</vt:lpstr>
      </vt:variant>
      <vt:variant>
        <vt:i4>39</vt:i4>
      </vt:variant>
    </vt:vector>
  </HeadingPairs>
  <TitlesOfParts>
    <vt:vector size="40" baseType="lpstr">
      <vt:lpstr>Ofis Teması</vt:lpstr>
      <vt:lpstr>BÖLÜM VI: MİKROORGANİZMALARIN BÜYÜMELERİ VE ÖLÜMLERİ</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lpstr>Slayt 26</vt:lpstr>
      <vt:lpstr>Slayt 27</vt:lpstr>
      <vt:lpstr>Slayt 28</vt:lpstr>
      <vt:lpstr>Slayt 29</vt:lpstr>
      <vt:lpstr>Slayt 30</vt:lpstr>
      <vt:lpstr>Slayt 31</vt:lpstr>
      <vt:lpstr>Slayt 32</vt:lpstr>
      <vt:lpstr>Slayt 33</vt:lpstr>
      <vt:lpstr>Slayt 34</vt:lpstr>
      <vt:lpstr>Slayt 35</vt:lpstr>
      <vt:lpstr>Slayt 36</vt:lpstr>
      <vt:lpstr>Slayt 37</vt:lpstr>
      <vt:lpstr>Slayt 38</vt:lpstr>
      <vt:lpstr>Slayt 39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Windows User</dc:creator>
  <cp:lastModifiedBy>ÇEVRE</cp:lastModifiedBy>
  <cp:revision>60</cp:revision>
  <dcterms:created xsi:type="dcterms:W3CDTF">2009-12-15T05:31:15Z</dcterms:created>
  <dcterms:modified xsi:type="dcterms:W3CDTF">2015-04-22T05:03:06Z</dcterms:modified>
</cp:coreProperties>
</file>