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5" name="14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Yuvarlatılmış Dikdörtgen"/>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tr-TR" smtClean="0"/>
              <a:t>Asıl başlık stili için tıklatın</a:t>
            </a:r>
            <a:endParaRPr kumimoji="0" lang="en-US"/>
          </a:p>
        </p:txBody>
      </p:sp>
      <p:sp>
        <p:nvSpPr>
          <p:cNvPr id="20" name="19 Alt Başlık"/>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19" name="18 Veri Yer Tutucusu"/>
          <p:cNvSpPr>
            <a:spLocks noGrp="1"/>
          </p:cNvSpPr>
          <p:nvPr>
            <p:ph type="dt" sz="half" idx="10"/>
          </p:nvPr>
        </p:nvSpPr>
        <p:spPr/>
        <p:txBody>
          <a:bodyPr/>
          <a:lstStyle>
            <a:extLst/>
          </a:lstStyle>
          <a:p>
            <a:fld id="{D9F75050-0E15-4C5B-92B0-66D068882F1F}" type="datetimeFigureOut">
              <a:rPr lang="tr-TR" smtClean="0"/>
              <a:pPr/>
              <a:t>6.04.2016</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11" name="10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502920" y="530352"/>
            <a:ext cx="8183880" cy="4187952"/>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6.04.2016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533404"/>
            <a:ext cx="1981200" cy="5257799"/>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533400" y="533402"/>
            <a:ext cx="5943600" cy="525780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6.04.2016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a:xfrm>
            <a:off x="502920" y="530352"/>
            <a:ext cx="8183880" cy="4187952"/>
          </a:xfrm>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6.04.2016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13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Yuvarlatılmış Dikdörtgen"/>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6.04.2016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6.04.2016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nchor="b"/>
          <a:lstStyle>
            <a:lvl1pPr>
              <a:defRPr b="1"/>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6.04.2016</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D9F75050-0E15-4C5B-92B0-66D068882F1F}" type="datetimeFigureOut">
              <a:rPr lang="tr-TR" smtClean="0"/>
              <a:pPr/>
              <a:t>6.04.2016</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D9F75050-0E15-4C5B-92B0-66D068882F1F}" type="datetimeFigureOut">
              <a:rPr lang="tr-TR" smtClean="0"/>
              <a:pPr/>
              <a:t>6.04.2016</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6.04.2016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14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Tek Köşesi Yuvarlatılmış Dikdörtgen"/>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tr-TR" smtClean="0"/>
              <a:t>Asıl başlık stili için tıklatın</a:t>
            </a:r>
            <a:endParaRPr kumimoji="0" lang="en-US"/>
          </a:p>
        </p:txBody>
      </p:sp>
      <p:sp>
        <p:nvSpPr>
          <p:cNvPr id="4" name="3 Metin Yer Tutucusu"/>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6.04.2016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3" name="2 Resim Yer Tutucusu"/>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tr-TR" smtClean="0"/>
              <a:t>Resim eklemek için simgeyi tıklatın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Yuvarlatılmış Dikdörtgen"/>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Yuvarlatılmış Dikdörtgen"/>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Başlık Yer Tutucusu"/>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tr-TR" smtClean="0"/>
              <a:t>Asıl başlık stili için tıklatın</a:t>
            </a:r>
            <a:endParaRPr kumimoji="0" lang="en-US"/>
          </a:p>
        </p:txBody>
      </p:sp>
      <p:sp>
        <p:nvSpPr>
          <p:cNvPr id="4" name="3 Metin Yer Tutucusu"/>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5" name="24 Veri Yer Tutucusu"/>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9F75050-0E15-4C5B-92B0-66D068882F1F}" type="datetimeFigureOut">
              <a:rPr lang="tr-TR" smtClean="0"/>
              <a:pPr/>
              <a:t>6.04.2016</a:t>
            </a:fld>
            <a:endParaRPr lang="tr-TR"/>
          </a:p>
        </p:txBody>
      </p:sp>
      <p:sp>
        <p:nvSpPr>
          <p:cNvPr id="18" name="17 Altbilgi Yer Tutucusu"/>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tr-TR"/>
          </a:p>
        </p:txBody>
      </p:sp>
      <p:sp>
        <p:nvSpPr>
          <p:cNvPr id="5" name="4 Slayt Numarası Yer Tutucusu"/>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Office_Word_Belgesi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571481"/>
            <a:ext cx="7772400" cy="3028970"/>
          </a:xfrm>
        </p:spPr>
        <p:txBody>
          <a:bodyPr>
            <a:normAutofit fontScale="90000"/>
          </a:bodyPr>
          <a:lstStyle/>
          <a:p>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BESLENME BASAMAKLARI, BESİN ZİNCİRİ, BESİN AĞI VE BESİN PİRAMİDİ </a:t>
            </a:r>
            <a:b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tr-T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Alt Başlık"/>
          <p:cNvSpPr>
            <a:spLocks noGrp="1"/>
          </p:cNvSpPr>
          <p:nvPr>
            <p:ph type="subTitle" idx="1"/>
          </p:nvPr>
        </p:nvSpPr>
        <p:spPr/>
        <p:txBody>
          <a:bodyPr/>
          <a:lstStyle/>
          <a:p>
            <a:r>
              <a:rPr lang="tr-TR" cap="all" dirty="0" smtClean="0">
                <a:solidFill>
                  <a:schemeClr val="tx1"/>
                </a:solidFill>
              </a:rPr>
              <a:t>Prof. Dr. Yaşar </a:t>
            </a:r>
            <a:r>
              <a:rPr lang="tr-TR" cap="all" dirty="0" err="1" smtClean="0">
                <a:solidFill>
                  <a:schemeClr val="tx1"/>
                </a:solidFill>
              </a:rPr>
              <a:t>Nuhoğlu</a:t>
            </a:r>
            <a:endParaRPr lang="tr-TR" cap="all" dirty="0" smtClean="0">
              <a:solidFill>
                <a:schemeClr val="tx1"/>
              </a:solidFill>
            </a:endParaRPr>
          </a:p>
          <a:p>
            <a:r>
              <a:rPr lang="tr-TR" dirty="0" smtClean="0">
                <a:solidFill>
                  <a:schemeClr val="tx1"/>
                </a:solidFill>
              </a:rPr>
              <a:t>YRD. DOÇ.DR. SÜLEYMAM ŞAKAR</a:t>
            </a:r>
          </a:p>
          <a:p>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2920" y="2928934"/>
            <a:ext cx="8183880" cy="2748916"/>
          </a:xfrm>
        </p:spPr>
        <p:txBody>
          <a:bodyPr>
            <a:noAutofit/>
          </a:bodyPr>
          <a:lstStyle/>
          <a:p>
            <a:r>
              <a:rPr lang="tr-TR" sz="2800" dirty="0" smtClean="0">
                <a:solidFill>
                  <a:schemeClr val="accent2">
                    <a:lumMod val="75000"/>
                  </a:schemeClr>
                </a:solidFill>
              </a:rPr>
              <a:t>Besin piramidinde </a:t>
            </a:r>
            <a:br>
              <a:rPr lang="tr-TR" sz="2800" dirty="0" smtClean="0">
                <a:solidFill>
                  <a:schemeClr val="accent2">
                    <a:lumMod val="75000"/>
                  </a:schemeClr>
                </a:solidFill>
              </a:rPr>
            </a:br>
            <a:r>
              <a:rPr lang="tr-TR" sz="2800" dirty="0" smtClean="0">
                <a:solidFill>
                  <a:schemeClr val="accent2">
                    <a:lumMod val="75000"/>
                  </a:schemeClr>
                </a:solidFill>
              </a:rPr>
              <a:t>aşağıdan yukarıya doğru</a:t>
            </a:r>
            <a:br>
              <a:rPr lang="tr-TR" sz="2800" dirty="0" smtClean="0">
                <a:solidFill>
                  <a:schemeClr val="accent2">
                    <a:lumMod val="75000"/>
                  </a:schemeClr>
                </a:solidFill>
              </a:rPr>
            </a:br>
            <a:r>
              <a:rPr lang="tr-TR" sz="2800" b="0" dirty="0" smtClean="0">
                <a:solidFill>
                  <a:schemeClr val="accent2">
                    <a:lumMod val="75000"/>
                  </a:schemeClr>
                </a:solidFill>
              </a:rPr>
              <a:t>* Canlı sayısı azalır,</a:t>
            </a:r>
            <a:r>
              <a:rPr lang="tr-TR" sz="2800" dirty="0" smtClean="0">
                <a:solidFill>
                  <a:schemeClr val="accent2">
                    <a:lumMod val="75000"/>
                  </a:schemeClr>
                </a:solidFill>
              </a:rPr>
              <a:t/>
            </a:r>
            <a:br>
              <a:rPr lang="tr-TR" sz="2800" dirty="0" smtClean="0">
                <a:solidFill>
                  <a:schemeClr val="accent2">
                    <a:lumMod val="75000"/>
                  </a:schemeClr>
                </a:solidFill>
              </a:rPr>
            </a:br>
            <a:r>
              <a:rPr lang="tr-TR" sz="2800" b="0" dirty="0" smtClean="0">
                <a:solidFill>
                  <a:schemeClr val="accent2">
                    <a:lumMod val="75000"/>
                  </a:schemeClr>
                </a:solidFill>
              </a:rPr>
              <a:t>* Tür sayısı azalır,</a:t>
            </a:r>
            <a:r>
              <a:rPr lang="tr-TR" sz="2800" dirty="0" smtClean="0">
                <a:solidFill>
                  <a:schemeClr val="accent2">
                    <a:lumMod val="75000"/>
                  </a:schemeClr>
                </a:solidFill>
              </a:rPr>
              <a:t/>
            </a:r>
            <a:br>
              <a:rPr lang="tr-TR" sz="2800" dirty="0" smtClean="0">
                <a:solidFill>
                  <a:schemeClr val="accent2">
                    <a:lumMod val="75000"/>
                  </a:schemeClr>
                </a:solidFill>
              </a:rPr>
            </a:br>
            <a:r>
              <a:rPr lang="tr-TR" sz="2800" b="0" dirty="0" smtClean="0">
                <a:solidFill>
                  <a:schemeClr val="accent2">
                    <a:lumMod val="75000"/>
                  </a:schemeClr>
                </a:solidFill>
              </a:rPr>
              <a:t>* Toplam besin ve enerji miktarı azalır,</a:t>
            </a:r>
            <a:r>
              <a:rPr lang="tr-TR" sz="2800" dirty="0" smtClean="0">
                <a:solidFill>
                  <a:schemeClr val="accent2">
                    <a:lumMod val="75000"/>
                  </a:schemeClr>
                </a:solidFill>
              </a:rPr>
              <a:t/>
            </a:r>
            <a:br>
              <a:rPr lang="tr-TR" sz="2800" dirty="0" smtClean="0">
                <a:solidFill>
                  <a:schemeClr val="accent2">
                    <a:lumMod val="75000"/>
                  </a:schemeClr>
                </a:solidFill>
              </a:rPr>
            </a:br>
            <a:r>
              <a:rPr lang="tr-TR" sz="2800" b="0" dirty="0" smtClean="0">
                <a:solidFill>
                  <a:schemeClr val="accent2">
                    <a:lumMod val="75000"/>
                  </a:schemeClr>
                </a:solidFill>
              </a:rPr>
              <a:t>* Vücutta biriken zehirli madde artar,</a:t>
            </a:r>
            <a:endParaRPr lang="tr-TR" sz="2800" dirty="0">
              <a:solidFill>
                <a:schemeClr val="accent2">
                  <a:lumMod val="75000"/>
                </a:schemeClr>
              </a:solidFill>
            </a:endParaRPr>
          </a:p>
        </p:txBody>
      </p:sp>
      <p:sp>
        <p:nvSpPr>
          <p:cNvPr id="3" name="2 İçerik Yer Tutucusu"/>
          <p:cNvSpPr>
            <a:spLocks noGrp="1"/>
          </p:cNvSpPr>
          <p:nvPr>
            <p:ph idx="1"/>
          </p:nvPr>
        </p:nvSpPr>
        <p:spPr>
          <a:xfrm>
            <a:off x="502920" y="530352"/>
            <a:ext cx="8183880" cy="1898516"/>
          </a:xfrm>
        </p:spPr>
        <p:txBody>
          <a:bodyPr/>
          <a:lstStyle/>
          <a:p>
            <a:r>
              <a:rPr lang="tr-TR" dirty="0" smtClean="0"/>
              <a:t>Besin piramidinde % </a:t>
            </a:r>
          </a:p>
          <a:p>
            <a:r>
              <a:rPr lang="tr-TR" dirty="0" smtClean="0"/>
              <a:t>10 yasası geçerlidir.</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5970482"/>
          </a:xfrm>
        </p:spPr>
        <p:txBody>
          <a:bodyPr/>
          <a:lstStyle/>
          <a:p>
            <a:pPr algn="just"/>
            <a:r>
              <a:rPr lang="tr-TR" dirty="0" smtClean="0"/>
              <a:t>besin piramidini oluşturan basamaklardaki canlılar 1 gram kendi vücudu için organik madde </a:t>
            </a:r>
            <a:r>
              <a:rPr lang="tr-TR" dirty="0" err="1" smtClean="0"/>
              <a:t>dopolayabilmesi</a:t>
            </a:r>
            <a:r>
              <a:rPr lang="tr-TR" dirty="0" smtClean="0"/>
              <a:t> için bir alt basamaktaki canlılardan yaklaşık olarak 10 gram tüketmesi gerekmektedir. Bu tüketim esnasında ise alt basamaktaki canlılarda bulunan biyolojik birikim maddeleri de alınmaktadır. </a:t>
            </a:r>
          </a:p>
          <a:p>
            <a:pPr algn="just"/>
            <a:r>
              <a:rPr lang="tr-TR" dirty="0" smtClean="0"/>
              <a:t>Bu beslenme düzeyleri bunların karşıtı olan enerji düzeyleri olarak da ifade edilebilir. Böylece enerji basamakları piramidi oluşur. </a:t>
            </a:r>
          </a:p>
          <a:p>
            <a:pPr algn="just"/>
            <a:endParaRPr lang="tr-TR" dirty="0" smtClean="0"/>
          </a:p>
          <a:p>
            <a:pPr algn="just"/>
            <a:endParaRPr lang="tr-TR" dirty="0" smtClean="0"/>
          </a:p>
          <a:p>
            <a:pPr algn="just"/>
            <a:endParaRPr lang="tr-TR" dirty="0" smtClean="0"/>
          </a:p>
          <a:p>
            <a:pPr algn="just"/>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p:txBody>
      </p:sp>
      <p:pic>
        <p:nvPicPr>
          <p:cNvPr id="4098" name="Picture 2"/>
          <p:cNvPicPr>
            <a:picLocks noChangeAspect="1" noChangeArrowheads="1"/>
          </p:cNvPicPr>
          <p:nvPr/>
        </p:nvPicPr>
        <p:blipFill>
          <a:blip r:embed="rId2"/>
          <a:srcRect/>
          <a:stretch>
            <a:fillRect/>
          </a:stretch>
        </p:blipFill>
        <p:spPr bwMode="auto">
          <a:xfrm>
            <a:off x="714348" y="571480"/>
            <a:ext cx="7215238" cy="5427392"/>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5684730"/>
          </a:xfrm>
        </p:spPr>
        <p:txBody>
          <a:bodyPr>
            <a:normAutofit fontScale="77500" lnSpcReduction="20000"/>
          </a:bodyPr>
          <a:lstStyle/>
          <a:p>
            <a:pPr algn="just"/>
            <a:r>
              <a:rPr lang="tr-TR" dirty="0" smtClean="0"/>
              <a:t>Ekosistemleri işleten temel enerji kaynağı güneştir. Güneşte bulunan çok miktarda hidrojen helyuma dönüşerek elektromanyetik dalgalar (radyasyon) halinde enerji yaymaktadır. Güneş yeryüzünden 155000000 km. uzakta olup saniyede 1026 kalori enerji oluşturur. Bu enerjiyi oluşturmak için kütlesinden saniyede yaklaşık 4.2 milyon ton kaybeder. Güneşin bu enerjisinin çok küçük bir kısmı dünyaya isabet eder. </a:t>
            </a:r>
          </a:p>
          <a:p>
            <a:pPr algn="just"/>
            <a:r>
              <a:rPr lang="tr-TR" dirty="0" smtClean="0"/>
              <a:t>Dünyaya isabet eden bu ışın enerjisinin  ekvatordan uzaklığa ve havanın bulutlu veya açık oluşuna göre % 20-60 yeryüzüne ulaşır. Geri kalan kısmı atmosfer tabakaları tarafından </a:t>
            </a:r>
            <a:r>
              <a:rPr lang="tr-TR" dirty="0" err="1" smtClean="0"/>
              <a:t>absorbe</a:t>
            </a:r>
            <a:r>
              <a:rPr lang="tr-TR" dirty="0" smtClean="0"/>
              <a:t> olur veya yansıtılır. Yeryüzüne ulaşan güneş enerjisinin yıllık toplam miktarı 2.3  x 1023  kalori / yıl'dır. Güneş enerjisi ile atmosferik dolaşımlar (yağış, buharlaşma, hava hareketleri ), deniz dalgaları ve akıntılar meydana gelmektedir. Fakat güneş enerjisinin en önemli rolü yeşil bitkilerin fotosentez yapmasını sağlamasıdır. </a:t>
            </a:r>
          </a:p>
          <a:p>
            <a:pPr algn="just"/>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5756168"/>
          </a:xfrm>
        </p:spPr>
        <p:txBody>
          <a:bodyPr>
            <a:normAutofit fontScale="92500" lnSpcReduction="20000"/>
          </a:bodyPr>
          <a:lstStyle/>
          <a:p>
            <a:pPr algn="just"/>
            <a:r>
              <a:rPr lang="tr-TR" dirty="0" smtClean="0"/>
              <a:t>Yeryüzüne ulaşan güneş enerjisinin optimum koşullarda yaklaşık % 42.2'si bitkiler tarafından </a:t>
            </a:r>
            <a:r>
              <a:rPr lang="tr-TR" dirty="0" err="1" smtClean="0"/>
              <a:t>absorbe</a:t>
            </a:r>
            <a:r>
              <a:rPr lang="tr-TR" dirty="0" smtClean="0"/>
              <a:t> edilebilir. Bu miktarın % 36.6'sı fotosentez için kullanılabilir karakterdedir. Ancak % 3.6'lık bir kısmı kimyasal enerjiye yani brüt ürüne dönüştürülebilir. Brüt ürünü oluşturan bu enerjinin % 2.4'ü net ürün ve % 1.2'si solunuma gider. Çeşitli canlıların net ürün olarak depoladığı organik maddelerin enerji içerikleri birbirinden farklıdır. Bu organik maddelerin enerji içeriklerini bilme ve buna dayalı olarak da ekosistemlerin enerji bilançolarını düzenleyebilme açısından  tablo 2'de bazı organik maddelerin enerji içerikleri verilmiştir. </a:t>
            </a:r>
          </a:p>
          <a:p>
            <a:pPr algn="just"/>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000" dirty="0" smtClean="0">
                <a:solidFill>
                  <a:schemeClr val="accent2">
                    <a:lumMod val="50000"/>
                  </a:schemeClr>
                </a:solidFill>
              </a:rPr>
              <a:t>Not: 70 kg. ağırlığında bir insan günde yaklaşık olarak 12000 </a:t>
            </a:r>
            <a:r>
              <a:rPr lang="tr-TR" sz="2000" dirty="0" err="1" smtClean="0">
                <a:solidFill>
                  <a:schemeClr val="accent2">
                    <a:lumMod val="50000"/>
                  </a:schemeClr>
                </a:solidFill>
              </a:rPr>
              <a:t>Kj</a:t>
            </a:r>
            <a:r>
              <a:rPr lang="tr-TR" sz="2000" dirty="0" smtClean="0">
                <a:solidFill>
                  <a:schemeClr val="accent2">
                    <a:lumMod val="50000"/>
                  </a:schemeClr>
                </a:solidFill>
              </a:rPr>
              <a:t>.=12000 / 4.19 = 2860 </a:t>
            </a:r>
            <a:r>
              <a:rPr lang="tr-TR" sz="2000" dirty="0" err="1" smtClean="0">
                <a:solidFill>
                  <a:schemeClr val="accent2">
                    <a:lumMod val="50000"/>
                  </a:schemeClr>
                </a:solidFill>
              </a:rPr>
              <a:t>Kcal</a:t>
            </a:r>
            <a:r>
              <a:rPr lang="tr-TR" sz="2000" dirty="0" smtClean="0">
                <a:solidFill>
                  <a:schemeClr val="accent2">
                    <a:lumMod val="50000"/>
                  </a:schemeClr>
                </a:solidFill>
              </a:rPr>
              <a:t>. enerjiye  gereksinim duyar. 1 kalori = 4.1868 </a:t>
            </a:r>
            <a:r>
              <a:rPr lang="tr-TR" sz="2000" dirty="0" err="1" smtClean="0">
                <a:solidFill>
                  <a:schemeClr val="accent2">
                    <a:lumMod val="50000"/>
                  </a:schemeClr>
                </a:solidFill>
              </a:rPr>
              <a:t>joule’dur</a:t>
            </a:r>
            <a:r>
              <a:rPr lang="tr-TR" sz="2000" dirty="0" smtClean="0">
                <a:solidFill>
                  <a:schemeClr val="accent2">
                    <a:lumMod val="50000"/>
                  </a:schemeClr>
                </a:solidFill>
              </a:rPr>
              <a:t>. </a:t>
            </a:r>
            <a:br>
              <a:rPr lang="tr-TR" sz="2000" dirty="0" smtClean="0">
                <a:solidFill>
                  <a:schemeClr val="accent2">
                    <a:lumMod val="50000"/>
                  </a:schemeClr>
                </a:solidFill>
              </a:rPr>
            </a:br>
            <a:endParaRPr lang="tr-TR" sz="2000" dirty="0">
              <a:solidFill>
                <a:schemeClr val="accent2">
                  <a:lumMod val="50000"/>
                </a:schemeClr>
              </a:solidFill>
            </a:endParaRPr>
          </a:p>
        </p:txBody>
      </p:sp>
      <p:pic>
        <p:nvPicPr>
          <p:cNvPr id="5122" name="Picture 2"/>
          <p:cNvPicPr>
            <a:picLocks noChangeAspect="1" noChangeArrowheads="1"/>
          </p:cNvPicPr>
          <p:nvPr/>
        </p:nvPicPr>
        <p:blipFill>
          <a:blip r:embed="rId2"/>
          <a:srcRect/>
          <a:stretch>
            <a:fillRect/>
          </a:stretch>
        </p:blipFill>
        <p:spPr bwMode="auto">
          <a:xfrm>
            <a:off x="714348" y="1142984"/>
            <a:ext cx="6980656" cy="3357586"/>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r>
              <a:rPr lang="tr-TR" dirty="0" smtClean="0"/>
              <a:t>EKOSİSTEMLERDE  </a:t>
            </a:r>
            <a:r>
              <a:rPr lang="tr-TR" dirty="0" smtClean="0"/>
              <a:t>ÜRETİM</a:t>
            </a:r>
          </a:p>
          <a:p>
            <a:pPr>
              <a:buNone/>
            </a:pPr>
            <a:endParaRPr lang="tr-TR" dirty="0" smtClean="0"/>
          </a:p>
          <a:p>
            <a:r>
              <a:rPr lang="tr-TR" dirty="0" smtClean="0"/>
              <a:t>Fotosentez ve </a:t>
            </a:r>
            <a:r>
              <a:rPr lang="tr-TR" dirty="0" err="1" smtClean="0"/>
              <a:t>kemosentez</a:t>
            </a:r>
            <a:r>
              <a:rPr lang="tr-TR" dirty="0" smtClean="0"/>
              <a:t> yapan organizmalar </a:t>
            </a:r>
            <a:r>
              <a:rPr lang="tr-TR" dirty="0" err="1" smtClean="0"/>
              <a:t>ekositemlerde</a:t>
            </a:r>
            <a:r>
              <a:rPr lang="tr-TR" dirty="0" smtClean="0"/>
              <a:t> üreticiler olarak adlandırılırlar. </a:t>
            </a:r>
            <a:r>
              <a:rPr lang="tr-TR" dirty="0" err="1" smtClean="0"/>
              <a:t>Fotosentetik</a:t>
            </a:r>
            <a:r>
              <a:rPr lang="tr-TR" dirty="0" smtClean="0"/>
              <a:t> organizmalar güneş enerjisini, </a:t>
            </a:r>
            <a:r>
              <a:rPr lang="tr-TR" dirty="0" err="1" smtClean="0"/>
              <a:t>kemosentetik</a:t>
            </a:r>
            <a:r>
              <a:rPr lang="tr-TR" dirty="0" smtClean="0"/>
              <a:t> organizmalar da inorganik maddeleri oksitleyerek elde ettikleri enerjiyi kullanarak organik madde üretirler.  </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5827606"/>
          </a:xfrm>
        </p:spPr>
        <p:txBody>
          <a:bodyPr>
            <a:normAutofit fontScale="85000" lnSpcReduction="20000"/>
          </a:bodyPr>
          <a:lstStyle/>
          <a:p>
            <a:pPr algn="just"/>
            <a:r>
              <a:rPr lang="tr-TR" dirty="0" smtClean="0"/>
              <a:t>Yeşil bitkilerin besin maddesi yapma hızına yani birim zamanda üretilen madde miktarına "net üretim"  (N. Ü.)adı verilir. Genellikle net üretim birim alanda zaman biriminde üretilen kullanılabilir besin maddesi ağırlığı veya bunun enerji eşdeğeri cinsinden ifade edilir. En </a:t>
            </a:r>
            <a:r>
              <a:rPr lang="tr-TR" dirty="0" err="1" smtClean="0"/>
              <a:t>cok</a:t>
            </a:r>
            <a:r>
              <a:rPr lang="tr-TR" dirty="0" smtClean="0"/>
              <a:t> kullanılan birimi gr / m</a:t>
            </a:r>
            <a:r>
              <a:rPr lang="tr-TR" baseline="30000" dirty="0" smtClean="0"/>
              <a:t>2</a:t>
            </a:r>
            <a:r>
              <a:rPr lang="tr-TR" dirty="0" smtClean="0"/>
              <a:t> /yıl veya </a:t>
            </a:r>
            <a:r>
              <a:rPr lang="tr-TR" dirty="0" err="1" smtClean="0"/>
              <a:t>Kcal</a:t>
            </a:r>
            <a:r>
              <a:rPr lang="tr-TR" dirty="0" smtClean="0"/>
              <a:t> / m</a:t>
            </a:r>
            <a:r>
              <a:rPr lang="tr-TR" baseline="30000" dirty="0" smtClean="0"/>
              <a:t>2</a:t>
            </a:r>
            <a:r>
              <a:rPr lang="tr-TR" dirty="0" smtClean="0"/>
              <a:t> /yıl'dır. </a:t>
            </a:r>
          </a:p>
          <a:p>
            <a:pPr algn="just"/>
            <a:r>
              <a:rPr lang="tr-TR" dirty="0" smtClean="0"/>
              <a:t>Enerji dönüşümünde belirli bir verim </a:t>
            </a:r>
            <a:r>
              <a:rPr lang="tr-TR" dirty="0" err="1" smtClean="0"/>
              <a:t>sözkonusu</a:t>
            </a:r>
            <a:r>
              <a:rPr lang="tr-TR" dirty="0" smtClean="0"/>
              <a:t> olduğu için bitki ürettiğinden </a:t>
            </a:r>
            <a:r>
              <a:rPr lang="tr-TR" dirty="0" err="1" smtClean="0"/>
              <a:t>çot</a:t>
            </a:r>
            <a:r>
              <a:rPr lang="tr-TR" dirty="0" smtClean="0"/>
              <a:t> daha fazla enerji alır. Bu enerjiyi kullanarak solunum </a:t>
            </a:r>
            <a:r>
              <a:rPr lang="tr-TR" dirty="0" err="1" smtClean="0"/>
              <a:t>vbg</a:t>
            </a:r>
            <a:r>
              <a:rPr lang="tr-TR" dirty="0" smtClean="0"/>
              <a:t>. </a:t>
            </a:r>
            <a:r>
              <a:rPr lang="tr-TR" dirty="0" err="1" smtClean="0"/>
              <a:t>metabolik</a:t>
            </a:r>
            <a:r>
              <a:rPr lang="tr-TR" dirty="0" smtClean="0"/>
              <a:t> faaliyetlerini yürütür. İşte bitkilerin solunumla harcadığı enerji miktarı ile net üretim miktarı toplamına "brüt üretim " (B.Ü.) denir. Böylece ototrof organizmaların net üretimi (</a:t>
            </a:r>
            <a:r>
              <a:rPr lang="tr-TR" dirty="0" err="1" smtClean="0"/>
              <a:t>NÜo</a:t>
            </a:r>
            <a:r>
              <a:rPr lang="tr-TR" dirty="0" smtClean="0"/>
              <a:t> ) = ototrofların brüt üretimi (</a:t>
            </a:r>
            <a:r>
              <a:rPr lang="tr-TR" dirty="0" err="1" smtClean="0"/>
              <a:t>BÜo</a:t>
            </a:r>
            <a:r>
              <a:rPr lang="tr-TR" dirty="0" smtClean="0"/>
              <a:t>) - Ototrofların solunumuna (</a:t>
            </a:r>
            <a:r>
              <a:rPr lang="tr-TR" dirty="0" err="1" smtClean="0"/>
              <a:t>So</a:t>
            </a:r>
            <a:r>
              <a:rPr lang="tr-TR" dirty="0" smtClean="0"/>
              <a:t>) eşittir. Yani;</a:t>
            </a:r>
          </a:p>
          <a:p>
            <a:pPr algn="just"/>
            <a:r>
              <a:rPr lang="tr-TR" dirty="0" err="1" smtClean="0"/>
              <a:t>NÜo</a:t>
            </a:r>
            <a:r>
              <a:rPr lang="tr-TR" dirty="0" smtClean="0"/>
              <a:t> = </a:t>
            </a:r>
            <a:r>
              <a:rPr lang="tr-TR" dirty="0" err="1" smtClean="0"/>
              <a:t>BÜo</a:t>
            </a:r>
            <a:r>
              <a:rPr lang="tr-TR" dirty="0" smtClean="0"/>
              <a:t>  - </a:t>
            </a:r>
            <a:r>
              <a:rPr lang="tr-TR" dirty="0" err="1" smtClean="0"/>
              <a:t>So</a:t>
            </a:r>
            <a:r>
              <a:rPr lang="tr-TR" dirty="0" smtClean="0"/>
              <a:t>      olur. </a:t>
            </a:r>
          </a:p>
          <a:p>
            <a:pPr algn="just"/>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5970482"/>
          </a:xfrm>
        </p:spPr>
        <p:txBody>
          <a:bodyPr>
            <a:normAutofit fontScale="92500" lnSpcReduction="10000"/>
          </a:bodyPr>
          <a:lstStyle/>
          <a:p>
            <a:pPr algn="just"/>
            <a:r>
              <a:rPr lang="tr-TR" dirty="0" smtClean="0"/>
              <a:t>Ekosistemlerdeki net üretim miktarı tropik ormanlar, </a:t>
            </a:r>
            <a:r>
              <a:rPr lang="tr-TR" dirty="0" err="1" smtClean="0">
                <a:solidFill>
                  <a:srgbClr val="0000CC"/>
                </a:solidFill>
              </a:rPr>
              <a:t>allüviyal</a:t>
            </a:r>
            <a:r>
              <a:rPr lang="tr-TR" dirty="0" smtClean="0">
                <a:solidFill>
                  <a:srgbClr val="0000CC"/>
                </a:solidFill>
              </a:rPr>
              <a:t> ovalar gibi verimli alanlarda yılda ortalama 7500 </a:t>
            </a:r>
            <a:r>
              <a:rPr lang="tr-TR" dirty="0" err="1" smtClean="0">
                <a:solidFill>
                  <a:srgbClr val="0000CC"/>
                </a:solidFill>
              </a:rPr>
              <a:t>Kcal</a:t>
            </a:r>
            <a:r>
              <a:rPr lang="tr-TR" dirty="0" smtClean="0">
                <a:solidFill>
                  <a:srgbClr val="0000CC"/>
                </a:solidFill>
              </a:rPr>
              <a:t> / m</a:t>
            </a:r>
            <a:r>
              <a:rPr lang="tr-TR" baseline="30000" dirty="0" smtClean="0">
                <a:solidFill>
                  <a:srgbClr val="0000CC"/>
                </a:solidFill>
              </a:rPr>
              <a:t>2</a:t>
            </a:r>
            <a:r>
              <a:rPr lang="tr-TR" dirty="0" smtClean="0">
                <a:solidFill>
                  <a:srgbClr val="0000CC"/>
                </a:solidFill>
              </a:rPr>
              <a:t>  </a:t>
            </a:r>
            <a:r>
              <a:rPr lang="tr-TR" dirty="0" smtClean="0"/>
              <a:t>olurken, </a:t>
            </a:r>
          </a:p>
          <a:p>
            <a:pPr algn="just"/>
            <a:r>
              <a:rPr lang="tr-TR" dirty="0" smtClean="0"/>
              <a:t>Tundralar, </a:t>
            </a:r>
            <a:r>
              <a:rPr lang="tr-TR" dirty="0" smtClean="0">
                <a:solidFill>
                  <a:srgbClr val="0000CC"/>
                </a:solidFill>
              </a:rPr>
              <a:t>çöller ve derin deniz diplerinde bu verim 500</a:t>
            </a:r>
            <a:r>
              <a:rPr lang="tr-TR" dirty="0" smtClean="0"/>
              <a:t> </a:t>
            </a:r>
            <a:r>
              <a:rPr lang="tr-TR" dirty="0" err="1" smtClean="0"/>
              <a:t>Kcal</a:t>
            </a:r>
            <a:r>
              <a:rPr lang="tr-TR" dirty="0" smtClean="0"/>
              <a:t> / m</a:t>
            </a:r>
            <a:r>
              <a:rPr lang="tr-TR" baseline="30000" dirty="0" smtClean="0"/>
              <a:t>2</a:t>
            </a:r>
            <a:r>
              <a:rPr lang="tr-TR" dirty="0" smtClean="0"/>
              <a:t> / yıl'ın altına düşmektedir.  </a:t>
            </a:r>
          </a:p>
          <a:p>
            <a:pPr algn="just"/>
            <a:r>
              <a:rPr lang="tr-TR" dirty="0" smtClean="0"/>
              <a:t>Karasal ekosistemlerin brüt üretimi </a:t>
            </a:r>
            <a:r>
              <a:rPr lang="tr-TR" dirty="0" smtClean="0">
                <a:solidFill>
                  <a:srgbClr val="0000CC"/>
                </a:solidFill>
              </a:rPr>
              <a:t>yıllık 17.2 x 10</a:t>
            </a:r>
            <a:r>
              <a:rPr lang="tr-TR" baseline="30000" dirty="0" smtClean="0">
                <a:solidFill>
                  <a:srgbClr val="0000CC"/>
                </a:solidFill>
              </a:rPr>
              <a:t>9</a:t>
            </a:r>
            <a:r>
              <a:rPr lang="tr-TR" dirty="0" smtClean="0">
                <a:solidFill>
                  <a:srgbClr val="0000CC"/>
                </a:solidFill>
              </a:rPr>
              <a:t> ton</a:t>
            </a:r>
            <a:r>
              <a:rPr lang="tr-TR" dirty="0" smtClean="0"/>
              <a:t>, </a:t>
            </a:r>
            <a:r>
              <a:rPr lang="tr-TR" dirty="0" smtClean="0">
                <a:solidFill>
                  <a:srgbClr val="0000CC"/>
                </a:solidFill>
              </a:rPr>
              <a:t>deniz ekosistemlerinin </a:t>
            </a:r>
            <a:r>
              <a:rPr lang="tr-TR" dirty="0" smtClean="0">
                <a:solidFill>
                  <a:srgbClr val="0000CC"/>
                </a:solidFill>
              </a:rPr>
              <a:t>yıllık </a:t>
            </a:r>
            <a:r>
              <a:rPr lang="tr-TR" dirty="0" smtClean="0">
                <a:solidFill>
                  <a:srgbClr val="0000CC"/>
                </a:solidFill>
              </a:rPr>
              <a:t>üretimi 25 x 10</a:t>
            </a:r>
            <a:r>
              <a:rPr lang="tr-TR" baseline="30000" dirty="0" smtClean="0">
                <a:solidFill>
                  <a:srgbClr val="0000CC"/>
                </a:solidFill>
              </a:rPr>
              <a:t>9</a:t>
            </a:r>
            <a:r>
              <a:rPr lang="tr-TR" dirty="0" smtClean="0">
                <a:solidFill>
                  <a:srgbClr val="0000CC"/>
                </a:solidFill>
              </a:rPr>
              <a:t>  ton </a:t>
            </a:r>
            <a:r>
              <a:rPr lang="tr-TR" dirty="0" smtClean="0"/>
              <a:t>karbona eşdeğerdir.</a:t>
            </a:r>
          </a:p>
          <a:p>
            <a:pPr algn="just"/>
            <a:r>
              <a:rPr lang="tr-TR" dirty="0" smtClean="0"/>
              <a:t> Bu ikisinin toplamı 42.2 x 10</a:t>
            </a:r>
            <a:r>
              <a:rPr lang="tr-TR" baseline="30000" dirty="0" smtClean="0"/>
              <a:t>9</a:t>
            </a:r>
            <a:r>
              <a:rPr lang="tr-TR" dirty="0" smtClean="0"/>
              <a:t> ton karbon veya 105.5 x 10</a:t>
            </a:r>
            <a:r>
              <a:rPr lang="tr-TR" baseline="30000" dirty="0" smtClean="0"/>
              <a:t>9</a:t>
            </a:r>
            <a:r>
              <a:rPr lang="tr-TR" dirty="0" smtClean="0"/>
              <a:t> ton glikoza eşdeğerdir. Biyosferdeki ortalama solunum kaybı % 40,5 kabul edilirse, biyosferin net üretimi 62.8 x 10</a:t>
            </a:r>
            <a:r>
              <a:rPr lang="tr-TR" baseline="30000" dirty="0" smtClean="0"/>
              <a:t>9</a:t>
            </a:r>
            <a:r>
              <a:rPr lang="tr-TR" dirty="0" smtClean="0"/>
              <a:t> ton glikoza eşdeğerdir. </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5970482"/>
          </a:xfrm>
        </p:spPr>
        <p:txBody>
          <a:bodyPr>
            <a:normAutofit/>
          </a:bodyPr>
          <a:lstStyle/>
          <a:p>
            <a:pPr algn="just"/>
            <a:r>
              <a:rPr lang="tr-TR" dirty="0" smtClean="0"/>
              <a:t>Net Ekosistem ürünü:</a:t>
            </a:r>
          </a:p>
          <a:p>
            <a:pPr algn="just"/>
            <a:r>
              <a:rPr lang="tr-TR" dirty="0" smtClean="0"/>
              <a:t>Heterotrofların solunumu (</a:t>
            </a:r>
            <a:r>
              <a:rPr lang="tr-TR" dirty="0" err="1" smtClean="0"/>
              <a:t>Sh</a:t>
            </a:r>
            <a:r>
              <a:rPr lang="tr-TR" dirty="0" smtClean="0"/>
              <a:t>) ile bir kısmı atmosfere verilmektedir. Bir ekosistemin net ürünü yani net ekosistem ürünü  (N.E.Ü.), brüt üründen ototrof ve heterotrof organizmaların solunumunu çıkarmakla elde edilir. Yani,</a:t>
            </a:r>
          </a:p>
          <a:p>
            <a:pPr algn="just"/>
            <a:r>
              <a:rPr lang="tr-TR" dirty="0" smtClean="0"/>
              <a:t>NEÜ =  BÜ - (</a:t>
            </a:r>
            <a:r>
              <a:rPr lang="tr-TR" dirty="0" err="1" smtClean="0"/>
              <a:t>So</a:t>
            </a:r>
            <a:r>
              <a:rPr lang="tr-TR" dirty="0" smtClean="0"/>
              <a:t>  + S h ) olur. </a:t>
            </a:r>
          </a:p>
          <a:p>
            <a:pPr algn="just"/>
            <a:r>
              <a:rPr lang="tr-TR" dirty="0" smtClean="0"/>
              <a:t>Zira bir ekosistemdeki ürün ototroflardan heterotroflara geçerken kaybolmazken, heterotroflar da bu üründen solunumla ortama vermektedirler.</a:t>
            </a:r>
          </a:p>
          <a:p>
            <a:pPr algn="just"/>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5899044"/>
          </a:xfrm>
        </p:spPr>
        <p:txBody>
          <a:bodyPr>
            <a:normAutofit fontScale="77500" lnSpcReduction="20000"/>
          </a:bodyPr>
          <a:lstStyle/>
          <a:p>
            <a:pPr algn="just"/>
            <a:r>
              <a:rPr lang="tr-TR" dirty="0" err="1" smtClean="0"/>
              <a:t>Primer</a:t>
            </a:r>
            <a:r>
              <a:rPr lang="tr-TR" dirty="0" smtClean="0"/>
              <a:t> üreticiler tarafından fotosentez yoluyla üretilen organik maddelerde bağlı olarak bulunan kimyasal enerji, bu organik maddelerin diğer canlılar tarafından besin kaynağı olarak kullanılması ile </a:t>
            </a:r>
            <a:r>
              <a:rPr lang="tr-TR" dirty="0" err="1" smtClean="0"/>
              <a:t>primer</a:t>
            </a:r>
            <a:r>
              <a:rPr lang="tr-TR" dirty="0" smtClean="0"/>
              <a:t> tüketicilere (birincil tüketici), </a:t>
            </a:r>
            <a:r>
              <a:rPr lang="tr-TR" dirty="0" err="1" smtClean="0"/>
              <a:t>sekonder</a:t>
            </a:r>
            <a:r>
              <a:rPr lang="tr-TR" dirty="0" smtClean="0"/>
              <a:t> (ikincil) tüketicilere ve tersiyer (üçüncül) tüketicilere aktarılmak suretiyle hareket eder. Böylece hem üreticiler, hem de tüketiciler enerjilerini besin maddelerindeki enerjice zengin moleküllerden alırlar. </a:t>
            </a:r>
          </a:p>
          <a:p>
            <a:pPr algn="just"/>
            <a:r>
              <a:rPr lang="tr-TR" dirty="0" smtClean="0"/>
              <a:t>Ekosistemlerde enerji bu şekilde </a:t>
            </a:r>
            <a:r>
              <a:rPr lang="tr-TR" dirty="0" err="1" smtClean="0"/>
              <a:t>primer</a:t>
            </a:r>
            <a:r>
              <a:rPr lang="tr-TR" dirty="0" smtClean="0"/>
              <a:t> üreticilerden besin maddeleri ile tüketicilere aktarılmak suretiyle belirli basamakları izleyerek ayrıştırıcılara kadar gider. </a:t>
            </a:r>
          </a:p>
          <a:p>
            <a:pPr algn="just"/>
            <a:r>
              <a:rPr lang="tr-TR" dirty="0" smtClean="0"/>
              <a:t>Canlılar arasındaki bu şekildeki basamaklı beslenme ilişkileri "besin zincirini" oluşturur. Ekosistemlerde enerji bu şekilde </a:t>
            </a:r>
            <a:r>
              <a:rPr lang="tr-TR" dirty="0" err="1" smtClean="0"/>
              <a:t>primer</a:t>
            </a:r>
            <a:r>
              <a:rPr lang="tr-TR" dirty="0" smtClean="0"/>
              <a:t> üreticilerden besin maddeleri ile tüketicilere aktarılmak suretiyle belirli basamakları izleyerek ayrıştırıcılara kadar gider. Canlılar arasındaki bu şekildeki basamaklı beslenme ilişkileri "besin zincirini" oluşturur. </a:t>
            </a:r>
          </a:p>
          <a:p>
            <a:pPr algn="just"/>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Autofit/>
          </a:bodyPr>
          <a:lstStyle/>
          <a:p>
            <a:pPr algn="just"/>
            <a:r>
              <a:rPr lang="tr-TR" sz="2400" dirty="0" smtClean="0"/>
              <a:t>Brüt üretim ile tüm organizmaların (ototrof ve heterotrof ) solunumu arasındaki bağıntı, ekosistemlerin toplam fonksiyonlarının anlaşılması ve gelecekteki olayların tahmini açısından önemlidir. Bir ekosistemde </a:t>
            </a:r>
          </a:p>
          <a:p>
            <a:pPr algn="just"/>
            <a:r>
              <a:rPr lang="tr-TR" sz="2400" dirty="0" smtClean="0"/>
              <a:t>yıllık organik madde üretimi toplam tüketime eşitse ( Ü / S = 1 ise ), sistemden ne organik madde çıkıyor ve ne de giriyor ise ekolojik açıdan sistemde bir kararlı hal mevcuttur. Buna </a:t>
            </a:r>
            <a:r>
              <a:rPr lang="tr-TR" sz="2400" dirty="0" err="1" smtClean="0"/>
              <a:t>klimax</a:t>
            </a:r>
            <a:r>
              <a:rPr lang="tr-TR" sz="2400" dirty="0" smtClean="0"/>
              <a:t> durum denir. </a:t>
            </a:r>
          </a:p>
          <a:p>
            <a:pPr algn="just"/>
            <a:endParaRPr lang="tr-TR" sz="2400" dirty="0" smtClean="0"/>
          </a:p>
          <a:p>
            <a:pPr algn="just"/>
            <a:r>
              <a:rPr lang="tr-TR" sz="2400" dirty="0" smtClean="0"/>
              <a:t>Ü/S </a:t>
            </a:r>
            <a:r>
              <a:rPr lang="tr-TR" sz="2400" dirty="0" smtClean="0">
                <a:latin typeface="Cambria Math"/>
                <a:ea typeface="Cambria Math"/>
              </a:rPr>
              <a:t>&gt; 1 ise gelişen ekosistem</a:t>
            </a:r>
          </a:p>
          <a:p>
            <a:pPr algn="just"/>
            <a:r>
              <a:rPr lang="tr-TR" sz="2400" dirty="0" smtClean="0"/>
              <a:t>Ü/S </a:t>
            </a:r>
            <a:r>
              <a:rPr lang="tr-TR" sz="2400" dirty="0" smtClean="0">
                <a:latin typeface="Cambria Math"/>
                <a:ea typeface="Cambria Math"/>
              </a:rPr>
              <a:t>&lt; 1 ise yok olan ekosistem</a:t>
            </a:r>
            <a:endParaRPr lang="tr-TR" sz="2400" dirty="0" smtClean="0"/>
          </a:p>
          <a:p>
            <a:pPr algn="just"/>
            <a:r>
              <a:rPr lang="tr-TR" sz="2400" dirty="0" smtClean="0"/>
              <a:t>Ü/S </a:t>
            </a:r>
            <a:r>
              <a:rPr lang="tr-TR" sz="2400" dirty="0" smtClean="0">
                <a:latin typeface="Cambria Math"/>
                <a:ea typeface="Cambria Math"/>
              </a:rPr>
              <a:t>= 1 ise dengeli ekosistem (</a:t>
            </a:r>
            <a:r>
              <a:rPr lang="tr-TR" sz="2400" dirty="0" err="1" smtClean="0">
                <a:latin typeface="Cambria Math"/>
                <a:ea typeface="Cambria Math"/>
              </a:rPr>
              <a:t>klimax</a:t>
            </a:r>
            <a:r>
              <a:rPr lang="tr-TR" sz="2400" dirty="0" smtClean="0">
                <a:latin typeface="Cambria Math"/>
                <a:ea typeface="Cambria Math"/>
              </a:rPr>
              <a:t>) </a:t>
            </a:r>
            <a:endParaRPr lang="tr-TR" sz="2400" dirty="0" smtClean="0"/>
          </a:p>
          <a:p>
            <a:pPr algn="just"/>
            <a:endParaRPr lang="tr-TR"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85000" lnSpcReduction="20000"/>
          </a:bodyPr>
          <a:lstStyle/>
          <a:p>
            <a:pPr algn="just"/>
            <a:r>
              <a:rPr lang="tr-TR" dirty="0" smtClean="0"/>
              <a:t>Örnek problem;  Bir orman ekosisteminde fotosentezin olmadığı gece saatlerinde  karbondioksit miktarı ölçülerek ototrofların solunum kaybı,  </a:t>
            </a:r>
            <a:r>
              <a:rPr lang="tr-TR" dirty="0" err="1" smtClean="0"/>
              <a:t>So</a:t>
            </a:r>
            <a:r>
              <a:rPr lang="tr-TR" dirty="0" smtClean="0"/>
              <a:t> = 1450  gr. / metrekare / yıl olarak hesaplanmıştır. Yıllık brüt üretim, </a:t>
            </a:r>
            <a:r>
              <a:rPr lang="tr-TR" dirty="0" err="1" smtClean="0"/>
              <a:t>BÜo</a:t>
            </a:r>
            <a:r>
              <a:rPr lang="tr-TR" dirty="0" smtClean="0"/>
              <a:t> = 2650 gr. / metrekare / y </a:t>
            </a:r>
            <a:r>
              <a:rPr lang="tr-TR" dirty="0" err="1" smtClean="0"/>
              <a:t>ıl</a:t>
            </a:r>
            <a:r>
              <a:rPr lang="tr-TR" dirty="0" smtClean="0"/>
              <a:t> , heterotrofların solunum kaybı </a:t>
            </a:r>
            <a:r>
              <a:rPr lang="tr-TR" dirty="0" err="1" smtClean="0"/>
              <a:t>Sh</a:t>
            </a:r>
            <a:r>
              <a:rPr lang="tr-TR" dirty="0" smtClean="0"/>
              <a:t> = 650 gr. / metrekare /yıl  olarak hesaplanmıştır. </a:t>
            </a:r>
          </a:p>
          <a:p>
            <a:pPr algn="just"/>
            <a:r>
              <a:rPr lang="tr-TR" dirty="0" smtClean="0"/>
              <a:t>   a) Toplam solunumunu,</a:t>
            </a:r>
          </a:p>
          <a:p>
            <a:pPr algn="just"/>
            <a:r>
              <a:rPr lang="tr-TR" dirty="0" smtClean="0"/>
              <a:t>   b) Net üretimini,</a:t>
            </a:r>
          </a:p>
          <a:p>
            <a:pPr algn="just"/>
            <a:r>
              <a:rPr lang="tr-TR" dirty="0" smtClean="0"/>
              <a:t>   c) Net ekosistem ürününü,</a:t>
            </a:r>
          </a:p>
          <a:p>
            <a:pPr algn="just"/>
            <a:r>
              <a:rPr lang="tr-TR" dirty="0" smtClean="0"/>
              <a:t>   d)  % kaç oranında </a:t>
            </a:r>
            <a:r>
              <a:rPr lang="tr-TR" dirty="0" err="1" smtClean="0"/>
              <a:t>klimax</a:t>
            </a:r>
            <a:r>
              <a:rPr lang="tr-TR" dirty="0" smtClean="0"/>
              <a:t> olduğunu, bulunuz. </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77500" lnSpcReduction="20000"/>
          </a:bodyPr>
          <a:lstStyle/>
          <a:p>
            <a:r>
              <a:rPr lang="tr-TR" dirty="0" smtClean="0"/>
              <a:t> a) Toplam solunum ( S ) = </a:t>
            </a:r>
            <a:r>
              <a:rPr lang="tr-TR" dirty="0" err="1" smtClean="0"/>
              <a:t>So</a:t>
            </a:r>
            <a:r>
              <a:rPr lang="tr-TR" dirty="0" smtClean="0"/>
              <a:t>  + </a:t>
            </a:r>
            <a:r>
              <a:rPr lang="tr-TR" dirty="0" err="1" smtClean="0"/>
              <a:t>Sh</a:t>
            </a:r>
            <a:r>
              <a:rPr lang="tr-TR" dirty="0" smtClean="0"/>
              <a:t>   = 1450 + 650 =  2100 gr. / m2  / yıl</a:t>
            </a:r>
          </a:p>
          <a:p>
            <a:endParaRPr lang="tr-TR" dirty="0" smtClean="0"/>
          </a:p>
          <a:p>
            <a:r>
              <a:rPr lang="tr-TR" dirty="0" smtClean="0"/>
              <a:t>  b) Net ürün = NÜ =  BÜ - </a:t>
            </a:r>
            <a:r>
              <a:rPr lang="tr-TR" dirty="0" err="1" smtClean="0"/>
              <a:t>So</a:t>
            </a:r>
            <a:r>
              <a:rPr lang="tr-TR" dirty="0" smtClean="0"/>
              <a:t>   = 2650 - 1450 = 1200 gr. / m2  / yıl</a:t>
            </a:r>
          </a:p>
          <a:p>
            <a:endParaRPr lang="tr-TR" dirty="0" smtClean="0"/>
          </a:p>
          <a:p>
            <a:r>
              <a:rPr lang="tr-TR" dirty="0" smtClean="0"/>
              <a:t>  c) Net </a:t>
            </a:r>
            <a:r>
              <a:rPr lang="tr-TR" dirty="0" err="1" smtClean="0"/>
              <a:t>ekosisitem</a:t>
            </a:r>
            <a:r>
              <a:rPr lang="tr-TR" dirty="0" smtClean="0"/>
              <a:t> ürünü=NEÜ= BÜ-(</a:t>
            </a:r>
            <a:r>
              <a:rPr lang="tr-TR" dirty="0" err="1" smtClean="0"/>
              <a:t>So</a:t>
            </a:r>
            <a:r>
              <a:rPr lang="tr-TR" dirty="0" smtClean="0"/>
              <a:t>+S h)=2650-(650+1450) = 550 gr. / m2 / yıl. </a:t>
            </a:r>
          </a:p>
          <a:p>
            <a:endParaRPr lang="tr-TR" dirty="0" smtClean="0"/>
          </a:p>
          <a:p>
            <a:r>
              <a:rPr lang="tr-TR" dirty="0" smtClean="0"/>
              <a:t>  d) </a:t>
            </a:r>
            <a:r>
              <a:rPr lang="tr-TR" dirty="0" err="1" smtClean="0"/>
              <a:t>Klimax</a:t>
            </a:r>
            <a:r>
              <a:rPr lang="tr-TR" dirty="0" smtClean="0"/>
              <a:t> ekosistemlerde alınan bütün enerji bitki ve hayvanların solunumu ile tüketilir. </a:t>
            </a:r>
          </a:p>
          <a:p>
            <a:pPr>
              <a:buNone/>
            </a:pPr>
            <a:r>
              <a:rPr lang="tr-TR" dirty="0" smtClean="0"/>
              <a:t>	Yani NEÜ = 0 ' dır.  S o+ </a:t>
            </a:r>
            <a:r>
              <a:rPr lang="tr-TR" dirty="0" err="1" smtClean="0"/>
              <a:t>Sh</a:t>
            </a:r>
            <a:r>
              <a:rPr lang="tr-TR" dirty="0" smtClean="0"/>
              <a:t>  / BÜ  oranından net depolama olup olmadığı hesaplanır. Burada,   1450 + 650 / 2650  = 0.80 oranında </a:t>
            </a:r>
            <a:r>
              <a:rPr lang="tr-TR" dirty="0" err="1" smtClean="0"/>
              <a:t>klimax</a:t>
            </a:r>
            <a:r>
              <a:rPr lang="tr-TR" dirty="0" smtClean="0"/>
              <a:t> olduğu bulunur. </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5684730"/>
          </a:xfrm>
        </p:spPr>
        <p:txBody>
          <a:bodyPr>
            <a:normAutofit fontScale="92500"/>
          </a:bodyPr>
          <a:lstStyle/>
          <a:p>
            <a:r>
              <a:rPr lang="tr-TR" dirty="0" smtClean="0"/>
              <a:t>EKOSİSTEMLERDE ENERJİ AKIMININ VE İLK KADEME VERİMİNİN BELİRLENMESİ YÖNTEMLERİ</a:t>
            </a:r>
          </a:p>
          <a:p>
            <a:r>
              <a:rPr lang="tr-TR" dirty="0" smtClean="0"/>
              <a:t>Bir ekosistemin verimini ölçmek için çeşitli kriterler dikkate alınır. </a:t>
            </a:r>
          </a:p>
          <a:p>
            <a:r>
              <a:rPr lang="tr-TR" dirty="0" smtClean="0"/>
              <a:t>Bu kriterler;</a:t>
            </a:r>
          </a:p>
          <a:p>
            <a:r>
              <a:rPr lang="tr-TR" dirty="0" smtClean="0"/>
              <a:t>- Üretilen madde miktarı ( </a:t>
            </a:r>
            <a:r>
              <a:rPr lang="tr-TR" dirty="0" err="1" smtClean="0"/>
              <a:t>biyomas</a:t>
            </a:r>
            <a:r>
              <a:rPr lang="tr-TR" dirty="0" smtClean="0"/>
              <a:t>, klorofil 	</a:t>
            </a:r>
            <a:r>
              <a:rPr lang="tr-TR" dirty="0" err="1" smtClean="0"/>
              <a:t>vbg</a:t>
            </a:r>
            <a:r>
              <a:rPr lang="tr-TR" dirty="0" smtClean="0"/>
              <a:t>.),</a:t>
            </a:r>
          </a:p>
          <a:p>
            <a:r>
              <a:rPr lang="tr-TR" dirty="0" smtClean="0"/>
              <a:t>- Tüketilen madde miktarı ( azot, fosfor </a:t>
            </a:r>
            <a:r>
              <a:rPr lang="tr-TR" dirty="0" err="1" smtClean="0"/>
              <a:t>vbg</a:t>
            </a:r>
            <a:r>
              <a:rPr lang="tr-TR" dirty="0" smtClean="0"/>
              <a:t>) 	ve </a:t>
            </a:r>
          </a:p>
          <a:p>
            <a:r>
              <a:rPr lang="tr-TR" dirty="0" smtClean="0"/>
              <a:t>-Açığa çıkan yan ürün miktarından (oksijen, 	karbondioksit </a:t>
            </a:r>
            <a:r>
              <a:rPr lang="tr-TR" dirty="0" err="1" smtClean="0"/>
              <a:t>vbg</a:t>
            </a:r>
            <a:r>
              <a:rPr lang="tr-TR" dirty="0" smtClean="0"/>
              <a:t>.) yararlanılarak çeşitli 	yöntemlerle net üretim tayin edilir. </a:t>
            </a: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solidFill>
                  <a:schemeClr val="bg1">
                    <a:lumMod val="75000"/>
                  </a:schemeClr>
                </a:solidFill>
              </a:rPr>
              <a:t>t</a:t>
            </a:r>
            <a:endParaRPr lang="tr-TR" dirty="0">
              <a:solidFill>
                <a:schemeClr val="bg1">
                  <a:lumMod val="75000"/>
                </a:schemeClr>
              </a:solidFill>
            </a:endParaRPr>
          </a:p>
        </p:txBody>
      </p:sp>
      <p:pic>
        <p:nvPicPr>
          <p:cNvPr id="6146" name="Picture 2"/>
          <p:cNvPicPr>
            <a:picLocks noChangeAspect="1" noChangeArrowheads="1"/>
          </p:cNvPicPr>
          <p:nvPr/>
        </p:nvPicPr>
        <p:blipFill>
          <a:blip r:embed="rId2"/>
          <a:srcRect/>
          <a:stretch>
            <a:fillRect/>
          </a:stretch>
        </p:blipFill>
        <p:spPr bwMode="auto">
          <a:xfrm>
            <a:off x="571472" y="642918"/>
            <a:ext cx="8072494" cy="4786346"/>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283922" cy="5899044"/>
          </a:xfrm>
        </p:spPr>
        <p:txBody>
          <a:bodyPr>
            <a:noAutofit/>
          </a:bodyPr>
          <a:lstStyle/>
          <a:p>
            <a:pPr algn="just"/>
            <a:r>
              <a:rPr lang="tr-TR" sz="2000" dirty="0" smtClean="0"/>
              <a:t>a) Hasat edilen üründen yararlanarak ölçme yöntemi</a:t>
            </a:r>
          </a:p>
          <a:p>
            <a:pPr algn="just"/>
            <a:r>
              <a:rPr lang="tr-TR" sz="2000" dirty="0" smtClean="0"/>
              <a:t>Bu yöntemin, esası belirli bir alanda belirli zaman diliminde oluşan </a:t>
            </a:r>
            <a:r>
              <a:rPr lang="tr-TR" sz="2000" dirty="0" err="1" smtClean="0"/>
              <a:t>biyomas</a:t>
            </a:r>
            <a:r>
              <a:rPr lang="tr-TR" sz="2000" dirty="0" smtClean="0"/>
              <a:t> (</a:t>
            </a:r>
            <a:r>
              <a:rPr lang="tr-TR" sz="2000" dirty="0" err="1" smtClean="0"/>
              <a:t>biyokütle</a:t>
            </a:r>
            <a:r>
              <a:rPr lang="tr-TR" sz="2000" dirty="0" smtClean="0"/>
              <a:t>) miktarını belirleyerek, bir gram bitkisel kuru maddenin yaklaşık 4-5 kilokaloriye eşdeğer olduğundan yararlanmak suretiyle kimyasal olarak bağlı enerjiyi bulmaktır. Bu yöntem en eski ve ilk kullanılan yöntemdir. Bir tarla, bir çayır ve bir orman ekosisteminde belirli bir zaman aralığında yetişen ürün hasat edilip ağırlık veya hacim olarak miktarı bulunur. Birimi kg. / </a:t>
            </a:r>
            <a:r>
              <a:rPr lang="tr-TR" sz="2000" dirty="0" err="1" smtClean="0"/>
              <a:t>dakar</a:t>
            </a:r>
            <a:r>
              <a:rPr lang="tr-TR" sz="2000" dirty="0" smtClean="0"/>
              <a:t> / yıl, kg. / hektar /yıl olarak alınabilir. Hasat edilen ürün sabit ağırlığa gelinceye kadar kuruduktan sonra </a:t>
            </a:r>
            <a:r>
              <a:rPr lang="tr-TR" sz="2000" dirty="0" err="1" smtClean="0"/>
              <a:t>biyokütle</a:t>
            </a:r>
            <a:r>
              <a:rPr lang="tr-TR" sz="2000" dirty="0" smtClean="0"/>
              <a:t> mutlak kuru ağırlık olarak belirlenir. Bilindiği gibi </a:t>
            </a:r>
            <a:r>
              <a:rPr lang="tr-TR" sz="2000" dirty="0" err="1" smtClean="0"/>
              <a:t>biyokütle</a:t>
            </a:r>
            <a:r>
              <a:rPr lang="tr-TR" sz="2000" dirty="0" smtClean="0"/>
              <a:t>, belirli zaman periyodunda  birim alanda meydana gelen canlılara ait ağırlıktır. Bitki türlerine göre değişmekle beraber genel olarak bir gram bitkisel </a:t>
            </a:r>
            <a:r>
              <a:rPr lang="tr-TR" sz="2000" dirty="0" err="1" smtClean="0"/>
              <a:t>biyokütle</a:t>
            </a:r>
            <a:r>
              <a:rPr lang="tr-TR" sz="2000" dirty="0" smtClean="0"/>
              <a:t> 4-5 kilokalorilik bir enerjiye sahiptir. </a:t>
            </a:r>
          </a:p>
          <a:p>
            <a:pPr algn="just"/>
            <a:endParaRPr lang="tr-TR"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530352"/>
            <a:ext cx="8786874" cy="6113358"/>
          </a:xfrm>
        </p:spPr>
        <p:txBody>
          <a:bodyPr>
            <a:noAutofit/>
          </a:bodyPr>
          <a:lstStyle/>
          <a:p>
            <a:pPr algn="just"/>
            <a:r>
              <a:rPr lang="tr-TR" sz="1800" dirty="0" smtClean="0">
                <a:solidFill>
                  <a:schemeClr val="accent2">
                    <a:lumMod val="75000"/>
                  </a:schemeClr>
                </a:solidFill>
              </a:rPr>
              <a:t>Karbondioksit  asimilasyonu ölçümü yöntemi  </a:t>
            </a:r>
          </a:p>
          <a:p>
            <a:pPr algn="just"/>
            <a:r>
              <a:rPr lang="tr-TR" sz="1800" dirty="0" smtClean="0"/>
              <a:t>Günümüzde bir ortamdaki karbondioksit miktarı çeşitli yöntem ve cihazlarla belirlenebilmektedir. Bu yöntemin esası, oluşturulan bir deney odası (gaz odası) içerisindeki yeşil bitkiye belirli bir zaman süresince verilen karbondioksit ile deney odasından çıkan </a:t>
            </a:r>
            <a:r>
              <a:rPr lang="tr-TR" sz="1800" dirty="0" err="1" smtClean="0"/>
              <a:t>karbondioksidin</a:t>
            </a:r>
            <a:r>
              <a:rPr lang="tr-TR" sz="1800" dirty="0" smtClean="0"/>
              <a:t> ölçülerek miktarının belirlenmesine dayanır. Giren ve çıkan karbondioksit miktarları arasındaki fark bitki tarafından asimilasyonda kullanılan miktar veya fotosentez için organik maddeye bağlanan karbondioksit miktarı olduğu kabul edilir.  Böylece fotosentez formülü kullanılarak  oluşan organik madde miktarı;</a:t>
            </a:r>
          </a:p>
          <a:p>
            <a:pPr algn="just"/>
            <a:r>
              <a:rPr lang="tr-TR" sz="1800" dirty="0" smtClean="0"/>
              <a:t>6 CO</a:t>
            </a:r>
            <a:r>
              <a:rPr lang="tr-TR" sz="1800" baseline="-25000" dirty="0" smtClean="0"/>
              <a:t>2</a:t>
            </a:r>
            <a:r>
              <a:rPr lang="tr-TR" sz="1800" dirty="0" smtClean="0"/>
              <a:t>    +   6 H </a:t>
            </a:r>
            <a:r>
              <a:rPr lang="tr-TR" sz="1800" baseline="-25000" dirty="0" smtClean="0"/>
              <a:t>2</a:t>
            </a:r>
            <a:r>
              <a:rPr lang="tr-TR" sz="1800" dirty="0" smtClean="0"/>
              <a:t> O    ----- C </a:t>
            </a:r>
            <a:r>
              <a:rPr lang="tr-TR" sz="1800" baseline="-25000" dirty="0" smtClean="0"/>
              <a:t>6</a:t>
            </a:r>
            <a:r>
              <a:rPr lang="tr-TR" sz="1800" dirty="0" smtClean="0"/>
              <a:t> H </a:t>
            </a:r>
            <a:r>
              <a:rPr lang="tr-TR" sz="1800" baseline="-25000" dirty="0" smtClean="0"/>
              <a:t>12</a:t>
            </a:r>
            <a:r>
              <a:rPr lang="tr-TR" sz="1800" dirty="0" smtClean="0"/>
              <a:t>  O </a:t>
            </a:r>
            <a:r>
              <a:rPr lang="tr-TR" sz="1800" baseline="-25000" dirty="0" smtClean="0"/>
              <a:t>6</a:t>
            </a:r>
            <a:r>
              <a:rPr lang="tr-TR" sz="1800" dirty="0" smtClean="0"/>
              <a:t>   + 6 O</a:t>
            </a:r>
            <a:r>
              <a:rPr lang="tr-TR" sz="1800" baseline="-25000" dirty="0" smtClean="0"/>
              <a:t>2</a:t>
            </a:r>
            <a:r>
              <a:rPr lang="tr-TR" sz="1800" dirty="0" smtClean="0"/>
              <a:t>  formülü   yardımı ile belirlenir. Deney odasından çıkan karbondioksit miktarı, deneme için verilen karbondioksit miktarı ile fotosentezde kullanılan karbondioksit miktarı arasındaki farka eşit değildir. Çünkü fotosentez esnasında bitki solunum ile bir miktar karbondioksit çıkarmıştır. Bunun miktarı da şöyle hesaplanabilir:</a:t>
            </a:r>
          </a:p>
          <a:p>
            <a:pPr algn="just"/>
            <a:r>
              <a:rPr lang="tr-TR" sz="1800" dirty="0" smtClean="0"/>
              <a:t>Aynı bitki, aynı süre için ışıksız bir ortamda fotosentez yapamayacak, fakat solunum yapacak şekilde denemeye alınarak solunumla ortama verdiği karbondioksit miktarı belirlenir. Solunumla çıkarılan karbondioksit miktarı fotosentez formülü kullanılarak  net ürüne eklenmek suretiyle </a:t>
            </a:r>
            <a:r>
              <a:rPr lang="tr-TR" sz="1800" dirty="0" err="1" smtClean="0"/>
              <a:t>bürüt</a:t>
            </a:r>
            <a:r>
              <a:rPr lang="tr-TR" sz="1800" dirty="0" smtClean="0"/>
              <a:t> ürün veya  "toplam ürün" hesaplanır.  </a:t>
            </a:r>
            <a:endParaRPr lang="tr-TR"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601790"/>
            <a:ext cx="8183880" cy="6041920"/>
          </a:xfrm>
        </p:spPr>
        <p:txBody>
          <a:bodyPr>
            <a:normAutofit fontScale="92500" lnSpcReduction="20000"/>
          </a:bodyPr>
          <a:lstStyle/>
          <a:p>
            <a:pPr algn="just"/>
            <a:r>
              <a:rPr lang="tr-TR" dirty="0" smtClean="0">
                <a:solidFill>
                  <a:schemeClr val="accent2">
                    <a:lumMod val="75000"/>
                  </a:schemeClr>
                </a:solidFill>
              </a:rPr>
              <a:t>Oksijen ölçme yöntemi </a:t>
            </a:r>
          </a:p>
          <a:p>
            <a:pPr algn="just"/>
            <a:r>
              <a:rPr lang="tr-TR" dirty="0" smtClean="0"/>
              <a:t>Alglerin üretimini tayin için kullanılan bu yöntemde, birisi ışık geçirmeyen ikisi de ışık geçiren olmak üzere üç adet BOI şişesi kullanılır. Şişeler ilk üretimin ölçülmek istendiği derinlikten alınan su örnekleriyle doldurulur. Birinci şeffaf </a:t>
            </a:r>
            <a:r>
              <a:rPr lang="tr-TR" dirty="0" err="1" smtClean="0"/>
              <a:t>sişe</a:t>
            </a:r>
            <a:r>
              <a:rPr lang="tr-TR" dirty="0" smtClean="0"/>
              <a:t> kontrol şişesi olup deney başlangıcında içindeki çözünmüş oksijen miktarı ÇO1 ölçülür. Diğer iki şişe alg üretiminin bulunmak istendiği derinliğe indirilir. İkinci şeffaf şişede hem fotosentez, hem solunum olur.Üçüncü ışık geçirmeyen şişede ise sadece solunum olur. Bu nedenle içindeki suyun çözünmüş oksijen miktarı solunumla harcanan oksijen kadar azalacaktır. Bu şişeler gündüz 6-8 saat müddetle istenilen derinlikte tutulduktan sonra çözünmüş oksijen miktarları hesaplanır.</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5541854"/>
          </a:xfrm>
        </p:spPr>
        <p:txBody>
          <a:bodyPr>
            <a:normAutofit/>
          </a:bodyPr>
          <a:lstStyle/>
          <a:p>
            <a:pPr marR="80" algn="just"/>
            <a:r>
              <a:rPr lang="tr-TR" dirty="0" smtClean="0">
                <a:latin typeface="Cambria"/>
              </a:rPr>
              <a:t>Bu değerler ÇO </a:t>
            </a:r>
            <a:r>
              <a:rPr lang="tr-TR" baseline="-25000" dirty="0" smtClean="0">
                <a:latin typeface="Cambria"/>
              </a:rPr>
              <a:t>2</a:t>
            </a:r>
            <a:r>
              <a:rPr lang="tr-TR" dirty="0" smtClean="0">
                <a:latin typeface="Cambria"/>
              </a:rPr>
              <a:t> ve ÇO</a:t>
            </a:r>
            <a:r>
              <a:rPr lang="tr-TR" baseline="-25000" dirty="0" smtClean="0">
                <a:latin typeface="Cambria"/>
              </a:rPr>
              <a:t>3 </a:t>
            </a:r>
            <a:r>
              <a:rPr lang="tr-TR" dirty="0" smtClean="0">
                <a:latin typeface="Cambria"/>
              </a:rPr>
              <a:t>olsun buna göre de; </a:t>
            </a:r>
          </a:p>
          <a:p>
            <a:pPr marR="80" algn="just"/>
            <a:r>
              <a:rPr lang="tr-TR" dirty="0" smtClean="0">
                <a:latin typeface="Cambria"/>
              </a:rPr>
              <a:t>   Solunum = ÇO</a:t>
            </a:r>
            <a:r>
              <a:rPr lang="tr-TR" baseline="-25000" dirty="0" smtClean="0">
                <a:latin typeface="Cambria"/>
              </a:rPr>
              <a:t>1</a:t>
            </a:r>
            <a:r>
              <a:rPr lang="tr-TR" dirty="0" smtClean="0">
                <a:latin typeface="Cambria"/>
              </a:rPr>
              <a:t>  - ÇO </a:t>
            </a:r>
            <a:r>
              <a:rPr lang="tr-TR" baseline="-25000" dirty="0" smtClean="0">
                <a:latin typeface="Cambria"/>
              </a:rPr>
              <a:t>3</a:t>
            </a:r>
          </a:p>
          <a:p>
            <a:pPr marR="80" algn="just"/>
            <a:r>
              <a:rPr lang="tr-TR" dirty="0" smtClean="0">
                <a:latin typeface="Cambria"/>
              </a:rPr>
              <a:t>   Net üretim = NÜ= ÇO </a:t>
            </a:r>
            <a:r>
              <a:rPr lang="tr-TR" baseline="-25000" dirty="0" smtClean="0">
                <a:latin typeface="Cambria"/>
              </a:rPr>
              <a:t>2</a:t>
            </a:r>
            <a:r>
              <a:rPr lang="tr-TR" dirty="0" smtClean="0">
                <a:latin typeface="Cambria"/>
              </a:rPr>
              <a:t> - ÇO </a:t>
            </a:r>
            <a:r>
              <a:rPr lang="tr-TR" baseline="-25000" dirty="0" smtClean="0">
                <a:latin typeface="Cambria"/>
              </a:rPr>
              <a:t>1</a:t>
            </a:r>
          </a:p>
          <a:p>
            <a:pPr marR="80" algn="just"/>
            <a:r>
              <a:rPr lang="tr-TR" dirty="0" smtClean="0">
                <a:latin typeface="Cambria"/>
              </a:rPr>
              <a:t>   Brüt üretim = net üretim + solunum, yani</a:t>
            </a:r>
          </a:p>
          <a:p>
            <a:pPr marR="80" algn="just"/>
            <a:r>
              <a:rPr lang="tr-TR" dirty="0" smtClean="0">
                <a:latin typeface="Cambria"/>
              </a:rPr>
              <a:t>BÜ = ( ÇO</a:t>
            </a:r>
            <a:r>
              <a:rPr lang="tr-TR" baseline="-25000" dirty="0" smtClean="0">
                <a:latin typeface="Cambria"/>
              </a:rPr>
              <a:t>2</a:t>
            </a:r>
            <a:r>
              <a:rPr lang="tr-TR" dirty="0" smtClean="0">
                <a:latin typeface="Cambria"/>
              </a:rPr>
              <a:t>  -  ÇO</a:t>
            </a:r>
            <a:r>
              <a:rPr lang="tr-TR" baseline="-25000" dirty="0" smtClean="0">
                <a:latin typeface="Cambria"/>
              </a:rPr>
              <a:t>1</a:t>
            </a:r>
            <a:r>
              <a:rPr lang="tr-TR" dirty="0" smtClean="0">
                <a:latin typeface="Cambria"/>
              </a:rPr>
              <a:t> ) + (  ÇO </a:t>
            </a:r>
            <a:r>
              <a:rPr lang="tr-TR" baseline="-25000" dirty="0" smtClean="0">
                <a:latin typeface="Cambria"/>
              </a:rPr>
              <a:t>1</a:t>
            </a:r>
            <a:r>
              <a:rPr lang="tr-TR" dirty="0" smtClean="0">
                <a:latin typeface="Cambria"/>
              </a:rPr>
              <a:t>  -  ÇO </a:t>
            </a:r>
            <a:r>
              <a:rPr lang="tr-TR" baseline="-25000" dirty="0" smtClean="0">
                <a:latin typeface="Cambria"/>
              </a:rPr>
              <a:t>3</a:t>
            </a:r>
            <a:r>
              <a:rPr lang="tr-TR" dirty="0" smtClean="0">
                <a:latin typeface="Cambria"/>
              </a:rPr>
              <a:t> ) ,      </a:t>
            </a:r>
          </a:p>
          <a:p>
            <a:pPr marR="80" algn="just"/>
            <a:r>
              <a:rPr lang="tr-TR" dirty="0" smtClean="0">
                <a:latin typeface="Cambria"/>
              </a:rPr>
              <a:t>BÜ = ÇO </a:t>
            </a:r>
            <a:r>
              <a:rPr lang="tr-TR" baseline="-25000" dirty="0" smtClean="0">
                <a:latin typeface="Cambria"/>
              </a:rPr>
              <a:t>2</a:t>
            </a:r>
            <a:r>
              <a:rPr lang="tr-TR" dirty="0" smtClean="0">
                <a:latin typeface="Cambria"/>
              </a:rPr>
              <a:t> -  ÇO</a:t>
            </a:r>
            <a:r>
              <a:rPr lang="tr-TR" baseline="-25000" dirty="0" smtClean="0">
                <a:latin typeface="Cambria"/>
              </a:rPr>
              <a:t>3 </a:t>
            </a:r>
          </a:p>
          <a:p>
            <a:r>
              <a:rPr lang="tr-TR" sz="3200" baseline="-25000" dirty="0" smtClean="0">
                <a:latin typeface="Cambria"/>
              </a:rPr>
              <a:t>Deniz ve göllerde derine  doğru inildikçe ışık miktarı azalır. Işık miktarının azalması da fotosentezi azaltır. Böylece belirli bir derinlikte fotosentez ile üretilen oksijen miktarı ile solunumla tüketilen oksijen miktarı birbirine eşit olur. Bu derinliğe "ışık dengeleme seviyesi" denir. Örnek; Siyah ve şeffaf şişelerle yapılan bir alg üretimi deneyinde aşağıdaki çözünmüş</a:t>
            </a:r>
            <a:r>
              <a:rPr lang="tr-TR" sz="3200" dirty="0" smtClean="0">
                <a:latin typeface="Cambria"/>
              </a:rPr>
              <a:t>  </a:t>
            </a:r>
            <a:r>
              <a:rPr lang="tr-TR" sz="2000" dirty="0" smtClean="0">
                <a:latin typeface="Cambria"/>
              </a:rPr>
              <a:t>oksijen konsantrasyonları bulunmuştur. </a:t>
            </a:r>
            <a:endParaRPr lang="tr-TR"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solidFill>
                  <a:schemeClr val="bg1">
                    <a:lumMod val="65000"/>
                  </a:schemeClr>
                </a:solidFill>
              </a:rPr>
              <a:t>o</a:t>
            </a:r>
            <a:endParaRPr lang="tr-TR" dirty="0">
              <a:solidFill>
                <a:schemeClr val="bg1">
                  <a:lumMod val="65000"/>
                </a:schemeClr>
              </a:solidFill>
            </a:endParaRPr>
          </a:p>
        </p:txBody>
      </p:sp>
      <p:graphicFrame>
        <p:nvGraphicFramePr>
          <p:cNvPr id="7170" name="Object 2"/>
          <p:cNvGraphicFramePr>
            <a:graphicFrameLocks noChangeAspect="1"/>
          </p:cNvGraphicFramePr>
          <p:nvPr/>
        </p:nvGraphicFramePr>
        <p:xfrm>
          <a:off x="428596" y="571480"/>
          <a:ext cx="8532377" cy="4857784"/>
        </p:xfrm>
        <a:graphic>
          <a:graphicData uri="http://schemas.openxmlformats.org/presentationml/2006/ole">
            <p:oleObj spid="_x0000_s7170" name="Belge" r:id="rId3" imgW="6300830" imgH="2057474" progId="Word.Document.12">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530352"/>
            <a:ext cx="8258204" cy="4187952"/>
          </a:xfrm>
        </p:spPr>
        <p:txBody>
          <a:bodyPr>
            <a:normAutofit fontScale="85000" lnSpcReduction="20000"/>
          </a:bodyPr>
          <a:lstStyle/>
          <a:p>
            <a:pPr algn="just" fontAlgn="base"/>
            <a:r>
              <a:rPr lang="tr-TR" dirty="0" smtClean="0"/>
              <a:t>Doğada canlılar başka bir canlıyı besin olarak kullanırken kendileri de başka canlıların besini olurlar. Canlıların birbirlerini tüketmelerine göre sıralanmaları ile oluşan zincire besin zinciri denir.</a:t>
            </a:r>
          </a:p>
          <a:p>
            <a:pPr algn="just" fontAlgn="base"/>
            <a:r>
              <a:rPr lang="tr-TR" dirty="0" smtClean="0"/>
              <a:t>Besin zinciri;üretici, tüketici ve ayrıştırıcılardan oluşur. Üreticiler besin zincirinde ilk basamakta yer alır. Üreticiler kendi besinini üreten (fotosentez yapan) canlılardır. Tüketiciler otla beslenen ve etle beslenen olarak ikiye ayrılır. Ayrıştırıcılar ölmüş bitki ve hayvan artıklarını parçalayarak doğaya kazandıran mikroskobik canlılardır. Ayrıştırıcılar besin zincirinin her basamağında görev yaparlar.</a:t>
            </a:r>
          </a:p>
          <a:p>
            <a:pPr algn="just"/>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530352"/>
            <a:ext cx="8329642" cy="6113358"/>
          </a:xfrm>
        </p:spPr>
        <p:txBody>
          <a:bodyPr>
            <a:normAutofit/>
          </a:bodyPr>
          <a:lstStyle/>
          <a:p>
            <a:pPr algn="ctr"/>
            <a:r>
              <a:rPr lang="tr-TR" sz="2000" dirty="0" smtClean="0"/>
              <a:t>TERMODİNAMİK YASALARININ EKOSİSTEMLER AÇISINDAN DE⁄ERLENDİRİLMESİ </a:t>
            </a:r>
          </a:p>
          <a:p>
            <a:pPr algn="just"/>
            <a:r>
              <a:rPr lang="tr-TR" sz="2000" dirty="0" smtClean="0"/>
              <a:t>Birinci termodinamik kanununa göre; "enerji yoktan var edilemez ya da var olan bir enerji yok edilemez". Ancak çeşitli yollarla bir şekilden öbür </a:t>
            </a:r>
            <a:r>
              <a:rPr lang="tr-TR" sz="2000" dirty="0" err="1" smtClean="0"/>
              <a:t>şekile</a:t>
            </a:r>
            <a:r>
              <a:rPr lang="tr-TR" sz="2000" dirty="0" smtClean="0"/>
              <a:t> dönüştürülebilir. Herhangi bir sistemin enerjisi artırılabilir veya azaltılabilir. Fakat sitemin kaybettiği enerji aynı şekilde çevresine eklenmiş, kazandığı enerji de o ölçüde çevresinden eksilmiş olur. Sistem ile çevresi birlikte değerlendirilirse mevcut enerji miktarında bir değişme olmadığı görülür. Sistemin enerjisindeki azalma (E), sistemden çevreye verilen enerji (Q) ile sistem tarafından yapılan işin (W )  toplamına eşittir. Yani, E = Q + W ' dır. Bu kanun gereğince, ortamda var olan enerji şekillerinin miktarı zaman içerisinde değişebilir, ancak toplam enerji miktarı devamlı sabittir ve hiçbir yolla artırılamaz veya azaltılamaz.</a:t>
            </a:r>
            <a:endParaRPr lang="tr-TR"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6113358"/>
          </a:xfrm>
        </p:spPr>
        <p:txBody>
          <a:bodyPr>
            <a:normAutofit fontScale="85000" lnSpcReduction="20000"/>
          </a:bodyPr>
          <a:lstStyle/>
          <a:p>
            <a:pPr algn="just"/>
            <a:r>
              <a:rPr lang="tr-TR" dirty="0" smtClean="0"/>
              <a:t>İkinci termodinamik kanununa göre; "enerji daima daha yoğun ve düzenli halden, daha az yoğun ve düzensiz hale dönüşme eğilimindedir". Enerji yoğun ve düzenli olduğu halde daha çok işgücüne sahiptir. Daha az yoğun ve dağınık halden ise çoğunlukla ısı enerjisi kastedilir. Bu kanun ekolojik olarak; "Bir ekosistemdeki besin zincirinin bir öğesinden diğerine olan enerji akımı ve enerji dönüşümü esnasında, o sistemin çevresi ile olan karşılıklı ilişkileri sonucunda belirli bir enerji ısı olarak açığa çıkar " şeklinde ifade edilebilir. Oluşan bu ısının bir kısmı işe çevrilir, diğer bir kısmı ise % 10 yasasına göre sistem tarafından kaybedilir yani çevresine verilir. Bu yasaya göre,  her enerji dönüşümünde enerjinin büyük bir kısmı (yaklaşık % 90 'u ) iş yapamayacak şekle dönüşür ve sistemin çevresine ısı olarak verilir. Besin piramidinde bu olay açıkça görülebilir.</a:t>
            </a:r>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4827474"/>
          </a:xfrm>
        </p:spPr>
        <p:txBody>
          <a:bodyPr>
            <a:normAutofit fontScale="92500" lnSpcReduction="10000"/>
          </a:bodyPr>
          <a:lstStyle/>
          <a:p>
            <a:pPr algn="just"/>
            <a:r>
              <a:rPr lang="tr-TR" dirty="0" smtClean="0"/>
              <a:t>Üçüncü termodinamik yasasına göre de; "devamlı olarak redüksiyona uğrayan ( bozulan ) bir sistemin sıcaklığı mutlak sıfıra ( - 273 C ) düşmez".  Bu kural da ekosistemlerdeki besin zincirleri için geçerlidir. Her besin zinciri çevresi ile karşılıklı ilişkilerde bulunduğundan ekosistemlerde madde ve enerji bir öğeden ötekine geçer. Bu nedenle bir öğede madde ve enerji azalabilir fakat çevre ile olan karşılıklı ilişkiler </a:t>
            </a:r>
            <a:r>
              <a:rPr lang="tr-TR" dirty="0" err="1" smtClean="0"/>
              <a:t>sonuçu</a:t>
            </a:r>
            <a:r>
              <a:rPr lang="tr-TR" dirty="0" smtClean="0"/>
              <a:t> bu azalma ile madde ve enerji tamamen tükenmez. </a:t>
            </a:r>
          </a:p>
          <a:p>
            <a:pPr algn="just"/>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6184796"/>
          </a:xfrm>
        </p:spPr>
        <p:txBody>
          <a:bodyPr>
            <a:normAutofit fontScale="77500" lnSpcReduction="20000"/>
          </a:bodyPr>
          <a:lstStyle/>
          <a:p>
            <a:pPr algn="just"/>
            <a:r>
              <a:rPr lang="tr-TR" dirty="0" smtClean="0"/>
              <a:t>Özet olarak termodinamik kanunları sınırlı da olsa ekosistemler için de geçerlidir.  Güneş enerjisinin gerek direkt ısıtması  ve gerekse ototrof organizmalar tarafından organik maddeye çevrilip diğer çanlılara aktarılması ile ekosistemlerde bir enerji akışı devamlılığı ve dengesi vardır. Bu denge ekosistemlerin güneş enerjisi ile devamlı desteklenmesi ve ekosistemlerin geri besleme mekanizmaları ile korunmaktadır.</a:t>
            </a:r>
          </a:p>
          <a:p>
            <a:pPr algn="just"/>
            <a:r>
              <a:rPr lang="tr-TR" dirty="0" smtClean="0"/>
              <a:t>Bu nedenle ikinci termodinamik kanununda belirtilen ekosistemlerin düzensizliğe doğru gitmesi eğilimi engellenmeye çalışılır. Böylece ekosistemler kendi düzenlerini koruma ve  devamlı </a:t>
            </a:r>
            <a:r>
              <a:rPr lang="tr-TR" dirty="0" err="1" smtClean="0"/>
              <a:t>klimax</a:t>
            </a:r>
            <a:r>
              <a:rPr lang="tr-TR" dirty="0" smtClean="0"/>
              <a:t> topluma (daha kararlı ve maksimum ürüne sahip bir hale ) geçme eğilimindedirler. </a:t>
            </a:r>
          </a:p>
          <a:p>
            <a:pPr algn="just"/>
            <a:r>
              <a:rPr lang="tr-TR" dirty="0" smtClean="0"/>
              <a:t>Bu denge özellikle </a:t>
            </a:r>
            <a:r>
              <a:rPr lang="tr-TR" dirty="0" err="1" smtClean="0"/>
              <a:t>antropojen</a:t>
            </a:r>
            <a:r>
              <a:rPr lang="tr-TR" dirty="0" smtClean="0"/>
              <a:t> ve doğal etkilerle lokal de olsa zaman zaman sarsılmaktadır. Ama her durumda doğada ilk doğal koşullardan uzak da olsa yeni bir denge oluşmaktadır. </a:t>
            </a:r>
          </a:p>
          <a:p>
            <a:pPr algn="just"/>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r>
              <a:rPr lang="tr-TR" dirty="0" smtClean="0"/>
              <a:t>Sonuç olarak termodinamik yasaları ekosistemler için de geçerli olup, ekosistemler açık sistemler olduğu için ekosistem içinden ekosistem dışına madde ve enerji gidiş gelişi (alış-verişi) olmaktadır. </a:t>
            </a: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Rastgele</a:t>
            </a:r>
            <a:endParaRPr lang="tr-TR"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4" name="3 İçerik Yer Tutucusu" descr="yasaremice03.JPG"/>
          <p:cNvPicPr>
            <a:picLocks noGrp="1" noChangeAspect="1"/>
          </p:cNvPicPr>
          <p:nvPr>
            <p:ph idx="1"/>
          </p:nvPr>
        </p:nvPicPr>
        <p:blipFill>
          <a:blip r:embed="rId2"/>
          <a:stretch>
            <a:fillRect/>
          </a:stretch>
        </p:blipFill>
        <p:spPr>
          <a:xfrm>
            <a:off x="1803135" y="530225"/>
            <a:ext cx="5583767" cy="418782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844" y="530352"/>
            <a:ext cx="8543956" cy="6041920"/>
          </a:xfrm>
        </p:spPr>
        <p:txBody>
          <a:bodyPr>
            <a:normAutofit fontScale="85000" lnSpcReduction="10000"/>
          </a:bodyPr>
          <a:lstStyle/>
          <a:p>
            <a:pPr algn="just"/>
            <a:r>
              <a:rPr lang="tr-TR" dirty="0" smtClean="0"/>
              <a:t>Besin zinciri; organizmalar arasında kimin kimi   yediğini gösteren bir seri beslenme ilişkileridir, şeklinde tanımlanabilir. Besin zincirine örnek olarak;</a:t>
            </a:r>
          </a:p>
          <a:p>
            <a:pPr algn="just"/>
            <a:r>
              <a:rPr lang="tr-TR" dirty="0" smtClean="0"/>
              <a:t>Su bitkileri - balık - balıkçıl</a:t>
            </a:r>
          </a:p>
          <a:p>
            <a:pPr algn="just"/>
            <a:r>
              <a:rPr lang="tr-TR" dirty="0" smtClean="0"/>
              <a:t>Su bitkisi atıkları - bakteriler -  karides - balık </a:t>
            </a:r>
          </a:p>
          <a:p>
            <a:pPr algn="just"/>
            <a:r>
              <a:rPr lang="tr-TR" dirty="0" err="1" smtClean="0"/>
              <a:t>Fitoplanktonlar</a:t>
            </a:r>
            <a:r>
              <a:rPr lang="tr-TR" dirty="0" smtClean="0"/>
              <a:t> – </a:t>
            </a:r>
            <a:r>
              <a:rPr lang="tr-TR" dirty="0" err="1" smtClean="0"/>
              <a:t>zooplanktonlar</a:t>
            </a:r>
            <a:r>
              <a:rPr lang="tr-TR" dirty="0" smtClean="0"/>
              <a:t> - küçük deniz canlıları - Büyük balıklar - yırtıcılar</a:t>
            </a:r>
          </a:p>
          <a:p>
            <a:pPr algn="just"/>
            <a:r>
              <a:rPr lang="tr-TR" dirty="0" smtClean="0"/>
              <a:t>Ot- geyik- Kaplan</a:t>
            </a:r>
          </a:p>
          <a:p>
            <a:pPr algn="just"/>
            <a:r>
              <a:rPr lang="tr-TR" dirty="0" smtClean="0"/>
              <a:t>Ot-tavşan-tilki-kurt </a:t>
            </a:r>
          </a:p>
          <a:p>
            <a:pPr algn="just"/>
            <a:r>
              <a:rPr lang="tr-TR" dirty="0" smtClean="0"/>
              <a:t>Ot - koyun - insan,  gibi doğada birçok örnek verilebilir. </a:t>
            </a:r>
          </a:p>
          <a:p>
            <a:pPr algn="just"/>
            <a:r>
              <a:rPr lang="tr-TR" dirty="0" smtClean="0"/>
              <a:t>Besin zincirini oluşturan ve </a:t>
            </a:r>
            <a:r>
              <a:rPr lang="tr-TR" dirty="0" err="1" smtClean="0"/>
              <a:t>primer</a:t>
            </a:r>
            <a:r>
              <a:rPr lang="tr-TR" dirty="0" smtClean="0"/>
              <a:t> üreticilerden tüketici ve ayrıştırıcılara kadar giden besin maddelerinin </a:t>
            </a:r>
            <a:r>
              <a:rPr lang="tr-TR" dirty="0" err="1" smtClean="0"/>
              <a:t>cıkış</a:t>
            </a:r>
            <a:r>
              <a:rPr lang="tr-TR" dirty="0" smtClean="0"/>
              <a:t> noktasından itibaren belirli aralıklarla dizilmiş oldukları düşünülürse bu besin basamaklarına "beslenme düzeyi" veya" beslenme basamakları" denmektedir. </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5756168"/>
          </a:xfrm>
        </p:spPr>
        <p:txBody>
          <a:bodyPr>
            <a:normAutofit fontScale="92500"/>
          </a:bodyPr>
          <a:lstStyle/>
          <a:p>
            <a:pPr algn="just"/>
            <a:r>
              <a:rPr lang="tr-TR" dirty="0" smtClean="0"/>
              <a:t>Besin zinciri birbirine paralel gittiği gibi birbirini enlemesine de kesebilir. Yani bir canlı farklı beslenme basamaklarındaki birçok canlının besini olabilir. Doğadaki gerçek beslenme de bu şekildedir.  Doğrusal olan birçok besin zincirinin bir araya gelerek, bu besin zincirlerine ait aynı ve farklı beslenme basamaklarındaki canlıların birbiri ile beslenme şeklini gösteren ilişkiler ağına da "besin ağı" denir. Organizmalar besinlerini birçok değişik şekil ve düzeyde alırlar ve böylece enerji transferi serilerinden oluşan karmaşık doku meydana gelir. Doğada gerçek beslenme şekli besin ağları biçimindedir. </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744666"/>
            <a:ext cx="8183880" cy="3755904"/>
          </a:xfrm>
        </p:spPr>
        <p:txBody>
          <a:bodyPr/>
          <a:lstStyle/>
          <a:p>
            <a:pPr algn="just"/>
            <a:r>
              <a:rPr lang="tr-TR" dirty="0" smtClean="0"/>
              <a:t>Zincirin her halkası ayrı bir tür tarafından oluşturulur. Ancak hiçbir zaman doğada tek sıralı zincire rastlanmaz. Bir canlı besin olarak birden fazla türü besin olarak kullanırken kendisi de birden çok türün besini olur. Bu durum zincirlerin birbirine karışıp beslenme ağları oluşturmasına neden olur.</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071538" y="428604"/>
            <a:ext cx="5643602" cy="5696543"/>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2920" y="530352"/>
            <a:ext cx="8183880" cy="4684598"/>
          </a:xfrm>
        </p:spPr>
        <p:txBody>
          <a:bodyPr>
            <a:normAutofit fontScale="92500"/>
          </a:bodyPr>
          <a:lstStyle/>
          <a:p>
            <a:pPr algn="just"/>
            <a:r>
              <a:rPr lang="tr-TR" dirty="0" smtClean="0"/>
              <a:t>Böylece her ekosistemde bulunan bitki türlerine bağlı olarak kendine özgü bir besin ağı oluşur ve bu da ekosistemlerin ayırt edici özelliklerinden biridir. Her ekosistemin kendine özgü beslenme karakteristikleri varsa da tüm ekosistemler dikkate alınarak beslenme karakteristikleri nitel özelliklere göre sayısallaştırılabilir. Böylece de şekil 6'de görüldüğü gibi besin piramidi oluşturulabilir. Bu  modelde beslenme  basamakları bir piramidin tabakaları şeklinde görülmektedir. </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31482" y="5092084"/>
            <a:ext cx="8355360" cy="1051560"/>
          </a:xfrm>
        </p:spPr>
        <p:txBody>
          <a:bodyPr>
            <a:noAutofit/>
          </a:bodyPr>
          <a:lstStyle/>
          <a:p>
            <a:pPr algn="just"/>
            <a:r>
              <a:rPr lang="tr-TR" sz="2800" dirty="0" smtClean="0">
                <a:solidFill>
                  <a:schemeClr val="accent2">
                    <a:lumMod val="50000"/>
                  </a:schemeClr>
                </a:solidFill>
              </a:rPr>
              <a:t>Besin piramidinde % 10 yasası geçerlidir. Bu sayede </a:t>
            </a:r>
            <a:r>
              <a:rPr lang="tr-TR" sz="2800" dirty="0" err="1" smtClean="0">
                <a:solidFill>
                  <a:schemeClr val="accent2">
                    <a:lumMod val="50000"/>
                  </a:schemeClr>
                </a:solidFill>
              </a:rPr>
              <a:t>populasyon</a:t>
            </a:r>
            <a:r>
              <a:rPr lang="tr-TR" sz="2800" dirty="0" smtClean="0">
                <a:solidFill>
                  <a:schemeClr val="accent2">
                    <a:lumMod val="50000"/>
                  </a:schemeClr>
                </a:solidFill>
              </a:rPr>
              <a:t> denetimi sağlanır</a:t>
            </a:r>
            <a:endParaRPr lang="tr-TR" sz="2800" dirty="0">
              <a:solidFill>
                <a:schemeClr val="accent2">
                  <a:lumMod val="50000"/>
                </a:schemeClr>
              </a:solidFill>
            </a:endParaRPr>
          </a:p>
        </p:txBody>
      </p:sp>
      <p:pic>
        <p:nvPicPr>
          <p:cNvPr id="2050" name="Picture 2"/>
          <p:cNvPicPr>
            <a:picLocks noGrp="1" noChangeAspect="1" noChangeArrowheads="1"/>
          </p:cNvPicPr>
          <p:nvPr>
            <p:ph idx="1"/>
          </p:nvPr>
        </p:nvPicPr>
        <p:blipFill>
          <a:blip r:embed="rId2"/>
          <a:srcRect/>
          <a:stretch>
            <a:fillRect/>
          </a:stretch>
        </p:blipFill>
        <p:spPr bwMode="auto">
          <a:xfrm>
            <a:off x="571471" y="714356"/>
            <a:ext cx="6974815" cy="4214842"/>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rünüş">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örünüş">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57</TotalTime>
  <Words>2549</Words>
  <PresentationFormat>Ekran Gösterisi (4:3)</PresentationFormat>
  <Paragraphs>96</Paragraphs>
  <Slides>35</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35</vt:i4>
      </vt:variant>
    </vt:vector>
  </HeadingPairs>
  <TitlesOfParts>
    <vt:vector size="37" baseType="lpstr">
      <vt:lpstr>Görünüş</vt:lpstr>
      <vt:lpstr>Belge</vt:lpstr>
      <vt:lpstr>BESLENME BASAMAKLARI, BESİN ZİNCİRİ, BESİN AĞI VE BESİN PİRAMİDİ  </vt:lpstr>
      <vt:lpstr>Slayt 2</vt:lpstr>
      <vt:lpstr>Slayt 3</vt:lpstr>
      <vt:lpstr>Slayt 4</vt:lpstr>
      <vt:lpstr>Slayt 5</vt:lpstr>
      <vt:lpstr>Slayt 6</vt:lpstr>
      <vt:lpstr>Slayt 7</vt:lpstr>
      <vt:lpstr>Slayt 8</vt:lpstr>
      <vt:lpstr>Besin piramidinde % 10 yasası geçerlidir. Bu sayede populasyon denetimi sağlanır</vt:lpstr>
      <vt:lpstr>Besin piramidinde  aşağıdan yukarıya doğru * Canlı sayısı azalır, * Tür sayısı azalır, * Toplam besin ve enerji miktarı azalır, * Vücutta biriken zehirli madde artar,</vt:lpstr>
      <vt:lpstr>Slayt 11</vt:lpstr>
      <vt:lpstr>Slayt 12</vt:lpstr>
      <vt:lpstr>Slayt 13</vt:lpstr>
      <vt:lpstr>Slayt 14</vt:lpstr>
      <vt:lpstr>Not: 70 kg. ağırlığında bir insan günde yaklaşık olarak 12000 Kj.=12000 / 4.19 = 2860 Kcal. enerjiye  gereksinim duyar. 1 kalori = 4.1868 joule’dur.  </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Rastgele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BESLENME BASAMAKLARI, BESİN ZİNCİRİ, BESİN AĞI VE BESİN PİRAMİDİ  </dc:title>
  <dc:creator>YAŞAR NUHOĞLU</dc:creator>
  <cp:lastModifiedBy>YAŞAR NUHOĞLU</cp:lastModifiedBy>
  <cp:revision>7</cp:revision>
  <dcterms:created xsi:type="dcterms:W3CDTF">2016-03-30T17:45:07Z</dcterms:created>
  <dcterms:modified xsi:type="dcterms:W3CDTF">2016-04-06T17:48:54Z</dcterms:modified>
</cp:coreProperties>
</file>