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8" r:id="rId2"/>
    <p:sldId id="259" r:id="rId3"/>
    <p:sldId id="260" r:id="rId4"/>
    <p:sldId id="262" r:id="rId5"/>
    <p:sldId id="263" r:id="rId6"/>
    <p:sldId id="264" r:id="rId7"/>
    <p:sldId id="265" r:id="rId8"/>
    <p:sldId id="329" r:id="rId9"/>
    <p:sldId id="331" r:id="rId10"/>
    <p:sldId id="332" r:id="rId11"/>
    <p:sldId id="333" r:id="rId12"/>
    <p:sldId id="334" r:id="rId13"/>
    <p:sldId id="335" r:id="rId14"/>
    <p:sldId id="281" r:id="rId15"/>
    <p:sldId id="280" r:id="rId16"/>
    <p:sldId id="282"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9" r:id="rId30"/>
    <p:sldId id="278" r:id="rId31"/>
    <p:sldId id="284" r:id="rId32"/>
    <p:sldId id="336" r:id="rId33"/>
    <p:sldId id="337" r:id="rId34"/>
    <p:sldId id="338" r:id="rId35"/>
    <p:sldId id="347" r:id="rId36"/>
    <p:sldId id="339" r:id="rId37"/>
    <p:sldId id="340" r:id="rId38"/>
    <p:sldId id="341" r:id="rId39"/>
    <p:sldId id="283"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65" autoAdjust="0"/>
    <p:restoredTop sz="94660"/>
  </p:normalViewPr>
  <p:slideViewPr>
    <p:cSldViewPr>
      <p:cViewPr varScale="1">
        <p:scale>
          <a:sx n="81" d="100"/>
          <a:sy n="81" d="100"/>
        </p:scale>
        <p:origin x="-14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04.03.2016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pPr/>
              <a:t>04.03.2016</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pPr/>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3- </a:t>
            </a:r>
            <a:r>
              <a:rPr lang="tr-TR" sz="4400" dirty="0" smtClean="0"/>
              <a:t>SİSTEM VE OKOSİSTEM</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6958" y="3284984"/>
            <a:ext cx="6005080" cy="299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271067"/>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1256581"/>
            <a:ext cx="2863827" cy="186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03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634082"/>
          </a:xfrm>
        </p:spPr>
        <p:txBody>
          <a:bodyPr>
            <a:normAutofit fontScale="90000"/>
          </a:bodyPr>
          <a:lstStyle/>
          <a:p>
            <a:r>
              <a:rPr lang="tr-TR" dirty="0">
                <a:effectLst/>
              </a:rPr>
              <a:t> İnsanlar </a:t>
            </a:r>
            <a:endParaRPr lang="tr-TR" dirty="0"/>
          </a:p>
        </p:txBody>
      </p:sp>
      <p:sp>
        <p:nvSpPr>
          <p:cNvPr id="3" name="İçerik Yer Tutucusu 2"/>
          <p:cNvSpPr>
            <a:spLocks noGrp="1"/>
          </p:cNvSpPr>
          <p:nvPr>
            <p:ph idx="1"/>
          </p:nvPr>
        </p:nvSpPr>
        <p:spPr>
          <a:xfrm>
            <a:off x="1115616" y="1052736"/>
            <a:ext cx="7818072" cy="5195664"/>
          </a:xfrm>
        </p:spPr>
        <p:txBody>
          <a:bodyPr>
            <a:normAutofit fontScale="70000" lnSpcReduction="20000"/>
          </a:bodyPr>
          <a:lstStyle/>
          <a:p>
            <a:pPr algn="just"/>
            <a:r>
              <a:rPr lang="tr-TR" sz="3400" dirty="0"/>
              <a:t>Fonksiyonel olarak hayvanlarla beraber tüketiciler grubunu oluştururlar. </a:t>
            </a:r>
            <a:r>
              <a:rPr lang="tr-TR" sz="3400" dirty="0">
                <a:solidFill>
                  <a:srgbClr val="FF0000"/>
                </a:solidFill>
              </a:rPr>
              <a:t>Canlı faktörler içerisinde apayrı bir yeri vardır. Diğer tüm canlılar bulundukları çevrenin doğal koşullarına uymasına rağmen insanlar doğayı değiştirir, kendine uydurur. Bu nedenle doğada apayrı bir fonksiyona sahiptir. </a:t>
            </a:r>
            <a:r>
              <a:rPr lang="tr-TR" sz="3400" dirty="0"/>
              <a:t>Diğer canlılar doğal kaynakları hemen hemen hiç değiştirmeden kullanmasına rağmen, insanlar doğal kaynakları birçok farklı şekilde değiştirerek kendi amaçlarına uygun barınaklar, yiyecekler, giyecekler, ulaşım araçları, savaş araçları ve sayısız ürün oluşturur. Bu esnada da ekoloji bilim dalının doğmasında en önemli etken olan çevre kirleticileri oluşturarak doğaya (alıcı ortama) verir. Böylece doğayı ve doğal (ekolojik) dengeyi alt üst eder. Amaç, az emekle çok iş yapmak olduğu için doğal dengeyi düşünmez (çok az düşünür). Böylece ekosistemler hiçbir zaman doğal haliyle kalmaz ve insan tarafından değiştirilir. </a:t>
            </a:r>
          </a:p>
          <a:p>
            <a:endParaRPr lang="tr-TR" dirty="0"/>
          </a:p>
        </p:txBody>
      </p:sp>
    </p:spTree>
    <p:extLst>
      <p:ext uri="{BB962C8B-B14F-4D97-AF65-F5344CB8AC3E}">
        <p14:creationId xmlns:p14="http://schemas.microsoft.com/office/powerpoint/2010/main" val="287167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634082"/>
          </a:xfrm>
        </p:spPr>
        <p:txBody>
          <a:bodyPr>
            <a:normAutofit fontScale="90000"/>
          </a:bodyPr>
          <a:lstStyle/>
          <a:p>
            <a:r>
              <a:rPr lang="tr-TR" dirty="0">
                <a:effectLst/>
              </a:rPr>
              <a:t>Hayvanlar</a:t>
            </a:r>
            <a:endParaRPr lang="tr-TR" dirty="0"/>
          </a:p>
        </p:txBody>
      </p:sp>
      <p:sp>
        <p:nvSpPr>
          <p:cNvPr id="3" name="İçerik Yer Tutucusu 2"/>
          <p:cNvSpPr>
            <a:spLocks noGrp="1"/>
          </p:cNvSpPr>
          <p:nvPr>
            <p:ph idx="1"/>
          </p:nvPr>
        </p:nvSpPr>
        <p:spPr>
          <a:xfrm>
            <a:off x="1043608" y="1124744"/>
            <a:ext cx="7890080" cy="5123656"/>
          </a:xfrm>
        </p:spPr>
        <p:txBody>
          <a:bodyPr>
            <a:normAutofit fontScale="77500" lnSpcReduction="20000"/>
          </a:bodyPr>
          <a:lstStyle/>
          <a:p>
            <a:pPr algn="just"/>
            <a:r>
              <a:rPr lang="tr-TR" dirty="0"/>
              <a:t>Fonksiyonel olarak insanlarla beraber tüketiciler grubunu oluştururlar. Beslenme açısından etobur (</a:t>
            </a:r>
            <a:r>
              <a:rPr lang="tr-TR" dirty="0" err="1"/>
              <a:t>carnivor</a:t>
            </a:r>
            <a:r>
              <a:rPr lang="tr-TR" dirty="0"/>
              <a:t>) ve </a:t>
            </a:r>
            <a:r>
              <a:rPr lang="tr-TR" dirty="0" err="1"/>
              <a:t>otobur</a:t>
            </a:r>
            <a:r>
              <a:rPr lang="tr-TR" dirty="0"/>
              <a:t> (</a:t>
            </a:r>
            <a:r>
              <a:rPr lang="tr-TR" dirty="0" err="1"/>
              <a:t>herbivor</a:t>
            </a:r>
            <a:r>
              <a:rPr lang="tr-TR" dirty="0"/>
              <a:t>) ve et ve ot yiyenler (omnivor) olmak üzere üç gruba ayrılırlar. </a:t>
            </a:r>
            <a:r>
              <a:rPr lang="tr-TR" dirty="0" err="1"/>
              <a:t>Otoburlar</a:t>
            </a:r>
            <a:r>
              <a:rPr lang="tr-TR" dirty="0"/>
              <a:t> bitkilerin fotosentezle ürettikleri organik maddeleri kullanarak yaşarlar. Bitkilerden aldıkları bitkisel besinleri kendi dokularında kullanarak hayvansal besinlere dönüştürürler. Etoburlar diğer hayvanlarla beslenirken et ve ot yiyenler hem bitkisel hem de hayvansal besinlerle beslenirler. Beslenme etkinlikleri esnasında beslendikleri canlı türünün </a:t>
            </a:r>
            <a:r>
              <a:rPr lang="tr-TR" dirty="0" err="1"/>
              <a:t>populasyon</a:t>
            </a:r>
            <a:r>
              <a:rPr lang="tr-TR" dirty="0"/>
              <a:t> denetimini yaparak doğal dengeye katkıda bulunurlar. </a:t>
            </a:r>
          </a:p>
          <a:p>
            <a:pPr algn="just"/>
            <a:r>
              <a:rPr lang="tr-TR" dirty="0"/>
              <a:t>Yuva yapma gibi bazı istisnalar hariç tutulursa doğal kaynakları hemen hemen hiç değiştirmeden kullanırlar. Yuva yapma olayı da doğaya ve doğal koşullara uyma amacıyla yapılır ve doğayı minimum tahrip eder. </a:t>
            </a:r>
          </a:p>
          <a:p>
            <a:pPr algn="just"/>
            <a:endParaRPr lang="tr-TR" dirty="0"/>
          </a:p>
        </p:txBody>
      </p:sp>
    </p:spTree>
    <p:extLst>
      <p:ext uri="{BB962C8B-B14F-4D97-AF65-F5344CB8AC3E}">
        <p14:creationId xmlns:p14="http://schemas.microsoft.com/office/powerpoint/2010/main" val="321573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706090"/>
          </a:xfrm>
        </p:spPr>
        <p:txBody>
          <a:bodyPr>
            <a:normAutofit fontScale="90000"/>
          </a:bodyPr>
          <a:lstStyle/>
          <a:p>
            <a:r>
              <a:rPr lang="tr-TR" dirty="0">
                <a:effectLst/>
              </a:rPr>
              <a:t>Bitkiler (Üreticiler) </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a:t>Canlılığın temeli sayılırlar. Havadan karbondioksiti, topraktan su ve mineral maddeleri alarak güneş enerjisini </a:t>
            </a:r>
            <a:r>
              <a:rPr lang="tr-TR" dirty="0" err="1"/>
              <a:t>kulanarak</a:t>
            </a:r>
            <a:r>
              <a:rPr lang="tr-TR" dirty="0"/>
              <a:t> klorofil sayesinde organik maddeleri sentezlerler. Bu organik maddeler besin basamakları ile diğer canlılar tarafından kullanılır. </a:t>
            </a:r>
            <a:endParaRPr lang="tr-TR" dirty="0" smtClean="0"/>
          </a:p>
          <a:p>
            <a:pPr algn="just"/>
            <a:r>
              <a:rPr lang="tr-TR" dirty="0" smtClean="0"/>
              <a:t>Temel </a:t>
            </a:r>
            <a:r>
              <a:rPr lang="tr-TR" dirty="0"/>
              <a:t>üreticiliklerinden dolayı bazı bilim adamlarının </a:t>
            </a:r>
            <a:r>
              <a:rPr lang="tr-TR" dirty="0">
                <a:solidFill>
                  <a:srgbClr val="00B0F0"/>
                </a:solidFill>
              </a:rPr>
              <a:t>“Bugün herhangi bir bitkiye teşekkür ettiniz mi?”</a:t>
            </a:r>
            <a:r>
              <a:rPr lang="tr-TR" dirty="0">
                <a:solidFill>
                  <a:srgbClr val="FF0000"/>
                </a:solidFill>
              </a:rPr>
              <a:t> </a:t>
            </a:r>
            <a:r>
              <a:rPr lang="tr-TR" dirty="0"/>
              <a:t>ibaresine muhatap olurlar. </a:t>
            </a:r>
          </a:p>
          <a:p>
            <a:pPr algn="just"/>
            <a:endParaRPr lang="tr-TR" dirty="0"/>
          </a:p>
        </p:txBody>
      </p:sp>
    </p:spTree>
    <p:extLst>
      <p:ext uri="{BB962C8B-B14F-4D97-AF65-F5344CB8AC3E}">
        <p14:creationId xmlns:p14="http://schemas.microsoft.com/office/powerpoint/2010/main" val="93541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16632"/>
            <a:ext cx="7498080" cy="634082"/>
          </a:xfrm>
        </p:spPr>
        <p:txBody>
          <a:bodyPr>
            <a:normAutofit fontScale="90000"/>
          </a:bodyPr>
          <a:lstStyle/>
          <a:p>
            <a:r>
              <a:rPr lang="tr-TR" dirty="0">
                <a:effectLst/>
              </a:rPr>
              <a:t>Mikroorganizmalar (ayrıştırıcılar) </a:t>
            </a:r>
            <a:endParaRPr lang="tr-TR" dirty="0"/>
          </a:p>
        </p:txBody>
      </p:sp>
      <p:sp>
        <p:nvSpPr>
          <p:cNvPr id="3" name="İçerik Yer Tutucusu 2"/>
          <p:cNvSpPr>
            <a:spLocks noGrp="1"/>
          </p:cNvSpPr>
          <p:nvPr>
            <p:ph idx="1"/>
          </p:nvPr>
        </p:nvSpPr>
        <p:spPr>
          <a:xfrm>
            <a:off x="1115616" y="836712"/>
            <a:ext cx="7818072" cy="5411688"/>
          </a:xfrm>
        </p:spPr>
        <p:txBody>
          <a:bodyPr>
            <a:noAutofit/>
          </a:bodyPr>
          <a:lstStyle/>
          <a:p>
            <a:pPr algn="just"/>
            <a:r>
              <a:rPr lang="tr-TR" sz="2400" dirty="0"/>
              <a:t>Ekosistemlerde üretici ve tüketicilerin oluşturduğu atıkları parçalayarak yeniden kullanılabilir hale getirirler. Çoğunluğu heterotroftur. Bu nedenle parçaladıkları organik maddeler aslında kendi besin kaynaklarıdır. Organik maddeleri çürütme (</a:t>
            </a:r>
            <a:r>
              <a:rPr lang="tr-TR" sz="2400" dirty="0" err="1"/>
              <a:t>saprofitizm</a:t>
            </a:r>
            <a:r>
              <a:rPr lang="tr-TR" sz="2400" dirty="0"/>
              <a:t>), </a:t>
            </a:r>
            <a:r>
              <a:rPr lang="tr-TR" sz="2400" dirty="0" err="1"/>
              <a:t>enzimatik</a:t>
            </a:r>
            <a:r>
              <a:rPr lang="tr-TR" sz="2400" dirty="0"/>
              <a:t> kimyasal yolla daha küçük moleküllere parçalama (fermantasyon) ve </a:t>
            </a:r>
            <a:r>
              <a:rPr lang="tr-TR" sz="2400" dirty="0" err="1"/>
              <a:t>mineralize</a:t>
            </a:r>
            <a:r>
              <a:rPr lang="tr-TR" sz="2400" dirty="0"/>
              <a:t> etme (minerallerine ayırma, </a:t>
            </a:r>
            <a:r>
              <a:rPr lang="tr-TR" sz="2400" dirty="0" err="1"/>
              <a:t>mineralizasyon</a:t>
            </a:r>
            <a:r>
              <a:rPr lang="tr-TR" sz="2400" dirty="0"/>
              <a:t>) işlemleri sonucu yeniden kullanım için ekolojik döngülere kazandırırlar. Çevre mühendisliğinde 'En uygun çözümü doğa bulmuştur' ilkesi gereği arıtma tesislerinde mikroorganizmaların ayrıştırma özelliğini kopya edilerek arıtma işlemini gerçekleştiririz. Ayrıştırma işleminde en fazla mantarlar ve bakteriler görev alırlar. Biyolojik arıtma tesislerinde kullandığımız aktif çamur denilen mikroorganizma kültürü çoğunlukla bakterilerden (ve </a:t>
            </a:r>
            <a:r>
              <a:rPr lang="tr-TR" sz="2400" dirty="0" err="1"/>
              <a:t>protozoalar</a:t>
            </a:r>
            <a:r>
              <a:rPr lang="tr-TR" sz="2400" dirty="0"/>
              <a:t>) oluşur. </a:t>
            </a:r>
          </a:p>
          <a:p>
            <a:pPr algn="just"/>
            <a:endParaRPr lang="tr-TR" sz="2400" dirty="0"/>
          </a:p>
        </p:txBody>
      </p:sp>
    </p:spTree>
    <p:extLst>
      <p:ext uri="{BB962C8B-B14F-4D97-AF65-F5344CB8AC3E}">
        <p14:creationId xmlns:p14="http://schemas.microsoft.com/office/powerpoint/2010/main" val="273913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EKOSİSTEM </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TÜRLERİ</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İçerik Yer Tutucusu 2"/>
          <p:cNvSpPr>
            <a:spLocks noGrp="1"/>
          </p:cNvSpPr>
          <p:nvPr>
            <p:ph idx="1"/>
          </p:nvPr>
        </p:nvSpPr>
        <p:spPr/>
        <p:txBody>
          <a:bodyPr/>
          <a:lstStyle/>
          <a:p>
            <a:pPr marL="0" indent="0">
              <a:buNone/>
            </a:pPr>
            <a:r>
              <a:rPr lang="tr-TR"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1- DOĞAL EKOSİSTEMLER</a:t>
            </a:r>
          </a:p>
          <a:p>
            <a:pPr marL="0" indent="0">
              <a:buNone/>
            </a:pPr>
            <a:r>
              <a:rPr lang="tr-TR"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2- ANTROPOJEN (İNSAN ETKİSİ İLE OLUŞAN)  EKOSİSTEMLER</a:t>
            </a:r>
            <a:endParaRPr lang="tr-TR"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39631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1. DOĞAL EKOSİSTEMLER</a:t>
            </a:r>
            <a:endParaRPr lang="tr-TR" dirty="0"/>
          </a:p>
        </p:txBody>
      </p:sp>
      <p:sp>
        <p:nvSpPr>
          <p:cNvPr id="3" name="İçerik Yer Tutucusu 2"/>
          <p:cNvSpPr>
            <a:spLocks noGrp="1"/>
          </p:cNvSpPr>
          <p:nvPr>
            <p:ph idx="1"/>
          </p:nvPr>
        </p:nvSpPr>
        <p:spPr/>
        <p:txBody>
          <a:bodyPr>
            <a:normAutofit fontScale="85000" lnSpcReduction="20000"/>
          </a:bodyPr>
          <a:lstStyle/>
          <a:p>
            <a:r>
              <a:rPr lang="tr-TR" dirty="0"/>
              <a:t>1. Sulara ait büyük ekosistemler</a:t>
            </a:r>
          </a:p>
          <a:p>
            <a:pPr lvl="1"/>
            <a:r>
              <a:rPr lang="tr-TR" dirty="0" smtClean="0"/>
              <a:t>a</a:t>
            </a:r>
            <a:r>
              <a:rPr lang="tr-TR" dirty="0"/>
              <a:t>) </a:t>
            </a:r>
            <a:r>
              <a:rPr lang="tr-TR" dirty="0" smtClean="0"/>
              <a:t>Okyanuslar</a:t>
            </a:r>
          </a:p>
          <a:p>
            <a:pPr lvl="1"/>
            <a:r>
              <a:rPr lang="tr-TR" dirty="0" smtClean="0"/>
              <a:t>b</a:t>
            </a:r>
            <a:r>
              <a:rPr lang="tr-TR" dirty="0"/>
              <a:t>) Denizler </a:t>
            </a:r>
          </a:p>
          <a:p>
            <a:pPr lvl="1"/>
            <a:r>
              <a:rPr lang="tr-TR" dirty="0" smtClean="0"/>
              <a:t>c</a:t>
            </a:r>
            <a:r>
              <a:rPr lang="tr-TR" dirty="0"/>
              <a:t>) Nehir ağızları ve deniz </a:t>
            </a:r>
            <a:r>
              <a:rPr lang="tr-TR" dirty="0" smtClean="0"/>
              <a:t>kıyıları</a:t>
            </a:r>
          </a:p>
          <a:p>
            <a:pPr lvl="1"/>
            <a:r>
              <a:rPr lang="tr-TR" dirty="0" smtClean="0"/>
              <a:t>d</a:t>
            </a:r>
            <a:r>
              <a:rPr lang="tr-TR" dirty="0"/>
              <a:t>) Nehir ve </a:t>
            </a:r>
            <a:r>
              <a:rPr lang="tr-TR" dirty="0" smtClean="0"/>
              <a:t>ırmaklar</a:t>
            </a:r>
          </a:p>
          <a:p>
            <a:pPr lvl="1"/>
            <a:r>
              <a:rPr lang="tr-TR" dirty="0" smtClean="0"/>
              <a:t>e</a:t>
            </a:r>
            <a:r>
              <a:rPr lang="tr-TR" dirty="0"/>
              <a:t>) Göl ve </a:t>
            </a:r>
            <a:r>
              <a:rPr lang="tr-TR" dirty="0" err="1" smtClean="0"/>
              <a:t>göletler,f</a:t>
            </a:r>
            <a:r>
              <a:rPr lang="tr-TR" dirty="0"/>
              <a:t>) Tatlısı bataklıkları</a:t>
            </a:r>
          </a:p>
          <a:p>
            <a:r>
              <a:rPr lang="tr-TR" dirty="0"/>
              <a:t> </a:t>
            </a:r>
            <a:r>
              <a:rPr lang="tr-TR" dirty="0" smtClean="0"/>
              <a:t>2</a:t>
            </a:r>
            <a:r>
              <a:rPr lang="tr-TR" dirty="0"/>
              <a:t>. Karasal büyük ekosistemler (</a:t>
            </a:r>
            <a:r>
              <a:rPr lang="tr-TR" dirty="0" err="1"/>
              <a:t>biyomlar</a:t>
            </a:r>
            <a:r>
              <a:rPr lang="tr-TR" dirty="0"/>
              <a:t>)</a:t>
            </a:r>
          </a:p>
          <a:p>
            <a:pPr lvl="1"/>
            <a:r>
              <a:rPr lang="tr-TR" dirty="0" smtClean="0"/>
              <a:t>a</a:t>
            </a:r>
            <a:r>
              <a:rPr lang="tr-TR" dirty="0"/>
              <a:t>) </a:t>
            </a:r>
            <a:r>
              <a:rPr lang="tr-TR" dirty="0" smtClean="0"/>
              <a:t>Çöller</a:t>
            </a:r>
          </a:p>
          <a:p>
            <a:pPr lvl="1"/>
            <a:r>
              <a:rPr lang="tr-TR" dirty="0" smtClean="0"/>
              <a:t>b</a:t>
            </a:r>
            <a:r>
              <a:rPr lang="tr-TR" dirty="0"/>
              <a:t>) </a:t>
            </a:r>
            <a:r>
              <a:rPr lang="tr-TR" dirty="0" err="1" smtClean="0"/>
              <a:t>Tudralar</a:t>
            </a:r>
            <a:endParaRPr lang="tr-TR" dirty="0"/>
          </a:p>
          <a:p>
            <a:pPr lvl="1"/>
            <a:r>
              <a:rPr lang="tr-TR" dirty="0" smtClean="0"/>
              <a:t>c</a:t>
            </a:r>
            <a:r>
              <a:rPr lang="tr-TR" dirty="0"/>
              <a:t>) Step ve </a:t>
            </a:r>
            <a:r>
              <a:rPr lang="tr-TR" dirty="0" smtClean="0"/>
              <a:t>savanlar</a:t>
            </a:r>
          </a:p>
          <a:p>
            <a:pPr lvl="1"/>
            <a:r>
              <a:rPr lang="tr-TR" dirty="0" smtClean="0"/>
              <a:t>d</a:t>
            </a:r>
            <a:r>
              <a:rPr lang="tr-TR" dirty="0"/>
              <a:t>) </a:t>
            </a:r>
            <a:r>
              <a:rPr lang="tr-TR" dirty="0" smtClean="0"/>
              <a:t>Ormanlar</a:t>
            </a:r>
          </a:p>
          <a:p>
            <a:pPr lvl="1"/>
            <a:r>
              <a:rPr lang="tr-TR" dirty="0" smtClean="0"/>
              <a:t>e</a:t>
            </a:r>
            <a:r>
              <a:rPr lang="tr-TR" dirty="0"/>
              <a:t>) Orman kıyıları ve yerleşim alanları</a:t>
            </a:r>
          </a:p>
          <a:p>
            <a:endParaRPr lang="tr-TR" dirty="0"/>
          </a:p>
        </p:txBody>
      </p:sp>
    </p:spTree>
    <p:extLst>
      <p:ext uri="{BB962C8B-B14F-4D97-AF65-F5344CB8AC3E}">
        <p14:creationId xmlns:p14="http://schemas.microsoft.com/office/powerpoint/2010/main" val="154493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218258"/>
          </a:xfrm>
          <a:blipFill>
            <a:blip r:embed="rId2"/>
            <a:stretch>
              <a:fillRect/>
            </a:stretch>
          </a:blipFill>
        </p:spPr>
        <p:txBody>
          <a:bodyPr>
            <a:normAutofit fontScale="90000"/>
          </a:bodyPr>
          <a:lstStyle/>
          <a:p>
            <a:pPr marL="0" indent="0"/>
            <a:r>
              <a:rPr lang="tr-TR" dirty="0"/>
              <a:t/>
            </a:r>
            <a:br>
              <a:rPr lang="tr-TR" dirty="0"/>
            </a:br>
            <a:r>
              <a:rPr lang="tr-TR" dirty="0" smtClean="0"/>
              <a:t/>
            </a:r>
            <a:br>
              <a:rPr lang="tr-TR" dirty="0" smtClean="0"/>
            </a:br>
            <a:r>
              <a:rPr lang="tr-TR" sz="3600" dirty="0" smtClean="0"/>
              <a:t>2. ANTROPOJEN (İNSAN ETKİSİ İLE OLUŞAN)  EKOSİSTEMLER</a:t>
            </a:r>
            <a:r>
              <a:rPr lang="tr-TR" dirty="0"/>
              <a:t/>
            </a:r>
            <a:br>
              <a:rPr lang="tr-TR" dirty="0"/>
            </a:br>
            <a:endParaRPr lang="tr-TR" dirty="0"/>
          </a:p>
        </p:txBody>
      </p:sp>
      <p:sp>
        <p:nvSpPr>
          <p:cNvPr id="3" name="İçerik Yer Tutucusu 2"/>
          <p:cNvSpPr>
            <a:spLocks noGrp="1"/>
          </p:cNvSpPr>
          <p:nvPr>
            <p:ph idx="1"/>
          </p:nvPr>
        </p:nvSpPr>
        <p:spPr>
          <a:xfrm>
            <a:off x="457200" y="2780928"/>
            <a:ext cx="8229600" cy="3345235"/>
          </a:xfrm>
          <a:blipFill>
            <a:blip r:embed="rId2"/>
            <a:stretch>
              <a:fillRect/>
            </a:stretch>
          </a:blipFill>
        </p:spPr>
        <p:txBody>
          <a:bodyPr/>
          <a:lstStyle/>
          <a:p>
            <a:r>
              <a:rPr lang="tr-TR" dirty="0" smtClean="0"/>
              <a:t>Yerleşim Alanları</a:t>
            </a:r>
          </a:p>
          <a:p>
            <a:r>
              <a:rPr lang="tr-TR" dirty="0" smtClean="0"/>
              <a:t>Tarım alanları</a:t>
            </a:r>
          </a:p>
          <a:p>
            <a:r>
              <a:rPr lang="tr-TR" dirty="0" smtClean="0"/>
              <a:t>Sanayi bölgeleri </a:t>
            </a:r>
            <a:endParaRPr lang="tr-TR" dirty="0"/>
          </a:p>
        </p:txBody>
      </p:sp>
    </p:spTree>
    <p:extLst>
      <p:ext uri="{BB962C8B-B14F-4D97-AF65-F5344CB8AC3E}">
        <p14:creationId xmlns:p14="http://schemas.microsoft.com/office/powerpoint/2010/main" val="361529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r>
              <a:rPr lang="tr-TR" dirty="0"/>
              <a:t/>
            </a:r>
            <a:br>
              <a:rPr lang="tr-TR" dirty="0"/>
            </a:br>
            <a:endParaRPr lang="tr-TR" dirty="0"/>
          </a:p>
        </p:txBody>
      </p:sp>
      <p:sp>
        <p:nvSpPr>
          <p:cNvPr id="3" name="İçerik Yer Tutucusu 2"/>
          <p:cNvSpPr>
            <a:spLocks noGrp="1"/>
          </p:cNvSpPr>
          <p:nvPr>
            <p:ph idx="1"/>
          </p:nvPr>
        </p:nvSpPr>
        <p:spPr>
          <a:blipFill>
            <a:blip r:embed="rId2"/>
            <a:stretch>
              <a:fillRect/>
            </a:stretch>
          </a:blipFill>
        </p:spPr>
        <p:txBody>
          <a:bodyPr/>
          <a:lstStyle/>
          <a:p>
            <a:r>
              <a:rPr lang="tr-TR" dirty="0" smtClean="0"/>
              <a:t>Ekosistem</a:t>
            </a:r>
            <a:endParaRPr lang="tr-TR" dirty="0"/>
          </a:p>
        </p:txBody>
      </p:sp>
    </p:spTree>
    <p:extLst>
      <p:ext uri="{BB962C8B-B14F-4D97-AF65-F5344CB8AC3E}">
        <p14:creationId xmlns:p14="http://schemas.microsoft.com/office/powerpoint/2010/main" val="215564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dirty="0"/>
          </a:p>
        </p:txBody>
      </p:sp>
      <p:sp>
        <p:nvSpPr>
          <p:cNvPr id="3" name="İçerik Yer Tutucusu 2"/>
          <p:cNvSpPr>
            <a:spLocks noGrp="1"/>
          </p:cNvSpPr>
          <p:nvPr>
            <p:ph idx="1"/>
          </p:nvPr>
        </p:nvSpPr>
        <p:spPr>
          <a:blipFill>
            <a:blip r:embed="rId2"/>
            <a:stretch>
              <a:fillRect/>
            </a:stretch>
          </a:blipFill>
        </p:spPr>
        <p:txBody>
          <a:bodyPr/>
          <a:lstStyle/>
          <a:p>
            <a:r>
              <a:rPr lang="tr-TR" dirty="0"/>
              <a:t>E</a:t>
            </a:r>
          </a:p>
        </p:txBody>
      </p:sp>
    </p:spTree>
    <p:extLst>
      <p:ext uri="{BB962C8B-B14F-4D97-AF65-F5344CB8AC3E}">
        <p14:creationId xmlns:p14="http://schemas.microsoft.com/office/powerpoint/2010/main" val="301579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dirty="0"/>
          </a:p>
        </p:txBody>
      </p:sp>
      <p:sp>
        <p:nvSpPr>
          <p:cNvPr id="3" name="İçerik Yer Tutucusu 2"/>
          <p:cNvSpPr>
            <a:spLocks noGrp="1"/>
          </p:cNvSpPr>
          <p:nvPr>
            <p:ph idx="1"/>
          </p:nvPr>
        </p:nvSpPr>
        <p:spPr>
          <a:blipFill>
            <a:blip r:embed="rId2"/>
            <a:stretch>
              <a:fillRect/>
            </a:stretch>
          </a:blipFill>
        </p:spPr>
        <p:txBody>
          <a:bodyPr/>
          <a:lstStyle/>
          <a:p>
            <a:r>
              <a:rPr lang="tr-TR" dirty="0" smtClean="0"/>
              <a:t>E</a:t>
            </a:r>
            <a:endParaRPr lang="tr-TR" dirty="0"/>
          </a:p>
        </p:txBody>
      </p:sp>
    </p:spTree>
    <p:extLst>
      <p:ext uri="{BB962C8B-B14F-4D97-AF65-F5344CB8AC3E}">
        <p14:creationId xmlns:p14="http://schemas.microsoft.com/office/powerpoint/2010/main" val="140273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just"/>
            <a:r>
              <a:rPr lang="tr-TR" sz="3200" dirty="0" smtClean="0"/>
              <a:t>SİSTEM VE OKOSİSTEM</a:t>
            </a:r>
            <a:endParaRPr lang="tr-TR" sz="3200" dirty="0"/>
          </a:p>
        </p:txBody>
      </p:sp>
      <p:sp>
        <p:nvSpPr>
          <p:cNvPr id="3" name="İçerik Yer Tutucusu 2"/>
          <p:cNvSpPr>
            <a:spLocks noGrp="1"/>
          </p:cNvSpPr>
          <p:nvPr>
            <p:ph idx="1"/>
          </p:nvPr>
        </p:nvSpPr>
        <p:spPr/>
        <p:txBody>
          <a:bodyPr>
            <a:normAutofit fontScale="77500" lnSpcReduction="20000"/>
          </a:bodyPr>
          <a:lstStyle/>
          <a:p>
            <a:pPr algn="just"/>
            <a:r>
              <a:rPr lang="tr-TR" dirty="0" smtClean="0"/>
              <a:t>SİSTEM: </a:t>
            </a:r>
          </a:p>
          <a:p>
            <a:pPr algn="just"/>
            <a:r>
              <a:rPr lang="tr-TR" dirty="0"/>
              <a:t>Sistem, bir bütün olarak düşünülebilen ve bütünün çalışmasını birlikte sağlayan parça ve süreçler topluluğudur veya "Öğe, element yahut alt sistem adı verilen, bir bütün olarak düşünülebilen ve bütünün ana fonksiyonunu birlikte gerçekleştiren parça ve olaylar topluluğudur" </a:t>
            </a:r>
            <a:endParaRPr lang="tr-TR" dirty="0" smtClean="0"/>
          </a:p>
          <a:p>
            <a:pPr algn="just"/>
            <a:endParaRPr lang="tr-TR" dirty="0"/>
          </a:p>
          <a:p>
            <a:pPr algn="just"/>
            <a:r>
              <a:rPr lang="tr-TR" dirty="0" smtClean="0"/>
              <a:t>Bu </a:t>
            </a:r>
            <a:r>
              <a:rPr lang="tr-TR" dirty="0"/>
              <a:t>anlamda yan yana gelen parça ve süreçlerin bir sistem oluşturması için şu koşulları sağlaması gerekir; a) Bu parçalar, belirli bir eylemi gerçekleştirmek için sürekli olarak düzenli ilişkiler sağlayacak şekilde bir araya gelmelidir, b) Her parça veya öğe sistemin çalışmasına katkıda bulunacak bir işleve sahip olmalıdır. </a:t>
            </a:r>
          </a:p>
          <a:p>
            <a:pPr algn="just"/>
            <a:endParaRPr lang="tr-TR" dirty="0"/>
          </a:p>
        </p:txBody>
      </p:sp>
    </p:spTree>
    <p:extLst>
      <p:ext uri="{BB962C8B-B14F-4D97-AF65-F5344CB8AC3E}">
        <p14:creationId xmlns:p14="http://schemas.microsoft.com/office/powerpoint/2010/main" val="1288805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6632"/>
            <a:ext cx="8229600" cy="936104"/>
          </a:xfrm>
        </p:spPr>
        <p:txBody>
          <a:bodyPr>
            <a:normAutofit/>
          </a:bodyPr>
          <a:lstStyle/>
          <a:p>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dirty="0"/>
          </a:p>
        </p:txBody>
      </p:sp>
      <p:sp>
        <p:nvSpPr>
          <p:cNvPr id="3" name="İçerik Yer Tutucusu 2"/>
          <p:cNvSpPr>
            <a:spLocks noGrp="1"/>
          </p:cNvSpPr>
          <p:nvPr>
            <p:ph idx="1"/>
          </p:nvPr>
        </p:nvSpPr>
        <p:spPr>
          <a:xfrm>
            <a:off x="457200" y="1052736"/>
            <a:ext cx="8229600" cy="5616624"/>
          </a:xfrm>
          <a:blipFill>
            <a:blip r:embed="rId2"/>
            <a:stretch>
              <a:fillRect/>
            </a:stretch>
          </a:blipFill>
        </p:spPr>
        <p:txBody>
          <a:bodyPr/>
          <a:lstStyle/>
          <a:p>
            <a:r>
              <a:rPr lang="tr-TR" dirty="0" smtClean="0"/>
              <a:t>E</a:t>
            </a:r>
            <a:endParaRPr lang="tr-TR" dirty="0"/>
          </a:p>
        </p:txBody>
      </p:sp>
    </p:spTree>
    <p:extLst>
      <p:ext uri="{BB962C8B-B14F-4D97-AF65-F5344CB8AC3E}">
        <p14:creationId xmlns:p14="http://schemas.microsoft.com/office/powerpoint/2010/main" val="32757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35100" y="1624028"/>
            <a:ext cx="7499350" cy="444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49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dirty="0"/>
          </a:p>
        </p:txBody>
      </p:sp>
      <p:sp>
        <p:nvSpPr>
          <p:cNvPr id="3" name="İçerik Yer Tutucusu 2"/>
          <p:cNvSpPr>
            <a:spLocks noGrp="1"/>
          </p:cNvSpPr>
          <p:nvPr>
            <p:ph idx="1"/>
          </p:nvPr>
        </p:nvSpPr>
        <p:spPr>
          <a:blipFill>
            <a:blip r:embed="rId2"/>
            <a:stretch>
              <a:fillRect/>
            </a:stretch>
          </a:blipFill>
        </p:spPr>
        <p:txBody>
          <a:bodyPr/>
          <a:lstStyle/>
          <a:p>
            <a:r>
              <a:rPr lang="tr-TR" dirty="0" smtClean="0"/>
              <a:t>M</a:t>
            </a:r>
            <a:endParaRPr lang="tr-TR" dirty="0"/>
          </a:p>
        </p:txBody>
      </p:sp>
    </p:spTree>
    <p:extLst>
      <p:ext uri="{BB962C8B-B14F-4D97-AF65-F5344CB8AC3E}">
        <p14:creationId xmlns:p14="http://schemas.microsoft.com/office/powerpoint/2010/main" val="3763079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dirty="0"/>
          </a:p>
        </p:txBody>
      </p:sp>
      <p:sp>
        <p:nvSpPr>
          <p:cNvPr id="3" name="İçerik Yer Tutucusu 2"/>
          <p:cNvSpPr>
            <a:spLocks noGrp="1"/>
          </p:cNvSpPr>
          <p:nvPr>
            <p:ph idx="1"/>
          </p:nvPr>
        </p:nvSpPr>
        <p:spPr>
          <a:blipFill>
            <a:blip r:embed="rId2"/>
            <a:stretch>
              <a:fillRect/>
            </a:stretch>
          </a:blipFill>
        </p:spPr>
        <p:txBody>
          <a:bodyPr/>
          <a:lstStyle/>
          <a:p>
            <a:r>
              <a:rPr lang="tr-TR" dirty="0" smtClean="0">
                <a:solidFill>
                  <a:schemeClr val="accent3">
                    <a:lumMod val="75000"/>
                  </a:schemeClr>
                </a:solidFill>
              </a:rPr>
              <a:t>M</a:t>
            </a:r>
            <a:endParaRPr lang="tr-TR" dirty="0">
              <a:solidFill>
                <a:schemeClr val="accent3">
                  <a:lumMod val="75000"/>
                </a:schemeClr>
              </a:solidFill>
            </a:endParaRPr>
          </a:p>
        </p:txBody>
      </p:sp>
    </p:spTree>
    <p:extLst>
      <p:ext uri="{BB962C8B-B14F-4D97-AF65-F5344CB8AC3E}">
        <p14:creationId xmlns:p14="http://schemas.microsoft.com/office/powerpoint/2010/main" val="162961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34993" y="1584960"/>
            <a:ext cx="6899564" cy="45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086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79650" y="2776537"/>
            <a:ext cx="581025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68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2800" dirty="0"/>
          </a:p>
        </p:txBody>
      </p:sp>
      <p:pic>
        <p:nvPicPr>
          <p:cNvPr id="4098" name="Picture 2" descr="C:\Users\yaşar\Pictures\10357125_10153469191750559_637329170759652745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64" y="1124744"/>
            <a:ext cx="8028384" cy="535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043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dirty="0"/>
          </a:p>
        </p:txBody>
      </p:sp>
      <p:pic>
        <p:nvPicPr>
          <p:cNvPr id="5122" name="Picture 2" descr="C:\Users\yaşar\Pictures\10425093_775212145832769_195974463477605345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28" y="1700808"/>
            <a:ext cx="6948264" cy="461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720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EKOSİSTEM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p:txBody>
          <a:bodyPr/>
          <a:lstStyle/>
          <a:p>
            <a:r>
              <a:rPr lang="tr-TR" dirty="0" smtClean="0">
                <a:solidFill>
                  <a:schemeClr val="bg1"/>
                </a:solidFill>
              </a:rPr>
              <a:t>E</a:t>
            </a:r>
            <a:endParaRPr lang="tr-TR" dirty="0">
              <a:solidFill>
                <a:schemeClr val="bg1"/>
              </a:solidFill>
            </a:endParaRPr>
          </a:p>
        </p:txBody>
      </p:sp>
      <p:pic>
        <p:nvPicPr>
          <p:cNvPr id="6146" name="Picture 2" descr="C:\Users\yaşar\Pictures\gallery_3165_79_573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345638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yaşar\Pictures\fomaing 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92677"/>
            <a:ext cx="1521786" cy="22446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yaşar\Pictures\Incredible Rock-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268760"/>
            <a:ext cx="4087069" cy="273322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yaşar\Pictures\SAM_0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662554"/>
            <a:ext cx="4260594" cy="319544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yaşar\Pictures\10891691_834838656579529_6053318460186437088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9108" y="3813158"/>
            <a:ext cx="2300844" cy="306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66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EKOSİSTEM</a:t>
            </a:r>
            <a:endParaRPr lang="tr-TR" sz="3200" dirty="0"/>
          </a:p>
        </p:txBody>
      </p:sp>
      <p:sp>
        <p:nvSpPr>
          <p:cNvPr id="3" name="İçerik Yer Tutucusu 2"/>
          <p:cNvSpPr>
            <a:spLocks noGrp="1"/>
          </p:cNvSpPr>
          <p:nvPr>
            <p:ph idx="1"/>
          </p:nvPr>
        </p:nvSpPr>
        <p:spPr>
          <a:xfrm>
            <a:off x="395536" y="1124744"/>
            <a:ext cx="8136904" cy="5400600"/>
          </a:xfrm>
          <a:blipFill>
            <a:blip r:embed="rId2" cstate="print"/>
            <a:stretch>
              <a:fillRect/>
            </a:stretch>
          </a:blipFill>
        </p:spPr>
        <p:txBody>
          <a:bodyPr/>
          <a:lstStyle/>
          <a:p>
            <a:r>
              <a:rPr lang="tr-TR" dirty="0" smtClean="0">
                <a:solidFill>
                  <a:schemeClr val="accent3">
                    <a:lumMod val="75000"/>
                  </a:schemeClr>
                </a:solidFill>
              </a:rPr>
              <a:t>Eko</a:t>
            </a:r>
            <a:endParaRPr lang="tr-TR" dirty="0">
              <a:solidFill>
                <a:schemeClr val="accent3">
                  <a:lumMod val="75000"/>
                </a:schemeClr>
              </a:solidFill>
            </a:endParaRPr>
          </a:p>
        </p:txBody>
      </p:sp>
    </p:spTree>
    <p:extLst>
      <p:ext uri="{BB962C8B-B14F-4D97-AF65-F5344CB8AC3E}">
        <p14:creationId xmlns:p14="http://schemas.microsoft.com/office/powerpoint/2010/main" val="201792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AÇIK-KAPALI-SİBERNETİK SİSTEMLER</a:t>
            </a:r>
            <a:endParaRPr lang="tr-TR" sz="3200" dirty="0"/>
          </a:p>
        </p:txBody>
      </p:sp>
      <p:sp>
        <p:nvSpPr>
          <p:cNvPr id="3" name="İçerik Yer Tutucusu 2"/>
          <p:cNvSpPr>
            <a:spLocks noGrp="1"/>
          </p:cNvSpPr>
          <p:nvPr>
            <p:ph idx="1"/>
          </p:nvPr>
        </p:nvSpPr>
        <p:spPr/>
        <p:txBody>
          <a:bodyPr>
            <a:normAutofit/>
          </a:bodyPr>
          <a:lstStyle/>
          <a:p>
            <a:pPr algn="just"/>
            <a:r>
              <a:rPr lang="tr-TR" dirty="0"/>
              <a:t>Doğada genel olarak, "açık sistemler" ve "Sibernetik sistemler" olmak üzere iki tip sistem mevcuttur. </a:t>
            </a:r>
            <a:endParaRPr lang="tr-TR" dirty="0" smtClean="0"/>
          </a:p>
          <a:p>
            <a:pPr algn="just"/>
            <a:r>
              <a:rPr lang="tr-TR" dirty="0" smtClean="0"/>
              <a:t>Ancak </a:t>
            </a:r>
            <a:r>
              <a:rPr lang="tr-TR" dirty="0"/>
              <a:t>bunların yanında teorik olarak düşünülen ve günlük hayata uygulanamayan çevresinden İzole edilmiş "kapalı </a:t>
            </a:r>
            <a:r>
              <a:rPr lang="tr-TR" dirty="0" err="1"/>
              <a:t>sistemler"den</a:t>
            </a:r>
            <a:r>
              <a:rPr lang="tr-TR" dirty="0"/>
              <a:t> </a:t>
            </a:r>
            <a:r>
              <a:rPr lang="tr-TR" dirty="0" smtClean="0"/>
              <a:t>de düşünülmektedir. </a:t>
            </a:r>
          </a:p>
          <a:p>
            <a:pPr algn="just"/>
            <a:r>
              <a:rPr lang="tr-TR" dirty="0" smtClean="0"/>
              <a:t>Biyolojik </a:t>
            </a:r>
            <a:r>
              <a:rPr lang="tr-TR" dirty="0"/>
              <a:t>ve ekolojik sistemler açık ve sibernetik karakter taşır.</a:t>
            </a:r>
          </a:p>
          <a:p>
            <a:pPr algn="just"/>
            <a:endParaRPr lang="tr-TR" dirty="0"/>
          </a:p>
        </p:txBody>
      </p:sp>
    </p:spTree>
    <p:extLst>
      <p:ext uri="{BB962C8B-B14F-4D97-AF65-F5344CB8AC3E}">
        <p14:creationId xmlns:p14="http://schemas.microsoft.com/office/powerpoint/2010/main" val="38882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EKOSİSTEM – atıksu arıtma tesisi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170" name="Picture 2" descr="C:\Users\yaşar\Pictures\imagesLLNUZS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5514950" cy="411500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yaşar\Desktop\MU\Kemerburgaz\20141224_151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997705"/>
            <a:ext cx="4353948"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321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EKOSİSTEM -</a:t>
            </a:r>
            <a:r>
              <a:rPr lang="tr-TR"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kompostlama</a:t>
            </a:r>
            <a:endParaRPr lang="tr-TR" sz="2800"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62240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76972"/>
            <a:ext cx="4818112" cy="361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715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EKOSİSTEMLERİN İŞLEVLERİ (FONKSİYONLARI)</a:t>
            </a:r>
            <a:endParaRPr lang="tr-TR" dirty="0"/>
          </a:p>
        </p:txBody>
      </p:sp>
      <p:sp>
        <p:nvSpPr>
          <p:cNvPr id="3" name="2 İçerik Yer Tutucusu"/>
          <p:cNvSpPr>
            <a:spLocks noGrp="1"/>
          </p:cNvSpPr>
          <p:nvPr>
            <p:ph idx="1"/>
          </p:nvPr>
        </p:nvSpPr>
        <p:spPr/>
        <p:txBody>
          <a:bodyPr/>
          <a:lstStyle/>
          <a:p>
            <a:pPr algn="just"/>
            <a:r>
              <a:rPr lang="tr-TR" dirty="0" smtClean="0"/>
              <a:t>Ekosistemleri oluşturan canlı ve cansız öğeler ekolojik dengeyi oluştururken aşağıda belirtilen üç temel işlevi yerine getirir, ekolojik dengeyi bu mekanizmalarla sağlarlar. </a:t>
            </a:r>
          </a:p>
          <a:p>
            <a:pPr algn="just"/>
            <a:r>
              <a:rPr lang="tr-TR" dirty="0" smtClean="0"/>
              <a:t>- Madde dolaşımları</a:t>
            </a:r>
          </a:p>
          <a:p>
            <a:pPr algn="just"/>
            <a:r>
              <a:rPr lang="tr-TR" dirty="0" smtClean="0"/>
              <a:t>- Enerji akımları</a:t>
            </a:r>
          </a:p>
          <a:p>
            <a:pPr algn="just"/>
            <a:r>
              <a:rPr lang="tr-TR" dirty="0" smtClean="0"/>
              <a:t>- </a:t>
            </a:r>
            <a:r>
              <a:rPr lang="tr-TR" dirty="0" err="1" smtClean="0"/>
              <a:t>Populasyon</a:t>
            </a:r>
            <a:r>
              <a:rPr lang="tr-TR" dirty="0" smtClean="0"/>
              <a:t> denetimleri </a:t>
            </a:r>
          </a:p>
          <a:p>
            <a:pPr algn="just"/>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290" y="0"/>
            <a:ext cx="7498080" cy="1143000"/>
          </a:xfrm>
        </p:spPr>
        <p:txBody>
          <a:bodyPr>
            <a:normAutofit/>
          </a:bodyPr>
          <a:lstStyle/>
          <a:p>
            <a:r>
              <a:rPr lang="tr-TR" sz="2800" dirty="0" smtClean="0"/>
              <a:t>MADDE DOLAŞIMLARI</a:t>
            </a:r>
            <a:endParaRPr lang="tr-TR" sz="2800" dirty="0"/>
          </a:p>
        </p:txBody>
      </p:sp>
      <p:sp>
        <p:nvSpPr>
          <p:cNvPr id="3" name="2 İçerik Yer Tutucusu"/>
          <p:cNvSpPr>
            <a:spLocks noGrp="1"/>
          </p:cNvSpPr>
          <p:nvPr>
            <p:ph idx="1"/>
          </p:nvPr>
        </p:nvSpPr>
        <p:spPr/>
        <p:txBody>
          <a:bodyPr>
            <a:normAutofit fontScale="92500" lnSpcReduction="20000"/>
          </a:bodyPr>
          <a:lstStyle/>
          <a:p>
            <a:pPr algn="just"/>
            <a:r>
              <a:rPr lang="tr-TR" dirty="0" smtClean="0"/>
              <a:t>Ekosistemlerdeki </a:t>
            </a:r>
            <a:r>
              <a:rPr lang="tr-TR" dirty="0" smtClean="0">
                <a:solidFill>
                  <a:srgbClr val="00B0F0"/>
                </a:solidFill>
              </a:rPr>
              <a:t>maddeler ekolojik dolaşımlar ile devamlı devir halindedir. </a:t>
            </a:r>
            <a:r>
              <a:rPr lang="tr-TR" dirty="0" smtClean="0"/>
              <a:t>Üreticiler güneş enerjisi, besi suyu ve karbondioksiti kullanarak fotosentezle organik maddeleri üretirler (Her güneş ışığı aslında bir elektrondur ve maddedir). Bu organik maddeler daha sonra hayvanlar tarafından besin kaynağı olarak kullanılır ve bitki ve hayvanların ölümü ile toprağa (alıcı ortama) geçerler.  Burada mikroorganizmalar tarafından parçalanarak tekrar kullanılabilir hale döner ve bitkiler tarafından kullanılırlar. </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Madde dolaşımının şematik görünümü. </a:t>
            </a:r>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1643042" y="1857364"/>
            <a:ext cx="6712600" cy="350046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4414" y="642918"/>
            <a:ext cx="7498080" cy="4800600"/>
          </a:xfrm>
        </p:spPr>
        <p:txBody>
          <a:bodyPr>
            <a:normAutofit lnSpcReduction="10000"/>
          </a:bodyPr>
          <a:lstStyle/>
          <a:p>
            <a:pPr algn="just"/>
            <a:r>
              <a:rPr lang="tr-TR" dirty="0" smtClean="0"/>
              <a:t>ENERJİ AKIMI: </a:t>
            </a:r>
          </a:p>
          <a:p>
            <a:pPr algn="just"/>
            <a:r>
              <a:rPr lang="tr-TR" dirty="0" smtClean="0"/>
              <a:t>Ekosistemlerde maddeler dolaşım halinde olmasına rağmen (ekolojik dolaşımlar), </a:t>
            </a:r>
            <a:r>
              <a:rPr lang="tr-TR" dirty="0" smtClean="0">
                <a:solidFill>
                  <a:srgbClr val="00B0F0"/>
                </a:solidFill>
              </a:rPr>
              <a:t>enerji besin piramidinin herhangi bir basamağında sadece bir defaya mahsus olarak kullanılır ve ısı veya kullanılamaz halde besin basamağını terk eder</a:t>
            </a:r>
            <a:r>
              <a:rPr lang="tr-TR" dirty="0" smtClean="0"/>
              <a:t> (Şekil </a:t>
            </a:r>
            <a:r>
              <a:rPr lang="tr-TR" dirty="0" smtClean="0"/>
              <a:t>). </a:t>
            </a:r>
            <a:r>
              <a:rPr lang="tr-TR" dirty="0" smtClean="0">
                <a:solidFill>
                  <a:srgbClr val="FF0000"/>
                </a:solidFill>
              </a:rPr>
              <a:t>e</a:t>
            </a:r>
            <a:r>
              <a:rPr lang="tr-TR" dirty="0" smtClean="0">
                <a:solidFill>
                  <a:srgbClr val="FF0000"/>
                </a:solidFill>
              </a:rPr>
              <a:t>nerji akış halindedir. </a:t>
            </a:r>
            <a:r>
              <a:rPr lang="tr-TR" dirty="0" smtClean="0"/>
              <a:t>Bu </a:t>
            </a:r>
            <a:r>
              <a:rPr lang="tr-TR" dirty="0" smtClean="0"/>
              <a:t>nedenle ekosistemlerde </a:t>
            </a:r>
            <a:r>
              <a:rPr lang="tr-TR" dirty="0" smtClean="0">
                <a:solidFill>
                  <a:srgbClr val="FF0000"/>
                </a:solidFill>
              </a:rPr>
              <a:t>madde dolaşımı</a:t>
            </a:r>
            <a:r>
              <a:rPr lang="tr-TR" dirty="0" smtClean="0"/>
              <a:t> ve </a:t>
            </a:r>
            <a:r>
              <a:rPr lang="tr-TR" dirty="0" smtClean="0">
                <a:solidFill>
                  <a:srgbClr val="FF0000"/>
                </a:solidFill>
              </a:rPr>
              <a:t>enerji akımı </a:t>
            </a:r>
            <a:r>
              <a:rPr lang="tr-TR" dirty="0" smtClean="0"/>
              <a:t>deyimleri kullanılır.</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ENERJİ AKIMI-ŞEMATİK</a:t>
            </a:r>
            <a:endParaRPr lang="tr-TR" sz="28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4" name="Nesne 3"/>
          <p:cNvGraphicFramePr>
            <a:graphicFrameLocks noChangeAspect="1"/>
          </p:cNvGraphicFramePr>
          <p:nvPr>
            <p:extLst>
              <p:ext uri="{D42A27DB-BD31-4B8C-83A1-F6EECF244321}">
                <p14:modId xmlns:p14="http://schemas.microsoft.com/office/powerpoint/2010/main" val="3236490402"/>
              </p:ext>
            </p:extLst>
          </p:nvPr>
        </p:nvGraphicFramePr>
        <p:xfrm>
          <a:off x="1259632" y="1628800"/>
          <a:ext cx="7138840" cy="4176464"/>
        </p:xfrm>
        <a:graphic>
          <a:graphicData uri="http://schemas.openxmlformats.org/presentationml/2006/ole">
            <mc:AlternateContent xmlns:mc="http://schemas.openxmlformats.org/markup-compatibility/2006">
              <mc:Choice xmlns:v="urn:schemas-microsoft-com:vml" Requires="v">
                <p:oleObj spid="_x0000_s1027" name="Picture" r:id="rId3" imgW="2803559" imgH="1636773" progId="Word.Picture.8">
                  <p:embed/>
                </p:oleObj>
              </mc:Choice>
              <mc:Fallback>
                <p:oleObj name="Picture" r:id="rId3" imgW="2803559" imgH="1636773"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628800"/>
                        <a:ext cx="7138840" cy="4176464"/>
                      </a:xfrm>
                      <a:prstGeom prst="rect">
                        <a:avLst/>
                      </a:prstGeom>
                      <a:noFill/>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654032"/>
          </a:xfrm>
        </p:spPr>
        <p:txBody>
          <a:bodyPr>
            <a:normAutofit fontScale="90000"/>
          </a:bodyPr>
          <a:lstStyle/>
          <a:p>
            <a:r>
              <a:rPr lang="tr-TR" sz="4400" dirty="0" smtClean="0"/>
              <a:t>Popülasyon denetimi</a:t>
            </a:r>
            <a:endParaRPr lang="tr-TR" dirty="0"/>
          </a:p>
        </p:txBody>
      </p:sp>
      <p:sp>
        <p:nvSpPr>
          <p:cNvPr id="3" name="2 İçerik Yer Tutucusu"/>
          <p:cNvSpPr>
            <a:spLocks noGrp="1"/>
          </p:cNvSpPr>
          <p:nvPr>
            <p:ph idx="1"/>
          </p:nvPr>
        </p:nvSpPr>
        <p:spPr>
          <a:xfrm>
            <a:off x="1071538" y="1200168"/>
            <a:ext cx="7498080" cy="5229228"/>
          </a:xfrm>
        </p:spPr>
        <p:txBody>
          <a:bodyPr>
            <a:normAutofit fontScale="77500" lnSpcReduction="20000"/>
          </a:bodyPr>
          <a:lstStyle/>
          <a:p>
            <a:pPr algn="just"/>
            <a:r>
              <a:rPr lang="tr-TR" dirty="0" smtClean="0"/>
              <a:t>Eğer doğan veya tohumdan biten tüm canlılar yaşama imkanı bulsaydı doğada canlı popülasyonlarının bazıları aritmetik, bazıları da geometrik olarak artarak tüm yeryüzünü istila ederdi. Oysa çevre direnci dediğimiz canlıların popülasyonlarının gelişmesini engelleyen faktörler sayesinde canlı popülasyonlarındaki birey sayısı hiçbir zaman aritmetik veya geometrik olarak sınırsız artamaz. Çevre direnci veya çevresel tepki, dünyaya gelen bireylerin birçoğunun ölmesine ve böylece doğada türler ve bireyler arasında dengeli bir yaşam oluşmasını sağlar. İşte doğadaki türler ve bireyler arasında dengeli bir yaşam oluşmasını sağlayan mekanizmalara popülasyon denetimi diyoruz. Popülasyon denetimi canlıların çevresinde bulunan canlı ve cansız faktörlerden oluşur</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Besin piramidi-</a:t>
            </a:r>
            <a:r>
              <a:rPr lang="tr-TR" dirty="0" err="1" smtClean="0"/>
              <a:t>Populasyon</a:t>
            </a:r>
            <a:r>
              <a:rPr lang="tr-TR" dirty="0" smtClean="0"/>
              <a:t> denetimi</a:t>
            </a:r>
            <a:endParaRPr lang="tr-TR" dirty="0"/>
          </a:p>
        </p:txBody>
      </p:sp>
      <p:pic>
        <p:nvPicPr>
          <p:cNvPr id="3074" name="Picture 2"/>
          <p:cNvPicPr>
            <a:picLocks noGrp="1" noChangeAspect="1" noChangeArrowheads="1"/>
          </p:cNvPicPr>
          <p:nvPr>
            <p:ph idx="1"/>
          </p:nvPr>
        </p:nvPicPr>
        <p:blipFill>
          <a:blip r:embed="rId2"/>
          <a:srcRect/>
          <a:stretch>
            <a:fillRect/>
          </a:stretch>
        </p:blipFill>
        <p:spPr bwMode="auto">
          <a:xfrm>
            <a:off x="1571604" y="1500174"/>
            <a:ext cx="6500858" cy="5208599"/>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Şimdilik bu kadar - Teşekkürler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Grp="1" noChangeAspect="1" noChangeArrowheads="1"/>
          </p:cNvPicPr>
          <p:nvPr>
            <p:ph idx="1"/>
          </p:nvPr>
        </p:nvPicPr>
        <p:blipFill>
          <a:blip r:embed="rId2"/>
          <a:srcRect/>
          <a:stretch>
            <a:fillRect/>
          </a:stretch>
        </p:blipFill>
        <p:spPr bwMode="auto">
          <a:xfrm>
            <a:off x="1571604" y="1428736"/>
            <a:ext cx="6786610" cy="5089958"/>
          </a:xfrm>
          <a:prstGeom prst="rect">
            <a:avLst/>
          </a:prstGeom>
          <a:noFill/>
          <a:ln w="9525">
            <a:noFill/>
            <a:miter lim="800000"/>
            <a:headEnd/>
            <a:tailEnd/>
          </a:ln>
          <a:effectLst/>
        </p:spPr>
      </p:pic>
    </p:spTree>
    <p:extLst>
      <p:ext uri="{BB962C8B-B14F-4D97-AF65-F5344CB8AC3E}">
        <p14:creationId xmlns:p14="http://schemas.microsoft.com/office/powerpoint/2010/main" val="156798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AÇIK SİSTEMLER</a:t>
            </a:r>
            <a:endParaRPr lang="tr-TR" sz="3200" dirty="0"/>
          </a:p>
        </p:txBody>
      </p:sp>
      <p:sp>
        <p:nvSpPr>
          <p:cNvPr id="3" name="İçerik Yer Tutucusu 2"/>
          <p:cNvSpPr>
            <a:spLocks noGrp="1"/>
          </p:cNvSpPr>
          <p:nvPr>
            <p:ph idx="1"/>
          </p:nvPr>
        </p:nvSpPr>
        <p:spPr/>
        <p:txBody>
          <a:bodyPr/>
          <a:lstStyle/>
          <a:p>
            <a:pPr algn="just"/>
            <a:r>
              <a:rPr lang="tr-TR" dirty="0" smtClean="0"/>
              <a:t>Fonksiyonlarını </a:t>
            </a:r>
            <a:r>
              <a:rPr lang="tr-TR" dirty="0"/>
              <a:t>yapabilmesi için dış çevre koşullarına bağımlı, dışarıdan madde ve enerji alan ve dışarıya madde ve enerji veren sistemlerdir. Bu nedenle açık sistemler, kendilerine girdi sağlayan ve çıktı üreten, çevrelerine bağımlı sistemlerdir. Doğal sistemlerin </a:t>
            </a:r>
            <a:r>
              <a:rPr lang="tr-TR" dirty="0" smtClean="0"/>
              <a:t>(ekosistemlerin) hepsi </a:t>
            </a:r>
            <a:r>
              <a:rPr lang="tr-TR" dirty="0"/>
              <a:t>açık sistem karakterindedir</a:t>
            </a:r>
            <a:r>
              <a:rPr lang="tr-TR" dirty="0" smtClean="0"/>
              <a:t>. Ancak;</a:t>
            </a:r>
            <a:endParaRPr lang="tr-TR" dirty="0"/>
          </a:p>
        </p:txBody>
      </p:sp>
    </p:spTree>
    <p:extLst>
      <p:ext uri="{BB962C8B-B14F-4D97-AF65-F5344CB8AC3E}">
        <p14:creationId xmlns:p14="http://schemas.microsoft.com/office/powerpoint/2010/main" val="184850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Sibernetik </a:t>
            </a:r>
            <a:r>
              <a:rPr lang="tr-TR" dirty="0" smtClean="0"/>
              <a:t>sistemler</a:t>
            </a:r>
            <a:endParaRPr lang="tr-TR" dirty="0"/>
          </a:p>
        </p:txBody>
      </p:sp>
      <p:sp>
        <p:nvSpPr>
          <p:cNvPr id="3" name="İçerik Yer Tutucusu 2"/>
          <p:cNvSpPr>
            <a:spLocks noGrp="1"/>
          </p:cNvSpPr>
          <p:nvPr>
            <p:ph idx="1"/>
          </p:nvPr>
        </p:nvSpPr>
        <p:spPr/>
        <p:txBody>
          <a:bodyPr>
            <a:normAutofit fontScale="92500"/>
          </a:bodyPr>
          <a:lstStyle/>
          <a:p>
            <a:pPr algn="just"/>
            <a:r>
              <a:rPr lang="tr-TR" dirty="0" smtClean="0"/>
              <a:t>Çevrelerine </a:t>
            </a:r>
            <a:r>
              <a:rPr lang="tr-TR" dirty="0"/>
              <a:t>uyumlu olarak fonksiyonlarını yürütebilmek için sistemin bazı çıktılarını, geleceğin bazı girdilerini kontrol amacıyla kullanırlar. Yani fonksiyonlarını düzenli olarak sürdürebilmek için oluşturdukları atık maddeleri daha sonra ham madde olarak kullanabilecek mekanizmalarına sahiptirler. </a:t>
            </a:r>
          </a:p>
          <a:p>
            <a:pPr algn="just"/>
            <a:r>
              <a:rPr lang="tr-TR" dirty="0"/>
              <a:t>Bu tanımlar dikkate alındığında ekosistemlerin açık ve sibernetik sistemler olduğu kolayca anlaşılabilir. </a:t>
            </a:r>
          </a:p>
          <a:p>
            <a:pPr algn="just"/>
            <a:endParaRPr lang="tr-TR" dirty="0"/>
          </a:p>
        </p:txBody>
      </p:sp>
    </p:spTree>
    <p:extLst>
      <p:ext uri="{BB962C8B-B14F-4D97-AF65-F5344CB8AC3E}">
        <p14:creationId xmlns:p14="http://schemas.microsoft.com/office/powerpoint/2010/main" val="299548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EKOSİSTEM</a:t>
            </a:r>
            <a:endParaRPr lang="tr-TR" sz="3200" dirty="0"/>
          </a:p>
        </p:txBody>
      </p:sp>
      <p:sp>
        <p:nvSpPr>
          <p:cNvPr id="3" name="İçerik Yer Tutucusu 2"/>
          <p:cNvSpPr>
            <a:spLocks noGrp="1"/>
          </p:cNvSpPr>
          <p:nvPr>
            <p:ph idx="1"/>
          </p:nvPr>
        </p:nvSpPr>
        <p:spPr>
          <a:xfrm>
            <a:off x="971600" y="1447800"/>
            <a:ext cx="7962088" cy="4800600"/>
          </a:xfrm>
        </p:spPr>
        <p:txBody>
          <a:bodyPr>
            <a:normAutofit fontScale="92500" lnSpcReduction="20000"/>
          </a:bodyPr>
          <a:lstStyle/>
          <a:p>
            <a:pPr algn="just"/>
            <a:r>
              <a:rPr lang="tr-TR" dirty="0" smtClean="0"/>
              <a:t>Doğadaki </a:t>
            </a:r>
            <a:r>
              <a:rPr lang="tr-TR" dirty="0"/>
              <a:t>canlı ve cansız öğelerin aralarında karşılıklı ilişkiler kurarak oluşturdukları madde dolaşımları ve enerji akımları ile kendini yenileyen ve besleyen kendilerine özgü yaşam üniteleri veya kendilerine özgü biyolojik </a:t>
            </a:r>
            <a:r>
              <a:rPr lang="tr-TR" dirty="0" smtClean="0"/>
              <a:t>üretim birimleridir.</a:t>
            </a:r>
          </a:p>
          <a:p>
            <a:pPr algn="just"/>
            <a:r>
              <a:rPr lang="tr-TR" dirty="0"/>
              <a:t>T</a:t>
            </a:r>
            <a:r>
              <a:rPr lang="tr-TR" dirty="0" smtClean="0"/>
              <a:t>üm </a:t>
            </a:r>
            <a:r>
              <a:rPr lang="tr-TR" dirty="0"/>
              <a:t>evren tek bir ekosistem olarak kabul edilebilir  ise de fonksiyonel olarak evrenin sayısız ünitelerinin her biri birer ekosistem olarak da düşünülür. Diğer bir deyişle, canlılar dünyasının sayısız ünitelerinden veya </a:t>
            </a:r>
            <a:r>
              <a:rPr lang="tr-TR" dirty="0" err="1"/>
              <a:t>dilinimlerinden</a:t>
            </a:r>
            <a:r>
              <a:rPr lang="tr-TR" dirty="0"/>
              <a:t> her birine ekosistem </a:t>
            </a:r>
            <a:r>
              <a:rPr lang="tr-TR" dirty="0" smtClean="0"/>
              <a:t>denir. </a:t>
            </a:r>
          </a:p>
          <a:p>
            <a:endParaRPr lang="tr-TR" dirty="0"/>
          </a:p>
        </p:txBody>
      </p:sp>
    </p:spTree>
    <p:extLst>
      <p:ext uri="{BB962C8B-B14F-4D97-AF65-F5344CB8AC3E}">
        <p14:creationId xmlns:p14="http://schemas.microsoft.com/office/powerpoint/2010/main" val="202869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ÖZELLİKLERİ</a:t>
            </a:r>
            <a:endParaRPr lang="tr-TR" dirty="0"/>
          </a:p>
        </p:txBody>
      </p:sp>
      <p:sp>
        <p:nvSpPr>
          <p:cNvPr id="3" name="İçerik Yer Tutucusu 2"/>
          <p:cNvSpPr>
            <a:spLocks noGrp="1"/>
          </p:cNvSpPr>
          <p:nvPr>
            <p:ph idx="1"/>
          </p:nvPr>
        </p:nvSpPr>
        <p:spPr/>
        <p:txBody>
          <a:bodyPr>
            <a:normAutofit fontScale="62500" lnSpcReduction="20000"/>
          </a:bodyPr>
          <a:lstStyle/>
          <a:p>
            <a:pPr algn="just"/>
            <a:r>
              <a:rPr lang="tr-TR" dirty="0"/>
              <a:t>Bir ekosistem biyosferin, bir bölümü ya da </a:t>
            </a:r>
            <a:r>
              <a:rPr lang="tr-TR" dirty="0" smtClean="0"/>
              <a:t>parçasıdır; </a:t>
            </a:r>
            <a:r>
              <a:rPr lang="tr-TR" dirty="0"/>
              <a:t>büyüklüğü ya da genişliği çok değişik olabilir. Bir Su birikintisi, </a:t>
            </a:r>
            <a:r>
              <a:rPr lang="tr-TR" dirty="0" smtClean="0"/>
              <a:t>bir buğday</a:t>
            </a:r>
            <a:r>
              <a:rPr lang="tr-TR" dirty="0"/>
              <a:t> </a:t>
            </a:r>
            <a:r>
              <a:rPr lang="tr-TR" dirty="0" smtClean="0"/>
              <a:t>tarlası, bir orman birer </a:t>
            </a:r>
            <a:r>
              <a:rPr lang="tr-TR" dirty="0"/>
              <a:t>ekosistemdir. Fakat kurumuş bir Ağaç kütüğü gibi son derece belirgin ve dar sınırlı öğeler de birer ekosistem parçası sayılabilir</a:t>
            </a:r>
            <a:r>
              <a:rPr lang="tr-TR" dirty="0" smtClean="0"/>
              <a:t>.</a:t>
            </a:r>
          </a:p>
          <a:p>
            <a:pPr algn="just"/>
            <a:r>
              <a:rPr lang="tr-TR" dirty="0"/>
              <a:t>Her ekosistem genel olarak aynı bileşenlerden </a:t>
            </a:r>
            <a:r>
              <a:rPr lang="tr-TR" dirty="0" smtClean="0"/>
              <a:t>oluşur. Homojen yapıya sahiptir. Bunlar </a:t>
            </a:r>
            <a:r>
              <a:rPr lang="tr-TR" dirty="0"/>
              <a:t>canlı (üreticiler, tüketiciler, ayrıştırıcılar) ve cansız (inorganik maddeler, organik maddeler, fiziksel koşullar) öğelerdir. </a:t>
            </a:r>
            <a:endParaRPr lang="tr-TR" dirty="0" smtClean="0"/>
          </a:p>
          <a:p>
            <a:pPr algn="just"/>
            <a:r>
              <a:rPr lang="tr-TR" dirty="0" smtClean="0"/>
              <a:t>Ekolojik gelişme aşamaları (</a:t>
            </a:r>
            <a:r>
              <a:rPr lang="tr-TR" dirty="0" err="1" smtClean="0"/>
              <a:t>süksesyon</a:t>
            </a:r>
            <a:r>
              <a:rPr lang="tr-TR" dirty="0" smtClean="0"/>
              <a:t>) ile zaman içerisinde gelişir. Verim gücü –üretim kapasitesi artar. Canlı türleri değişebilir. </a:t>
            </a:r>
          </a:p>
          <a:p>
            <a:pPr algn="just"/>
            <a:r>
              <a:rPr lang="tr-TR" dirty="0"/>
              <a:t>Boyutları ne olursa olsun, bir </a:t>
            </a:r>
            <a:r>
              <a:rPr lang="tr-TR" dirty="0" smtClean="0"/>
              <a:t>Ekosistemin </a:t>
            </a:r>
            <a:r>
              <a:rPr lang="tr-TR" dirty="0"/>
              <a:t>sınırları az çok belirgindir. Çoğunlukla birbirine komşu ekosistem arasında bir geçiş bölgesi (</a:t>
            </a:r>
            <a:r>
              <a:rPr lang="tr-TR" dirty="0" err="1"/>
              <a:t>ekoton</a:t>
            </a:r>
            <a:r>
              <a:rPr lang="tr-TR" dirty="0"/>
              <a:t>) vardır. Geçiş bölgesi, bir ormanın kıyı çizgisi gibi veya ekvator ormanından savanalara geçişte olduğu gibi yaygın bir bölge olabilir</a:t>
            </a:r>
            <a:r>
              <a:rPr lang="tr-TR" dirty="0" smtClean="0"/>
              <a:t>. </a:t>
            </a:r>
            <a:endParaRPr lang="tr-TR" dirty="0"/>
          </a:p>
        </p:txBody>
      </p:sp>
    </p:spTree>
    <p:extLst>
      <p:ext uri="{BB962C8B-B14F-4D97-AF65-F5344CB8AC3E}">
        <p14:creationId xmlns:p14="http://schemas.microsoft.com/office/powerpoint/2010/main" val="315178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922114"/>
          </a:xfrm>
        </p:spPr>
        <p:txBody>
          <a:bodyPr>
            <a:normAutofit/>
          </a:bodyPr>
          <a:lstStyle/>
          <a:p>
            <a:r>
              <a:rPr lang="tr-TR" sz="2000" dirty="0" smtClean="0"/>
              <a:t>EKOSİSTEM-ŞEMATİK</a:t>
            </a:r>
            <a:endParaRPr lang="tr-TR"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9590" y="1556792"/>
            <a:ext cx="6072770" cy="479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45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EKOSİSTEMLERİN ÖĞELERİ : EKOLOJİK FAKTÖRLER</a:t>
            </a:r>
            <a:endParaRPr lang="tr-TR" sz="3200" dirty="0"/>
          </a:p>
        </p:txBody>
      </p:sp>
      <p:sp>
        <p:nvSpPr>
          <p:cNvPr id="3" name="İçerik Yer Tutucusu 2"/>
          <p:cNvSpPr>
            <a:spLocks noGrp="1"/>
          </p:cNvSpPr>
          <p:nvPr>
            <p:ph idx="1"/>
          </p:nvPr>
        </p:nvSpPr>
        <p:spPr>
          <a:xfrm>
            <a:off x="1435608" y="1700808"/>
            <a:ext cx="7498080" cy="4547592"/>
          </a:xfrm>
        </p:spPr>
        <p:txBody>
          <a:bodyPr>
            <a:normAutofit fontScale="92500" lnSpcReduction="10000"/>
          </a:bodyPr>
          <a:lstStyle/>
          <a:p>
            <a:pPr marL="0" indent="0">
              <a:buNone/>
            </a:pPr>
            <a:r>
              <a:rPr lang="tr-TR"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1-CANLI (BİYOTİK) FAKTÖRLER 	2- CANSIZ (ABİYOTİK) FAKTÖRLER </a:t>
            </a:r>
            <a:r>
              <a:rPr lang="tr-TR" sz="2400" i="1" dirty="0"/>
              <a:t>	</a:t>
            </a:r>
          </a:p>
          <a:p>
            <a:pPr marL="0" indent="0">
              <a:buNone/>
            </a:pP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İnsanlar</a:t>
            </a:r>
            <a:r>
              <a:rPr lang="tr-TR"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b="1"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Fizyografik</a:t>
            </a:r>
            <a:r>
              <a:rPr lang="tr-TR"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(mevki) faktörler</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Hayvanlar			</a:t>
            </a: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b="1"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Klimatik</a:t>
            </a:r>
            <a:r>
              <a:rPr lang="tr-TR"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(iklim) faktörler</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Bitkiler			</a:t>
            </a: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b="1"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Edafik</a:t>
            </a:r>
            <a:r>
              <a:rPr lang="tr-TR"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(toprak) faktörler</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FontTx/>
              <a:buChar char="-"/>
            </a:pP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Mikroorganizmalar</a:t>
            </a:r>
            <a:r>
              <a:rPr lang="tr-TR"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Kimyasal faktörler</a:t>
            </a:r>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dirty="0"/>
              <a:t>	</a:t>
            </a:r>
            <a:endParaRPr lang="tr-TR" sz="2400" dirty="0" smtClean="0"/>
          </a:p>
          <a:p>
            <a:pPr>
              <a:buFontTx/>
              <a:buChar char="-"/>
            </a:pPr>
            <a:endParaRPr lang="tr-TR" sz="2400" dirty="0" smtClean="0"/>
          </a:p>
          <a:p>
            <a:pPr marL="2286000" lvl="5" indent="0">
              <a:buNone/>
            </a:pPr>
            <a:r>
              <a:rPr lang="tr-TR" sz="1200" dirty="0" smtClean="0"/>
              <a:t>	</a:t>
            </a:r>
            <a:r>
              <a:rPr lang="tr-TR" dirty="0" smtClean="0"/>
              <a:t>VEYA</a:t>
            </a:r>
          </a:p>
          <a:p>
            <a:pPr marL="2286000" lvl="5" indent="0">
              <a:buNone/>
            </a:pPr>
            <a:endParaRPr lang="tr-TR" dirty="0" smtClean="0"/>
          </a:p>
          <a:p>
            <a:pPr marL="2286000" lvl="5" indent="0">
              <a:buNone/>
            </a:pPr>
            <a:endParaRPr lang="tr-TR" sz="1200" dirty="0"/>
          </a:p>
          <a:p>
            <a:pPr marL="0" indent="0">
              <a:buNone/>
            </a:pPr>
            <a:r>
              <a:rPr lang="tr-TR" sz="1800" dirty="0" smtClean="0"/>
              <a:t>-ÜRETİCİLER			-İNORGANİK MADDELER</a:t>
            </a:r>
          </a:p>
          <a:p>
            <a:pPr marL="0" indent="0">
              <a:buNone/>
            </a:pPr>
            <a:r>
              <a:rPr lang="tr-TR" sz="1800" dirty="0" smtClean="0"/>
              <a:t>-TÜKETİCİLER			-ORGANİK MADDELER</a:t>
            </a:r>
          </a:p>
          <a:p>
            <a:pPr marL="0" indent="0">
              <a:buNone/>
            </a:pPr>
            <a:r>
              <a:rPr lang="tr-TR" sz="1800" dirty="0" smtClean="0"/>
              <a:t>-AYRIŞTIRICILAR			-FİZİKSEL FAKTÖRLER</a:t>
            </a:r>
            <a:endParaRPr lang="tr-TR" sz="1800" dirty="0"/>
          </a:p>
        </p:txBody>
      </p:sp>
    </p:spTree>
    <p:extLst>
      <p:ext uri="{BB962C8B-B14F-4D97-AF65-F5344CB8AC3E}">
        <p14:creationId xmlns:p14="http://schemas.microsoft.com/office/powerpoint/2010/main" val="4041687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343</TotalTime>
  <Words>1232</Words>
  <Application>Microsoft Office PowerPoint</Application>
  <PresentationFormat>Ekran Gösterisi (4:3)</PresentationFormat>
  <Paragraphs>105</Paragraphs>
  <Slides>39</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39</vt:i4>
      </vt:variant>
    </vt:vector>
  </HeadingPairs>
  <TitlesOfParts>
    <vt:vector size="41" baseType="lpstr">
      <vt:lpstr>Gündönümü</vt:lpstr>
      <vt:lpstr>Microsoft Word Picture</vt:lpstr>
      <vt:lpstr>3- SİSTEM VE OKOSİSTEM</vt:lpstr>
      <vt:lpstr>SİSTEM VE OKOSİSTEM</vt:lpstr>
      <vt:lpstr>AÇIK-KAPALI-SİBERNETİK SİSTEMLER</vt:lpstr>
      <vt:lpstr>AÇIK SİSTEMLER</vt:lpstr>
      <vt:lpstr>Sibernetik sistemler</vt:lpstr>
      <vt:lpstr>EKOSİSTEM</vt:lpstr>
      <vt:lpstr>ÖZELLİKLERİ</vt:lpstr>
      <vt:lpstr>EKOSİSTEM-ŞEMATİK</vt:lpstr>
      <vt:lpstr>EKOSİSTEMLERİN ÖĞELERİ : EKOLOJİK FAKTÖRLER</vt:lpstr>
      <vt:lpstr> İnsanlar </vt:lpstr>
      <vt:lpstr>Hayvanlar</vt:lpstr>
      <vt:lpstr>Bitkiler (Üreticiler) </vt:lpstr>
      <vt:lpstr>Mikroorganizmalar (ayrıştırıcılar) </vt:lpstr>
      <vt:lpstr>EKOSİSTEM TÜRLERİ</vt:lpstr>
      <vt:lpstr> 1. DOĞAL EKOSİSTEMLER</vt:lpstr>
      <vt:lpstr>  2. ANTROPOJEN (İNSAN ETKİSİ İLE OLUŞAN)  EKOSİSTEMLER </vt:lpstr>
      <vt:lpstr>EKOSİSTEM </vt:lpstr>
      <vt:lpstr>EKOSİSTEM</vt:lpstr>
      <vt:lpstr>EKOSİSTEM</vt:lpstr>
      <vt:lpstr>EKOSİSTEM</vt:lpstr>
      <vt:lpstr>EKOSİSTEM</vt:lpstr>
      <vt:lpstr>EKOSİSTEM</vt:lpstr>
      <vt:lpstr>EKOSİSTEM</vt:lpstr>
      <vt:lpstr>EKOSİSTEM</vt:lpstr>
      <vt:lpstr>EKOSİSTEM</vt:lpstr>
      <vt:lpstr>EKOSİSTEM</vt:lpstr>
      <vt:lpstr>EKOSİSTEM</vt:lpstr>
      <vt:lpstr>EKOSİSTEM</vt:lpstr>
      <vt:lpstr>EKOSİSTEM</vt:lpstr>
      <vt:lpstr>EKOSİSTEM – atıksu arıtma tesisi</vt:lpstr>
      <vt:lpstr>EKOSİSTEM -kompostlama</vt:lpstr>
      <vt:lpstr>EKOSİSTEMLERİN İŞLEVLERİ (FONKSİYONLARI)</vt:lpstr>
      <vt:lpstr>MADDE DOLAŞIMLARI</vt:lpstr>
      <vt:lpstr>Madde dolaşımının şematik görünümü. </vt:lpstr>
      <vt:lpstr>PowerPoint Sunusu</vt:lpstr>
      <vt:lpstr>ENERJİ AKIMI-ŞEMATİK</vt:lpstr>
      <vt:lpstr>Popülasyon denetimi</vt:lpstr>
      <vt:lpstr>Besin piramidi-Populasyon denetimi</vt:lpstr>
      <vt:lpstr>Şimdilik bu kadar -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EKOSİSTEM - TANIMI</dc:title>
  <dc:creator>yaşar</dc:creator>
  <cp:lastModifiedBy>yaşar</cp:lastModifiedBy>
  <cp:revision>77</cp:revision>
  <dcterms:created xsi:type="dcterms:W3CDTF">2015-10-04T11:45:00Z</dcterms:created>
  <dcterms:modified xsi:type="dcterms:W3CDTF">2016-03-04T09:40:48Z</dcterms:modified>
</cp:coreProperties>
</file>