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4" r:id="rId3"/>
    <p:sldId id="257" r:id="rId4"/>
    <p:sldId id="258" r:id="rId5"/>
    <p:sldId id="263" r:id="rId6"/>
    <p:sldId id="261" r:id="rId7"/>
    <p:sldId id="262" r:id="rId8"/>
    <p:sldId id="259"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3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Click to edit Master subtitle style</a:t>
            </a:r>
            <a:endParaRPr kumimoji="0" lang="en-US"/>
          </a:p>
        </p:txBody>
      </p:sp>
      <p:sp>
        <p:nvSpPr>
          <p:cNvPr id="28" name="Date Placeholder 27"/>
          <p:cNvSpPr>
            <a:spLocks noGrp="1"/>
          </p:cNvSpPr>
          <p:nvPr>
            <p:ph type="dt" sz="half" idx="10"/>
          </p:nvPr>
        </p:nvSpPr>
        <p:spPr/>
        <p:txBody>
          <a:bodyPr/>
          <a:lstStyle/>
          <a:p>
            <a:fld id="{FF818B39-4E98-BE43-BEB1-3C13B35E2DAA}" type="datetimeFigureOut">
              <a:rPr lang="en-US" smtClean="0"/>
              <a:t>30.04.20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145C4E4-57BB-5847-A03E-5DAD49226A6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FF818B39-4E98-BE43-BEB1-3C13B35E2DAA}" type="datetimeFigureOut">
              <a:rPr lang="en-US" smtClean="0"/>
              <a:t>30.04.20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5C4E4-57BB-5847-A03E-5DAD49226A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145C4E4-57BB-5847-A03E-5DAD49226A6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FF818B39-4E98-BE43-BEB1-3C13B35E2DAA}" type="datetimeFigureOut">
              <a:rPr lang="en-US" smtClean="0"/>
              <a:t>30.04.20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tr-TR" smtClean="0"/>
              <a:t>Click to edit Master title style</a:t>
            </a:r>
            <a:endParaRPr kumimoji="0" lang="en-US"/>
          </a:p>
        </p:txBody>
      </p:sp>
      <p:sp>
        <p:nvSpPr>
          <p:cNvPr id="4" name="Date Placeholder 3"/>
          <p:cNvSpPr>
            <a:spLocks noGrp="1"/>
          </p:cNvSpPr>
          <p:nvPr>
            <p:ph type="dt" sz="half" idx="10"/>
          </p:nvPr>
        </p:nvSpPr>
        <p:spPr/>
        <p:txBody>
          <a:bodyPr/>
          <a:lstStyle/>
          <a:p>
            <a:fld id="{FF818B39-4E98-BE43-BEB1-3C13B35E2DAA}" type="datetimeFigureOut">
              <a:rPr lang="en-US" smtClean="0"/>
              <a:t>30.04.20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145C4E4-57BB-5847-A03E-5DAD49226A6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F818B39-4E98-BE43-BEB1-3C13B35E2DAA}" type="datetimeFigureOut">
              <a:rPr lang="en-US" smtClean="0"/>
              <a:t>30.04.20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145C4E4-57BB-5847-A03E-5DAD49226A6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tr-TR"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F818B39-4E98-BE43-BEB1-3C13B35E2DAA}" type="datetimeFigureOut">
              <a:rPr lang="en-US" smtClean="0"/>
              <a:t>30.04.20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45C4E4-57BB-5847-A03E-5DAD49226A6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Click to edit Master text styles</a:t>
            </a:r>
          </a:p>
        </p:txBody>
      </p:sp>
      <p:sp>
        <p:nvSpPr>
          <p:cNvPr id="7" name="Date Placeholder 6"/>
          <p:cNvSpPr>
            <a:spLocks noGrp="1"/>
          </p:cNvSpPr>
          <p:nvPr>
            <p:ph type="dt" sz="half" idx="10"/>
          </p:nvPr>
        </p:nvSpPr>
        <p:spPr/>
        <p:txBody>
          <a:bodyPr/>
          <a:lstStyle/>
          <a:p>
            <a:fld id="{FF818B39-4E98-BE43-BEB1-3C13B35E2DAA}" type="datetimeFigureOut">
              <a:rPr lang="en-US" smtClean="0"/>
              <a:t>30.04.20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145C4E4-57BB-5847-A03E-5DAD49226A65}" type="slidenum">
              <a:rPr lang="en-US" smtClean="0"/>
              <a:t>‹#›</a:t>
            </a:fld>
            <a:endParaRPr lang="en-US"/>
          </a:p>
        </p:txBody>
      </p:sp>
      <p:sp>
        <p:nvSpPr>
          <p:cNvPr id="23" name="Title 22"/>
          <p:cNvSpPr>
            <a:spLocks noGrp="1"/>
          </p:cNvSpPr>
          <p:nvPr>
            <p:ph type="title"/>
          </p:nvPr>
        </p:nvSpPr>
        <p:spPr/>
        <p:txBody>
          <a:bodyPr rtlCol="0" anchor="b" anchorCtr="0"/>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3" name="Date Placeholder 2"/>
          <p:cNvSpPr>
            <a:spLocks noGrp="1"/>
          </p:cNvSpPr>
          <p:nvPr>
            <p:ph type="dt" sz="half" idx="10"/>
          </p:nvPr>
        </p:nvSpPr>
        <p:spPr/>
        <p:txBody>
          <a:bodyPr/>
          <a:lstStyle/>
          <a:p>
            <a:fld id="{FF818B39-4E98-BE43-BEB1-3C13B35E2DAA}" type="datetimeFigureOut">
              <a:rPr lang="en-US" smtClean="0"/>
              <a:t>30.04.20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145C4E4-57BB-5847-A03E-5DAD49226A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F818B39-4E98-BE43-BEB1-3C13B35E2DAA}" type="datetimeFigureOut">
              <a:rPr lang="en-US" smtClean="0"/>
              <a:t>30.04.20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145C4E4-57BB-5847-A03E-5DAD49226A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145C4E4-57BB-5847-A03E-5DAD49226A6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F818B39-4E98-BE43-BEB1-3C13B35E2DAA}" type="datetimeFigureOut">
              <a:rPr lang="en-US" smtClean="0"/>
              <a:t>30.04.20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145C4E4-57BB-5847-A03E-5DAD49226A6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tr-TR"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F818B39-4E98-BE43-BEB1-3C13B35E2DAA}" type="datetimeFigureOut">
              <a:rPr lang="en-US" smtClean="0"/>
              <a:t>30.04.20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F818B39-4E98-BE43-BEB1-3C13B35E2DAA}" type="datetimeFigureOut">
              <a:rPr lang="en-US" smtClean="0"/>
              <a:t>30.04.20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145C4E4-57BB-5847-A03E-5DAD49226A6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Click to edit Master text styles</a:t>
            </a:r>
          </a:p>
          <a:p>
            <a:pPr lvl="1" eaLnBrk="1" latinLnBrk="0" hangingPunct="1"/>
            <a:r>
              <a:rPr kumimoji="0" lang="tr-TR" smtClean="0"/>
              <a:t>Second level</a:t>
            </a:r>
          </a:p>
          <a:p>
            <a:pPr lvl="2" eaLnBrk="1" latinLnBrk="0" hangingPunct="1"/>
            <a:r>
              <a:rPr kumimoji="0" lang="tr-TR" smtClean="0"/>
              <a:t>Third level</a:t>
            </a:r>
          </a:p>
          <a:p>
            <a:pPr lvl="3" eaLnBrk="1" latinLnBrk="0" hangingPunct="1"/>
            <a:r>
              <a:rPr kumimoji="0" lang="tr-TR" smtClean="0"/>
              <a:t>Fourth level</a:t>
            </a:r>
          </a:p>
          <a:p>
            <a:pPr lvl="4" eaLnBrk="1" latinLnBrk="0" hangingPunct="1"/>
            <a:r>
              <a:rPr kumimoji="0" lang="tr-TR"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r.wikipedia.org/wiki/27_May%C4%B1s_Askeri_M%C3%BCdahales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XFV4QtNhNDA" TargetMode="External"/><Relationship Id="rId3" Type="http://schemas.openxmlformats.org/officeDocument/2006/relationships/hyperlink" Target="https://www.izlesene.com/video/demirelin-unutulmayan-sozleri/859232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u="sng" dirty="0"/>
              <a:t>Week 13: Multiparty Era II </a:t>
            </a:r>
            <a:endParaRPr lang="en-US" dirty="0"/>
          </a:p>
          <a:p>
            <a:r>
              <a:rPr lang="en-US" dirty="0"/>
              <a:t> </a:t>
            </a:r>
          </a:p>
          <a:p>
            <a:r>
              <a:rPr lang="en-US" dirty="0"/>
              <a:t>Erik </a:t>
            </a:r>
            <a:r>
              <a:rPr lang="en-US" dirty="0" err="1"/>
              <a:t>Zürcher</a:t>
            </a:r>
            <a:r>
              <a:rPr lang="en-US" dirty="0"/>
              <a:t>, “The Growth of Political Radicalism,” “Political Violence,” “The Economy: Planning and Import Substitution”, 256-261, 266-267, 268-275. </a:t>
            </a:r>
          </a:p>
          <a:p>
            <a:endParaRPr lang="en-US" dirty="0"/>
          </a:p>
        </p:txBody>
      </p:sp>
      <p:sp>
        <p:nvSpPr>
          <p:cNvPr id="2" name="Title 1"/>
          <p:cNvSpPr>
            <a:spLocks noGrp="1"/>
          </p:cNvSpPr>
          <p:nvPr>
            <p:ph type="ctrTitle"/>
          </p:nvPr>
        </p:nvSpPr>
        <p:spPr/>
        <p:txBody>
          <a:bodyPr/>
          <a:lstStyle/>
          <a:p>
            <a:r>
              <a:rPr lang="en-US" dirty="0" smtClean="0"/>
              <a:t>Politics and social movements in the 20</a:t>
            </a:r>
            <a:r>
              <a:rPr lang="en-US" baseline="30000" dirty="0" smtClean="0"/>
              <a:t>th</a:t>
            </a:r>
            <a:r>
              <a:rPr lang="en-US" dirty="0" smtClean="0"/>
              <a:t> century </a:t>
            </a:r>
            <a:endParaRPr lang="en-US" dirty="0"/>
          </a:p>
        </p:txBody>
      </p:sp>
    </p:spTree>
    <p:extLst>
      <p:ext uri="{BB962C8B-B14F-4D97-AF65-F5344CB8AC3E}">
        <p14:creationId xmlns:p14="http://schemas.microsoft.com/office/powerpoint/2010/main" val="811831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714375"/>
            <a:ext cx="8534400" cy="5873749"/>
          </a:xfrm>
        </p:spPr>
        <p:txBody>
          <a:bodyPr>
            <a:normAutofit fontScale="47500" lnSpcReduction="20000"/>
          </a:bodyPr>
          <a:lstStyle/>
          <a:p>
            <a:r>
              <a:rPr lang="en-US" sz="3800" dirty="0"/>
              <a:t>Announcements (exams, readings </a:t>
            </a:r>
            <a:r>
              <a:rPr lang="mr-IN" sz="3800" dirty="0"/>
              <a:t>–</a:t>
            </a:r>
            <a:r>
              <a:rPr lang="en-US" sz="3800" dirty="0"/>
              <a:t>last week) </a:t>
            </a:r>
            <a:endParaRPr lang="en-US" sz="3800" dirty="0" smtClean="0"/>
          </a:p>
          <a:p>
            <a:endParaRPr lang="en-US" sz="3800" dirty="0"/>
          </a:p>
          <a:p>
            <a:r>
              <a:rPr lang="en-US" sz="3800" dirty="0"/>
              <a:t>27 May 1960, military coup </a:t>
            </a:r>
            <a:r>
              <a:rPr lang="en-US" sz="3800" dirty="0" err="1"/>
              <a:t>d’éta</a:t>
            </a:r>
            <a:endParaRPr lang="en-US" sz="3800" dirty="0"/>
          </a:p>
          <a:p>
            <a:pPr marL="0" indent="0">
              <a:buNone/>
            </a:pPr>
            <a:endParaRPr lang="en-US" dirty="0"/>
          </a:p>
          <a:p>
            <a:r>
              <a:rPr lang="en-US" b="1" dirty="0"/>
              <a:t>27 </a:t>
            </a:r>
            <a:r>
              <a:rPr lang="en-US" b="1" dirty="0" err="1"/>
              <a:t>Mayıs</a:t>
            </a:r>
            <a:r>
              <a:rPr lang="en-US" b="1" dirty="0"/>
              <a:t> 1960 </a:t>
            </a:r>
            <a:r>
              <a:rPr lang="en-US" b="1" dirty="0" err="1"/>
              <a:t>sabahı</a:t>
            </a:r>
            <a:r>
              <a:rPr lang="en-US" b="1" dirty="0"/>
              <a:t> </a:t>
            </a:r>
            <a:r>
              <a:rPr lang="en-US" b="1" dirty="0" err="1"/>
              <a:t>erken</a:t>
            </a:r>
            <a:r>
              <a:rPr lang="en-US" b="1" dirty="0"/>
              <a:t> </a:t>
            </a:r>
            <a:r>
              <a:rPr lang="en-US" b="1" dirty="0" err="1"/>
              <a:t>saatlerde</a:t>
            </a:r>
            <a:r>
              <a:rPr lang="en-US" b="1" dirty="0"/>
              <a:t> </a:t>
            </a:r>
            <a:r>
              <a:rPr lang="en-US" b="1" dirty="0" err="1"/>
              <a:t>radyolardan</a:t>
            </a:r>
            <a:r>
              <a:rPr lang="en-US" b="1" dirty="0"/>
              <a:t> </a:t>
            </a:r>
            <a:r>
              <a:rPr lang="en-US" b="1" dirty="0" err="1"/>
              <a:t>Milli</a:t>
            </a:r>
            <a:r>
              <a:rPr lang="en-US" b="1" dirty="0"/>
              <a:t> </a:t>
            </a:r>
            <a:r>
              <a:rPr lang="en-US" b="1" dirty="0" err="1"/>
              <a:t>Birlik</a:t>
            </a:r>
            <a:r>
              <a:rPr lang="en-US" b="1" dirty="0"/>
              <a:t> </a:t>
            </a:r>
            <a:r>
              <a:rPr lang="en-US" b="1" dirty="0" err="1"/>
              <a:t>Komitesi</a:t>
            </a:r>
            <a:r>
              <a:rPr lang="en-US" b="1" dirty="0"/>
              <a:t> </a:t>
            </a:r>
            <a:r>
              <a:rPr lang="en-US" b="1" dirty="0" err="1"/>
              <a:t>üyesi</a:t>
            </a:r>
            <a:r>
              <a:rPr lang="en-US" b="1" dirty="0"/>
              <a:t> </a:t>
            </a:r>
            <a:r>
              <a:rPr lang="en-US" b="1" dirty="0" err="1"/>
              <a:t>Albay</a:t>
            </a:r>
            <a:r>
              <a:rPr lang="en-US" b="1" dirty="0"/>
              <a:t> </a:t>
            </a:r>
            <a:r>
              <a:rPr lang="en-US" b="1" dirty="0" err="1"/>
              <a:t>Alparslan</a:t>
            </a:r>
            <a:r>
              <a:rPr lang="en-US" b="1" dirty="0"/>
              <a:t> </a:t>
            </a:r>
            <a:r>
              <a:rPr lang="en-US" b="1" dirty="0" err="1"/>
              <a:t>Türkeş</a:t>
            </a:r>
            <a:r>
              <a:rPr lang="en-US" b="1" dirty="0"/>
              <a:t> </a:t>
            </a:r>
            <a:r>
              <a:rPr lang="en-US" b="1" dirty="0" err="1"/>
              <a:t>tarafından</a:t>
            </a:r>
            <a:r>
              <a:rPr lang="en-US" b="1" dirty="0"/>
              <a:t> </a:t>
            </a:r>
            <a:r>
              <a:rPr lang="en-US" b="1" dirty="0" err="1"/>
              <a:t>okunan</a:t>
            </a:r>
            <a:r>
              <a:rPr lang="en-US" b="1" dirty="0"/>
              <a:t> </a:t>
            </a:r>
            <a:r>
              <a:rPr lang="en-US" b="1" dirty="0" err="1"/>
              <a:t>bildiri</a:t>
            </a:r>
            <a:r>
              <a:rPr lang="en-US" b="1" dirty="0"/>
              <a:t>:</a:t>
            </a:r>
            <a:r>
              <a:rPr lang="en-US" dirty="0"/>
              <a:t/>
            </a:r>
            <a:br>
              <a:rPr lang="en-US" dirty="0"/>
            </a:br>
            <a:r>
              <a:rPr lang="en-US" dirty="0" err="1"/>
              <a:t>Vikipedi</a:t>
            </a:r>
            <a:r>
              <a:rPr lang="en-US" dirty="0"/>
              <a:t> </a:t>
            </a:r>
            <a:r>
              <a:rPr lang="en-US" dirty="0" err="1"/>
              <a:t>ilgili</a:t>
            </a:r>
            <a:r>
              <a:rPr lang="en-US" dirty="0"/>
              <a:t> </a:t>
            </a:r>
            <a:r>
              <a:rPr lang="en-US" dirty="0" err="1"/>
              <a:t>madde</a:t>
            </a:r>
            <a:r>
              <a:rPr lang="en-US" dirty="0"/>
              <a:t> </a:t>
            </a:r>
            <a:r>
              <a:rPr lang="en-US" dirty="0">
                <a:hlinkClick r:id="rId2" tooltip="w:27 Mayıs Askeri Müdahalesi"/>
              </a:rPr>
              <a:t>27 Mayıs Darbesi</a:t>
            </a:r>
            <a:endParaRPr lang="en-US" dirty="0"/>
          </a:p>
          <a:p>
            <a:pPr marL="0" indent="0">
              <a:buNone/>
            </a:pPr>
            <a:endParaRPr lang="tr-TR" i="1" dirty="0" smtClean="0"/>
          </a:p>
          <a:p>
            <a:pPr marL="0" indent="0">
              <a:buNone/>
            </a:pPr>
            <a:r>
              <a:rPr lang="tr-TR" i="1" dirty="0" smtClean="0"/>
              <a:t>"</a:t>
            </a:r>
            <a:r>
              <a:rPr lang="tr-TR" i="1" dirty="0"/>
              <a:t>Sevgili Vatandaşlar, Bugün demokrasimizin içine düştüğü buhran ve son müessif hadiseler dolayısıyla kardeş kavgasına meydan vermemek maksadıyla Türk Silahlı Kuvvetleri, memleketin idaresini ele almıştır. Bu harekâta Silahlı Kuvvetlerimiz; partileri içine düştükleri uzlaşmaz durumdan kurtarmak ve partiler üstü tarafsız bir idarenin nezaret ve hakemliği altında, en kısa zamanda adil ve serbest seçimler yaptırarak idareyi, hangi tarafa mensup olursa olsun, seçimi kazananlara devir ve teslim etmek üzere girişmiş bulunmaktadır.</a:t>
            </a:r>
            <a:r>
              <a:rPr lang="tr-TR" dirty="0"/>
              <a:t> </a:t>
            </a:r>
            <a:endParaRPr lang="en-US" dirty="0"/>
          </a:p>
          <a:p>
            <a:pPr marL="0" indent="0">
              <a:buNone/>
            </a:pPr>
            <a:r>
              <a:rPr lang="tr-TR" i="1" dirty="0"/>
              <a:t>Girişilmiş olan bu teşebbüs, hiçbir şahsa veya zümreye karşı değildir. İdaremiz, hiç kimse hakkında şahsiyata müteallik tecavüzkâr bir fiile müsaade etmeyeceği gibi, edilmesine de asla müsamaha etmeyecektir. Kim olursa olsun ve hangi partiye mensup bulunursa bulunsun, her vatandaş; kanunlar ve hukuk prensipleri esaslarına göre muamele görecektir. Bütün vatandaşların, partilerin üstünde aynı milletin, aynı soydan gelmiş evlatları olduklarını hatırlayarak ve kin gütmeden birbirlerine karşı hürmetle ve anlayışla muamele etmeleri, ıstıraplarımızın dinmesi ve milli varlığımızın selameti için zaruri görülmektedir.</a:t>
            </a:r>
            <a:r>
              <a:rPr lang="tr-TR" dirty="0"/>
              <a:t> </a:t>
            </a:r>
            <a:endParaRPr lang="en-US" dirty="0"/>
          </a:p>
          <a:p>
            <a:pPr marL="0" indent="0">
              <a:buNone/>
            </a:pPr>
            <a:r>
              <a:rPr lang="tr-TR" i="1" dirty="0"/>
              <a:t>Kabineye mensup şahsiyetlerin, Türk Silahlı Kuvvetleri'ne sığınmalarını rica ederiz. Şahsi emniyetleri kanunun teminatı altındadır.</a:t>
            </a:r>
            <a:r>
              <a:rPr lang="tr-TR" dirty="0"/>
              <a:t> </a:t>
            </a:r>
            <a:endParaRPr lang="en-US" dirty="0"/>
          </a:p>
          <a:p>
            <a:pPr marL="0" indent="0">
              <a:buNone/>
            </a:pPr>
            <a:r>
              <a:rPr lang="tr-TR" i="1" dirty="0"/>
              <a:t>Müttefiklerimize, komşularımıza ve bütün dünyaya hitap ediyoruz. Gayemiz, Birleşmiş Milletler Anayasası'na ve insan hakları prensiplerine tamamen riayettir. Büyük Atatürk'ün 'Yurtta sulh, cihanda sulh' prensibi bayrağımızdır.</a:t>
            </a:r>
            <a:r>
              <a:rPr lang="tr-TR" dirty="0"/>
              <a:t> </a:t>
            </a:r>
            <a:endParaRPr lang="en-US" dirty="0"/>
          </a:p>
          <a:p>
            <a:pPr marL="0" indent="0">
              <a:buNone/>
            </a:pPr>
            <a:r>
              <a:rPr lang="tr-TR" i="1" dirty="0"/>
              <a:t>Bütün ittifaklarımıza ve taahhütlerimize sadığız. NATO ve CENTO'ya inanıyoruz ve bağlıyız. Düşüncemiz 'Yurtta sulh, cihanda </a:t>
            </a:r>
            <a:r>
              <a:rPr lang="tr-TR" i="1" dirty="0" err="1"/>
              <a:t>sulh'tur</a:t>
            </a:r>
            <a:r>
              <a:rPr lang="tr-TR" i="1" dirty="0"/>
              <a:t>."</a:t>
            </a:r>
            <a:r>
              <a:rPr lang="tr-TR" dirty="0"/>
              <a:t> </a:t>
            </a:r>
            <a:endParaRPr lang="en-US" dirty="0"/>
          </a:p>
          <a:p>
            <a:pPr marL="0" indent="0">
              <a:buNone/>
            </a:pPr>
            <a:r>
              <a:rPr lang="tr-TR" i="1" dirty="0"/>
              <a:t>Milletimizin bir zarara </a:t>
            </a:r>
            <a:r>
              <a:rPr lang="tr-TR" i="1" dirty="0" err="1"/>
              <a:t>uğramayacığı</a:t>
            </a:r>
            <a:r>
              <a:rPr lang="tr-TR" i="1" dirty="0"/>
              <a:t> delaletinde sabır ve </a:t>
            </a:r>
            <a:r>
              <a:rPr lang="tr-TR" i="1" dirty="0" err="1"/>
              <a:t>ihkamla</a:t>
            </a:r>
            <a:r>
              <a:rPr lang="tr-TR" i="1" dirty="0"/>
              <a:t> </a:t>
            </a:r>
            <a:r>
              <a:rPr lang="tr-TR" i="1" dirty="0" err="1"/>
              <a:t>tebessür</a:t>
            </a:r>
            <a:r>
              <a:rPr lang="tr-TR" i="1" dirty="0"/>
              <a:t> etmeleri beklentilerimiz arasındadır.(</a:t>
            </a:r>
            <a:r>
              <a:rPr lang="tr-TR" i="1" dirty="0" err="1"/>
              <a:t>T.S.K,Albay</a:t>
            </a:r>
            <a:r>
              <a:rPr lang="tr-TR" i="1" dirty="0"/>
              <a:t> Alparslan Türkeş)</a:t>
            </a:r>
            <a:r>
              <a:rPr lang="tr-TR" dirty="0"/>
              <a:t> </a:t>
            </a:r>
            <a:endParaRPr lang="en-US" dirty="0"/>
          </a:p>
          <a:p>
            <a:endParaRPr lang="en-US" dirty="0"/>
          </a:p>
        </p:txBody>
      </p:sp>
    </p:spTree>
    <p:extLst>
      <p:ext uri="{BB962C8B-B14F-4D97-AF65-F5344CB8AC3E}">
        <p14:creationId xmlns:p14="http://schemas.microsoft.com/office/powerpoint/2010/main" val="177554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a:p>
            <a:r>
              <a:rPr lang="en-US" dirty="0" smtClean="0"/>
              <a:t>Turkish politics as a history of (successful and unsuccessful) military coup </a:t>
            </a:r>
            <a:r>
              <a:rPr lang="en-US" dirty="0" err="1" smtClean="0"/>
              <a:t>d’éta’s</a:t>
            </a:r>
            <a:r>
              <a:rPr lang="en-US" dirty="0" smtClean="0"/>
              <a:t> and memorandums </a:t>
            </a:r>
          </a:p>
          <a:p>
            <a:endParaRPr lang="en-US" dirty="0" smtClean="0"/>
          </a:p>
          <a:p>
            <a:r>
              <a:rPr lang="en-US" dirty="0" smtClean="0"/>
              <a:t>Three constitutions: 1924, 1961, 1982 constitution </a:t>
            </a:r>
          </a:p>
          <a:p>
            <a:pPr marL="0" indent="0">
              <a:buNone/>
            </a:pPr>
            <a:endParaRPr lang="en-US" dirty="0"/>
          </a:p>
        </p:txBody>
      </p:sp>
    </p:spTree>
    <p:extLst>
      <p:ext uri="{BB962C8B-B14F-4D97-AF65-F5344CB8AC3E}">
        <p14:creationId xmlns:p14="http://schemas.microsoft.com/office/powerpoint/2010/main" val="364580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r>
              <a:rPr lang="en-US" dirty="0" smtClean="0"/>
              <a:t>Justice Party (</a:t>
            </a:r>
            <a:r>
              <a:rPr lang="en-US" dirty="0" err="1" smtClean="0"/>
              <a:t>Süleyman</a:t>
            </a:r>
            <a:r>
              <a:rPr lang="en-US" dirty="0" smtClean="0"/>
              <a:t> </a:t>
            </a:r>
            <a:r>
              <a:rPr lang="en-US" dirty="0" err="1" smtClean="0"/>
              <a:t>Demirel</a:t>
            </a:r>
            <a:r>
              <a:rPr lang="en-US" dirty="0" smtClean="0"/>
              <a:t>) </a:t>
            </a:r>
          </a:p>
          <a:p>
            <a:r>
              <a:rPr lang="en-US" dirty="0" smtClean="0"/>
              <a:t>Republican People’s Party (CHP/RPP) (</a:t>
            </a:r>
            <a:r>
              <a:rPr lang="en-US" dirty="0" err="1" smtClean="0"/>
              <a:t>Bülent</a:t>
            </a:r>
            <a:r>
              <a:rPr lang="en-US" dirty="0" smtClean="0"/>
              <a:t> </a:t>
            </a:r>
            <a:r>
              <a:rPr lang="en-US" dirty="0" err="1" smtClean="0"/>
              <a:t>Ecevit</a:t>
            </a:r>
            <a:r>
              <a:rPr lang="en-US" dirty="0" smtClean="0"/>
              <a:t>- left of the center “</a:t>
            </a:r>
            <a:r>
              <a:rPr lang="en-US" dirty="0" err="1" smtClean="0"/>
              <a:t>ortanın</a:t>
            </a:r>
            <a:r>
              <a:rPr lang="en-US" dirty="0" smtClean="0"/>
              <a:t> </a:t>
            </a:r>
            <a:r>
              <a:rPr lang="en-US" dirty="0" err="1" smtClean="0"/>
              <a:t>solu</a:t>
            </a:r>
            <a:r>
              <a:rPr lang="en-US" dirty="0" smtClean="0"/>
              <a:t>”)  </a:t>
            </a:r>
          </a:p>
          <a:p>
            <a:pPr marL="0" indent="0">
              <a:buNone/>
            </a:pPr>
            <a:endParaRPr lang="en-US" dirty="0"/>
          </a:p>
          <a:p>
            <a:r>
              <a:rPr lang="en-US" dirty="0" smtClean="0"/>
              <a:t>The growth of political radicalism (in line with the global 1968 movement)</a:t>
            </a:r>
          </a:p>
          <a:p>
            <a:endParaRPr lang="en-US" dirty="0"/>
          </a:p>
          <a:p>
            <a:r>
              <a:rPr lang="en-US" dirty="0" smtClean="0"/>
              <a:t>Left: </a:t>
            </a:r>
          </a:p>
          <a:p>
            <a:pPr lvl="2"/>
            <a:r>
              <a:rPr lang="tr-TR" dirty="0" err="1" smtClean="0"/>
              <a:t>Communist</a:t>
            </a:r>
            <a:r>
              <a:rPr lang="tr-TR" dirty="0" smtClean="0"/>
              <a:t> </a:t>
            </a:r>
            <a:r>
              <a:rPr lang="tr-TR" dirty="0" err="1" smtClean="0"/>
              <a:t>Party</a:t>
            </a:r>
            <a:r>
              <a:rPr lang="tr-TR" dirty="0" smtClean="0"/>
              <a:t> + </a:t>
            </a:r>
            <a:r>
              <a:rPr lang="tr-TR" dirty="0" err="1" smtClean="0"/>
              <a:t>Turkish</a:t>
            </a:r>
            <a:r>
              <a:rPr lang="tr-TR" dirty="0" smtClean="0"/>
              <a:t> </a:t>
            </a:r>
            <a:r>
              <a:rPr lang="tr-TR" dirty="0" err="1" smtClean="0"/>
              <a:t>Workers</a:t>
            </a:r>
            <a:r>
              <a:rPr lang="tr-TR" dirty="0" smtClean="0"/>
              <a:t> </a:t>
            </a:r>
            <a:r>
              <a:rPr lang="tr-TR" dirty="0" err="1" smtClean="0"/>
              <a:t>Party</a:t>
            </a:r>
            <a:r>
              <a:rPr lang="tr-TR" dirty="0" smtClean="0"/>
              <a:t> (</a:t>
            </a:r>
            <a:r>
              <a:rPr lang="en-US" dirty="0" smtClean="0"/>
              <a:t>TWP) (</a:t>
            </a:r>
            <a:r>
              <a:rPr lang="en-US" dirty="0" err="1" smtClean="0"/>
              <a:t>Behice</a:t>
            </a:r>
            <a:r>
              <a:rPr lang="en-US" dirty="0" smtClean="0"/>
              <a:t> </a:t>
            </a:r>
            <a:r>
              <a:rPr lang="en-US" dirty="0" err="1" smtClean="0"/>
              <a:t>Boran</a:t>
            </a:r>
            <a:r>
              <a:rPr lang="en-US" dirty="0" smtClean="0"/>
              <a:t>, </a:t>
            </a:r>
            <a:r>
              <a:rPr lang="en-US" dirty="0" err="1" smtClean="0"/>
              <a:t>Sadun</a:t>
            </a:r>
            <a:r>
              <a:rPr lang="en-US" dirty="0" smtClean="0"/>
              <a:t> </a:t>
            </a:r>
            <a:r>
              <a:rPr lang="en-US" dirty="0" err="1" smtClean="0"/>
              <a:t>Aren</a:t>
            </a:r>
            <a:r>
              <a:rPr lang="en-US" dirty="0" smtClean="0"/>
              <a:t>, Mehmet Ali </a:t>
            </a:r>
            <a:r>
              <a:rPr lang="en-US" dirty="0" err="1" smtClean="0"/>
              <a:t>Aybar</a:t>
            </a:r>
            <a:r>
              <a:rPr lang="mr-IN" dirty="0" smtClean="0"/>
              <a:t>…</a:t>
            </a:r>
            <a:r>
              <a:rPr lang="tr-TR" dirty="0" smtClean="0"/>
              <a:t>) + </a:t>
            </a:r>
          </a:p>
          <a:p>
            <a:pPr lvl="2"/>
            <a:r>
              <a:rPr lang="tr-TR" dirty="0" err="1" smtClean="0"/>
              <a:t>Journals</a:t>
            </a:r>
            <a:r>
              <a:rPr lang="tr-TR" dirty="0" smtClean="0"/>
              <a:t> (Yön, Devrim </a:t>
            </a:r>
            <a:r>
              <a:rPr lang="tr-TR" dirty="0" err="1" smtClean="0"/>
              <a:t>etc</a:t>
            </a:r>
            <a:r>
              <a:rPr lang="tr-TR" smtClean="0"/>
              <a:t>.)+ </a:t>
            </a:r>
            <a:r>
              <a:rPr lang="tr-TR" dirty="0" smtClean="0"/>
              <a:t>idea </a:t>
            </a:r>
            <a:r>
              <a:rPr lang="tr-TR" dirty="0" err="1" smtClean="0"/>
              <a:t>clubs</a:t>
            </a:r>
            <a:r>
              <a:rPr lang="tr-TR" dirty="0" smtClean="0"/>
              <a:t> </a:t>
            </a:r>
          </a:p>
          <a:p>
            <a:pPr lvl="2"/>
            <a:r>
              <a:rPr lang="tr-TR" dirty="0" err="1" smtClean="0"/>
              <a:t>radical</a:t>
            </a:r>
            <a:r>
              <a:rPr lang="tr-TR" dirty="0" smtClean="0"/>
              <a:t> </a:t>
            </a:r>
            <a:r>
              <a:rPr lang="tr-TR" dirty="0" err="1" smtClean="0"/>
              <a:t>youth</a:t>
            </a:r>
            <a:r>
              <a:rPr lang="tr-TR" dirty="0" smtClean="0"/>
              <a:t> </a:t>
            </a:r>
            <a:r>
              <a:rPr lang="tr-TR" dirty="0" err="1" smtClean="0"/>
              <a:t>organizations</a:t>
            </a:r>
            <a:r>
              <a:rPr lang="tr-TR" dirty="0" smtClean="0"/>
              <a:t> </a:t>
            </a:r>
            <a:r>
              <a:rPr lang="tr-TR" dirty="0" err="1" smtClean="0"/>
              <a:t>accepting</a:t>
            </a:r>
            <a:r>
              <a:rPr lang="tr-TR" dirty="0" smtClean="0"/>
              <a:t> </a:t>
            </a:r>
            <a:r>
              <a:rPr lang="tr-TR" dirty="0" err="1" smtClean="0"/>
              <a:t>guerilla</a:t>
            </a:r>
            <a:r>
              <a:rPr lang="tr-TR" dirty="0" smtClean="0"/>
              <a:t> </a:t>
            </a:r>
            <a:r>
              <a:rPr lang="tr-TR" dirty="0" err="1" smtClean="0"/>
              <a:t>warfare</a:t>
            </a:r>
            <a:r>
              <a:rPr lang="tr-TR" dirty="0" smtClean="0"/>
              <a:t> </a:t>
            </a:r>
            <a:r>
              <a:rPr lang="tr-TR" dirty="0" err="1" smtClean="0"/>
              <a:t>etc</a:t>
            </a:r>
            <a:r>
              <a:rPr lang="tr-TR" dirty="0" smtClean="0"/>
              <a:t>. </a:t>
            </a:r>
          </a:p>
          <a:p>
            <a:endParaRPr lang="tr-TR" dirty="0"/>
          </a:p>
          <a:p>
            <a:r>
              <a:rPr lang="en-US" dirty="0" smtClean="0"/>
              <a:t>Right </a:t>
            </a:r>
          </a:p>
          <a:p>
            <a:pPr lvl="2"/>
            <a:r>
              <a:rPr lang="en-US" dirty="0" err="1" smtClean="0"/>
              <a:t>Cumhuriyetçi</a:t>
            </a:r>
            <a:r>
              <a:rPr lang="en-US" dirty="0" smtClean="0"/>
              <a:t> </a:t>
            </a:r>
            <a:r>
              <a:rPr lang="en-US" dirty="0" err="1" smtClean="0"/>
              <a:t>Köylü</a:t>
            </a:r>
            <a:r>
              <a:rPr lang="en-US" dirty="0" smtClean="0"/>
              <a:t> Millet </a:t>
            </a:r>
            <a:r>
              <a:rPr lang="en-US" dirty="0" err="1" smtClean="0"/>
              <a:t>Partisi</a:t>
            </a:r>
            <a:r>
              <a:rPr lang="en-US" dirty="0" smtClean="0"/>
              <a:t> (CKMP- Republican Peasants’ Nation Party) </a:t>
            </a:r>
            <a:r>
              <a:rPr lang="mr-IN" dirty="0" smtClean="0"/>
              <a:t>–</a:t>
            </a:r>
            <a:r>
              <a:rPr lang="tr-TR" dirty="0" smtClean="0"/>
              <a:t> (1969) </a:t>
            </a:r>
            <a:r>
              <a:rPr lang="en-US" dirty="0" err="1" smtClean="0"/>
              <a:t>Milliyetçi</a:t>
            </a:r>
            <a:r>
              <a:rPr lang="en-US" dirty="0" smtClean="0"/>
              <a:t> </a:t>
            </a:r>
            <a:r>
              <a:rPr lang="en-US" dirty="0" err="1" smtClean="0"/>
              <a:t>Hareket</a:t>
            </a:r>
            <a:r>
              <a:rPr lang="en-US" dirty="0" smtClean="0"/>
              <a:t> </a:t>
            </a:r>
            <a:r>
              <a:rPr lang="en-US" dirty="0" err="1" smtClean="0"/>
              <a:t>Partisi</a:t>
            </a:r>
            <a:r>
              <a:rPr lang="en-US" dirty="0" smtClean="0"/>
              <a:t> (MHP </a:t>
            </a:r>
            <a:r>
              <a:rPr lang="mr-IN" dirty="0" smtClean="0"/>
              <a:t>–</a:t>
            </a:r>
            <a:r>
              <a:rPr lang="en-US" dirty="0" smtClean="0"/>
              <a:t> Nationalist Action Party) (</a:t>
            </a:r>
            <a:r>
              <a:rPr lang="en-US" dirty="0" err="1" smtClean="0"/>
              <a:t>Alparslan</a:t>
            </a:r>
            <a:r>
              <a:rPr lang="en-US" dirty="0" smtClean="0"/>
              <a:t> </a:t>
            </a:r>
            <a:r>
              <a:rPr lang="en-US" dirty="0" err="1" smtClean="0"/>
              <a:t>Türkeş</a:t>
            </a:r>
            <a:r>
              <a:rPr lang="en-US" dirty="0" smtClean="0"/>
              <a:t>, Nine Lights, Grey Wolves)</a:t>
            </a:r>
          </a:p>
          <a:p>
            <a:pPr lvl="2"/>
            <a:endParaRPr lang="en-US" dirty="0" smtClean="0"/>
          </a:p>
          <a:p>
            <a:pPr lvl="2"/>
            <a:r>
              <a:rPr lang="en-US" dirty="0" smtClean="0"/>
              <a:t>(1970) </a:t>
            </a:r>
            <a:r>
              <a:rPr lang="en-US" dirty="0" err="1" smtClean="0"/>
              <a:t>Milli</a:t>
            </a:r>
            <a:r>
              <a:rPr lang="en-US" dirty="0" smtClean="0"/>
              <a:t> </a:t>
            </a:r>
            <a:r>
              <a:rPr lang="en-US" dirty="0" err="1" smtClean="0"/>
              <a:t>Nizam</a:t>
            </a:r>
            <a:r>
              <a:rPr lang="en-US" dirty="0" smtClean="0"/>
              <a:t> </a:t>
            </a:r>
            <a:r>
              <a:rPr lang="en-US" dirty="0" err="1" smtClean="0"/>
              <a:t>Partisi</a:t>
            </a:r>
            <a:r>
              <a:rPr lang="en-US" dirty="0" smtClean="0"/>
              <a:t> (</a:t>
            </a:r>
            <a:r>
              <a:rPr lang="en-US" dirty="0" smtClean="0"/>
              <a:t>MNP/ National Order Party)</a:t>
            </a:r>
            <a:r>
              <a:rPr lang="en-US" dirty="0" smtClean="0"/>
              <a:t> </a:t>
            </a:r>
            <a:r>
              <a:rPr lang="mr-IN" dirty="0" smtClean="0"/>
              <a:t>–</a:t>
            </a:r>
            <a:r>
              <a:rPr lang="en-US" dirty="0" smtClean="0"/>
              <a:t> (1972) </a:t>
            </a:r>
            <a:r>
              <a:rPr lang="en-US" dirty="0" err="1" smtClean="0"/>
              <a:t>Milli</a:t>
            </a:r>
            <a:r>
              <a:rPr lang="en-US" dirty="0" smtClean="0"/>
              <a:t> </a:t>
            </a:r>
            <a:r>
              <a:rPr lang="en-US" dirty="0" err="1" smtClean="0"/>
              <a:t>Selamet</a:t>
            </a:r>
            <a:r>
              <a:rPr lang="en-US" dirty="0" smtClean="0"/>
              <a:t> </a:t>
            </a:r>
            <a:r>
              <a:rPr lang="en-US" dirty="0" err="1" smtClean="0"/>
              <a:t>Partisi</a:t>
            </a:r>
            <a:r>
              <a:rPr lang="en-US" dirty="0" smtClean="0"/>
              <a:t> (MSP </a:t>
            </a:r>
            <a:r>
              <a:rPr lang="tr-TR" dirty="0"/>
              <a:t>/</a:t>
            </a:r>
            <a:r>
              <a:rPr lang="en-US" dirty="0" smtClean="0"/>
              <a:t> National Salvation Party NSP) (</a:t>
            </a:r>
            <a:r>
              <a:rPr lang="en-US" dirty="0" err="1" smtClean="0"/>
              <a:t>Necmettin</a:t>
            </a:r>
            <a:r>
              <a:rPr lang="en-US" dirty="0" smtClean="0"/>
              <a:t> </a:t>
            </a:r>
            <a:r>
              <a:rPr lang="en-US" dirty="0" err="1" smtClean="0"/>
              <a:t>Erbakan</a:t>
            </a:r>
            <a:r>
              <a:rPr lang="en-US" dirty="0" smtClean="0"/>
              <a:t>, </a:t>
            </a:r>
            <a:r>
              <a:rPr lang="en-US" dirty="0" err="1" smtClean="0"/>
              <a:t>Milli</a:t>
            </a:r>
            <a:r>
              <a:rPr lang="en-US" dirty="0" smtClean="0"/>
              <a:t> </a:t>
            </a:r>
            <a:r>
              <a:rPr lang="en-US" dirty="0" err="1" smtClean="0"/>
              <a:t>Görüş</a:t>
            </a:r>
            <a:r>
              <a:rPr lang="en-US" dirty="0" smtClean="0"/>
              <a:t>) </a:t>
            </a:r>
          </a:p>
          <a:p>
            <a:pPr lvl="2"/>
            <a:endParaRPr lang="en-US" dirty="0"/>
          </a:p>
          <a:p>
            <a:pPr lvl="2"/>
            <a:r>
              <a:rPr lang="en-US" dirty="0" smtClean="0"/>
              <a:t>National Front governments with JP, NAP and NSP </a:t>
            </a:r>
          </a:p>
          <a:p>
            <a:pPr marL="457200" lvl="1" indent="0">
              <a:buNone/>
            </a:pPr>
            <a:endParaRPr lang="en-US" dirty="0"/>
          </a:p>
        </p:txBody>
      </p:sp>
    </p:spTree>
    <p:extLst>
      <p:ext uri="{BB962C8B-B14F-4D97-AF65-F5344CB8AC3E}">
        <p14:creationId xmlns:p14="http://schemas.microsoft.com/office/powerpoint/2010/main" val="377652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Political violence </a:t>
            </a:r>
          </a:p>
          <a:p>
            <a:r>
              <a:rPr lang="en-US" dirty="0"/>
              <a:t>The struggle between right and left was an unequal one. During the Nationalist Front governments of the years between 1974 and 1977, the police and the security forces had become the exclusive preserve of </a:t>
            </a:r>
            <a:r>
              <a:rPr lang="en-US" dirty="0" err="1"/>
              <a:t>Türkes</a:t>
            </a:r>
            <a:r>
              <a:rPr lang="en-US" dirty="0"/>
              <a:t>̧’s </a:t>
            </a:r>
            <a:r>
              <a:rPr lang="en-US" dirty="0" smtClean="0"/>
              <a:t>NAP. The groups </a:t>
            </a:r>
            <a:r>
              <a:rPr lang="en-US" dirty="0"/>
              <a:t>of the left enjoyed no such </a:t>
            </a:r>
            <a:r>
              <a:rPr lang="en-US" dirty="0" smtClean="0"/>
              <a:t>protection</a:t>
            </a:r>
            <a:r>
              <a:rPr lang="en-US" dirty="0"/>
              <a:t>. </a:t>
            </a:r>
            <a:endParaRPr lang="en-US" dirty="0" smtClean="0"/>
          </a:p>
          <a:p>
            <a:r>
              <a:rPr lang="en-US" dirty="0"/>
              <a:t>The number of victims of political violence rose quickly: from around 230 in 1977 </a:t>
            </a:r>
            <a:r>
              <a:rPr lang="en-US" dirty="0" smtClean="0"/>
              <a:t>to </a:t>
            </a:r>
            <a:r>
              <a:rPr lang="en-US" dirty="0"/>
              <a:t>between 1200 and 1500 two years later. </a:t>
            </a:r>
            <a:endParaRPr lang="en-US" dirty="0" smtClean="0"/>
          </a:p>
          <a:p>
            <a:r>
              <a:rPr lang="en-US" dirty="0" smtClean="0"/>
              <a:t>Pogrom towards the </a:t>
            </a:r>
            <a:r>
              <a:rPr lang="en-US" dirty="0" err="1" smtClean="0"/>
              <a:t>Alevites</a:t>
            </a:r>
            <a:r>
              <a:rPr lang="en-US" dirty="0" smtClean="0"/>
              <a:t> in </a:t>
            </a:r>
            <a:r>
              <a:rPr lang="en-US" dirty="0" err="1" smtClean="0"/>
              <a:t>Kahramanmaraş</a:t>
            </a:r>
            <a:r>
              <a:rPr lang="en-US" dirty="0" smtClean="0"/>
              <a:t> in 1978</a:t>
            </a:r>
          </a:p>
          <a:p>
            <a:r>
              <a:rPr lang="en-US" dirty="0" smtClean="0"/>
              <a:t>Overlaps with a culture of vendetta?</a:t>
            </a:r>
            <a:endParaRPr lang="en-US" dirty="0"/>
          </a:p>
          <a:p>
            <a:endParaRPr lang="en-US" dirty="0"/>
          </a:p>
          <a:p>
            <a:endParaRPr lang="en-US" dirty="0"/>
          </a:p>
        </p:txBody>
      </p:sp>
    </p:spTree>
    <p:extLst>
      <p:ext uri="{BB962C8B-B14F-4D97-AF65-F5344CB8AC3E}">
        <p14:creationId xmlns:p14="http://schemas.microsoft.com/office/powerpoint/2010/main" val="37075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dirty="0" smtClean="0"/>
              <a:t>Import Substitution Industrialization (ISI) (</a:t>
            </a:r>
            <a:r>
              <a:rPr lang="en-US" dirty="0" err="1" smtClean="0"/>
              <a:t>İthal</a:t>
            </a:r>
            <a:r>
              <a:rPr lang="en-US" dirty="0" smtClean="0"/>
              <a:t> </a:t>
            </a:r>
            <a:r>
              <a:rPr lang="en-US" dirty="0" err="1" smtClean="0"/>
              <a:t>İkameci</a:t>
            </a:r>
            <a:r>
              <a:rPr lang="en-US" dirty="0" smtClean="0"/>
              <a:t> </a:t>
            </a:r>
            <a:r>
              <a:rPr lang="en-US" dirty="0" err="1" smtClean="0"/>
              <a:t>Sanayileşme</a:t>
            </a:r>
            <a:r>
              <a:rPr lang="en-US" dirty="0" smtClean="0"/>
              <a:t>) </a:t>
            </a:r>
          </a:p>
          <a:p>
            <a:r>
              <a:rPr lang="en-US" dirty="0" smtClean="0"/>
              <a:t>Economic crisis of 1970s </a:t>
            </a:r>
            <a:r>
              <a:rPr lang="mr-IN" dirty="0" smtClean="0"/>
              <a:t>–</a:t>
            </a:r>
            <a:r>
              <a:rPr lang="en-US" dirty="0" smtClean="0"/>
              <a:t> Two oil crisis in 1974 and 1979 initiated by OPEC </a:t>
            </a:r>
          </a:p>
          <a:p>
            <a:endParaRPr lang="en-US" dirty="0" smtClean="0"/>
          </a:p>
          <a:p>
            <a:pPr marL="0" indent="0">
              <a:buNone/>
            </a:pPr>
            <a:r>
              <a:rPr lang="en-US" u="sng" dirty="0" smtClean="0"/>
              <a:t>Food for ears and thoughts: </a:t>
            </a:r>
          </a:p>
          <a:p>
            <a:pPr marL="0" indent="0">
              <a:buNone/>
            </a:pPr>
            <a:r>
              <a:rPr lang="en-US" dirty="0" err="1" smtClean="0"/>
              <a:t>Ajda</a:t>
            </a:r>
            <a:r>
              <a:rPr lang="en-US" dirty="0" smtClean="0"/>
              <a:t> </a:t>
            </a:r>
            <a:r>
              <a:rPr lang="en-US" dirty="0" err="1" smtClean="0"/>
              <a:t>Pekkan</a:t>
            </a:r>
            <a:r>
              <a:rPr lang="en-US" dirty="0" smtClean="0"/>
              <a:t> sang </a:t>
            </a:r>
            <a:r>
              <a:rPr lang="en-US" dirty="0" err="1" smtClean="0"/>
              <a:t>Aman</a:t>
            </a:r>
            <a:r>
              <a:rPr lang="en-US" dirty="0" smtClean="0"/>
              <a:t> Petrol in Eurovision Song Contest in 1980</a:t>
            </a:r>
          </a:p>
          <a:p>
            <a:pPr marL="0" indent="0">
              <a:buNone/>
            </a:pPr>
            <a:r>
              <a:rPr lang="en-US" b="0" i="0" dirty="0" smtClean="0">
                <a:solidFill>
                  <a:srgbClr val="000000"/>
                </a:solidFill>
                <a:latin typeface="Lucida Grande"/>
                <a:ea typeface="Lucida Grande"/>
                <a:cs typeface="Lucida Grande"/>
                <a:hlinkClick r:id="rId2"/>
              </a:rPr>
              <a:t>https://www.youtube.com/watch?v=XFV4QtNhNDA</a:t>
            </a:r>
            <a:endParaRPr lang="en-US" b="0" i="0" dirty="0" smtClean="0">
              <a:solidFill>
                <a:srgbClr val="000000"/>
              </a:solidFill>
              <a:latin typeface="Lucida Grande"/>
              <a:ea typeface="Lucida Grande"/>
              <a:cs typeface="Lucida Grande"/>
            </a:endParaRPr>
          </a:p>
          <a:p>
            <a:pPr marL="0" indent="0">
              <a:buNone/>
            </a:pPr>
            <a:endParaRPr lang="en-US" dirty="0">
              <a:solidFill>
                <a:srgbClr val="000000"/>
              </a:solidFill>
              <a:latin typeface="Lucida Grande"/>
              <a:ea typeface="Lucida Grande"/>
              <a:cs typeface="Lucida Grande"/>
            </a:endParaRPr>
          </a:p>
          <a:p>
            <a:pPr marL="0" indent="0">
              <a:buNone/>
            </a:pPr>
            <a:r>
              <a:rPr lang="en-US" b="0" i="0" dirty="0" smtClean="0">
                <a:solidFill>
                  <a:srgbClr val="000000"/>
                </a:solidFill>
                <a:latin typeface="Lucida Grande"/>
                <a:ea typeface="Lucida Grande"/>
                <a:cs typeface="Lucida Grande"/>
              </a:rPr>
              <a:t>For some quotations from </a:t>
            </a:r>
            <a:r>
              <a:rPr lang="en-US" b="0" i="0" dirty="0" err="1" smtClean="0">
                <a:solidFill>
                  <a:srgbClr val="000000"/>
                </a:solidFill>
                <a:latin typeface="Lucida Grande"/>
                <a:ea typeface="Lucida Grande"/>
                <a:cs typeface="Lucida Grande"/>
              </a:rPr>
              <a:t>Demirel</a:t>
            </a:r>
            <a:r>
              <a:rPr lang="en-US" b="0" i="0" dirty="0" smtClean="0">
                <a:solidFill>
                  <a:srgbClr val="000000"/>
                </a:solidFill>
                <a:latin typeface="Lucida Grande"/>
                <a:ea typeface="Lucida Grande"/>
                <a:cs typeface="Lucida Grande"/>
              </a:rPr>
              <a:t> </a:t>
            </a:r>
          </a:p>
          <a:p>
            <a:pPr marL="0" indent="0">
              <a:buNone/>
            </a:pPr>
            <a:r>
              <a:rPr lang="en-US" b="0" i="0" dirty="0" smtClean="0">
                <a:solidFill>
                  <a:srgbClr val="000000"/>
                </a:solidFill>
                <a:latin typeface="Lucida Grande"/>
                <a:ea typeface="Lucida Grande"/>
                <a:cs typeface="Lucida Grande"/>
                <a:hlinkClick r:id="rId3"/>
              </a:rPr>
              <a:t>https://</a:t>
            </a:r>
            <a:r>
              <a:rPr lang="en-US" b="0" i="0" dirty="0" err="1" smtClean="0">
                <a:solidFill>
                  <a:srgbClr val="000000"/>
                </a:solidFill>
                <a:latin typeface="Lucida Grande"/>
                <a:ea typeface="Lucida Grande"/>
                <a:cs typeface="Lucida Grande"/>
                <a:hlinkClick r:id="rId3"/>
              </a:rPr>
              <a:t>www.izlesene.com</a:t>
            </a:r>
            <a:r>
              <a:rPr lang="en-US" b="0" i="0" dirty="0" smtClean="0">
                <a:solidFill>
                  <a:srgbClr val="000000"/>
                </a:solidFill>
                <a:latin typeface="Lucida Grande"/>
                <a:ea typeface="Lucida Grande"/>
                <a:cs typeface="Lucida Grande"/>
                <a:hlinkClick r:id="rId3"/>
              </a:rPr>
              <a:t>/video/</a:t>
            </a:r>
            <a:r>
              <a:rPr lang="en-US" b="0" i="0" dirty="0" err="1" smtClean="0">
                <a:solidFill>
                  <a:srgbClr val="000000"/>
                </a:solidFill>
                <a:latin typeface="Lucida Grande"/>
                <a:ea typeface="Lucida Grande"/>
                <a:cs typeface="Lucida Grande"/>
                <a:hlinkClick r:id="rId3"/>
              </a:rPr>
              <a:t>demirelin-unutulmayan-sozleri</a:t>
            </a:r>
            <a:r>
              <a:rPr lang="en-US" b="0" i="0" dirty="0" smtClean="0">
                <a:solidFill>
                  <a:srgbClr val="000000"/>
                </a:solidFill>
                <a:latin typeface="Lucida Grande"/>
                <a:ea typeface="Lucida Grande"/>
                <a:cs typeface="Lucida Grande"/>
                <a:hlinkClick r:id="rId3"/>
              </a:rPr>
              <a:t>/8592324</a:t>
            </a:r>
            <a:endParaRPr lang="en-US" b="0" i="0" dirty="0" smtClean="0">
              <a:solidFill>
                <a:srgbClr val="000000"/>
              </a:solidFill>
              <a:latin typeface="Lucida Grande"/>
              <a:ea typeface="Lucida Grande"/>
              <a:cs typeface="Lucida Grande"/>
            </a:endParaRPr>
          </a:p>
          <a:p>
            <a:pPr marL="0" indent="0">
              <a:buNone/>
            </a:pPr>
            <a:endParaRPr lang="en-US" dirty="0" smtClean="0"/>
          </a:p>
          <a:p>
            <a:pPr marL="0" indent="0">
              <a:buNone/>
            </a:pPr>
            <a:r>
              <a:rPr lang="en-US" dirty="0" smtClean="0"/>
              <a:t>Watch </a:t>
            </a:r>
            <a:r>
              <a:rPr lang="en-US" dirty="0" err="1" smtClean="0"/>
              <a:t>Fikret</a:t>
            </a:r>
            <a:r>
              <a:rPr lang="en-US" dirty="0" smtClean="0"/>
              <a:t> </a:t>
            </a:r>
            <a:r>
              <a:rPr lang="en-US" dirty="0" err="1" smtClean="0"/>
              <a:t>Kızılok’s</a:t>
            </a:r>
            <a:r>
              <a:rPr lang="en-US" dirty="0" smtClean="0"/>
              <a:t> song, </a:t>
            </a:r>
            <a:r>
              <a:rPr lang="en-US" dirty="0" err="1" smtClean="0"/>
              <a:t>Demirbaş</a:t>
            </a:r>
            <a:endParaRPr lang="en-US" dirty="0"/>
          </a:p>
          <a:p>
            <a:pPr marL="0" indent="0">
              <a:buNone/>
            </a:pPr>
            <a:r>
              <a:rPr lang="en-US" b="0" i="0" dirty="0" smtClean="0">
                <a:solidFill>
                  <a:srgbClr val="000000"/>
                </a:solidFill>
                <a:latin typeface="Lucida Grande"/>
                <a:ea typeface="Lucida Grande"/>
                <a:cs typeface="Lucida Grande"/>
              </a:rPr>
              <a:t>https://</a:t>
            </a:r>
            <a:r>
              <a:rPr lang="en-US" b="0" i="0" dirty="0" err="1" smtClean="0">
                <a:solidFill>
                  <a:srgbClr val="000000"/>
                </a:solidFill>
                <a:latin typeface="Lucida Grande"/>
                <a:ea typeface="Lucida Grande"/>
                <a:cs typeface="Lucida Grande"/>
              </a:rPr>
              <a:t>www.youtube.com</a:t>
            </a:r>
            <a:r>
              <a:rPr lang="en-US" b="0" i="0" dirty="0" smtClean="0">
                <a:solidFill>
                  <a:srgbClr val="000000"/>
                </a:solidFill>
                <a:latin typeface="Lucida Grande"/>
                <a:ea typeface="Lucida Grande"/>
                <a:cs typeface="Lucida Grande"/>
              </a:rPr>
              <a:t>/</a:t>
            </a:r>
            <a:r>
              <a:rPr lang="en-US" b="0" i="0" dirty="0" err="1" smtClean="0">
                <a:solidFill>
                  <a:srgbClr val="000000"/>
                </a:solidFill>
                <a:latin typeface="Lucida Grande"/>
                <a:ea typeface="Lucida Grande"/>
                <a:cs typeface="Lucida Grande"/>
              </a:rPr>
              <a:t>watch?v</a:t>
            </a:r>
            <a:r>
              <a:rPr lang="en-US" b="0" i="0" dirty="0" smtClean="0">
                <a:solidFill>
                  <a:srgbClr val="000000"/>
                </a:solidFill>
                <a:latin typeface="Lucida Grande"/>
                <a:ea typeface="Lucida Grande"/>
                <a:cs typeface="Lucida Grande"/>
              </a:rPr>
              <a:t>=P8hQKG_uGm0</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38810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0" indent="0">
              <a:buNone/>
            </a:pPr>
            <a:endParaRPr lang="en-US" dirty="0"/>
          </a:p>
          <a:p>
            <a:r>
              <a:rPr lang="en-US" dirty="0"/>
              <a:t>Inflation had been running at around 20 per cent a year during the early part of the 1970s, but by 1979 it was at 90 per cent and rising. </a:t>
            </a:r>
          </a:p>
          <a:p>
            <a:pPr marL="0" indent="0">
              <a:buNone/>
            </a:pPr>
            <a:endParaRPr lang="en-US" dirty="0"/>
          </a:p>
          <a:p>
            <a:r>
              <a:rPr lang="en-US" dirty="0"/>
              <a:t> January 24 economic decisions (24 </a:t>
            </a:r>
            <a:r>
              <a:rPr lang="en-US" dirty="0" err="1"/>
              <a:t>Ocak</a:t>
            </a:r>
            <a:r>
              <a:rPr lang="en-US" dirty="0"/>
              <a:t> </a:t>
            </a:r>
            <a:r>
              <a:rPr lang="en-US" dirty="0" err="1" smtClean="0"/>
              <a:t>Kararları</a:t>
            </a:r>
            <a:r>
              <a:rPr lang="en-US" dirty="0"/>
              <a:t>) (funding from IMF) </a:t>
            </a:r>
            <a:r>
              <a:rPr lang="mr-IN" dirty="0"/>
              <a:t>–</a:t>
            </a:r>
            <a:r>
              <a:rPr lang="en-US" dirty="0"/>
              <a:t> </a:t>
            </a:r>
            <a:r>
              <a:rPr lang="en-US" dirty="0" err="1"/>
              <a:t>Turgut</a:t>
            </a:r>
            <a:r>
              <a:rPr lang="en-US" dirty="0"/>
              <a:t> </a:t>
            </a:r>
            <a:r>
              <a:rPr lang="en-US" dirty="0" err="1"/>
              <a:t>Özal</a:t>
            </a:r>
            <a:r>
              <a:rPr lang="en-US" dirty="0"/>
              <a:t> on the stage -- applying a reform package that included abolishing import and export controls; cutting subsidies; freeing interest rates; raising prices; and cutting government expenditure. </a:t>
            </a:r>
          </a:p>
          <a:p>
            <a:pPr marL="0" indent="0">
              <a:buNone/>
            </a:pPr>
            <a:endParaRPr lang="en-US" dirty="0"/>
          </a:p>
        </p:txBody>
      </p:sp>
    </p:spTree>
    <p:extLst>
      <p:ext uri="{BB962C8B-B14F-4D97-AF65-F5344CB8AC3E}">
        <p14:creationId xmlns:p14="http://schemas.microsoft.com/office/powerpoint/2010/main" val="3010952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Road to September 12: Increasing </a:t>
            </a:r>
            <a:r>
              <a:rPr lang="en-US" dirty="0"/>
              <a:t>law and order problems, Kurdish separatism, a political system that seemed completely deadlocked and an economy in tatters. To this was added what seemed to many, including many in the army, the threat of Islamic fundamentalism. </a:t>
            </a:r>
            <a:endParaRPr lang="en-US" dirty="0" smtClean="0"/>
          </a:p>
          <a:p>
            <a:pPr marL="0" indent="0">
              <a:buNone/>
            </a:pPr>
            <a:endParaRPr lang="en-US" dirty="0" smtClean="0"/>
          </a:p>
          <a:p>
            <a:r>
              <a:rPr lang="en-US" dirty="0" smtClean="0"/>
              <a:t>A period of urbanization (squatter houses in big cities), migration and immigration </a:t>
            </a:r>
          </a:p>
          <a:p>
            <a:pPr marL="0" indent="0">
              <a:buNone/>
            </a:pPr>
            <a:endParaRPr lang="en-US" dirty="0"/>
          </a:p>
        </p:txBody>
      </p:sp>
    </p:spTree>
    <p:extLst>
      <p:ext uri="{BB962C8B-B14F-4D97-AF65-F5344CB8AC3E}">
        <p14:creationId xmlns:p14="http://schemas.microsoft.com/office/powerpoint/2010/main" val="93721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u="sng" dirty="0" smtClean="0"/>
              <a:t>Next week </a:t>
            </a:r>
          </a:p>
          <a:p>
            <a:pPr marL="0" indent="0">
              <a:buNone/>
            </a:pPr>
            <a:endParaRPr lang="en-US" u="sng" dirty="0" smtClean="0"/>
          </a:p>
          <a:p>
            <a:pPr marL="0" indent="0">
              <a:buNone/>
            </a:pPr>
            <a:r>
              <a:rPr lang="en-US" u="sng" dirty="0" smtClean="0"/>
              <a:t>Week </a:t>
            </a:r>
            <a:r>
              <a:rPr lang="en-US" u="sng" dirty="0"/>
              <a:t>14: Multiparty Era III </a:t>
            </a:r>
            <a:endParaRPr lang="en-US" dirty="0"/>
          </a:p>
          <a:p>
            <a:pPr marL="0" indent="0">
              <a:buNone/>
            </a:pPr>
            <a:r>
              <a:rPr lang="en-US" dirty="0" smtClean="0"/>
              <a:t>Erik </a:t>
            </a:r>
            <a:r>
              <a:rPr lang="en-US" dirty="0" err="1"/>
              <a:t>Zürcher</a:t>
            </a:r>
            <a:r>
              <a:rPr lang="en-US" dirty="0"/>
              <a:t>, “The Coup and its Aftermath,” “Suppression of Terrorism and -of Dissent,” p. 283-290, “The Islamists Take Control,” p. 319- 327. </a:t>
            </a:r>
          </a:p>
          <a:p>
            <a:endParaRPr lang="en-US" dirty="0"/>
          </a:p>
        </p:txBody>
      </p:sp>
    </p:spTree>
    <p:extLst>
      <p:ext uri="{BB962C8B-B14F-4D97-AF65-F5344CB8AC3E}">
        <p14:creationId xmlns:p14="http://schemas.microsoft.com/office/powerpoint/2010/main" val="4042394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191</TotalTime>
  <Words>612</Words>
  <Application>Microsoft Macintosh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Politics and social movements in the 20th century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Politics and social movements in the 20th century </dc:title>
  <dc:creator>setenay nil dogan</dc:creator>
  <cp:lastModifiedBy>setenay nil dogan</cp:lastModifiedBy>
  <cp:revision>13</cp:revision>
  <dcterms:created xsi:type="dcterms:W3CDTF">2020-04-30T10:17:10Z</dcterms:created>
  <dcterms:modified xsi:type="dcterms:W3CDTF">2020-04-30T13:28:36Z</dcterms:modified>
</cp:coreProperties>
</file>