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60" r:id="rId5"/>
    <p:sldId id="258" r:id="rId6"/>
    <p:sldId id="262" r:id="rId7"/>
    <p:sldId id="25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2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CCBE5B27-B184-7041-8246-180A65454FA9}"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CCBE5B27-B184-7041-8246-180A65454FA9}"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CCBE5B27-B184-7041-8246-180A65454FA9}" type="datetimeFigureOut">
              <a:rPr lang="en-US" smtClean="0"/>
              <a:t>10.12.20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8A688-3159-3B40-AB31-2589EAD7851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CCBE5B27-B184-7041-8246-180A65454FA9}"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CCBE5B27-B184-7041-8246-180A65454FA9}" type="datetimeFigureOut">
              <a:rPr lang="en-US" smtClean="0"/>
              <a:t>10.12.20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8A688-3159-3B40-AB31-2589EAD7851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dirty="0"/>
          </a:p>
        </p:txBody>
      </p:sp>
      <p:sp>
        <p:nvSpPr>
          <p:cNvPr id="3" name="Date Placeholder 2"/>
          <p:cNvSpPr>
            <a:spLocks noGrp="1"/>
          </p:cNvSpPr>
          <p:nvPr>
            <p:ph type="dt" sz="half" idx="10"/>
          </p:nvPr>
        </p:nvSpPr>
        <p:spPr/>
        <p:txBody>
          <a:bodyPr/>
          <a:lstStyle/>
          <a:p>
            <a:fld id="{CCBE5B27-B184-7041-8246-180A65454FA9}" type="datetimeFigureOut">
              <a:rPr lang="en-US" smtClean="0"/>
              <a:t>10.12.20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E5B27-B184-7041-8246-180A65454FA9}" type="datetimeFigureOut">
              <a:rPr lang="en-US" smtClean="0"/>
              <a:t>10.12.20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CCBE5B27-B184-7041-8246-180A65454FA9}"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CCBE5B27-B184-7041-8246-180A65454FA9}" type="datetimeFigureOut">
              <a:rPr lang="en-US" smtClean="0"/>
              <a:t>10.12.20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8A688-3159-3B40-AB31-2589EAD785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CBE5B27-B184-7041-8246-180A65454FA9}" type="datetimeFigureOut">
              <a:rPr lang="en-US" smtClean="0"/>
              <a:t>10.12.20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AEE8A688-3159-3B40-AB31-2589EAD7851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Politics and Social Movements in the 20</a:t>
            </a:r>
            <a:r>
              <a:rPr lang="en-US" b="1" baseline="30000" dirty="0"/>
              <a:t>th</a:t>
            </a:r>
            <a:r>
              <a:rPr lang="en-US" b="1" dirty="0"/>
              <a:t> Century</a:t>
            </a:r>
            <a:r>
              <a:rPr lang="en-US" dirty="0"/>
              <a:t/>
            </a:r>
            <a:br>
              <a:rPr lang="en-US" dirty="0"/>
            </a:br>
            <a:endParaRPr lang="en-US" dirty="0"/>
          </a:p>
        </p:txBody>
      </p:sp>
      <p:sp>
        <p:nvSpPr>
          <p:cNvPr id="3" name="Subtitle 2"/>
          <p:cNvSpPr>
            <a:spLocks noGrp="1"/>
          </p:cNvSpPr>
          <p:nvPr>
            <p:ph type="subTitle" idx="1"/>
          </p:nvPr>
        </p:nvSpPr>
        <p:spPr/>
        <p:txBody>
          <a:bodyPr/>
          <a:lstStyle/>
          <a:p>
            <a:r>
              <a:rPr lang="en-US" u="sng" dirty="0" smtClean="0"/>
              <a:t>Ottoman Empire in the 20</a:t>
            </a:r>
            <a:r>
              <a:rPr lang="en-US" u="sng" baseline="30000" dirty="0" smtClean="0"/>
              <a:t>th</a:t>
            </a:r>
            <a:r>
              <a:rPr lang="en-US" u="sng" dirty="0" smtClean="0"/>
              <a:t> Century </a:t>
            </a:r>
            <a:endParaRPr lang="en-US" dirty="0"/>
          </a:p>
        </p:txBody>
      </p:sp>
    </p:spTree>
    <p:extLst>
      <p:ext uri="{BB962C8B-B14F-4D97-AF65-F5344CB8AC3E}">
        <p14:creationId xmlns:p14="http://schemas.microsoft.com/office/powerpoint/2010/main" val="119789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0435" y="-758570"/>
            <a:ext cx="8519994" cy="5330570"/>
          </a:xfrm>
        </p:spPr>
        <p:txBody>
          <a:bodyPr/>
          <a:lstStyle/>
          <a:p>
            <a:r>
              <a:rPr lang="en-US" u="sng" dirty="0"/>
              <a:t>Week 9: Ottoman Empire in the 20</a:t>
            </a:r>
            <a:r>
              <a:rPr lang="en-US" u="sng" baseline="30000" dirty="0"/>
              <a:t>th</a:t>
            </a:r>
            <a:r>
              <a:rPr lang="en-US" u="sng" dirty="0"/>
              <a:t> Century </a:t>
            </a:r>
            <a:endParaRPr lang="en-US" dirty="0"/>
          </a:p>
          <a:p>
            <a:pPr marL="0" indent="0">
              <a:buNone/>
            </a:pPr>
            <a:r>
              <a:rPr lang="en-US" dirty="0"/>
              <a:t>Erik </a:t>
            </a:r>
            <a:r>
              <a:rPr lang="en-US" dirty="0" err="1"/>
              <a:t>Zürcher</a:t>
            </a:r>
            <a:r>
              <a:rPr lang="en-US" dirty="0"/>
              <a:t>, “The Young Turk Movement,” “Ideological Debates,” “The Armenian Question,” p. 82-87, 126-132, 112-117.</a:t>
            </a:r>
          </a:p>
          <a:p>
            <a:endParaRPr lang="en-US" dirty="0"/>
          </a:p>
        </p:txBody>
      </p:sp>
      <p:pic>
        <p:nvPicPr>
          <p:cNvPr id="4" name="Picture 3" descr="Screen Shot 2020-04-02 at 12.48.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945" y="2422024"/>
            <a:ext cx="2915604" cy="4299951"/>
          </a:xfrm>
          <a:prstGeom prst="rect">
            <a:avLst/>
          </a:prstGeom>
        </p:spPr>
      </p:pic>
      <p:pic>
        <p:nvPicPr>
          <p:cNvPr id="5" name="Picture 4" descr="unnam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92" y="2492548"/>
            <a:ext cx="3263786" cy="4158903"/>
          </a:xfrm>
          <a:prstGeom prst="rect">
            <a:avLst/>
          </a:prstGeom>
        </p:spPr>
      </p:pic>
    </p:spTree>
    <p:extLst>
      <p:ext uri="{BB962C8B-B14F-4D97-AF65-F5344CB8AC3E}">
        <p14:creationId xmlns:p14="http://schemas.microsoft.com/office/powerpoint/2010/main" val="317176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First constitutional period, first parliament composed of 119 members </a:t>
            </a:r>
            <a:r>
              <a:rPr lang="mr-IN" dirty="0" smtClean="0"/>
              <a:t>–</a:t>
            </a:r>
            <a:r>
              <a:rPr lang="en-US" dirty="0" smtClean="0"/>
              <a:t> 1876-1878</a:t>
            </a:r>
          </a:p>
          <a:p>
            <a:r>
              <a:rPr lang="en-US" dirty="0" smtClean="0"/>
              <a:t>February 1878 </a:t>
            </a:r>
            <a:r>
              <a:rPr lang="mr-IN" dirty="0" smtClean="0"/>
              <a:t>–</a:t>
            </a:r>
            <a:r>
              <a:rPr lang="en-US" dirty="0" smtClean="0"/>
              <a:t> </a:t>
            </a:r>
            <a:r>
              <a:rPr lang="en-US" dirty="0" err="1" smtClean="0"/>
              <a:t>Abdulhamit</a:t>
            </a:r>
            <a:r>
              <a:rPr lang="en-US" dirty="0" smtClean="0"/>
              <a:t> II closed the parliament. </a:t>
            </a:r>
          </a:p>
          <a:p>
            <a:r>
              <a:rPr lang="en-US" dirty="0" smtClean="0"/>
              <a:t>Second </a:t>
            </a:r>
            <a:r>
              <a:rPr lang="en-US" dirty="0" smtClean="0"/>
              <a:t>constitutional </a:t>
            </a:r>
            <a:r>
              <a:rPr lang="en-US" dirty="0" smtClean="0"/>
              <a:t>period: 1908 </a:t>
            </a:r>
          </a:p>
          <a:p>
            <a:r>
              <a:rPr lang="en-US" dirty="0" smtClean="0"/>
              <a:t>1909 </a:t>
            </a:r>
            <a:r>
              <a:rPr lang="mr-IN" dirty="0" smtClean="0"/>
              <a:t>–</a:t>
            </a:r>
            <a:r>
              <a:rPr lang="en-US" dirty="0" smtClean="0"/>
              <a:t> March 31 Revolt </a:t>
            </a:r>
          </a:p>
          <a:p>
            <a:r>
              <a:rPr lang="en-US" dirty="0" smtClean="0"/>
              <a:t>1909-1913 </a:t>
            </a:r>
            <a:endParaRPr lang="en-US" dirty="0"/>
          </a:p>
        </p:txBody>
      </p:sp>
    </p:spTree>
    <p:extLst>
      <p:ext uri="{BB962C8B-B14F-4D97-AF65-F5344CB8AC3E}">
        <p14:creationId xmlns:p14="http://schemas.microsoft.com/office/powerpoint/2010/main" val="112590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Committee of Union and Progress </a:t>
            </a:r>
            <a:endParaRPr lang="en-US" dirty="0"/>
          </a:p>
        </p:txBody>
      </p:sp>
      <p:sp>
        <p:nvSpPr>
          <p:cNvPr id="3" name="Content Placeholder 2"/>
          <p:cNvSpPr>
            <a:spLocks noGrp="1"/>
          </p:cNvSpPr>
          <p:nvPr>
            <p:ph idx="1"/>
          </p:nvPr>
        </p:nvSpPr>
        <p:spPr>
          <a:xfrm>
            <a:off x="761999" y="511594"/>
            <a:ext cx="7952031" cy="4060406"/>
          </a:xfrm>
        </p:spPr>
        <p:txBody>
          <a:bodyPr>
            <a:normAutofit fontScale="85000" lnSpcReduction="20000"/>
          </a:bodyPr>
          <a:lstStyle/>
          <a:p>
            <a:r>
              <a:rPr lang="en-US" dirty="0" smtClean="0"/>
              <a:t>Established in military medical student by four students in 1889 (</a:t>
            </a:r>
            <a:r>
              <a:rPr lang="en-US" dirty="0" err="1" smtClean="0"/>
              <a:t>İttihad-ı</a:t>
            </a:r>
            <a:r>
              <a:rPr lang="en-US" dirty="0" smtClean="0"/>
              <a:t> </a:t>
            </a:r>
            <a:r>
              <a:rPr lang="en-US" dirty="0" err="1" smtClean="0"/>
              <a:t>Osmani</a:t>
            </a:r>
            <a:r>
              <a:rPr lang="en-US" dirty="0" smtClean="0"/>
              <a:t> </a:t>
            </a:r>
            <a:r>
              <a:rPr lang="en-US" dirty="0" err="1" smtClean="0"/>
              <a:t>Cemiyeti</a:t>
            </a:r>
            <a:r>
              <a:rPr lang="en-US" dirty="0" smtClean="0"/>
              <a:t>) </a:t>
            </a:r>
          </a:p>
          <a:p>
            <a:r>
              <a:rPr lang="en-US" dirty="0"/>
              <a:t>The new generations being trained in schools like the </a:t>
            </a:r>
            <a:r>
              <a:rPr lang="en-US" dirty="0" err="1"/>
              <a:t>Mülkiye</a:t>
            </a:r>
            <a:r>
              <a:rPr lang="en-US" dirty="0"/>
              <a:t> and </a:t>
            </a:r>
            <a:r>
              <a:rPr lang="en-US" dirty="0" err="1"/>
              <a:t>Harbiye</a:t>
            </a:r>
            <a:r>
              <a:rPr lang="en-US" dirty="0"/>
              <a:t> (War Academy) continued to be attracted by the liberal and constitutional </a:t>
            </a:r>
            <a:r>
              <a:rPr lang="en-US" dirty="0" smtClean="0"/>
              <a:t>ideas </a:t>
            </a:r>
            <a:r>
              <a:rPr lang="en-US" dirty="0"/>
              <a:t>as well as the Ottoman patriotism, of the Young Ottomans, whose books they read and discussed </a:t>
            </a:r>
            <a:r>
              <a:rPr lang="en-US" dirty="0" smtClean="0"/>
              <a:t>widely. </a:t>
            </a:r>
          </a:p>
          <a:p>
            <a:r>
              <a:rPr lang="en-US" dirty="0" smtClean="0"/>
              <a:t>Leadership rivalry: </a:t>
            </a:r>
            <a:r>
              <a:rPr lang="en-US" dirty="0" err="1" smtClean="0"/>
              <a:t>Ahmet</a:t>
            </a:r>
            <a:r>
              <a:rPr lang="en-US" dirty="0" smtClean="0"/>
              <a:t> </a:t>
            </a:r>
            <a:r>
              <a:rPr lang="en-US" dirty="0" err="1" smtClean="0"/>
              <a:t>Rıza</a:t>
            </a:r>
            <a:r>
              <a:rPr lang="en-US" dirty="0" smtClean="0"/>
              <a:t>, </a:t>
            </a:r>
            <a:r>
              <a:rPr lang="en-US" dirty="0" err="1" smtClean="0"/>
              <a:t>Mizancı</a:t>
            </a:r>
            <a:r>
              <a:rPr lang="en-US" dirty="0" smtClean="0"/>
              <a:t> Murat, </a:t>
            </a:r>
            <a:r>
              <a:rPr lang="en-US" dirty="0" err="1" smtClean="0"/>
              <a:t>Prens</a:t>
            </a:r>
            <a:r>
              <a:rPr lang="en-US" dirty="0" smtClean="0"/>
              <a:t> </a:t>
            </a:r>
            <a:r>
              <a:rPr lang="en-US" dirty="0" err="1" smtClean="0"/>
              <a:t>Sabahattin</a:t>
            </a:r>
            <a:r>
              <a:rPr lang="en-US" dirty="0" smtClean="0"/>
              <a:t> </a:t>
            </a:r>
          </a:p>
          <a:p>
            <a:r>
              <a:rPr lang="en-US" dirty="0" err="1"/>
              <a:t>Sabahattin</a:t>
            </a:r>
            <a:r>
              <a:rPr lang="en-US" dirty="0"/>
              <a:t> was unusual among the Young Turks in that he saw the engine for change and progress, not in the state, but in the individual, believing in minimal government and the power of free enterprise to regenerate the empire, while </a:t>
            </a:r>
            <a:r>
              <a:rPr lang="en-US" dirty="0" err="1"/>
              <a:t>Ahmet</a:t>
            </a:r>
            <a:r>
              <a:rPr lang="en-US" dirty="0"/>
              <a:t> </a:t>
            </a:r>
            <a:r>
              <a:rPr lang="en-US" dirty="0" err="1"/>
              <a:t>Rıza</a:t>
            </a:r>
            <a:r>
              <a:rPr lang="en-US" dirty="0"/>
              <a:t> was becoming more and more of an Ottoman nationalist. </a:t>
            </a:r>
            <a:endParaRPr lang="en-US" dirty="0" smtClean="0"/>
          </a:p>
          <a:p>
            <a:r>
              <a:rPr lang="en-US" dirty="0" err="1" smtClean="0"/>
              <a:t>Bahaettin</a:t>
            </a:r>
            <a:r>
              <a:rPr lang="en-US" dirty="0" smtClean="0"/>
              <a:t> </a:t>
            </a:r>
            <a:r>
              <a:rPr lang="en-US" dirty="0" err="1" smtClean="0"/>
              <a:t>Şakir</a:t>
            </a:r>
            <a:r>
              <a:rPr lang="en-US" dirty="0" smtClean="0"/>
              <a:t>, Dr. </a:t>
            </a:r>
            <a:r>
              <a:rPr lang="en-US" dirty="0" err="1" smtClean="0"/>
              <a:t>Nazım</a:t>
            </a:r>
            <a:r>
              <a:rPr lang="en-US" dirty="0" smtClean="0"/>
              <a:t> </a:t>
            </a:r>
          </a:p>
          <a:p>
            <a:r>
              <a:rPr lang="en-US" dirty="0" smtClean="0"/>
              <a:t>A movement from the liberal ideas to Turkish nationalism + the elimination of the liberal wing of </a:t>
            </a:r>
            <a:r>
              <a:rPr lang="en-US" dirty="0" err="1" smtClean="0"/>
              <a:t>Prens</a:t>
            </a:r>
            <a:r>
              <a:rPr lang="en-US" dirty="0" smtClean="0"/>
              <a:t> </a:t>
            </a:r>
            <a:r>
              <a:rPr lang="en-US" dirty="0" err="1" smtClean="0"/>
              <a:t>Sabahattin</a:t>
            </a:r>
            <a:r>
              <a:rPr lang="en-US" dirty="0" smtClean="0"/>
              <a:t> </a:t>
            </a:r>
            <a:endParaRPr lang="en-US" dirty="0"/>
          </a:p>
        </p:txBody>
      </p:sp>
    </p:spTree>
    <p:extLst>
      <p:ext uri="{BB962C8B-B14F-4D97-AF65-F5344CB8AC3E}">
        <p14:creationId xmlns:p14="http://schemas.microsoft.com/office/powerpoint/2010/main" val="408158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Ideological Debates </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r>
              <a:rPr lang="en-US" dirty="0"/>
              <a:t>Two constantly recurring </a:t>
            </a:r>
            <a:r>
              <a:rPr lang="en-US" dirty="0" smtClean="0"/>
              <a:t>themes: </a:t>
            </a:r>
          </a:p>
          <a:p>
            <a:pPr lvl="2">
              <a:buFont typeface="Wingdings" charset="2"/>
              <a:buChar char="u"/>
            </a:pPr>
            <a:r>
              <a:rPr lang="en-US" dirty="0"/>
              <a:t>	</a:t>
            </a:r>
            <a:r>
              <a:rPr lang="en-US" dirty="0" smtClean="0"/>
              <a:t>the </a:t>
            </a:r>
            <a:r>
              <a:rPr lang="en-US" dirty="0"/>
              <a:t>measure of Westernization needed or acceptable </a:t>
            </a:r>
            <a:r>
              <a:rPr lang="en-US" dirty="0" smtClean="0"/>
              <a:t>and</a:t>
            </a:r>
          </a:p>
          <a:p>
            <a:pPr lvl="2">
              <a:buFont typeface="Wingdings" charset="2"/>
              <a:buChar char="u"/>
            </a:pPr>
            <a:r>
              <a:rPr lang="en-US" dirty="0"/>
              <a:t>	</a:t>
            </a:r>
            <a:r>
              <a:rPr lang="en-US" dirty="0" smtClean="0"/>
              <a:t>the </a:t>
            </a:r>
            <a:r>
              <a:rPr lang="en-US" dirty="0"/>
              <a:t>question of what was to be the basis for identification with and loyalty to the future Ottoman state. </a:t>
            </a:r>
            <a:endParaRPr lang="en-US" dirty="0" smtClean="0"/>
          </a:p>
          <a:p>
            <a:pPr lvl="2">
              <a:buFont typeface="Wingdings" charset="2"/>
              <a:buChar char="u"/>
            </a:pPr>
            <a:endParaRPr lang="en-US" dirty="0"/>
          </a:p>
          <a:p>
            <a:r>
              <a:rPr lang="en-US" dirty="0" smtClean="0"/>
              <a:t>3 ideologies of the last decades of the empire </a:t>
            </a:r>
          </a:p>
          <a:p>
            <a:pPr lvl="2">
              <a:buFont typeface="Wingdings" charset="2"/>
              <a:buChar char="u"/>
            </a:pPr>
            <a:r>
              <a:rPr lang="en-US" dirty="0" smtClean="0"/>
              <a:t>(Pan-)</a:t>
            </a:r>
            <a:r>
              <a:rPr lang="en-US" dirty="0" err="1" smtClean="0"/>
              <a:t>Ottomanism</a:t>
            </a:r>
            <a:r>
              <a:rPr lang="en-US" dirty="0" smtClean="0"/>
              <a:t> - </a:t>
            </a:r>
            <a:r>
              <a:rPr lang="en-US" dirty="0"/>
              <a:t>the official ideology of the revolution of 1908 </a:t>
            </a:r>
            <a:endParaRPr lang="en-US" dirty="0" smtClean="0"/>
          </a:p>
          <a:p>
            <a:pPr lvl="2">
              <a:buFont typeface="Wingdings" charset="2"/>
              <a:buChar char="u"/>
            </a:pPr>
            <a:r>
              <a:rPr lang="en-US" dirty="0" smtClean="0"/>
              <a:t>(Pan-)Islamism </a:t>
            </a:r>
            <a:r>
              <a:rPr lang="mr-IN" dirty="0" smtClean="0"/>
              <a:t>–</a:t>
            </a:r>
            <a:r>
              <a:rPr lang="en-US" dirty="0" smtClean="0"/>
              <a:t> second half of </a:t>
            </a:r>
            <a:r>
              <a:rPr lang="en-US" dirty="0" err="1" smtClean="0"/>
              <a:t>Abdülhamit</a:t>
            </a:r>
            <a:r>
              <a:rPr lang="en-US" dirty="0" smtClean="0"/>
              <a:t> era</a:t>
            </a:r>
          </a:p>
          <a:p>
            <a:pPr lvl="2">
              <a:buFont typeface="Wingdings" charset="2"/>
              <a:buChar char="u"/>
            </a:pPr>
            <a:r>
              <a:rPr lang="en-US" dirty="0" smtClean="0"/>
              <a:t>(Pan-)Turkism </a:t>
            </a:r>
          </a:p>
          <a:p>
            <a:pPr marL="0" indent="0">
              <a:buNone/>
            </a:pPr>
            <a:endParaRPr lang="en-US" dirty="0" smtClean="0"/>
          </a:p>
          <a:p>
            <a:r>
              <a:rPr lang="en-US" dirty="0" smtClean="0"/>
              <a:t>Emergence of Turkish nationalism as a last resort </a:t>
            </a:r>
          </a:p>
          <a:p>
            <a:pPr lvl="2">
              <a:buFont typeface="Wingdings" charset="2"/>
              <a:buChar char="u"/>
            </a:pPr>
            <a:r>
              <a:rPr lang="en-US" dirty="0" err="1" smtClean="0"/>
              <a:t>Hüseyin</a:t>
            </a:r>
            <a:r>
              <a:rPr lang="en-US" dirty="0" smtClean="0"/>
              <a:t> </a:t>
            </a:r>
            <a:r>
              <a:rPr lang="en-US" dirty="0" err="1" smtClean="0"/>
              <a:t>Turan</a:t>
            </a:r>
            <a:r>
              <a:rPr lang="en-US" dirty="0" smtClean="0"/>
              <a:t>, </a:t>
            </a:r>
            <a:r>
              <a:rPr lang="en-US" dirty="0" err="1" smtClean="0"/>
              <a:t>Ahmet</a:t>
            </a:r>
            <a:r>
              <a:rPr lang="en-US" dirty="0" smtClean="0"/>
              <a:t> </a:t>
            </a:r>
            <a:r>
              <a:rPr lang="en-US" dirty="0" err="1" smtClean="0"/>
              <a:t>Ağaoğlu</a:t>
            </a:r>
            <a:endParaRPr lang="en-US" dirty="0" smtClean="0"/>
          </a:p>
          <a:p>
            <a:pPr lvl="2">
              <a:buFont typeface="Wingdings" charset="2"/>
              <a:buChar char="u"/>
            </a:pPr>
            <a:r>
              <a:rPr lang="en-US" dirty="0" smtClean="0"/>
              <a:t>Yusuf </a:t>
            </a:r>
            <a:r>
              <a:rPr lang="en-US" dirty="0" err="1" smtClean="0"/>
              <a:t>Akçura</a:t>
            </a:r>
            <a:r>
              <a:rPr lang="en-US" dirty="0" smtClean="0"/>
              <a:t> </a:t>
            </a:r>
            <a:r>
              <a:rPr lang="mr-IN" dirty="0" smtClean="0"/>
              <a:t>–</a:t>
            </a:r>
            <a:r>
              <a:rPr lang="en-US" dirty="0" smtClean="0"/>
              <a:t> Three </a:t>
            </a:r>
          </a:p>
          <a:p>
            <a:pPr lvl="2">
              <a:buFont typeface="Wingdings" charset="2"/>
              <a:buChar char="u"/>
            </a:pPr>
            <a:r>
              <a:rPr lang="en-US" dirty="0" err="1" smtClean="0"/>
              <a:t>Ziya</a:t>
            </a:r>
            <a:r>
              <a:rPr lang="en-US" dirty="0" smtClean="0"/>
              <a:t> </a:t>
            </a:r>
            <a:r>
              <a:rPr lang="en-US" dirty="0" err="1" smtClean="0"/>
              <a:t>Gökalp</a:t>
            </a:r>
            <a:r>
              <a:rPr lang="en-US" dirty="0" smtClean="0"/>
              <a:t> </a:t>
            </a:r>
            <a:r>
              <a:rPr lang="mr-IN" dirty="0" smtClean="0"/>
              <a:t>–</a:t>
            </a:r>
            <a:r>
              <a:rPr lang="en-US" dirty="0" smtClean="0"/>
              <a:t> (Culture X </a:t>
            </a:r>
            <a:r>
              <a:rPr lang="en-US" dirty="0" err="1" smtClean="0"/>
              <a:t>Civiziliation</a:t>
            </a:r>
            <a:r>
              <a:rPr lang="en-US" dirty="0" smtClean="0"/>
              <a:t>) (</a:t>
            </a:r>
            <a:r>
              <a:rPr lang="en-US" dirty="0" err="1" smtClean="0"/>
              <a:t>Hars</a:t>
            </a:r>
            <a:r>
              <a:rPr lang="en-US" dirty="0" smtClean="0"/>
              <a:t> X </a:t>
            </a:r>
            <a:r>
              <a:rPr lang="en-US" dirty="0" err="1" smtClean="0"/>
              <a:t>Medeniyet</a:t>
            </a:r>
            <a:r>
              <a:rPr lang="en-US" dirty="0" smtClean="0"/>
              <a:t>) </a:t>
            </a:r>
          </a:p>
          <a:p>
            <a:pPr marL="0" indent="0">
              <a:buNone/>
            </a:pPr>
            <a:endParaRPr lang="en-US" dirty="0" smtClean="0"/>
          </a:p>
          <a:p>
            <a:endParaRPr lang="en-US" dirty="0"/>
          </a:p>
        </p:txBody>
      </p:sp>
    </p:spTree>
    <p:extLst>
      <p:ext uri="{BB962C8B-B14F-4D97-AF65-F5344CB8AC3E}">
        <p14:creationId xmlns:p14="http://schemas.microsoft.com/office/powerpoint/2010/main" val="228533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They were ideologically eclectic </a:t>
            </a:r>
            <a:r>
              <a:rPr lang="en-US" dirty="0" smtClean="0"/>
              <a:t>with a </a:t>
            </a:r>
            <a:r>
              <a:rPr lang="en-US" dirty="0"/>
              <a:t>shared set of attitudes rather than a common ideological </a:t>
            </a:r>
            <a:r>
              <a:rPr lang="en-US" dirty="0" err="1"/>
              <a:t>programme</a:t>
            </a:r>
            <a:r>
              <a:rPr lang="en-US" dirty="0"/>
              <a:t>. </a:t>
            </a:r>
            <a:endParaRPr lang="en-US" dirty="0" smtClean="0"/>
          </a:p>
          <a:p>
            <a:pPr marL="0" indent="0">
              <a:buNone/>
            </a:pPr>
            <a:endParaRPr lang="en-US" dirty="0" smtClean="0"/>
          </a:p>
          <a:p>
            <a:r>
              <a:rPr lang="en-US" dirty="0" smtClean="0"/>
              <a:t>Important </a:t>
            </a:r>
            <a:r>
              <a:rPr lang="en-US" dirty="0"/>
              <a:t>elements in this set of attitudes </a:t>
            </a:r>
            <a:r>
              <a:rPr lang="en-US" dirty="0" smtClean="0"/>
              <a:t>were</a:t>
            </a:r>
          </a:p>
          <a:p>
            <a:pPr marL="0" indent="0">
              <a:buNone/>
            </a:pPr>
            <a:endParaRPr lang="en-US" dirty="0" smtClean="0"/>
          </a:p>
          <a:p>
            <a:pPr lvl="1">
              <a:buFont typeface="Wingdings" charset="2"/>
              <a:buChar char="Ø"/>
            </a:pPr>
            <a:r>
              <a:rPr lang="en-US" dirty="0" smtClean="0"/>
              <a:t>nationalism</a:t>
            </a:r>
            <a:r>
              <a:rPr lang="en-US" dirty="0"/>
              <a:t>, </a:t>
            </a:r>
            <a:endParaRPr lang="en-US" dirty="0" smtClean="0"/>
          </a:p>
          <a:p>
            <a:pPr lvl="1">
              <a:buFont typeface="Wingdings" charset="2"/>
              <a:buChar char="Ø"/>
            </a:pPr>
            <a:r>
              <a:rPr lang="en-US" dirty="0" smtClean="0"/>
              <a:t>a </a:t>
            </a:r>
            <a:r>
              <a:rPr lang="en-US" dirty="0"/>
              <a:t>positivist belief in the value of objective scientific truth, </a:t>
            </a:r>
            <a:endParaRPr lang="en-US" dirty="0" smtClean="0"/>
          </a:p>
          <a:p>
            <a:pPr lvl="1">
              <a:buFont typeface="Wingdings" charset="2"/>
              <a:buChar char="Ø"/>
            </a:pPr>
            <a:r>
              <a:rPr lang="en-US" dirty="0" smtClean="0"/>
              <a:t>a </a:t>
            </a:r>
            <a:r>
              <a:rPr lang="en-US" dirty="0"/>
              <a:t>great (and somewhat naive) faith in the power of </a:t>
            </a:r>
            <a:r>
              <a:rPr lang="en-US" dirty="0" smtClean="0"/>
              <a:t>education, </a:t>
            </a:r>
          </a:p>
          <a:p>
            <a:pPr lvl="1">
              <a:buFont typeface="Wingdings" charset="2"/>
              <a:buChar char="Ø"/>
            </a:pPr>
            <a:r>
              <a:rPr lang="en-US" dirty="0" smtClean="0"/>
              <a:t>implicit </a:t>
            </a:r>
            <a:r>
              <a:rPr lang="en-US" dirty="0"/>
              <a:t>belief in the role of the central state as the prime mover in </a:t>
            </a:r>
            <a:r>
              <a:rPr lang="en-US" dirty="0" smtClean="0"/>
              <a:t>society, </a:t>
            </a:r>
          </a:p>
          <a:p>
            <a:pPr lvl="1">
              <a:buFont typeface="Wingdings" charset="2"/>
              <a:buChar char="Ø"/>
            </a:pPr>
            <a:r>
              <a:rPr lang="en-US" dirty="0" smtClean="0"/>
              <a:t>a certain activism, </a:t>
            </a:r>
          </a:p>
          <a:p>
            <a:pPr lvl="1">
              <a:buFont typeface="Wingdings" charset="2"/>
              <a:buChar char="Ø"/>
            </a:pPr>
            <a:r>
              <a:rPr lang="en-US" dirty="0" smtClean="0"/>
              <a:t>a </a:t>
            </a:r>
            <a:r>
              <a:rPr lang="en-US" dirty="0"/>
              <a:t>belief in change, in progress, which contrasted sharply with the cautious conservatism </a:t>
            </a:r>
            <a:r>
              <a:rPr lang="en-US" dirty="0" smtClean="0"/>
              <a:t>of the </a:t>
            </a:r>
            <a:r>
              <a:rPr lang="en-US" dirty="0" err="1" smtClean="0"/>
              <a:t>Hamidian</a:t>
            </a:r>
            <a:r>
              <a:rPr lang="en-US" dirty="0" smtClean="0"/>
              <a:t> </a:t>
            </a:r>
            <a:r>
              <a:rPr lang="en-US" dirty="0"/>
              <a:t>era. </a:t>
            </a:r>
          </a:p>
          <a:p>
            <a:endParaRPr lang="en-US" dirty="0"/>
          </a:p>
        </p:txBody>
      </p:sp>
    </p:spTree>
    <p:extLst>
      <p:ext uri="{BB962C8B-B14F-4D97-AF65-F5344CB8AC3E}">
        <p14:creationId xmlns:p14="http://schemas.microsoft.com/office/powerpoint/2010/main" val="28277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Armenian Question -1915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number of </a:t>
            </a:r>
            <a:r>
              <a:rPr lang="en-US" dirty="0" err="1" smtClean="0"/>
              <a:t>Armanians</a:t>
            </a:r>
            <a:r>
              <a:rPr lang="en-US" dirty="0" smtClean="0"/>
              <a:t> in the Empire: 1,5 million (10% of the whole) </a:t>
            </a:r>
          </a:p>
          <a:p>
            <a:pPr marL="0" indent="0">
              <a:buNone/>
            </a:pPr>
            <a:endParaRPr lang="en-US" dirty="0" smtClean="0"/>
          </a:p>
          <a:p>
            <a:r>
              <a:rPr lang="en-US" dirty="0" smtClean="0"/>
              <a:t>Relocation / Resettlement (</a:t>
            </a:r>
            <a:r>
              <a:rPr lang="en-US" dirty="0" err="1" smtClean="0"/>
              <a:t>Tehcir</a:t>
            </a:r>
            <a:r>
              <a:rPr lang="en-US" dirty="0" smtClean="0"/>
              <a:t>) </a:t>
            </a:r>
          </a:p>
          <a:p>
            <a:endParaRPr lang="en-US" dirty="0" smtClean="0"/>
          </a:p>
          <a:p>
            <a:r>
              <a:rPr lang="en-US" dirty="0" smtClean="0"/>
              <a:t>3 controversies: </a:t>
            </a:r>
          </a:p>
          <a:p>
            <a:pPr marL="457200" indent="-457200">
              <a:buAutoNum type="arabicPeriod"/>
            </a:pPr>
            <a:r>
              <a:rPr lang="en-US" dirty="0" smtClean="0"/>
              <a:t>military </a:t>
            </a:r>
            <a:r>
              <a:rPr lang="en-US" dirty="0"/>
              <a:t>necessity of the </a:t>
            </a:r>
            <a:r>
              <a:rPr lang="en-US" dirty="0" smtClean="0"/>
              <a:t>operation</a:t>
            </a:r>
          </a:p>
          <a:p>
            <a:pPr marL="457200" indent="-457200">
              <a:buAutoNum type="arabicPeriod"/>
            </a:pPr>
            <a:r>
              <a:rPr lang="en-US" dirty="0" smtClean="0"/>
              <a:t>Numbers (200.000 </a:t>
            </a:r>
            <a:r>
              <a:rPr lang="mr-IN" dirty="0" smtClean="0"/>
              <a:t>–</a:t>
            </a:r>
            <a:r>
              <a:rPr lang="en-US" dirty="0" smtClean="0"/>
              <a:t> 800.000 </a:t>
            </a:r>
            <a:r>
              <a:rPr lang="mr-IN" dirty="0" smtClean="0"/>
              <a:t>–</a:t>
            </a:r>
            <a:r>
              <a:rPr lang="en-US" dirty="0" smtClean="0"/>
              <a:t> 2.000.000)</a:t>
            </a:r>
          </a:p>
          <a:p>
            <a:pPr marL="457200" indent="-457200">
              <a:buAutoNum type="arabicPeriod"/>
            </a:pPr>
            <a:r>
              <a:rPr lang="en-US" dirty="0" smtClean="0"/>
              <a:t>Intent</a:t>
            </a:r>
          </a:p>
          <a:p>
            <a:pPr marL="0" indent="0">
              <a:buNone/>
            </a:pPr>
            <a:r>
              <a:rPr lang="en-US" dirty="0" smtClean="0"/>
              <a:t> </a:t>
            </a:r>
            <a:endParaRPr lang="en-US" dirty="0"/>
          </a:p>
          <a:p>
            <a:pPr marL="2240280" lvl="8" indent="0">
              <a:buNone/>
            </a:pPr>
            <a:endParaRPr lang="en-US" dirty="0"/>
          </a:p>
        </p:txBody>
      </p:sp>
    </p:spTree>
    <p:extLst>
      <p:ext uri="{BB962C8B-B14F-4D97-AF65-F5344CB8AC3E}">
        <p14:creationId xmlns:p14="http://schemas.microsoft.com/office/powerpoint/2010/main" val="711645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4867</TotalTime>
  <Words>398</Words>
  <Application>Microsoft Macintosh PowerPoint</Application>
  <PresentationFormat>On-screen Show (4:3)</PresentationFormat>
  <Paragraphs>52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NewsPrint</vt:lpstr>
      <vt:lpstr>Politics and Social Movements in the 20th Century </vt:lpstr>
      <vt:lpstr>PowerPoint Presentation</vt:lpstr>
      <vt:lpstr>PowerPoint Presentation</vt:lpstr>
      <vt:lpstr>Committee of Union and Progress </vt:lpstr>
      <vt:lpstr>Ideological Debates </vt:lpstr>
      <vt:lpstr>PowerPoint Presentation</vt:lpstr>
      <vt:lpstr>Armenian Question -1915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and Social Movements in the 20th Century </dc:title>
  <dc:creator>setenay nil dogan</dc:creator>
  <cp:lastModifiedBy>setenay nil dogan</cp:lastModifiedBy>
  <cp:revision>15</cp:revision>
  <dcterms:created xsi:type="dcterms:W3CDTF">2020-04-01T18:43:51Z</dcterms:created>
  <dcterms:modified xsi:type="dcterms:W3CDTF">2020-12-12T13:33:14Z</dcterms:modified>
</cp:coreProperties>
</file>