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2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22.10.20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Politics and Social Movements in the 20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Setenay Nil </a:t>
            </a:r>
            <a:r>
              <a:rPr lang="en-US" dirty="0" err="1" smtClean="0"/>
              <a:t>Doğan</a:t>
            </a:r>
            <a:r>
              <a:rPr lang="en-US" dirty="0" smtClean="0"/>
              <a:t>, Ph.D. </a:t>
            </a:r>
          </a:p>
          <a:p>
            <a:r>
              <a:rPr lang="en-US" dirty="0" smtClean="0"/>
              <a:t>15.10.2020 + 22.10.2020</a:t>
            </a:r>
            <a:endParaRPr lang="en-US" dirty="0" smtClean="0"/>
          </a:p>
          <a:p>
            <a:r>
              <a:rPr lang="en-US" dirty="0" smtClean="0"/>
              <a:t>Enlightenment, </a:t>
            </a:r>
            <a:r>
              <a:rPr lang="en-US" dirty="0" smtClean="0"/>
              <a:t>French </a:t>
            </a:r>
            <a:r>
              <a:rPr lang="en-US" dirty="0" smtClean="0"/>
              <a:t>Revolution, Industrial Revolution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0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Urbanization, industrialization and multiple social problems related to them</a:t>
            </a:r>
          </a:p>
          <a:p>
            <a:r>
              <a:rPr lang="en-US" dirty="0" smtClean="0"/>
              <a:t>The birth of the working class </a:t>
            </a:r>
            <a:r>
              <a:rPr lang="mr-IN" dirty="0" smtClean="0"/>
              <a:t>–</a:t>
            </a:r>
            <a:r>
              <a:rPr lang="en-US" dirty="0" smtClean="0"/>
              <a:t> what to do with them? Labor rights? The use of child labor?</a:t>
            </a:r>
          </a:p>
          <a:p>
            <a:r>
              <a:rPr lang="en-US" dirty="0" smtClean="0"/>
              <a:t>Polarization between the bourgeoisie and working class </a:t>
            </a:r>
            <a:r>
              <a:rPr lang="mr-IN" dirty="0" smtClean="0"/>
              <a:t>–</a:t>
            </a:r>
            <a:r>
              <a:rPr lang="en-US" dirty="0" smtClean="0"/>
              <a:t> crystallization of modern classes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0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creation of a new framework of ideas about man, society and nature which challenged existing conceptions rooted in a traditional world view, dominated by Christianity.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0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Enlightenment paradigm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Reason</a:t>
            </a:r>
          </a:p>
          <a:p>
            <a:r>
              <a:rPr lang="en-US" dirty="0" smtClean="0"/>
              <a:t>Empiricism</a:t>
            </a:r>
          </a:p>
          <a:p>
            <a:r>
              <a:rPr lang="en-US" dirty="0" smtClean="0"/>
              <a:t>Science</a:t>
            </a:r>
          </a:p>
          <a:p>
            <a:r>
              <a:rPr lang="en-US" dirty="0" smtClean="0"/>
              <a:t>Universalism</a:t>
            </a:r>
          </a:p>
          <a:p>
            <a:r>
              <a:rPr lang="en-US" dirty="0" smtClean="0"/>
              <a:t>Progress</a:t>
            </a:r>
          </a:p>
          <a:p>
            <a:r>
              <a:rPr lang="en-US" dirty="0" smtClean="0"/>
              <a:t>Individualism</a:t>
            </a:r>
          </a:p>
          <a:p>
            <a:r>
              <a:rPr lang="en-US" dirty="0" smtClean="0"/>
              <a:t>Toleration</a:t>
            </a:r>
          </a:p>
          <a:p>
            <a:r>
              <a:rPr lang="en-US" dirty="0" smtClean="0"/>
              <a:t>Freedom</a:t>
            </a:r>
          </a:p>
          <a:p>
            <a:r>
              <a:rPr lang="en-US" dirty="0" smtClean="0"/>
              <a:t>Uniformity of human nature</a:t>
            </a:r>
          </a:p>
          <a:p>
            <a:r>
              <a:rPr lang="en-US" dirty="0" smtClean="0"/>
              <a:t>Secularism </a:t>
            </a:r>
            <a:r>
              <a:rPr lang="mr-IN" dirty="0" smtClean="0"/>
              <a:t>–</a:t>
            </a:r>
            <a:r>
              <a:rPr lang="en-US" dirty="0" smtClean="0"/>
              <a:t> “crush the infamous thing” (Voltaire)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6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1730-1780 </a:t>
            </a:r>
            <a:r>
              <a:rPr lang="mr-IN" dirty="0" smtClean="0"/>
              <a:t>–</a:t>
            </a:r>
            <a:r>
              <a:rPr lang="en-US" dirty="0" smtClean="0"/>
              <a:t> France </a:t>
            </a:r>
          </a:p>
          <a:p>
            <a:r>
              <a:rPr lang="en-US" dirty="0" smtClean="0"/>
              <a:t>Enlightenment thinkers: Kant, Rousseau, </a:t>
            </a:r>
            <a:r>
              <a:rPr lang="en-US" dirty="0" err="1" smtClean="0"/>
              <a:t>Montesqieu</a:t>
            </a:r>
            <a:r>
              <a:rPr lang="en-US" dirty="0" smtClean="0"/>
              <a:t>, Adam Smith, David Hume, Voltaire, Diderot, </a:t>
            </a:r>
            <a:r>
              <a:rPr lang="en-US" dirty="0" err="1" smtClean="0"/>
              <a:t>D’alambert</a:t>
            </a:r>
            <a:r>
              <a:rPr lang="mr-IN" dirty="0" smtClean="0"/>
              <a:t>…</a:t>
            </a:r>
            <a:endParaRPr lang="tr-TR" dirty="0" smtClean="0"/>
          </a:p>
          <a:p>
            <a:r>
              <a:rPr lang="tr-TR" dirty="0" err="1" smtClean="0"/>
              <a:t>Relation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French </a:t>
            </a:r>
            <a:r>
              <a:rPr lang="tr-TR" dirty="0" err="1" smtClean="0"/>
              <a:t>Revolution</a:t>
            </a:r>
            <a:endParaRPr lang="en-US" dirty="0" smtClean="0"/>
          </a:p>
          <a:p>
            <a:r>
              <a:rPr lang="en-US" dirty="0" smtClean="0"/>
              <a:t>Political ideal: England, not France</a:t>
            </a:r>
          </a:p>
          <a:p>
            <a:r>
              <a:rPr lang="en-US" dirty="0" err="1" smtClean="0"/>
              <a:t>Encyclopédie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also “a new man” </a:t>
            </a:r>
          </a:p>
          <a:p>
            <a:r>
              <a:rPr lang="en-US" dirty="0" smtClean="0"/>
              <a:t>The birth of the secular intellectual </a:t>
            </a:r>
          </a:p>
          <a:p>
            <a:r>
              <a:rPr lang="en-US" dirty="0" smtClean="0"/>
              <a:t>A movement of </a:t>
            </a:r>
            <a:r>
              <a:rPr lang="en-US" dirty="0" err="1" smtClean="0"/>
              <a:t>desacralization</a:t>
            </a:r>
            <a:r>
              <a:rPr lang="en-US" dirty="0" smtClean="0"/>
              <a:t> (</a:t>
            </a:r>
            <a:r>
              <a:rPr lang="en-US" dirty="0" err="1" smtClean="0"/>
              <a:t>kutsallıktan</a:t>
            </a:r>
            <a:r>
              <a:rPr lang="en-US" dirty="0" smtClean="0"/>
              <a:t> </a:t>
            </a:r>
            <a:r>
              <a:rPr lang="en-US" dirty="0" err="1" smtClean="0"/>
              <a:t>çıkarma</a:t>
            </a:r>
            <a:r>
              <a:rPr lang="en-US" dirty="0" smtClean="0"/>
              <a:t>) --- “dare to know!” (</a:t>
            </a:r>
            <a:r>
              <a:rPr lang="en-US" dirty="0" err="1" smtClean="0"/>
              <a:t>Bilmek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tanımak</a:t>
            </a:r>
            <a:r>
              <a:rPr lang="en-US" dirty="0" smtClean="0"/>
              <a:t> </a:t>
            </a:r>
            <a:r>
              <a:rPr lang="en-US" dirty="0" err="1" smtClean="0"/>
              <a:t>yürekliliğini</a:t>
            </a:r>
            <a:r>
              <a:rPr lang="en-US" dirty="0" smtClean="0"/>
              <a:t> </a:t>
            </a:r>
            <a:r>
              <a:rPr lang="en-US" dirty="0" err="1" smtClean="0"/>
              <a:t>göster</a:t>
            </a:r>
            <a:r>
              <a:rPr lang="en-US" dirty="0" smtClean="0"/>
              <a:t>!) 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5730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French Revolution (1789-1799)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Birth of the nation-states and the concept of modern citizenship </a:t>
            </a:r>
          </a:p>
          <a:p>
            <a:r>
              <a:rPr lang="en-US" dirty="0" smtClean="0"/>
              <a:t>Birth of nationalism (“We, the representatives of French nation</a:t>
            </a:r>
            <a:r>
              <a:rPr lang="mr-IN" dirty="0" smtClean="0"/>
              <a:t>…</a:t>
            </a:r>
            <a:r>
              <a:rPr lang="tr-TR" dirty="0" smtClean="0"/>
              <a:t>”)  </a:t>
            </a:r>
            <a:endParaRPr lang="en-US" dirty="0" smtClean="0"/>
          </a:p>
          <a:p>
            <a:r>
              <a:rPr lang="en-US" dirty="0" smtClean="0"/>
              <a:t>Beginnings of the mass politics </a:t>
            </a:r>
          </a:p>
          <a:p>
            <a:r>
              <a:rPr lang="en-US" dirty="0" smtClean="0"/>
              <a:t>The idea of revolution as a way to change politics by the masses </a:t>
            </a:r>
            <a:r>
              <a:rPr lang="mr-IN" dirty="0" smtClean="0"/>
              <a:t>–</a:t>
            </a:r>
            <a:r>
              <a:rPr lang="en-US" dirty="0" smtClean="0"/>
              <a:t> the birth of revolutionary generations and their revolutionary culture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bourgeois revolution </a:t>
            </a:r>
          </a:p>
          <a:p>
            <a:r>
              <a:rPr lang="en-US" dirty="0" smtClean="0"/>
              <a:t>Enlightenment ideals put to practice </a:t>
            </a:r>
          </a:p>
          <a:p>
            <a:r>
              <a:rPr lang="en-US" dirty="0" smtClean="0"/>
              <a:t>A paradigm to understand/organize or prevent other revolutions </a:t>
            </a:r>
            <a:r>
              <a:rPr lang="mr-IN" dirty="0" smtClean="0"/>
              <a:t>–</a:t>
            </a:r>
            <a:r>
              <a:rPr lang="en-US" dirty="0" smtClean="0"/>
              <a:t> “the revolution”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12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England </a:t>
            </a:r>
            <a:r>
              <a:rPr lang="mr-IN" dirty="0" smtClean="0"/>
              <a:t>–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half of 18</a:t>
            </a:r>
            <a:r>
              <a:rPr lang="en-US" baseline="30000" dirty="0" smtClean="0"/>
              <a:t>th</a:t>
            </a:r>
            <a:r>
              <a:rPr lang="en-US" dirty="0" smtClean="0"/>
              <a:t> century, 19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</a:p>
          <a:p>
            <a:r>
              <a:rPr lang="en-US" dirty="0" smtClean="0"/>
              <a:t>Mechanization in the workplace </a:t>
            </a:r>
            <a:r>
              <a:rPr lang="mr-IN" dirty="0" smtClean="0"/>
              <a:t>–</a:t>
            </a:r>
            <a:r>
              <a:rPr lang="en-US" dirty="0" smtClean="0"/>
              <a:t> technological innovations (steam engine, spinning jenny, flying shuttle etc.) reducing costs and increasing quality and standardization </a:t>
            </a:r>
            <a:r>
              <a:rPr lang="mr-IN" dirty="0" smtClean="0"/>
              <a:t>–</a:t>
            </a:r>
            <a:r>
              <a:rPr lang="en-US" dirty="0" smtClean="0"/>
              <a:t> a new workforce</a:t>
            </a:r>
            <a:r>
              <a:rPr lang="mr-IN" dirty="0" smtClean="0"/>
              <a:t>–</a:t>
            </a:r>
            <a:r>
              <a:rPr lang="en-US" dirty="0" smtClean="0"/>
              <a:t> new relations of production </a:t>
            </a:r>
          </a:p>
          <a:p>
            <a:r>
              <a:rPr lang="en-US" dirty="0" smtClean="0"/>
              <a:t>A new mode of production </a:t>
            </a:r>
            <a:r>
              <a:rPr lang="mr-IN" dirty="0" smtClean="0"/>
              <a:t>–</a:t>
            </a:r>
            <a:r>
              <a:rPr lang="en-US" dirty="0" smtClean="0"/>
              <a:t> capitalism </a:t>
            </a:r>
          </a:p>
          <a:p>
            <a:r>
              <a:rPr lang="en-US" dirty="0" smtClean="0"/>
              <a:t>Beginning in textiles, mining and railroads </a:t>
            </a:r>
          </a:p>
          <a:p>
            <a:r>
              <a:rPr lang="en-US" dirty="0" smtClean="0"/>
              <a:t>Birth of industrial societies out of traditional agrarian societies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6241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High economic profits for Britain + severe social costs for the cities, working class </a:t>
            </a:r>
          </a:p>
          <a:p>
            <a:r>
              <a:rPr lang="en-US" dirty="0" smtClean="0"/>
              <a:t>France </a:t>
            </a:r>
            <a:r>
              <a:rPr lang="mr-IN" dirty="0" smtClean="0"/>
              <a:t>–</a:t>
            </a:r>
            <a:r>
              <a:rPr lang="en-US" dirty="0" smtClean="0"/>
              <a:t> after 1789 </a:t>
            </a:r>
          </a:p>
          <a:p>
            <a:r>
              <a:rPr lang="en-US" dirty="0" smtClean="0"/>
              <a:t>Economic revolutions are slower than the political ones.  Factories emerging in the later periods. An incremental change. </a:t>
            </a:r>
          </a:p>
          <a:p>
            <a:r>
              <a:rPr lang="en-US" dirty="0" smtClean="0"/>
              <a:t>Why do we call it revolution? </a:t>
            </a:r>
          </a:p>
          <a:p>
            <a:pPr lvl="1"/>
            <a:r>
              <a:rPr lang="en-US" dirty="0" smtClean="0"/>
              <a:t>Hunting-gathering societies- Agrarian societies </a:t>
            </a:r>
            <a:r>
              <a:rPr lang="mr-IN" dirty="0" smtClean="0"/>
              <a:t>–</a:t>
            </a:r>
            <a:r>
              <a:rPr lang="en-US" dirty="0" smtClean="0"/>
              <a:t> Industrial societies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33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class poverty </a:t>
            </a:r>
            <a:r>
              <a:rPr lang="mr-IN" dirty="0" smtClean="0"/>
              <a:t>–</a:t>
            </a:r>
            <a:r>
              <a:rPr lang="en-US" dirty="0" smtClean="0"/>
              <a:t> a new type of poverty </a:t>
            </a:r>
            <a:r>
              <a:rPr lang="mr-IN" dirty="0" smtClean="0"/>
              <a:t>–</a:t>
            </a:r>
            <a:r>
              <a:rPr lang="en-US" dirty="0" smtClean="0"/>
              <a:t> working class poverty </a:t>
            </a:r>
          </a:p>
          <a:p>
            <a:r>
              <a:rPr lang="en-US" dirty="0" smtClean="0"/>
              <a:t>The end of family as a labor unit</a:t>
            </a:r>
          </a:p>
          <a:p>
            <a:r>
              <a:rPr lang="en-US" dirty="0" smtClean="0"/>
              <a:t>The changes in social thought as a result of industrialization and poverty </a:t>
            </a:r>
            <a:r>
              <a:rPr lang="mr-IN" dirty="0" smtClean="0"/>
              <a:t>–</a:t>
            </a:r>
            <a:r>
              <a:rPr lang="en-US" dirty="0" smtClean="0"/>
              <a:t> the nature of capitalism? </a:t>
            </a:r>
            <a:r>
              <a:rPr lang="mr-IN" dirty="0" smtClean="0"/>
              <a:t>–</a:t>
            </a:r>
            <a:r>
              <a:rPr lang="en-US" dirty="0" smtClean="0"/>
              <a:t> the conflict between liberalism and socialism </a:t>
            </a:r>
            <a:r>
              <a:rPr lang="mr-IN" dirty="0" smtClean="0"/>
              <a:t>–</a:t>
            </a:r>
            <a:r>
              <a:rPr lang="en-US" dirty="0" smtClean="0"/>
              <a:t> a system that is based on harmony or exploitation and alienation? </a:t>
            </a:r>
            <a:r>
              <a:rPr lang="mr-IN" dirty="0" smtClean="0"/>
              <a:t>–</a:t>
            </a:r>
            <a:r>
              <a:rPr lang="en-US" dirty="0" smtClean="0"/>
              <a:t> AND what to do about it?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5147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2146</TotalTime>
  <Words>478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 Black </vt:lpstr>
      <vt:lpstr>Politics and Social Movements in the 20th Century</vt:lpstr>
      <vt:lpstr>PowerPoint Presentation</vt:lpstr>
      <vt:lpstr>Enlightenment paradigm </vt:lpstr>
      <vt:lpstr>PowerPoint Presentation</vt:lpstr>
      <vt:lpstr>French Revolution (1789-1799) </vt:lpstr>
      <vt:lpstr>PowerPoint Presentation</vt:lpstr>
      <vt:lpstr>Industrial Revolution</vt:lpstr>
      <vt:lpstr>PowerPoint Presentation</vt:lpstr>
      <vt:lpstr>Results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Politics and Social Movements in the 20th Century</dc:title>
  <dc:creator>setenay nil dogan</dc:creator>
  <cp:lastModifiedBy>setenay nil dogan</cp:lastModifiedBy>
  <cp:revision>16</cp:revision>
  <dcterms:created xsi:type="dcterms:W3CDTF">2020-10-14T23:45:28Z</dcterms:created>
  <dcterms:modified xsi:type="dcterms:W3CDTF">2020-10-22T09:34:49Z</dcterms:modified>
</cp:coreProperties>
</file>