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6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3"/>
          <p:cNvSpPr>
            <a:spLocks noGrp="1"/>
          </p:cNvSpPr>
          <p:nvPr>
            <p:ph type="dt" sz="half" idx="10"/>
          </p:nvPr>
        </p:nvSpPr>
        <p:spPr/>
        <p:txBody>
          <a:bodyPr/>
          <a:lstStyle/>
          <a:p>
            <a:fld id="{C5A0A3A4-2A20-334B-AA7D-08007B2E3596}" type="datetimeFigureOut">
              <a:rPr lang="en-US" smtClean="0"/>
              <a:t>15.04.20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5A0A3A4-2A20-334B-AA7D-08007B2E3596}" type="datetimeFigureOut">
              <a:rPr lang="en-US" smtClean="0"/>
              <a:t>15.04.20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2AC45-5CB9-504F-AAC5-684CEE2D8B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C5A0A3A4-2A20-334B-AA7D-08007B2E3596}" type="datetimeFigureOut">
              <a:rPr lang="en-US" smtClean="0"/>
              <a:t>15.04.20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2AC45-5CB9-504F-AAC5-684CEE2D8B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5A0A3A4-2A20-334B-AA7D-08007B2E3596}" type="datetimeFigureOut">
              <a:rPr lang="en-US" smtClean="0"/>
              <a:t>15.04.20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2AC45-5CB9-504F-AAC5-684CEE2D8B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C5A0A3A4-2A20-334B-AA7D-08007B2E3596}" type="datetimeFigureOut">
              <a:rPr lang="en-US" smtClean="0"/>
              <a:t>15.04.20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2AC45-5CB9-504F-AAC5-684CEE2D8BF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C5A0A3A4-2A20-334B-AA7D-08007B2E3596}" type="datetimeFigureOut">
              <a:rPr lang="en-US" smtClean="0"/>
              <a:t>15.04.20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2AC45-5CB9-504F-AAC5-684CEE2D8B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C5A0A3A4-2A20-334B-AA7D-08007B2E3596}" type="datetimeFigureOut">
              <a:rPr lang="en-US" smtClean="0"/>
              <a:t>15.04.20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12AC45-5CB9-504F-AAC5-684CEE2D8BF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C5A0A3A4-2A20-334B-AA7D-08007B2E3596}" type="datetimeFigureOut">
              <a:rPr lang="en-US" smtClean="0"/>
              <a:t>15.04.20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12AC45-5CB9-504F-AAC5-684CEE2D8B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0A3A4-2A20-334B-AA7D-08007B2E3596}" type="datetimeFigureOut">
              <a:rPr lang="en-US" smtClean="0"/>
              <a:t>15.04.20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12AC45-5CB9-504F-AAC5-684CEE2D8B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5A0A3A4-2A20-334B-AA7D-08007B2E3596}" type="datetimeFigureOut">
              <a:rPr lang="en-US" smtClean="0"/>
              <a:t>15.04.20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5A0A3A4-2A20-334B-AA7D-08007B2E3596}" type="datetimeFigureOut">
              <a:rPr lang="en-US" smtClean="0"/>
              <a:t>15.04.20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2AC45-5CB9-504F-AAC5-684CEE2D8B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5A0A3A4-2A20-334B-AA7D-08007B2E3596}" type="datetimeFigureOut">
              <a:rPr lang="en-US" smtClean="0"/>
              <a:t>15.04.20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712AC45-5CB9-504F-AAC5-684CEE2D8B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669" r:id="rId1"/>
    <p:sldLayoutId id="2147484670" r:id="rId2"/>
    <p:sldLayoutId id="2147484671" r:id="rId3"/>
    <p:sldLayoutId id="2147484672" r:id="rId4"/>
    <p:sldLayoutId id="2147484673" r:id="rId5"/>
    <p:sldLayoutId id="2147484674" r:id="rId6"/>
    <p:sldLayoutId id="2147484675" r:id="rId7"/>
    <p:sldLayoutId id="2147484676" r:id="rId8"/>
    <p:sldLayoutId id="2147484677" r:id="rId9"/>
    <p:sldLayoutId id="2147484678" r:id="rId10"/>
    <p:sldLayoutId id="21474846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1282264"/>
          </a:xfrm>
        </p:spPr>
        <p:txBody>
          <a:bodyPr>
            <a:noAutofit/>
          </a:bodyPr>
          <a:lstStyle/>
          <a:p>
            <a:pPr algn="ctr"/>
            <a:r>
              <a:rPr lang="en-US" sz="2700" dirty="0" smtClean="0"/>
              <a:t/>
            </a:r>
            <a:br>
              <a:rPr lang="en-US" sz="2700" dirty="0" smtClean="0"/>
            </a:br>
            <a:r>
              <a:rPr lang="en-US" sz="2700" dirty="0" smtClean="0"/>
              <a:t>SOCIAL AND POLITICAL MOVEMENTS</a:t>
            </a:r>
            <a:br>
              <a:rPr lang="en-US" sz="2700" dirty="0" smtClean="0"/>
            </a:br>
            <a:r>
              <a:rPr lang="en-US" sz="2700" dirty="0"/>
              <a:t/>
            </a:r>
            <a:br>
              <a:rPr lang="en-US" sz="2700" dirty="0"/>
            </a:br>
            <a:r>
              <a:rPr lang="en-US" sz="2700" dirty="0"/>
              <a:t>Fascism </a:t>
            </a:r>
            <a:br>
              <a:rPr lang="en-US" sz="2700" dirty="0"/>
            </a:br>
            <a:endParaRPr lang="en-US" sz="2700" dirty="0"/>
          </a:p>
        </p:txBody>
      </p:sp>
      <p:sp>
        <p:nvSpPr>
          <p:cNvPr id="3" name="Subtitle 2"/>
          <p:cNvSpPr>
            <a:spLocks noGrp="1"/>
          </p:cNvSpPr>
          <p:nvPr>
            <p:ph type="subTitle" idx="1"/>
          </p:nvPr>
        </p:nvSpPr>
        <p:spPr>
          <a:xfrm>
            <a:off x="1375832" y="3534833"/>
            <a:ext cx="7539567" cy="3323167"/>
          </a:xfrm>
        </p:spPr>
        <p:txBody>
          <a:bodyPr>
            <a:normAutofit/>
          </a:bodyPr>
          <a:lstStyle/>
          <a:p>
            <a:endParaRPr lang="en-US" dirty="0"/>
          </a:p>
        </p:txBody>
      </p:sp>
    </p:spTree>
    <p:extLst>
      <p:ext uri="{BB962C8B-B14F-4D97-AF65-F5344CB8AC3E}">
        <p14:creationId xmlns:p14="http://schemas.microsoft.com/office/powerpoint/2010/main" val="1660792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Do not forget, the ethical State of the Fascist is no longer the agnostic State of the old liberalism.  Its ethics derive from spirituality: a personality which is awareness; a system which is will. …the State is the will of the nation writ large, and hence its intelligence.  It ignores nothing, and it involves itself in everything which has a bearing on the interests of the citizen –which are its own interests- either economically or morally. </a:t>
            </a:r>
            <a:r>
              <a:rPr lang="en-US" i="1" dirty="0" err="1"/>
              <a:t>Nihil</a:t>
            </a:r>
            <a:r>
              <a:rPr lang="en-US" i="1" dirty="0"/>
              <a:t> </a:t>
            </a:r>
            <a:r>
              <a:rPr lang="en-US" i="1" dirty="0" err="1"/>
              <a:t>humani</a:t>
            </a:r>
            <a:r>
              <a:rPr lang="en-US" i="1" dirty="0"/>
              <a:t> a se </a:t>
            </a:r>
            <a:r>
              <a:rPr lang="en-US" i="1" dirty="0" err="1"/>
              <a:t>alienum</a:t>
            </a:r>
            <a:r>
              <a:rPr lang="en-US" i="1" dirty="0"/>
              <a:t> </a:t>
            </a:r>
            <a:r>
              <a:rPr lang="en-US" i="1" dirty="0" err="1"/>
              <a:t>putat</a:t>
            </a:r>
            <a:r>
              <a:rPr lang="en-US" dirty="0"/>
              <a:t>. [It considers nothing human to be alien to it.]  The State is neither a huge façade, nor an empty building.  It is man himself: the house is built, inhabited and animated by the joys and sorrows which derive from the </a:t>
            </a:r>
            <a:r>
              <a:rPr lang="en-US" dirty="0" err="1"/>
              <a:t>labour</a:t>
            </a:r>
            <a:r>
              <a:rPr lang="en-US" dirty="0"/>
              <a:t> and from the whole life of the human spirit. (Gentile in Griffin (ed.), 1995:54)</a:t>
            </a:r>
          </a:p>
          <a:p>
            <a:endParaRPr lang="en-US" dirty="0"/>
          </a:p>
        </p:txBody>
      </p:sp>
    </p:spTree>
    <p:extLst>
      <p:ext uri="{BB962C8B-B14F-4D97-AF65-F5344CB8AC3E}">
        <p14:creationId xmlns:p14="http://schemas.microsoft.com/office/powerpoint/2010/main" val="2067074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Mere lust for power combined with contempt for “talkative” articulation of what they intend to do with it is characteristic of all mob leaders, but does not come up to the standards of totalitarianism.  The true goal of fascism was only to seize power and establish Fascist “elite” as uncontested ruler over the country.  Totalitarianism is never content to rule by external means, namely, through the state and a machinery of violence; thanks to its peculiar ideology and the role assigned to it in its apparatus of coercion, totalitarianism has discovered a means of dominating and terrorizing human beings from within.  In this sense it eliminates the distance between the ruler and the ruled and achieves a condition in which power and the will to power, as we understand them, play no role, or at best, a secondary role. … Their idea of domination was something that no state and no mere apparatus of violence can achieve, but only a movement that is constantly kept in motion: namely, the permanent domination of each single individual in each and every sphere of life.  …The practical goal of the movement is to organize as many people as possible within its framework and to set and keep them in motion, a political goal that would constitute the end of the movement simply does not exist. (Arendt, 1973: 325-326)</a:t>
            </a:r>
          </a:p>
          <a:p>
            <a:endParaRPr lang="en-US" dirty="0"/>
          </a:p>
        </p:txBody>
      </p:sp>
    </p:spTree>
    <p:extLst>
      <p:ext uri="{BB962C8B-B14F-4D97-AF65-F5344CB8AC3E}">
        <p14:creationId xmlns:p14="http://schemas.microsoft.com/office/powerpoint/2010/main" val="28639359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As early as 1934, in the Sixth Party Congress he stated: “The State does not order us!  We order the State!  We created the State!”.  Therefore there was nothing sacred, glorious about the State for the Nazis.  “My </a:t>
            </a:r>
            <a:r>
              <a:rPr lang="en-US" i="1" dirty="0"/>
              <a:t>Führer</a:t>
            </a:r>
            <a:r>
              <a:rPr lang="en-US" dirty="0"/>
              <a:t> around you fly the flags and standards of National Socialism… You are Germany!  When you act, the nation acts.  When you judge, the people judge.”  Quoted from the documentary film Triumph of the Will [</a:t>
            </a:r>
            <a:r>
              <a:rPr lang="en-US" i="1" dirty="0"/>
              <a:t>Triumph des </a:t>
            </a:r>
            <a:r>
              <a:rPr lang="en-US" i="1" dirty="0" err="1"/>
              <a:t>Willens</a:t>
            </a:r>
            <a:r>
              <a:rPr lang="en-US" dirty="0"/>
              <a:t>] by </a:t>
            </a:r>
            <a:r>
              <a:rPr lang="en-US" dirty="0" err="1"/>
              <a:t>Leni</a:t>
            </a:r>
            <a:r>
              <a:rPr lang="en-US" dirty="0"/>
              <a:t> Riefenstahl, 1935.</a:t>
            </a:r>
          </a:p>
          <a:p>
            <a:r>
              <a:rPr lang="en-US" dirty="0" err="1"/>
              <a:t>Ouoted</a:t>
            </a:r>
            <a:r>
              <a:rPr lang="en-US" dirty="0"/>
              <a:t> from the speech of Deputy Führer, Rudolf Hess in the same documentary film.</a:t>
            </a:r>
          </a:p>
          <a:p>
            <a:endParaRPr lang="en-US" dirty="0"/>
          </a:p>
        </p:txBody>
      </p:sp>
    </p:spTree>
    <p:extLst>
      <p:ext uri="{BB962C8B-B14F-4D97-AF65-F5344CB8AC3E}">
        <p14:creationId xmlns:p14="http://schemas.microsoft.com/office/powerpoint/2010/main" val="1246708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dirty="0" smtClean="0"/>
              <a:t>Fasces </a:t>
            </a:r>
          </a:p>
          <a:p>
            <a:r>
              <a:rPr lang="en-US" dirty="0" smtClean="0"/>
              <a:t>A 20</a:t>
            </a:r>
            <a:r>
              <a:rPr lang="en-US" baseline="30000" dirty="0" smtClean="0"/>
              <a:t>th</a:t>
            </a:r>
            <a:r>
              <a:rPr lang="en-US" dirty="0" smtClean="0"/>
              <a:t> century phenomenon</a:t>
            </a:r>
          </a:p>
          <a:p>
            <a:r>
              <a:rPr lang="en-US" dirty="0" smtClean="0"/>
              <a:t>Interwar period: </a:t>
            </a:r>
          </a:p>
          <a:p>
            <a:pPr marL="45720" indent="0">
              <a:buNone/>
            </a:pPr>
            <a:r>
              <a:rPr lang="en-US" dirty="0" smtClean="0"/>
              <a:t>- Post-war diplomacy </a:t>
            </a:r>
            <a:r>
              <a:rPr lang="mr-IN" dirty="0" smtClean="0"/>
              <a:t>–</a:t>
            </a:r>
            <a:r>
              <a:rPr lang="en-US" dirty="0" smtClean="0"/>
              <a:t> League of Nations </a:t>
            </a:r>
            <a:r>
              <a:rPr lang="mr-IN" dirty="0" smtClean="0"/>
              <a:t>–</a:t>
            </a:r>
            <a:r>
              <a:rPr lang="en-US" dirty="0" smtClean="0"/>
              <a:t> </a:t>
            </a:r>
            <a:r>
              <a:rPr lang="en-US" dirty="0"/>
              <a:t>Versailles Treaty -“bitter inheritance of frustrated nationalism and the desire for revenge.”</a:t>
            </a:r>
          </a:p>
          <a:p>
            <a:pPr marL="45720" indent="0">
              <a:buNone/>
            </a:pPr>
            <a:r>
              <a:rPr lang="en-US" dirty="0" smtClean="0"/>
              <a:t>- Economic crisis </a:t>
            </a:r>
            <a:r>
              <a:rPr lang="mr-IN" dirty="0" smtClean="0"/>
              <a:t>–</a:t>
            </a:r>
            <a:r>
              <a:rPr lang="en-US" dirty="0" smtClean="0"/>
              <a:t> the search for scapegoats </a:t>
            </a:r>
          </a:p>
          <a:p>
            <a:pPr marL="45720" indent="0">
              <a:buNone/>
            </a:pPr>
            <a:r>
              <a:rPr lang="en-US" dirty="0" smtClean="0"/>
              <a:t>- Withdrawal of democracy </a:t>
            </a:r>
            <a:r>
              <a:rPr lang="mr-IN" dirty="0" smtClean="0"/>
              <a:t>–</a:t>
            </a:r>
            <a:r>
              <a:rPr lang="en-US" dirty="0" smtClean="0"/>
              <a:t> rise of fascism</a:t>
            </a:r>
          </a:p>
        </p:txBody>
      </p:sp>
    </p:spTree>
    <p:extLst>
      <p:ext uri="{BB962C8B-B14F-4D97-AF65-F5344CB8AC3E}">
        <p14:creationId xmlns:p14="http://schemas.microsoft.com/office/powerpoint/2010/main" val="39225699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An “</a:t>
            </a:r>
            <a:r>
              <a:rPr lang="en-US" dirty="0"/>
              <a:t>a</a:t>
            </a:r>
            <a:r>
              <a:rPr lang="en-US" dirty="0" smtClean="0"/>
              <a:t>nti”-movement</a:t>
            </a:r>
          </a:p>
          <a:p>
            <a:r>
              <a:rPr lang="en-US" dirty="0" smtClean="0"/>
              <a:t>Against the values of the </a:t>
            </a:r>
            <a:r>
              <a:rPr lang="en-US" dirty="0"/>
              <a:t>F</a:t>
            </a:r>
            <a:r>
              <a:rPr lang="en-US" dirty="0" smtClean="0"/>
              <a:t>rench Revolution</a:t>
            </a:r>
          </a:p>
          <a:p>
            <a:endParaRPr lang="en-US" dirty="0" smtClean="0"/>
          </a:p>
          <a:p>
            <a:r>
              <a:rPr lang="en-US" dirty="0" smtClean="0"/>
              <a:t>Its incoherence: “</a:t>
            </a:r>
            <a:r>
              <a:rPr lang="en-US" dirty="0"/>
              <a:t>Fascism may thus be better described as a political movement or even a political religion, rather than an ideology.</a:t>
            </a:r>
            <a:r>
              <a:rPr lang="en-US" dirty="0" smtClean="0"/>
              <a:t>”</a:t>
            </a:r>
          </a:p>
          <a:p>
            <a:pPr marL="0" indent="0">
              <a:buNone/>
            </a:pPr>
            <a:endParaRPr lang="en-US" dirty="0" smtClean="0"/>
          </a:p>
          <a:p>
            <a:r>
              <a:rPr lang="en-US" dirty="0" smtClean="0"/>
              <a:t>It is eclectic.</a:t>
            </a:r>
            <a:endParaRPr lang="en-US" dirty="0"/>
          </a:p>
        </p:txBody>
      </p:sp>
    </p:spTree>
    <p:extLst>
      <p:ext uri="{BB962C8B-B14F-4D97-AF65-F5344CB8AC3E}">
        <p14:creationId xmlns:p14="http://schemas.microsoft.com/office/powerpoint/2010/main" val="36698777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Core Values: Anti</a:t>
            </a:r>
            <a:r>
              <a:rPr lang="en-US" dirty="0"/>
              <a:t>-rationalism</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45720" indent="0">
              <a:buNone/>
            </a:pPr>
            <a:r>
              <a:rPr lang="en-US" dirty="0"/>
              <a:t>“anti-rationalism and the growth of counter-Enlightenment thinking</a:t>
            </a:r>
            <a:r>
              <a:rPr lang="en-US" dirty="0" smtClean="0"/>
              <a:t>”</a:t>
            </a:r>
          </a:p>
          <a:p>
            <a:pPr marL="45720" indent="0">
              <a:buNone/>
            </a:pPr>
            <a:r>
              <a:rPr lang="en-US" dirty="0"/>
              <a:t>“highlight the limits of human reason and draw attention to other, perhaps more powerful, drives and impulses. ”</a:t>
            </a:r>
          </a:p>
          <a:p>
            <a:pPr marL="45720" indent="0">
              <a:buNone/>
            </a:pPr>
            <a:endParaRPr lang="en-US" dirty="0"/>
          </a:p>
          <a:p>
            <a:pPr marL="45720" indent="0">
              <a:buNone/>
            </a:pPr>
            <a:r>
              <a:rPr lang="en-US" dirty="0" err="1"/>
              <a:t>E“it</a:t>
            </a:r>
            <a:r>
              <a:rPr lang="en-US" dirty="0"/>
              <a:t> gave fascism a marked anti-intellectualism, reflected in a tendency to despise abstract thinking and revere action</a:t>
            </a:r>
            <a:r>
              <a:rPr lang="en-US" dirty="0" smtClean="0"/>
              <a:t>.</a:t>
            </a:r>
          </a:p>
          <a:p>
            <a:pPr marL="45720" indent="0">
              <a:buNone/>
            </a:pPr>
            <a:endParaRPr lang="en-US" dirty="0"/>
          </a:p>
          <a:p>
            <a:pPr marL="45720" indent="0">
              <a:buNone/>
            </a:pPr>
            <a:r>
              <a:rPr lang="en-US" dirty="0"/>
              <a:t>“the ‘politics of the will’.</a:t>
            </a:r>
            <a:r>
              <a:rPr lang="en-US" dirty="0" smtClean="0"/>
              <a:t>”</a:t>
            </a:r>
          </a:p>
          <a:p>
            <a:pPr marL="45720" indent="0">
              <a:buNone/>
            </a:pPr>
            <a:endParaRPr lang="en-US" dirty="0"/>
          </a:p>
          <a:p>
            <a:pPr marL="45720" indent="0">
              <a:buNone/>
            </a:pPr>
            <a:r>
              <a:rPr lang="en-US" dirty="0"/>
              <a:t>“war and even death, fascism saw itself as a creative force, a means of constructing a new civilization through ‘creative destruction’.”</a:t>
            </a:r>
          </a:p>
          <a:p>
            <a:pPr marL="45720" indent="0">
              <a:buNone/>
            </a:pPr>
            <a:endParaRPr lang="en-US" dirty="0" smtClean="0"/>
          </a:p>
          <a:p>
            <a:pPr marL="45720" indent="0">
              <a:buNone/>
            </a:pPr>
            <a:r>
              <a:rPr lang="en-US" dirty="0" smtClean="0"/>
              <a:t>the </a:t>
            </a:r>
            <a:r>
              <a:rPr lang="en-US" dirty="0" err="1"/>
              <a:t>Volksgemeinschaft</a:t>
            </a:r>
            <a:r>
              <a:rPr lang="en-US" dirty="0"/>
              <a:t>, was viewed as an indivisible whole, all rivalries and conflicts being subordinated to a higher, collective purpose</a:t>
            </a:r>
            <a:r>
              <a:rPr lang="en-US" dirty="0" smtClean="0"/>
              <a:t>.</a:t>
            </a:r>
            <a:endParaRPr lang="en-US" dirty="0"/>
          </a:p>
        </p:txBody>
      </p:sp>
    </p:spTree>
    <p:extLst>
      <p:ext uri="{BB962C8B-B14F-4D97-AF65-F5344CB8AC3E}">
        <p14:creationId xmlns:p14="http://schemas.microsoft.com/office/powerpoint/2010/main" val="306122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Values: S</a:t>
            </a:r>
            <a:r>
              <a:rPr lang="en-US" dirty="0" smtClean="0"/>
              <a:t>truggle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Natural selection from Darwin </a:t>
            </a:r>
            <a:endParaRPr lang="en-US" dirty="0"/>
          </a:p>
          <a:p>
            <a:r>
              <a:rPr lang="en-US" dirty="0" smtClean="0"/>
              <a:t>struggle </a:t>
            </a:r>
            <a:r>
              <a:rPr lang="en-US" dirty="0"/>
              <a:t>as the natural and inevitable condition of both social and international life</a:t>
            </a:r>
            <a:r>
              <a:rPr lang="en-US" dirty="0" smtClean="0"/>
              <a:t>.</a:t>
            </a:r>
            <a:endParaRPr lang="en-US" dirty="0"/>
          </a:p>
          <a:p>
            <a:r>
              <a:rPr lang="en-US" dirty="0" smtClean="0"/>
              <a:t>a </a:t>
            </a:r>
            <a:r>
              <a:rPr lang="en-US" dirty="0"/>
              <a:t>very different set of martial values: loyalty, duty, obedience and self-sacrifice</a:t>
            </a:r>
            <a:r>
              <a:rPr lang="en-US" dirty="0" smtClean="0"/>
              <a:t>.</a:t>
            </a:r>
          </a:p>
          <a:p>
            <a:r>
              <a:rPr lang="en-US" dirty="0"/>
              <a:t>“fascism’s conception of life as an ‘unending struggle’ gave it a restless and expansionist character.</a:t>
            </a:r>
            <a:r>
              <a:rPr lang="en-US" dirty="0" smtClean="0"/>
              <a:t>”</a:t>
            </a:r>
            <a:endParaRPr lang="en-US" dirty="0"/>
          </a:p>
        </p:txBody>
      </p:sp>
    </p:spTree>
    <p:extLst>
      <p:ext uri="{BB962C8B-B14F-4D97-AF65-F5344CB8AC3E}">
        <p14:creationId xmlns:p14="http://schemas.microsoft.com/office/powerpoint/2010/main" val="14688578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Values: </a:t>
            </a:r>
            <a:r>
              <a:rPr lang="en-US" dirty="0" smtClean="0"/>
              <a:t>Leadership </a:t>
            </a:r>
            <a:r>
              <a:rPr lang="en-US" dirty="0"/>
              <a:t>and </a:t>
            </a:r>
            <a:r>
              <a:rPr lang="en-US" dirty="0" smtClean="0"/>
              <a:t>Elitism</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its </a:t>
            </a:r>
            <a:r>
              <a:rPr lang="en-US" dirty="0"/>
              <a:t>radical rejection of </a:t>
            </a:r>
            <a:r>
              <a:rPr lang="en-US" dirty="0" smtClean="0"/>
              <a:t>equality</a:t>
            </a:r>
            <a:r>
              <a:rPr lang="en-US" dirty="0"/>
              <a:t> and “The ‘leader principle’ (in German, the </a:t>
            </a:r>
            <a:r>
              <a:rPr lang="en-US" dirty="0" err="1"/>
              <a:t>Führerprinzip</a:t>
            </a:r>
            <a:r>
              <a:rPr lang="en-US" dirty="0"/>
              <a:t>), the principle that all authority emanates from the leader </a:t>
            </a:r>
            <a:r>
              <a:rPr lang="en-US" dirty="0" smtClean="0"/>
              <a:t>personally </a:t>
            </a:r>
          </a:p>
          <a:p>
            <a:endParaRPr lang="en-US" dirty="0"/>
          </a:p>
          <a:p>
            <a:r>
              <a:rPr lang="en-US" dirty="0" smtClean="0"/>
              <a:t>crucially </a:t>
            </a:r>
            <a:r>
              <a:rPr lang="en-US" dirty="0"/>
              <a:t>influenced by Friedrich Nietzsche’s idea of the </a:t>
            </a:r>
            <a:r>
              <a:rPr lang="en-US" dirty="0" err="1"/>
              <a:t>Übermensch</a:t>
            </a:r>
            <a:r>
              <a:rPr lang="en-US" dirty="0"/>
              <a:t>, the ‘over-man’ or ‘superman’, a supremely gifted or powerful individual</a:t>
            </a:r>
            <a:r>
              <a:rPr lang="en-US" dirty="0" smtClean="0"/>
              <a:t>.</a:t>
            </a:r>
            <a:endParaRPr lang="en-US" dirty="0"/>
          </a:p>
          <a:p>
            <a:endParaRPr lang="en-US" dirty="0" smtClean="0"/>
          </a:p>
          <a:p>
            <a:r>
              <a:rPr lang="en-US" dirty="0" smtClean="0"/>
              <a:t>to </a:t>
            </a:r>
            <a:r>
              <a:rPr lang="en-US" dirty="0"/>
              <a:t>emancipate themselves from any constitutionally defined notion of leadership</a:t>
            </a:r>
            <a:r>
              <a:rPr lang="en-US" dirty="0" smtClean="0"/>
              <a:t>.</a:t>
            </a:r>
          </a:p>
          <a:p>
            <a:endParaRPr lang="en-US" dirty="0"/>
          </a:p>
          <a:p>
            <a:r>
              <a:rPr lang="en-US" dirty="0" smtClean="0"/>
              <a:t>While </a:t>
            </a:r>
            <a:r>
              <a:rPr lang="en-US" dirty="0"/>
              <a:t>constitutional, or, in Max Weber’s term, legal-rational authority operates within a framework of laws or rules, charismatic authority is potentially unlimited. </a:t>
            </a:r>
          </a:p>
        </p:txBody>
      </p:sp>
    </p:spTree>
    <p:extLst>
      <p:ext uri="{BB962C8B-B14F-4D97-AF65-F5344CB8AC3E}">
        <p14:creationId xmlns:p14="http://schemas.microsoft.com/office/powerpoint/2010/main" val="2972435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Values: </a:t>
            </a:r>
            <a:r>
              <a:rPr lang="en-US" dirty="0" smtClean="0"/>
              <a:t>National Socialism	</a:t>
            </a:r>
            <a:endParaRPr lang="en-US" dirty="0"/>
          </a:p>
        </p:txBody>
      </p:sp>
      <p:sp>
        <p:nvSpPr>
          <p:cNvPr id="3" name="Content Placeholder 2"/>
          <p:cNvSpPr>
            <a:spLocks noGrp="1"/>
          </p:cNvSpPr>
          <p:nvPr>
            <p:ph idx="1"/>
          </p:nvPr>
        </p:nvSpPr>
        <p:spPr/>
        <p:txBody>
          <a:bodyPr/>
          <a:lstStyle/>
          <a:p>
            <a:r>
              <a:rPr lang="en-US" dirty="0" smtClean="0"/>
              <a:t>Socialism? National socialism? </a:t>
            </a:r>
          </a:p>
          <a:p>
            <a:pPr marL="0" indent="0">
              <a:buNone/>
            </a:pPr>
            <a:endParaRPr lang="en-US" dirty="0" smtClean="0"/>
          </a:p>
          <a:p>
            <a:r>
              <a:rPr lang="en-US" dirty="0" smtClean="0"/>
              <a:t>Corporatism </a:t>
            </a:r>
          </a:p>
          <a:p>
            <a:pPr marL="0" indent="0">
              <a:buNone/>
            </a:pPr>
            <a:endParaRPr lang="en-US" dirty="0" smtClean="0"/>
          </a:p>
          <a:p>
            <a:r>
              <a:rPr lang="en-US" dirty="0" smtClean="0"/>
              <a:t>A </a:t>
            </a:r>
            <a:r>
              <a:rPr lang="en-US" dirty="0"/>
              <a:t>core objective of fascism was to seduce the working class away from Marxism and Bolshevism</a:t>
            </a:r>
            <a:r>
              <a:rPr lang="en-US" dirty="0" smtClean="0"/>
              <a:t>,</a:t>
            </a:r>
            <a:endParaRPr lang="en-US" dirty="0"/>
          </a:p>
        </p:txBody>
      </p:sp>
    </p:spTree>
    <p:extLst>
      <p:ext uri="{BB962C8B-B14F-4D97-AF65-F5344CB8AC3E}">
        <p14:creationId xmlns:p14="http://schemas.microsoft.com/office/powerpoint/2010/main" val="1660762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Core Values: </a:t>
            </a:r>
            <a:r>
              <a:rPr lang="en-US" dirty="0" smtClean="0"/>
              <a:t>Anti-</a:t>
            </a:r>
            <a:r>
              <a:rPr lang="en-US" dirty="0" err="1" smtClean="0"/>
              <a:t>ultranationalism</a:t>
            </a:r>
            <a:endParaRPr lang="en-US" dirty="0"/>
          </a:p>
        </p:txBody>
      </p:sp>
      <p:sp>
        <p:nvSpPr>
          <p:cNvPr id="3" name="Content Placeholder 2"/>
          <p:cNvSpPr>
            <a:spLocks noGrp="1"/>
          </p:cNvSpPr>
          <p:nvPr>
            <p:ph idx="1"/>
          </p:nvPr>
        </p:nvSpPr>
        <p:spPr/>
        <p:txBody>
          <a:bodyPr/>
          <a:lstStyle/>
          <a:p>
            <a:r>
              <a:rPr lang="en-US" dirty="0" smtClean="0"/>
              <a:t>Aryanism </a:t>
            </a:r>
          </a:p>
          <a:p>
            <a:endParaRPr lang="en-US" dirty="0" smtClean="0"/>
          </a:p>
          <a:p>
            <a:r>
              <a:rPr lang="en-US" dirty="0"/>
              <a:t> </a:t>
            </a:r>
            <a:r>
              <a:rPr lang="en-US" dirty="0" smtClean="0"/>
              <a:t>Fascism </a:t>
            </a:r>
            <a:r>
              <a:rPr lang="en-US" dirty="0"/>
              <a:t>embodies a sense of messianic or fanatical mission: the prospect of national regeneration and the rebirth of national pride</a:t>
            </a:r>
            <a:r>
              <a:rPr lang="en-US" dirty="0" smtClean="0"/>
              <a:t>.</a:t>
            </a:r>
          </a:p>
          <a:p>
            <a:pPr marL="0" indent="0">
              <a:buNone/>
            </a:pPr>
            <a:endParaRPr lang="en-US" dirty="0" smtClean="0"/>
          </a:p>
          <a:p>
            <a:r>
              <a:rPr lang="en-US" dirty="0" smtClean="0"/>
              <a:t> In </a:t>
            </a:r>
            <a:r>
              <a:rPr lang="en-US" dirty="0"/>
              <a:t>practice, national regeneration invariably meant the assertion of power over other nations through expansionism, war and conquest</a:t>
            </a:r>
            <a:r>
              <a:rPr lang="en-US" dirty="0" smtClean="0"/>
              <a:t>.</a:t>
            </a:r>
            <a:endParaRPr lang="en-US" dirty="0"/>
          </a:p>
        </p:txBody>
      </p:sp>
    </p:spTree>
    <p:extLst>
      <p:ext uri="{BB962C8B-B14F-4D97-AF65-F5344CB8AC3E}">
        <p14:creationId xmlns:p14="http://schemas.microsoft.com/office/powerpoint/2010/main" val="1700952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Italian and German Fascisms </a:t>
            </a:r>
            <a:endParaRPr lang="en-US" dirty="0"/>
          </a:p>
        </p:txBody>
      </p:sp>
      <p:sp>
        <p:nvSpPr>
          <p:cNvPr id="3" name="Content Placeholder 2"/>
          <p:cNvSpPr>
            <a:spLocks noGrp="1"/>
          </p:cNvSpPr>
          <p:nvPr>
            <p:ph idx="1"/>
          </p:nvPr>
        </p:nvSpPr>
        <p:spPr/>
        <p:txBody>
          <a:bodyPr/>
          <a:lstStyle/>
          <a:p>
            <a:r>
              <a:rPr lang="en-US" dirty="0" smtClean="0"/>
              <a:t>Fascism / Nazism</a:t>
            </a:r>
          </a:p>
          <a:p>
            <a:r>
              <a:rPr lang="en-US" dirty="0" smtClean="0"/>
              <a:t>Totalitarianism / Authoritarianism  </a:t>
            </a:r>
          </a:p>
          <a:p>
            <a:r>
              <a:rPr lang="en-US" dirty="0" err="1" smtClean="0"/>
              <a:t>Statism</a:t>
            </a:r>
            <a:r>
              <a:rPr lang="en-US" dirty="0" smtClean="0"/>
              <a:t>/racism </a:t>
            </a:r>
          </a:p>
          <a:p>
            <a:endParaRPr lang="en-US" dirty="0"/>
          </a:p>
        </p:txBody>
      </p:sp>
    </p:spTree>
    <p:extLst>
      <p:ext uri="{BB962C8B-B14F-4D97-AF65-F5344CB8AC3E}">
        <p14:creationId xmlns:p14="http://schemas.microsoft.com/office/powerpoint/2010/main" val="1188399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762</TotalTime>
  <Words>1015</Words>
  <Application>Microsoft Macintosh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 SOCIAL AND POLITICAL MOVEMENTS  Fascism  </vt:lpstr>
      <vt:lpstr>PowerPoint Presentation</vt:lpstr>
      <vt:lpstr>PowerPoint Presentation</vt:lpstr>
      <vt:lpstr>Core Values: Anti-rationalism </vt:lpstr>
      <vt:lpstr>Core Values: Struggle </vt:lpstr>
      <vt:lpstr>Core Values: Leadership and Elitism </vt:lpstr>
      <vt:lpstr>Core Values: National Socialism </vt:lpstr>
      <vt:lpstr>Core Values: Anti-ultranationalism</vt:lpstr>
      <vt:lpstr>Italian and German Fascisms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SOCIAL AND POLITICAL MOVEMENTS Fascism  </dc:title>
  <dc:creator>setenay nil dogan</dc:creator>
  <cp:lastModifiedBy>setenay nil dogan</cp:lastModifiedBy>
  <cp:revision>10</cp:revision>
  <dcterms:created xsi:type="dcterms:W3CDTF">2020-04-14T21:03:39Z</dcterms:created>
  <dcterms:modified xsi:type="dcterms:W3CDTF">2020-04-15T09:45:56Z</dcterms:modified>
</cp:coreProperties>
</file>