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9" r:id="rId1"/>
  </p:sldMasterIdLst>
  <p:sldIdLst>
    <p:sldId id="256" r:id="rId2"/>
    <p:sldId id="257" r:id="rId3"/>
    <p:sldId id="263" r:id="rId4"/>
    <p:sldId id="264" r:id="rId5"/>
    <p:sldId id="262" r:id="rId6"/>
    <p:sldId id="258" r:id="rId7"/>
    <p:sldId id="259" r:id="rId8"/>
    <p:sldId id="260" r:id="rId9"/>
    <p:sldId id="261"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5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54AB02A5-4FE5-49D9-9E24-09F23B90C450}" type="datetimeFigureOut">
              <a:rPr lang="en-US" smtClean="0"/>
              <a:t>2.04.20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1.04.20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1.04.20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9E0ED9C-2C68-EC4A-B22A-911A450A861B}" type="datetimeFigureOut">
              <a:rPr lang="en-US" smtClean="0"/>
              <a:t>1.04.20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2.04.20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9E0ED9C-2C68-EC4A-B22A-911A450A861B}" type="datetimeFigureOut">
              <a:rPr lang="en-US" smtClean="0"/>
              <a:t>1.04.20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9E0ED9C-2C68-EC4A-B22A-911A450A861B}" type="datetimeFigureOut">
              <a:rPr lang="en-US" smtClean="0"/>
              <a:t>1.04.20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6C110-2AF8-B043-A145-F97FFBEB8B04}"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59E0ED9C-2C68-EC4A-B22A-911A450A861B}" type="datetimeFigureOut">
              <a:rPr lang="en-US" smtClean="0"/>
              <a:t>1.04.20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0ED9C-2C68-EC4A-B22A-911A450A861B}" type="datetimeFigureOut">
              <a:rPr lang="en-US" smtClean="0"/>
              <a:t>1.04.20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9E0ED9C-2C68-EC4A-B22A-911A450A861B}" type="datetimeFigureOut">
              <a:rPr lang="en-US" smtClean="0"/>
              <a:t>1.04.20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9E0ED9C-2C68-EC4A-B22A-911A450A861B}" type="datetimeFigureOut">
              <a:rPr lang="en-US" smtClean="0"/>
              <a:t>1.04.20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6C110-2AF8-B043-A145-F97FFBEB8B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9E0ED9C-2C68-EC4A-B22A-911A450A861B}" type="datetimeFigureOut">
              <a:rPr lang="en-US" smtClean="0"/>
              <a:t>1.04.20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D46C110-2AF8-B043-A145-F97FFBEB8B04}"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Toplumsal</a:t>
            </a:r>
            <a:r>
              <a:rPr lang="en-US" dirty="0" smtClean="0"/>
              <a:t> </a:t>
            </a:r>
            <a:r>
              <a:rPr lang="en-US" dirty="0" err="1" smtClean="0"/>
              <a:t>Yapılar</a:t>
            </a:r>
            <a:r>
              <a:rPr lang="en-US" dirty="0" smtClean="0"/>
              <a:t> </a:t>
            </a:r>
            <a:r>
              <a:rPr lang="en-US" dirty="0" err="1" smtClean="0"/>
              <a:t>Tarihsel</a:t>
            </a:r>
            <a:r>
              <a:rPr lang="en-US" dirty="0" smtClean="0"/>
              <a:t> </a:t>
            </a:r>
            <a:r>
              <a:rPr lang="en-US" dirty="0" err="1" smtClean="0"/>
              <a:t>Dönüşümler</a:t>
            </a:r>
            <a:r>
              <a:rPr lang="en-US" dirty="0" smtClean="0"/>
              <a:t>							</a:t>
            </a:r>
            <a:endParaRPr lang="en-US" dirty="0"/>
          </a:p>
        </p:txBody>
      </p:sp>
      <p:sp>
        <p:nvSpPr>
          <p:cNvPr id="3" name="Subtitle 2"/>
          <p:cNvSpPr>
            <a:spLocks noGrp="1"/>
          </p:cNvSpPr>
          <p:nvPr>
            <p:ph type="subTitle" idx="1"/>
          </p:nvPr>
        </p:nvSpPr>
        <p:spPr/>
        <p:txBody>
          <a:bodyPr/>
          <a:lstStyle/>
          <a:p>
            <a:r>
              <a:rPr lang="en-US" dirty="0" err="1" smtClean="0"/>
              <a:t>Aydınlanma</a:t>
            </a:r>
            <a:r>
              <a:rPr lang="en-US" dirty="0" smtClean="0"/>
              <a:t> </a:t>
            </a:r>
            <a:endParaRPr lang="en-US" dirty="0"/>
          </a:p>
        </p:txBody>
      </p:sp>
    </p:spTree>
    <p:extLst>
      <p:ext uri="{BB962C8B-B14F-4D97-AF65-F5344CB8AC3E}">
        <p14:creationId xmlns:p14="http://schemas.microsoft.com/office/powerpoint/2010/main" val="148864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Halkı askerlikten soğutma </a:t>
            </a:r>
            <a:endParaRPr lang="en-US" dirty="0"/>
          </a:p>
          <a:p>
            <a:pPr marL="0" indent="0">
              <a:buNone/>
            </a:pPr>
            <a:r>
              <a:rPr lang="tr-TR" b="1" dirty="0"/>
              <a:t>MADDE 318. -</a:t>
            </a:r>
            <a:r>
              <a:rPr lang="tr-TR" dirty="0"/>
              <a:t> (1) Halkı, askerlik hizmetinden soğutacak etkinlikte teşvik veya telkinde bulunanlara veya propaganda yapanlara altı aydan iki yıla kadar hapis cezası verilir.</a:t>
            </a:r>
            <a:endParaRPr lang="en-US" dirty="0"/>
          </a:p>
          <a:p>
            <a:pPr marL="0" indent="0">
              <a:buNone/>
            </a:pPr>
            <a:r>
              <a:rPr lang="tr-TR" dirty="0"/>
              <a:t>(2) Fiil, basın ve yayın yolu ile işlenirse ceza yarısı oranında artırılır.</a:t>
            </a:r>
            <a:endParaRPr lang="en-US" dirty="0"/>
          </a:p>
          <a:p>
            <a:pPr marL="0" indent="0">
              <a:buNone/>
            </a:pPr>
            <a:r>
              <a:rPr lang="en-US" dirty="0"/>
              <a:t> </a:t>
            </a:r>
          </a:p>
          <a:p>
            <a:r>
              <a:rPr lang="tr-TR" b="1" dirty="0" smtClean="0"/>
              <a:t>Cumhurbaşkanına </a:t>
            </a:r>
            <a:r>
              <a:rPr lang="tr-TR" b="1" dirty="0"/>
              <a:t>hakaret </a:t>
            </a:r>
            <a:endParaRPr lang="en-US" dirty="0"/>
          </a:p>
          <a:p>
            <a:pPr marL="0" indent="0">
              <a:buNone/>
            </a:pPr>
            <a:r>
              <a:rPr lang="tr-TR" b="1" dirty="0"/>
              <a:t>MADDE  299. -</a:t>
            </a:r>
            <a:r>
              <a:rPr lang="tr-TR" dirty="0"/>
              <a:t> (1) Cumhurbaşkanına hakaret eden kişi, bir yıldan dört yıla kadar hapis cezası ile cezalandırılır. (2) Verilecek ceza, suçun alenen işlenmesi hâlinde, altıda biri; basın ve yayın yolu ile işlenmesi hâlinde, üçte biri oranında artırılır. …</a:t>
            </a:r>
            <a:r>
              <a:rPr lang="tr-TR" dirty="0" smtClean="0"/>
              <a:t>.</a:t>
            </a:r>
          </a:p>
          <a:p>
            <a:pPr marL="0" indent="0">
              <a:buNone/>
            </a:pPr>
            <a:endParaRPr lang="en-US" dirty="0"/>
          </a:p>
          <a:p>
            <a:r>
              <a:rPr lang="tr-TR" b="1" dirty="0"/>
              <a:t>Devletin egemenlik alametlerini aşağılama </a:t>
            </a:r>
            <a:endParaRPr lang="en-US" dirty="0"/>
          </a:p>
          <a:p>
            <a:pPr marL="0" indent="0">
              <a:buNone/>
            </a:pPr>
            <a:r>
              <a:rPr lang="tr-TR" b="1" dirty="0"/>
              <a:t>MADDE 300. -</a:t>
            </a:r>
            <a:r>
              <a:rPr lang="tr-TR" dirty="0"/>
              <a:t> (1) Türk Bayrağını yırtarak, yakarak veya sair surette ve alenen aşağılayan kişi, bir yıldan üç yıla kadar hapis cezası ile cezalandırılır. Bu hüküm, Anayasada belirlenen beyaz ay yıldızlı al bayrak özelliklerini taşıyan ve Türkiye Cumhuriyeti Devletinin egemenlik alâmeti olarak kullanılan her türlü işaret hakkında uygulanır. (2) İstiklal Marşını alenen aşağılayan kişi, altı aydan iki yıla kadar hapis cezası ile cezalandırılır. ….</a:t>
            </a:r>
            <a:endParaRPr lang="en-US" dirty="0"/>
          </a:p>
          <a:p>
            <a:endParaRPr lang="en-US" dirty="0"/>
          </a:p>
        </p:txBody>
      </p:sp>
    </p:spTree>
    <p:extLst>
      <p:ext uri="{BB962C8B-B14F-4D97-AF65-F5344CB8AC3E}">
        <p14:creationId xmlns:p14="http://schemas.microsoft.com/office/powerpoint/2010/main" val="266565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MADDE 301-(1)Türk Milletini, Türkiye Cumhuriyeti Devletini, Türkiye Büyük Millet Meclisini, Türkiye Cumhuriyeti Hükümetini ve Devletin yargı organlarını alenen aşağılayan kişi, altı aydan iki yıla kadar hapis cezası ile cezalandırılır.</a:t>
            </a:r>
            <a:endParaRPr lang="en-US" dirty="0"/>
          </a:p>
          <a:p>
            <a:pPr marL="0" indent="0">
              <a:buNone/>
            </a:pPr>
            <a:r>
              <a:rPr lang="tr-TR" dirty="0"/>
              <a:t>(2) Devletin askerî veya emniyet teşkilatını alenen aşağılayan kişi, birinci fıkra hükmüne göre cezalandırılır. (3) Eleştiri amacıyla yapılan düşünce açıklamaları suç oluşturmaz</a:t>
            </a:r>
            <a:r>
              <a:rPr lang="tr-TR" dirty="0" smtClean="0"/>
              <a:t>.</a:t>
            </a:r>
          </a:p>
          <a:p>
            <a:pPr marL="0" indent="0">
              <a:buNone/>
            </a:pPr>
            <a:endParaRPr lang="en-US" dirty="0"/>
          </a:p>
          <a:p>
            <a:r>
              <a:rPr lang="en-US" dirty="0"/>
              <a:t>   </a:t>
            </a:r>
            <a:r>
              <a:rPr lang="en-US" b="1" dirty="0"/>
              <a:t>ATATÜRK ALEYHİNE İŞLENEN SUÇLAR HAKKINDA </a:t>
            </a:r>
            <a:r>
              <a:rPr lang="en-US" b="1" dirty="0" smtClean="0"/>
              <a:t>KANUN</a:t>
            </a:r>
            <a:endParaRPr lang="en-US" dirty="0"/>
          </a:p>
          <a:p>
            <a:pPr marL="0" indent="0">
              <a:buNone/>
            </a:pPr>
            <a:r>
              <a:rPr lang="en-US" dirty="0" err="1" smtClean="0"/>
              <a:t>Kanun</a:t>
            </a:r>
            <a:r>
              <a:rPr lang="en-US" dirty="0" smtClean="0"/>
              <a:t> </a:t>
            </a:r>
            <a:r>
              <a:rPr lang="en-US" dirty="0" err="1"/>
              <a:t>Numarası</a:t>
            </a:r>
            <a:r>
              <a:rPr lang="en-US" dirty="0"/>
              <a:t>: 5816, Kabul </a:t>
            </a:r>
            <a:r>
              <a:rPr lang="en-US" dirty="0" err="1"/>
              <a:t>Tarihi</a:t>
            </a:r>
            <a:r>
              <a:rPr lang="en-US" dirty="0"/>
              <a:t>: 25/07/1951</a:t>
            </a:r>
          </a:p>
          <a:p>
            <a:pPr marL="0" indent="0">
              <a:buNone/>
            </a:pPr>
            <a:r>
              <a:rPr lang="en-US" b="1" dirty="0" err="1" smtClean="0"/>
              <a:t>Madde</a:t>
            </a:r>
            <a:r>
              <a:rPr lang="en-US" b="1" dirty="0" smtClean="0"/>
              <a:t> </a:t>
            </a:r>
            <a:r>
              <a:rPr lang="en-US" b="1" dirty="0"/>
              <a:t>1 </a:t>
            </a:r>
            <a:r>
              <a:rPr lang="en-US" dirty="0"/>
              <a:t>- </a:t>
            </a:r>
            <a:r>
              <a:rPr lang="en-US" dirty="0" err="1"/>
              <a:t>Atatürk'ün</a:t>
            </a:r>
            <a:r>
              <a:rPr lang="en-US" dirty="0"/>
              <a:t> </a:t>
            </a:r>
            <a:r>
              <a:rPr lang="en-US" dirty="0" err="1"/>
              <a:t>hatırasına</a:t>
            </a:r>
            <a:r>
              <a:rPr lang="en-US" dirty="0"/>
              <a:t> </a:t>
            </a:r>
            <a:r>
              <a:rPr lang="en-US" dirty="0" err="1"/>
              <a:t>alenen</a:t>
            </a:r>
            <a:r>
              <a:rPr lang="en-US" dirty="0"/>
              <a:t> </a:t>
            </a:r>
            <a:r>
              <a:rPr lang="en-US" dirty="0" err="1"/>
              <a:t>hakaret</a:t>
            </a:r>
            <a:r>
              <a:rPr lang="en-US" dirty="0"/>
              <a:t> </a:t>
            </a:r>
            <a:r>
              <a:rPr lang="en-US" dirty="0" err="1"/>
              <a:t>eden</a:t>
            </a:r>
            <a:r>
              <a:rPr lang="en-US" dirty="0"/>
              <a:t> </a:t>
            </a:r>
            <a:r>
              <a:rPr lang="en-US" dirty="0" err="1"/>
              <a:t>veya</a:t>
            </a:r>
            <a:r>
              <a:rPr lang="en-US" dirty="0"/>
              <a:t> </a:t>
            </a:r>
            <a:r>
              <a:rPr lang="en-US" dirty="0" err="1"/>
              <a:t>söven</a:t>
            </a:r>
            <a:r>
              <a:rPr lang="en-US" dirty="0"/>
              <a:t> </a:t>
            </a:r>
            <a:r>
              <a:rPr lang="en-US" dirty="0" err="1"/>
              <a:t>kimse</a:t>
            </a:r>
            <a:r>
              <a:rPr lang="en-US" dirty="0"/>
              <a:t> </a:t>
            </a:r>
            <a:r>
              <a:rPr lang="en-US" dirty="0" err="1"/>
              <a:t>bir</a:t>
            </a:r>
            <a:r>
              <a:rPr lang="en-US" dirty="0"/>
              <a:t> </a:t>
            </a:r>
            <a:r>
              <a:rPr lang="en-US" dirty="0" err="1"/>
              <a:t>yıldan</a:t>
            </a:r>
            <a:r>
              <a:rPr lang="en-US" dirty="0"/>
              <a:t> </a:t>
            </a:r>
            <a:r>
              <a:rPr lang="en-US" dirty="0" err="1"/>
              <a:t>üç</a:t>
            </a:r>
            <a:r>
              <a:rPr lang="en-US" dirty="0"/>
              <a:t> </a:t>
            </a:r>
            <a:r>
              <a:rPr lang="en-US" dirty="0" err="1"/>
              <a:t>yıla</a:t>
            </a:r>
            <a:r>
              <a:rPr lang="en-US" dirty="0"/>
              <a:t> </a:t>
            </a:r>
            <a:r>
              <a:rPr lang="en-US" dirty="0" err="1"/>
              <a:t>kadar</a:t>
            </a:r>
            <a:r>
              <a:rPr lang="en-US" dirty="0"/>
              <a:t> </a:t>
            </a:r>
            <a:r>
              <a:rPr lang="en-US" dirty="0" err="1"/>
              <a:t>hapis</a:t>
            </a:r>
            <a:r>
              <a:rPr lang="en-US" dirty="0"/>
              <a:t> </a:t>
            </a:r>
            <a:r>
              <a:rPr lang="en-US" dirty="0" err="1"/>
              <a:t>cezası</a:t>
            </a:r>
            <a:r>
              <a:rPr lang="en-US" dirty="0"/>
              <a:t> </a:t>
            </a:r>
            <a:r>
              <a:rPr lang="en-US" dirty="0" err="1"/>
              <a:t>ile</a:t>
            </a:r>
            <a:r>
              <a:rPr lang="en-US" dirty="0"/>
              <a:t> </a:t>
            </a:r>
            <a:r>
              <a:rPr lang="en-US" dirty="0" err="1"/>
              <a:t>cezalandırılır</a:t>
            </a:r>
            <a:r>
              <a:rPr lang="en-US" dirty="0"/>
              <a:t>.</a:t>
            </a:r>
          </a:p>
          <a:p>
            <a:pPr marL="0" indent="0">
              <a:buNone/>
            </a:pPr>
            <a:r>
              <a:rPr lang="en-US" dirty="0" err="1" smtClean="0"/>
              <a:t>Atatürk'ü</a:t>
            </a:r>
            <a:r>
              <a:rPr lang="en-US" dirty="0" smtClean="0"/>
              <a:t> </a:t>
            </a:r>
            <a:r>
              <a:rPr lang="en-US" dirty="0" err="1"/>
              <a:t>temsil</a:t>
            </a:r>
            <a:r>
              <a:rPr lang="en-US" dirty="0"/>
              <a:t> </a:t>
            </a:r>
            <a:r>
              <a:rPr lang="en-US" dirty="0" err="1"/>
              <a:t>eden</a:t>
            </a:r>
            <a:r>
              <a:rPr lang="en-US" dirty="0"/>
              <a:t> </a:t>
            </a:r>
            <a:r>
              <a:rPr lang="en-US" dirty="0" err="1"/>
              <a:t>heykel</a:t>
            </a:r>
            <a:r>
              <a:rPr lang="en-US" dirty="0"/>
              <a:t>, </a:t>
            </a:r>
            <a:r>
              <a:rPr lang="en-US" dirty="0" err="1"/>
              <a:t>büst</a:t>
            </a:r>
            <a:r>
              <a:rPr lang="en-US" dirty="0"/>
              <a:t> </a:t>
            </a:r>
            <a:r>
              <a:rPr lang="en-US" dirty="0" err="1"/>
              <a:t>ve</a:t>
            </a:r>
            <a:r>
              <a:rPr lang="en-US" dirty="0"/>
              <a:t> </a:t>
            </a:r>
            <a:r>
              <a:rPr lang="en-US" dirty="0" err="1"/>
              <a:t>abideleri</a:t>
            </a:r>
            <a:r>
              <a:rPr lang="en-US" dirty="0"/>
              <a:t> </a:t>
            </a:r>
            <a:r>
              <a:rPr lang="en-US" dirty="0" err="1"/>
              <a:t>veyahut</a:t>
            </a:r>
            <a:r>
              <a:rPr lang="en-US" dirty="0"/>
              <a:t> </a:t>
            </a:r>
            <a:r>
              <a:rPr lang="en-US" dirty="0" err="1"/>
              <a:t>Atatürk'ün</a:t>
            </a:r>
            <a:r>
              <a:rPr lang="en-US" dirty="0"/>
              <a:t> </a:t>
            </a:r>
            <a:r>
              <a:rPr lang="en-US" dirty="0" err="1"/>
              <a:t>kabrini</a:t>
            </a:r>
            <a:r>
              <a:rPr lang="en-US" dirty="0"/>
              <a:t> </a:t>
            </a:r>
            <a:r>
              <a:rPr lang="en-US" dirty="0" err="1"/>
              <a:t>tahrip</a:t>
            </a:r>
            <a:r>
              <a:rPr lang="en-US" dirty="0"/>
              <a:t> </a:t>
            </a:r>
            <a:r>
              <a:rPr lang="en-US" dirty="0" err="1"/>
              <a:t>eden</a:t>
            </a:r>
            <a:r>
              <a:rPr lang="en-US" dirty="0"/>
              <a:t>, </a:t>
            </a:r>
            <a:r>
              <a:rPr lang="en-US" dirty="0" err="1"/>
              <a:t>kıran</a:t>
            </a:r>
            <a:r>
              <a:rPr lang="en-US" dirty="0"/>
              <a:t>, </a:t>
            </a:r>
            <a:r>
              <a:rPr lang="en-US" dirty="0" err="1"/>
              <a:t>bozan</a:t>
            </a:r>
            <a:r>
              <a:rPr lang="en-US" dirty="0"/>
              <a:t> </a:t>
            </a:r>
            <a:r>
              <a:rPr lang="en-US" dirty="0" err="1"/>
              <a:t>veya</a:t>
            </a:r>
            <a:r>
              <a:rPr lang="en-US" dirty="0"/>
              <a:t> </a:t>
            </a:r>
            <a:r>
              <a:rPr lang="en-US" dirty="0" err="1"/>
              <a:t>kirleten</a:t>
            </a:r>
            <a:r>
              <a:rPr lang="en-US" dirty="0"/>
              <a:t> </a:t>
            </a:r>
            <a:r>
              <a:rPr lang="en-US" dirty="0" err="1"/>
              <a:t>kimseye</a:t>
            </a:r>
            <a:r>
              <a:rPr lang="en-US" dirty="0"/>
              <a:t> </a:t>
            </a:r>
            <a:r>
              <a:rPr lang="en-US" dirty="0" err="1"/>
              <a:t>bir</a:t>
            </a:r>
            <a:r>
              <a:rPr lang="en-US" dirty="0"/>
              <a:t> </a:t>
            </a:r>
            <a:r>
              <a:rPr lang="en-US" dirty="0" err="1"/>
              <a:t>yıldan</a:t>
            </a:r>
            <a:r>
              <a:rPr lang="en-US" dirty="0"/>
              <a:t> </a:t>
            </a:r>
            <a:r>
              <a:rPr lang="en-US" dirty="0" err="1"/>
              <a:t>beş</a:t>
            </a:r>
            <a:r>
              <a:rPr lang="en-US" dirty="0"/>
              <a:t> </a:t>
            </a:r>
            <a:r>
              <a:rPr lang="en-US" dirty="0" err="1"/>
              <a:t>yıla</a:t>
            </a:r>
            <a:r>
              <a:rPr lang="en-US" dirty="0"/>
              <a:t> </a:t>
            </a:r>
            <a:r>
              <a:rPr lang="en-US" dirty="0" err="1"/>
              <a:t>kadar</a:t>
            </a:r>
            <a:r>
              <a:rPr lang="en-US" dirty="0"/>
              <a:t> </a:t>
            </a:r>
            <a:r>
              <a:rPr lang="en-US" dirty="0" err="1"/>
              <a:t>ağır</a:t>
            </a:r>
            <a:r>
              <a:rPr lang="en-US" dirty="0"/>
              <a:t> </a:t>
            </a:r>
            <a:r>
              <a:rPr lang="en-US" dirty="0" err="1"/>
              <a:t>hapis</a:t>
            </a:r>
            <a:r>
              <a:rPr lang="en-US" dirty="0"/>
              <a:t> </a:t>
            </a:r>
            <a:r>
              <a:rPr lang="en-US" dirty="0" err="1"/>
              <a:t>cezası</a:t>
            </a:r>
            <a:r>
              <a:rPr lang="en-US" dirty="0"/>
              <a:t> </a:t>
            </a:r>
            <a:r>
              <a:rPr lang="en-US" dirty="0" err="1"/>
              <a:t>verilir</a:t>
            </a:r>
            <a:r>
              <a:rPr lang="en-US" dirty="0"/>
              <a:t>.</a:t>
            </a:r>
          </a:p>
          <a:p>
            <a:endParaRPr lang="en-US" dirty="0"/>
          </a:p>
        </p:txBody>
      </p:sp>
    </p:spTree>
    <p:extLst>
      <p:ext uri="{BB962C8B-B14F-4D97-AF65-F5344CB8AC3E}">
        <p14:creationId xmlns:p14="http://schemas.microsoft.com/office/powerpoint/2010/main" val="20909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Düşünce</a:t>
            </a:r>
            <a:r>
              <a:rPr lang="en-US" dirty="0" smtClean="0"/>
              <a:t> </a:t>
            </a:r>
            <a:r>
              <a:rPr lang="en-US" dirty="0" err="1" smtClean="0"/>
              <a:t>tarihinde</a:t>
            </a:r>
            <a:r>
              <a:rPr lang="en-US" dirty="0" smtClean="0"/>
              <a:t> </a:t>
            </a:r>
            <a:r>
              <a:rPr lang="en-US" dirty="0" err="1" smtClean="0"/>
              <a:t>bir</a:t>
            </a:r>
            <a:r>
              <a:rPr lang="en-US" dirty="0" smtClean="0"/>
              <a:t> </a:t>
            </a:r>
            <a:r>
              <a:rPr lang="en-US" dirty="0" err="1" smtClean="0"/>
              <a:t>dönem</a:t>
            </a:r>
            <a:r>
              <a:rPr lang="en-US" dirty="0" smtClean="0"/>
              <a:t> </a:t>
            </a:r>
          </a:p>
          <a:p>
            <a:r>
              <a:rPr lang="en-US" dirty="0" err="1" smtClean="0"/>
              <a:t>Avrupa</a:t>
            </a:r>
            <a:r>
              <a:rPr lang="en-US" dirty="0" smtClean="0"/>
              <a:t> </a:t>
            </a:r>
            <a:r>
              <a:rPr lang="en-US" dirty="0" err="1" smtClean="0"/>
              <a:t>tarihinde</a:t>
            </a:r>
            <a:r>
              <a:rPr lang="en-US" dirty="0" smtClean="0"/>
              <a:t> </a:t>
            </a:r>
            <a:r>
              <a:rPr lang="en-US" dirty="0" err="1" smtClean="0"/>
              <a:t>bir</a:t>
            </a:r>
            <a:r>
              <a:rPr lang="en-US" dirty="0" smtClean="0"/>
              <a:t> </a:t>
            </a:r>
            <a:r>
              <a:rPr lang="en-US" dirty="0" err="1" smtClean="0"/>
              <a:t>dönem</a:t>
            </a:r>
            <a:r>
              <a:rPr lang="en-US" dirty="0"/>
              <a:t> </a:t>
            </a:r>
            <a:r>
              <a:rPr lang="en-US" dirty="0" smtClean="0"/>
              <a:t>(1730-1780, </a:t>
            </a:r>
            <a:r>
              <a:rPr lang="en-US" dirty="0" err="1" smtClean="0"/>
              <a:t>Fransa</a:t>
            </a:r>
            <a:r>
              <a:rPr lang="en-US" dirty="0" smtClean="0"/>
              <a:t>)</a:t>
            </a:r>
          </a:p>
          <a:p>
            <a:pPr marL="0" indent="0" algn="ctr">
              <a:buNone/>
            </a:pPr>
            <a:r>
              <a:rPr lang="en-US" dirty="0" err="1" smtClean="0"/>
              <a:t>ya</a:t>
            </a:r>
            <a:r>
              <a:rPr lang="en-US" dirty="0" smtClean="0"/>
              <a:t> da </a:t>
            </a:r>
          </a:p>
          <a:p>
            <a:pPr marL="0" indent="0">
              <a:buNone/>
            </a:pPr>
            <a:r>
              <a:rPr lang="en-US" dirty="0" smtClean="0"/>
              <a:t>	</a:t>
            </a:r>
            <a:r>
              <a:rPr lang="en-US" dirty="0" err="1" smtClean="0"/>
              <a:t>Bir</a:t>
            </a:r>
            <a:r>
              <a:rPr lang="en-US" dirty="0" smtClean="0"/>
              <a:t> </a:t>
            </a:r>
            <a:r>
              <a:rPr lang="en-US" dirty="0" err="1" smtClean="0"/>
              <a:t>paradigma</a:t>
            </a:r>
            <a:r>
              <a:rPr lang="en-US" dirty="0" smtClean="0"/>
              <a:t>, model (“</a:t>
            </a:r>
            <a:r>
              <a:rPr lang="en-US" dirty="0" err="1" smtClean="0"/>
              <a:t>Bilmek</a:t>
            </a:r>
            <a:r>
              <a:rPr lang="en-US" dirty="0" smtClean="0"/>
              <a:t> </a:t>
            </a:r>
            <a:r>
              <a:rPr lang="en-US" dirty="0" err="1" smtClean="0"/>
              <a:t>ve</a:t>
            </a:r>
            <a:r>
              <a:rPr lang="en-US" dirty="0" smtClean="0"/>
              <a:t> </a:t>
            </a:r>
            <a:r>
              <a:rPr lang="en-US" dirty="0" err="1" smtClean="0"/>
              <a:t>tanımak</a:t>
            </a:r>
            <a:r>
              <a:rPr lang="en-US" dirty="0" smtClean="0"/>
              <a:t> 	</a:t>
            </a:r>
            <a:r>
              <a:rPr lang="en-US" dirty="0" err="1" smtClean="0"/>
              <a:t>yürekliliğini</a:t>
            </a:r>
            <a:r>
              <a:rPr lang="en-US" dirty="0" smtClean="0"/>
              <a:t> </a:t>
            </a:r>
            <a:r>
              <a:rPr lang="en-US" dirty="0" err="1" smtClean="0"/>
              <a:t>göster</a:t>
            </a:r>
            <a:r>
              <a:rPr lang="en-US" dirty="0" smtClean="0"/>
              <a:t>!”/ “Dare to know!”/ “</a:t>
            </a:r>
            <a:r>
              <a:rPr lang="en-US" dirty="0" err="1" smtClean="0"/>
              <a:t>Sapere</a:t>
            </a:r>
            <a:r>
              <a:rPr lang="en-US" dirty="0" smtClean="0"/>
              <a:t> 	</a:t>
            </a:r>
            <a:r>
              <a:rPr lang="en-US" dirty="0" err="1" smtClean="0"/>
              <a:t>aude</a:t>
            </a:r>
            <a:r>
              <a:rPr lang="en-US" dirty="0" smtClean="0"/>
              <a:t>!”</a:t>
            </a:r>
          </a:p>
          <a:p>
            <a:pPr marL="0" indent="0">
              <a:buNone/>
            </a:pPr>
            <a:endParaRPr lang="en-US" dirty="0" smtClean="0"/>
          </a:p>
          <a:p>
            <a:r>
              <a:rPr lang="en-US" dirty="0" err="1" smtClean="0"/>
              <a:t>Aydınlanma</a:t>
            </a:r>
            <a:r>
              <a:rPr lang="en-US" dirty="0" smtClean="0"/>
              <a:t> </a:t>
            </a:r>
            <a:r>
              <a:rPr lang="en-US" dirty="0" err="1" smtClean="0"/>
              <a:t>düşünürleri</a:t>
            </a:r>
            <a:r>
              <a:rPr lang="en-US" dirty="0" smtClean="0"/>
              <a:t>: Rousseau, Kant, Hume, Diderot, </a:t>
            </a:r>
            <a:r>
              <a:rPr lang="en-US" dirty="0" err="1" smtClean="0"/>
              <a:t>D’alambert</a:t>
            </a:r>
            <a:r>
              <a:rPr lang="en-US" dirty="0" smtClean="0"/>
              <a:t>, Voltaire, </a:t>
            </a:r>
            <a:r>
              <a:rPr lang="en-US" dirty="0" err="1" smtClean="0"/>
              <a:t>Montesqieu</a:t>
            </a:r>
            <a:r>
              <a:rPr lang="en-US" dirty="0" smtClean="0"/>
              <a:t>, Adam Smith </a:t>
            </a:r>
            <a:endParaRPr lang="en-US" dirty="0"/>
          </a:p>
        </p:txBody>
      </p:sp>
    </p:spTree>
    <p:extLst>
      <p:ext uri="{BB962C8B-B14F-4D97-AF65-F5344CB8AC3E}">
        <p14:creationId xmlns:p14="http://schemas.microsoft.com/office/powerpoint/2010/main" val="65167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Düşüncelerini</a:t>
            </a:r>
            <a:r>
              <a:rPr lang="en-US" dirty="0" smtClean="0"/>
              <a:t> </a:t>
            </a:r>
            <a:r>
              <a:rPr lang="en-US" dirty="0" err="1" smtClean="0"/>
              <a:t>Farklı</a:t>
            </a:r>
            <a:r>
              <a:rPr lang="en-US" dirty="0" smtClean="0"/>
              <a:t> </a:t>
            </a:r>
            <a:r>
              <a:rPr lang="en-US" dirty="0" err="1" smtClean="0"/>
              <a:t>Kılan</a:t>
            </a:r>
            <a:r>
              <a:rPr lang="en-US" dirty="0" smtClean="0"/>
              <a:t> </a:t>
            </a:r>
            <a:r>
              <a:rPr lang="en-US" dirty="0" err="1" smtClean="0"/>
              <a:t>Alanlar</a:t>
            </a:r>
            <a:endParaRPr lang="en-US" dirty="0"/>
          </a:p>
        </p:txBody>
      </p:sp>
      <p:sp>
        <p:nvSpPr>
          <p:cNvPr id="3" name="Content Placeholder 2"/>
          <p:cNvSpPr>
            <a:spLocks noGrp="1"/>
          </p:cNvSpPr>
          <p:nvPr>
            <p:ph idx="1"/>
          </p:nvPr>
        </p:nvSpPr>
        <p:spPr/>
        <p:txBody>
          <a:bodyPr/>
          <a:lstStyle/>
          <a:p>
            <a:r>
              <a:rPr lang="en-US" dirty="0" smtClean="0"/>
              <a:t>Din </a:t>
            </a:r>
            <a:r>
              <a:rPr lang="en-US" dirty="0" err="1" smtClean="0"/>
              <a:t>adamlarına</a:t>
            </a:r>
            <a:r>
              <a:rPr lang="en-US" dirty="0" smtClean="0"/>
              <a:t> </a:t>
            </a:r>
            <a:r>
              <a:rPr lang="en-US" dirty="0" err="1" smtClean="0"/>
              <a:t>ve</a:t>
            </a:r>
            <a:r>
              <a:rPr lang="en-US" dirty="0" smtClean="0"/>
              <a:t> </a:t>
            </a:r>
            <a:r>
              <a:rPr lang="en-US" dirty="0" err="1" smtClean="0"/>
              <a:t>kurumlarına</a:t>
            </a:r>
            <a:r>
              <a:rPr lang="en-US" dirty="0" smtClean="0"/>
              <a:t> </a:t>
            </a:r>
            <a:r>
              <a:rPr lang="en-US" dirty="0" err="1" smtClean="0"/>
              <a:t>karşıtlık</a:t>
            </a:r>
            <a:r>
              <a:rPr lang="en-US" dirty="0" smtClean="0"/>
              <a:t> </a:t>
            </a:r>
          </a:p>
          <a:p>
            <a:r>
              <a:rPr lang="en-US" dirty="0" err="1" smtClean="0"/>
              <a:t>Ampirik</a:t>
            </a:r>
            <a:r>
              <a:rPr lang="en-US" dirty="0" smtClean="0"/>
              <a:t> (</a:t>
            </a:r>
            <a:r>
              <a:rPr lang="en-US" dirty="0" err="1" smtClean="0"/>
              <a:t>deneysel</a:t>
            </a:r>
            <a:r>
              <a:rPr lang="en-US" dirty="0" smtClean="0"/>
              <a:t>) </a:t>
            </a:r>
            <a:r>
              <a:rPr lang="en-US" dirty="0" err="1" smtClean="0"/>
              <a:t>bilginin</a:t>
            </a:r>
            <a:r>
              <a:rPr lang="en-US" dirty="0" smtClean="0"/>
              <a:t> </a:t>
            </a:r>
            <a:r>
              <a:rPr lang="en-US" dirty="0" err="1" smtClean="0"/>
              <a:t>önceliği</a:t>
            </a:r>
            <a:endParaRPr lang="en-US" dirty="0" smtClean="0"/>
          </a:p>
          <a:p>
            <a:r>
              <a:rPr lang="en-US" dirty="0" err="1" smtClean="0"/>
              <a:t>Teknolojik</a:t>
            </a:r>
            <a:r>
              <a:rPr lang="en-US" dirty="0" smtClean="0"/>
              <a:t> </a:t>
            </a:r>
            <a:r>
              <a:rPr lang="en-US" dirty="0" err="1" smtClean="0"/>
              <a:t>gelişmeye</a:t>
            </a:r>
            <a:r>
              <a:rPr lang="en-US" dirty="0" smtClean="0"/>
              <a:t> </a:t>
            </a:r>
            <a:r>
              <a:rPr lang="en-US" dirty="0" err="1" smtClean="0"/>
              <a:t>duyulan</a:t>
            </a:r>
            <a:r>
              <a:rPr lang="en-US" dirty="0" smtClean="0"/>
              <a:t> </a:t>
            </a:r>
            <a:r>
              <a:rPr lang="en-US" dirty="0" err="1" smtClean="0"/>
              <a:t>heves</a:t>
            </a:r>
            <a:endParaRPr lang="en-US" dirty="0" smtClean="0"/>
          </a:p>
          <a:p>
            <a:r>
              <a:rPr lang="en-US" dirty="0" err="1" smtClean="0"/>
              <a:t>Yasal</a:t>
            </a:r>
            <a:r>
              <a:rPr lang="en-US" dirty="0" smtClean="0"/>
              <a:t> </a:t>
            </a:r>
            <a:r>
              <a:rPr lang="en-US" dirty="0" err="1" smtClean="0"/>
              <a:t>ve</a:t>
            </a:r>
            <a:r>
              <a:rPr lang="en-US" dirty="0" smtClean="0"/>
              <a:t> </a:t>
            </a:r>
            <a:r>
              <a:rPr lang="en-US" dirty="0" err="1"/>
              <a:t>a</a:t>
            </a:r>
            <a:r>
              <a:rPr lang="en-US" dirty="0" err="1" smtClean="0"/>
              <a:t>nayasal</a:t>
            </a:r>
            <a:r>
              <a:rPr lang="en-US" dirty="0" smtClean="0"/>
              <a:t> reform</a:t>
            </a:r>
            <a:endParaRPr lang="en-US" dirty="0"/>
          </a:p>
        </p:txBody>
      </p:sp>
    </p:spTree>
    <p:extLst>
      <p:ext uri="{BB962C8B-B14F-4D97-AF65-F5344CB8AC3E}">
        <p14:creationId xmlns:p14="http://schemas.microsoft.com/office/powerpoint/2010/main" val="3790819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İletişim</a:t>
            </a:r>
            <a:r>
              <a:rPr lang="en-US" dirty="0" smtClean="0"/>
              <a:t>- </a:t>
            </a:r>
            <a:r>
              <a:rPr lang="en-US" dirty="0" err="1" smtClean="0"/>
              <a:t>yayıncılık</a:t>
            </a:r>
            <a:endParaRPr lang="en-US" dirty="0" smtClean="0"/>
          </a:p>
          <a:p>
            <a:r>
              <a:rPr lang="en-US" dirty="0" err="1" smtClean="0"/>
              <a:t>Sosyal</a:t>
            </a:r>
            <a:r>
              <a:rPr lang="en-US" dirty="0" smtClean="0"/>
              <a:t> </a:t>
            </a:r>
            <a:r>
              <a:rPr lang="en-US" dirty="0" err="1" smtClean="0"/>
              <a:t>Bilimler</a:t>
            </a:r>
            <a:r>
              <a:rPr lang="en-US" dirty="0" smtClean="0"/>
              <a:t> </a:t>
            </a:r>
            <a:r>
              <a:rPr lang="mr-IN" dirty="0" smtClean="0"/>
              <a:t>–</a:t>
            </a:r>
            <a:r>
              <a:rPr lang="en-US" dirty="0" smtClean="0"/>
              <a:t> </a:t>
            </a:r>
            <a:r>
              <a:rPr lang="en-US" dirty="0" err="1" smtClean="0"/>
              <a:t>Sosyolojinin</a:t>
            </a:r>
            <a:r>
              <a:rPr lang="en-US" dirty="0" smtClean="0"/>
              <a:t> </a:t>
            </a:r>
            <a:r>
              <a:rPr lang="en-US" dirty="0" err="1" smtClean="0"/>
              <a:t>doğuşu</a:t>
            </a:r>
            <a:r>
              <a:rPr lang="en-US" dirty="0" smtClean="0"/>
              <a:t> </a:t>
            </a:r>
          </a:p>
          <a:p>
            <a:r>
              <a:rPr lang="en-US" dirty="0" smtClean="0"/>
              <a:t>Ne </a:t>
            </a:r>
            <a:r>
              <a:rPr lang="en-US" dirty="0" err="1" smtClean="0"/>
              <a:t>ölçüde</a:t>
            </a:r>
            <a:r>
              <a:rPr lang="en-US" dirty="0" smtClean="0"/>
              <a:t> </a:t>
            </a:r>
            <a:r>
              <a:rPr lang="en-US" dirty="0" err="1" smtClean="0"/>
              <a:t>devrimciler</a:t>
            </a:r>
            <a:r>
              <a:rPr lang="en-US" dirty="0" smtClean="0"/>
              <a:t>? </a:t>
            </a:r>
          </a:p>
          <a:p>
            <a:r>
              <a:rPr lang="en-US" dirty="0" smtClean="0"/>
              <a:t>“</a:t>
            </a:r>
            <a:r>
              <a:rPr lang="en-US" dirty="0" err="1" smtClean="0"/>
              <a:t>Dünya</a:t>
            </a:r>
            <a:r>
              <a:rPr lang="en-US" dirty="0" smtClean="0"/>
              <a:t> </a:t>
            </a:r>
            <a:r>
              <a:rPr lang="en-US" dirty="0" err="1" smtClean="0"/>
              <a:t>vatandaşı</a:t>
            </a:r>
            <a:r>
              <a:rPr lang="en-US" dirty="0" smtClean="0"/>
              <a:t>”</a:t>
            </a:r>
            <a:endParaRPr lang="en-US" dirty="0"/>
          </a:p>
        </p:txBody>
      </p:sp>
    </p:spTree>
    <p:extLst>
      <p:ext uri="{BB962C8B-B14F-4D97-AF65-F5344CB8AC3E}">
        <p14:creationId xmlns:p14="http://schemas.microsoft.com/office/powerpoint/2010/main" val="347465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ncyclopedie_de_D'Alembert_et_Diderot_-_Premiere_Page_-_ENC_1-NA5.jpg"/>
          <p:cNvPicPr>
            <a:picLocks noGrp="1" noChangeAspect="1"/>
          </p:cNvPicPr>
          <p:nvPr>
            <p:ph idx="1"/>
          </p:nvPr>
        </p:nvPicPr>
        <p:blipFill>
          <a:blip r:embed="rId2">
            <a:extLst>
              <a:ext uri="{28A0092B-C50C-407E-A947-70E740481C1C}">
                <a14:useLocalDpi xmlns:a14="http://schemas.microsoft.com/office/drawing/2010/main" val="0"/>
              </a:ext>
            </a:extLst>
          </a:blip>
          <a:srcRect l="-108570" r="-108570"/>
          <a:stretch>
            <a:fillRect/>
          </a:stretch>
        </p:blipFill>
        <p:spPr>
          <a:xfrm>
            <a:off x="-1611500" y="333608"/>
            <a:ext cx="12344322" cy="6359196"/>
          </a:xfrm>
        </p:spPr>
      </p:pic>
    </p:spTree>
    <p:extLst>
      <p:ext uri="{BB962C8B-B14F-4D97-AF65-F5344CB8AC3E}">
        <p14:creationId xmlns:p14="http://schemas.microsoft.com/office/powerpoint/2010/main" val="385563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Anahtar</a:t>
            </a:r>
            <a:r>
              <a:rPr lang="en-US" dirty="0" smtClean="0"/>
              <a:t> </a:t>
            </a:r>
            <a:r>
              <a:rPr lang="en-US" dirty="0" err="1" smtClean="0"/>
              <a:t>Değerler</a:t>
            </a:r>
            <a:endParaRPr lang="en-US" dirty="0"/>
          </a:p>
        </p:txBody>
      </p:sp>
      <p:sp>
        <p:nvSpPr>
          <p:cNvPr id="3" name="Content Placeholder 2"/>
          <p:cNvSpPr>
            <a:spLocks noGrp="1"/>
          </p:cNvSpPr>
          <p:nvPr>
            <p:ph idx="1"/>
          </p:nvPr>
        </p:nvSpPr>
        <p:spPr/>
        <p:txBody>
          <a:bodyPr>
            <a:normAutofit lnSpcReduction="10000"/>
          </a:bodyPr>
          <a:lstStyle/>
          <a:p>
            <a:r>
              <a:rPr lang="en-US" dirty="0" err="1" smtClean="0"/>
              <a:t>Akıl</a:t>
            </a:r>
            <a:endParaRPr lang="en-US" dirty="0" smtClean="0"/>
          </a:p>
          <a:p>
            <a:r>
              <a:rPr lang="en-US" dirty="0" err="1" smtClean="0"/>
              <a:t>Ampirisizm</a:t>
            </a:r>
            <a:endParaRPr lang="en-US" dirty="0" smtClean="0"/>
          </a:p>
          <a:p>
            <a:r>
              <a:rPr lang="en-US" dirty="0" err="1" smtClean="0"/>
              <a:t>Bilim</a:t>
            </a:r>
            <a:endParaRPr lang="en-US" dirty="0" smtClean="0"/>
          </a:p>
          <a:p>
            <a:r>
              <a:rPr lang="en-US" dirty="0" err="1" smtClean="0"/>
              <a:t>Evrenselcilik</a:t>
            </a:r>
            <a:endParaRPr lang="en-US" dirty="0" smtClean="0"/>
          </a:p>
          <a:p>
            <a:r>
              <a:rPr lang="en-US" dirty="0" err="1" smtClean="0"/>
              <a:t>İlerleme</a:t>
            </a:r>
            <a:endParaRPr lang="en-US" dirty="0" smtClean="0"/>
          </a:p>
          <a:p>
            <a:r>
              <a:rPr lang="en-US" dirty="0" err="1" smtClean="0"/>
              <a:t>Bireselcilik</a:t>
            </a:r>
            <a:endParaRPr lang="en-US" dirty="0" smtClean="0"/>
          </a:p>
          <a:p>
            <a:r>
              <a:rPr lang="en-US" dirty="0" err="1" smtClean="0"/>
              <a:t>Tolerans</a:t>
            </a:r>
            <a:r>
              <a:rPr lang="en-US" dirty="0" smtClean="0"/>
              <a:t> </a:t>
            </a:r>
          </a:p>
          <a:p>
            <a:r>
              <a:rPr lang="en-US" dirty="0" err="1" smtClean="0"/>
              <a:t>Özgürlük</a:t>
            </a:r>
            <a:r>
              <a:rPr lang="en-US" dirty="0" smtClean="0"/>
              <a:t> </a:t>
            </a:r>
          </a:p>
          <a:p>
            <a:r>
              <a:rPr lang="en-US" dirty="0" err="1" smtClean="0"/>
              <a:t>Dünyevileşme</a:t>
            </a:r>
            <a:endParaRPr lang="en-US" dirty="0"/>
          </a:p>
        </p:txBody>
      </p:sp>
    </p:spTree>
    <p:extLst>
      <p:ext uri="{BB962C8B-B14F-4D97-AF65-F5344CB8AC3E}">
        <p14:creationId xmlns:p14="http://schemas.microsoft.com/office/powerpoint/2010/main" val="3787377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Sonuçlar</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Radikal</a:t>
            </a:r>
            <a:r>
              <a:rPr lang="en-US" dirty="0" smtClean="0"/>
              <a:t> </a:t>
            </a:r>
            <a:r>
              <a:rPr lang="en-US" dirty="0" err="1" smtClean="0"/>
              <a:t>eleştiri</a:t>
            </a:r>
            <a:r>
              <a:rPr lang="en-US" dirty="0" smtClean="0"/>
              <a:t> </a:t>
            </a:r>
            <a:r>
              <a:rPr lang="en-US" dirty="0" err="1" smtClean="0"/>
              <a:t>dönemi</a:t>
            </a:r>
            <a:r>
              <a:rPr lang="en-US" dirty="0" smtClean="0"/>
              <a:t> </a:t>
            </a:r>
            <a:r>
              <a:rPr lang="mr-IN" dirty="0" smtClean="0"/>
              <a:t>–</a:t>
            </a:r>
            <a:r>
              <a:rPr lang="en-US" dirty="0" smtClean="0"/>
              <a:t> </a:t>
            </a:r>
            <a:r>
              <a:rPr lang="en-US" dirty="0" err="1" smtClean="0"/>
              <a:t>tartışılmaz</a:t>
            </a:r>
            <a:r>
              <a:rPr lang="en-US" dirty="0" smtClean="0"/>
              <a:t> </a:t>
            </a:r>
            <a:r>
              <a:rPr lang="en-US" dirty="0" err="1" smtClean="0"/>
              <a:t>kutsallıktan</a:t>
            </a:r>
            <a:r>
              <a:rPr lang="en-US" dirty="0" smtClean="0"/>
              <a:t> </a:t>
            </a:r>
            <a:r>
              <a:rPr lang="en-US" dirty="0" err="1" smtClean="0"/>
              <a:t>çıkarmak</a:t>
            </a:r>
            <a:r>
              <a:rPr lang="en-US" dirty="0" smtClean="0"/>
              <a:t> </a:t>
            </a:r>
          </a:p>
          <a:p>
            <a:r>
              <a:rPr lang="en-US" dirty="0" err="1" smtClean="0"/>
              <a:t>Fransız</a:t>
            </a:r>
            <a:r>
              <a:rPr lang="en-US" dirty="0" smtClean="0"/>
              <a:t> </a:t>
            </a:r>
            <a:r>
              <a:rPr lang="en-US" dirty="0" err="1" smtClean="0"/>
              <a:t>Devrimi</a:t>
            </a:r>
            <a:r>
              <a:rPr lang="en-US" dirty="0" smtClean="0"/>
              <a:t> </a:t>
            </a:r>
            <a:r>
              <a:rPr lang="en-US" dirty="0" err="1" smtClean="0"/>
              <a:t>ile</a:t>
            </a:r>
            <a:r>
              <a:rPr lang="en-US" dirty="0" smtClean="0"/>
              <a:t> </a:t>
            </a:r>
            <a:r>
              <a:rPr lang="en-US" dirty="0" err="1" smtClean="0"/>
              <a:t>olan</a:t>
            </a:r>
            <a:r>
              <a:rPr lang="en-US" dirty="0" smtClean="0"/>
              <a:t> </a:t>
            </a:r>
            <a:r>
              <a:rPr lang="en-US" dirty="0" err="1" smtClean="0"/>
              <a:t>ilişki</a:t>
            </a:r>
            <a:r>
              <a:rPr lang="en-US" dirty="0" smtClean="0"/>
              <a:t>?</a:t>
            </a:r>
          </a:p>
          <a:p>
            <a:r>
              <a:rPr lang="en-US" dirty="0" smtClean="0"/>
              <a:t>‘</a:t>
            </a:r>
            <a:r>
              <a:rPr lang="en-US" dirty="0" err="1" smtClean="0"/>
              <a:t>Entellektüel</a:t>
            </a:r>
            <a:r>
              <a:rPr lang="en-US" dirty="0" smtClean="0"/>
              <a:t>’ in </a:t>
            </a:r>
            <a:r>
              <a:rPr lang="en-US" dirty="0" err="1" smtClean="0"/>
              <a:t>doğuşu</a:t>
            </a:r>
            <a:endParaRPr lang="en-US" dirty="0" smtClean="0"/>
          </a:p>
          <a:p>
            <a:r>
              <a:rPr lang="en-US" dirty="0" smtClean="0"/>
              <a:t>Modern </a:t>
            </a:r>
            <a:r>
              <a:rPr lang="en-US" dirty="0" err="1" smtClean="0"/>
              <a:t>düşüncenin</a:t>
            </a:r>
            <a:r>
              <a:rPr lang="en-US" dirty="0" smtClean="0"/>
              <a:t> </a:t>
            </a:r>
            <a:r>
              <a:rPr lang="en-US" dirty="0" err="1" smtClean="0"/>
              <a:t>temelleri</a:t>
            </a:r>
            <a:endParaRPr lang="en-US" dirty="0" smtClean="0"/>
          </a:p>
          <a:p>
            <a:endParaRPr lang="en-US" dirty="0" smtClean="0"/>
          </a:p>
          <a:p>
            <a:endParaRPr lang="en-US" dirty="0"/>
          </a:p>
        </p:txBody>
      </p:sp>
    </p:spTree>
    <p:extLst>
      <p:ext uri="{BB962C8B-B14F-4D97-AF65-F5344CB8AC3E}">
        <p14:creationId xmlns:p14="http://schemas.microsoft.com/office/powerpoint/2010/main" val="41426871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Aydınlanma’ye</a:t>
            </a:r>
            <a:r>
              <a:rPr lang="en-US" dirty="0" smtClean="0"/>
              <a:t> </a:t>
            </a:r>
            <a:r>
              <a:rPr lang="en-US" dirty="0" err="1" smtClean="0"/>
              <a:t>Eleştiriler</a:t>
            </a:r>
            <a:r>
              <a:rPr lang="en-US" dirty="0" smtClean="0"/>
              <a:t>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Sömürgeciliğe</a:t>
            </a:r>
            <a:r>
              <a:rPr lang="en-US" dirty="0" smtClean="0"/>
              <a:t> </a:t>
            </a:r>
            <a:r>
              <a:rPr lang="en-US" dirty="0" err="1" smtClean="0"/>
              <a:t>eleştiri</a:t>
            </a:r>
            <a:r>
              <a:rPr lang="en-US" dirty="0" smtClean="0"/>
              <a:t>?</a:t>
            </a:r>
          </a:p>
          <a:p>
            <a:pPr marL="514350" indent="-514350">
              <a:buFont typeface="+mj-lt"/>
              <a:buAutoNum type="arabicPeriod"/>
            </a:pPr>
            <a:r>
              <a:rPr lang="en-US" dirty="0" err="1" smtClean="0"/>
              <a:t>Kadınların</a:t>
            </a:r>
            <a:r>
              <a:rPr lang="en-US" dirty="0" smtClean="0"/>
              <a:t> </a:t>
            </a:r>
            <a:r>
              <a:rPr lang="en-US" dirty="0" err="1" smtClean="0"/>
              <a:t>aydınlanması</a:t>
            </a:r>
            <a:r>
              <a:rPr lang="en-US" dirty="0" smtClean="0"/>
              <a:t>? Kim </a:t>
            </a:r>
            <a:r>
              <a:rPr lang="en-US" dirty="0" err="1" smtClean="0"/>
              <a:t>için</a:t>
            </a:r>
            <a:r>
              <a:rPr lang="en-US" dirty="0" smtClean="0"/>
              <a:t> </a:t>
            </a:r>
            <a:r>
              <a:rPr lang="en-US" dirty="0" err="1" smtClean="0"/>
              <a:t>Aydınlanma</a:t>
            </a:r>
            <a:r>
              <a:rPr lang="en-US" dirty="0" smtClean="0"/>
              <a:t>?</a:t>
            </a:r>
          </a:p>
          <a:p>
            <a:pPr marL="514350" indent="-514350">
              <a:buFont typeface="+mj-lt"/>
              <a:buAutoNum type="arabicPeriod"/>
            </a:pPr>
            <a:r>
              <a:rPr lang="en-US" dirty="0" err="1" smtClean="0"/>
              <a:t>Düzlemsel</a:t>
            </a:r>
            <a:r>
              <a:rPr lang="en-US" dirty="0" smtClean="0"/>
              <a:t> </a:t>
            </a:r>
            <a:r>
              <a:rPr lang="en-US" dirty="0" err="1" smtClean="0"/>
              <a:t>ilerleme</a:t>
            </a:r>
            <a:r>
              <a:rPr lang="en-US" dirty="0" smtClean="0"/>
              <a:t> </a:t>
            </a:r>
            <a:r>
              <a:rPr lang="en-US" dirty="0" err="1" smtClean="0"/>
              <a:t>çizgisi</a:t>
            </a:r>
            <a:r>
              <a:rPr lang="en-US" dirty="0" smtClean="0"/>
              <a:t>? </a:t>
            </a:r>
            <a:r>
              <a:rPr lang="en-US" dirty="0" err="1" smtClean="0"/>
              <a:t>Bilim</a:t>
            </a:r>
            <a:r>
              <a:rPr lang="en-US" dirty="0" smtClean="0"/>
              <a:t> = </a:t>
            </a:r>
            <a:r>
              <a:rPr lang="en-US" dirty="0" err="1" smtClean="0"/>
              <a:t>İlerleme</a:t>
            </a:r>
            <a:r>
              <a:rPr lang="en-US" dirty="0" smtClean="0"/>
              <a:t>? </a:t>
            </a:r>
          </a:p>
          <a:p>
            <a:pPr marL="514350" indent="-514350">
              <a:buFont typeface="+mj-lt"/>
              <a:buAutoNum type="arabicPeriod"/>
            </a:pPr>
            <a:r>
              <a:rPr lang="en-US" dirty="0" smtClean="0"/>
              <a:t>“</a:t>
            </a:r>
            <a:r>
              <a:rPr lang="en-US" dirty="0" err="1" smtClean="0"/>
              <a:t>Kutsalllar</a:t>
            </a:r>
            <a:r>
              <a:rPr lang="en-US" dirty="0" smtClean="0"/>
              <a:t> </a:t>
            </a:r>
            <a:r>
              <a:rPr lang="en-US" dirty="0" err="1" smtClean="0"/>
              <a:t>sorgulanmalı</a:t>
            </a:r>
            <a:r>
              <a:rPr lang="en-US" dirty="0" smtClean="0"/>
              <a:t>” </a:t>
            </a:r>
            <a:r>
              <a:rPr lang="en-US" dirty="0" err="1" smtClean="0"/>
              <a:t>mı</a:t>
            </a:r>
            <a:r>
              <a:rPr lang="en-US" dirty="0" smtClean="0"/>
              <a:t>? </a:t>
            </a:r>
            <a:r>
              <a:rPr lang="mr-IN" dirty="0" smtClean="0"/>
              <a:t>–</a:t>
            </a:r>
            <a:r>
              <a:rPr lang="en-US" dirty="0" err="1" smtClean="0"/>
              <a:t>Muhafazakarlık</a:t>
            </a:r>
            <a:r>
              <a:rPr lang="en-US" dirty="0" smtClean="0"/>
              <a:t> </a:t>
            </a:r>
          </a:p>
          <a:p>
            <a:pPr marL="514350" indent="-514350">
              <a:buFont typeface="+mj-lt"/>
              <a:buAutoNum type="arabicPeriod"/>
            </a:pPr>
            <a:r>
              <a:rPr lang="en-US" dirty="0" err="1" smtClean="0"/>
              <a:t>Us’un</a:t>
            </a:r>
            <a:r>
              <a:rPr lang="en-US" dirty="0" smtClean="0"/>
              <a:t> </a:t>
            </a:r>
            <a:r>
              <a:rPr lang="en-US" dirty="0" err="1" smtClean="0"/>
              <a:t>reddi</a:t>
            </a:r>
            <a:r>
              <a:rPr lang="en-US" dirty="0" smtClean="0"/>
              <a:t> - </a:t>
            </a:r>
            <a:r>
              <a:rPr lang="en-US" dirty="0" err="1"/>
              <a:t>R</a:t>
            </a:r>
            <a:r>
              <a:rPr lang="en-US" dirty="0" err="1" smtClean="0"/>
              <a:t>omantizm</a:t>
            </a:r>
            <a:endParaRPr lang="en-US" dirty="0"/>
          </a:p>
        </p:txBody>
      </p:sp>
    </p:spTree>
    <p:extLst>
      <p:ext uri="{BB962C8B-B14F-4D97-AF65-F5344CB8AC3E}">
        <p14:creationId xmlns:p14="http://schemas.microsoft.com/office/powerpoint/2010/main" val="1368438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err="1" smtClean="0"/>
              <a:t>Aydınlanmış</a:t>
            </a:r>
            <a:r>
              <a:rPr lang="en-US" dirty="0" smtClean="0"/>
              <a:t> </a:t>
            </a:r>
            <a:r>
              <a:rPr lang="en-US" dirty="0" err="1" smtClean="0"/>
              <a:t>bir</a:t>
            </a:r>
            <a:r>
              <a:rPr lang="en-US" dirty="0" smtClean="0"/>
              <a:t> </a:t>
            </a:r>
            <a:r>
              <a:rPr lang="en-US" dirty="0" err="1" smtClean="0"/>
              <a:t>çağda</a:t>
            </a:r>
            <a:r>
              <a:rPr lang="en-US" dirty="0" smtClean="0"/>
              <a:t> </a:t>
            </a:r>
            <a:r>
              <a:rPr lang="en-US" dirty="0" err="1" smtClean="0"/>
              <a:t>mı</a:t>
            </a:r>
            <a:r>
              <a:rPr lang="en-US" dirty="0" smtClean="0"/>
              <a:t> </a:t>
            </a:r>
            <a:r>
              <a:rPr lang="en-US" dirty="0" err="1" smtClean="0"/>
              <a:t>yaşıyoruz</a:t>
            </a:r>
            <a:r>
              <a:rPr lang="en-US" dirty="0" smtClean="0"/>
              <a:t>?” </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734117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894</TotalTime>
  <Words>250</Words>
  <Application>Microsoft Macintosh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Toplumsal Yapılar Tarihsel Dönüşümler       </vt:lpstr>
      <vt:lpstr>PowerPoint Presentation</vt:lpstr>
      <vt:lpstr>Düşüncelerini Farklı Kılan Alanlar</vt:lpstr>
      <vt:lpstr>PowerPoint Presentation</vt:lpstr>
      <vt:lpstr>PowerPoint Presentation</vt:lpstr>
      <vt:lpstr>Anahtar Değerler</vt:lpstr>
      <vt:lpstr>Sonuçlar </vt:lpstr>
      <vt:lpstr>Aydınlanma’ye Eleştiriler </vt:lpstr>
      <vt:lpstr>“Aydınlanmış bir çağda mı yaşıyoruz?”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Yapılar Tarihsel Dönüşümler       </dc:title>
  <dc:creator>setenay nil dogan</dc:creator>
  <cp:lastModifiedBy>setenay nil dogan</cp:lastModifiedBy>
  <cp:revision>8</cp:revision>
  <dcterms:created xsi:type="dcterms:W3CDTF">2020-04-01T18:31:47Z</dcterms:created>
  <dcterms:modified xsi:type="dcterms:W3CDTF">2020-04-02T09:26:35Z</dcterms:modified>
</cp:coreProperties>
</file>