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A461-5BC3-8540-B47F-E523F72201C4}" type="datetimeFigureOut">
              <a:rPr lang="en-US" smtClean="0"/>
              <a:t>30.04.20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446CA77-342C-2844-840B-E1BB416F5E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A461-5BC3-8540-B47F-E523F72201C4}" type="datetimeFigureOut">
              <a:rPr lang="en-US" smtClean="0"/>
              <a:t>30.04.20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6CA77-342C-2844-840B-E1BB416F5E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A461-5BC3-8540-B47F-E523F72201C4}" type="datetimeFigureOut">
              <a:rPr lang="en-US" smtClean="0"/>
              <a:t>30.04.20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6CA77-342C-2844-840B-E1BB416F5E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A461-5BC3-8540-B47F-E523F72201C4}" type="datetimeFigureOut">
              <a:rPr lang="en-US" smtClean="0"/>
              <a:t>30.04.20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6CA77-342C-2844-840B-E1BB416F5E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A461-5BC3-8540-B47F-E523F72201C4}" type="datetimeFigureOut">
              <a:rPr lang="en-US" smtClean="0"/>
              <a:t>30.04.20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46CA77-342C-2844-840B-E1BB416F5E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A461-5BC3-8540-B47F-E523F72201C4}" type="datetimeFigureOut">
              <a:rPr lang="en-US" smtClean="0"/>
              <a:t>30.04.20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6CA77-342C-2844-840B-E1BB416F5E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A461-5BC3-8540-B47F-E523F72201C4}" type="datetimeFigureOut">
              <a:rPr lang="en-US" smtClean="0"/>
              <a:t>30.04.20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6CA77-342C-2844-840B-E1BB416F5E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A461-5BC3-8540-B47F-E523F72201C4}" type="datetimeFigureOut">
              <a:rPr lang="en-US" smtClean="0"/>
              <a:t>30.04.20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6CA77-342C-2844-840B-E1BB416F5E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A461-5BC3-8540-B47F-E523F72201C4}" type="datetimeFigureOut">
              <a:rPr lang="en-US" smtClean="0"/>
              <a:t>30.04.20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6CA77-342C-2844-840B-E1BB416F5E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A461-5BC3-8540-B47F-E523F72201C4}" type="datetimeFigureOut">
              <a:rPr lang="en-US" smtClean="0"/>
              <a:t>30.04.20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6CA77-342C-2844-840B-E1BB416F5E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A461-5BC3-8540-B47F-E523F72201C4}" type="datetimeFigureOut">
              <a:rPr lang="en-US" smtClean="0"/>
              <a:t>30.04.20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446CA77-342C-2844-840B-E1BB416F5E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A8E0A461-5BC3-8540-B47F-E523F72201C4}" type="datetimeFigureOut">
              <a:rPr lang="en-US" smtClean="0"/>
              <a:t>30.04.20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446CA77-342C-2844-840B-E1BB416F5E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000" dirty="0" err="1" smtClean="0"/>
              <a:t>Toplumsal</a:t>
            </a:r>
            <a:r>
              <a:rPr lang="en-US" sz="3000" dirty="0" smtClean="0"/>
              <a:t> </a:t>
            </a:r>
            <a:r>
              <a:rPr lang="en-US" sz="3000" dirty="0" err="1" smtClean="0"/>
              <a:t>YapIlar</a:t>
            </a:r>
            <a:r>
              <a:rPr lang="en-US" sz="3000" dirty="0" smtClean="0"/>
              <a:t> </a:t>
            </a:r>
            <a:r>
              <a:rPr lang="en-US" sz="3000" dirty="0" err="1" smtClean="0"/>
              <a:t>Tarİhsel</a:t>
            </a:r>
            <a:r>
              <a:rPr lang="en-US" sz="3000" dirty="0" smtClean="0"/>
              <a:t> </a:t>
            </a:r>
            <a:r>
              <a:rPr lang="en-US" sz="3000" dirty="0" err="1" smtClean="0"/>
              <a:t>Dönüşümler</a:t>
            </a:r>
            <a:r>
              <a:rPr lang="en-US" sz="3000" dirty="0" smtClean="0"/>
              <a:t> 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İdeolojİler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30.04.2020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403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3212"/>
            <a:ext cx="7805580" cy="5212952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Tx/>
              <a:buChar char="-"/>
            </a:pPr>
            <a:r>
              <a:rPr lang="en-US" dirty="0" err="1" smtClean="0"/>
              <a:t>İdeoloji</a:t>
            </a:r>
            <a:r>
              <a:rPr lang="en-US" dirty="0" smtClean="0"/>
              <a:t> (The </a:t>
            </a:r>
            <a:r>
              <a:rPr lang="en-US" dirty="0"/>
              <a:t>word ideology was coined during the French Revolution by Antoine </a:t>
            </a:r>
            <a:r>
              <a:rPr lang="en-US" dirty="0" err="1"/>
              <a:t>Destutt</a:t>
            </a:r>
            <a:r>
              <a:rPr lang="en-US" dirty="0"/>
              <a:t> de Tracy (1754- 1836), and ,-vas first used in public in 1796. For de Tracy, </a:t>
            </a:r>
            <a:r>
              <a:rPr lang="en-US" i="1" dirty="0" err="1"/>
              <a:t>ideologie</a:t>
            </a:r>
            <a:r>
              <a:rPr lang="en-US" i="1" dirty="0"/>
              <a:t> </a:t>
            </a:r>
            <a:r>
              <a:rPr lang="en-US" dirty="0"/>
              <a:t>referred to a new 'science of ideas', literally an </a:t>
            </a:r>
            <a:r>
              <a:rPr lang="en-US" i="1" dirty="0"/>
              <a:t>idea-ology</a:t>
            </a:r>
            <a:r>
              <a:rPr lang="en-US" i="1" dirty="0" smtClean="0"/>
              <a:t>.) </a:t>
            </a:r>
            <a:endParaRPr lang="en-US" dirty="0"/>
          </a:p>
          <a:p>
            <a:pPr marL="342900" indent="-342900">
              <a:buFontTx/>
              <a:buChar char="-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Aydınlanma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Fransız</a:t>
            </a:r>
            <a:r>
              <a:rPr lang="en-US" dirty="0" smtClean="0"/>
              <a:t> </a:t>
            </a:r>
            <a:r>
              <a:rPr lang="en-US" dirty="0" err="1" smtClean="0"/>
              <a:t>Devrimi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Sanayi</a:t>
            </a:r>
            <a:r>
              <a:rPr lang="en-US" dirty="0" smtClean="0"/>
              <a:t> </a:t>
            </a:r>
            <a:r>
              <a:rPr lang="en-US" dirty="0" err="1" smtClean="0"/>
              <a:t>Devrimi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Modern </a:t>
            </a:r>
            <a:r>
              <a:rPr lang="en-US" dirty="0" err="1" smtClean="0"/>
              <a:t>dönemin</a:t>
            </a:r>
            <a:r>
              <a:rPr lang="en-US" dirty="0" smtClean="0"/>
              <a:t> </a:t>
            </a:r>
            <a:r>
              <a:rPr lang="en-US" dirty="0" err="1" smtClean="0"/>
              <a:t>sorunları</a:t>
            </a:r>
            <a:r>
              <a:rPr lang="en-US" dirty="0" smtClean="0"/>
              <a:t> 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Sistematik</a:t>
            </a:r>
            <a:r>
              <a:rPr lang="en-US" dirty="0" smtClean="0"/>
              <a:t> </a:t>
            </a:r>
            <a:r>
              <a:rPr lang="en-US" dirty="0" err="1" smtClean="0"/>
              <a:t>fikir</a:t>
            </a:r>
            <a:r>
              <a:rPr lang="en-US" dirty="0" smtClean="0"/>
              <a:t> </a:t>
            </a:r>
            <a:r>
              <a:rPr lang="en-US" dirty="0" err="1" smtClean="0"/>
              <a:t>paketleri</a:t>
            </a:r>
            <a:r>
              <a:rPr lang="en-US" dirty="0" smtClean="0"/>
              <a:t> </a:t>
            </a:r>
          </a:p>
          <a:p>
            <a:r>
              <a:rPr lang="en-US" dirty="0" smtClean="0"/>
              <a:t>	- </a:t>
            </a:r>
            <a:r>
              <a:rPr lang="en-US" dirty="0" err="1" smtClean="0"/>
              <a:t>İnsan</a:t>
            </a:r>
            <a:r>
              <a:rPr lang="en-US" dirty="0" smtClean="0"/>
              <a:t>/</a:t>
            </a:r>
            <a:r>
              <a:rPr lang="en-US" dirty="0" err="1" smtClean="0"/>
              <a:t>birey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toplum</a:t>
            </a:r>
            <a:r>
              <a:rPr lang="en-US" dirty="0" smtClean="0"/>
              <a:t> </a:t>
            </a:r>
            <a:r>
              <a:rPr lang="en-US" dirty="0" err="1" smtClean="0"/>
              <a:t>ilişkisi</a:t>
            </a:r>
            <a:r>
              <a:rPr lang="en-US" dirty="0" smtClean="0"/>
              <a:t> </a:t>
            </a:r>
            <a:r>
              <a:rPr lang="en-US" dirty="0" err="1" smtClean="0"/>
              <a:t>nedir</a:t>
            </a:r>
            <a:r>
              <a:rPr lang="en-US" dirty="0" smtClean="0"/>
              <a:t>? </a:t>
            </a:r>
            <a:r>
              <a:rPr lang="en-US" dirty="0" err="1" smtClean="0"/>
              <a:t>nasıl</a:t>
            </a:r>
            <a:r>
              <a:rPr lang="en-US" dirty="0" smtClean="0"/>
              <a:t> </a:t>
            </a:r>
            <a:r>
              <a:rPr lang="en-US" dirty="0" err="1" smtClean="0"/>
              <a:t>olmalıdır</a:t>
            </a:r>
            <a:r>
              <a:rPr lang="en-US" dirty="0" smtClean="0"/>
              <a:t>? </a:t>
            </a:r>
          </a:p>
          <a:p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İnsanın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doğası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mıdır</a:t>
            </a:r>
            <a:r>
              <a:rPr lang="en-US" dirty="0" smtClean="0"/>
              <a:t>? </a:t>
            </a:r>
            <a:r>
              <a:rPr lang="en-US" dirty="0" err="1" smtClean="0"/>
              <a:t>Varsa</a:t>
            </a:r>
            <a:r>
              <a:rPr lang="en-US" dirty="0" smtClean="0"/>
              <a:t> </a:t>
            </a:r>
            <a:r>
              <a:rPr lang="en-US" dirty="0" err="1" smtClean="0"/>
              <a:t>nasıldır</a:t>
            </a:r>
            <a:r>
              <a:rPr lang="en-US" dirty="0" smtClean="0"/>
              <a:t>? </a:t>
            </a:r>
          </a:p>
          <a:p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/>
              <a:t>O</a:t>
            </a:r>
            <a:r>
              <a:rPr lang="en-US" dirty="0" err="1" smtClean="0"/>
              <a:t>torite</a:t>
            </a:r>
            <a:r>
              <a:rPr lang="en-US" dirty="0" smtClean="0"/>
              <a:t> </a:t>
            </a:r>
            <a:r>
              <a:rPr lang="en-US" dirty="0" err="1" smtClean="0"/>
              <a:t>nasıl</a:t>
            </a:r>
            <a:r>
              <a:rPr lang="en-US" dirty="0" smtClean="0"/>
              <a:t> </a:t>
            </a:r>
            <a:r>
              <a:rPr lang="en-US" dirty="0" err="1" smtClean="0"/>
              <a:t>olmalıdır</a:t>
            </a:r>
            <a:r>
              <a:rPr lang="en-US" dirty="0" smtClean="0"/>
              <a:t>?</a:t>
            </a:r>
          </a:p>
          <a:p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olmalı</a:t>
            </a:r>
            <a:r>
              <a:rPr lang="en-US" dirty="0" smtClean="0"/>
              <a:t> </a:t>
            </a:r>
            <a:r>
              <a:rPr lang="en-US" dirty="0" err="1" smtClean="0"/>
              <a:t>mıdır</a:t>
            </a:r>
            <a:r>
              <a:rPr lang="en-US" dirty="0" smtClean="0"/>
              <a:t>?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otoritesinin</a:t>
            </a:r>
            <a:r>
              <a:rPr lang="en-US" dirty="0" smtClean="0"/>
              <a:t> </a:t>
            </a:r>
            <a:r>
              <a:rPr lang="en-US" dirty="0" err="1" smtClean="0"/>
              <a:t>sınırları</a:t>
            </a:r>
            <a:r>
              <a:rPr lang="en-US" dirty="0" smtClean="0"/>
              <a:t> </a:t>
            </a:r>
            <a:r>
              <a:rPr lang="en-US" dirty="0" err="1" smtClean="0"/>
              <a:t>olmalı</a:t>
            </a:r>
            <a:r>
              <a:rPr lang="en-US" dirty="0" smtClean="0"/>
              <a:t> </a:t>
            </a:r>
            <a:r>
              <a:rPr lang="en-US" dirty="0" err="1" smtClean="0"/>
              <a:t>mıdır</a:t>
            </a:r>
            <a:r>
              <a:rPr lang="en-US" dirty="0" smtClean="0"/>
              <a:t>?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Kısıtlı</a:t>
            </a:r>
            <a:r>
              <a:rPr lang="en-US" dirty="0" smtClean="0"/>
              <a:t> </a:t>
            </a:r>
            <a:r>
              <a:rPr lang="en-US" dirty="0" err="1" smtClean="0"/>
              <a:t>kaynakları</a:t>
            </a:r>
            <a:r>
              <a:rPr lang="en-US" dirty="0" smtClean="0"/>
              <a:t> </a:t>
            </a:r>
            <a:r>
              <a:rPr lang="en-US" dirty="0" err="1" smtClean="0"/>
              <a:t>nasıl</a:t>
            </a:r>
            <a:r>
              <a:rPr lang="en-US" dirty="0" smtClean="0"/>
              <a:t> </a:t>
            </a:r>
            <a:r>
              <a:rPr lang="en-US" dirty="0" err="1" smtClean="0"/>
              <a:t>paylaşmalıyız</a:t>
            </a:r>
            <a:r>
              <a:rPr lang="en-US" dirty="0" smtClean="0"/>
              <a:t>? (</a:t>
            </a:r>
            <a:r>
              <a:rPr lang="en-US" dirty="0" err="1"/>
              <a:t>İ</a:t>
            </a:r>
            <a:r>
              <a:rPr lang="en-US" dirty="0" err="1" smtClean="0"/>
              <a:t>htiyaca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? </a:t>
            </a:r>
            <a:r>
              <a:rPr lang="en-US" dirty="0" err="1" smtClean="0"/>
              <a:t>Mülkiyete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?)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978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Liberalizm</a:t>
            </a:r>
            <a:endParaRPr lang="en-US" dirty="0" smtClean="0"/>
          </a:p>
          <a:p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Anayasal</a:t>
            </a:r>
            <a:r>
              <a:rPr lang="en-US" dirty="0" smtClean="0"/>
              <a:t> </a:t>
            </a:r>
            <a:r>
              <a:rPr lang="en-US" dirty="0" err="1" smtClean="0"/>
              <a:t>düzen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Temsili</a:t>
            </a:r>
            <a:r>
              <a:rPr lang="en-US" dirty="0" smtClean="0"/>
              <a:t> </a:t>
            </a:r>
            <a:r>
              <a:rPr lang="en-US" dirty="0" err="1" smtClean="0"/>
              <a:t>hükümet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Hiyerarşik</a:t>
            </a:r>
            <a:r>
              <a:rPr lang="en-US" dirty="0" smtClean="0"/>
              <a:t> </a:t>
            </a:r>
            <a:r>
              <a:rPr lang="en-US" dirty="0" err="1" smtClean="0"/>
              <a:t>yapı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ayrıcalıkların</a:t>
            </a:r>
            <a:r>
              <a:rPr lang="en-US" dirty="0" smtClean="0"/>
              <a:t> son </a:t>
            </a:r>
            <a:r>
              <a:rPr lang="en-US" dirty="0" err="1" smtClean="0"/>
              <a:t>bulması</a:t>
            </a:r>
            <a:r>
              <a:rPr lang="en-US" dirty="0" smtClean="0"/>
              <a:t> </a:t>
            </a:r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Bireyin</a:t>
            </a:r>
            <a:r>
              <a:rPr lang="en-US" dirty="0" smtClean="0"/>
              <a:t> </a:t>
            </a:r>
            <a:r>
              <a:rPr lang="en-US" dirty="0" err="1" smtClean="0"/>
              <a:t>değeri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Serbest</a:t>
            </a:r>
            <a:r>
              <a:rPr lang="en-US" dirty="0" smtClean="0"/>
              <a:t> </a:t>
            </a:r>
            <a:r>
              <a:rPr lang="en-US" dirty="0" err="1" smtClean="0"/>
              <a:t>piyasa</a:t>
            </a:r>
            <a:r>
              <a:rPr lang="en-US" dirty="0" smtClean="0"/>
              <a:t> </a:t>
            </a:r>
            <a:r>
              <a:rPr lang="en-US" dirty="0" err="1" smtClean="0"/>
              <a:t>ekonomisi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Görünmeyen</a:t>
            </a:r>
            <a:r>
              <a:rPr lang="en-US" dirty="0" smtClean="0"/>
              <a:t> el </a:t>
            </a:r>
            <a:r>
              <a:rPr lang="mr-IN" dirty="0" smtClean="0"/>
              <a:t>–</a:t>
            </a:r>
            <a:r>
              <a:rPr lang="en-US" dirty="0" smtClean="0"/>
              <a:t> “</a:t>
            </a:r>
            <a:r>
              <a:rPr lang="en-US" dirty="0" err="1" smtClean="0"/>
              <a:t>Bırakınız</a:t>
            </a:r>
            <a:r>
              <a:rPr lang="en-US" dirty="0" smtClean="0"/>
              <a:t> </a:t>
            </a:r>
            <a:r>
              <a:rPr lang="en-US" dirty="0" err="1" smtClean="0"/>
              <a:t>yapsınlar</a:t>
            </a:r>
            <a:r>
              <a:rPr lang="en-US" dirty="0" smtClean="0"/>
              <a:t>, </a:t>
            </a:r>
            <a:r>
              <a:rPr lang="en-US" dirty="0" err="1" smtClean="0"/>
              <a:t>bırakınız</a:t>
            </a:r>
            <a:r>
              <a:rPr lang="en-US" dirty="0" smtClean="0"/>
              <a:t> </a:t>
            </a:r>
            <a:r>
              <a:rPr lang="en-US" dirty="0" err="1" smtClean="0"/>
              <a:t>geçsinler</a:t>
            </a:r>
            <a:r>
              <a:rPr lang="en-US" dirty="0" smtClean="0"/>
              <a:t>” </a:t>
            </a:r>
            <a:r>
              <a:rPr lang="mr-IN" dirty="0" smtClean="0"/>
              <a:t>–</a:t>
            </a:r>
            <a:r>
              <a:rPr lang="en-US" dirty="0" smtClean="0"/>
              <a:t> Adam Smith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58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Muhafazak</a:t>
            </a:r>
            <a:r>
              <a:rPr lang="en-US" dirty="0" err="1" smtClean="0"/>
              <a:t>â</a:t>
            </a:r>
            <a:r>
              <a:rPr lang="en-US" dirty="0" err="1" smtClean="0"/>
              <a:t>rlık</a:t>
            </a:r>
            <a:endParaRPr lang="en-US" dirty="0" smtClean="0"/>
          </a:p>
          <a:p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Edmund Burke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Fransız</a:t>
            </a:r>
            <a:r>
              <a:rPr lang="en-US" dirty="0" smtClean="0"/>
              <a:t> </a:t>
            </a:r>
            <a:r>
              <a:rPr lang="en-US" dirty="0" err="1" smtClean="0"/>
              <a:t>Devrimi</a:t>
            </a:r>
            <a:r>
              <a:rPr lang="en-US" dirty="0" smtClean="0"/>
              <a:t> </a:t>
            </a:r>
            <a:r>
              <a:rPr lang="en-US" dirty="0" err="1" smtClean="0"/>
              <a:t>Üzerine</a:t>
            </a:r>
            <a:r>
              <a:rPr lang="en-US" dirty="0" smtClean="0"/>
              <a:t> </a:t>
            </a:r>
            <a:r>
              <a:rPr lang="en-US" dirty="0" err="1" smtClean="0"/>
              <a:t>Yansımalar</a:t>
            </a:r>
            <a:r>
              <a:rPr lang="en-US" dirty="0" smtClean="0"/>
              <a:t> (Reflections on the French Revolution) 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“</a:t>
            </a:r>
            <a:r>
              <a:rPr lang="en-US" dirty="0" err="1" smtClean="0"/>
              <a:t>Düzen</a:t>
            </a:r>
            <a:r>
              <a:rPr lang="en-US" dirty="0" smtClean="0"/>
              <a:t>, </a:t>
            </a:r>
            <a:r>
              <a:rPr lang="en-US" dirty="0" err="1" smtClean="0"/>
              <a:t>gelenek</a:t>
            </a:r>
            <a:r>
              <a:rPr lang="en-US" dirty="0" smtClean="0"/>
              <a:t>, </a:t>
            </a:r>
            <a:r>
              <a:rPr lang="en-US" dirty="0" err="1" smtClean="0"/>
              <a:t>adet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hiyerarşiye</a:t>
            </a:r>
            <a:r>
              <a:rPr lang="en-US" dirty="0" smtClean="0"/>
              <a:t> </a:t>
            </a:r>
            <a:r>
              <a:rPr lang="en-US" dirty="0" err="1" smtClean="0"/>
              <a:t>dayanmalıdır</a:t>
            </a:r>
            <a:r>
              <a:rPr lang="en-US" dirty="0" smtClean="0"/>
              <a:t>.”</a:t>
            </a:r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Gelenek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ölülerin</a:t>
            </a:r>
            <a:r>
              <a:rPr lang="en-US" dirty="0" smtClean="0"/>
              <a:t> </a:t>
            </a:r>
            <a:r>
              <a:rPr lang="en-US" dirty="0" err="1" smtClean="0"/>
              <a:t>demokrasisi</a:t>
            </a:r>
            <a:r>
              <a:rPr lang="en-US" dirty="0" smtClean="0"/>
              <a:t>. </a:t>
            </a:r>
            <a:r>
              <a:rPr lang="en-US" dirty="0" err="1" smtClean="0"/>
              <a:t>Dün</a:t>
            </a:r>
            <a:r>
              <a:rPr lang="en-US" dirty="0" smtClean="0"/>
              <a:t> </a:t>
            </a:r>
            <a:r>
              <a:rPr lang="en-US" dirty="0" err="1" smtClean="0"/>
              <a:t>yaşayanlar</a:t>
            </a:r>
            <a:r>
              <a:rPr lang="en-US" dirty="0" smtClean="0"/>
              <a:t>, </a:t>
            </a:r>
            <a:r>
              <a:rPr lang="en-US" dirty="0" err="1" smtClean="0"/>
              <a:t>bugün</a:t>
            </a:r>
            <a:r>
              <a:rPr lang="en-US" dirty="0" smtClean="0"/>
              <a:t> </a:t>
            </a:r>
            <a:r>
              <a:rPr lang="en-US" dirty="0" err="1" smtClean="0"/>
              <a:t>yaşayanlar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yarın</a:t>
            </a:r>
            <a:r>
              <a:rPr lang="en-US" dirty="0" smtClean="0"/>
              <a:t> </a:t>
            </a:r>
            <a:r>
              <a:rPr lang="en-US" dirty="0" err="1" smtClean="0"/>
              <a:t>doğacaklar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sözleşme</a:t>
            </a:r>
            <a:r>
              <a:rPr lang="en-US" dirty="0" smtClean="0"/>
              <a:t>. </a:t>
            </a:r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Toplum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Organik</a:t>
            </a:r>
            <a:r>
              <a:rPr lang="en-US" dirty="0" smtClean="0"/>
              <a:t> </a:t>
            </a:r>
            <a:r>
              <a:rPr lang="en-US" dirty="0" err="1" smtClean="0"/>
              <a:t>toplum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doğası</a:t>
            </a:r>
            <a:r>
              <a:rPr lang="en-US" dirty="0" smtClean="0"/>
              <a:t> </a:t>
            </a:r>
            <a:r>
              <a:rPr lang="en-US" dirty="0" err="1" smtClean="0"/>
              <a:t>gereği</a:t>
            </a:r>
            <a:r>
              <a:rPr lang="en-US" dirty="0" smtClean="0"/>
              <a:t> </a:t>
            </a:r>
            <a:r>
              <a:rPr lang="en-US" dirty="0" err="1" smtClean="0"/>
              <a:t>eşitsiz</a:t>
            </a:r>
            <a:r>
              <a:rPr lang="en-US" dirty="0" smtClean="0"/>
              <a:t> </a:t>
            </a:r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Otorite</a:t>
            </a:r>
            <a:r>
              <a:rPr lang="en-US" dirty="0" smtClean="0"/>
              <a:t>? </a:t>
            </a:r>
            <a:r>
              <a:rPr lang="en-US" dirty="0" err="1" smtClean="0"/>
              <a:t>Devlet</a:t>
            </a:r>
            <a:r>
              <a:rPr lang="en-US" dirty="0" smtClean="0"/>
              <a:t>? 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Ekonomi</a:t>
            </a:r>
            <a:r>
              <a:rPr lang="en-US" dirty="0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48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Sosyalizm</a:t>
            </a:r>
            <a:endParaRPr lang="en-US" dirty="0" smtClean="0"/>
          </a:p>
          <a:p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Sanayi</a:t>
            </a:r>
            <a:r>
              <a:rPr lang="en-US" dirty="0" smtClean="0"/>
              <a:t> </a:t>
            </a:r>
            <a:r>
              <a:rPr lang="en-US" dirty="0" err="1" smtClean="0"/>
              <a:t>Devrimi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tr-TR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sorun</a:t>
            </a:r>
            <a:r>
              <a:rPr lang="en-US" dirty="0" smtClean="0"/>
              <a:t> (19</a:t>
            </a:r>
            <a:r>
              <a:rPr lang="en-US" dirty="0"/>
              <a:t>. </a:t>
            </a:r>
            <a:r>
              <a:rPr lang="en-US" dirty="0" err="1" smtClean="0"/>
              <a:t>yüzyıl</a:t>
            </a:r>
            <a:r>
              <a:rPr lang="en-US" dirty="0" smtClean="0"/>
              <a:t>)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Ütopik</a:t>
            </a:r>
            <a:r>
              <a:rPr lang="en-US" dirty="0" smtClean="0"/>
              <a:t> </a:t>
            </a:r>
            <a:r>
              <a:rPr lang="en-US" dirty="0" err="1" smtClean="0"/>
              <a:t>sosyalistler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Marx </a:t>
            </a:r>
            <a:r>
              <a:rPr lang="en-US" dirty="0" err="1" smtClean="0"/>
              <a:t>ve</a:t>
            </a:r>
            <a:r>
              <a:rPr lang="en-US" dirty="0" smtClean="0"/>
              <a:t> Engels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Sovyet</a:t>
            </a:r>
            <a:r>
              <a:rPr lang="en-US" dirty="0" smtClean="0"/>
              <a:t> </a:t>
            </a:r>
            <a:r>
              <a:rPr lang="en-US" dirty="0" err="1" smtClean="0"/>
              <a:t>Sosyalizmi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Leninizm</a:t>
            </a:r>
            <a:r>
              <a:rPr lang="en-US" dirty="0" smtClean="0"/>
              <a:t>, </a:t>
            </a:r>
            <a:r>
              <a:rPr lang="en-US" dirty="0" err="1" smtClean="0"/>
              <a:t>Stalinizm</a:t>
            </a:r>
            <a:r>
              <a:rPr lang="en-US" dirty="0" smtClean="0"/>
              <a:t>)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Sol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Maoizm</a:t>
            </a:r>
            <a:r>
              <a:rPr lang="mr-IN" dirty="0" smtClean="0"/>
              <a:t>…</a:t>
            </a:r>
            <a:r>
              <a:rPr lang="tr-TR" dirty="0" smtClean="0"/>
              <a:t> </a:t>
            </a:r>
          </a:p>
          <a:p>
            <a:endParaRPr lang="tr-TR" dirty="0"/>
          </a:p>
          <a:p>
            <a:pPr marL="342900" indent="-342900">
              <a:buFont typeface="Arial"/>
              <a:buChar char="•"/>
            </a:pPr>
            <a:r>
              <a:rPr lang="tr-TR" dirty="0" smtClean="0"/>
              <a:t>Eşitlik </a:t>
            </a:r>
          </a:p>
          <a:p>
            <a:pPr marL="342900" indent="-342900">
              <a:buFont typeface="Arial"/>
              <a:buChar char="•"/>
            </a:pPr>
            <a:r>
              <a:rPr lang="tr-TR" dirty="0" smtClean="0"/>
              <a:t>Kaynakların paylaşımı </a:t>
            </a:r>
            <a:r>
              <a:rPr lang="mr-IN" dirty="0" smtClean="0"/>
              <a:t>–</a:t>
            </a:r>
            <a:r>
              <a:rPr lang="tr-TR" dirty="0" smtClean="0"/>
              <a:t> ihtiyaca göre </a:t>
            </a:r>
            <a:r>
              <a:rPr lang="en-US" dirty="0" smtClean="0"/>
              <a:t> </a:t>
            </a:r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İnsan</a:t>
            </a:r>
            <a:r>
              <a:rPr lang="en-US" dirty="0" smtClean="0"/>
              <a:t> </a:t>
            </a:r>
            <a:r>
              <a:rPr lang="en-US" dirty="0" err="1" smtClean="0"/>
              <a:t>doğası</a:t>
            </a:r>
            <a:r>
              <a:rPr lang="en-US" dirty="0" smtClean="0"/>
              <a:t> </a:t>
            </a:r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Devrim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811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Milliyetçilik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- </a:t>
            </a:r>
            <a:r>
              <a:rPr lang="en-US" dirty="0" err="1" smtClean="0"/>
              <a:t>Ulus-devlet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Her </a:t>
            </a:r>
            <a:r>
              <a:rPr lang="en-US" dirty="0" err="1" smtClean="0"/>
              <a:t>ulusa</a:t>
            </a:r>
            <a:r>
              <a:rPr lang="en-US" dirty="0" smtClean="0"/>
              <a:t>,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Ulusların</a:t>
            </a:r>
            <a:r>
              <a:rPr lang="en-US" dirty="0" smtClean="0"/>
              <a:t>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kaderini</a:t>
            </a:r>
            <a:r>
              <a:rPr lang="en-US" dirty="0" smtClean="0"/>
              <a:t> </a:t>
            </a:r>
            <a:r>
              <a:rPr lang="en-US" dirty="0" err="1" smtClean="0"/>
              <a:t>tayin</a:t>
            </a:r>
            <a:r>
              <a:rPr lang="en-US" dirty="0" smtClean="0"/>
              <a:t> </a:t>
            </a:r>
            <a:r>
              <a:rPr lang="en-US" dirty="0" err="1" smtClean="0"/>
              <a:t>hakkı</a:t>
            </a:r>
            <a:r>
              <a:rPr lang="en-US" dirty="0" smtClean="0"/>
              <a:t> (self-</a:t>
            </a:r>
            <a:r>
              <a:rPr lang="en-US" dirty="0" err="1" smtClean="0"/>
              <a:t>determinasyon</a:t>
            </a:r>
            <a:r>
              <a:rPr lang="en-US" dirty="0" smtClean="0"/>
              <a:t>) </a:t>
            </a:r>
          </a:p>
          <a:p>
            <a:endParaRPr lang="en-US" dirty="0" smtClean="0"/>
          </a:p>
          <a:p>
            <a:pPr marL="342900" indent="-342900">
              <a:buFontTx/>
              <a:buChar char="-"/>
            </a:pPr>
            <a:r>
              <a:rPr lang="en-US" dirty="0" err="1" smtClean="0"/>
              <a:t>Ulusal</a:t>
            </a:r>
            <a:r>
              <a:rPr lang="en-US" dirty="0" smtClean="0"/>
              <a:t> </a:t>
            </a:r>
            <a:r>
              <a:rPr lang="en-US" dirty="0" err="1" smtClean="0"/>
              <a:t>kimliğin</a:t>
            </a:r>
            <a:r>
              <a:rPr lang="en-US" dirty="0" smtClean="0"/>
              <a:t> </a:t>
            </a:r>
            <a:r>
              <a:rPr lang="en-US" dirty="0" err="1" smtClean="0"/>
              <a:t>korunması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geliştirilmesi</a:t>
            </a:r>
            <a:r>
              <a:rPr lang="en-US" dirty="0" smtClean="0"/>
              <a:t> </a:t>
            </a:r>
          </a:p>
          <a:p>
            <a:pPr marL="342900" indent="-342900">
              <a:buFontTx/>
              <a:buChar char="-"/>
            </a:pPr>
            <a:r>
              <a:rPr lang="en-US" dirty="0" err="1" smtClean="0"/>
              <a:t>Ulusun</a:t>
            </a:r>
            <a:r>
              <a:rPr lang="en-US" dirty="0" smtClean="0"/>
              <a:t> </a:t>
            </a:r>
            <a:r>
              <a:rPr lang="en-US" dirty="0" err="1" smtClean="0"/>
              <a:t>çıkarlarının</a:t>
            </a:r>
            <a:r>
              <a:rPr lang="en-US" dirty="0" smtClean="0"/>
              <a:t> hakim </a:t>
            </a:r>
            <a:r>
              <a:rPr lang="en-US" dirty="0" err="1" smtClean="0"/>
              <a:t>olacağı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374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Romantizm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Akıl</a:t>
            </a:r>
            <a:r>
              <a:rPr lang="en-US" dirty="0" smtClean="0"/>
              <a:t>/</a:t>
            </a:r>
            <a:r>
              <a:rPr lang="en-US" dirty="0" err="1" smtClean="0"/>
              <a:t>us’a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</a:t>
            </a:r>
            <a:r>
              <a:rPr lang="en-US" dirty="0" err="1" smtClean="0"/>
              <a:t>duygular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dürtüler</a:t>
            </a:r>
            <a:r>
              <a:rPr lang="en-US" dirty="0" smtClean="0"/>
              <a:t> </a:t>
            </a:r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Liberalizmin</a:t>
            </a:r>
            <a:r>
              <a:rPr lang="en-US" dirty="0" smtClean="0"/>
              <a:t> </a:t>
            </a:r>
            <a:r>
              <a:rPr lang="en-US" dirty="0" err="1" smtClean="0"/>
              <a:t>akıl</a:t>
            </a:r>
            <a:r>
              <a:rPr lang="en-US" dirty="0" smtClean="0"/>
              <a:t> </a:t>
            </a:r>
            <a:r>
              <a:rPr lang="en-US" dirty="0" err="1" smtClean="0"/>
              <a:t>sahibi</a:t>
            </a:r>
            <a:r>
              <a:rPr lang="en-US" dirty="0" smtClean="0"/>
              <a:t> “homo-</a:t>
            </a:r>
            <a:r>
              <a:rPr lang="en-US" dirty="0" err="1" smtClean="0"/>
              <a:t>economicus</a:t>
            </a:r>
            <a:r>
              <a:rPr lang="en-US" dirty="0" smtClean="0"/>
              <a:t>” </a:t>
            </a:r>
            <a:r>
              <a:rPr lang="en-US" dirty="0" err="1" smtClean="0"/>
              <a:t>bireyine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err="1" smtClean="0"/>
              <a:t>rrasyonelin</a:t>
            </a:r>
            <a:r>
              <a:rPr lang="en-US" dirty="0" smtClean="0"/>
              <a:t> </a:t>
            </a:r>
            <a:r>
              <a:rPr lang="en-US" dirty="0" err="1" smtClean="0"/>
              <a:t>vurgulanması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ideolojiden</a:t>
            </a:r>
            <a:r>
              <a:rPr lang="en-US" dirty="0" smtClean="0"/>
              <a:t> </a:t>
            </a:r>
            <a:r>
              <a:rPr lang="en-US" dirty="0" err="1" smtClean="0"/>
              <a:t>beslenmiş</a:t>
            </a:r>
            <a:r>
              <a:rPr lang="en-US" dirty="0" smtClean="0"/>
              <a:t>, </a:t>
            </a:r>
            <a:r>
              <a:rPr lang="en-US" dirty="0" err="1" smtClean="0"/>
              <a:t>onları</a:t>
            </a:r>
            <a:r>
              <a:rPr lang="en-US" dirty="0" smtClean="0"/>
              <a:t> </a:t>
            </a:r>
            <a:r>
              <a:rPr lang="en-US" dirty="0" err="1" smtClean="0"/>
              <a:t>beslemiş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kültürel</a:t>
            </a:r>
            <a:r>
              <a:rPr lang="en-US" dirty="0" smtClean="0"/>
              <a:t> </a:t>
            </a:r>
            <a:r>
              <a:rPr lang="en-US" dirty="0" err="1" smtClean="0"/>
              <a:t>akım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8896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129</TotalTime>
  <Words>265</Words>
  <Application>Microsoft Macintosh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Essential</vt:lpstr>
      <vt:lpstr>Toplumsal YapIlar Tarİhsel Dönüşümler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Toplumsal YapIlar Tarİhsel Dönüşümler </dc:title>
  <dc:creator>setenay nil dogan</dc:creator>
  <cp:lastModifiedBy>setenay nil dogan</cp:lastModifiedBy>
  <cp:revision>9</cp:revision>
  <dcterms:created xsi:type="dcterms:W3CDTF">2020-04-30T07:49:37Z</dcterms:created>
  <dcterms:modified xsi:type="dcterms:W3CDTF">2020-04-30T09:59:10Z</dcterms:modified>
</cp:coreProperties>
</file>