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A3A4-2A20-334B-AA7D-08007B2E3596}" type="datetimeFigureOut">
              <a:rPr lang="en-US" smtClean="0"/>
              <a:t>15.04.20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A3A4-2A20-334B-AA7D-08007B2E3596}" type="datetimeFigureOut">
              <a:rPr lang="en-US" smtClean="0"/>
              <a:t>15.04.20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AC45-5CB9-504F-AAC5-684CEE2D8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A3A4-2A20-334B-AA7D-08007B2E3596}" type="datetimeFigureOut">
              <a:rPr lang="en-US" smtClean="0"/>
              <a:t>15.04.20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AC45-5CB9-504F-AAC5-684CEE2D8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A3A4-2A20-334B-AA7D-08007B2E3596}" type="datetimeFigureOut">
              <a:rPr lang="en-US" smtClean="0"/>
              <a:t>15.04.20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AC45-5CB9-504F-AAC5-684CEE2D8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A3A4-2A20-334B-AA7D-08007B2E3596}" type="datetimeFigureOut">
              <a:rPr lang="en-US" smtClean="0"/>
              <a:t>15.04.20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AC45-5CB9-504F-AAC5-684CEE2D8BF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A3A4-2A20-334B-AA7D-08007B2E3596}" type="datetimeFigureOut">
              <a:rPr lang="en-US" smtClean="0"/>
              <a:t>15.04.20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AC45-5CB9-504F-AAC5-684CEE2D8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A3A4-2A20-334B-AA7D-08007B2E3596}" type="datetimeFigureOut">
              <a:rPr lang="en-US" smtClean="0"/>
              <a:t>15.04.20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AC45-5CB9-504F-AAC5-684CEE2D8BF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A3A4-2A20-334B-AA7D-08007B2E3596}" type="datetimeFigureOut">
              <a:rPr lang="en-US" smtClean="0"/>
              <a:t>15.04.20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AC45-5CB9-504F-AAC5-684CEE2D8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A3A4-2A20-334B-AA7D-08007B2E3596}" type="datetimeFigureOut">
              <a:rPr lang="en-US" smtClean="0"/>
              <a:t>15.04.20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AC45-5CB9-504F-AAC5-684CEE2D8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A3A4-2A20-334B-AA7D-08007B2E3596}" type="datetimeFigureOut">
              <a:rPr lang="en-US" smtClean="0"/>
              <a:t>15.04.20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A3A4-2A20-334B-AA7D-08007B2E3596}" type="datetimeFigureOut">
              <a:rPr lang="en-US" smtClean="0"/>
              <a:t>15.04.20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AC45-5CB9-504F-AAC5-684CEE2D8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5A0A3A4-2A20-334B-AA7D-08007B2E3596}" type="datetimeFigureOut">
              <a:rPr lang="en-US" smtClean="0"/>
              <a:t>15.04.20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712AC45-5CB9-504F-AAC5-684CEE2D8B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9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1282264"/>
          </a:xfrm>
        </p:spPr>
        <p:txBody>
          <a:bodyPr>
            <a:noAutofit/>
          </a:bodyPr>
          <a:lstStyle/>
          <a:p>
            <a:pPr algn="ctr"/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POLITICAL IDEOLOGIES</a:t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Fascism 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5832" y="3534833"/>
            <a:ext cx="7539567" cy="332316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92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Fasces </a:t>
            </a:r>
          </a:p>
          <a:p>
            <a:r>
              <a:rPr lang="en-US" dirty="0" smtClean="0"/>
              <a:t>A 20</a:t>
            </a:r>
            <a:r>
              <a:rPr lang="en-US" baseline="30000" dirty="0" smtClean="0"/>
              <a:t>th</a:t>
            </a:r>
            <a:r>
              <a:rPr lang="en-US" dirty="0" smtClean="0"/>
              <a:t> century phenomenon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Interwar period: </a:t>
            </a:r>
          </a:p>
          <a:p>
            <a:pPr marL="45720" indent="0">
              <a:buNone/>
            </a:pPr>
            <a:r>
              <a:rPr lang="en-US" dirty="0" smtClean="0"/>
              <a:t>- Post-war diplomacy </a:t>
            </a:r>
            <a:r>
              <a:rPr lang="mr-IN" dirty="0" smtClean="0"/>
              <a:t>–</a:t>
            </a:r>
            <a:r>
              <a:rPr lang="en-US" dirty="0" smtClean="0"/>
              <a:t> League of Nations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Versailles Treaty -“bitter inheritance of frustrated nationalism and the desire for revenge.”</a:t>
            </a:r>
          </a:p>
          <a:p>
            <a:pPr marL="45720" indent="0">
              <a:buNone/>
            </a:pPr>
            <a:r>
              <a:rPr lang="en-US" dirty="0" smtClean="0"/>
              <a:t>- Economic crisis </a:t>
            </a:r>
            <a:r>
              <a:rPr lang="mr-IN" dirty="0" smtClean="0"/>
              <a:t>–</a:t>
            </a:r>
            <a:r>
              <a:rPr lang="en-US" dirty="0" smtClean="0"/>
              <a:t> the search for scapegoats </a:t>
            </a:r>
          </a:p>
          <a:p>
            <a:pPr marL="45720" indent="0">
              <a:buNone/>
            </a:pPr>
            <a:r>
              <a:rPr lang="en-US" dirty="0" smtClean="0"/>
              <a:t>- Withdrawal of democracy </a:t>
            </a:r>
            <a:r>
              <a:rPr lang="mr-IN" dirty="0" smtClean="0"/>
              <a:t>–</a:t>
            </a:r>
            <a:r>
              <a:rPr lang="en-US" dirty="0" smtClean="0"/>
              <a:t> rise of fascism</a:t>
            </a:r>
          </a:p>
        </p:txBody>
      </p:sp>
    </p:spTree>
    <p:extLst>
      <p:ext uri="{BB962C8B-B14F-4D97-AF65-F5344CB8AC3E}">
        <p14:creationId xmlns:p14="http://schemas.microsoft.com/office/powerpoint/2010/main" val="3922569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“</a:t>
            </a:r>
            <a:r>
              <a:rPr lang="en-US" dirty="0"/>
              <a:t>a</a:t>
            </a:r>
            <a:r>
              <a:rPr lang="en-US" dirty="0" smtClean="0"/>
              <a:t>nti”-movement</a:t>
            </a:r>
          </a:p>
          <a:p>
            <a:r>
              <a:rPr lang="en-US" dirty="0" smtClean="0"/>
              <a:t>Against the values of the </a:t>
            </a:r>
            <a:r>
              <a:rPr lang="en-US" dirty="0"/>
              <a:t>F</a:t>
            </a:r>
            <a:r>
              <a:rPr lang="en-US" dirty="0" smtClean="0"/>
              <a:t>rench Revolution</a:t>
            </a:r>
          </a:p>
          <a:p>
            <a:endParaRPr lang="en-US" dirty="0" smtClean="0"/>
          </a:p>
          <a:p>
            <a:r>
              <a:rPr lang="en-US" dirty="0" smtClean="0"/>
              <a:t>Its incoherence: “</a:t>
            </a:r>
            <a:r>
              <a:rPr lang="en-US" dirty="0"/>
              <a:t>Fascism may thus be better described as a political movement or even a political religion, rather than an ideology.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is eclectic.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77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Core Values: Anti</a:t>
            </a:r>
            <a:r>
              <a:rPr lang="en-US" dirty="0"/>
              <a:t>-rationalism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88620" indent="-342900"/>
            <a:r>
              <a:rPr lang="en-US" dirty="0"/>
              <a:t>A</a:t>
            </a:r>
            <a:r>
              <a:rPr lang="en-US" smtClean="0"/>
              <a:t>nti</a:t>
            </a:r>
            <a:r>
              <a:rPr lang="en-US" dirty="0"/>
              <a:t>-rationalism and the growth of counter-Enlightenment </a:t>
            </a:r>
            <a:r>
              <a:rPr lang="en-US" dirty="0" smtClean="0"/>
              <a:t>thinking</a:t>
            </a: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388620" indent="-342900"/>
            <a:r>
              <a:rPr lang="en-US" dirty="0" smtClean="0"/>
              <a:t>They highlight </a:t>
            </a:r>
            <a:r>
              <a:rPr lang="en-US" dirty="0"/>
              <a:t>the limits of human reason and draw attention to other, perhaps more powerful, drives and impulses. </a:t>
            </a:r>
          </a:p>
          <a:p>
            <a:pPr marL="388620" indent="-342900"/>
            <a:endParaRPr lang="en-US" dirty="0"/>
          </a:p>
          <a:p>
            <a:pPr marL="388620" indent="-342900"/>
            <a:r>
              <a:rPr lang="en-US" dirty="0" smtClean="0"/>
              <a:t>Anti-rationalism </a:t>
            </a:r>
            <a:r>
              <a:rPr lang="en-US" dirty="0"/>
              <a:t>gave fascism a marked anti-intellectualism, reflected in a tendency to despise abstract thinking and revere action</a:t>
            </a:r>
            <a:r>
              <a:rPr lang="en-US" dirty="0" smtClean="0"/>
              <a:t>.</a:t>
            </a:r>
          </a:p>
          <a:p>
            <a:pPr marL="388620" indent="-342900"/>
            <a:endParaRPr lang="en-US" dirty="0"/>
          </a:p>
          <a:p>
            <a:pPr marL="388620" indent="-34290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‘politics of the will</a:t>
            </a:r>
            <a:r>
              <a:rPr lang="en-US" dirty="0" smtClean="0"/>
              <a:t>’ (“The Triumph of the Will,” suggested) </a:t>
            </a:r>
          </a:p>
          <a:p>
            <a:pPr marL="388620" indent="-342900"/>
            <a:endParaRPr lang="en-US" dirty="0"/>
          </a:p>
          <a:p>
            <a:pPr marL="388620" indent="-342900"/>
            <a:r>
              <a:rPr lang="en-US" dirty="0" smtClean="0"/>
              <a:t>Through war </a:t>
            </a:r>
            <a:r>
              <a:rPr lang="en-US" dirty="0"/>
              <a:t>and even death, fascism saw itself as a creative force, a means of constructing a new civilization through ‘creative destruction’</a:t>
            </a:r>
            <a:r>
              <a:rPr lang="en-US" dirty="0" smtClean="0"/>
              <a:t>.</a:t>
            </a:r>
            <a:endParaRPr lang="en-US" dirty="0"/>
          </a:p>
          <a:p>
            <a:pPr marL="388620" indent="-342900"/>
            <a:endParaRPr lang="en-US" dirty="0" smtClean="0"/>
          </a:p>
          <a:p>
            <a:pPr marL="388620" indent="-34290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err="1"/>
              <a:t>Volksgemeinschaft</a:t>
            </a:r>
            <a:r>
              <a:rPr lang="en-US" dirty="0"/>
              <a:t>, was viewed as an indivisible whole, all rivalries and conflicts being subordinated to a higher, collective purpose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2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Core Values: S</a:t>
            </a:r>
            <a:r>
              <a:rPr lang="en-US" dirty="0" smtClean="0"/>
              <a:t>truggle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selection from Darwin </a:t>
            </a:r>
            <a:endParaRPr lang="en-US" dirty="0"/>
          </a:p>
          <a:p>
            <a:r>
              <a:rPr lang="en-US" dirty="0" smtClean="0"/>
              <a:t>struggle </a:t>
            </a:r>
            <a:r>
              <a:rPr lang="en-US" dirty="0"/>
              <a:t>as the natural and inevitable condition of both social and international life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very different set of martial values: loyalty, duty, obedience and self-sacrifice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fascism’s </a:t>
            </a:r>
            <a:r>
              <a:rPr lang="en-US" dirty="0"/>
              <a:t>conception of life as an ‘unending struggle’ gave it a restless and expansionist character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5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Core Values: </a:t>
            </a:r>
            <a:r>
              <a:rPr lang="en-US" dirty="0" smtClean="0"/>
              <a:t>Leadership </a:t>
            </a:r>
            <a:r>
              <a:rPr lang="en-US" dirty="0"/>
              <a:t>and </a:t>
            </a:r>
            <a:r>
              <a:rPr lang="en-US" dirty="0" smtClean="0"/>
              <a:t>Elitism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its </a:t>
            </a:r>
            <a:r>
              <a:rPr lang="en-US" dirty="0"/>
              <a:t>radical rejection of </a:t>
            </a:r>
            <a:r>
              <a:rPr lang="en-US" dirty="0" smtClean="0"/>
              <a:t>equality</a:t>
            </a:r>
            <a:r>
              <a:rPr lang="en-US" dirty="0"/>
              <a:t> and “The ‘leader principle’ (in German, the </a:t>
            </a:r>
            <a:r>
              <a:rPr lang="en-US" dirty="0" err="1"/>
              <a:t>Führerprinzip</a:t>
            </a:r>
            <a:r>
              <a:rPr lang="en-US" dirty="0"/>
              <a:t>), the principle that all authority emanates from the leader </a:t>
            </a:r>
            <a:r>
              <a:rPr lang="en-US" dirty="0" smtClean="0"/>
              <a:t>personally </a:t>
            </a:r>
          </a:p>
          <a:p>
            <a:endParaRPr lang="en-US" dirty="0"/>
          </a:p>
          <a:p>
            <a:r>
              <a:rPr lang="en-US" dirty="0" smtClean="0"/>
              <a:t>crucially </a:t>
            </a:r>
            <a:r>
              <a:rPr lang="en-US" dirty="0"/>
              <a:t>influenced by Friedrich Nietzsche’s idea of the </a:t>
            </a:r>
            <a:r>
              <a:rPr lang="en-US" dirty="0" err="1"/>
              <a:t>Übermensch</a:t>
            </a:r>
            <a:r>
              <a:rPr lang="en-US" dirty="0"/>
              <a:t>, the ‘over-man’ or ‘superman’, a supremely gifted or powerful individual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emancipate themselves from any constitutionally defined notion of leadership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While </a:t>
            </a:r>
            <a:r>
              <a:rPr lang="en-US" dirty="0"/>
              <a:t>constitutional, or, in Max Weber’s term, legal-rational authority operates within a framework of laws or rules, charismatic authority is potentially unlimited. </a:t>
            </a:r>
          </a:p>
        </p:txBody>
      </p:sp>
    </p:spTree>
    <p:extLst>
      <p:ext uri="{BB962C8B-B14F-4D97-AF65-F5344CB8AC3E}">
        <p14:creationId xmlns:p14="http://schemas.microsoft.com/office/powerpoint/2010/main" val="2972435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Values: </a:t>
            </a:r>
            <a:r>
              <a:rPr lang="en-US" dirty="0" smtClean="0"/>
              <a:t>National Socialism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Socialism? National socialism?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Corporatism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core objective of fascism was to seduce the working class away from Marxism and Bolshevism</a:t>
            </a:r>
            <a:r>
              <a:rPr lang="en-US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62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Core Values: </a:t>
            </a:r>
            <a:r>
              <a:rPr lang="en-US" dirty="0" smtClean="0"/>
              <a:t>Anti-</a:t>
            </a:r>
            <a:r>
              <a:rPr lang="en-US" dirty="0" err="1" smtClean="0"/>
              <a:t>ultranationalism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Aryanism 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Fascism </a:t>
            </a:r>
            <a:r>
              <a:rPr lang="en-US" dirty="0"/>
              <a:t>embodies a sense of messianic or fanatical mission: the prospect of national regeneration and the rebirth of national pride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In </a:t>
            </a:r>
            <a:r>
              <a:rPr lang="en-US" dirty="0"/>
              <a:t>practice, national regeneration invariably meant the assertion of power over other nations through expansionism, war and conquest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52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781</TotalTime>
  <Words>465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 POLITICAL IDEOLOGIES  Fascism  </vt:lpstr>
      <vt:lpstr>PowerPoint Presentation</vt:lpstr>
      <vt:lpstr>PowerPoint Presentation</vt:lpstr>
      <vt:lpstr>Core Values: Anti-rationalism </vt:lpstr>
      <vt:lpstr>Core Values: Struggle </vt:lpstr>
      <vt:lpstr>Core Values: Leadership and Elitism </vt:lpstr>
      <vt:lpstr>Core Values: National Socialism </vt:lpstr>
      <vt:lpstr>Core Values: Anti-ultranationalism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SOCIAL AND POLITICAL MOVEMENTS Fascism  </dc:title>
  <dc:creator>setenay nil dogan</dc:creator>
  <cp:lastModifiedBy>setenay nil dogan</cp:lastModifiedBy>
  <cp:revision>13</cp:revision>
  <dcterms:created xsi:type="dcterms:W3CDTF">2020-04-14T21:03:39Z</dcterms:created>
  <dcterms:modified xsi:type="dcterms:W3CDTF">2020-04-15T10:05:05Z</dcterms:modified>
</cp:coreProperties>
</file>