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3" r:id="rId1"/>
  </p:sldMasterIdLst>
  <p:sldIdLst>
    <p:sldId id="256" r:id="rId2"/>
    <p:sldId id="257" r:id="rId3"/>
    <p:sldId id="260" r:id="rId4"/>
    <p:sldId id="258" r:id="rId5"/>
    <p:sldId id="259" r:id="rId6"/>
    <p:sldId id="261" r:id="rId7"/>
    <p:sldId id="262" r:id="rId8"/>
    <p:sldId id="263" r:id="rId9"/>
    <p:sldId id="264" r:id="rId10"/>
    <p:sldId id="265" r:id="rId11"/>
    <p:sldId id="269" r:id="rId12"/>
    <p:sldId id="267" r:id="rId13"/>
    <p:sldId id="266"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12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584EB557-9E51-1146-8630-BC159BE85965}" type="datetimeFigureOut">
              <a:rPr lang="en-US" smtClean="0"/>
              <a:t>4.11.20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84EB557-9E51-1146-8630-BC159BE85965}"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84EB557-9E51-1146-8630-BC159BE85965}"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84EB557-9E51-1146-8630-BC159BE85965}" type="datetimeFigureOut">
              <a:rPr lang="en-US" smtClean="0"/>
              <a:t>4.11.20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584EB557-9E51-1146-8630-BC159BE85965}"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584EB557-9E51-1146-8630-BC159BE85965}" type="datetimeFigureOut">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584EB557-9E51-1146-8630-BC159BE85965}" type="datetimeFigureOut">
              <a:rPr lang="en-US" smtClean="0"/>
              <a:t>5.11.20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584EB557-9E51-1146-8630-BC159BE85965}" type="datetimeFigureOut">
              <a:rPr lang="en-US" smtClean="0"/>
              <a:t>5.11.20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EB557-9E51-1146-8630-BC159BE85965}" type="datetimeFigureOut">
              <a:rPr lang="en-US" smtClean="0"/>
              <a:t>5.11.20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84EB557-9E51-1146-8630-BC159BE85965}" type="datetimeFigureOut">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84EB557-9E51-1146-8630-BC159BE85965}" type="datetimeFigureOut">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4B641-315C-8747-9839-F2F61702EB0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EB557-9E51-1146-8630-BC159BE85965}" type="datetimeFigureOut">
              <a:rPr lang="en-US" smtClean="0"/>
              <a:t>4.11.20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B641-315C-8747-9839-F2F61702EB0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setenayd.wordpress.com/gorsel/toplumsal-yapilar/somurgecilik/" TargetMode="External"/><Relationship Id="rId4" Type="http://schemas.openxmlformats.org/officeDocument/2006/relationships/hyperlink" Target="https://thesocietypages.org/socimages/2010/08/10/colonialism-soap-and-the-cleansing-metaphor/" TargetMode="External"/><Relationship Id="rId1" Type="http://schemas.openxmlformats.org/officeDocument/2006/relationships/slideLayout" Target="../slideLayouts/slideLayout2.xml"/><Relationship Id="rId2" Type="http://schemas.openxmlformats.org/officeDocument/2006/relationships/hyperlink" Target="https://sourcebooks.fordham.edu/mod/kipling.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Politics and Social Movements in the 20</a:t>
            </a:r>
            <a:r>
              <a:rPr lang="en-US" baseline="30000" dirty="0" smtClean="0"/>
              <a:t>th</a:t>
            </a:r>
            <a:r>
              <a:rPr lang="en-US" dirty="0" smtClean="0"/>
              <a:t> Century</a:t>
            </a:r>
            <a:endParaRPr lang="en-US" dirty="0"/>
          </a:p>
        </p:txBody>
      </p:sp>
      <p:sp>
        <p:nvSpPr>
          <p:cNvPr id="3" name="Subtitle 2"/>
          <p:cNvSpPr>
            <a:spLocks noGrp="1"/>
          </p:cNvSpPr>
          <p:nvPr>
            <p:ph type="subTitle" idx="1"/>
          </p:nvPr>
        </p:nvSpPr>
        <p:spPr/>
        <p:txBody>
          <a:bodyPr>
            <a:normAutofit/>
          </a:bodyPr>
          <a:lstStyle/>
          <a:p>
            <a:r>
              <a:rPr lang="en-US" dirty="0" smtClean="0"/>
              <a:t>Setenay Nil </a:t>
            </a:r>
            <a:r>
              <a:rPr lang="en-US" dirty="0" err="1" smtClean="0"/>
              <a:t>Doğan</a:t>
            </a:r>
            <a:r>
              <a:rPr lang="en-US" dirty="0" smtClean="0"/>
              <a:t>, Ph.D. </a:t>
            </a:r>
          </a:p>
          <a:p>
            <a:r>
              <a:rPr lang="en-US" dirty="0" smtClean="0"/>
              <a:t>5.10.2020</a:t>
            </a:r>
          </a:p>
          <a:p>
            <a:r>
              <a:rPr lang="en-US" dirty="0" smtClean="0"/>
              <a:t>New Imperialism </a:t>
            </a:r>
            <a:endParaRPr lang="en-US" dirty="0"/>
          </a:p>
        </p:txBody>
      </p:sp>
    </p:spTree>
    <p:extLst>
      <p:ext uri="{BB962C8B-B14F-4D97-AF65-F5344CB8AC3E}">
        <p14:creationId xmlns:p14="http://schemas.microsoft.com/office/powerpoint/2010/main" val="2744962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11-05 at 01.33.49.png"/>
          <p:cNvPicPr>
            <a:picLocks noGrp="1" noChangeAspect="1"/>
          </p:cNvPicPr>
          <p:nvPr>
            <p:ph idx="1"/>
          </p:nvPr>
        </p:nvPicPr>
        <p:blipFill>
          <a:blip r:embed="rId2">
            <a:extLst>
              <a:ext uri="{28A0092B-C50C-407E-A947-70E740481C1C}">
                <a14:useLocalDpi xmlns:a14="http://schemas.microsoft.com/office/drawing/2010/main" val="0"/>
              </a:ext>
            </a:extLst>
          </a:blip>
          <a:srcRect l="-2810" r="-2810"/>
          <a:stretch>
            <a:fillRect/>
          </a:stretch>
        </p:blipFill>
        <p:spPr>
          <a:xfrm>
            <a:off x="-355673" y="274638"/>
            <a:ext cx="10000029" cy="6176961"/>
          </a:xfrm>
        </p:spPr>
      </p:pic>
    </p:spTree>
    <p:extLst>
      <p:ext uri="{BB962C8B-B14F-4D97-AF65-F5344CB8AC3E}">
        <p14:creationId xmlns:p14="http://schemas.microsoft.com/office/powerpoint/2010/main" val="101998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White </a:t>
            </a:r>
            <a:r>
              <a:rPr lang="en-US" dirty="0" smtClean="0"/>
              <a:t>Man’s </a:t>
            </a:r>
            <a:r>
              <a:rPr lang="en-US" dirty="0"/>
              <a:t>Burden </a:t>
            </a:r>
            <a:r>
              <a:rPr lang="mr-IN" dirty="0"/>
              <a:t>–</a:t>
            </a:r>
            <a:r>
              <a:rPr lang="en-US" dirty="0"/>
              <a:t> with reference to Kipling’s poem in 1899 </a:t>
            </a:r>
            <a:endParaRPr lang="en-US" dirty="0" smtClean="0"/>
          </a:p>
          <a:p>
            <a:endParaRPr lang="en-US" dirty="0"/>
          </a:p>
          <a:p>
            <a:pPr marL="0" indent="0">
              <a:buNone/>
            </a:pPr>
            <a:r>
              <a:rPr lang="en-US" dirty="0"/>
              <a:t>F</a:t>
            </a:r>
            <a:r>
              <a:rPr lang="en-US" dirty="0" smtClean="0"/>
              <a:t>or </a:t>
            </a:r>
            <a:r>
              <a:rPr lang="en-US" dirty="0"/>
              <a:t>the original </a:t>
            </a:r>
            <a:r>
              <a:rPr lang="en-US" dirty="0" smtClean="0"/>
              <a:t>version of the poem </a:t>
            </a:r>
            <a:r>
              <a:rPr lang="en-US" dirty="0"/>
              <a:t>please check </a:t>
            </a:r>
            <a:r>
              <a:rPr lang="en-US" dirty="0">
                <a:hlinkClick r:id="rId2"/>
              </a:rPr>
              <a:t>https://sourcebooks.fordham.edu/mod/</a:t>
            </a:r>
            <a:r>
              <a:rPr lang="en-US" dirty="0" smtClean="0">
                <a:hlinkClick r:id="rId2"/>
              </a:rPr>
              <a:t>kipling.asp</a:t>
            </a:r>
            <a:endParaRPr lang="en-US" dirty="0" smtClean="0"/>
          </a:p>
          <a:p>
            <a:pPr marL="0" indent="0">
              <a:buNone/>
            </a:pPr>
            <a:r>
              <a:rPr lang="en-US" dirty="0"/>
              <a:t/>
            </a:r>
            <a:br>
              <a:rPr lang="en-US" dirty="0"/>
            </a:br>
            <a:r>
              <a:rPr lang="en-US" dirty="0"/>
              <a:t>For the Turkish </a:t>
            </a:r>
            <a:r>
              <a:rPr lang="en-US" dirty="0" smtClean="0"/>
              <a:t>translations of the poem </a:t>
            </a:r>
            <a:r>
              <a:rPr lang="en-US" dirty="0"/>
              <a:t>and advertisements, see </a:t>
            </a:r>
            <a:br>
              <a:rPr lang="en-US" dirty="0"/>
            </a:br>
            <a:endParaRPr lang="en-US" dirty="0" smtClean="0"/>
          </a:p>
          <a:p>
            <a:pPr marL="0" indent="0">
              <a:buNone/>
            </a:pPr>
            <a:r>
              <a:rPr lang="en-US" dirty="0" smtClean="0">
                <a:hlinkClick r:id="rId3"/>
              </a:rPr>
              <a:t>https</a:t>
            </a:r>
            <a:r>
              <a:rPr lang="en-US" dirty="0">
                <a:hlinkClick r:id="rId3"/>
              </a:rPr>
              <a:t>://setenayd.wordpress.com/gorsel/toplumsal-yapilar/somurgecilik</a:t>
            </a:r>
            <a:r>
              <a:rPr lang="en-US" dirty="0" smtClean="0">
                <a:hlinkClick r:id="rId3"/>
              </a:rPr>
              <a:t>/</a:t>
            </a:r>
            <a:endParaRPr lang="en-US" dirty="0" smtClean="0"/>
          </a:p>
          <a:p>
            <a:pPr marL="0" indent="0">
              <a:buNone/>
            </a:pPr>
            <a:endParaRPr lang="en-US" dirty="0" smtClean="0"/>
          </a:p>
          <a:p>
            <a:pPr marL="0" indent="0">
              <a:buNone/>
            </a:pPr>
            <a:r>
              <a:rPr lang="en-US" dirty="0" smtClean="0"/>
              <a:t>For further some other soap advertisements that illustrate the unexpected relationships between colonialism, soap and the cleansing metaphor, </a:t>
            </a:r>
            <a:r>
              <a:rPr lang="en-US" dirty="0"/>
              <a:t>see </a:t>
            </a:r>
            <a:endParaRPr lang="en-US" dirty="0" smtClean="0"/>
          </a:p>
          <a:p>
            <a:pPr marL="0" indent="0">
              <a:buNone/>
            </a:pPr>
            <a:r>
              <a:rPr lang="en-US" dirty="0" smtClean="0">
                <a:hlinkClick r:id="rId4"/>
              </a:rPr>
              <a:t>https</a:t>
            </a:r>
            <a:r>
              <a:rPr lang="en-US" dirty="0">
                <a:hlinkClick r:id="rId4"/>
              </a:rPr>
              <a:t>://thesocietypages.org/socimages/2010/08/10/colonialism-soap-and-the-cleansing-metaphor</a:t>
            </a:r>
            <a:r>
              <a:rPr lang="en-US" dirty="0" smtClean="0">
                <a:hlinkClick r:id="rId4"/>
              </a:rPr>
              <a:t>/</a:t>
            </a:r>
            <a:endParaRPr lang="en-US" dirty="0" smtClean="0"/>
          </a:p>
          <a:p>
            <a:pPr marL="0" indent="0">
              <a:buNone/>
            </a:pPr>
            <a:endParaRPr lang="en-US" dirty="0"/>
          </a:p>
        </p:txBody>
      </p:sp>
    </p:spTree>
    <p:extLst>
      <p:ext uri="{BB962C8B-B14F-4D97-AF65-F5344CB8AC3E}">
        <p14:creationId xmlns:p14="http://schemas.microsoft.com/office/powerpoint/2010/main" val="68426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“The </a:t>
            </a:r>
            <a:r>
              <a:rPr lang="en-US" sz="2000" dirty="0"/>
              <a:t>first step towards lightening The White Man’s Burden is through teaching the virtues of cleanliness.  Pears’ Soap is a potent factor in brightening the dark corners of the earth as civilization advances while amongst the cultured of all nations it holds the highest place — it is the ideal toilet soap</a:t>
            </a:r>
            <a:r>
              <a:rPr lang="en-US" sz="2000" dirty="0" smtClean="0"/>
              <a:t>.” </a:t>
            </a:r>
            <a:endParaRPr lang="en-US" sz="2000" dirty="0"/>
          </a:p>
        </p:txBody>
      </p:sp>
      <p:pic>
        <p:nvPicPr>
          <p:cNvPr id="6" name="Content Placeholder 5" descr="1890sc_Pears_Soap_Ad.jpg"/>
          <p:cNvPicPr>
            <a:picLocks noGrp="1" noChangeAspect="1"/>
          </p:cNvPicPr>
          <p:nvPr>
            <p:ph idx="1"/>
          </p:nvPr>
        </p:nvPicPr>
        <p:blipFill>
          <a:blip r:embed="rId2">
            <a:extLst>
              <a:ext uri="{28A0092B-C50C-407E-A947-70E740481C1C}">
                <a14:useLocalDpi xmlns:a14="http://schemas.microsoft.com/office/drawing/2010/main" val="0"/>
              </a:ext>
            </a:extLst>
          </a:blip>
          <a:srcRect l="-89671" r="-89671"/>
          <a:stretch>
            <a:fillRect/>
          </a:stretch>
        </p:blipFill>
        <p:spPr>
          <a:xfrm>
            <a:off x="-270933" y="1600200"/>
            <a:ext cx="9560306" cy="5257800"/>
          </a:xfrm>
        </p:spPr>
      </p:pic>
    </p:spTree>
    <p:extLst>
      <p:ext uri="{BB962C8B-B14F-4D97-AF65-F5344CB8AC3E}">
        <p14:creationId xmlns:p14="http://schemas.microsoft.com/office/powerpoint/2010/main" val="112195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ars-soap-cleaning-the-complexion-1884.jpg"/>
          <p:cNvPicPr>
            <a:picLocks noGrp="1" noChangeAspect="1"/>
          </p:cNvPicPr>
          <p:nvPr>
            <p:ph idx="1"/>
          </p:nvPr>
        </p:nvPicPr>
        <p:blipFill>
          <a:blip r:embed="rId2">
            <a:extLst>
              <a:ext uri="{28A0092B-C50C-407E-A947-70E740481C1C}">
                <a14:useLocalDpi xmlns:a14="http://schemas.microsoft.com/office/drawing/2010/main" val="0"/>
              </a:ext>
            </a:extLst>
          </a:blip>
          <a:srcRect l="-16671" r="-16671"/>
          <a:stretch>
            <a:fillRect/>
          </a:stretch>
        </p:blipFill>
        <p:spPr/>
      </p:pic>
    </p:spTree>
    <p:extLst>
      <p:ext uri="{BB962C8B-B14F-4D97-AF65-F5344CB8AC3E}">
        <p14:creationId xmlns:p14="http://schemas.microsoft.com/office/powerpoint/2010/main" val="116014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20-10-30 at 13.46.45.png"/>
          <p:cNvPicPr>
            <a:picLocks noGrp="1" noChangeAspect="1"/>
          </p:cNvPicPr>
          <p:nvPr>
            <p:ph idx="1"/>
          </p:nvPr>
        </p:nvPicPr>
        <p:blipFill>
          <a:blip r:embed="rId2">
            <a:extLst>
              <a:ext uri="{28A0092B-C50C-407E-A947-70E740481C1C}">
                <a14:useLocalDpi xmlns:a14="http://schemas.microsoft.com/office/drawing/2010/main" val="0"/>
              </a:ext>
            </a:extLst>
          </a:blip>
          <a:srcRect l="-33977" r="-33977"/>
          <a:stretch>
            <a:fillRect/>
          </a:stretch>
        </p:blipFill>
        <p:spPr>
          <a:xfrm>
            <a:off x="457200" y="745068"/>
            <a:ext cx="9784496" cy="5381096"/>
          </a:xfrm>
        </p:spPr>
      </p:pic>
    </p:spTree>
    <p:extLst>
      <p:ext uri="{BB962C8B-B14F-4D97-AF65-F5344CB8AC3E}">
        <p14:creationId xmlns:p14="http://schemas.microsoft.com/office/powerpoint/2010/main" val="73268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Imperialism (1870-1914) </a:t>
            </a:r>
            <a:endParaRPr lang="en-US" dirty="0"/>
          </a:p>
        </p:txBody>
      </p:sp>
      <p:sp>
        <p:nvSpPr>
          <p:cNvPr id="3" name="Content Placeholder 2"/>
          <p:cNvSpPr>
            <a:spLocks noGrp="1"/>
          </p:cNvSpPr>
          <p:nvPr>
            <p:ph idx="1"/>
          </p:nvPr>
        </p:nvSpPr>
        <p:spPr/>
        <p:txBody>
          <a:bodyPr>
            <a:normAutofit fontScale="70000" lnSpcReduction="20000"/>
          </a:bodyPr>
          <a:lstStyle/>
          <a:p>
            <a:r>
              <a:rPr lang="en-US" dirty="0"/>
              <a:t>Europeans in the last third of the nineteenth century did not invent the idea </a:t>
            </a:r>
            <a:r>
              <a:rPr lang="en-US" dirty="0" smtClean="0"/>
              <a:t>of empire</a:t>
            </a:r>
            <a:r>
              <a:rPr lang="en-US" dirty="0"/>
              <a:t>: ancient civilizations had valued </a:t>
            </a:r>
            <a:r>
              <a:rPr lang="en-US" dirty="0" smtClean="0"/>
              <a:t>te</a:t>
            </a:r>
            <a:r>
              <a:rPr lang="en-US" dirty="0"/>
              <a:t>r</a:t>
            </a:r>
            <a:r>
              <a:rPr lang="en-US" dirty="0" smtClean="0"/>
              <a:t>ritorial </a:t>
            </a:r>
            <a:r>
              <a:rPr lang="en-US" dirty="0"/>
              <a:t>conquest. Even before 1870 in Europe, the influence of Great Britain stretched far beyond the limits of its island holdings to India and South Africa. Russia held Siberia and central Asia, and France ruled Algeria and Indochina. Older empires- Spain, for example- had survived from the </a:t>
            </a:r>
            <a:r>
              <a:rPr lang="en-US" dirty="0" smtClean="0"/>
              <a:t>sixteenth </a:t>
            </a:r>
            <a:r>
              <a:rPr lang="en-US" dirty="0"/>
              <a:t>century but as hollow shells. </a:t>
            </a:r>
            <a:r>
              <a:rPr lang="en-US" u="sng" dirty="0"/>
              <a:t>What, </a:t>
            </a:r>
            <a:r>
              <a:rPr lang="en-US" u="sng" dirty="0" smtClean="0"/>
              <a:t>was </a:t>
            </a:r>
            <a:r>
              <a:rPr lang="en-US" u="sng" dirty="0"/>
              <a:t>new about the new </a:t>
            </a:r>
            <a:r>
              <a:rPr lang="en-US" u="sng" dirty="0" smtClean="0"/>
              <a:t>imperialism?  </a:t>
            </a:r>
            <a:endParaRPr lang="en-US" u="sng" dirty="0"/>
          </a:p>
          <a:p>
            <a:endParaRPr lang="en-US" dirty="0" smtClean="0"/>
          </a:p>
          <a:p>
            <a:r>
              <a:rPr lang="en-US" dirty="0" smtClean="0"/>
              <a:t>The </a:t>
            </a:r>
            <a:r>
              <a:rPr lang="en-US" dirty="0"/>
              <a:t>acquisition of </a:t>
            </a:r>
            <a:r>
              <a:rPr lang="en-US" dirty="0" smtClean="0"/>
              <a:t>territories </a:t>
            </a:r>
            <a:r>
              <a:rPr lang="en-US" dirty="0"/>
              <a:t>on an intense and unprecedented </a:t>
            </a:r>
            <a:r>
              <a:rPr lang="en-US" dirty="0" smtClean="0"/>
              <a:t>scale</a:t>
            </a:r>
            <a:r>
              <a:rPr lang="en-US" dirty="0"/>
              <a:t> </a:t>
            </a:r>
            <a:r>
              <a:rPr lang="en-US" dirty="0" smtClean="0"/>
              <a:t>-- </a:t>
            </a:r>
            <a:r>
              <a:rPr lang="en-US" dirty="0"/>
              <a:t>domination by the industrial powers over the </a:t>
            </a:r>
            <a:r>
              <a:rPr lang="en-US" dirty="0" smtClean="0"/>
              <a:t>nonindustrial </a:t>
            </a:r>
            <a:r>
              <a:rPr lang="en-US" dirty="0"/>
              <a:t>world. </a:t>
            </a:r>
            <a:endParaRPr lang="en-US" dirty="0" smtClean="0"/>
          </a:p>
          <a:p>
            <a:pPr marL="0" indent="0">
              <a:buNone/>
            </a:pPr>
            <a:endParaRPr lang="en-US" dirty="0" smtClean="0"/>
          </a:p>
          <a:p>
            <a:r>
              <a:rPr lang="en-US" dirty="0"/>
              <a:t>Rivalry among a few European nation-states- notably Great Britain, France, and </a:t>
            </a:r>
            <a:r>
              <a:rPr lang="en-US" dirty="0" smtClean="0"/>
              <a:t>Germany</a:t>
            </a:r>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20172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b="1" dirty="0" smtClean="0"/>
              <a:t/>
            </a:r>
            <a:br>
              <a:rPr lang="en-US" b="1" dirty="0" smtClean="0"/>
            </a:br>
            <a:r>
              <a:rPr lang="en-US" b="1" dirty="0" smtClean="0"/>
              <a:t>The </a:t>
            </a:r>
            <a:r>
              <a:rPr lang="en-US" b="1" dirty="0"/>
              <a:t>technology of empire </a:t>
            </a:r>
            <a:r>
              <a:rPr lang="en-US" b="1" dirty="0" smtClean="0"/>
              <a:t/>
            </a:r>
            <a:br>
              <a:rPr lang="en-US" b="1" dirty="0" smtClean="0"/>
            </a:br>
            <a:r>
              <a:rPr lang="en-US" b="1" dirty="0" smtClean="0"/>
              <a:t>(</a:t>
            </a:r>
            <a:r>
              <a:rPr lang="en-US" b="1" dirty="0"/>
              <a:t>indeed the technologies) </a:t>
            </a:r>
            <a:br>
              <a:rPr lang="en-US" b="1" dirty="0"/>
            </a:br>
            <a:endParaRPr lang="en-US" dirty="0"/>
          </a:p>
        </p:txBody>
      </p:sp>
      <p:sp>
        <p:nvSpPr>
          <p:cNvPr id="3" name="Content Placeholder 2"/>
          <p:cNvSpPr>
            <a:spLocks noGrp="1"/>
          </p:cNvSpPr>
          <p:nvPr>
            <p:ph idx="1"/>
          </p:nvPr>
        </p:nvSpPr>
        <p:spPr>
          <a:xfrm>
            <a:off x="457199" y="1600200"/>
            <a:ext cx="8401827" cy="4718493"/>
          </a:xfrm>
        </p:spPr>
        <p:txBody>
          <a:bodyPr>
            <a:normAutofit fontScale="47500" lnSpcReduction="20000"/>
          </a:bodyPr>
          <a:lstStyle/>
          <a:p>
            <a:r>
              <a:rPr lang="en-US" dirty="0" smtClean="0"/>
              <a:t>Steam</a:t>
            </a:r>
            <a:r>
              <a:rPr lang="en-US" dirty="0"/>
              <a:t>, iron, and electricity, the great forces of Western industrialization, not only allowed Europeans to accomplish tasks and to mass-produce goods efficiently, but it also altered the previous conception of time and space. </a:t>
            </a:r>
          </a:p>
          <a:p>
            <a:endParaRPr lang="en-US" b="1" dirty="0" smtClean="0"/>
          </a:p>
          <a:p>
            <a:r>
              <a:rPr lang="en-US" b="1" dirty="0" smtClean="0"/>
              <a:t>Transportation</a:t>
            </a:r>
            <a:r>
              <a:rPr lang="en-US" dirty="0" smtClean="0"/>
              <a:t>-- Just </a:t>
            </a:r>
            <a:r>
              <a:rPr lang="en-US" dirty="0"/>
              <a:t>as the imperial Romans had used their network of roads to link far-flung territories to the capital, Europeans used sea-lanes to join their colonies to the home country. </a:t>
            </a:r>
            <a:endParaRPr lang="en-US" dirty="0" smtClean="0"/>
          </a:p>
          <a:p>
            <a:pPr marL="0" indent="0">
              <a:buNone/>
            </a:pPr>
            <a:endParaRPr lang="en-US" dirty="0" smtClean="0"/>
          </a:p>
          <a:p>
            <a:r>
              <a:rPr lang="en-US" b="1" dirty="0" smtClean="0"/>
              <a:t>Engineering the empire</a:t>
            </a:r>
            <a:r>
              <a:rPr lang="en-US" dirty="0" smtClean="0"/>
              <a:t>-- The </a:t>
            </a:r>
            <a:r>
              <a:rPr lang="en-US" dirty="0"/>
              <a:t>Suez Canal, </a:t>
            </a:r>
            <a:r>
              <a:rPr lang="en-US" dirty="0" smtClean="0"/>
              <a:t>completed </a:t>
            </a:r>
            <a:r>
              <a:rPr lang="en-US" dirty="0"/>
              <a:t>in 1869, joined the Mediterranean and Red Seas and created a new, safer trade route to the East. </a:t>
            </a:r>
            <a:endParaRPr lang="en-US" dirty="0" smtClean="0"/>
          </a:p>
          <a:p>
            <a:pPr marL="0" indent="0">
              <a:buNone/>
            </a:pPr>
            <a:r>
              <a:rPr lang="en-US" dirty="0" smtClean="0"/>
              <a:t>In 1914, </a:t>
            </a:r>
            <a:r>
              <a:rPr lang="en-US" dirty="0"/>
              <a:t>the Panama Canal connected the world's two largest bodies of water, the Atlantic and Pacific </a:t>
            </a:r>
            <a:r>
              <a:rPr lang="en-US" dirty="0" smtClean="0"/>
              <a:t>Oceans. </a:t>
            </a:r>
          </a:p>
          <a:p>
            <a:pPr marL="0" indent="0">
              <a:buNone/>
            </a:pPr>
            <a:r>
              <a:rPr lang="en-US" dirty="0"/>
              <a:t>Shorter distances meant quicker travel, which in turn meant higher profits. </a:t>
            </a:r>
            <a:endParaRPr lang="en-US" dirty="0" smtClean="0"/>
          </a:p>
          <a:p>
            <a:pPr marL="0" indent="0">
              <a:buNone/>
            </a:pPr>
            <a:endParaRPr lang="en-US" dirty="0" smtClean="0"/>
          </a:p>
          <a:p>
            <a:r>
              <a:rPr lang="en-US" b="1" dirty="0" smtClean="0"/>
              <a:t>Technologies of destruction </a:t>
            </a:r>
            <a:r>
              <a:rPr lang="mr-IN" dirty="0" smtClean="0"/>
              <a:t>–</a:t>
            </a:r>
            <a:r>
              <a:rPr lang="en-US" dirty="0" smtClean="0"/>
              <a:t> new types of firearms</a:t>
            </a:r>
          </a:p>
          <a:p>
            <a:endParaRPr lang="en-US" dirty="0" smtClean="0"/>
          </a:p>
          <a:p>
            <a:r>
              <a:rPr lang="en-US" dirty="0" smtClean="0"/>
              <a:t>Technology </a:t>
            </a:r>
            <a:r>
              <a:rPr lang="en-US" dirty="0"/>
              <a:t>also altered time by increasing the speed with which Westerners communicated with other parts of the world. </a:t>
            </a:r>
            <a:r>
              <a:rPr lang="en-US" dirty="0" smtClean="0"/>
              <a:t>(steam-powered mail boats) + electricity -- </a:t>
            </a:r>
            <a:r>
              <a:rPr lang="en-US" dirty="0"/>
              <a:t>By the late nineteenth century, a vast telegraph </a:t>
            </a:r>
            <a:r>
              <a:rPr lang="en-US" dirty="0" smtClean="0"/>
              <a:t>network </a:t>
            </a:r>
            <a:r>
              <a:rPr lang="en-US" dirty="0"/>
              <a:t>connected Europe to every area of the </a:t>
            </a:r>
            <a:r>
              <a:rPr lang="en-US" dirty="0" smtClean="0"/>
              <a:t>world.  (reducing </a:t>
            </a:r>
            <a:r>
              <a:rPr lang="en-US" b="1" dirty="0" smtClean="0"/>
              <a:t>communication</a:t>
            </a:r>
            <a:r>
              <a:rPr lang="en-US" dirty="0" smtClean="0"/>
              <a:t> to a couple of hours, to daily contact)  </a:t>
            </a:r>
          </a:p>
          <a:p>
            <a:endParaRPr lang="en-US" b="1" dirty="0" smtClean="0"/>
          </a:p>
          <a:p>
            <a:r>
              <a:rPr lang="en-US" b="1" dirty="0" smtClean="0"/>
              <a:t>Medical Advances-- </a:t>
            </a:r>
            <a:r>
              <a:rPr lang="en-US" dirty="0" smtClean="0"/>
              <a:t>Advances in medicine helped foster European imperialism in the nineteenth century by permitting European men and women to penetrate disease-ridden swamps and jungles. </a:t>
            </a:r>
          </a:p>
          <a:p>
            <a:pPr marL="0" indent="0">
              <a:buNone/>
            </a:pPr>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84022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Motives for Empire </a:t>
            </a:r>
            <a:endParaRPr lang="en-US" dirty="0"/>
          </a:p>
        </p:txBody>
      </p:sp>
      <p:sp>
        <p:nvSpPr>
          <p:cNvPr id="3" name="Content Placeholder 2"/>
          <p:cNvSpPr>
            <a:spLocks noGrp="1"/>
          </p:cNvSpPr>
          <p:nvPr>
            <p:ph idx="1"/>
          </p:nvPr>
        </p:nvSpPr>
        <p:spPr>
          <a:xfrm>
            <a:off x="457199" y="1600200"/>
            <a:ext cx="8340625" cy="4902087"/>
          </a:xfrm>
        </p:spPr>
        <p:txBody>
          <a:bodyPr>
            <a:normAutofit fontScale="62500" lnSpcReduction="20000"/>
          </a:bodyPr>
          <a:lstStyle/>
          <a:p>
            <a:r>
              <a:rPr lang="en-US" dirty="0"/>
              <a:t>There are no easy or simple explanations for the new </a:t>
            </a:r>
            <a:r>
              <a:rPr lang="en-US" dirty="0" smtClean="0"/>
              <a:t>imperialism</a:t>
            </a:r>
            <a:r>
              <a:rPr lang="en-US" dirty="0"/>
              <a:t>. Individuals made their fortunes overseas, and heavy </a:t>
            </a:r>
            <a:r>
              <a:rPr lang="en-US" dirty="0" smtClean="0"/>
              <a:t>industries </a:t>
            </a:r>
            <a:r>
              <a:rPr lang="en-US" dirty="0"/>
              <a:t>such as the Krupp firm in Germany prospered with the expansion of state-protected colonies. Yet many colonies were </a:t>
            </a:r>
            <a:r>
              <a:rPr lang="en-US" dirty="0" smtClean="0"/>
              <a:t>economically worthless</a:t>
            </a:r>
            <a:r>
              <a:rPr lang="en-US" dirty="0"/>
              <a:t>. </a:t>
            </a:r>
            <a:endParaRPr lang="en-US" dirty="0" smtClean="0"/>
          </a:p>
          <a:p>
            <a:pPr lvl="1"/>
            <a:r>
              <a:rPr lang="en-US" dirty="0" smtClean="0"/>
              <a:t>Economics -- the </a:t>
            </a:r>
            <a:r>
              <a:rPr lang="en-US" dirty="0"/>
              <a:t>search for investment </a:t>
            </a:r>
            <a:r>
              <a:rPr lang="en-US" dirty="0" smtClean="0"/>
              <a:t>opportunities</a:t>
            </a:r>
            <a:r>
              <a:rPr lang="en-US" dirty="0"/>
              <a:t>- Acquiring </a:t>
            </a:r>
            <a:r>
              <a:rPr lang="en-US" dirty="0" smtClean="0"/>
              <a:t>territory </a:t>
            </a:r>
            <a:r>
              <a:rPr lang="en-US" dirty="0"/>
              <a:t>was only one means of protecting investments. </a:t>
            </a:r>
            <a:endParaRPr lang="en-US" dirty="0" smtClean="0"/>
          </a:p>
          <a:p>
            <a:pPr lvl="1"/>
            <a:r>
              <a:rPr lang="en-US" dirty="0" smtClean="0"/>
              <a:t>Geopolitics -- </a:t>
            </a:r>
            <a:r>
              <a:rPr lang="en-US" dirty="0"/>
              <a:t>the recognition that certain areas of the world are valuable for </a:t>
            </a:r>
            <a:r>
              <a:rPr lang="en-US" dirty="0" smtClean="0"/>
              <a:t>political </a:t>
            </a:r>
            <a:r>
              <a:rPr lang="en-US" dirty="0"/>
              <a:t>reasons. </a:t>
            </a:r>
            <a:endParaRPr lang="en-US" dirty="0" smtClean="0"/>
          </a:p>
          <a:p>
            <a:pPr lvl="2"/>
            <a:r>
              <a:rPr lang="en-US" dirty="0" smtClean="0"/>
              <a:t>Some </a:t>
            </a:r>
            <a:r>
              <a:rPr lang="en-US" dirty="0"/>
              <a:t>territory was considered </a:t>
            </a:r>
            <a:r>
              <a:rPr lang="en-US" dirty="0" smtClean="0"/>
              <a:t>important </a:t>
            </a:r>
            <a:r>
              <a:rPr lang="en-US" dirty="0"/>
              <a:t>because of its proximity to acquired colonies or to territory targeted for </a:t>
            </a:r>
            <a:r>
              <a:rPr lang="en-US" dirty="0" smtClean="0"/>
              <a:t>takeover (French occupation of the Sahara </a:t>
            </a:r>
            <a:r>
              <a:rPr lang="en-US" dirty="0"/>
              <a:t>Desert to protect its interests in </a:t>
            </a:r>
            <a:r>
              <a:rPr lang="en-US" dirty="0" smtClean="0"/>
              <a:t>Algeria) </a:t>
            </a:r>
          </a:p>
          <a:p>
            <a:pPr lvl="2"/>
            <a:r>
              <a:rPr lang="en-US" dirty="0" smtClean="0"/>
              <a:t>or </a:t>
            </a:r>
            <a:r>
              <a:rPr lang="en-US" dirty="0"/>
              <a:t>because of its proximity to sea routes. </a:t>
            </a:r>
            <a:r>
              <a:rPr lang="en-US" dirty="0" smtClean="0"/>
              <a:t>(Egypt </a:t>
            </a:r>
            <a:r>
              <a:rPr lang="mr-IN" dirty="0" smtClean="0"/>
              <a:t>–</a:t>
            </a:r>
            <a:r>
              <a:rPr lang="en-US" dirty="0" smtClean="0"/>
              <a:t> Great Britain; British maintenance </a:t>
            </a:r>
            <a:r>
              <a:rPr lang="en-US" dirty="0"/>
              <a:t>of Mediterranean outposts, its </a:t>
            </a:r>
            <a:r>
              <a:rPr lang="en-US" dirty="0" smtClean="0"/>
              <a:t>acquisition </a:t>
            </a:r>
            <a:r>
              <a:rPr lang="en-US" dirty="0"/>
              <a:t>of territory on the east coast of Africa, and its </a:t>
            </a:r>
            <a:r>
              <a:rPr lang="en-US" dirty="0" smtClean="0"/>
              <a:t>occupation </a:t>
            </a:r>
            <a:r>
              <a:rPr lang="en-US" dirty="0"/>
              <a:t>of territory in southern </a:t>
            </a:r>
            <a:r>
              <a:rPr lang="en-US" dirty="0" smtClean="0"/>
              <a:t>Asia to have access to India.)  </a:t>
            </a:r>
          </a:p>
          <a:p>
            <a:pPr lvl="2"/>
            <a:r>
              <a:rPr lang="en-US" dirty="0" smtClean="0"/>
              <a:t>Or because of the necessity </a:t>
            </a:r>
            <a:r>
              <a:rPr lang="en-US" dirty="0"/>
              <a:t>of fueling bases throughout the world. Islands in the South Pacific and the Indian </a:t>
            </a:r>
            <a:r>
              <a:rPr lang="en-US" dirty="0" smtClean="0"/>
              <a:t>Ocean,</a:t>
            </a:r>
            <a:r>
              <a:rPr lang="en-US" dirty="0"/>
              <a:t> Ports along the southern rim of Asia </a:t>
            </a:r>
            <a:endParaRPr lang="en-US" dirty="0" smtClean="0"/>
          </a:p>
          <a:p>
            <a:pPr marL="914400" lvl="2" indent="0">
              <a:buNone/>
            </a:pPr>
            <a:endParaRPr lang="en-US" dirty="0" smtClean="0"/>
          </a:p>
          <a:p>
            <a:pPr marL="914400" lvl="2" indent="0">
              <a:buNone/>
            </a:pPr>
            <a:r>
              <a:rPr lang="en-US" dirty="0" smtClean="0"/>
              <a:t>In </a:t>
            </a:r>
            <a:r>
              <a:rPr lang="en-US" dirty="0"/>
              <a:t>turn, the acquisition of territories justified the increase in naval budgets and the size of fleets. Between 1890 and 1914, military expenditures of Western </a:t>
            </a:r>
            <a:r>
              <a:rPr lang="en-US" dirty="0" smtClean="0"/>
              <a:t>governments </a:t>
            </a:r>
            <a:r>
              <a:rPr lang="en-US" dirty="0"/>
              <a:t>grew phenomenally, with war machines doubling in </a:t>
            </a:r>
            <a:r>
              <a:rPr lang="en-US" dirty="0" smtClean="0"/>
              <a:t>size</a:t>
            </a:r>
            <a:r>
              <a:rPr lang="en-US" dirty="0"/>
              <a:t> </a:t>
            </a:r>
            <a:r>
              <a:rPr lang="en-US" dirty="0" smtClean="0"/>
              <a:t>+ </a:t>
            </a:r>
            <a:r>
              <a:rPr lang="en-US" dirty="0"/>
              <a:t>the increased </a:t>
            </a:r>
            <a:r>
              <a:rPr lang="en-US" dirty="0" err="1"/>
              <a:t>influmce</a:t>
            </a:r>
            <a:r>
              <a:rPr lang="en-US" dirty="0"/>
              <a:t> of military and naval leaders in foreign and domestic policy making. </a:t>
            </a:r>
            <a:endParaRPr lang="en-US" dirty="0"/>
          </a:p>
          <a:p>
            <a:pPr marL="914400" lvl="2" indent="0">
              <a:buNone/>
            </a:pPr>
            <a:endParaRPr lang="en-US" dirty="0" smtClean="0"/>
          </a:p>
          <a:p>
            <a:pPr marL="914400" lvl="2" indent="0">
              <a:buNone/>
            </a:pPr>
            <a:endParaRPr lang="en-US" dirty="0" smtClean="0"/>
          </a:p>
          <a:p>
            <a:pPr marL="914400" lvl="2" indent="0">
              <a:buNone/>
            </a:pPr>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182633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Motives for Empire </a:t>
            </a:r>
            <a:r>
              <a:rPr lang="en-US" b="1" dirty="0" smtClean="0"/>
              <a:t>(</a:t>
            </a:r>
            <a:r>
              <a:rPr lang="en-US" b="1" dirty="0" err="1" smtClean="0"/>
              <a:t>Cont.d</a:t>
            </a:r>
            <a:r>
              <a:rPr lang="en-US" b="1" dirty="0" smtClean="0"/>
              <a:t>) </a:t>
            </a:r>
            <a:endParaRPr lang="en-US" dirty="0"/>
          </a:p>
        </p:txBody>
      </p:sp>
      <p:sp>
        <p:nvSpPr>
          <p:cNvPr id="3" name="Content Placeholder 2"/>
          <p:cNvSpPr>
            <a:spLocks noGrp="1"/>
          </p:cNvSpPr>
          <p:nvPr>
            <p:ph idx="1"/>
          </p:nvPr>
        </p:nvSpPr>
        <p:spPr/>
        <p:txBody>
          <a:bodyPr>
            <a:normAutofit fontScale="77500" lnSpcReduction="20000"/>
          </a:bodyPr>
          <a:lstStyle/>
          <a:p>
            <a:pPr lvl="1"/>
            <a:r>
              <a:rPr lang="en-US" dirty="0" smtClean="0"/>
              <a:t>Nationalism </a:t>
            </a:r>
            <a:endParaRPr lang="tr-TR" dirty="0"/>
          </a:p>
          <a:p>
            <a:pPr lvl="1"/>
            <a:endParaRPr lang="tr-TR" dirty="0" smtClean="0"/>
          </a:p>
          <a:p>
            <a:pPr marL="457200" lvl="1" indent="0">
              <a:buNone/>
            </a:pPr>
            <a:r>
              <a:rPr lang="en-US" dirty="0" smtClean="0"/>
              <a:t>Importance </a:t>
            </a:r>
            <a:r>
              <a:rPr lang="en-US" dirty="0"/>
              <a:t>of empire as a means of enhancing national </a:t>
            </a:r>
            <a:r>
              <a:rPr lang="en-US" dirty="0" smtClean="0"/>
              <a:t>prestige</a:t>
            </a:r>
            <a:r>
              <a:rPr lang="en-US" dirty="0"/>
              <a:t>. </a:t>
            </a:r>
            <a:r>
              <a:rPr lang="en-US" dirty="0"/>
              <a:t>B</a:t>
            </a:r>
            <a:r>
              <a:rPr lang="en-US" dirty="0" smtClean="0"/>
              <a:t>argaining </a:t>
            </a:r>
            <a:r>
              <a:rPr lang="en-US" dirty="0"/>
              <a:t>chips to be played at the international conference </a:t>
            </a:r>
            <a:r>
              <a:rPr lang="en-US" dirty="0" smtClean="0"/>
              <a:t>table (even for weaker players such as Portugal.) </a:t>
            </a:r>
          </a:p>
          <a:p>
            <a:pPr marL="457200" lvl="1" indent="0">
              <a:buNone/>
            </a:pPr>
            <a:endParaRPr lang="en-US" sz="2800" dirty="0"/>
          </a:p>
          <a:p>
            <a:pPr marL="457200" lvl="1" indent="0">
              <a:buNone/>
            </a:pPr>
            <a:r>
              <a:rPr lang="en-US" sz="2800" dirty="0" smtClean="0"/>
              <a:t>Newspapers turning </a:t>
            </a:r>
            <a:r>
              <a:rPr lang="en-US" sz="2800" dirty="0"/>
              <a:t>foreign policy from the realm of the specialist and transformed politics into </a:t>
            </a:r>
            <a:r>
              <a:rPr lang="en-US" sz="2800" dirty="0" smtClean="0"/>
              <a:t>another </a:t>
            </a:r>
            <a:r>
              <a:rPr lang="en-US" sz="2800" dirty="0"/>
              <a:t>form of entertainment. The drama and vocabulary of sporting events, whose mass </a:t>
            </a:r>
            <a:r>
              <a:rPr lang="en-US" sz="2800" dirty="0" smtClean="0"/>
              <a:t>appeal </a:t>
            </a:r>
            <a:r>
              <a:rPr lang="en-US" sz="2800" dirty="0"/>
              <a:t>as a leisure activity also dates from the era, were now </a:t>
            </a:r>
            <a:r>
              <a:rPr lang="en-US" sz="2800" dirty="0" smtClean="0"/>
              <a:t>applied </a:t>
            </a:r>
            <a:r>
              <a:rPr lang="en-US" sz="2800" dirty="0"/>
              <a:t>to imperialist politics. </a:t>
            </a:r>
            <a:endParaRPr lang="en-US" sz="2800" dirty="0" smtClean="0"/>
          </a:p>
          <a:p>
            <a:pPr marL="457200" lvl="1" indent="0">
              <a:buNone/>
            </a:pPr>
            <a:endParaRPr lang="en-US" sz="2800" dirty="0" smtClean="0"/>
          </a:p>
          <a:p>
            <a:pPr marL="457200" lvl="1" indent="0">
              <a:buNone/>
            </a:pPr>
            <a:r>
              <a:rPr lang="en-US" dirty="0"/>
              <a:t>Information </a:t>
            </a:r>
            <a:r>
              <a:rPr lang="en-US" dirty="0" smtClean="0"/>
              <a:t>in </a:t>
            </a:r>
            <a:r>
              <a:rPr lang="en-US" dirty="0"/>
              <a:t>newspapers shaped opinion, and opinion, in turn, could influence policy. Leaders had to reckon with the new creation of "public opinion." </a:t>
            </a:r>
            <a:r>
              <a:rPr lang="mr-IN" dirty="0" smtClean="0"/>
              <a:t>–</a:t>
            </a:r>
            <a:r>
              <a:rPr lang="en-US" dirty="0" smtClean="0"/>
              <a:t> “Colonial fever”, “colonial hysteria”  </a:t>
            </a:r>
            <a:endParaRPr lang="en-US" dirty="0"/>
          </a:p>
          <a:p>
            <a:pPr marL="457200" lvl="1" indent="0">
              <a:buNone/>
            </a:pPr>
            <a:endParaRPr lang="en-US" dirty="0" smtClean="0"/>
          </a:p>
          <a:p>
            <a:pPr marL="457200" lvl="1" indent="0">
              <a:buNone/>
            </a:pPr>
            <a:endParaRPr lang="en-US" dirty="0"/>
          </a:p>
          <a:p>
            <a:pPr marL="457200" lvl="1" indent="0">
              <a:buNone/>
            </a:pPr>
            <a:endParaRPr lang="en-US" sz="2800"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776750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Sometimes governments, sometimes the business circles fed the </a:t>
            </a:r>
            <a:r>
              <a:rPr lang="en-US" i="1" dirty="0" smtClean="0"/>
              <a:t>jingoism</a:t>
            </a:r>
            <a:r>
              <a:rPr lang="en-US" dirty="0" smtClean="0"/>
              <a:t> which is the </a:t>
            </a:r>
            <a:r>
              <a:rPr lang="en-US" dirty="0"/>
              <a:t>"inverted patriotism whereby the love of one's own nation is transformed into hatred of another nation, and into the fierce </a:t>
            </a:r>
            <a:r>
              <a:rPr lang="en-US" dirty="0" smtClean="0"/>
              <a:t>craving </a:t>
            </a:r>
            <a:r>
              <a:rPr lang="en-US" dirty="0"/>
              <a:t>to destroy the individual members of </a:t>
            </a:r>
            <a:r>
              <a:rPr lang="en-US" dirty="0" smtClean="0"/>
              <a:t>that </a:t>
            </a:r>
            <a:r>
              <a:rPr lang="en-US" dirty="0"/>
              <a:t>other nation</a:t>
            </a:r>
            <a:r>
              <a:rPr lang="en-US" dirty="0" smtClean="0"/>
              <a:t>.” (“</a:t>
            </a:r>
            <a:r>
              <a:rPr lang="en-US" dirty="0"/>
              <a:t>T</a:t>
            </a:r>
            <a:r>
              <a:rPr lang="en-US" dirty="0" smtClean="0"/>
              <a:t>he extreme belief that your country is always the best, often shown in enthusiastic support for a war against another country.”) </a:t>
            </a:r>
          </a:p>
          <a:p>
            <a:pPr marL="0" indent="0">
              <a:buNone/>
            </a:pPr>
            <a:endParaRPr lang="en-US" dirty="0" smtClean="0"/>
          </a:p>
          <a:p>
            <a:r>
              <a:rPr lang="en-US" dirty="0"/>
              <a:t>Throughout Europe a mass public </a:t>
            </a:r>
            <a:r>
              <a:rPr lang="en-US" dirty="0" smtClean="0"/>
              <a:t>appeared </a:t>
            </a:r>
            <a:r>
              <a:rPr lang="en-US" dirty="0"/>
              <a:t>increasingly willing to support conflict to defend </a:t>
            </a:r>
            <a:r>
              <a:rPr lang="en-US" dirty="0" smtClean="0"/>
              <a:t>national </a:t>
            </a:r>
            <a:r>
              <a:rPr lang="en-US" dirty="0"/>
              <a:t>honor. </a:t>
            </a:r>
            <a:endParaRPr lang="en-US" dirty="0" smtClean="0"/>
          </a:p>
          <a:p>
            <a:pPr marL="0" indent="0">
              <a:buNone/>
            </a:pPr>
            <a:endParaRPr lang="en-US" dirty="0" smtClean="0"/>
          </a:p>
          <a:p>
            <a:r>
              <a:rPr lang="en-US" dirty="0"/>
              <a:t>Throughout Europe a mass public </a:t>
            </a:r>
            <a:r>
              <a:rPr lang="en-US" dirty="0" smtClean="0"/>
              <a:t>appeared </a:t>
            </a:r>
            <a:r>
              <a:rPr lang="en-US" dirty="0"/>
              <a:t>increasingly willing to support conflict to defend </a:t>
            </a:r>
            <a:r>
              <a:rPr lang="en-US" dirty="0" smtClean="0"/>
              <a:t>national </a:t>
            </a:r>
            <a:r>
              <a:rPr lang="en-US" dirty="0"/>
              <a:t>honor. </a:t>
            </a:r>
            <a:endParaRPr lang="en-US" dirty="0"/>
          </a:p>
          <a:p>
            <a:endParaRPr lang="en-US" dirty="0"/>
          </a:p>
          <a:p>
            <a:endParaRPr lang="en-US" dirty="0"/>
          </a:p>
        </p:txBody>
      </p:sp>
    </p:spTree>
    <p:extLst>
      <p:ext uri="{BB962C8B-B14F-4D97-AF65-F5344CB8AC3E}">
        <p14:creationId xmlns:p14="http://schemas.microsoft.com/office/powerpoint/2010/main" val="378825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Few Europeans looked on imperialism as a </a:t>
            </a:r>
            <a:r>
              <a:rPr lang="en-US" dirty="0" smtClean="0"/>
              <a:t>relationship </a:t>
            </a:r>
            <a:r>
              <a:rPr lang="en-US" dirty="0"/>
              <a:t>of power </a:t>
            </a:r>
            <a:r>
              <a:rPr lang="en-US" dirty="0" smtClean="0"/>
              <a:t>between two </a:t>
            </a:r>
            <a:r>
              <a:rPr lang="en-US" dirty="0"/>
              <a:t>parties and, like all relationships, one influenced by both partners. Fewer </a:t>
            </a:r>
            <a:r>
              <a:rPr lang="en-US" dirty="0" smtClean="0"/>
              <a:t>still </a:t>
            </a:r>
            <a:r>
              <a:rPr lang="en-US" dirty="0"/>
              <a:t>understood or </a:t>
            </a:r>
            <a:r>
              <a:rPr lang="en-US" dirty="0" smtClean="0"/>
              <a:t>appreciated </a:t>
            </a:r>
            <a:r>
              <a:rPr lang="en-US" dirty="0"/>
              <a:t>the distinctive </a:t>
            </a:r>
            <a:r>
              <a:rPr lang="en-US" dirty="0" smtClean="0"/>
              <a:t>qualities </a:t>
            </a:r>
            <a:r>
              <a:rPr lang="en-US" dirty="0"/>
              <a:t>of the conquered peoples. </a:t>
            </a:r>
            <a:endParaRPr lang="en-US" dirty="0" smtClean="0"/>
          </a:p>
          <a:p>
            <a:pPr marL="0" indent="0">
              <a:buNone/>
            </a:pPr>
            <a:endParaRPr lang="en-US" dirty="0"/>
          </a:p>
          <a:p>
            <a:r>
              <a:rPr lang="en-US" dirty="0" smtClean="0"/>
              <a:t>Still European </a:t>
            </a:r>
            <a:r>
              <a:rPr lang="en-US" dirty="0"/>
              <a:t>empire builders </a:t>
            </a:r>
            <a:r>
              <a:rPr lang="en-US" dirty="0" smtClean="0"/>
              <a:t>pursued </a:t>
            </a:r>
            <a:r>
              <a:rPr lang="en-US" dirty="0"/>
              <a:t>a variety of models: formal military empires (as in Africa), informal empires (as in China), or formal but indirect rule over hierarchical societies (as in India). The United States provided yet another model, one that relied on hegemonic </a:t>
            </a:r>
            <a:r>
              <a:rPr lang="en-US" dirty="0" smtClean="0"/>
              <a:t>influence </a:t>
            </a:r>
            <a:r>
              <a:rPr lang="en-US" dirty="0"/>
              <a:t>as well as outright control. </a:t>
            </a:r>
            <a:endParaRPr lang="en-US" dirty="0"/>
          </a:p>
          <a:p>
            <a:endParaRPr lang="en-US" dirty="0"/>
          </a:p>
        </p:txBody>
      </p:sp>
    </p:spTree>
    <p:extLst>
      <p:ext uri="{BB962C8B-B14F-4D97-AF65-F5344CB8AC3E}">
        <p14:creationId xmlns:p14="http://schemas.microsoft.com/office/powerpoint/2010/main" val="184450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295"/>
          </a:xfrm>
        </p:spPr>
        <p:txBody>
          <a:bodyPr>
            <a:noAutofit/>
          </a:bodyPr>
          <a:lstStyle/>
          <a:p>
            <a:r>
              <a:rPr lang="en-US" sz="2200" dirty="0"/>
              <a:t>The Scramble for Africa: Diplomacy and </a:t>
            </a:r>
            <a:r>
              <a:rPr lang="en-US" sz="2200" dirty="0" smtClean="0"/>
              <a:t>Conflict (1875-1912) </a:t>
            </a:r>
            <a:endParaRPr lang="en-US" sz="2200" dirty="0"/>
          </a:p>
        </p:txBody>
      </p:sp>
      <p:pic>
        <p:nvPicPr>
          <p:cNvPr id="4" name="Content Placeholder 3" descr="Screen Shot 2020-11-04 at 23.46.49.png"/>
          <p:cNvPicPr>
            <a:picLocks noGrp="1" noChangeAspect="1"/>
          </p:cNvPicPr>
          <p:nvPr>
            <p:ph idx="1"/>
          </p:nvPr>
        </p:nvPicPr>
        <p:blipFill>
          <a:blip r:embed="rId2">
            <a:extLst>
              <a:ext uri="{28A0092B-C50C-407E-A947-70E740481C1C}">
                <a14:useLocalDpi xmlns:a14="http://schemas.microsoft.com/office/drawing/2010/main" val="0"/>
              </a:ext>
            </a:extLst>
          </a:blip>
          <a:srcRect l="-42042" r="-42042"/>
          <a:stretch>
            <a:fillRect/>
          </a:stretch>
        </p:blipFill>
        <p:spPr>
          <a:xfrm>
            <a:off x="-286436" y="1032933"/>
            <a:ext cx="9283196" cy="5672667"/>
          </a:xfrm>
        </p:spPr>
      </p:pic>
    </p:spTree>
    <p:extLst>
      <p:ext uri="{BB962C8B-B14F-4D97-AF65-F5344CB8AC3E}">
        <p14:creationId xmlns:p14="http://schemas.microsoft.com/office/powerpoint/2010/main" val="320516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8348133" cy="4885267"/>
          </a:xfrm>
        </p:spPr>
        <p:txBody>
          <a:bodyPr>
            <a:normAutofit fontScale="55000" lnSpcReduction="20000"/>
          </a:bodyPr>
          <a:lstStyle/>
          <a:p>
            <a:endParaRPr lang="en-US" i="1" dirty="0" smtClean="0"/>
          </a:p>
          <a:p>
            <a:r>
              <a:rPr lang="en-US" dirty="0" smtClean="0"/>
              <a:t>Multiple reasons for joining the scramble </a:t>
            </a:r>
          </a:p>
          <a:p>
            <a:pPr marL="0" indent="0">
              <a:buNone/>
            </a:pPr>
            <a:endParaRPr lang="en-US" dirty="0" smtClean="0"/>
          </a:p>
          <a:p>
            <a:r>
              <a:rPr lang="en-US" dirty="0" smtClean="0"/>
              <a:t>Deals </a:t>
            </a:r>
            <a:r>
              <a:rPr lang="en-US" dirty="0"/>
              <a:t>where states traded territory were common, and peace was maintained. Africa was not worth a war to Europeans. Yet in </a:t>
            </a:r>
            <a:r>
              <a:rPr lang="en-US" dirty="0" smtClean="0"/>
              <a:t>every instance of </a:t>
            </a:r>
            <a:r>
              <a:rPr lang="en-US" dirty="0"/>
              <a:t>expansion in Africa, Europeans were ready to shoot Africans. </a:t>
            </a:r>
            <a:endParaRPr lang="en-US" dirty="0"/>
          </a:p>
          <a:p>
            <a:endParaRPr lang="en-US" i="1" dirty="0" smtClean="0"/>
          </a:p>
          <a:p>
            <a:r>
              <a:rPr lang="en-US" i="1" dirty="0" smtClean="0"/>
              <a:t>“Whatever </a:t>
            </a:r>
            <a:r>
              <a:rPr lang="en-US" i="1" dirty="0"/>
              <a:t>happens, we have got</a:t>
            </a:r>
            <a:br>
              <a:rPr lang="en-US" i="1" dirty="0"/>
            </a:br>
            <a:r>
              <a:rPr lang="en-US" i="1" dirty="0" smtClean="0"/>
              <a:t>The </a:t>
            </a:r>
            <a:r>
              <a:rPr lang="en-US" i="1" dirty="0"/>
              <a:t>Maxim </a:t>
            </a:r>
            <a:r>
              <a:rPr lang="en-US" dirty="0" smtClean="0"/>
              <a:t>gun, </a:t>
            </a:r>
            <a:r>
              <a:rPr lang="en-US" i="1" dirty="0"/>
              <a:t>and they have </a:t>
            </a:r>
            <a:r>
              <a:rPr lang="en-US" i="1" dirty="0" smtClean="0"/>
              <a:t>not.” </a:t>
            </a:r>
          </a:p>
          <a:p>
            <a:pPr marL="0" indent="0">
              <a:buNone/>
            </a:pPr>
            <a:endParaRPr lang="en-US" dirty="0"/>
          </a:p>
          <a:p>
            <a:r>
              <a:rPr lang="en-US" dirty="0"/>
              <a:t>The conquest of "them" became more like hunting than </a:t>
            </a:r>
            <a:r>
              <a:rPr lang="en-US" dirty="0" smtClean="0"/>
              <a:t>warfare</a:t>
            </a:r>
            <a:r>
              <a:rPr lang="en-US" dirty="0"/>
              <a:t>. </a:t>
            </a:r>
            <a:endParaRPr lang="en-US" dirty="0" smtClean="0"/>
          </a:p>
          <a:p>
            <a:pPr marL="0" indent="0">
              <a:buNone/>
            </a:pPr>
            <a:endParaRPr lang="en-US" dirty="0" smtClean="0"/>
          </a:p>
          <a:p>
            <a:r>
              <a:rPr lang="en-US" dirty="0" smtClean="0"/>
              <a:t>(In Sudan in 1898) After </a:t>
            </a:r>
            <a:r>
              <a:rPr lang="en-US" dirty="0"/>
              <a:t>five hours of fighting, the number killed were 20 Britons, 20 Egyptian allies, and more than 11,000 Sudanese. Technology had made bravery and courage obsolete for the majority of Africans. </a:t>
            </a:r>
            <a:endParaRPr lang="en-US" dirty="0" smtClean="0"/>
          </a:p>
          <a:p>
            <a:endParaRPr lang="en-US" dirty="0"/>
          </a:p>
          <a:p>
            <a:r>
              <a:rPr lang="en-US" dirty="0"/>
              <a:t>Ethiopia was the only African country aside from the United States' quasi-colony of Liberia not to be occupied in the scramble for Africa. </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2986605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888</TotalTime>
  <Words>1087</Words>
  <Application>Microsoft Macintosh PowerPoint</Application>
  <PresentationFormat>On-screen Show (4:3)</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vt:lpstr>
      <vt:lpstr>Politics and Social Movements in the 20th Century</vt:lpstr>
      <vt:lpstr>New Imperialism (1870-1914) </vt:lpstr>
      <vt:lpstr>  The technology of empire  (indeed the technologies)  </vt:lpstr>
      <vt:lpstr>Motives for Empire </vt:lpstr>
      <vt:lpstr>Motives for Empire (Cont.d) </vt:lpstr>
      <vt:lpstr>PowerPoint Presentation</vt:lpstr>
      <vt:lpstr>PowerPoint Presentation</vt:lpstr>
      <vt:lpstr>The Scramble for Africa: Diplomacy and Conflict (1875-1912) </vt:lpstr>
      <vt:lpstr>PowerPoint Presentation</vt:lpstr>
      <vt:lpstr>PowerPoint Presentation</vt:lpstr>
      <vt:lpstr>PowerPoint Presentation</vt:lpstr>
      <vt:lpstr>“The first step towards lightening The White Man’s Burden is through teaching the virtues of cleanliness.  Pears’ Soap is a potent factor in brightening the dark corners of the earth as civilization advances while amongst the cultured of all nations it holds the highest place — it is the ideal toilet soap.”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and Social Movements in the 20th Century</dc:title>
  <dc:creator>setenay nil dogan</dc:creator>
  <cp:lastModifiedBy>setenay nil dogan</cp:lastModifiedBy>
  <cp:revision>20</cp:revision>
  <dcterms:created xsi:type="dcterms:W3CDTF">2020-11-04T20:52:46Z</dcterms:created>
  <dcterms:modified xsi:type="dcterms:W3CDTF">2020-11-05T11:41:22Z</dcterms:modified>
</cp:coreProperties>
</file>