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0" r:id="rId3"/>
    <p:sldId id="261" r:id="rId4"/>
    <p:sldId id="257" r:id="rId5"/>
    <p:sldId id="258" r:id="rId6"/>
    <p:sldId id="2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3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tr-TR"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10D766E8-FD27-B14D-9872-6034AF611EC9}" type="datetimeFigureOut">
              <a:rPr lang="en-US" smtClean="0"/>
              <a:t>29.04.20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5" name="Date Placeholder 4"/>
          <p:cNvSpPr>
            <a:spLocks noGrp="1"/>
          </p:cNvSpPr>
          <p:nvPr>
            <p:ph type="dt" sz="half" idx="10"/>
          </p:nvPr>
        </p:nvSpPr>
        <p:spPr/>
        <p:txBody>
          <a:bodyPr/>
          <a:lstStyle/>
          <a:p>
            <a:fld id="{10D766E8-FD27-B14D-9872-6034AF611EC9}" type="datetimeFigureOut">
              <a:rPr lang="en-US" smtClean="0"/>
              <a:t>29.04.20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D6CC8-3946-EE48-855F-B6F0C9E6EC9E}"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10D766E8-FD27-B14D-9872-6034AF611EC9}" type="datetimeFigureOut">
              <a:rPr lang="en-US" smtClean="0"/>
              <a:t>29.04.20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D6CC8-3946-EE48-855F-B6F0C9E6EC9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10D766E8-FD27-B14D-9872-6034AF611EC9}" type="datetimeFigureOut">
              <a:rPr lang="en-US" smtClean="0"/>
              <a:t>29.04.20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D6CC8-3946-EE48-855F-B6F0C9E6EC9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tr-TR"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0D766E8-FD27-B14D-9872-6034AF611EC9}" type="datetimeFigureOut">
              <a:rPr lang="en-US" smtClean="0"/>
              <a:t>29.04.20</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tr-TR"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0D766E8-FD27-B14D-9872-6034AF611EC9}" type="datetimeFigureOut">
              <a:rPr lang="en-US" smtClean="0"/>
              <a:t>29.04.20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50D6CC8-3946-EE48-855F-B6F0C9E6EC9E}"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tr-TR"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0D766E8-FD27-B14D-9872-6034AF611EC9}" type="datetimeFigureOut">
              <a:rPr lang="en-US" smtClean="0"/>
              <a:t>29.04.20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D6CC8-3946-EE48-855F-B6F0C9E6EC9E}"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tr-TR"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10D766E8-FD27-B14D-9872-6034AF611EC9}" type="datetimeFigureOut">
              <a:rPr lang="en-US" smtClean="0"/>
              <a:t>29.04.20</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50D6CC8-3946-EE48-855F-B6F0C9E6EC9E}"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tr-TR"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tr-TR"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10D766E8-FD27-B14D-9872-6034AF611EC9}" type="datetimeFigureOut">
              <a:rPr lang="en-US" smtClean="0"/>
              <a:t>29.04.20</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50D6CC8-3946-EE48-855F-B6F0C9E6EC9E}"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tr-TR"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tr-TR"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tr-TR"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0D766E8-FD27-B14D-9872-6034AF611EC9}" type="datetimeFigureOut">
              <a:rPr lang="en-US" smtClean="0"/>
              <a:t>29.04.20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50D6CC8-3946-EE48-855F-B6F0C9E6EC9E}"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tr-TR"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10D766E8-FD27-B14D-9872-6034AF611EC9}" type="datetimeFigureOut">
              <a:rPr lang="en-US" smtClean="0"/>
              <a:t>29.04.20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D6CC8-3946-EE48-855F-B6F0C9E6EC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10D766E8-FD27-B14D-9872-6034AF611EC9}" type="datetimeFigureOut">
              <a:rPr lang="en-US" smtClean="0"/>
              <a:t>29.04.20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D6CC8-3946-EE48-855F-B6F0C9E6EC9E}"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tr-TR"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10D766E8-FD27-B14D-9872-6034AF611EC9}" type="datetimeFigureOut">
              <a:rPr lang="en-US" smtClean="0"/>
              <a:t>29.04.20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D6CC8-3946-EE48-855F-B6F0C9E6EC9E}"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10D766E8-FD27-B14D-9872-6034AF611EC9}" type="datetimeFigureOut">
              <a:rPr lang="en-US" smtClean="0"/>
              <a:t>29.04.20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D6CC8-3946-EE48-855F-B6F0C9E6EC9E}"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tr-TR"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10D766E8-FD27-B14D-9872-6034AF611EC9}" type="datetimeFigureOut">
              <a:rPr lang="en-US" smtClean="0"/>
              <a:t>29.04.20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tr-TR"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tr-TR"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tr-TR"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tr-TR"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10D766E8-FD27-B14D-9872-6034AF611EC9}" type="datetimeFigureOut">
              <a:rPr lang="en-US" smtClean="0"/>
              <a:t>29.04.20</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950D6CC8-3946-EE48-855F-B6F0C9E6EC9E}"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10D766E8-FD27-B14D-9872-6034AF611EC9}" type="datetimeFigureOut">
              <a:rPr lang="en-US" smtClean="0"/>
              <a:t>29.04.20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D6CC8-3946-EE48-855F-B6F0C9E6EC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tr-TR"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10D766E8-FD27-B14D-9872-6034AF611EC9}" type="datetimeFigureOut">
              <a:rPr lang="en-US" smtClean="0"/>
              <a:t>29.04.20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D6CC8-3946-EE48-855F-B6F0C9E6EC9E}"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10D766E8-FD27-B14D-9872-6034AF611EC9}" type="datetimeFigureOut">
              <a:rPr lang="en-US" smtClean="0"/>
              <a:t>29.04.20</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50D6CC8-3946-EE48-855F-B6F0C9E6EC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10D766E8-FD27-B14D-9872-6034AF611EC9}" type="datetimeFigureOut">
              <a:rPr lang="en-US" smtClean="0"/>
              <a:t>29.04.20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D6CC8-3946-EE48-855F-B6F0C9E6EC9E}"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tr-TR"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10D766E8-FD27-B14D-9872-6034AF611EC9}" type="datetimeFigureOut">
              <a:rPr lang="en-US" smtClean="0"/>
              <a:t>29.04.20</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50D6CC8-3946-EE48-855F-B6F0C9E6EC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Social and Political Movements </a:t>
            </a:r>
            <a:endParaRPr lang="en-US" dirty="0"/>
          </a:p>
        </p:txBody>
      </p:sp>
      <p:sp>
        <p:nvSpPr>
          <p:cNvPr id="3" name="Subtitle 2"/>
          <p:cNvSpPr>
            <a:spLocks noGrp="1"/>
          </p:cNvSpPr>
          <p:nvPr>
            <p:ph type="subTitle" idx="1"/>
          </p:nvPr>
        </p:nvSpPr>
        <p:spPr/>
        <p:txBody>
          <a:bodyPr/>
          <a:lstStyle/>
          <a:p>
            <a:r>
              <a:rPr lang="en-US" b="0" i="0" dirty="0" smtClean="0">
                <a:solidFill>
                  <a:srgbClr val="000000"/>
                </a:solidFill>
                <a:latin typeface="Lucida Grande"/>
                <a:ea typeface="Lucida Grande"/>
                <a:cs typeface="Lucida Grande"/>
              </a:rPr>
              <a:t>Week 11 (April 29): New Social Movements and the Legacy of 1968 </a:t>
            </a:r>
            <a:endParaRPr lang="en-US" dirty="0"/>
          </a:p>
        </p:txBody>
      </p:sp>
    </p:spTree>
    <p:extLst>
      <p:ext uri="{BB962C8B-B14F-4D97-AF65-F5344CB8AC3E}">
        <p14:creationId xmlns:p14="http://schemas.microsoft.com/office/powerpoint/2010/main" val="202819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a:t>student movements – a global phenomenon </a:t>
            </a:r>
            <a:endParaRPr lang="en-US" dirty="0" smtClean="0"/>
          </a:p>
          <a:p>
            <a:pPr lvl="0"/>
            <a:r>
              <a:rPr lang="en-US" dirty="0" smtClean="0"/>
              <a:t>Baby boomers born after 1945 </a:t>
            </a:r>
          </a:p>
          <a:p>
            <a:pPr lvl="0"/>
            <a:r>
              <a:rPr lang="en-US" dirty="0" smtClean="0"/>
              <a:t>Their predecessors: anarchism, various forms of revolutionary syndicalism, council communism</a:t>
            </a:r>
            <a:r>
              <a:rPr lang="mr-IN" dirty="0" smtClean="0"/>
              <a:t>…</a:t>
            </a:r>
            <a:r>
              <a:rPr lang="tr-TR" dirty="0" smtClean="0"/>
              <a:t> </a:t>
            </a:r>
            <a:r>
              <a:rPr lang="tr-TR" dirty="0" err="1" smtClean="0"/>
              <a:t>events</a:t>
            </a:r>
            <a:r>
              <a:rPr lang="tr-TR" dirty="0" smtClean="0"/>
              <a:t> of 1848, 1871, 1936...</a:t>
            </a:r>
          </a:p>
          <a:p>
            <a:r>
              <a:rPr lang="en-US" dirty="0"/>
              <a:t>It may be that "lifestyle' activism predominated in advanced, democratic, northern and western Europe, and that 'political' activism was at </a:t>
            </a:r>
            <a:r>
              <a:rPr lang="en-US" dirty="0" err="1"/>
              <a:t>tbe</a:t>
            </a:r>
            <a:r>
              <a:rPr lang="en-US" dirty="0"/>
              <a:t> forefront in less advanced, less democratic southern and Eastern Europe</a:t>
            </a:r>
            <a:r>
              <a:rPr lang="en-US" dirty="0" smtClean="0"/>
              <a:t>.</a:t>
            </a:r>
            <a:endParaRPr lang="tr-TR" dirty="0" smtClean="0"/>
          </a:p>
          <a:p>
            <a:pPr marL="0" lvl="0" indent="0">
              <a:buNone/>
            </a:pPr>
            <a:endParaRPr lang="en-US" dirty="0"/>
          </a:p>
        </p:txBody>
      </p:sp>
    </p:spTree>
    <p:extLst>
      <p:ext uri="{BB962C8B-B14F-4D97-AF65-F5344CB8AC3E}">
        <p14:creationId xmlns:p14="http://schemas.microsoft.com/office/powerpoint/2010/main" val="15044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err="1"/>
              <a:t>Autogestion</a:t>
            </a:r>
            <a:r>
              <a:rPr lang="en-US" i="1" dirty="0"/>
              <a:t>, </a:t>
            </a:r>
            <a:r>
              <a:rPr lang="en-US" dirty="0"/>
              <a:t>anti-militarism, </a:t>
            </a:r>
            <a:r>
              <a:rPr lang="en-US" dirty="0" err="1"/>
              <a:t>ecologism</a:t>
            </a:r>
            <a:r>
              <a:rPr lang="en-US" dirty="0"/>
              <a:t>, squatters" associations, gay rights and feminism, immigrant organizations, new forms of regionalism and religious activity were among the movements that emerged out of 1968</a:t>
            </a:r>
            <a:r>
              <a:rPr lang="en-US" dirty="0" smtClean="0"/>
              <a:t>.</a:t>
            </a:r>
            <a:r>
              <a:rPr lang="tr-TR" dirty="0" smtClean="0"/>
              <a:t> </a:t>
            </a:r>
          </a:p>
          <a:p>
            <a:pPr lvl="0"/>
            <a:r>
              <a:rPr lang="tr-TR" dirty="0" err="1" smtClean="0"/>
              <a:t>What</a:t>
            </a:r>
            <a:r>
              <a:rPr lang="tr-TR" dirty="0" smtClean="0"/>
              <a:t> </a:t>
            </a:r>
            <a:r>
              <a:rPr lang="tr-TR" dirty="0"/>
              <a:t>is </a:t>
            </a:r>
            <a:r>
              <a:rPr lang="tr-TR" dirty="0" err="1"/>
              <a:t>new</a:t>
            </a:r>
            <a:r>
              <a:rPr lang="tr-TR" dirty="0"/>
              <a:t> </a:t>
            </a:r>
            <a:r>
              <a:rPr lang="tr-TR" dirty="0" err="1"/>
              <a:t>about</a:t>
            </a:r>
            <a:r>
              <a:rPr lang="tr-TR" dirty="0"/>
              <a:t> </a:t>
            </a:r>
            <a:r>
              <a:rPr lang="tr-TR" dirty="0" err="1"/>
              <a:t>them</a:t>
            </a:r>
            <a:r>
              <a:rPr lang="tr-TR" dirty="0"/>
              <a:t>? A </a:t>
            </a:r>
            <a:r>
              <a:rPr lang="tr-TR" dirty="0" err="1"/>
              <a:t>departure</a:t>
            </a:r>
            <a:r>
              <a:rPr lang="tr-TR" dirty="0"/>
              <a:t> </a:t>
            </a:r>
            <a:r>
              <a:rPr lang="tr-TR" dirty="0" err="1"/>
              <a:t>from</a:t>
            </a:r>
            <a:r>
              <a:rPr lang="tr-TR" dirty="0"/>
              <a:t> </a:t>
            </a:r>
            <a:r>
              <a:rPr lang="tr-TR" dirty="0" err="1"/>
              <a:t>Orthodox</a:t>
            </a:r>
            <a:r>
              <a:rPr lang="tr-TR" dirty="0"/>
              <a:t> </a:t>
            </a:r>
            <a:r>
              <a:rPr lang="tr-TR" dirty="0" err="1"/>
              <a:t>Marxism</a:t>
            </a:r>
            <a:r>
              <a:rPr lang="tr-TR" dirty="0"/>
              <a:t> + an </a:t>
            </a:r>
            <a:r>
              <a:rPr lang="tr-TR" dirty="0" err="1"/>
              <a:t>emphasis</a:t>
            </a:r>
            <a:r>
              <a:rPr lang="tr-TR" dirty="0"/>
              <a:t> on </a:t>
            </a:r>
            <a:r>
              <a:rPr lang="tr-TR" dirty="0" err="1"/>
              <a:t>decentralized</a:t>
            </a:r>
            <a:r>
              <a:rPr lang="tr-TR" dirty="0"/>
              <a:t> </a:t>
            </a:r>
            <a:r>
              <a:rPr lang="tr-TR" dirty="0" err="1"/>
              <a:t>decision-making</a:t>
            </a:r>
            <a:r>
              <a:rPr lang="tr-TR" dirty="0"/>
              <a:t> + </a:t>
            </a:r>
            <a:r>
              <a:rPr lang="tr-TR" dirty="0" err="1"/>
              <a:t>empowerment</a:t>
            </a:r>
            <a:r>
              <a:rPr lang="tr-TR" dirty="0"/>
              <a:t> of </a:t>
            </a:r>
            <a:r>
              <a:rPr lang="tr-TR" dirty="0" err="1"/>
              <a:t>grassroots</a:t>
            </a:r>
            <a:r>
              <a:rPr lang="tr-TR" dirty="0"/>
              <a:t> </a:t>
            </a:r>
            <a:r>
              <a:rPr lang="tr-TR" dirty="0" err="1"/>
              <a:t>activists</a:t>
            </a:r>
            <a:r>
              <a:rPr lang="tr-TR" dirty="0"/>
              <a:t>. </a:t>
            </a:r>
            <a:endParaRPr lang="en-US" dirty="0"/>
          </a:p>
          <a:p>
            <a:endParaRPr lang="en-US" dirty="0"/>
          </a:p>
        </p:txBody>
      </p:sp>
    </p:spTree>
    <p:extLst>
      <p:ext uri="{BB962C8B-B14F-4D97-AF65-F5344CB8AC3E}">
        <p14:creationId xmlns:p14="http://schemas.microsoft.com/office/powerpoint/2010/main" val="126518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Politics + Counterculture </a:t>
            </a:r>
          </a:p>
          <a:p>
            <a:pPr lvl="0"/>
            <a:r>
              <a:rPr lang="en-US" dirty="0" smtClean="0"/>
              <a:t>A </a:t>
            </a:r>
            <a:r>
              <a:rPr lang="en-US" dirty="0"/>
              <a:t>counterculture </a:t>
            </a:r>
            <a:r>
              <a:rPr lang="mr-IN" dirty="0"/>
              <a:t>–</a:t>
            </a:r>
            <a:r>
              <a:rPr lang="en-US" dirty="0"/>
              <a:t> what did they read? What did they listen? What did they write? </a:t>
            </a:r>
            <a:r>
              <a:rPr lang="en-US" dirty="0" smtClean="0"/>
              <a:t>What did they believe? </a:t>
            </a:r>
            <a:endParaRPr lang="en-US" dirty="0"/>
          </a:p>
          <a:p>
            <a:pPr lvl="0"/>
            <a:r>
              <a:rPr lang="en-US" dirty="0" smtClean="0"/>
              <a:t>Died down. The prehistory </a:t>
            </a:r>
            <a:r>
              <a:rPr lang="en-US" dirty="0"/>
              <a:t>of 1968 reached hack into the 1960s where it had a complex relationship with a wider youth rebellion and counterculture.</a:t>
            </a:r>
          </a:p>
          <a:p>
            <a:r>
              <a:rPr lang="en-US" dirty="0"/>
              <a:t>a failed revolution? Does this mean that 1968 was only a carnival or an enormous party?</a:t>
            </a:r>
          </a:p>
          <a:p>
            <a:r>
              <a:rPr lang="en-US" dirty="0"/>
              <a:t>Activists wanted political change </a:t>
            </a:r>
            <a:r>
              <a:rPr lang="en-US" i="1" dirty="0"/>
              <a:t>and </a:t>
            </a:r>
            <a:r>
              <a:rPr lang="en-US" dirty="0"/>
              <a:t>lifestyle change, that politics was being reinvented in new and creative ways and that lifestyle change was also political: to change oneself was also to change the world.</a:t>
            </a:r>
          </a:p>
          <a:p>
            <a:endParaRPr lang="en-US" dirty="0"/>
          </a:p>
        </p:txBody>
      </p:sp>
    </p:spTree>
    <p:extLst>
      <p:ext uri="{BB962C8B-B14F-4D97-AF65-F5344CB8AC3E}">
        <p14:creationId xmlns:p14="http://schemas.microsoft.com/office/powerpoint/2010/main" val="1342730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808080"/>
                </a:solidFill>
                <a:latin typeface="Helvetica"/>
                <a:ea typeface="Helvetica"/>
                <a:cs typeface="Helvetica"/>
              </a:rPr>
              <a:t>“We but mirror the world. All the tendencies present in the outer world are to be found in the world of our body. If we could change ourselves, the tendencies in the world would also change. As a man changes his own nature, so does the attitude of the world change towards him. This is the divine mystery supreme. A wonderful thing it is and the source of our happiness. We need not wait to see what others do.” – Mahatma Gandhi</a:t>
            </a:r>
            <a:endParaRPr lang="en-US" dirty="0"/>
          </a:p>
        </p:txBody>
      </p:sp>
    </p:spTree>
    <p:extLst>
      <p:ext uri="{BB962C8B-B14F-4D97-AF65-F5344CB8AC3E}">
        <p14:creationId xmlns:p14="http://schemas.microsoft.com/office/powerpoint/2010/main" val="1337661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endParaRPr lang="en-US" dirty="0"/>
          </a:p>
          <a:p>
            <a:r>
              <a:rPr lang="en-US" dirty="0"/>
              <a:t>The more activists committed themselves to a cause, the more likely they were to suffer arrest, imprisonment, expulsion from school or university, loss of jobs, </a:t>
            </a:r>
            <a:r>
              <a:rPr lang="en-US" i="1" dirty="0" err="1"/>
              <a:t>déclassement</a:t>
            </a:r>
            <a:r>
              <a:rPr lang="en-US" i="1" dirty="0"/>
              <a:t>, </a:t>
            </a:r>
            <a:r>
              <a:rPr lang="en-US" dirty="0" err="1"/>
              <a:t>ejíile</a:t>
            </a:r>
            <a:r>
              <a:rPr lang="en-US" dirty="0"/>
              <a:t>. divorce, childlessness, nervous breakdown or suicide. For many the 'spirit of '68" was decidedly bitter.</a:t>
            </a:r>
          </a:p>
          <a:p>
            <a:pPr marL="0" indent="0">
              <a:buNone/>
            </a:pPr>
            <a:endParaRPr lang="en-US" dirty="0" smtClean="0"/>
          </a:p>
          <a:p>
            <a:r>
              <a:rPr lang="en-US" dirty="0" smtClean="0"/>
              <a:t>Lessons for </a:t>
            </a:r>
            <a:r>
              <a:rPr lang="en-US" dirty="0" err="1" smtClean="0"/>
              <a:t>alterglobalization</a:t>
            </a:r>
            <a:r>
              <a:rPr lang="en-US" dirty="0" smtClean="0"/>
              <a:t> movement? </a:t>
            </a:r>
          </a:p>
          <a:p>
            <a:r>
              <a:rPr lang="en-US" smtClean="0"/>
              <a:t>Effects for </a:t>
            </a:r>
            <a:r>
              <a:rPr lang="en-US" dirty="0" smtClean="0"/>
              <a:t>social movements praxis </a:t>
            </a:r>
            <a:r>
              <a:rPr lang="en-US" smtClean="0"/>
              <a:t>in general.</a:t>
            </a:r>
            <a:endParaRPr lang="en-US" dirty="0"/>
          </a:p>
        </p:txBody>
      </p:sp>
    </p:spTree>
    <p:extLst>
      <p:ext uri="{BB962C8B-B14F-4D97-AF65-F5344CB8AC3E}">
        <p14:creationId xmlns:p14="http://schemas.microsoft.com/office/powerpoint/2010/main" val="3965846821"/>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155</TotalTime>
  <Words>426</Words>
  <Application>Microsoft Macintosh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Advantage</vt:lpstr>
      <vt:lpstr>Social and Political Movements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and Political Movements </dc:title>
  <dc:creator>setenay nil dogan</dc:creator>
  <cp:lastModifiedBy>setenay nil dogan</cp:lastModifiedBy>
  <cp:revision>7</cp:revision>
  <dcterms:created xsi:type="dcterms:W3CDTF">2020-04-29T11:26:31Z</dcterms:created>
  <dcterms:modified xsi:type="dcterms:W3CDTF">2020-04-29T14:01:34Z</dcterms:modified>
</cp:coreProperties>
</file>