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6" r:id="rId1"/>
  </p:sldMasterIdLst>
  <p:sldIdLst>
    <p:sldId id="256" r:id="rId2"/>
    <p:sldId id="260" r:id="rId3"/>
    <p:sldId id="259" r:id="rId4"/>
    <p:sldId id="261" r:id="rId5"/>
    <p:sldId id="257" r:id="rId6"/>
    <p:sldId id="262" r:id="rId7"/>
    <p:sldId id="263" r:id="rId8"/>
    <p:sldId id="269" r:id="rId9"/>
    <p:sldId id="258" r:id="rId10"/>
    <p:sldId id="270" r:id="rId11"/>
    <p:sldId id="271" r:id="rId12"/>
    <p:sldId id="272" r:id="rId13"/>
    <p:sldId id="273" r:id="rId14"/>
    <p:sldId id="264" r:id="rId15"/>
    <p:sldId id="265" r:id="rId16"/>
    <p:sldId id="266" r:id="rId17"/>
    <p:sldId id="267"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6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tr-TR"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p:txBody>
          <a:bodyPr/>
          <a:lstStyle/>
          <a:p>
            <a:fld id="{28E80666-FB37-4B36-9149-507F3B0178E3}" type="datetimeFigureOut">
              <a:rPr lang="en-US" smtClean="0"/>
              <a:pPr/>
              <a:t>1.04.20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tr-TR" smtClean="0"/>
              <a:t>Click to edit Master text styles</a:t>
            </a:r>
          </a:p>
        </p:txBody>
      </p:sp>
      <p:sp>
        <p:nvSpPr>
          <p:cNvPr id="5" name="Date Placeholder 4"/>
          <p:cNvSpPr>
            <a:spLocks noGrp="1"/>
          </p:cNvSpPr>
          <p:nvPr>
            <p:ph type="dt" sz="half" idx="10"/>
          </p:nvPr>
        </p:nvSpPr>
        <p:spPr/>
        <p:txBody>
          <a:bodyPr/>
          <a:lstStyle/>
          <a:p>
            <a:fld id="{44CB244F-13F4-434A-B3FC-9F469EE9E906}"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44CB244F-13F4-434A-B3FC-9F469EE9E906}"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2A108-7EDC-2E42-AEF8-39E40F79C06F}"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tr-TR"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44CB244F-13F4-434A-B3FC-9F469EE9E906}"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2A108-7EDC-2E42-AEF8-39E40F79C06F}"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10"/>
          </p:nvPr>
        </p:nvSpPr>
        <p:spPr/>
        <p:txBody>
          <a:bodyPr/>
          <a:lstStyle/>
          <a:p>
            <a:fld id="{44CB244F-13F4-434A-B3FC-9F469EE9E906}" type="datetimeFigureOut">
              <a:rPr lang="en-US" smtClean="0"/>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2A108-7EDC-2E42-AEF8-39E40F79C06F}"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tr-TR"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4"/>
          <p:cNvSpPr>
            <a:spLocks noGrp="1"/>
          </p:cNvSpPr>
          <p:nvPr>
            <p:ph type="dt" sz="half" idx="10"/>
          </p:nvPr>
        </p:nvSpPr>
        <p:spPr/>
        <p:txBody>
          <a:bodyPr/>
          <a:lstStyle/>
          <a:p>
            <a:fld id="{44CB244F-13F4-434A-B3FC-9F469EE9E906}"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2A108-7EDC-2E42-AEF8-39E40F79C06F}"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7" name="Date Placeholder 6"/>
          <p:cNvSpPr>
            <a:spLocks noGrp="1"/>
          </p:cNvSpPr>
          <p:nvPr>
            <p:ph type="dt" sz="half" idx="10"/>
          </p:nvPr>
        </p:nvSpPr>
        <p:spPr/>
        <p:txBody>
          <a:bodyPr/>
          <a:lstStyle/>
          <a:p>
            <a:fld id="{44CB244F-13F4-434A-B3FC-9F469EE9E906}" type="datetimeFigureOut">
              <a:rPr lang="en-US" smtClean="0"/>
              <a:t>1.04.20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2A108-7EDC-2E42-AEF8-39E40F79C06F}"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44CB244F-13F4-434A-B3FC-9F469EE9E906}" type="datetimeFigureOut">
              <a:rPr lang="en-US" smtClean="0"/>
              <a:t>1.04.20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2A108-7EDC-2E42-AEF8-39E40F79C06F}"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B244F-13F4-434A-B3FC-9F469EE9E906}" type="datetimeFigureOut">
              <a:rPr lang="en-US" smtClean="0"/>
              <a:t>1.04.20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2A108-7EDC-2E42-AEF8-39E40F79C0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tr-TR"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4CB244F-13F4-434A-B3FC-9F469EE9E906}"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tr-TR"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tr-TR" smtClean="0"/>
              <a:t>Click to edit Master text styles</a:t>
            </a:r>
          </a:p>
        </p:txBody>
      </p:sp>
      <p:sp>
        <p:nvSpPr>
          <p:cNvPr id="5" name="Date Placeholder 4"/>
          <p:cNvSpPr>
            <a:spLocks noGrp="1"/>
          </p:cNvSpPr>
          <p:nvPr>
            <p:ph type="dt" sz="half" idx="10"/>
          </p:nvPr>
        </p:nvSpPr>
        <p:spPr/>
        <p:txBody>
          <a:bodyPr/>
          <a:lstStyle/>
          <a:p>
            <a:fld id="{44CB244F-13F4-434A-B3FC-9F469EE9E906}" type="datetimeFigureOut">
              <a:rPr lang="en-US" smtClean="0"/>
              <a:t>1.04.20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2A108-7EDC-2E42-AEF8-39E40F79C06F}"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4A2A108-7EDC-2E42-AEF8-39E40F79C06F}"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tr-TR"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B244F-13F4-434A-B3FC-9F469EE9E906}" type="datetimeFigureOut">
              <a:rPr lang="en-US" smtClean="0"/>
              <a:t>1.04.20</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Social and Political Movements </a:t>
            </a:r>
            <a:endParaRPr lang="en-US" dirty="0"/>
          </a:p>
        </p:txBody>
      </p:sp>
      <p:sp>
        <p:nvSpPr>
          <p:cNvPr id="3" name="Subtitle 2"/>
          <p:cNvSpPr>
            <a:spLocks noGrp="1"/>
          </p:cNvSpPr>
          <p:nvPr>
            <p:ph type="subTitle" idx="1"/>
          </p:nvPr>
        </p:nvSpPr>
        <p:spPr/>
        <p:txBody>
          <a:bodyPr>
            <a:normAutofit/>
          </a:bodyPr>
          <a:lstStyle/>
          <a:p>
            <a:r>
              <a:rPr lang="en-US" dirty="0" smtClean="0"/>
              <a:t>Anarchism </a:t>
            </a:r>
          </a:p>
          <a:p>
            <a:r>
              <a:rPr lang="en-US" dirty="0" smtClean="0"/>
              <a:t>01.04.2020</a:t>
            </a:r>
            <a:endParaRPr lang="en-US" dirty="0"/>
          </a:p>
        </p:txBody>
      </p:sp>
    </p:spTree>
    <p:extLst>
      <p:ext uri="{BB962C8B-B14F-4D97-AF65-F5344CB8AC3E}">
        <p14:creationId xmlns:p14="http://schemas.microsoft.com/office/powerpoint/2010/main" val="571853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a:t>
            </a:r>
            <a:r>
              <a:rPr lang="en-US" dirty="0" smtClean="0"/>
              <a:t>narchists </a:t>
            </a:r>
            <a:r>
              <a:rPr lang="en-US" dirty="0"/>
              <a:t>replace the liberal warning that ‘power tends to corrupt and absolute power corrupts absolutely’ (Lord Acton, 1956) with the more radical and alarming warning that power in any shape or form will corrupt absolutely. </a:t>
            </a:r>
            <a:endParaRPr lang="en-US" dirty="0" smtClean="0"/>
          </a:p>
          <a:p>
            <a:r>
              <a:rPr lang="en-US" dirty="0" smtClean="0"/>
              <a:t>The </a:t>
            </a:r>
            <a:r>
              <a:rPr lang="en-US" dirty="0"/>
              <a:t>state, as a repository of sovereign, compulsory and coercive authority, is therefore nothing less than a concentrated form of evil</a:t>
            </a:r>
            <a:r>
              <a:rPr lang="en-US" dirty="0" smtClean="0"/>
              <a:t>.</a:t>
            </a:r>
            <a:endParaRPr lang="en-US" dirty="0"/>
          </a:p>
        </p:txBody>
      </p:sp>
    </p:spTree>
    <p:extLst>
      <p:ext uri="{BB962C8B-B14F-4D97-AF65-F5344CB8AC3E}">
        <p14:creationId xmlns:p14="http://schemas.microsoft.com/office/powerpoint/2010/main" val="186205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Themes: </a:t>
            </a:r>
            <a:br>
              <a:rPr lang="en-US" dirty="0"/>
            </a:br>
            <a:r>
              <a:rPr lang="en-US" dirty="0" smtClean="0"/>
              <a:t>2. Natural Order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William </a:t>
            </a:r>
            <a:r>
              <a:rPr lang="en-US" dirty="0"/>
              <a:t>Godwin sought to demonstrate this </a:t>
            </a:r>
            <a:r>
              <a:rPr lang="en-US" dirty="0" smtClean="0"/>
              <a:t>by </a:t>
            </a:r>
            <a:r>
              <a:rPr lang="en-US" dirty="0"/>
              <a:t>turning the </a:t>
            </a:r>
            <a:r>
              <a:rPr lang="en-US" dirty="0" smtClean="0"/>
              <a:t>social </a:t>
            </a:r>
            <a:r>
              <a:rPr lang="en-US" dirty="0"/>
              <a:t>contract theory </a:t>
            </a:r>
            <a:r>
              <a:rPr lang="en-US" dirty="0" smtClean="0"/>
              <a:t>on </a:t>
            </a:r>
            <a:r>
              <a:rPr lang="en-US" dirty="0"/>
              <a:t>its </a:t>
            </a:r>
            <a:r>
              <a:rPr lang="en-US" dirty="0" smtClean="0"/>
              <a:t>head. He suggested </a:t>
            </a:r>
            <a:r>
              <a:rPr lang="en-US" dirty="0"/>
              <a:t>that human beings are essentially rational creatures, inclined by education and enlightened </a:t>
            </a:r>
            <a:r>
              <a:rPr lang="en-US" dirty="0" err="1"/>
              <a:t>judgement</a:t>
            </a:r>
            <a:r>
              <a:rPr lang="en-US" dirty="0"/>
              <a:t> to live in accordance with truth and universal moral laws</a:t>
            </a:r>
            <a:r>
              <a:rPr lang="en-US" dirty="0" smtClean="0"/>
              <a:t>.</a:t>
            </a:r>
          </a:p>
          <a:p>
            <a:r>
              <a:rPr lang="en-US" dirty="0" smtClean="0"/>
              <a:t>Human beings as capable of living together peacefully without the need for imposed order.</a:t>
            </a:r>
          </a:p>
          <a:p>
            <a:r>
              <a:rPr lang="en-US" dirty="0"/>
              <a:t>I</a:t>
            </a:r>
            <a:r>
              <a:rPr lang="en-US" dirty="0" smtClean="0"/>
              <a:t>t </a:t>
            </a:r>
            <a:r>
              <a:rPr lang="en-US" dirty="0"/>
              <a:t>is the corrupting influence of government and unnatural </a:t>
            </a:r>
            <a:r>
              <a:rPr lang="en-US" dirty="0" smtClean="0"/>
              <a:t>laws </a:t>
            </a:r>
            <a:r>
              <a:rPr lang="en-US" dirty="0"/>
              <a:t>that creates injustice, greed and </a:t>
            </a:r>
            <a:r>
              <a:rPr lang="en-US" dirty="0" smtClean="0"/>
              <a:t>aggression.</a:t>
            </a:r>
          </a:p>
          <a:p>
            <a:r>
              <a:rPr lang="en-US" dirty="0" smtClean="0"/>
              <a:t>Government </a:t>
            </a:r>
            <a:r>
              <a:rPr lang="en-US" dirty="0"/>
              <a:t>is not the solution to the problem of order, but its </a:t>
            </a:r>
            <a:r>
              <a:rPr lang="en-US" dirty="0" smtClean="0"/>
              <a:t>cause.</a:t>
            </a:r>
          </a:p>
          <a:p>
            <a:pPr marL="0" indent="0">
              <a:buNone/>
            </a:pPr>
            <a:endParaRPr lang="en-US" dirty="0"/>
          </a:p>
        </p:txBody>
      </p:sp>
    </p:spTree>
    <p:extLst>
      <p:ext uri="{BB962C8B-B14F-4D97-AF65-F5344CB8AC3E}">
        <p14:creationId xmlns:p14="http://schemas.microsoft.com/office/powerpoint/2010/main" val="101393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Themes: </a:t>
            </a:r>
            <a:br>
              <a:rPr lang="en-US" dirty="0"/>
            </a:br>
            <a:r>
              <a:rPr lang="en-US" dirty="0" smtClean="0"/>
              <a:t>3. Anti-clericalism </a:t>
            </a:r>
            <a:endParaRPr lang="en-US" dirty="0"/>
          </a:p>
        </p:txBody>
      </p:sp>
      <p:sp>
        <p:nvSpPr>
          <p:cNvPr id="3" name="Content Placeholder 2"/>
          <p:cNvSpPr>
            <a:spLocks noGrp="1"/>
          </p:cNvSpPr>
          <p:nvPr>
            <p:ph idx="1"/>
          </p:nvPr>
        </p:nvSpPr>
        <p:spPr/>
        <p:txBody>
          <a:bodyPr>
            <a:normAutofit fontScale="92500"/>
          </a:bodyPr>
          <a:lstStyle/>
          <a:p>
            <a:r>
              <a:rPr lang="en-US" dirty="0" smtClean="0"/>
              <a:t>A bitterness </a:t>
            </a:r>
            <a:r>
              <a:rPr lang="en-US" dirty="0"/>
              <a:t>towards the church as they have </a:t>
            </a:r>
            <a:r>
              <a:rPr lang="en-US" dirty="0" smtClean="0"/>
              <a:t>expressed towards </a:t>
            </a:r>
            <a:r>
              <a:rPr lang="en-US" dirty="0"/>
              <a:t>the state, particularly in the nineteenth century</a:t>
            </a:r>
            <a:r>
              <a:rPr lang="en-US" dirty="0" smtClean="0"/>
              <a:t>.</a:t>
            </a:r>
          </a:p>
          <a:p>
            <a:r>
              <a:rPr lang="en-US" dirty="0" smtClean="0"/>
              <a:t>For </a:t>
            </a:r>
            <a:r>
              <a:rPr lang="en-US" dirty="0"/>
              <a:t>anarchists such as Proudhon and Bakunin, an anarchist political philosophy had to be based on the rejection of Christianity, because only then could human beings be regarded as free and independent</a:t>
            </a:r>
            <a:r>
              <a:rPr lang="en-US" dirty="0" smtClean="0"/>
              <a:t>.</a:t>
            </a:r>
          </a:p>
          <a:p>
            <a:r>
              <a:rPr lang="en-US" dirty="0"/>
              <a:t>A</a:t>
            </a:r>
            <a:r>
              <a:rPr lang="en-US" dirty="0" smtClean="0"/>
              <a:t>narchists </a:t>
            </a:r>
            <a:r>
              <a:rPr lang="en-US" dirty="0"/>
              <a:t>do not reject the religious impulse altogether. There is a clear mystical strain within anarchism. </a:t>
            </a:r>
          </a:p>
        </p:txBody>
      </p:sp>
    </p:spTree>
    <p:extLst>
      <p:ext uri="{BB962C8B-B14F-4D97-AF65-F5344CB8AC3E}">
        <p14:creationId xmlns:p14="http://schemas.microsoft.com/office/powerpoint/2010/main" val="194250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Themes: </a:t>
            </a:r>
            <a:r>
              <a:rPr lang="en-US" dirty="0" smtClean="0"/>
              <a:t>4. Economics</a:t>
            </a:r>
            <a:endParaRPr lang="en-US" dirty="0"/>
          </a:p>
        </p:txBody>
      </p:sp>
      <p:sp>
        <p:nvSpPr>
          <p:cNvPr id="3" name="Content Placeholder 2"/>
          <p:cNvSpPr>
            <a:spLocks noGrp="1"/>
          </p:cNvSpPr>
          <p:nvPr>
            <p:ph idx="1"/>
          </p:nvPr>
        </p:nvSpPr>
        <p:spPr/>
        <p:txBody>
          <a:bodyPr>
            <a:normAutofit fontScale="85000" lnSpcReduction="10000"/>
          </a:bodyPr>
          <a:lstStyle/>
          <a:p>
            <a:r>
              <a:rPr lang="en-US" dirty="0"/>
              <a:t>D</a:t>
            </a:r>
            <a:r>
              <a:rPr lang="en-US" dirty="0" smtClean="0"/>
              <a:t>istaste </a:t>
            </a:r>
            <a:r>
              <a:rPr lang="en-US" dirty="0"/>
              <a:t>for the economic systems that dominated much of the twentieth century. All anarchists oppose the ‘managed capitalism</a:t>
            </a:r>
            <a:r>
              <a:rPr lang="en-US" dirty="0" smtClean="0"/>
              <a:t>’ </a:t>
            </a:r>
            <a:r>
              <a:rPr lang="en-US" dirty="0"/>
              <a:t>in western countries after </a:t>
            </a:r>
            <a:r>
              <a:rPr lang="en-US" dirty="0" smtClean="0"/>
              <a:t>1945.</a:t>
            </a:r>
          </a:p>
          <a:p>
            <a:r>
              <a:rPr lang="en-US" dirty="0"/>
              <a:t>D</a:t>
            </a:r>
            <a:r>
              <a:rPr lang="en-US" dirty="0" smtClean="0"/>
              <a:t>isapproval </a:t>
            </a:r>
            <a:r>
              <a:rPr lang="en-US" dirty="0"/>
              <a:t>of Soviet-style ‘state </a:t>
            </a:r>
            <a:r>
              <a:rPr lang="en-US" dirty="0" smtClean="0"/>
              <a:t>socialism</a:t>
            </a:r>
          </a:p>
          <a:p>
            <a:r>
              <a:rPr lang="en-US" dirty="0" smtClean="0"/>
              <a:t>While </a:t>
            </a:r>
            <a:r>
              <a:rPr lang="en-US" dirty="0"/>
              <a:t>many anarchists acknowledge a kinship with socialism, based on a common distaste for property and inequality, others have defended property rights and even revered competitive capitalism. </a:t>
            </a:r>
            <a:endParaRPr lang="en-US" dirty="0" smtClean="0"/>
          </a:p>
          <a:p>
            <a:r>
              <a:rPr lang="en-US" dirty="0" smtClean="0"/>
              <a:t>This </a:t>
            </a:r>
            <a:r>
              <a:rPr lang="en-US" dirty="0"/>
              <a:t>highlights the distinction between the two major anarchist traditions, one of which is collectivist and the other individualist</a:t>
            </a:r>
            <a:r>
              <a:rPr lang="en-US" dirty="0" smtClean="0"/>
              <a:t>.</a:t>
            </a:r>
            <a:endParaRPr lang="en-US" dirty="0"/>
          </a:p>
          <a:p>
            <a:endParaRPr lang="en-US" dirty="0"/>
          </a:p>
        </p:txBody>
      </p:sp>
    </p:spTree>
    <p:extLst>
      <p:ext uri="{BB962C8B-B14F-4D97-AF65-F5344CB8AC3E}">
        <p14:creationId xmlns:p14="http://schemas.microsoft.com/office/powerpoint/2010/main" val="411907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posters-anarchism-bakunin.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101318" r="-101318"/>
          <a:stretch/>
        </p:blipFill>
        <p:spPr>
          <a:xfrm>
            <a:off x="-2307772" y="280012"/>
            <a:ext cx="13868092" cy="6527494"/>
          </a:xfrm>
        </p:spPr>
      </p:pic>
    </p:spTree>
    <p:extLst>
      <p:ext uri="{BB962C8B-B14F-4D97-AF65-F5344CB8AC3E}">
        <p14:creationId xmlns:p14="http://schemas.microsoft.com/office/powerpoint/2010/main" val="33113338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posters-anarchism-proudhon.jpg"/>
          <p:cNvPicPr>
            <a:picLocks noGrp="1" noChangeAspect="1"/>
          </p:cNvPicPr>
          <p:nvPr>
            <p:ph idx="1"/>
          </p:nvPr>
        </p:nvPicPr>
        <p:blipFill>
          <a:blip r:embed="rId2" cstate="print">
            <a:extLst>
              <a:ext uri="{28A0092B-C50C-407E-A947-70E740481C1C}">
                <a14:useLocalDpi xmlns:a14="http://schemas.microsoft.com/office/drawing/2010/main"/>
              </a:ext>
            </a:extLst>
          </a:blip>
          <a:srcRect l="-101312" r="-101312"/>
          <a:stretch>
            <a:fillRect/>
          </a:stretch>
        </p:blipFill>
        <p:spPr>
          <a:xfrm>
            <a:off x="-1727200" y="319088"/>
            <a:ext cx="12812713" cy="6030912"/>
          </a:xfrm>
        </p:spPr>
      </p:pic>
    </p:spTree>
    <p:extLst>
      <p:ext uri="{BB962C8B-B14F-4D97-AF65-F5344CB8AC3E}">
        <p14:creationId xmlns:p14="http://schemas.microsoft.com/office/powerpoint/2010/main" val="39640490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posters-anarchism-kropotkin.jpg"/>
          <p:cNvPicPr>
            <a:picLocks noGrp="1" noChangeAspect="1"/>
          </p:cNvPicPr>
          <p:nvPr>
            <p:ph idx="1"/>
          </p:nvPr>
        </p:nvPicPr>
        <p:blipFill>
          <a:blip r:embed="rId2" cstate="print">
            <a:extLst>
              <a:ext uri="{28A0092B-C50C-407E-A947-70E740481C1C}">
                <a14:useLocalDpi xmlns:a14="http://schemas.microsoft.com/office/drawing/2010/main"/>
              </a:ext>
            </a:extLst>
          </a:blip>
          <a:srcRect l="-100647" r="-100647"/>
          <a:stretch>
            <a:fillRect/>
          </a:stretch>
        </p:blipFill>
        <p:spPr>
          <a:xfrm>
            <a:off x="-1963058" y="865522"/>
            <a:ext cx="12322832" cy="5800164"/>
          </a:xfrm>
        </p:spPr>
      </p:pic>
    </p:spTree>
    <p:extLst>
      <p:ext uri="{BB962C8B-B14F-4D97-AF65-F5344CB8AC3E}">
        <p14:creationId xmlns:p14="http://schemas.microsoft.com/office/powerpoint/2010/main" val="20239792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posters-anarchism-goldman.jpg"/>
          <p:cNvPicPr>
            <a:picLocks noGrp="1" noChangeAspect="1"/>
          </p:cNvPicPr>
          <p:nvPr>
            <p:ph idx="1"/>
          </p:nvPr>
        </p:nvPicPr>
        <p:blipFill>
          <a:blip r:embed="rId2" cstate="print">
            <a:extLst>
              <a:ext uri="{28A0092B-C50C-407E-A947-70E740481C1C}">
                <a14:useLocalDpi xmlns:a14="http://schemas.microsoft.com/office/drawing/2010/main"/>
              </a:ext>
            </a:extLst>
          </a:blip>
          <a:srcRect l="-100745" r="-100745"/>
          <a:stretch>
            <a:fillRect/>
          </a:stretch>
        </p:blipFill>
        <p:spPr>
          <a:xfrm>
            <a:off x="-1854200" y="792950"/>
            <a:ext cx="12322832" cy="5800164"/>
          </a:xfrm>
        </p:spPr>
      </p:pic>
    </p:spTree>
    <p:extLst>
      <p:ext uri="{BB962C8B-B14F-4D97-AF65-F5344CB8AC3E}">
        <p14:creationId xmlns:p14="http://schemas.microsoft.com/office/powerpoint/2010/main" val="4178300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posters-anarchism-stirner.jpg"/>
          <p:cNvPicPr>
            <a:picLocks noGrp="1" noChangeAspect="1"/>
          </p:cNvPicPr>
          <p:nvPr>
            <p:ph idx="1"/>
          </p:nvPr>
        </p:nvPicPr>
        <p:blipFill>
          <a:blip r:embed="rId2" cstate="print">
            <a:extLst>
              <a:ext uri="{28A0092B-C50C-407E-A947-70E740481C1C}">
                <a14:useLocalDpi xmlns:a14="http://schemas.microsoft.com/office/drawing/2010/main"/>
              </a:ext>
            </a:extLst>
          </a:blip>
          <a:srcRect l="-100981" r="-100981"/>
          <a:stretch>
            <a:fillRect/>
          </a:stretch>
        </p:blipFill>
        <p:spPr>
          <a:xfrm>
            <a:off x="-1545771" y="517721"/>
            <a:ext cx="12946120" cy="6093536"/>
          </a:xfrm>
        </p:spPr>
      </p:pic>
    </p:spTree>
    <p:extLst>
      <p:ext uri="{BB962C8B-B14F-4D97-AF65-F5344CB8AC3E}">
        <p14:creationId xmlns:p14="http://schemas.microsoft.com/office/powerpoint/2010/main" val="11343120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Anarkhos</a:t>
            </a:r>
            <a:r>
              <a:rPr lang="en-US" dirty="0" smtClean="0"/>
              <a:t> </a:t>
            </a:r>
            <a:r>
              <a:rPr lang="mr-IN" dirty="0" smtClean="0"/>
              <a:t>–</a:t>
            </a:r>
            <a:r>
              <a:rPr lang="en-US" dirty="0" smtClean="0"/>
              <a:t> without rule (in a pejorative sense) </a:t>
            </a:r>
          </a:p>
          <a:p>
            <a:r>
              <a:rPr lang="en-US" dirty="0" smtClean="0"/>
              <a:t>Its identification with chaos and terror, disobedience and destruction </a:t>
            </a:r>
            <a:r>
              <a:rPr lang="mr-IN" dirty="0" smtClean="0"/>
              <a:t>–</a:t>
            </a:r>
            <a:r>
              <a:rPr lang="en-US" dirty="0" smtClean="0"/>
              <a:t> Anarchists’ relationship with terror </a:t>
            </a:r>
          </a:p>
          <a:p>
            <a:r>
              <a:rPr lang="en-US" dirty="0" err="1"/>
              <a:t>D</a:t>
            </a:r>
            <a:r>
              <a:rPr lang="en-US" dirty="0" err="1" smtClean="0"/>
              <a:t>aoist</a:t>
            </a:r>
            <a:r>
              <a:rPr lang="en-US" dirty="0" smtClean="0"/>
              <a:t> and Buddhist ideas, English </a:t>
            </a:r>
            <a:r>
              <a:rPr lang="en-US" dirty="0"/>
              <a:t>C</a:t>
            </a:r>
            <a:r>
              <a:rPr lang="en-US" dirty="0" smtClean="0"/>
              <a:t>ivil War</a:t>
            </a:r>
          </a:p>
          <a:p>
            <a:r>
              <a:rPr lang="en-US" dirty="0" smtClean="0"/>
              <a:t>Godwin, 1793, first anarchist ideas</a:t>
            </a:r>
          </a:p>
          <a:p>
            <a:r>
              <a:rPr lang="en-US" dirty="0" smtClean="0"/>
              <a:t>Proudhon, first self claimed anarchist</a:t>
            </a:r>
            <a:endParaRPr lang="en-US" dirty="0"/>
          </a:p>
        </p:txBody>
      </p:sp>
    </p:spTree>
    <p:extLst>
      <p:ext uri="{BB962C8B-B14F-4D97-AF65-F5344CB8AC3E}">
        <p14:creationId xmlns:p14="http://schemas.microsoft.com/office/powerpoint/2010/main" val="2021524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19</a:t>
            </a:r>
            <a:r>
              <a:rPr lang="en-US" baseline="30000" dirty="0" smtClean="0"/>
              <a:t>th</a:t>
            </a:r>
            <a:r>
              <a:rPr lang="en-US" dirty="0" smtClean="0"/>
              <a:t> century </a:t>
            </a:r>
            <a:r>
              <a:rPr lang="mr-IN" dirty="0" smtClean="0"/>
              <a:t>–</a:t>
            </a:r>
            <a:r>
              <a:rPr lang="en-US" dirty="0" smtClean="0"/>
              <a:t>cooperation with the communists </a:t>
            </a:r>
          </a:p>
          <a:p>
            <a:r>
              <a:rPr lang="en-US" dirty="0" smtClean="0"/>
              <a:t>2 revolutions of 20</a:t>
            </a:r>
            <a:r>
              <a:rPr lang="en-US" baseline="30000" dirty="0" smtClean="0"/>
              <a:t>th</a:t>
            </a:r>
            <a:r>
              <a:rPr lang="en-US" dirty="0" smtClean="0"/>
              <a:t> century </a:t>
            </a:r>
          </a:p>
          <a:p>
            <a:pPr lvl="1"/>
            <a:r>
              <a:rPr lang="en-US" dirty="0" smtClean="0"/>
              <a:t>1. October Revolution</a:t>
            </a:r>
          </a:p>
          <a:p>
            <a:pPr lvl="1"/>
            <a:r>
              <a:rPr lang="en-US" dirty="0" smtClean="0"/>
              <a:t>2. Spanish Civil War</a:t>
            </a:r>
          </a:p>
          <a:p>
            <a:pPr marL="457200" lvl="1" indent="0">
              <a:buNone/>
            </a:pPr>
            <a:endParaRPr lang="en-US" dirty="0" smtClean="0"/>
          </a:p>
          <a:p>
            <a:pPr lvl="1">
              <a:buFontTx/>
              <a:buChar char="-"/>
            </a:pPr>
            <a:r>
              <a:rPr lang="en-US" dirty="0" smtClean="0"/>
              <a:t>1945-1960 death of anarchism</a:t>
            </a:r>
          </a:p>
          <a:p>
            <a:pPr lvl="1">
              <a:buFontTx/>
              <a:buChar char="-"/>
            </a:pPr>
            <a:r>
              <a:rPr lang="en-US" dirty="0" smtClean="0"/>
              <a:t>1968 </a:t>
            </a:r>
            <a:r>
              <a:rPr lang="mr-IN" dirty="0" smtClean="0"/>
              <a:t>–</a:t>
            </a:r>
            <a:r>
              <a:rPr lang="en-US" dirty="0" smtClean="0"/>
              <a:t> rebirth (peace, feminist and green movements)</a:t>
            </a:r>
          </a:p>
          <a:p>
            <a:pPr lvl="1">
              <a:buFontTx/>
              <a:buChar char="-"/>
            </a:pPr>
            <a:r>
              <a:rPr lang="en-US" dirty="0" smtClean="0"/>
              <a:t>1990s </a:t>
            </a:r>
            <a:r>
              <a:rPr lang="mr-IN" dirty="0" smtClean="0"/>
              <a:t>–</a:t>
            </a:r>
            <a:r>
              <a:rPr lang="en-US" dirty="0" smtClean="0"/>
              <a:t> Neo-anarchism? (Anti-globalization movements, Occupy, </a:t>
            </a:r>
            <a:r>
              <a:rPr lang="en-US" dirty="0" err="1" smtClean="0"/>
              <a:t>Gezi</a:t>
            </a:r>
            <a:r>
              <a:rPr lang="en-US" dirty="0"/>
              <a:t> </a:t>
            </a:r>
            <a:r>
              <a:rPr lang="en-US" dirty="0" smtClean="0"/>
              <a:t>etc.)  </a:t>
            </a:r>
          </a:p>
          <a:p>
            <a:pPr lvl="1">
              <a:buFontTx/>
              <a:buChar char="-"/>
            </a:pPr>
            <a:endParaRPr lang="en-US" dirty="0" smtClean="0"/>
          </a:p>
          <a:p>
            <a:pPr lvl="1"/>
            <a:endParaRPr lang="en-US" dirty="0" smtClean="0"/>
          </a:p>
        </p:txBody>
      </p:sp>
    </p:spTree>
    <p:extLst>
      <p:ext uri="{BB962C8B-B14F-4D97-AF65-F5344CB8AC3E}">
        <p14:creationId xmlns:p14="http://schemas.microsoft.com/office/powerpoint/2010/main" val="369493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joli-mai-68-protest-slogans.jpg"/>
          <p:cNvPicPr>
            <a:picLocks noGrp="1" noChangeAspect="1"/>
          </p:cNvPicPr>
          <p:nvPr>
            <p:ph idx="1"/>
          </p:nvPr>
        </p:nvPicPr>
        <p:blipFill>
          <a:blip r:embed="rId2" cstate="print">
            <a:extLst>
              <a:ext uri="{28A0092B-C50C-407E-A947-70E740481C1C}">
                <a14:useLocalDpi xmlns:a14="http://schemas.microsoft.com/office/drawing/2010/main"/>
              </a:ext>
            </a:extLst>
          </a:blip>
          <a:srcRect l="-16388" r="-16388"/>
          <a:stretch>
            <a:fillRect/>
          </a:stretch>
        </p:blipFill>
        <p:spPr>
          <a:xfrm>
            <a:off x="-1024146" y="503238"/>
            <a:ext cx="10696096" cy="5932931"/>
          </a:xfrm>
        </p:spPr>
      </p:pic>
    </p:spTree>
    <p:extLst>
      <p:ext uri="{BB962C8B-B14F-4D97-AF65-F5344CB8AC3E}">
        <p14:creationId xmlns:p14="http://schemas.microsoft.com/office/powerpoint/2010/main" val="175426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Rule of the anarchists? No anarchist society. Anarchism never ruled.  (Closest were the two revolutions of 20</a:t>
            </a:r>
            <a:r>
              <a:rPr lang="en-US" baseline="30000" dirty="0" smtClean="0"/>
              <a:t>th</a:t>
            </a:r>
            <a:r>
              <a:rPr lang="en-US" dirty="0" smtClean="0"/>
              <a:t> century.)</a:t>
            </a:r>
          </a:p>
          <a:p>
            <a:r>
              <a:rPr lang="en-US" dirty="0" smtClean="0"/>
              <a:t>3 problems</a:t>
            </a:r>
          </a:p>
          <a:p>
            <a:pPr marL="0" indent="0">
              <a:buNone/>
            </a:pPr>
            <a:r>
              <a:rPr lang="en-US" dirty="0"/>
              <a:t>	</a:t>
            </a:r>
            <a:r>
              <a:rPr lang="en-US" dirty="0" smtClean="0"/>
              <a:t>1. abolishment of the state </a:t>
            </a:r>
            <a:r>
              <a:rPr lang="mr-IN" dirty="0" smtClean="0"/>
              <a:t>–</a:t>
            </a:r>
            <a:r>
              <a:rPr lang="en-US" dirty="0" smtClean="0"/>
              <a:t> realistic?</a:t>
            </a:r>
          </a:p>
          <a:p>
            <a:pPr marL="0" indent="0">
              <a:buNone/>
            </a:pPr>
            <a:r>
              <a:rPr lang="en-US" dirty="0"/>
              <a:t>	</a:t>
            </a:r>
            <a:r>
              <a:rPr lang="en-US" dirty="0" smtClean="0"/>
              <a:t>2. Political organizations of the anarchists</a:t>
            </a:r>
          </a:p>
          <a:p>
            <a:pPr marL="0" indent="0">
              <a:buNone/>
            </a:pPr>
            <a:r>
              <a:rPr lang="en-US" dirty="0"/>
              <a:t>	</a:t>
            </a:r>
            <a:r>
              <a:rPr lang="en-US" dirty="0" smtClean="0"/>
              <a:t>3. A river of ideas </a:t>
            </a:r>
            <a:endParaRPr lang="en-US" dirty="0"/>
          </a:p>
        </p:txBody>
      </p:sp>
    </p:spTree>
    <p:extLst>
      <p:ext uri="{BB962C8B-B14F-4D97-AF65-F5344CB8AC3E}">
        <p14:creationId xmlns:p14="http://schemas.microsoft.com/office/powerpoint/2010/main" val="2463324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Themes</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narchists </a:t>
            </a:r>
            <a:r>
              <a:rPr lang="en-US" dirty="0"/>
              <a:t>do not share a common view of human nature</a:t>
            </a:r>
            <a:r>
              <a:rPr lang="en-US" dirty="0" smtClean="0"/>
              <a:t>.</a:t>
            </a:r>
          </a:p>
          <a:p>
            <a:r>
              <a:rPr lang="en-US" dirty="0"/>
              <a:t>A</a:t>
            </a:r>
            <a:r>
              <a:rPr lang="en-US" dirty="0" smtClean="0"/>
              <a:t>narchism </a:t>
            </a:r>
            <a:r>
              <a:rPr lang="en-US" dirty="0"/>
              <a:t>draws from two quite different ideological traditions: liberalism and socialism. This has resulted in rival individualist and collectivist forms of anarchism</a:t>
            </a:r>
            <a:r>
              <a:rPr lang="en-US" dirty="0" smtClean="0"/>
              <a:t>.</a:t>
            </a:r>
            <a:endParaRPr lang="en-US" dirty="0"/>
          </a:p>
          <a:p>
            <a:endParaRPr lang="en-US" dirty="0"/>
          </a:p>
        </p:txBody>
      </p:sp>
    </p:spTree>
    <p:extLst>
      <p:ext uri="{BB962C8B-B14F-4D97-AF65-F5344CB8AC3E}">
        <p14:creationId xmlns:p14="http://schemas.microsoft.com/office/powerpoint/2010/main" val="130340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Themes: </a:t>
            </a:r>
            <a:br>
              <a:rPr lang="en-US" dirty="0" smtClean="0"/>
            </a:br>
            <a:r>
              <a:rPr lang="en-US" dirty="0" smtClean="0"/>
              <a:t>1. Anti-</a:t>
            </a:r>
            <a:r>
              <a:rPr lang="en-US" dirty="0" err="1" smtClean="0"/>
              <a:t>statism</a:t>
            </a:r>
            <a:endParaRPr lang="en-US" dirty="0"/>
          </a:p>
        </p:txBody>
      </p:sp>
      <p:sp>
        <p:nvSpPr>
          <p:cNvPr id="3" name="Content Placeholder 2"/>
          <p:cNvSpPr>
            <a:spLocks noGrp="1"/>
          </p:cNvSpPr>
          <p:nvPr>
            <p:ph idx="1"/>
          </p:nvPr>
        </p:nvSpPr>
        <p:spPr/>
        <p:txBody>
          <a:bodyPr>
            <a:normAutofit/>
          </a:bodyPr>
          <a:lstStyle/>
          <a:p>
            <a:r>
              <a:rPr lang="en-US" dirty="0" smtClean="0"/>
              <a:t>Authority as an offence against the principles of freedom and equality </a:t>
            </a:r>
          </a:p>
          <a:p>
            <a:r>
              <a:rPr lang="en-US" dirty="0" smtClean="0"/>
              <a:t>Authority as damaging and corrupting both those who are subject to authority and those who are in authority. </a:t>
            </a:r>
          </a:p>
          <a:p>
            <a:r>
              <a:rPr lang="en-US" dirty="0"/>
              <a:t>T</a:t>
            </a:r>
            <a:r>
              <a:rPr lang="en-US" dirty="0" smtClean="0"/>
              <a:t>he </a:t>
            </a:r>
            <a:r>
              <a:rPr lang="en-US" dirty="0"/>
              <a:t>anarchist critique of authority usually focuses on political authority, especially when it is backed up by the machinery of the modern state. </a:t>
            </a:r>
          </a:p>
        </p:txBody>
      </p:sp>
    </p:spTree>
    <p:extLst>
      <p:ext uri="{BB962C8B-B14F-4D97-AF65-F5344CB8AC3E}">
        <p14:creationId xmlns:p14="http://schemas.microsoft.com/office/powerpoint/2010/main" val="232619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State authority as compulsory (rejection of the liberal notion of social contract)</a:t>
            </a:r>
          </a:p>
          <a:p>
            <a:r>
              <a:rPr lang="en-US" dirty="0" smtClean="0"/>
              <a:t>State as a coercive body: Obedience is produced with the threat of punishment. </a:t>
            </a:r>
          </a:p>
          <a:p>
            <a:r>
              <a:rPr lang="en-US" dirty="0" smtClean="0"/>
              <a:t>State authority as exploitative </a:t>
            </a:r>
          </a:p>
          <a:p>
            <a:r>
              <a:rPr lang="en-US" dirty="0"/>
              <a:t>State authority as </a:t>
            </a:r>
            <a:r>
              <a:rPr lang="en-US" dirty="0" smtClean="0"/>
              <a:t>destructive: “</a:t>
            </a:r>
            <a:r>
              <a:rPr lang="en-US" dirty="0"/>
              <a:t>War’, as the US anarchist Randolph Bourne (1886–1918) suggested, ‘is the health of the </a:t>
            </a:r>
            <a:r>
              <a:rPr lang="en-US" dirty="0" smtClean="0"/>
              <a:t>State.’ </a:t>
            </a:r>
          </a:p>
          <a:p>
            <a:r>
              <a:rPr lang="en-US" dirty="0" smtClean="0"/>
              <a:t>Anti-militarist strain in anarchism (Militarism </a:t>
            </a:r>
            <a:r>
              <a:rPr lang="en-US" dirty="0"/>
              <a:t>as an ideology glorifying war; the propensity to use force, military build-</a:t>
            </a:r>
            <a:r>
              <a:rPr lang="en-US" dirty="0" smtClean="0"/>
              <a:t>up).</a:t>
            </a:r>
            <a:endParaRPr lang="en-US" dirty="0"/>
          </a:p>
          <a:p>
            <a:endParaRPr lang="en-US" dirty="0"/>
          </a:p>
        </p:txBody>
      </p:sp>
    </p:spTree>
    <p:extLst>
      <p:ext uri="{BB962C8B-B14F-4D97-AF65-F5344CB8AC3E}">
        <p14:creationId xmlns:p14="http://schemas.microsoft.com/office/powerpoint/2010/main" val="194611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20-04-01 at 00.10.00.png"/>
          <p:cNvPicPr>
            <a:picLocks noGrp="1" noChangeAspect="1"/>
          </p:cNvPicPr>
          <p:nvPr>
            <p:ph idx="1"/>
          </p:nvPr>
        </p:nvPicPr>
        <p:blipFill>
          <a:blip r:embed="rId2" cstate="print">
            <a:extLst>
              <a:ext uri="{28A0092B-C50C-407E-A947-70E740481C1C}">
                <a14:useLocalDpi xmlns:a14="http://schemas.microsoft.com/office/drawing/2010/main"/>
              </a:ext>
            </a:extLst>
          </a:blip>
          <a:srcRect l="-9575" r="-9575"/>
          <a:stretch>
            <a:fillRect/>
          </a:stretch>
        </p:blipFill>
        <p:spPr>
          <a:xfrm>
            <a:off x="-136601" y="2052616"/>
            <a:ext cx="9280601" cy="3900068"/>
          </a:xfrm>
        </p:spPr>
      </p:pic>
    </p:spTree>
    <p:extLst>
      <p:ext uri="{BB962C8B-B14F-4D97-AF65-F5344CB8AC3E}">
        <p14:creationId xmlns:p14="http://schemas.microsoft.com/office/powerpoint/2010/main" val="360659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774</TotalTime>
  <Words>648</Words>
  <Application>Microsoft Macintosh PowerPoint</Application>
  <PresentationFormat>On-screen Show (4:3)</PresentationFormat>
  <Paragraphs>49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Folio</vt:lpstr>
      <vt:lpstr>Social and Political Movements </vt:lpstr>
      <vt:lpstr>PowerPoint Presentation</vt:lpstr>
      <vt:lpstr>PowerPoint Presentation</vt:lpstr>
      <vt:lpstr>PowerPoint Presentation</vt:lpstr>
      <vt:lpstr>PowerPoint Presentation</vt:lpstr>
      <vt:lpstr>Core Themes</vt:lpstr>
      <vt:lpstr>Core Themes:  1. Anti-statism</vt:lpstr>
      <vt:lpstr>PowerPoint Presentation</vt:lpstr>
      <vt:lpstr>PowerPoint Presentation</vt:lpstr>
      <vt:lpstr>PowerPoint Presentation</vt:lpstr>
      <vt:lpstr>Core Themes:  2. Natural Order</vt:lpstr>
      <vt:lpstr>Core Themes:  3. Anti-clericalism </vt:lpstr>
      <vt:lpstr>Core Themes: 4. Economics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Political Movements </dc:title>
  <dc:creator>setenay nil dogan</dc:creator>
  <cp:lastModifiedBy>setenay nil dogan</cp:lastModifiedBy>
  <cp:revision>14</cp:revision>
  <dcterms:created xsi:type="dcterms:W3CDTF">2020-03-31T21:00:24Z</dcterms:created>
  <dcterms:modified xsi:type="dcterms:W3CDTF">2020-04-01T09:54:37Z</dcterms:modified>
</cp:coreProperties>
</file>