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112" y="-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F459A-2FEC-254E-957D-1CAD5BA62836}" type="datetimeFigureOut">
              <a:rPr lang="en-US" smtClean="0"/>
              <a:t>12.11.20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04516-4003-F449-9FD0-F087A954C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316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F459A-2FEC-254E-957D-1CAD5BA62836}" type="datetimeFigureOut">
              <a:rPr lang="en-US" smtClean="0"/>
              <a:t>12.11.20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04516-4003-F449-9FD0-F087A954C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092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F459A-2FEC-254E-957D-1CAD5BA62836}" type="datetimeFigureOut">
              <a:rPr lang="en-US" smtClean="0"/>
              <a:t>12.11.20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04516-4003-F449-9FD0-F087A954C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454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F459A-2FEC-254E-957D-1CAD5BA62836}" type="datetimeFigureOut">
              <a:rPr lang="en-US" smtClean="0"/>
              <a:t>12.11.20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04516-4003-F449-9FD0-F087A954C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609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F459A-2FEC-254E-957D-1CAD5BA62836}" type="datetimeFigureOut">
              <a:rPr lang="en-US" smtClean="0"/>
              <a:t>12.11.20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04516-4003-F449-9FD0-F087A954C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256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F459A-2FEC-254E-957D-1CAD5BA62836}" type="datetimeFigureOut">
              <a:rPr lang="en-US" smtClean="0"/>
              <a:t>12.11.20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04516-4003-F449-9FD0-F087A954C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6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F459A-2FEC-254E-957D-1CAD5BA62836}" type="datetimeFigureOut">
              <a:rPr lang="en-US" smtClean="0"/>
              <a:t>12.11.20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04516-4003-F449-9FD0-F087A954C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968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F459A-2FEC-254E-957D-1CAD5BA62836}" type="datetimeFigureOut">
              <a:rPr lang="en-US" smtClean="0"/>
              <a:t>12.11.20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04516-4003-F449-9FD0-F087A954C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948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F459A-2FEC-254E-957D-1CAD5BA62836}" type="datetimeFigureOut">
              <a:rPr lang="en-US" smtClean="0"/>
              <a:t>12.11.20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04516-4003-F449-9FD0-F087A954C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31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F459A-2FEC-254E-957D-1CAD5BA62836}" type="datetimeFigureOut">
              <a:rPr lang="en-US" smtClean="0"/>
              <a:t>12.11.20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04516-4003-F449-9FD0-F087A954C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114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F459A-2FEC-254E-957D-1CAD5BA62836}" type="datetimeFigureOut">
              <a:rPr lang="en-US" smtClean="0"/>
              <a:t>12.11.20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04516-4003-F449-9FD0-F087A954C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142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F459A-2FEC-254E-957D-1CAD5BA62836}" type="datetimeFigureOut">
              <a:rPr lang="en-US" smtClean="0"/>
              <a:t>12.11.20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04516-4003-F449-9FD0-F087A954C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434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Politics and Social Movements in the 20</a:t>
            </a:r>
            <a:r>
              <a:rPr lang="en-US" baseline="30000" dirty="0" smtClean="0"/>
              <a:t>th</a:t>
            </a:r>
            <a:r>
              <a:rPr lang="en-US" dirty="0" smtClean="0"/>
              <a:t> century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Setenay Nil </a:t>
            </a:r>
            <a:r>
              <a:rPr lang="en-US" dirty="0" err="1" smtClean="0"/>
              <a:t>Doğan</a:t>
            </a:r>
            <a:endParaRPr lang="en-US" dirty="0" smtClean="0"/>
          </a:p>
          <a:p>
            <a:r>
              <a:rPr lang="en-US" dirty="0" smtClean="0"/>
              <a:t>WWI &amp; Bolshevik Revolution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1722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creen Shot 2020-11-12 at 05.27.47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7294" r="-57294"/>
          <a:stretch>
            <a:fillRect/>
          </a:stretch>
        </p:blipFill>
        <p:spPr>
          <a:xfrm>
            <a:off x="-745958" y="274639"/>
            <a:ext cx="10639882" cy="6265946"/>
          </a:xfrm>
        </p:spPr>
      </p:pic>
    </p:spTree>
    <p:extLst>
      <p:ext uri="{BB962C8B-B14F-4D97-AF65-F5344CB8AC3E}">
        <p14:creationId xmlns:p14="http://schemas.microsoft.com/office/powerpoint/2010/main" val="1963850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Crisis element.</a:t>
            </a:r>
          </a:p>
          <a:p>
            <a:r>
              <a:rPr lang="en-US" dirty="0" smtClean="0"/>
              <a:t>Armament of the revolution</a:t>
            </a:r>
          </a:p>
          <a:p>
            <a:r>
              <a:rPr lang="en-US" dirty="0" smtClean="0"/>
              <a:t>Propaganda </a:t>
            </a:r>
            <a:r>
              <a:rPr lang="mr-IN" dirty="0" smtClean="0"/>
              <a:t>–</a:t>
            </a:r>
            <a:r>
              <a:rPr lang="en-US" smtClean="0"/>
              <a:t> barracks </a:t>
            </a:r>
          </a:p>
          <a:p>
            <a:endParaRPr lang="en-US" dirty="0" smtClean="0"/>
          </a:p>
          <a:p>
            <a:r>
              <a:rPr lang="en-US" dirty="0" smtClean="0"/>
              <a:t>“To </a:t>
            </a:r>
            <a:r>
              <a:rPr lang="en-US" dirty="0"/>
              <a:t>the east, Russia was engaged in the vast experiment of building a new society. </a:t>
            </a:r>
            <a:r>
              <a:rPr lang="en-US" dirty="0" smtClean="0"/>
              <a:t>In </a:t>
            </a:r>
            <a:r>
              <a:rPr lang="en-US" dirty="0"/>
              <a:t>the west, the absence of war was not peace</a:t>
            </a:r>
            <a:r>
              <a:rPr lang="en-US" dirty="0" smtClean="0"/>
              <a:t>.”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902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SELLING THE GREAT WAR </a:t>
            </a:r>
            <a:r>
              <a:rPr lang="mr-IN" b="1" dirty="0" smtClean="0"/>
              <a:t>–</a:t>
            </a:r>
            <a:r>
              <a:rPr lang="en-US" b="1" dirty="0" smtClean="0"/>
              <a:t> advertising </a:t>
            </a:r>
            <a:endParaRPr lang="en-US" dirty="0" smtClean="0"/>
          </a:p>
          <a:p>
            <a:r>
              <a:rPr lang="en-US" dirty="0"/>
              <a:t>MOBILIZING THE HOME FRONT </a:t>
            </a:r>
            <a:endParaRPr lang="en-US" dirty="0" smtClean="0"/>
          </a:p>
          <a:p>
            <a:r>
              <a:rPr lang="en-US" dirty="0" smtClean="0"/>
              <a:t>The centrality </a:t>
            </a:r>
            <a:r>
              <a:rPr lang="en-US" dirty="0"/>
              <a:t>of women's work to the waging of a new kind of war in the </a:t>
            </a:r>
            <a:r>
              <a:rPr lang="en-US" dirty="0" smtClean="0"/>
              <a:t>twentieth </a:t>
            </a:r>
            <a:r>
              <a:rPr lang="en-US" dirty="0"/>
              <a:t>century. The battlefront had to be backed up by a </a:t>
            </a:r>
            <a:r>
              <a:rPr lang="en-US" i="1" dirty="0"/>
              <a:t>home front-the </a:t>
            </a:r>
            <a:r>
              <a:rPr lang="en-US" dirty="0"/>
              <a:t>term used for the first time in the Great </a:t>
            </a:r>
            <a:r>
              <a:rPr lang="en-US" dirty="0" smtClean="0"/>
              <a:t>War- of </a:t>
            </a:r>
            <a:r>
              <a:rPr lang="en-US" dirty="0"/>
              <a:t>working men, women, and </a:t>
            </a:r>
            <a:r>
              <a:rPr lang="en-US" dirty="0" smtClean="0"/>
              <a:t>even </a:t>
            </a:r>
            <a:r>
              <a:rPr lang="en-US" dirty="0"/>
              <a:t>children. </a:t>
            </a:r>
            <a:endParaRPr lang="en-US" dirty="0" smtClean="0"/>
          </a:p>
          <a:p>
            <a:r>
              <a:rPr lang="en-US" dirty="0" smtClean="0"/>
              <a:t>Justice, national glory --- personal sacrifice </a:t>
            </a:r>
          </a:p>
          <a:p>
            <a:r>
              <a:rPr lang="en-US" dirty="0"/>
              <a:t>Selling the Great War </a:t>
            </a:r>
            <a:r>
              <a:rPr lang="en-US" dirty="0" smtClean="0"/>
              <a:t>required </a:t>
            </a:r>
            <a:r>
              <a:rPr lang="en-US" dirty="0"/>
              <a:t>selectively communicating information and inspiring </a:t>
            </a:r>
            <a:r>
              <a:rPr lang="en-US" dirty="0" smtClean="0"/>
              <a:t>belief </a:t>
            </a:r>
            <a:r>
              <a:rPr lang="en-US" dirty="0"/>
              <a:t>and a commitment to total victory, </a:t>
            </a:r>
            <a:r>
              <a:rPr lang="en-US" u="sng" dirty="0"/>
              <a:t>no </a:t>
            </a:r>
            <a:r>
              <a:rPr lang="en-US" u="sng" dirty="0" smtClean="0"/>
              <a:t>matter </a:t>
            </a:r>
            <a:r>
              <a:rPr lang="en-US" u="sng" dirty="0"/>
              <a:t>how high the cost. </a:t>
            </a:r>
            <a:endParaRPr lang="en-US" u="sng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418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Expectations: “a quick and decisive war” </a:t>
            </a:r>
            <a:r>
              <a:rPr lang="en-US" dirty="0"/>
              <a:t>in which the fittest and most advanced nation would win. The hope was that war, when it </a:t>
            </a:r>
            <a:r>
              <a:rPr lang="en-US" dirty="0" smtClean="0"/>
              <a:t>came</a:t>
            </a:r>
            <a:r>
              <a:rPr lang="en-US" dirty="0"/>
              <a:t>, would be "over by Christmas</a:t>
            </a:r>
            <a:r>
              <a:rPr lang="en-US" dirty="0" smtClean="0"/>
              <a:t>.”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“a war to end all wars” </a:t>
            </a:r>
          </a:p>
          <a:p>
            <a:pPr marL="0" indent="0">
              <a:buNone/>
            </a:pPr>
            <a:r>
              <a:rPr lang="en-US" dirty="0"/>
              <a:t>The glory was the promise of ultimate victory in the "crusade for </a:t>
            </a:r>
            <a:r>
              <a:rPr lang="en-US" dirty="0" smtClean="0"/>
              <a:t>civilization</a:t>
            </a:r>
            <a:r>
              <a:rPr lang="en-US" dirty="0"/>
              <a:t>" that each nation's leaders held out to their people. </a:t>
            </a:r>
            <a:r>
              <a:rPr lang="en-US" dirty="0" smtClean="0"/>
              <a:t>-- </a:t>
            </a:r>
            <a:r>
              <a:rPr lang="en-US" dirty="0"/>
              <a:t>When war did </a:t>
            </a:r>
            <a:r>
              <a:rPr lang="en-US" dirty="0" smtClean="0"/>
              <a:t>come </a:t>
            </a:r>
            <a:r>
              <a:rPr lang="en-US" dirty="0"/>
              <a:t>in 1914, it was a choice, not an </a:t>
            </a:r>
            <a:r>
              <a:rPr lang="en-US" dirty="0" smtClean="0"/>
              <a:t>accident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985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creen Shot 2020-11-12 at 01.59.28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384" r="-6384"/>
          <a:stretch>
            <a:fillRect/>
          </a:stretch>
        </p:blipFill>
        <p:spPr>
          <a:xfrm>
            <a:off x="-465221" y="494632"/>
            <a:ext cx="9923862" cy="5631532"/>
          </a:xfrm>
        </p:spPr>
      </p:pic>
    </p:spTree>
    <p:extLst>
      <p:ext uri="{BB962C8B-B14F-4D97-AF65-F5344CB8AC3E}">
        <p14:creationId xmlns:p14="http://schemas.microsoft.com/office/powerpoint/2010/main" val="171344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History’s first total war </a:t>
            </a:r>
            <a:r>
              <a:rPr lang="mr-IN" dirty="0" smtClean="0"/>
              <a:t>–</a:t>
            </a:r>
            <a:r>
              <a:rPr lang="en-US" dirty="0" smtClean="0"/>
              <a:t> a war of people’s, not only armies</a:t>
            </a:r>
          </a:p>
          <a:p>
            <a:r>
              <a:rPr lang="en-US" dirty="0" smtClean="0"/>
              <a:t>A war economy </a:t>
            </a:r>
            <a:r>
              <a:rPr lang="mr-IN" dirty="0" smtClean="0"/>
              <a:t>–</a:t>
            </a:r>
            <a:r>
              <a:rPr lang="en-US" dirty="0" smtClean="0"/>
              <a:t> government controls</a:t>
            </a:r>
          </a:p>
          <a:p>
            <a:r>
              <a:rPr lang="en-US" dirty="0"/>
              <a:t>Great </a:t>
            </a:r>
            <a:r>
              <a:rPr lang="en-US" dirty="0" smtClean="0"/>
              <a:t>Britain-- </a:t>
            </a:r>
            <a:r>
              <a:rPr lang="en-US" dirty="0"/>
              <a:t>there the number of women </a:t>
            </a:r>
            <a:r>
              <a:rPr lang="en-US" dirty="0" smtClean="0"/>
              <a:t>workers </a:t>
            </a:r>
            <a:r>
              <a:rPr lang="en-US" dirty="0"/>
              <a:t>jumped from 250,000 at the beginning of the war to five million by the war's end. </a:t>
            </a:r>
            <a:endParaRPr lang="en-US" dirty="0" smtClean="0"/>
          </a:p>
          <a:p>
            <a:r>
              <a:rPr lang="en-US" dirty="0" smtClean="0"/>
              <a:t>Work stoppages and strikes in 1916</a:t>
            </a:r>
          </a:p>
          <a:p>
            <a:r>
              <a:rPr lang="en-US" dirty="0" smtClean="0"/>
              <a:t>Silencing of dissent-- </a:t>
            </a:r>
            <a:r>
              <a:rPr lang="en-US" dirty="0"/>
              <a:t>criticism of the government became treason. Censorship was enforced and propaganda became more virulent. </a:t>
            </a:r>
            <a:r>
              <a:rPr lang="en-US" dirty="0" smtClean="0"/>
              <a:t>+ </a:t>
            </a:r>
            <a:r>
              <a:rPr lang="en-US" dirty="0"/>
              <a:t>Every warring nation sought to promote dissension from within the societies of its enemies.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892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events proved decisive in 1917 in determining the course of the war: the collapse of the Russian army and the entry of the United States into the war.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00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World peace and its protection </a:t>
            </a:r>
            <a:r>
              <a:rPr lang="mr-IN" dirty="0" smtClean="0"/>
              <a:t>–</a:t>
            </a:r>
            <a:r>
              <a:rPr lang="en-US" dirty="0" smtClean="0"/>
              <a:t> League of Nations --- United Nations after the WWII</a:t>
            </a:r>
          </a:p>
          <a:p>
            <a:pPr marL="0" indent="0">
              <a:buNone/>
            </a:pPr>
            <a:r>
              <a:rPr lang="en-US" dirty="0" smtClean="0"/>
              <a:t>Failure of empires, birth of new nation-states and new national identities </a:t>
            </a:r>
          </a:p>
          <a:p>
            <a:pPr marL="0" indent="0">
              <a:buNone/>
            </a:pPr>
            <a:r>
              <a:rPr lang="en-US" dirty="0" smtClean="0"/>
              <a:t>Peace treaties </a:t>
            </a:r>
            <a:r>
              <a:rPr lang="mr-IN" dirty="0" smtClean="0"/>
              <a:t>–</a:t>
            </a:r>
            <a:r>
              <a:rPr lang="en-US" dirty="0" smtClean="0"/>
              <a:t> diplomatic failure in terms of establishing peace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72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Bolshevik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Tsar Nicholas 11 (1894- 1917), presided over an empire in the process of </a:t>
            </a:r>
            <a:r>
              <a:rPr lang="en-US" dirty="0" smtClean="0"/>
              <a:t>modernization </a:t>
            </a:r>
            <a:r>
              <a:rPr lang="en-US" dirty="0"/>
              <a:t>with widening social divisions in 1914. </a:t>
            </a:r>
            <a:endParaRPr lang="en-US" dirty="0" smtClean="0"/>
          </a:p>
          <a:p>
            <a:r>
              <a:rPr lang="en-US" dirty="0" smtClean="0"/>
              <a:t>Still a peasant population, 80%</a:t>
            </a:r>
          </a:p>
          <a:p>
            <a:r>
              <a:rPr lang="en-US" dirty="0" smtClean="0"/>
              <a:t>With the revolution of March 1917 </a:t>
            </a:r>
            <a:r>
              <a:rPr lang="mr-IN" dirty="0" smtClean="0"/>
              <a:t>–</a:t>
            </a:r>
            <a:r>
              <a:rPr lang="en-US" dirty="0" smtClean="0"/>
              <a:t> a political duality emerged. </a:t>
            </a:r>
            <a:r>
              <a:rPr lang="en-US" dirty="0"/>
              <a:t>P</a:t>
            </a:r>
            <a:r>
              <a:rPr lang="en-US" dirty="0" smtClean="0"/>
              <a:t>rovincial government + the Soviets (committees </a:t>
            </a:r>
            <a:r>
              <a:rPr lang="en-US" dirty="0"/>
              <a:t>or councils elected by workers and soldiers and supported by radical lawyers, journalists, and intellectuals in favor of socialist self- </a:t>
            </a:r>
            <a:r>
              <a:rPr lang="en-US" dirty="0" smtClean="0"/>
              <a:t>rule)</a:t>
            </a:r>
          </a:p>
          <a:p>
            <a:r>
              <a:rPr lang="en-US" dirty="0" smtClean="0"/>
              <a:t>Bolsheviks </a:t>
            </a:r>
            <a:r>
              <a:rPr lang="mr-IN" dirty="0" smtClean="0"/>
              <a:t>–</a:t>
            </a:r>
            <a:r>
              <a:rPr lang="en-US" dirty="0" smtClean="0"/>
              <a:t> peace, bread and land</a:t>
            </a:r>
          </a:p>
          <a:p>
            <a:r>
              <a:rPr lang="en-US" dirty="0"/>
              <a:t>The more moderate Mensheviks ( the term means "minority") wanted to work through parliamentary </a:t>
            </a:r>
            <a:r>
              <a:rPr lang="en-US" dirty="0" smtClean="0"/>
              <a:t>institutions </a:t>
            </a:r>
            <a:r>
              <a:rPr lang="en-US" dirty="0"/>
              <a:t>and were willing to cooperate with the Provisional Government. A smaller faction- despite its name- calling themselves Bolsheviks (meaning "majority") dedicated </a:t>
            </a:r>
            <a:r>
              <a:rPr lang="en-US" dirty="0" smtClean="0"/>
              <a:t>themselves </a:t>
            </a:r>
            <a:r>
              <a:rPr lang="en-US" dirty="0"/>
              <a:t>to preparation for revolutionary upheaval.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039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leader of the Bolsheviks was Vladimir </a:t>
            </a:r>
            <a:r>
              <a:rPr lang="en-US" dirty="0" err="1"/>
              <a:t>llyich</a:t>
            </a:r>
            <a:r>
              <a:rPr lang="en-US" dirty="0"/>
              <a:t> </a:t>
            </a:r>
            <a:r>
              <a:rPr lang="en-US" dirty="0" err="1"/>
              <a:t>Ulyanov</a:t>
            </a:r>
            <a:r>
              <a:rPr lang="en-US" dirty="0"/>
              <a:t> </a:t>
            </a:r>
            <a:r>
              <a:rPr lang="en-US" dirty="0" smtClean="0"/>
              <a:t>(I870-1924 ), Lenin. </a:t>
            </a:r>
          </a:p>
          <a:p>
            <a:r>
              <a:rPr lang="en-US" dirty="0"/>
              <a:t>The war must be ended immediately, he argued, because it represented an imperialist struggle that was benefiting capitalists. </a:t>
            </a:r>
            <a:endParaRPr lang="en-US" dirty="0" smtClean="0"/>
          </a:p>
          <a:p>
            <a:r>
              <a:rPr lang="en-US" dirty="0" smtClean="0"/>
              <a:t>November 1917 (October Revolution) </a:t>
            </a:r>
          </a:p>
          <a:p>
            <a:r>
              <a:rPr lang="en-US" dirty="0" smtClean="0"/>
              <a:t>Execution of the tsar and his family </a:t>
            </a:r>
          </a:p>
          <a:p>
            <a:r>
              <a:rPr lang="en-US" dirty="0"/>
              <a:t>Russia signed a separate peace with the Germans in March 1918 in the Treaty of Brest-Litovsk. </a:t>
            </a:r>
            <a:endParaRPr lang="en-US" dirty="0" smtClean="0"/>
          </a:p>
          <a:p>
            <a:r>
              <a:rPr lang="en-US" dirty="0" smtClean="0"/>
              <a:t>A socialist revolution </a:t>
            </a:r>
            <a:r>
              <a:rPr lang="mr-IN" dirty="0" smtClean="0"/>
              <a:t>–</a:t>
            </a:r>
            <a:r>
              <a:rPr lang="en-US" dirty="0" smtClean="0"/>
              <a:t> a Bolshevik regime</a:t>
            </a:r>
          </a:p>
          <a:p>
            <a:r>
              <a:rPr lang="en-US" dirty="0" smtClean="0"/>
              <a:t>Civil war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728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855</TotalTime>
  <Words>570</Words>
  <Application>Microsoft Macintosh PowerPoint</Application>
  <PresentationFormat>On-screen Show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Politics and Social Movements in the 20th century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RESULTS</vt:lpstr>
      <vt:lpstr>Bolshevik Revolution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Politics and Social Movements in the 20th century </dc:title>
  <dc:creator>setenay nil dogan</dc:creator>
  <cp:lastModifiedBy>setenay nil dogan</cp:lastModifiedBy>
  <cp:revision>20</cp:revision>
  <dcterms:created xsi:type="dcterms:W3CDTF">2020-11-11T21:35:28Z</dcterms:created>
  <dcterms:modified xsi:type="dcterms:W3CDTF">2020-11-12T11:50:59Z</dcterms:modified>
</cp:coreProperties>
</file>